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59" r:id="rId6"/>
    <p:sldId id="260" r:id="rId7"/>
    <p:sldId id="264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F8"/>
    <a:srgbClr val="D6AEF8"/>
    <a:srgbClr val="FAB2B2"/>
    <a:srgbClr val="FACEA1"/>
    <a:srgbClr val="FCFCBF"/>
    <a:srgbClr val="B9FBCF"/>
    <a:srgbClr val="B3D2FF"/>
    <a:srgbClr val="D6AE0F"/>
    <a:srgbClr val="FDC4F8"/>
    <a:srgbClr val="CB9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18" autoAdjust="0"/>
  </p:normalViewPr>
  <p:slideViewPr>
    <p:cSldViewPr snapToGrid="0" showGuides="1">
      <p:cViewPr varScale="1">
        <p:scale>
          <a:sx n="97" d="100"/>
          <a:sy n="97" d="100"/>
        </p:scale>
        <p:origin x="342" y="72"/>
      </p:cViewPr>
      <p:guideLst>
        <p:guide orient="horz" pos="2160"/>
        <p:guide pos="3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E071-6634-4002-8F98-594397A1EFA7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0D494-688C-4610-B29D-CE07A3123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2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Header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SA_%EC%95%94%ED%98%B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B%94%94%ED%94%BC-%ED%97%AC%EB%A7%8C_%ED%82%A4_%EA%B5%90%ED%99%9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준비하다 보니</a:t>
            </a:r>
            <a:r>
              <a:rPr lang="en-US" altLang="ko-KR" dirty="0"/>
              <a:t>... </a:t>
            </a:r>
            <a:r>
              <a:rPr lang="ko-KR" altLang="en-US" dirty="0"/>
              <a:t>네트워크에서 가장 기본이 되는 </a:t>
            </a:r>
            <a:r>
              <a:rPr lang="en-US" altLang="ko-KR" dirty="0"/>
              <a:t>OSI 7 Layer</a:t>
            </a:r>
            <a:r>
              <a:rPr lang="ko-KR" altLang="en-US" dirty="0"/>
              <a:t>에 대한 이해가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들어맞는 건 아닌데</a:t>
            </a:r>
            <a:r>
              <a:rPr lang="en-US" altLang="ko-KR" dirty="0"/>
              <a:t>, </a:t>
            </a:r>
            <a:r>
              <a:rPr lang="ko-KR" altLang="en-US" dirty="0"/>
              <a:t>어느정도 관련이 있고 현재 설명하려는 내용이 인터넷을 통해 컴퓨터가 서로 정보를 주고받는 내용이라 </a:t>
            </a:r>
            <a:r>
              <a:rPr lang="ko-KR" altLang="en-US" dirty="0" err="1"/>
              <a:t>추가해봤음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네트워크 통신을 위한 과정을 분류하는 모델로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OSI 7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계층이라는 표준이 존재합니다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그리고 우리가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통신을 하기 위해 주로 사용하는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TCP/IP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프로토콜을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OSI 7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계층에 맞추어 추상화한 것이 위 그림의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TCP/IP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설명은 </a:t>
            </a:r>
            <a:r>
              <a:rPr lang="en-US" altLang="ko-KR" dirty="0"/>
              <a:t>OSI 7 Layer </a:t>
            </a:r>
            <a:r>
              <a:rPr lang="ko-KR" altLang="en-US" dirty="0"/>
              <a:t>기준으로 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 Layer</a:t>
            </a:r>
            <a:r>
              <a:rPr lang="ko-KR" altLang="en-US" dirty="0"/>
              <a:t>도 한 챕터가 될 수 있을 듯</a:t>
            </a:r>
            <a:r>
              <a:rPr lang="en-US" altLang="ko-KR" dirty="0"/>
              <a:t>! </a:t>
            </a:r>
            <a:r>
              <a:rPr lang="ko-KR" altLang="en-US" dirty="0"/>
              <a:t>나중에 추가하겠음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- ARP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poqa Han Sans"/>
              </a:rPr>
              <a:t>계층상위치가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2.5 ( Network layer)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인 이유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ip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datagram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생성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-&gt; frame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incapsulation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하기전에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arp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프로토콜을 호출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-&gt;  layer3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작업 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layer2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작업 전에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arp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동작하기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0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여기서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other headers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는 콜론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(:)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으로 구분된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key, value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쌍을 말하며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HTTP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사양에 따라 형식이 지정되고 단일의 한 행으로 구분된다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(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  <a:hlinkClick r:id="rId3"/>
              </a:rPr>
              <a:t>HTTP header </a:t>
            </a:r>
            <a:r>
              <a:rPr lang="ko-KR" altLang="en-US" b="0" i="0" u="none" strike="noStrike" dirty="0">
                <a:solidFill>
                  <a:srgbClr val="3DB39E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  <a:hlinkClick r:id="rId3"/>
              </a:rPr>
              <a:t>목록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영구 연결을 지원하지 않는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 / 1.1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은 응답이 완료된 후 연결이 닫히도록 하는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close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연결 옵션을 포함해야 한다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6A737D"/>
                </a:solidFill>
                <a:effectLst/>
                <a:latin typeface="-apple-system"/>
              </a:rPr>
              <a:t>Connection: close</a:t>
            </a:r>
            <a:endParaRPr lang="ko-KR" altLang="en-US" dirty="0">
              <a:solidFill>
                <a:srgbClr val="666666"/>
              </a:solidFill>
              <a:effectLst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요청과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보낸 후 웹 브라우저는 요청 내용이 완료되었음을 알리는 단일 빈 줄 바꿈을 서버에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상태를 나타내는 코드를 아래와 같은 형식으로 응답한다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  이 응답에 빈 줄이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Gulim, 굴림"/>
              </a:rPr>
              <a:t>한줄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 들어가고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google.com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HTML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내용의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Payload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이 후에 서버는 연결을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close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할 수도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보낸 헤더가 요청한 경우 추가 요청을 위해 연결을 유지 할 수도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  만약 웹 브라우저가 보낸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HTTP 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에 웹 브라우저가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Gulim, 굴림"/>
              </a:rPr>
              <a:t>캐시한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 파일의 버전이 마지막 검색이후 수정되지 않았으면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(HTTP 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ETag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값으로 확인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서버에선 다음과 같이 응답한다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5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이해를 돕기 위해 각 계층에 해당하는 프로토콜을 </a:t>
            </a:r>
            <a:r>
              <a:rPr lang="ko-KR" altLang="en-US" dirty="0" err="1"/>
              <a:t>나열해놨는데</a:t>
            </a:r>
            <a:r>
              <a:rPr lang="ko-KR" altLang="en-US" dirty="0"/>
              <a:t> 나도 잘 모름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OSI 7 </a:t>
            </a:r>
            <a:r>
              <a:rPr lang="ko-KR" altLang="en-US" dirty="0" err="1"/>
              <a:t>하게되면</a:t>
            </a:r>
            <a:r>
              <a:rPr lang="ko-KR" altLang="en-US" dirty="0"/>
              <a:t> 보완하겠음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SNMP: Simple network management protocol</a:t>
            </a:r>
          </a:p>
          <a:p>
            <a:r>
              <a:rPr lang="en-US" altLang="ko-KR" dirty="0"/>
              <a:t>SCP:</a:t>
            </a:r>
            <a:r>
              <a:rPr lang="ko-KR" altLang="en-US" dirty="0"/>
              <a:t> </a:t>
            </a:r>
            <a:r>
              <a:rPr lang="en-US" altLang="ko-KR" dirty="0"/>
              <a:t>Secure copy</a:t>
            </a:r>
          </a:p>
          <a:p>
            <a:r>
              <a:rPr lang="en-US" altLang="ko-KR" dirty="0"/>
              <a:t>NFS: Network File System</a:t>
            </a:r>
          </a:p>
          <a:p>
            <a:r>
              <a:rPr lang="en-US" altLang="ko-KR" dirty="0"/>
              <a:t>RTSP: </a:t>
            </a:r>
            <a:r>
              <a:rPr lang="ko-KR" altLang="en-US" dirty="0"/>
              <a:t>실시간 스트리밍 프로토콜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4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https://ssudalim.tistory.com/4</a:t>
            </a:r>
          </a:p>
          <a:p>
            <a:endParaRPr lang="en-US" altLang="ko-KR" dirty="0"/>
          </a:p>
          <a:p>
            <a:r>
              <a:rPr lang="ko-KR" altLang="en-US" dirty="0"/>
              <a:t>이러한 요청은 내용 및 발견한 </a:t>
            </a:r>
            <a:r>
              <a:rPr lang="en-US" altLang="ko-KR" dirty="0"/>
              <a:t>IP</a:t>
            </a:r>
            <a:r>
              <a:rPr lang="ko-KR" altLang="en-US" dirty="0"/>
              <a:t>주소 등 정보를 데이터 패킷에 담아서 재귀적으로 전송되고 라우팅 테이블을 사용해서 패킷이 목적지에 도달할 수 있는 가장 빠른 방법을 알아냄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 도중에 패킷이 손실되면 요청 실패 오류 발생</a:t>
            </a:r>
            <a:r>
              <a:rPr lang="en-US" altLang="ko-KR" dirty="0"/>
              <a:t>. </a:t>
            </a:r>
            <a:r>
              <a:rPr lang="ko-KR" altLang="en-US" dirty="0"/>
              <a:t>정상 처리된 경우 </a:t>
            </a:r>
            <a:r>
              <a:rPr lang="en-US" altLang="ko-KR" dirty="0"/>
              <a:t>DNS </a:t>
            </a:r>
            <a:r>
              <a:rPr lang="ko-KR" altLang="en-US" dirty="0"/>
              <a:t>서버에 도달</a:t>
            </a:r>
            <a:r>
              <a:rPr lang="en-US" altLang="ko-KR" dirty="0"/>
              <a:t>, IP </a:t>
            </a:r>
            <a:r>
              <a:rPr lang="ko-KR" altLang="en-US" dirty="0"/>
              <a:t>주소를 가지고 브라우저로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7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패킷 구조 및 전송 과정 </a:t>
            </a:r>
            <a:r>
              <a:rPr lang="en-US" altLang="ko-KR" dirty="0"/>
              <a:t>https://icarus8050.tistory.com/103</a:t>
            </a:r>
            <a:br>
              <a:rPr lang="en-US" altLang="ko-KR" dirty="0"/>
            </a:br>
            <a:r>
              <a:rPr lang="en-US" altLang="ko-KR" dirty="0"/>
              <a:t>TCP </a:t>
            </a:r>
            <a:r>
              <a:rPr lang="ko-KR" altLang="en-US" dirty="0"/>
              <a:t>통신 </a:t>
            </a:r>
            <a:r>
              <a:rPr lang="en-US" altLang="ko-KR" dirty="0"/>
              <a:t>+ SSH https://owlgwang.tistory.com/1</a:t>
            </a:r>
          </a:p>
          <a:p>
            <a:endParaRPr lang="en-US" altLang="ko-KR" dirty="0"/>
          </a:p>
          <a:p>
            <a:r>
              <a:rPr lang="en-US" altLang="ko-KR" dirty="0"/>
              <a:t>MTU(Maximum Transmission Unit; </a:t>
            </a:r>
            <a:r>
              <a:rPr lang="ko-KR" altLang="en-US" dirty="0"/>
              <a:t>최대 전송 단위</a:t>
            </a:r>
            <a:r>
              <a:rPr lang="en-US" altLang="ko-KR" dirty="0"/>
              <a:t>)</a:t>
            </a:r>
            <a:r>
              <a:rPr lang="ko-KR" altLang="en-US" dirty="0"/>
              <a:t> 전송될 수 있는 최대 크기의 패킷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부연설명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 local subnet router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도착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AS(Autonomous System)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경계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들을 통과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해당 라우터에선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IP header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에서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target address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를 추출하여 적당한 다음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hop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으로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routing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IP header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TTL(Time To Live)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필드는 통과하는 라우터의 대해 하나씩 감소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TTL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필드가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0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 되거나 현재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router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대기열에 공간이 없으면 네트워크 정체로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 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삭제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7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0~28ms : TCP socket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생성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- TLS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TCP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통신으로만 전송 되기 때문에 일단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TCP socket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 생성 돼야 한다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56ms : TCP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연결을 통해 클라이언트는 실행 중인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TLS protocol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버전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사용가능한 암호 세트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사용할 수 있는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TLS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옵션 목록 등을 평문으로 보낸다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b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84ms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통신할 때 사용 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TLS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버전을 선택하고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제공한 목록에서 암호 조합을 결정하고 인증서를 첨부해서 클라이언트에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선택적으로 서버는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TLS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확장에 대한 클라이언트 인증서 및 매개 변수에 대해 요청을 보낼 수도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112ms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양측이 공통된 버전과 암호를 협살 할 수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서버에서 제공한 인증서에 만족하면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클라이언트는 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, 굴림"/>
                <a:hlinkClick r:id="rId3"/>
              </a:rPr>
              <a:t>RSA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또는 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, 굴림"/>
                <a:hlinkClick r:id="rId4"/>
              </a:rPr>
              <a:t>Diffie-</a:t>
            </a:r>
            <a:r>
              <a:rPr lang="en-US" altLang="ko-KR" b="0" i="0" u="none" strike="noStrike" dirty="0" err="1">
                <a:solidFill>
                  <a:srgbClr val="3DB39E"/>
                </a:solidFill>
                <a:effectLst/>
                <a:latin typeface="Gulim, 굴림"/>
                <a:hlinkClick r:id="rId4"/>
              </a:rPr>
              <a:t>hellman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키 교환을 시작한다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이 교환은 이어지는 세션에서 사용할 대칭키를 설정한다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140ms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클라이언트가 전송한 키 교환 매개변수를 처리하고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MAC address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을 확인하여 메시지 무결성을 검사하고 암호화 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Finished message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클라이언트에 전송한다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168ms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클라이언트를 협상 된 대칭키를 사용해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message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암호를 해독하고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MAC address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확인해서 모두 정상이면 터널이 설정되고 통신을 시작한다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혹시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TLS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인증서가 어떻게 동작하는지 궁금하다면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물어보세용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8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0235C-B95A-1736-EB79-BE02ECD1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DA4EB-2CAC-D51F-648F-4BB2F549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51D5-82DD-AC73-BD86-52E967FD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CFACB-0D6F-970C-9EB5-6220BB13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8BFD8-356F-7579-EB91-AF84AD3D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AB5C-8011-E9F5-5B30-D103B11F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9BE1F-C2E8-6A09-3C03-85CFF15B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Sandoll 초록우산어린이" panose="020B0600000101010101" pitchFamily="34" charset="-127"/>
              <a:buChar char="‐"/>
              <a:defRPr/>
            </a:lvl2pPr>
            <a:lvl3pPr marL="1143000" indent="-228600">
              <a:buFont typeface="Sandoll 초록우산어린이" panose="020B0600000101010101" pitchFamily="34" charset="-127"/>
              <a:buChar char="‐"/>
              <a:defRPr/>
            </a:lvl3pPr>
            <a:lvl4pPr marL="1600200" indent="-228600">
              <a:buFont typeface="Sandoll 초록우산어린이" panose="020B0600000101010101" pitchFamily="34" charset="-127"/>
              <a:buChar char="‐"/>
              <a:defRPr/>
            </a:lvl4pPr>
            <a:lvl5pPr marL="2057400" indent="-228600">
              <a:buFont typeface="Sandoll 초록우산어린이" panose="020B0600000101010101" pitchFamily="34" charset="-127"/>
              <a:buChar char="‐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FE0FB-A0F7-B74F-6773-DA67663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DC4B1-4EB2-B249-5F13-3ACC681E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E09E6-3D64-9169-0420-E51FA1C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BF68B-6F28-0812-AE45-545E62D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6D53E-B6B3-740D-5B25-253EF772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171FF-3C9A-A882-C437-0143745B9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F070A-C0C6-9A4C-1845-95A38099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87D33-298E-340A-E49B-4848E202A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66144-65E3-963F-EBEB-478376D9F019}"/>
              </a:ext>
            </a:extLst>
          </p:cNvPr>
          <p:cNvSpPr txBox="1"/>
          <p:nvPr/>
        </p:nvSpPr>
        <p:spPr>
          <a:xfrm>
            <a:off x="2998838" y="3198167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입력 시 일어나는 일에 대해 자세히 설명할 수 있나요</a:t>
            </a:r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?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2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90B96E-F00C-3020-54DB-8DE7642086FD}"/>
              </a:ext>
            </a:extLst>
          </p:cNvPr>
          <p:cNvSpPr txBox="1"/>
          <p:nvPr/>
        </p:nvSpPr>
        <p:spPr>
          <a:xfrm>
            <a:off x="3026320" y="72755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FCAD7-3C75-2283-E0D7-DF024E8D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9" y="1463040"/>
            <a:ext cx="65055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6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90B96E-F00C-3020-54DB-8DE7642086FD}"/>
              </a:ext>
            </a:extLst>
          </p:cNvPr>
          <p:cNvSpPr txBox="1"/>
          <p:nvPr/>
        </p:nvSpPr>
        <p:spPr>
          <a:xfrm>
            <a:off x="3026320" y="72755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F125D81-3A8A-5E8F-7D28-3D191F5E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770" y="1465558"/>
            <a:ext cx="6244054" cy="46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634738" y="727553"/>
            <a:ext cx="347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7. HTTP(S)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프로토콜을 이용해 요청 보내기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5459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다음과 같은 형식으로 요청 보냄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만들어진 요청으로 패킷 구성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연결된 회선을 통해 같은 방식으로 패킷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HTTPD(HTTP Daemon)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서버가 요청을 처리하고 응답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HTTPD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서버가 요청 수신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GET, POST, PUT, DELETE, CONNECT, OPTIONS, TRACE, HEAD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 요청 구분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도메인과 요청된 경로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요청에 해당하는 처리를 수행한 뒤 클라이언트로 같은 과정을 통해 응답을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응답을 받은 클라이언트의 웹 브라우저는 문서를 렌더링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7E7ACA-CA26-9964-CB02-EC5DB44FC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2162" r="19877" b="23446"/>
          <a:stretch/>
        </p:blipFill>
        <p:spPr>
          <a:xfrm>
            <a:off x="924231" y="1967742"/>
            <a:ext cx="2163901" cy="17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548796-D087-611B-BEAA-694BACD4EAC0}"/>
              </a:ext>
            </a:extLst>
          </p:cNvPr>
          <p:cNvSpPr txBox="1"/>
          <p:nvPr/>
        </p:nvSpPr>
        <p:spPr>
          <a:xfrm>
            <a:off x="3048000" y="3246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 &amp; 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03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7" name="!!Disable">
            <a:extLst>
              <a:ext uri="{FF2B5EF4-FFF2-40B4-BE49-F238E27FC236}">
                <a16:creationId xmlns:a16="http://schemas.microsoft.com/office/drawing/2014/main" id="{E6CD1467-A042-5786-3A5F-CE8B992574BD}"/>
              </a:ext>
            </a:extLst>
          </p:cNvPr>
          <p:cNvCxnSpPr>
            <a:cxnSpLocks/>
          </p:cNvCxnSpPr>
          <p:nvPr/>
        </p:nvCxnSpPr>
        <p:spPr>
          <a:xfrm flipV="1">
            <a:off x="6096000" y="1561631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9BF13D-94CC-8011-F8A9-B897E1F63540}"/>
              </a:ext>
            </a:extLst>
          </p:cNvPr>
          <p:cNvSpPr/>
          <p:nvPr/>
        </p:nvSpPr>
        <p:spPr>
          <a:xfrm>
            <a:off x="6558143" y="5063505"/>
            <a:ext cx="3187337" cy="1230415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인터페이스 계층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Access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32987E-5FC5-9A3E-37BE-FB514918374E}"/>
              </a:ext>
            </a:extLst>
          </p:cNvPr>
          <p:cNvSpPr/>
          <p:nvPr/>
        </p:nvSpPr>
        <p:spPr>
          <a:xfrm>
            <a:off x="6558143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인터넷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(Internet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E6E3D0-A86F-E4A4-B956-6E30A27C0233}"/>
              </a:ext>
            </a:extLst>
          </p:cNvPr>
          <p:cNvSpPr/>
          <p:nvPr/>
        </p:nvSpPr>
        <p:spPr>
          <a:xfrm>
            <a:off x="6558143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BB4219-66C6-2F9E-5273-CEF0E3628B30}"/>
              </a:ext>
            </a:extLst>
          </p:cNvPr>
          <p:cNvSpPr/>
          <p:nvPr/>
        </p:nvSpPr>
        <p:spPr>
          <a:xfrm>
            <a:off x="6558143" y="1392921"/>
            <a:ext cx="3187337" cy="1956130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3442597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8CA8C-DF53-B04D-C20A-175101F6FDEC}"/>
              </a:ext>
            </a:extLst>
          </p:cNvPr>
          <p:cNvSpPr txBox="1"/>
          <p:nvPr/>
        </p:nvSpPr>
        <p:spPr>
          <a:xfrm>
            <a:off x="6200775" y="340913"/>
            <a:ext cx="3902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Internet Protocol Suite</a:t>
            </a:r>
          </a:p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(TCP/IP Protocol Suite)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6DDA977-DDB4-CA0E-2AA5-C91CB87775F7}"/>
              </a:ext>
            </a:extLst>
          </p:cNvPr>
          <p:cNvSpPr/>
          <p:nvPr/>
        </p:nvSpPr>
        <p:spPr>
          <a:xfrm>
            <a:off x="10207622" y="4727365"/>
            <a:ext cx="1659035" cy="385193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2.5 ARP, RARP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3379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5276961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FC8C-BAC0-63A5-78C9-80EA4AACE02E}"/>
              </a:ext>
            </a:extLst>
          </p:cNvPr>
          <p:cNvSpPr txBox="1"/>
          <p:nvPr/>
        </p:nvSpPr>
        <p:spPr>
          <a:xfrm>
            <a:off x="5882607" y="150262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필요한 애플리케이션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120B-7CAA-C49A-AA79-5F7E0DD7E66D}"/>
              </a:ext>
            </a:extLst>
          </p:cNvPr>
          <p:cNvSpPr txBox="1"/>
          <p:nvPr/>
        </p:nvSpPr>
        <p:spPr>
          <a:xfrm>
            <a:off x="5882607" y="219097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표준화된 데이터 형식을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6B74-78A2-113C-EBFC-F237777D7B8D}"/>
              </a:ext>
            </a:extLst>
          </p:cNvPr>
          <p:cNvSpPr txBox="1"/>
          <p:nvPr/>
        </p:nvSpPr>
        <p:spPr>
          <a:xfrm>
            <a:off x="5882607" y="295026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애플리케이션 간 통신 제어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462DB-D3AD-6CF7-887B-7C903964A244}"/>
              </a:ext>
            </a:extLst>
          </p:cNvPr>
          <p:cNvSpPr txBox="1"/>
          <p:nvPr/>
        </p:nvSpPr>
        <p:spPr>
          <a:xfrm>
            <a:off x="5882607" y="3677870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to Process </a:t>
            </a:r>
            <a:r>
              <a:rPr lang="ko-KR" altLang="en-US" dirty="0"/>
              <a:t>전송 기능 담당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B5B9-5B1D-0E87-EAFB-14E42B659AB8}"/>
              </a:ext>
            </a:extLst>
          </p:cNvPr>
          <p:cNvSpPr txBox="1"/>
          <p:nvPr/>
        </p:nvSpPr>
        <p:spPr>
          <a:xfrm>
            <a:off x="5882607" y="440547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간 라우팅 수행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C5B6C-A268-10FE-42A2-7259BA8F31B7}"/>
              </a:ext>
            </a:extLst>
          </p:cNvPr>
          <p:cNvSpPr txBox="1"/>
          <p:nvPr/>
        </p:nvSpPr>
        <p:spPr>
          <a:xfrm>
            <a:off x="5882607" y="513308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제어</a:t>
            </a:r>
            <a:r>
              <a:rPr lang="en-US" altLang="ko-KR" dirty="0"/>
              <a:t>, </a:t>
            </a:r>
            <a:r>
              <a:rPr lang="ko-KR" altLang="en-US" dirty="0"/>
              <a:t>흐름 제어</a:t>
            </a:r>
            <a:r>
              <a:rPr lang="en-US" altLang="ko-KR" dirty="0"/>
              <a:t>, </a:t>
            </a:r>
            <a:r>
              <a:rPr lang="ko-KR" altLang="en-US" dirty="0"/>
              <a:t>동기화 등 수행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DD4DD-AE10-9678-3DC3-BCA04C4EA4CA}"/>
              </a:ext>
            </a:extLst>
          </p:cNvPr>
          <p:cNvSpPr txBox="1"/>
          <p:nvPr/>
        </p:nvSpPr>
        <p:spPr>
          <a:xfrm>
            <a:off x="5882607" y="58569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변환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복원 수행</a:t>
            </a:r>
          </a:p>
        </p:txBody>
      </p:sp>
    </p:spTree>
    <p:extLst>
      <p:ext uri="{BB962C8B-B14F-4D97-AF65-F5344CB8AC3E}">
        <p14:creationId xmlns:p14="http://schemas.microsoft.com/office/powerpoint/2010/main" val="70610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5276961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FC8C-BAC0-63A5-78C9-80EA4AACE02E}"/>
              </a:ext>
            </a:extLst>
          </p:cNvPr>
          <p:cNvSpPr txBox="1"/>
          <p:nvPr/>
        </p:nvSpPr>
        <p:spPr>
          <a:xfrm>
            <a:off x="5882607" y="1502620"/>
            <a:ext cx="520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HTTP,</a:t>
            </a:r>
            <a:r>
              <a:rPr lang="ko-KR" altLang="en-US" dirty="0"/>
              <a:t> </a:t>
            </a:r>
            <a:r>
              <a:rPr lang="en-US" altLang="ko-KR" dirty="0"/>
              <a:t>SMTP,</a:t>
            </a:r>
            <a:r>
              <a:rPr lang="ko-KR" altLang="en-US" dirty="0"/>
              <a:t> </a:t>
            </a:r>
            <a:r>
              <a:rPr lang="en-US" altLang="ko-KR" dirty="0"/>
              <a:t>SNMP, FTP, Telnet, SSH &amp; </a:t>
            </a:r>
            <a:r>
              <a:rPr lang="en-US" altLang="ko-KR" dirty="0" err="1"/>
              <a:t>Scp</a:t>
            </a:r>
            <a:r>
              <a:rPr lang="en-US" altLang="ko-KR" dirty="0"/>
              <a:t>, NFS, RTSP, ...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120B-7CAA-C49A-AA79-5F7E0DD7E66D}"/>
              </a:ext>
            </a:extLst>
          </p:cNvPr>
          <p:cNvSpPr txBox="1"/>
          <p:nvPr/>
        </p:nvSpPr>
        <p:spPr>
          <a:xfrm>
            <a:off x="5882607" y="2190975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ASCII, MPEG, JPEG, MIDI, XDR, AFP, PAP, ...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6B74-78A2-113C-EBFC-F237777D7B8D}"/>
              </a:ext>
            </a:extLst>
          </p:cNvPr>
          <p:cNvSpPr txBox="1"/>
          <p:nvPr/>
        </p:nvSpPr>
        <p:spPr>
          <a:xfrm>
            <a:off x="5882607" y="2950264"/>
            <a:ext cx="612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NetBIOS, SAP, SDP, PIPO, TLS(SSL), </a:t>
            </a:r>
            <a:r>
              <a:rPr lang="en-US" altLang="ko-KR" dirty="0" err="1"/>
              <a:t>NWLink</a:t>
            </a:r>
            <a:r>
              <a:rPr lang="en-US" altLang="ko-KR" dirty="0"/>
              <a:t>, ASP, ADSP, ZIP, DLC, ...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462DB-D3AD-6CF7-887B-7C903964A244}"/>
              </a:ext>
            </a:extLst>
          </p:cNvPr>
          <p:cNvSpPr txBox="1"/>
          <p:nvPr/>
        </p:nvSpPr>
        <p:spPr>
          <a:xfrm>
            <a:off x="5882607" y="3677870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TCP, UDP, SPX, SCTP, NetBEUI, RTP, ATP, NBP, AEP, OSPF, ...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B5B9-5B1D-0E87-EAFB-14E42B659AB8}"/>
              </a:ext>
            </a:extLst>
          </p:cNvPr>
          <p:cNvSpPr txBox="1"/>
          <p:nvPr/>
        </p:nvSpPr>
        <p:spPr>
          <a:xfrm>
            <a:off x="5882607" y="4405476"/>
            <a:ext cx="531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IP, IPX, IPsec, ICMP, ARP, NetBEUI, RIP, BGP, DDP, PLP, ...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C5B6C-A268-10FE-42A2-7259BA8F31B7}"/>
              </a:ext>
            </a:extLst>
          </p:cNvPr>
          <p:cNvSpPr txBox="1"/>
          <p:nvPr/>
        </p:nvSpPr>
        <p:spPr>
          <a:xfrm>
            <a:off x="5882607" y="5133082"/>
            <a:ext cx="685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Ethernet, Token Ring, AppleTalk, PPP, ATM, MAC, HDLC, FDDI, LLC, ALOHA, ...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DD4DD-AE10-9678-3DC3-BCA04C4EA4CA}"/>
              </a:ext>
            </a:extLst>
          </p:cNvPr>
          <p:cNvSpPr txBox="1"/>
          <p:nvPr/>
        </p:nvSpPr>
        <p:spPr>
          <a:xfrm>
            <a:off x="5882607" y="5856904"/>
            <a:ext cx="639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10BASE-T, 100BASE-TX, ISDN, wired, wireless, RS-232, DSL, </a:t>
            </a:r>
            <a:r>
              <a:rPr lang="en-US" altLang="ko-KR" dirty="0" err="1"/>
              <a:t>Twinax</a:t>
            </a:r>
            <a:r>
              <a:rPr lang="en-US" altLang="ko-KR" dirty="0"/>
              <a:t>,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2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86DCD0E-1D5F-63F4-03F8-D0360376CD25}"/>
              </a:ext>
            </a:extLst>
          </p:cNvPr>
          <p:cNvGrpSpPr/>
          <p:nvPr/>
        </p:nvGrpSpPr>
        <p:grpSpPr>
          <a:xfrm>
            <a:off x="1086872" y="1475833"/>
            <a:ext cx="6344782" cy="4467244"/>
            <a:chOff x="1086872" y="592183"/>
            <a:chExt cx="6344782" cy="44672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C7165C-4D3B-1F80-E7EB-3DAF6D70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872" y="592183"/>
              <a:ext cx="6344782" cy="4467244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3B4676-15B8-5D5F-1BAD-143457743C05}"/>
                </a:ext>
              </a:extLst>
            </p:cNvPr>
            <p:cNvSpPr/>
            <p:nvPr/>
          </p:nvSpPr>
          <p:spPr>
            <a:xfrm>
              <a:off x="2857500" y="3019425"/>
              <a:ext cx="1095375" cy="185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264023" y="72755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사용자가 웹 브라우저 검색 표시줄에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입력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ED5C86-9790-B503-4CCD-CFBCF937612B}"/>
              </a:ext>
            </a:extLst>
          </p:cNvPr>
          <p:cNvGrpSpPr/>
          <p:nvPr/>
        </p:nvGrpSpPr>
        <p:grpSpPr>
          <a:xfrm>
            <a:off x="8327923" y="142978"/>
            <a:ext cx="3539610" cy="1115551"/>
            <a:chOff x="8327923" y="-199717"/>
            <a:chExt cx="3539610" cy="14373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25AA93-CF7F-9F4E-B255-C3640840996B}"/>
                </a:ext>
              </a:extLst>
            </p:cNvPr>
            <p:cNvSpPr/>
            <p:nvPr/>
          </p:nvSpPr>
          <p:spPr>
            <a:xfrm>
              <a:off x="8327923" y="248447"/>
              <a:ext cx="3539610" cy="989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FDBEED-8663-A00D-5481-D9B6A01302FA}"/>
                </a:ext>
              </a:extLst>
            </p:cNvPr>
            <p:cNvSpPr txBox="1"/>
            <p:nvPr/>
          </p:nvSpPr>
          <p:spPr>
            <a:xfrm>
              <a:off x="10701829" y="-199717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웹 브라우저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53B25DA-A1A0-2BCB-0833-C4E268631EAD}"/>
              </a:ext>
            </a:extLst>
          </p:cNvPr>
          <p:cNvSpPr/>
          <p:nvPr/>
        </p:nvSpPr>
        <p:spPr>
          <a:xfrm>
            <a:off x="792164" y="1436522"/>
            <a:ext cx="6934198" cy="50470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scheme:[//[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user:password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@]host[:port]][/path][?query][#fragment]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3797437" y="9751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23E05A-A495-8625-D850-621B1AF66485}"/>
              </a:ext>
            </a:extLst>
          </p:cNvPr>
          <p:cNvCxnSpPr/>
          <p:nvPr/>
        </p:nvCxnSpPr>
        <p:spPr>
          <a:xfrm>
            <a:off x="0" y="-220980"/>
            <a:ext cx="6381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56B993-4674-96A4-2093-371EE6816A3C}"/>
              </a:ext>
            </a:extLst>
          </p:cNvPr>
          <p:cNvCxnSpPr/>
          <p:nvPr/>
        </p:nvCxnSpPr>
        <p:spPr>
          <a:xfrm>
            <a:off x="1152525" y="-228600"/>
            <a:ext cx="11906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A0E96BC-544D-3756-B1B1-9344840C0A6E}"/>
              </a:ext>
            </a:extLst>
          </p:cNvPr>
          <p:cNvCxnSpPr/>
          <p:nvPr/>
        </p:nvCxnSpPr>
        <p:spPr>
          <a:xfrm>
            <a:off x="2971800" y="-400050"/>
            <a:ext cx="1085850" cy="314325"/>
          </a:xfrm>
          <a:prstGeom prst="bentConnector3">
            <a:avLst>
              <a:gd name="adj1" fmla="val 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FEBB59-7DD7-7AAA-5880-9017C66F667B}"/>
              </a:ext>
            </a:extLst>
          </p:cNvPr>
          <p:cNvSpPr txBox="1"/>
          <p:nvPr/>
        </p:nvSpPr>
        <p:spPr>
          <a:xfrm>
            <a:off x="792164" y="2109333"/>
            <a:ext cx="6974089" cy="42126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scheme: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자원에 접근할 방법을 정의해 둔 </a:t>
            </a:r>
            <a:r>
              <a:rPr lang="ko-KR" altLang="en-US" b="1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 이름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http, https, ftp,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ssh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':[//]' :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프로토콜명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구분자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정보가 필요한 프로토콜이라면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':'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다음에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'//'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적어야 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프로토콜명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구분자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뒤에는 프로토콜마다 특화된 정보를 기입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3-1. 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문법에 맞지 않으면 입력을 브라우저의 기본 검색엔진으로 검색 요청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3-2. 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문법에 맞으면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Punycode encoding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host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부분에 적용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Punycode: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유니코드 문자열을 호스트 이름에서 허용된 문자만으로 인코딩하는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방법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70B51-A38D-CE8D-7B3A-115664B5B93E}"/>
              </a:ext>
            </a:extLst>
          </p:cNvPr>
          <p:cNvSpPr txBox="1"/>
          <p:nvPr/>
        </p:nvSpPr>
        <p:spPr>
          <a:xfrm>
            <a:off x="2773827" y="49073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웹 브라우저가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파싱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해석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)</a:t>
            </a:r>
            <a:endParaRPr lang="ko-KR" altLang="en-US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F8B938-3D3D-EB2E-E20F-787DB17C1BA2}"/>
              </a:ext>
            </a:extLst>
          </p:cNvPr>
          <p:cNvSpPr/>
          <p:nvPr/>
        </p:nvSpPr>
        <p:spPr>
          <a:xfrm>
            <a:off x="8327923" y="490818"/>
            <a:ext cx="3539610" cy="76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12B45-C81B-430E-291C-6CFFED25A3F3}"/>
              </a:ext>
            </a:extLst>
          </p:cNvPr>
          <p:cNvSpPr txBox="1"/>
          <p:nvPr/>
        </p:nvSpPr>
        <p:spPr>
          <a:xfrm>
            <a:off x="10701829" y="142978"/>
            <a:ext cx="1165704" cy="28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웹 브라우저</a:t>
            </a:r>
          </a:p>
        </p:txBody>
      </p:sp>
    </p:spTree>
    <p:extLst>
      <p:ext uri="{BB962C8B-B14F-4D97-AF65-F5344CB8AC3E}">
        <p14:creationId xmlns:p14="http://schemas.microsoft.com/office/powerpoint/2010/main" val="348121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1630594" y="727553"/>
            <a:ext cx="528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HSTS (HTTP Strict Transport Security)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목록 로드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및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42126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Strict-Transport-Security response header: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대신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만을 사용하여 통신해야 한다고 웹사이트가 브라우저에 알리는 보안 기능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최초 클라이언트가 웹 사이트에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이용해서 접속하면 웹 사이트는 클라이언트에게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Strict-Transport-Security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헤더를 응답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브라우저는 이를 기록하고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접근하려는 시도를 자동으로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사용하도록 변경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expire-time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만료 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접근 시도를 더이상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자동 변경하지 않음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7FF420-03A6-FF23-AA6F-A0AF1B25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66" y="2333897"/>
            <a:ext cx="6614037" cy="6695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F9CA3B-99E5-45F3-9F26-DE5CAFA64451}"/>
              </a:ext>
            </a:extLst>
          </p:cNvPr>
          <p:cNvSpPr/>
          <p:nvPr/>
        </p:nvSpPr>
        <p:spPr>
          <a:xfrm>
            <a:off x="8327923" y="490818"/>
            <a:ext cx="3539610" cy="76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305D8-F16A-4905-79D7-E0259AEBBFB2}"/>
              </a:ext>
            </a:extLst>
          </p:cNvPr>
          <p:cNvSpPr txBox="1"/>
          <p:nvPr/>
        </p:nvSpPr>
        <p:spPr>
          <a:xfrm>
            <a:off x="10701829" y="142978"/>
            <a:ext cx="1165704" cy="28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웹 브라우저</a:t>
            </a:r>
          </a:p>
        </p:txBody>
      </p:sp>
    </p:spTree>
    <p:extLst>
      <p:ext uri="{BB962C8B-B14F-4D97-AF65-F5344CB8AC3E}">
        <p14:creationId xmlns:p14="http://schemas.microsoft.com/office/powerpoint/2010/main" val="178298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172913" y="727553"/>
            <a:ext cx="439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DNS lookup (Domain Name Server lookup)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5459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캐싱되어있는지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확인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(chrome://net-internals/#dns)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PC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파일에 검색한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 정보가 있는지 확인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(/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etc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/hosts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파일에 정보가 없으면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cache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있는지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찾고 있는 도메인의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캐싱되어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있다면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lookup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완료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없다면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Network stack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구성된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쿼리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일반적으로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router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ISP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Root 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쿼리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Root Server -&gt; TLD(Top Level Domain) DNS Server -&gt; Authoritative DNS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 Server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는 하위 레벨 도메인에 대한 네임서버 주소만 알고 있기 때문에 위와 같이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Recursive  Query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도메인에 해당하는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찾음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실제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Iterative Query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함께 사용하여 효율성을 높임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도메인의 뒤쪽부터 상위 도메인을 의미함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TLD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.com, .org, .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kr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 보통 마지막에 포함되는 도메인을 관리하는 네임 서버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해당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도메인과 매핑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(mapping)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된 서버의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찾고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17FBAD-82BE-AE3C-D9C5-A676F094146E}"/>
              </a:ext>
            </a:extLst>
          </p:cNvPr>
          <p:cNvSpPr/>
          <p:nvPr/>
        </p:nvSpPr>
        <p:spPr>
          <a:xfrm>
            <a:off x="8327923" y="490818"/>
            <a:ext cx="3539610" cy="76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DD993-7652-C7C4-295F-558CCE428A04}"/>
              </a:ext>
            </a:extLst>
          </p:cNvPr>
          <p:cNvSpPr txBox="1"/>
          <p:nvPr/>
        </p:nvSpPr>
        <p:spPr>
          <a:xfrm>
            <a:off x="10701829" y="142978"/>
            <a:ext cx="1165704" cy="28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웹 브라우저</a:t>
            </a:r>
          </a:p>
        </p:txBody>
      </p:sp>
    </p:spTree>
    <p:extLst>
      <p:ext uri="{BB962C8B-B14F-4D97-AF65-F5344CB8AC3E}">
        <p14:creationId xmlns:p14="http://schemas.microsoft.com/office/powerpoint/2010/main" val="204374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3022740" y="72755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브라우저가 대상 서버의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받으면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에서 프로토콜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(HTTP: 80, HTTPS: 443)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포트 번호를 가져와서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연결 요청을 만듦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E95D4-01D5-9ACD-A945-D87B808DE384}"/>
              </a:ext>
            </a:extLst>
          </p:cNvPr>
          <p:cNvSpPr/>
          <p:nvPr/>
        </p:nvSpPr>
        <p:spPr>
          <a:xfrm>
            <a:off x="8327923" y="395743"/>
            <a:ext cx="3539610" cy="897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B5D06-F6C4-9B97-1F6A-E03E85FE258D}"/>
              </a:ext>
            </a:extLst>
          </p:cNvPr>
          <p:cNvSpPr txBox="1"/>
          <p:nvPr/>
        </p:nvSpPr>
        <p:spPr>
          <a:xfrm>
            <a:off x="729343" y="214189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요청을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Transport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전송 계층은 요청에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헤더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(Source port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Destination port)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붙이고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MTU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단위로 데이터를 나눔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이를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Segment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라고 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2E5D9-E5CB-DE93-058A-CA4CD8A5B099}"/>
              </a:ext>
            </a:extLst>
          </p:cNvPr>
          <p:cNvSpPr txBox="1"/>
          <p:nvPr/>
        </p:nvSpPr>
        <p:spPr>
          <a:xfrm>
            <a:off x="729343" y="304160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TCP Segment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Network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Segment Header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대상 컴퓨터의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주소와 현재 컴퓨터의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삽입된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Packet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4F076-BF57-48EC-E342-2D63257D633D}"/>
              </a:ext>
            </a:extLst>
          </p:cNvPr>
          <p:cNvSpPr txBox="1"/>
          <p:nvPr/>
        </p:nvSpPr>
        <p:spPr>
          <a:xfrm>
            <a:off x="729343" y="3941315"/>
            <a:ext cx="7280909" cy="1304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Packet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Datalink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시스템의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Address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Gateway(local router)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포함하는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Frame header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추가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때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Gateway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Address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모르는 경우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ARP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이용해서 찾음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68541-7CCB-3FEA-A0DF-EEFF8FDD467F}"/>
              </a:ext>
            </a:extLst>
          </p:cNvPr>
          <p:cNvSpPr txBox="1"/>
          <p:nvPr/>
        </p:nvSpPr>
        <p:spPr>
          <a:xfrm>
            <a:off x="729343" y="5256523"/>
            <a:ext cx="7280909" cy="1304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Packet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Ethernet,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Wifi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Cellular data network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중 하나로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3-Way Handshake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연결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7. 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인 경우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TLS Handshake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과정을 추가로 수행해서 연결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5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0.376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37685 L 4.79167E-6 0.5076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50764 L 4.79167E-6 0.6416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64166 L 4.79167E-6 0.7613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5" grpId="3" animBg="1"/>
      <p:bldP spid="5" grpId="4" animBg="1"/>
      <p:bldP spid="9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ndoll 초록우산어린이">
      <a:majorFont>
        <a:latin typeface="Sandoll 초록우산어린이"/>
        <a:ea typeface="Sandoll 초록우산어린이"/>
        <a:cs typeface=""/>
      </a:majorFont>
      <a:minorFont>
        <a:latin typeface="Sandoll 초록우산어린이"/>
        <a:ea typeface="Sandoll 초록우산어린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2073</Words>
  <Application>Microsoft Office PowerPoint</Application>
  <PresentationFormat>와이드스크린</PresentationFormat>
  <Paragraphs>250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Apple SD Gothic Neo</vt:lpstr>
      <vt:lpstr>-apple-system</vt:lpstr>
      <vt:lpstr>Gulim, 굴림</vt:lpstr>
      <vt:lpstr>Sandoll 초록우산어린이</vt:lpstr>
      <vt:lpstr>Spoqa Han Sans</vt:lpstr>
      <vt:lpstr>Gulim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박찬형</dc:creator>
  <cp:lastModifiedBy>박찬형</cp:lastModifiedBy>
  <cp:revision>70</cp:revision>
  <dcterms:created xsi:type="dcterms:W3CDTF">2022-09-01T01:06:37Z</dcterms:created>
  <dcterms:modified xsi:type="dcterms:W3CDTF">2022-09-01T13:24:28Z</dcterms:modified>
</cp:coreProperties>
</file>