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98" r:id="rId4"/>
    <p:sldId id="29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embeddedFontLst>
    <p:embeddedFont>
      <p:font typeface="Be Vietnam Pro" panose="020B0604020202020204" charset="0"/>
      <p:regular r:id="rId15"/>
      <p:bold r:id="rId16"/>
      <p:italic r:id="rId17"/>
      <p:boldItalic r:id="rId18"/>
    </p:embeddedFont>
    <p:embeddedFont>
      <p:font typeface="Manrope" panose="020B0604020202020204" charset="0"/>
      <p:regular r:id="rId19"/>
      <p:bold r:id="rId20"/>
    </p:embeddedFont>
    <p:embeddedFont>
      <p:font typeface="Manrope Medium" panose="020B0604020202020204" charset="0"/>
      <p:regular r:id="rId21"/>
      <p:bold r:id="rId22"/>
    </p:embeddedFont>
    <p:embeddedFont>
      <p:font typeface="McLaren" panose="020B0604020202020204" charset="0"/>
      <p:regular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6FD"/>
    <a:srgbClr val="EA4335"/>
    <a:srgbClr val="34A853"/>
    <a:srgbClr val="FBBC05"/>
    <a:srgbClr val="5F5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3FF9F-852D-4389-A5E6-30221F717509}">
  <a:tblStyle styleId="{1D73FF9F-852D-4389-A5E6-30221F717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b706bd00b_2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b706bd00b_2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1b706bd00b_2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1b706bd00b_2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59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36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a56195bd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a56195bd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a56195bd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a56195bd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b706bd00b_2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b706bd00b_2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b706bd00b_2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40449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42126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720975" y="1324275"/>
            <a:ext cx="40776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30517" y="2243213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919425" y="2651900"/>
            <a:ext cx="32880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CRÉDITOS: Este modelo de apresentação é uma criação do </a:t>
            </a:r>
            <a:r>
              <a:rPr lang="es" sz="12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Slidesgo</a:t>
            </a:r>
            <a:r>
              <a:rPr lang="es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e inclui ícones do </a:t>
            </a:r>
            <a:r>
              <a:rPr lang="es" sz="12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Flaticon </a:t>
            </a:r>
            <a:r>
              <a:rPr lang="es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e conteúdo de </a:t>
            </a:r>
            <a:r>
              <a:rPr lang="es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 </a:t>
            </a:r>
            <a:r>
              <a:rPr lang="es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e </a:t>
            </a:r>
            <a:r>
              <a:rPr lang="es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r>
              <a:rPr lang="es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2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1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1.xml"/><Relationship Id="rId7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1.xml"/><Relationship Id="rId7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rId3" action="ppaction://hlinksldjump"/>
          </p:cNvPr>
          <p:cNvSpPr/>
          <p:nvPr/>
        </p:nvSpPr>
        <p:spPr>
          <a:xfrm>
            <a:off x="7875150" y="325200"/>
            <a:ext cx="1030266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Perguntas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5" action="ppaction://hlinksldjump"/>
          </p:cNvPr>
          <p:cNvSpPr/>
          <p:nvPr/>
        </p:nvSpPr>
        <p:spPr>
          <a:xfrm>
            <a:off x="2029782" y="325200"/>
            <a:ext cx="1127293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6" action="ppaction://hlinksldjump"/>
          </p:cNvPr>
          <p:cNvSpPr/>
          <p:nvPr/>
        </p:nvSpPr>
        <p:spPr>
          <a:xfrm>
            <a:off x="3276532" y="32505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7" action="ppaction://hlinksldjump"/>
          </p:cNvPr>
          <p:cNvSpPr/>
          <p:nvPr/>
        </p:nvSpPr>
        <p:spPr>
          <a:xfrm>
            <a:off x="4165201" y="325050"/>
            <a:ext cx="110854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8" action="ppaction://hlinksldjump"/>
          </p:cNvPr>
          <p:cNvSpPr/>
          <p:nvPr/>
        </p:nvSpPr>
        <p:spPr>
          <a:xfrm>
            <a:off x="5273748" y="32505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pptxtversion.py</a:t>
            </a:r>
            <a:endParaRPr sz="8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9" action="ppaction://hlinksldjump"/>
          </p:cNvPr>
          <p:cNvSpPr/>
          <p:nvPr/>
        </p:nvSpPr>
        <p:spPr>
          <a:xfrm>
            <a:off x="6157862" y="325050"/>
            <a:ext cx="9858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rId10" action="ppaction://hlinksldjump"/>
          </p:cNvPr>
          <p:cNvSpPr/>
          <p:nvPr/>
        </p:nvSpPr>
        <p:spPr>
          <a:xfrm>
            <a:off x="69917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pp4.py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141997" y="1549748"/>
            <a:ext cx="4066800" cy="1640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0" dirty="0">
                <a:solidFill>
                  <a:schemeClr val="accent3"/>
                </a:solidFill>
              </a:rPr>
              <a:t>#</a:t>
            </a:r>
            <a:r>
              <a:rPr lang="es" sz="2800" dirty="0"/>
              <a:t>ANÁLISE E VISUALIZAÇÃO DE DADOS</a:t>
            </a:r>
            <a:endParaRPr sz="2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Humanidades digitais</a:t>
            </a:r>
            <a:br>
              <a:rPr lang="es" dirty="0"/>
            </a:br>
            <a:r>
              <a:rPr lang="es" dirty="0"/>
              <a:t>Renato Lopes</a:t>
            </a:r>
            <a:endParaRPr dirty="0"/>
          </a:p>
        </p:txBody>
      </p:sp>
      <p:grpSp>
        <p:nvGrpSpPr>
          <p:cNvPr id="133" name="Google Shape;133;p29"/>
          <p:cNvGrpSpPr/>
          <p:nvPr/>
        </p:nvGrpSpPr>
        <p:grpSpPr>
          <a:xfrm>
            <a:off x="5986950" y="1646725"/>
            <a:ext cx="1619742" cy="1850049"/>
            <a:chOff x="940690" y="1478081"/>
            <a:chExt cx="1915042" cy="2187337"/>
          </a:xfrm>
        </p:grpSpPr>
        <p:grpSp>
          <p:nvGrpSpPr>
            <p:cNvPr id="134" name="Google Shape;134;p29"/>
            <p:cNvGrpSpPr/>
            <p:nvPr/>
          </p:nvGrpSpPr>
          <p:grpSpPr>
            <a:xfrm>
              <a:off x="2220462" y="1478081"/>
              <a:ext cx="635270" cy="635270"/>
              <a:chOff x="1992987" y="1174744"/>
              <a:chExt cx="635270" cy="635270"/>
            </a:xfrm>
          </p:grpSpPr>
          <p:sp>
            <p:nvSpPr>
              <p:cNvPr id="135" name="Google Shape;135;p29"/>
              <p:cNvSpPr/>
              <p:nvPr/>
            </p:nvSpPr>
            <p:spPr>
              <a:xfrm>
                <a:off x="1992987" y="1174744"/>
                <a:ext cx="181626" cy="362975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32671" fill="none" extrusionOk="0">
                    <a:moveTo>
                      <a:pt x="16348" y="32670"/>
                    </a:moveTo>
                    <a:lnTo>
                      <a:pt x="0" y="16348"/>
                    </a:lnTo>
                    <a:lnTo>
                      <a:pt x="16348" y="0"/>
                    </a:ln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9"/>
              <p:cNvSpPr/>
              <p:nvPr/>
            </p:nvSpPr>
            <p:spPr>
              <a:xfrm>
                <a:off x="1992987" y="1356359"/>
                <a:ext cx="635270" cy="453655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33" fill="none" extrusionOk="0">
                    <a:moveTo>
                      <a:pt x="0" y="1"/>
                    </a:moveTo>
                    <a:lnTo>
                      <a:pt x="16348" y="1"/>
                    </a:lnTo>
                    <a:cubicBezTo>
                      <a:pt x="38920" y="1"/>
                      <a:pt x="57179" y="18260"/>
                      <a:pt x="57179" y="40832"/>
                    </a:cubicBez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29"/>
            <p:cNvGrpSpPr/>
            <p:nvPr/>
          </p:nvGrpSpPr>
          <p:grpSpPr>
            <a:xfrm>
              <a:off x="1212974" y="3030148"/>
              <a:ext cx="635270" cy="635270"/>
              <a:chOff x="985499" y="2726811"/>
              <a:chExt cx="635270" cy="635270"/>
            </a:xfrm>
          </p:grpSpPr>
          <p:sp>
            <p:nvSpPr>
              <p:cNvPr id="138" name="Google Shape;138;p29"/>
              <p:cNvSpPr/>
              <p:nvPr/>
            </p:nvSpPr>
            <p:spPr>
              <a:xfrm>
                <a:off x="1439420" y="2999095"/>
                <a:ext cx="181349" cy="362986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32672" fill="none" extrusionOk="0">
                    <a:moveTo>
                      <a:pt x="0" y="1"/>
                    </a:moveTo>
                    <a:lnTo>
                      <a:pt x="16323" y="16348"/>
                    </a:lnTo>
                    <a:lnTo>
                      <a:pt x="0" y="32671"/>
                    </a:ln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9"/>
              <p:cNvSpPr/>
              <p:nvPr/>
            </p:nvSpPr>
            <p:spPr>
              <a:xfrm>
                <a:off x="985499" y="2726811"/>
                <a:ext cx="635270" cy="453921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57" fill="none" extrusionOk="0">
                    <a:moveTo>
                      <a:pt x="57180" y="40856"/>
                    </a:moveTo>
                    <a:lnTo>
                      <a:pt x="40857" y="40856"/>
                    </a:lnTo>
                    <a:cubicBezTo>
                      <a:pt x="18260" y="40856"/>
                      <a:pt x="1" y="22573"/>
                      <a:pt x="1" y="0"/>
                    </a:cubicBez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29"/>
            <p:cNvGrpSpPr/>
            <p:nvPr/>
          </p:nvGrpSpPr>
          <p:grpSpPr>
            <a:xfrm>
              <a:off x="940690" y="1478081"/>
              <a:ext cx="907554" cy="1270795"/>
              <a:chOff x="713215" y="1174744"/>
              <a:chExt cx="907554" cy="1270795"/>
            </a:xfrm>
          </p:grpSpPr>
          <p:sp>
            <p:nvSpPr>
              <p:cNvPr id="146" name="Google Shape;146;p29"/>
              <p:cNvSpPr/>
              <p:nvPr/>
            </p:nvSpPr>
            <p:spPr>
              <a:xfrm>
                <a:off x="713215" y="1174744"/>
                <a:ext cx="907554" cy="1270795"/>
              </a:xfrm>
              <a:custGeom>
                <a:avLst/>
                <a:gdLst/>
                <a:ahLst/>
                <a:cxnLst/>
                <a:rect l="l" t="t" r="r" b="b"/>
                <a:pathLst>
                  <a:path w="81688" h="114383" fill="none" extrusionOk="0">
                    <a:moveTo>
                      <a:pt x="53111" y="0"/>
                    </a:moveTo>
                    <a:lnTo>
                      <a:pt x="10220" y="0"/>
                    </a:lnTo>
                    <a:cubicBezTo>
                      <a:pt x="4583" y="0"/>
                      <a:pt x="0" y="4583"/>
                      <a:pt x="0" y="10220"/>
                    </a:cubicBezTo>
                    <a:lnTo>
                      <a:pt x="0" y="104162"/>
                    </a:lnTo>
                    <a:cubicBezTo>
                      <a:pt x="0" y="109799"/>
                      <a:pt x="4583" y="114383"/>
                      <a:pt x="10220" y="114383"/>
                    </a:cubicBezTo>
                    <a:lnTo>
                      <a:pt x="71492" y="114383"/>
                    </a:lnTo>
                    <a:cubicBezTo>
                      <a:pt x="77129" y="114383"/>
                      <a:pt x="81688" y="109799"/>
                      <a:pt x="81688" y="104162"/>
                    </a:cubicBezTo>
                    <a:lnTo>
                      <a:pt x="8168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1303267" y="1174744"/>
                <a:ext cx="317502" cy="317768"/>
              </a:xfrm>
              <a:custGeom>
                <a:avLst/>
                <a:gdLst/>
                <a:ahLst/>
                <a:cxnLst/>
                <a:rect l="l" t="t" r="r" b="b"/>
                <a:pathLst>
                  <a:path w="28578" h="28602" fill="none" extrusionOk="0">
                    <a:moveTo>
                      <a:pt x="1" y="0"/>
                    </a:moveTo>
                    <a:lnTo>
                      <a:pt x="1" y="28602"/>
                    </a:lnTo>
                    <a:lnTo>
                      <a:pt x="2857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985499" y="1764796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1"/>
                    </a:moveTo>
                    <a:lnTo>
                      <a:pt x="32671" y="1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985499" y="2037091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0"/>
                    </a:moveTo>
                    <a:lnTo>
                      <a:pt x="32671" y="0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9806;p58">
            <a:extLst>
              <a:ext uri="{FF2B5EF4-FFF2-40B4-BE49-F238E27FC236}">
                <a16:creationId xmlns:a16="http://schemas.microsoft.com/office/drawing/2014/main" id="{DC7CC990-25BC-A0EB-B932-57CE33356096}"/>
              </a:ext>
            </a:extLst>
          </p:cNvPr>
          <p:cNvGrpSpPr/>
          <p:nvPr/>
        </p:nvGrpSpPr>
        <p:grpSpPr>
          <a:xfrm>
            <a:off x="6929704" y="2337646"/>
            <a:ext cx="1072299" cy="1173221"/>
            <a:chOff x="2611458" y="3816374"/>
            <a:chExt cx="426329" cy="332375"/>
          </a:xfrm>
          <a:solidFill>
            <a:srgbClr val="FF0000"/>
          </a:solidFill>
        </p:grpSpPr>
        <p:sp>
          <p:nvSpPr>
            <p:cNvPr id="3" name="Google Shape;9807;p58">
              <a:extLst>
                <a:ext uri="{FF2B5EF4-FFF2-40B4-BE49-F238E27FC236}">
                  <a16:creationId xmlns:a16="http://schemas.microsoft.com/office/drawing/2014/main" id="{655C0F41-1D1E-FF96-ECBC-5DAFFEBB3A27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808;p58">
              <a:extLst>
                <a:ext uri="{FF2B5EF4-FFF2-40B4-BE49-F238E27FC236}">
                  <a16:creationId xmlns:a16="http://schemas.microsoft.com/office/drawing/2014/main" id="{23D39DAD-F7E0-5CF3-9F30-EF489868F3BD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09;p58">
              <a:extLst>
                <a:ext uri="{FF2B5EF4-FFF2-40B4-BE49-F238E27FC236}">
                  <a16:creationId xmlns:a16="http://schemas.microsoft.com/office/drawing/2014/main" id="{F6A545EB-F04D-CDE7-FEEC-AF9333396676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10;p58">
              <a:extLst>
                <a:ext uri="{FF2B5EF4-FFF2-40B4-BE49-F238E27FC236}">
                  <a16:creationId xmlns:a16="http://schemas.microsoft.com/office/drawing/2014/main" id="{ECFEF162-87D2-FD21-D268-19DB623CD408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11;p58">
              <a:extLst>
                <a:ext uri="{FF2B5EF4-FFF2-40B4-BE49-F238E27FC236}">
                  <a16:creationId xmlns:a16="http://schemas.microsoft.com/office/drawing/2014/main" id="{F82B150A-AC1F-88E1-F267-5C57046C6B5F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12;p58">
              <a:extLst>
                <a:ext uri="{FF2B5EF4-FFF2-40B4-BE49-F238E27FC236}">
                  <a16:creationId xmlns:a16="http://schemas.microsoft.com/office/drawing/2014/main" id="{6F8AF00D-FCCD-46DD-9F83-54BC902E7977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13;p58">
              <a:extLst>
                <a:ext uri="{FF2B5EF4-FFF2-40B4-BE49-F238E27FC236}">
                  <a16:creationId xmlns:a16="http://schemas.microsoft.com/office/drawing/2014/main" id="{02597EB0-FDBB-0ED5-707F-99B4C89C2205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14;p58">
              <a:extLst>
                <a:ext uri="{FF2B5EF4-FFF2-40B4-BE49-F238E27FC236}">
                  <a16:creationId xmlns:a16="http://schemas.microsoft.com/office/drawing/2014/main" id="{99A071FC-026E-5817-41EE-9C1CF1D4C899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15;p58">
              <a:extLst>
                <a:ext uri="{FF2B5EF4-FFF2-40B4-BE49-F238E27FC236}">
                  <a16:creationId xmlns:a16="http://schemas.microsoft.com/office/drawing/2014/main" id="{39039E91-B4CE-78A3-4636-92315510561B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16;p58">
              <a:extLst>
                <a:ext uri="{FF2B5EF4-FFF2-40B4-BE49-F238E27FC236}">
                  <a16:creationId xmlns:a16="http://schemas.microsoft.com/office/drawing/2014/main" id="{347D837F-7CD2-B1CA-81C0-4E024F609405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>
            <a:hlinkClick r:id="rId3" action="ppaction://hlinksldjump"/>
          </p:cNvPr>
          <p:cNvSpPr/>
          <p:nvPr/>
        </p:nvSpPr>
        <p:spPr>
          <a:xfrm>
            <a:off x="7875150" y="325200"/>
            <a:ext cx="1030266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Perguntas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61" name="Google Shape;461;p41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2" name="Google Shape;462;p41">
            <a:hlinkClick r:id="rId5" action="ppaction://hlinksldjump"/>
          </p:cNvPr>
          <p:cNvSpPr/>
          <p:nvPr/>
        </p:nvSpPr>
        <p:spPr>
          <a:xfrm>
            <a:off x="2137935" y="318625"/>
            <a:ext cx="97922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3" name="Google Shape;463;p41">
            <a:hlinkClick r:id="rId6" action="ppaction://hlinksldjump"/>
          </p:cNvPr>
          <p:cNvSpPr/>
          <p:nvPr/>
        </p:nvSpPr>
        <p:spPr>
          <a:xfrm>
            <a:off x="3240108" y="318625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4" name="Google Shape;464;p41">
            <a:hlinkClick r:id="rId7" action="ppaction://hlinksldjump"/>
          </p:cNvPr>
          <p:cNvSpPr/>
          <p:nvPr/>
        </p:nvSpPr>
        <p:spPr>
          <a:xfrm>
            <a:off x="4155579" y="32505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5" name="Google Shape;465;p41">
            <a:hlinkClick r:id="rId8" action="ppaction://hlinksldjump"/>
          </p:cNvPr>
          <p:cNvSpPr/>
          <p:nvPr/>
        </p:nvSpPr>
        <p:spPr>
          <a:xfrm>
            <a:off x="5137887" y="32505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pptxtversion.py</a:t>
            </a:r>
            <a:endParaRPr sz="8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6" name="Google Shape;466;p41">
            <a:hlinkClick r:id="rId9" action="ppaction://hlinksldjump"/>
          </p:cNvPr>
          <p:cNvSpPr/>
          <p:nvPr/>
        </p:nvSpPr>
        <p:spPr>
          <a:xfrm>
            <a:off x="6053358" y="325050"/>
            <a:ext cx="9792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7" name="Google Shape;467;p41">
            <a:hlinkClick r:id="rId10" action="ppaction://hlinksldjump"/>
          </p:cNvPr>
          <p:cNvSpPr/>
          <p:nvPr/>
        </p:nvSpPr>
        <p:spPr>
          <a:xfrm>
            <a:off x="7007637" y="32505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b="1" dirty="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pp4.py</a:t>
            </a:r>
            <a:endParaRPr sz="1200" b="1" dirty="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68" name="Google Shape;468;p4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69" name="Google Shape;469;p4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2" name="Google Shape;472;p4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3" name="Google Shape;473;p41"/>
          <p:cNvSpPr/>
          <p:nvPr/>
        </p:nvSpPr>
        <p:spPr>
          <a:xfrm flipH="1">
            <a:off x="1588425" y="1081400"/>
            <a:ext cx="1860900" cy="1797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 flipH="1">
            <a:off x="720975" y="3123275"/>
            <a:ext cx="3603600" cy="726827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Bibliotecas : </a:t>
            </a:r>
            <a:r>
              <a:rPr lang="pt-PT" sz="1200" dirty="0" err="1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</a:t>
            </a:r>
            <a:r>
              <a:rPr lang="pt-PT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; </a:t>
            </a:r>
            <a:r>
              <a:rPr lang="pt-PT" sz="1200" dirty="0" err="1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string</a:t>
            </a:r>
            <a:r>
              <a:rPr lang="pt-PT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; pandas; </a:t>
            </a:r>
            <a:r>
              <a:rPr lang="pt-PT" sz="1200" dirty="0" err="1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streamlit</a:t>
            </a:r>
            <a:r>
              <a:rPr lang="pt-PT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</a:t>
            </a:r>
            <a:r>
              <a:rPr lang="pt-PT" sz="1200" dirty="0" err="1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spacy</a:t>
            </a:r>
            <a:r>
              <a:rPr lang="pt-PT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; </a:t>
            </a:r>
            <a:r>
              <a:rPr lang="pt-PT" sz="1200" dirty="0" err="1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nltk</a:t>
            </a:r>
            <a:r>
              <a:rPr lang="pt-PT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; </a:t>
            </a:r>
            <a:r>
              <a:rPr lang="pt-PT" sz="1200" dirty="0" err="1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altair</a:t>
            </a:r>
            <a:r>
              <a:rPr lang="pt-PT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; </a:t>
            </a:r>
            <a:r>
              <a:rPr lang="pt-PT" sz="1200" dirty="0" err="1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requests</a:t>
            </a:r>
            <a:endParaRPr lang="pt-PT" sz="1200"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85" name="Google Shape;485;p41"/>
          <p:cNvSpPr txBox="1">
            <a:spLocks noGrp="1"/>
          </p:cNvSpPr>
          <p:nvPr>
            <p:ph type="body" idx="1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Trata-se de um  aplicativo Streamlit para análise de texto contendo, duas funções principais “clean_text” e “extract_entities” que extrai entidades do texto limpo, filtrando por tipo (pessoa ou lugar) e excluindo entidades específicas.</a:t>
            </a:r>
            <a:br>
              <a:rPr lang="es" dirty="0"/>
            </a:br>
            <a:r>
              <a:rPr lang="es" dirty="0"/>
              <a:t>O aplicativo permite selec</a:t>
            </a:r>
            <a:r>
              <a:rPr lang="pt-PT" dirty="0"/>
              <a:t>c</a:t>
            </a:r>
            <a:r>
              <a:rPr lang="es" dirty="0"/>
              <a:t>ionar um arquivo de texto, carregar o texto do arquivo, limpar o texto, extrair entidades, criar gráficos di barras com a </a:t>
            </a:r>
            <a:r>
              <a:rPr lang="en-GB" dirty="0" err="1"/>
              <a:t>frequência</a:t>
            </a:r>
            <a:r>
              <a:rPr lang="en-GB" dirty="0"/>
              <a:t> dessas </a:t>
            </a:r>
            <a:r>
              <a:rPr lang="en-GB" dirty="0" err="1"/>
              <a:t>entidades</a:t>
            </a:r>
            <a:r>
              <a:rPr lang="en-GB" dirty="0"/>
              <a:t> e </a:t>
            </a:r>
            <a:r>
              <a:rPr lang="en-GB" dirty="0" err="1"/>
              <a:t>exibir</a:t>
            </a:r>
            <a:r>
              <a:rPr lang="en-GB" dirty="0"/>
              <a:t> o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interface do </a:t>
            </a:r>
            <a:r>
              <a:rPr lang="en-GB" dirty="0" err="1"/>
              <a:t>streamlit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textos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obtidos</a:t>
            </a:r>
            <a:r>
              <a:rPr lang="en-GB" dirty="0"/>
              <a:t> via URL.</a:t>
            </a:r>
            <a:endParaRPr dirty="0"/>
          </a:p>
        </p:txBody>
      </p:sp>
      <p:sp>
        <p:nvSpPr>
          <p:cNvPr id="486" name="Google Shape;486;p41"/>
          <p:cNvSpPr txBox="1">
            <a:spLocks noGrp="1"/>
          </p:cNvSpPr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app4.py</a:t>
            </a:r>
            <a:endParaRPr dirty="0"/>
          </a:p>
        </p:txBody>
      </p:sp>
      <p:grpSp>
        <p:nvGrpSpPr>
          <p:cNvPr id="2" name="Google Shape;10742;p60">
            <a:extLst>
              <a:ext uri="{FF2B5EF4-FFF2-40B4-BE49-F238E27FC236}">
                <a16:creationId xmlns:a16="http://schemas.microsoft.com/office/drawing/2014/main" id="{833AA427-6C42-59A5-8D82-05337E6DD833}"/>
              </a:ext>
            </a:extLst>
          </p:cNvPr>
          <p:cNvGrpSpPr/>
          <p:nvPr/>
        </p:nvGrpSpPr>
        <p:grpSpPr>
          <a:xfrm>
            <a:off x="2142150" y="1552480"/>
            <a:ext cx="753450" cy="855440"/>
            <a:chOff x="3567553" y="1499912"/>
            <a:chExt cx="320022" cy="359778"/>
          </a:xfrm>
          <a:solidFill>
            <a:srgbClr val="EA4335"/>
          </a:solidFill>
        </p:grpSpPr>
        <p:sp>
          <p:nvSpPr>
            <p:cNvPr id="3" name="Google Shape;10743;p60">
              <a:extLst>
                <a:ext uri="{FF2B5EF4-FFF2-40B4-BE49-F238E27FC236}">
                  <a16:creationId xmlns:a16="http://schemas.microsoft.com/office/drawing/2014/main" id="{0DF52912-F60E-F080-E3DD-42C0095634A3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744;p60">
              <a:extLst>
                <a:ext uri="{FF2B5EF4-FFF2-40B4-BE49-F238E27FC236}">
                  <a16:creationId xmlns:a16="http://schemas.microsoft.com/office/drawing/2014/main" id="{7123CB19-289B-D114-28B8-7158A14DE10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745;p60">
              <a:extLst>
                <a:ext uri="{FF2B5EF4-FFF2-40B4-BE49-F238E27FC236}">
                  <a16:creationId xmlns:a16="http://schemas.microsoft.com/office/drawing/2014/main" id="{5EE8AA70-63C1-E986-D32F-1DEDF496152E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46;p60">
              <a:extLst>
                <a:ext uri="{FF2B5EF4-FFF2-40B4-BE49-F238E27FC236}">
                  <a16:creationId xmlns:a16="http://schemas.microsoft.com/office/drawing/2014/main" id="{E241B543-C84A-A541-A4BC-04E51B2723D8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747;p60">
              <a:extLst>
                <a:ext uri="{FF2B5EF4-FFF2-40B4-BE49-F238E27FC236}">
                  <a16:creationId xmlns:a16="http://schemas.microsoft.com/office/drawing/2014/main" id="{4BE8B5BA-1030-4DDF-E90B-1E7FCFFE0252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48;p60">
              <a:extLst>
                <a:ext uri="{FF2B5EF4-FFF2-40B4-BE49-F238E27FC236}">
                  <a16:creationId xmlns:a16="http://schemas.microsoft.com/office/drawing/2014/main" id="{2C2B7BA6-250C-5AFC-B47B-679B24D51A11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>
            <a:hlinkClick r:id="rId3" action="ppaction://hlinksldjump"/>
          </p:cNvPr>
          <p:cNvSpPr/>
          <p:nvPr/>
        </p:nvSpPr>
        <p:spPr>
          <a:xfrm>
            <a:off x="7765576" y="325200"/>
            <a:ext cx="1051724" cy="384600"/>
          </a:xfrm>
          <a:prstGeom prst="round1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accent2"/>
                </a:solidFill>
                <a:latin typeface="Be Vietnam Pro"/>
                <a:sym typeface="Be Vietnam Pro"/>
              </a:rPr>
              <a:t>Perguntas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492" name="Google Shape;492;p42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3" name="Google Shape;493;p42">
            <a:hlinkClick r:id="rId5" action="ppaction://hlinksldjump"/>
          </p:cNvPr>
          <p:cNvSpPr/>
          <p:nvPr/>
        </p:nvSpPr>
        <p:spPr>
          <a:xfrm>
            <a:off x="2077242" y="347100"/>
            <a:ext cx="996179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r>
              <a:rPr lang="en-GB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4" name="Google Shape;494;p42">
            <a:hlinkClick r:id="rId6" action="ppaction://hlinksldjump"/>
          </p:cNvPr>
          <p:cNvSpPr/>
          <p:nvPr/>
        </p:nvSpPr>
        <p:spPr>
          <a:xfrm>
            <a:off x="3191671" y="3471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5" name="Google Shape;495;p42">
            <a:hlinkClick r:id="rId7" action="ppaction://hlinksldjump"/>
          </p:cNvPr>
          <p:cNvSpPr/>
          <p:nvPr/>
        </p:nvSpPr>
        <p:spPr>
          <a:xfrm>
            <a:off x="4168245" y="33155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6" name="Google Shape;496;p42">
            <a:hlinkClick r:id="rId8" action="ppaction://hlinksldjump"/>
          </p:cNvPr>
          <p:cNvSpPr/>
          <p:nvPr/>
        </p:nvSpPr>
        <p:spPr>
          <a:xfrm>
            <a:off x="5169536" y="31855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pptxtversion.py</a:t>
            </a:r>
            <a:endParaRPr sz="8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7" name="Google Shape;497;p42">
            <a:hlinkClick r:id="rId9" action="ppaction://hlinksldjump"/>
          </p:cNvPr>
          <p:cNvSpPr/>
          <p:nvPr/>
        </p:nvSpPr>
        <p:spPr>
          <a:xfrm>
            <a:off x="5986800" y="312051"/>
            <a:ext cx="1114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8" name="Google Shape;498;p42">
            <a:hlinkClick r:id="rId10" action="ppaction://hlinksldjump"/>
          </p:cNvPr>
          <p:cNvSpPr/>
          <p:nvPr/>
        </p:nvSpPr>
        <p:spPr>
          <a:xfrm>
            <a:off x="6930300" y="317467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app4.py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99" name="Google Shape;499;p4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00" name="Google Shape;500;p4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3" name="Google Shape;503;p4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42"/>
          <p:cNvSpPr/>
          <p:nvPr/>
        </p:nvSpPr>
        <p:spPr>
          <a:xfrm flipH="1">
            <a:off x="5798250" y="1081400"/>
            <a:ext cx="18600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42"/>
          <p:cNvGrpSpPr/>
          <p:nvPr/>
        </p:nvGrpSpPr>
        <p:grpSpPr>
          <a:xfrm>
            <a:off x="6256499" y="1603553"/>
            <a:ext cx="943502" cy="880643"/>
            <a:chOff x="2376733" y="2160669"/>
            <a:chExt cx="350588" cy="327219"/>
          </a:xfrm>
        </p:grpSpPr>
        <p:sp>
          <p:nvSpPr>
            <p:cNvPr id="507" name="Google Shape;507;p42"/>
            <p:cNvSpPr/>
            <p:nvPr/>
          </p:nvSpPr>
          <p:spPr>
            <a:xfrm>
              <a:off x="2462164" y="2180741"/>
              <a:ext cx="179692" cy="204243"/>
            </a:xfrm>
            <a:custGeom>
              <a:avLst/>
              <a:gdLst/>
              <a:ahLst/>
              <a:cxnLst/>
              <a:rect l="l" t="t" r="r" b="b"/>
              <a:pathLst>
                <a:path w="5515" h="6268" extrusionOk="0">
                  <a:moveTo>
                    <a:pt x="2749" y="665"/>
                  </a:moveTo>
                  <a:lnTo>
                    <a:pt x="4890" y="1896"/>
                  </a:lnTo>
                  <a:lnTo>
                    <a:pt x="4890" y="4358"/>
                  </a:lnTo>
                  <a:lnTo>
                    <a:pt x="2749" y="5589"/>
                  </a:lnTo>
                  <a:lnTo>
                    <a:pt x="625" y="4358"/>
                  </a:lnTo>
                  <a:lnTo>
                    <a:pt x="625" y="1896"/>
                  </a:lnTo>
                  <a:lnTo>
                    <a:pt x="2749" y="665"/>
                  </a:lnTo>
                  <a:close/>
                  <a:moveTo>
                    <a:pt x="2755" y="0"/>
                  </a:moveTo>
                  <a:cubicBezTo>
                    <a:pt x="2700" y="0"/>
                    <a:pt x="2642" y="14"/>
                    <a:pt x="2588" y="40"/>
                  </a:cubicBezTo>
                  <a:lnTo>
                    <a:pt x="144" y="1450"/>
                  </a:lnTo>
                  <a:cubicBezTo>
                    <a:pt x="54" y="1503"/>
                    <a:pt x="1" y="1610"/>
                    <a:pt x="1" y="1717"/>
                  </a:cubicBezTo>
                  <a:lnTo>
                    <a:pt x="1" y="4537"/>
                  </a:lnTo>
                  <a:cubicBezTo>
                    <a:pt x="1" y="4644"/>
                    <a:pt x="54" y="4751"/>
                    <a:pt x="144" y="4804"/>
                  </a:cubicBezTo>
                  <a:lnTo>
                    <a:pt x="2588" y="6214"/>
                  </a:lnTo>
                  <a:cubicBezTo>
                    <a:pt x="2642" y="6250"/>
                    <a:pt x="2695" y="6267"/>
                    <a:pt x="2749" y="6267"/>
                  </a:cubicBezTo>
                  <a:cubicBezTo>
                    <a:pt x="2802" y="6267"/>
                    <a:pt x="2856" y="6250"/>
                    <a:pt x="2909" y="6214"/>
                  </a:cubicBezTo>
                  <a:lnTo>
                    <a:pt x="5354" y="4804"/>
                  </a:lnTo>
                  <a:cubicBezTo>
                    <a:pt x="5461" y="4751"/>
                    <a:pt x="5514" y="4644"/>
                    <a:pt x="5514" y="4537"/>
                  </a:cubicBezTo>
                  <a:lnTo>
                    <a:pt x="5514" y="1717"/>
                  </a:lnTo>
                  <a:cubicBezTo>
                    <a:pt x="5514" y="1610"/>
                    <a:pt x="5461" y="1503"/>
                    <a:pt x="5354" y="1450"/>
                  </a:cubicBezTo>
                  <a:lnTo>
                    <a:pt x="2909" y="40"/>
                  </a:lnTo>
                  <a:cubicBezTo>
                    <a:pt x="2865" y="14"/>
                    <a:pt x="2811" y="0"/>
                    <a:pt x="2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2499374" y="2426660"/>
              <a:ext cx="104101" cy="61227"/>
            </a:xfrm>
            <a:custGeom>
              <a:avLst/>
              <a:gdLst/>
              <a:ahLst/>
              <a:cxnLst/>
              <a:rect l="l" t="t" r="r" b="b"/>
              <a:pathLst>
                <a:path w="3195" h="1879" extrusionOk="0">
                  <a:moveTo>
                    <a:pt x="349" y="1"/>
                  </a:moveTo>
                  <a:cubicBezTo>
                    <a:pt x="268" y="1"/>
                    <a:pt x="188" y="32"/>
                    <a:pt x="126" y="94"/>
                  </a:cubicBezTo>
                  <a:cubicBezTo>
                    <a:pt x="1" y="201"/>
                    <a:pt x="1" y="415"/>
                    <a:pt x="126" y="522"/>
                  </a:cubicBezTo>
                  <a:lnTo>
                    <a:pt x="1375" y="1789"/>
                  </a:lnTo>
                  <a:cubicBezTo>
                    <a:pt x="1446" y="1843"/>
                    <a:pt x="1517" y="1878"/>
                    <a:pt x="1607" y="1878"/>
                  </a:cubicBezTo>
                  <a:cubicBezTo>
                    <a:pt x="1678" y="1878"/>
                    <a:pt x="1767" y="1843"/>
                    <a:pt x="1821" y="1789"/>
                  </a:cubicBezTo>
                  <a:lnTo>
                    <a:pt x="3088" y="522"/>
                  </a:lnTo>
                  <a:cubicBezTo>
                    <a:pt x="3195" y="415"/>
                    <a:pt x="3195" y="201"/>
                    <a:pt x="3088" y="94"/>
                  </a:cubicBezTo>
                  <a:cubicBezTo>
                    <a:pt x="3025" y="32"/>
                    <a:pt x="2945" y="1"/>
                    <a:pt x="2865" y="1"/>
                  </a:cubicBezTo>
                  <a:cubicBezTo>
                    <a:pt x="2784" y="1"/>
                    <a:pt x="2704" y="32"/>
                    <a:pt x="2642" y="94"/>
                  </a:cubicBezTo>
                  <a:lnTo>
                    <a:pt x="1607" y="1111"/>
                  </a:lnTo>
                  <a:lnTo>
                    <a:pt x="572" y="94"/>
                  </a:lnTo>
                  <a:cubicBezTo>
                    <a:pt x="509" y="32"/>
                    <a:pt x="429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2377287" y="2176538"/>
              <a:ext cx="184906" cy="311350"/>
            </a:xfrm>
            <a:custGeom>
              <a:avLst/>
              <a:gdLst/>
              <a:ahLst/>
              <a:cxnLst/>
              <a:rect l="l" t="t" r="r" b="b"/>
              <a:pathLst>
                <a:path w="5675" h="9555" extrusionOk="0">
                  <a:moveTo>
                    <a:pt x="364" y="1"/>
                  </a:moveTo>
                  <a:cubicBezTo>
                    <a:pt x="257" y="1"/>
                    <a:pt x="150" y="56"/>
                    <a:pt x="90" y="151"/>
                  </a:cubicBezTo>
                  <a:cubicBezTo>
                    <a:pt x="1" y="312"/>
                    <a:pt x="54" y="490"/>
                    <a:pt x="197" y="580"/>
                  </a:cubicBezTo>
                  <a:lnTo>
                    <a:pt x="5050" y="3434"/>
                  </a:lnTo>
                  <a:lnTo>
                    <a:pt x="5050" y="9233"/>
                  </a:lnTo>
                  <a:cubicBezTo>
                    <a:pt x="5050" y="9412"/>
                    <a:pt x="5193" y="9554"/>
                    <a:pt x="5354" y="9554"/>
                  </a:cubicBezTo>
                  <a:cubicBezTo>
                    <a:pt x="5532" y="9554"/>
                    <a:pt x="5675" y="9412"/>
                    <a:pt x="5675" y="9233"/>
                  </a:cubicBezTo>
                  <a:lnTo>
                    <a:pt x="5675" y="3256"/>
                  </a:lnTo>
                  <a:cubicBezTo>
                    <a:pt x="5675" y="3185"/>
                    <a:pt x="5639" y="3113"/>
                    <a:pt x="5603" y="3042"/>
                  </a:cubicBezTo>
                  <a:cubicBezTo>
                    <a:pt x="5586" y="3042"/>
                    <a:pt x="5568" y="3024"/>
                    <a:pt x="5568" y="3024"/>
                  </a:cubicBezTo>
                  <a:cubicBezTo>
                    <a:pt x="5550" y="3006"/>
                    <a:pt x="5532" y="2988"/>
                    <a:pt x="5514" y="2988"/>
                  </a:cubicBezTo>
                  <a:lnTo>
                    <a:pt x="518" y="44"/>
                  </a:lnTo>
                  <a:cubicBezTo>
                    <a:pt x="471" y="15"/>
                    <a:pt x="417" y="1"/>
                    <a:pt x="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2376733" y="2160669"/>
              <a:ext cx="77905" cy="91173"/>
            </a:xfrm>
            <a:custGeom>
              <a:avLst/>
              <a:gdLst/>
              <a:ahLst/>
              <a:cxnLst/>
              <a:rect l="l" t="t" r="r" b="b"/>
              <a:pathLst>
                <a:path w="2391" h="2798" extrusionOk="0">
                  <a:moveTo>
                    <a:pt x="2049" y="0"/>
                  </a:moveTo>
                  <a:cubicBezTo>
                    <a:pt x="2020" y="0"/>
                    <a:pt x="1991" y="4"/>
                    <a:pt x="1963" y="14"/>
                  </a:cubicBezTo>
                  <a:lnTo>
                    <a:pt x="250" y="478"/>
                  </a:lnTo>
                  <a:cubicBezTo>
                    <a:pt x="178" y="496"/>
                    <a:pt x="107" y="549"/>
                    <a:pt x="54" y="621"/>
                  </a:cubicBezTo>
                  <a:cubicBezTo>
                    <a:pt x="18" y="692"/>
                    <a:pt x="0" y="781"/>
                    <a:pt x="36" y="853"/>
                  </a:cubicBezTo>
                  <a:lnTo>
                    <a:pt x="482" y="2565"/>
                  </a:lnTo>
                  <a:cubicBezTo>
                    <a:pt x="517" y="2708"/>
                    <a:pt x="660" y="2797"/>
                    <a:pt x="785" y="2797"/>
                  </a:cubicBezTo>
                  <a:lnTo>
                    <a:pt x="874" y="2797"/>
                  </a:lnTo>
                  <a:cubicBezTo>
                    <a:pt x="1035" y="2744"/>
                    <a:pt x="1142" y="2583"/>
                    <a:pt x="1088" y="2405"/>
                  </a:cubicBezTo>
                  <a:lnTo>
                    <a:pt x="714" y="995"/>
                  </a:lnTo>
                  <a:lnTo>
                    <a:pt x="2123" y="621"/>
                  </a:lnTo>
                  <a:cubicBezTo>
                    <a:pt x="2302" y="567"/>
                    <a:pt x="2391" y="406"/>
                    <a:pt x="2355" y="228"/>
                  </a:cubicBezTo>
                  <a:cubicBezTo>
                    <a:pt x="2311" y="96"/>
                    <a:pt x="2183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2540069" y="2177744"/>
              <a:ext cx="186079" cy="115383"/>
            </a:xfrm>
            <a:custGeom>
              <a:avLst/>
              <a:gdLst/>
              <a:ahLst/>
              <a:cxnLst/>
              <a:rect l="l" t="t" r="r" b="b"/>
              <a:pathLst>
                <a:path w="5711" h="3541" extrusionOk="0">
                  <a:moveTo>
                    <a:pt x="5344" y="0"/>
                  </a:moveTo>
                  <a:cubicBezTo>
                    <a:pt x="5292" y="0"/>
                    <a:pt x="5240" y="14"/>
                    <a:pt x="5193" y="43"/>
                  </a:cubicBezTo>
                  <a:lnTo>
                    <a:pt x="197" y="2951"/>
                  </a:lnTo>
                  <a:cubicBezTo>
                    <a:pt x="54" y="3041"/>
                    <a:pt x="1" y="3219"/>
                    <a:pt x="90" y="3380"/>
                  </a:cubicBezTo>
                  <a:cubicBezTo>
                    <a:pt x="144" y="3469"/>
                    <a:pt x="251" y="3540"/>
                    <a:pt x="358" y="3540"/>
                  </a:cubicBezTo>
                  <a:cubicBezTo>
                    <a:pt x="411" y="3540"/>
                    <a:pt x="465" y="3522"/>
                    <a:pt x="518" y="3487"/>
                  </a:cubicBezTo>
                  <a:lnTo>
                    <a:pt x="5514" y="596"/>
                  </a:lnTo>
                  <a:cubicBezTo>
                    <a:pt x="5657" y="507"/>
                    <a:pt x="5710" y="311"/>
                    <a:pt x="5621" y="168"/>
                  </a:cubicBezTo>
                  <a:cubicBezTo>
                    <a:pt x="5561" y="60"/>
                    <a:pt x="5452" y="0"/>
                    <a:pt x="5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2648797" y="2162396"/>
              <a:ext cx="78524" cy="91173"/>
            </a:xfrm>
            <a:custGeom>
              <a:avLst/>
              <a:gdLst/>
              <a:ahLst/>
              <a:cxnLst/>
              <a:rect l="l" t="t" r="r" b="b"/>
              <a:pathLst>
                <a:path w="2410" h="2798" extrusionOk="0">
                  <a:moveTo>
                    <a:pt x="336" y="1"/>
                  </a:moveTo>
                  <a:cubicBezTo>
                    <a:pt x="197" y="1"/>
                    <a:pt x="80" y="96"/>
                    <a:pt x="36" y="229"/>
                  </a:cubicBezTo>
                  <a:cubicBezTo>
                    <a:pt x="0" y="389"/>
                    <a:pt x="90" y="568"/>
                    <a:pt x="268" y="621"/>
                  </a:cubicBezTo>
                  <a:lnTo>
                    <a:pt x="1678" y="996"/>
                  </a:lnTo>
                  <a:lnTo>
                    <a:pt x="1285" y="2405"/>
                  </a:lnTo>
                  <a:cubicBezTo>
                    <a:pt x="1249" y="2566"/>
                    <a:pt x="1339" y="2744"/>
                    <a:pt x="1517" y="2780"/>
                  </a:cubicBezTo>
                  <a:cubicBezTo>
                    <a:pt x="1535" y="2798"/>
                    <a:pt x="1571" y="2798"/>
                    <a:pt x="1588" y="2798"/>
                  </a:cubicBezTo>
                  <a:cubicBezTo>
                    <a:pt x="1731" y="2798"/>
                    <a:pt x="1856" y="2709"/>
                    <a:pt x="1892" y="2566"/>
                  </a:cubicBezTo>
                  <a:lnTo>
                    <a:pt x="2356" y="853"/>
                  </a:lnTo>
                  <a:cubicBezTo>
                    <a:pt x="2409" y="675"/>
                    <a:pt x="2302" y="514"/>
                    <a:pt x="2142" y="461"/>
                  </a:cubicBezTo>
                  <a:lnTo>
                    <a:pt x="429" y="14"/>
                  </a:lnTo>
                  <a:cubicBezTo>
                    <a:pt x="397" y="5"/>
                    <a:pt x="366" y="1"/>
                    <a:pt x="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42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40449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pt-PT" dirty="0"/>
              <a:t>Existe alguma correlação entre o estilo de escrita do autor e a quantidade de palavras negativas em cada capítulo?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endParaRPr lang="pt-PT"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pt-PT" dirty="0"/>
              <a:t>Existem mudanças significativas na proporção de palavras negativas em diferentes partes da obra literária? - Gráfico de linha ou área: </a:t>
            </a:r>
            <a:endParaRPr dirty="0"/>
          </a:p>
        </p:txBody>
      </p:sp>
      <p:sp>
        <p:nvSpPr>
          <p:cNvPr id="514" name="Google Shape;514;p42"/>
          <p:cNvSpPr txBox="1">
            <a:spLocks noGrp="1"/>
          </p:cNvSpPr>
          <p:nvPr>
            <p:ph type="ctrTitle"/>
          </p:nvPr>
        </p:nvSpPr>
        <p:spPr>
          <a:xfrm>
            <a:off x="713225" y="1029424"/>
            <a:ext cx="4212600" cy="6281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Algumas perguntas para interpretação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20" name="Google Shape;520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</a:t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43"/>
          <p:cNvSpPr txBox="1">
            <a:spLocks noGrp="1"/>
          </p:cNvSpPr>
          <p:nvPr>
            <p:ph type="ctrTitle"/>
          </p:nvPr>
        </p:nvSpPr>
        <p:spPr>
          <a:xfrm>
            <a:off x="2483464" y="1821863"/>
            <a:ext cx="40776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/>
                </a:solidFill>
              </a:rPr>
              <a:t>#</a:t>
            </a:r>
            <a:r>
              <a:rPr lang="es" dirty="0"/>
              <a:t>Obrigado!</a:t>
            </a:r>
            <a:endParaRPr dirty="0"/>
          </a:p>
        </p:txBody>
      </p:sp>
      <p:sp>
        <p:nvSpPr>
          <p:cNvPr id="526" name="Google Shape;526;p43"/>
          <p:cNvSpPr txBox="1">
            <a:spLocks noGrp="1"/>
          </p:cNvSpPr>
          <p:nvPr>
            <p:ph type="subTitle" idx="1"/>
          </p:nvPr>
        </p:nvSpPr>
        <p:spPr>
          <a:xfrm>
            <a:off x="2854851" y="4099309"/>
            <a:ext cx="3658500" cy="44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5E01099-B34A-BD3D-F21C-CBB6B4679EC6}"/>
              </a:ext>
            </a:extLst>
          </p:cNvPr>
          <p:cNvSpPr/>
          <p:nvPr/>
        </p:nvSpPr>
        <p:spPr>
          <a:xfrm>
            <a:off x="4908645" y="2465696"/>
            <a:ext cx="3304838" cy="127378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1003397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Perguntas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73447" y="325200"/>
            <a:ext cx="984300" cy="365676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338746" y="315514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r>
              <a:rPr lang="en-GB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241296" y="315663"/>
            <a:ext cx="106219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303486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pptxtversion.py</a:t>
            </a:r>
            <a:endParaRPr sz="8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6096418" y="325200"/>
            <a:ext cx="9858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727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pp4.py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905200" y="1563849"/>
            <a:ext cx="5333700" cy="2665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Manrope"/>
                <a:ea typeface="Manrope"/>
                <a:cs typeface="Manrope"/>
                <a:sym typeface="Manrope"/>
              </a:rPr>
              <a:t>A análise e visualização </a:t>
            </a:r>
            <a:r>
              <a:rPr lang="pt-PT" dirty="0">
                <a:latin typeface="Manrope"/>
                <a:ea typeface="Manrope"/>
                <a:cs typeface="Manrope"/>
                <a:sym typeface="Manrope"/>
              </a:rPr>
              <a:t>de dados são duas áreas relacionadas que se concentram em extrair </a:t>
            </a:r>
            <a:r>
              <a:rPr lang="en-GB" dirty="0" err="1">
                <a:latin typeface="Manrope"/>
                <a:ea typeface="Manrope"/>
                <a:cs typeface="Manrope"/>
                <a:sym typeface="Manrope"/>
              </a:rPr>
              <a:t>informações</a:t>
            </a:r>
            <a:r>
              <a:rPr lang="en-GB" dirty="0">
                <a:latin typeface="Manrope"/>
                <a:ea typeface="Manrope"/>
                <a:cs typeface="Manrope"/>
                <a:sym typeface="Manrope"/>
              </a:rPr>
              <a:t>  </a:t>
            </a:r>
            <a:r>
              <a:rPr lang="en-GB" dirty="0" err="1">
                <a:latin typeface="Manrope"/>
                <a:ea typeface="Manrope"/>
                <a:cs typeface="Manrope"/>
                <a:sym typeface="Manrope"/>
              </a:rPr>
              <a:t>significativas</a:t>
            </a:r>
            <a:r>
              <a:rPr lang="en-GB" dirty="0">
                <a:latin typeface="Manrope"/>
                <a:ea typeface="Manrope"/>
                <a:cs typeface="Manrope"/>
                <a:sym typeface="Manrope"/>
              </a:rPr>
              <a:t> e </a:t>
            </a:r>
            <a:r>
              <a:rPr lang="en-GB" dirty="0" err="1">
                <a:latin typeface="Manrope"/>
                <a:ea typeface="Manrope"/>
                <a:cs typeface="Manrope"/>
                <a:sym typeface="Manrope"/>
              </a:rPr>
              <a:t>comunicar</a:t>
            </a:r>
            <a:r>
              <a:rPr lang="en-GB" dirty="0">
                <a:latin typeface="Manrope"/>
                <a:ea typeface="Manrope"/>
                <a:cs typeface="Manrope"/>
                <a:sym typeface="Manrope"/>
              </a:rPr>
              <a:t> insight </a:t>
            </a:r>
            <a:r>
              <a:rPr lang="en-GB" dirty="0" err="1">
                <a:latin typeface="Manrope"/>
                <a:ea typeface="Manrope"/>
                <a:cs typeface="Manrope"/>
                <a:sym typeface="Manrope"/>
              </a:rPr>
              <a:t>por</a:t>
            </a:r>
            <a:r>
              <a:rPr lang="en-GB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dirty="0" err="1">
                <a:latin typeface="Manrope"/>
                <a:ea typeface="Manrope"/>
                <a:cs typeface="Manrope"/>
                <a:sym typeface="Manrope"/>
              </a:rPr>
              <a:t>meio</a:t>
            </a:r>
            <a:r>
              <a:rPr lang="en-GB" dirty="0">
                <a:latin typeface="Manrope"/>
                <a:ea typeface="Manrope"/>
                <a:cs typeface="Manrope"/>
                <a:sym typeface="Manrope"/>
              </a:rPr>
              <a:t> de </a:t>
            </a:r>
            <a:r>
              <a:rPr lang="en-GB" dirty="0" err="1">
                <a:latin typeface="Manrope"/>
                <a:ea typeface="Manrope"/>
                <a:cs typeface="Manrope"/>
                <a:sym typeface="Manrope"/>
              </a:rPr>
              <a:t>representações</a:t>
            </a:r>
            <a:r>
              <a:rPr lang="en-GB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dirty="0" err="1">
                <a:latin typeface="Manrope"/>
                <a:ea typeface="Manrope"/>
                <a:cs typeface="Manrope"/>
                <a:sym typeface="Manrope"/>
              </a:rPr>
              <a:t>visuais</a:t>
            </a:r>
            <a:r>
              <a:rPr lang="en-GB" dirty="0">
                <a:latin typeface="Manrope"/>
                <a:ea typeface="Manrope"/>
                <a:cs typeface="Manrope"/>
                <a:sym typeface="Manrope"/>
              </a:rPr>
              <a:t> de conjuntos de dados.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Manrope"/>
                <a:sym typeface="Manrope"/>
              </a:rPr>
              <a:t>Essas</a:t>
            </a:r>
            <a:r>
              <a:rPr lang="en-GB" dirty="0">
                <a:latin typeface="Manrope"/>
                <a:sym typeface="Manrope"/>
              </a:rPr>
              <a:t> </a:t>
            </a:r>
            <a:r>
              <a:rPr lang="en-GB" dirty="0" err="1">
                <a:latin typeface="Manrope"/>
                <a:sym typeface="Manrope"/>
              </a:rPr>
              <a:t>técnicas</a:t>
            </a:r>
            <a:r>
              <a:rPr lang="en-GB" dirty="0">
                <a:latin typeface="Manrope"/>
                <a:sym typeface="Manrope"/>
              </a:rPr>
              <a:t> </a:t>
            </a:r>
            <a:r>
              <a:rPr lang="en-GB" dirty="0" err="1">
                <a:latin typeface="Manrope"/>
                <a:sym typeface="Manrope"/>
              </a:rPr>
              <a:t>são</a:t>
            </a:r>
            <a:r>
              <a:rPr lang="en-GB" dirty="0">
                <a:latin typeface="Manrope"/>
                <a:sym typeface="Manrope"/>
              </a:rPr>
              <a:t> </a:t>
            </a:r>
            <a:r>
              <a:rPr lang="en-GB" dirty="0" err="1">
                <a:latin typeface="Manrope"/>
                <a:sym typeface="Manrope"/>
              </a:rPr>
              <a:t>amplamente</a:t>
            </a:r>
            <a:r>
              <a:rPr lang="en-GB" dirty="0">
                <a:latin typeface="Manrope"/>
                <a:sym typeface="Manrope"/>
              </a:rPr>
              <a:t> </a:t>
            </a:r>
            <a:r>
              <a:rPr lang="en-GB" dirty="0" err="1">
                <a:latin typeface="Manrope"/>
                <a:sym typeface="Manrope"/>
              </a:rPr>
              <a:t>usadas</a:t>
            </a:r>
            <a:r>
              <a:rPr lang="en-GB" dirty="0">
                <a:latin typeface="Manrope"/>
                <a:sym typeface="Manrope"/>
              </a:rPr>
              <a:t> </a:t>
            </a:r>
            <a:r>
              <a:rPr lang="en-GB" dirty="0" err="1">
                <a:latin typeface="Manrope"/>
                <a:sym typeface="Manrope"/>
              </a:rPr>
              <a:t>em</a:t>
            </a:r>
            <a:r>
              <a:rPr lang="en-GB" dirty="0">
                <a:latin typeface="Manrope"/>
                <a:sym typeface="Manrope"/>
              </a:rPr>
              <a:t> campos </a:t>
            </a:r>
            <a:r>
              <a:rPr lang="en-GB" dirty="0" err="1">
                <a:latin typeface="Manrope"/>
                <a:sym typeface="Manrope"/>
              </a:rPr>
              <a:t>comoa</a:t>
            </a:r>
            <a:r>
              <a:rPr lang="en-GB" dirty="0">
                <a:latin typeface="Manrope"/>
                <a:sym typeface="Manrope"/>
              </a:rPr>
              <a:t> </a:t>
            </a:r>
            <a:r>
              <a:rPr lang="en-GB" dirty="0" err="1">
                <a:latin typeface="Manrope"/>
                <a:sym typeface="Manrope"/>
              </a:rPr>
              <a:t>ciência</a:t>
            </a:r>
            <a:r>
              <a:rPr lang="en-GB" dirty="0">
                <a:latin typeface="Manrope"/>
                <a:sym typeface="Manrope"/>
              </a:rPr>
              <a:t> de dados, </a:t>
            </a:r>
            <a:r>
              <a:rPr lang="en-GB" dirty="0" err="1">
                <a:latin typeface="Manrope"/>
                <a:sym typeface="Manrope"/>
              </a:rPr>
              <a:t>negócios</a:t>
            </a:r>
            <a:r>
              <a:rPr lang="en-GB" dirty="0">
                <a:latin typeface="Manrope"/>
                <a:sym typeface="Manrope"/>
              </a:rPr>
              <a:t>, </a:t>
            </a:r>
            <a:r>
              <a:rPr lang="en-GB" dirty="0" err="1">
                <a:latin typeface="Manrope"/>
                <a:sym typeface="Manrope"/>
              </a:rPr>
              <a:t>estatística</a:t>
            </a:r>
            <a:r>
              <a:rPr lang="en-GB" dirty="0">
                <a:latin typeface="Manrope"/>
                <a:sym typeface="Manrope"/>
              </a:rPr>
              <a:t>, </a:t>
            </a:r>
            <a:r>
              <a:rPr lang="en-GB" dirty="0" err="1">
                <a:latin typeface="Manrope"/>
                <a:sym typeface="Manrope"/>
              </a:rPr>
              <a:t>jornalismo</a:t>
            </a:r>
            <a:r>
              <a:rPr lang="en-GB" dirty="0">
                <a:latin typeface="Manrope"/>
                <a:sym typeface="Manrope"/>
              </a:rPr>
              <a:t>, </a:t>
            </a:r>
            <a:r>
              <a:rPr lang="en-GB" dirty="0" err="1">
                <a:latin typeface="Manrope"/>
                <a:sym typeface="Manrope"/>
              </a:rPr>
              <a:t>pesquisa</a:t>
            </a:r>
            <a:r>
              <a:rPr lang="en-GB" dirty="0">
                <a:latin typeface="Manrope"/>
                <a:sym typeface="Manrope"/>
              </a:rPr>
              <a:t> e </a:t>
            </a:r>
            <a:r>
              <a:rPr lang="en-GB" dirty="0" err="1">
                <a:latin typeface="Manrope"/>
                <a:sym typeface="Manrope"/>
              </a:rPr>
              <a:t>muitos</a:t>
            </a:r>
            <a:r>
              <a:rPr lang="en-GB" dirty="0">
                <a:latin typeface="Manrope"/>
                <a:sym typeface="Manrope"/>
              </a:rPr>
              <a:t> outros.</a:t>
            </a:r>
            <a:endParaRPr lang="pt-PT" dirty="0"/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634350" y="1019174"/>
            <a:ext cx="7796375" cy="54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accent3"/>
                </a:solidFill>
              </a:rPr>
              <a:t>#</a:t>
            </a:r>
            <a:r>
              <a:rPr lang="es" sz="2400" dirty="0"/>
              <a:t>Análise e </a:t>
            </a:r>
            <a:r>
              <a:rPr lang="en-GB" sz="2400" dirty="0" err="1"/>
              <a:t>visualização</a:t>
            </a:r>
            <a:r>
              <a:rPr lang="en-GB" sz="2400" dirty="0"/>
              <a:t> de dados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1030266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Perguntas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34049" y="325200"/>
            <a:ext cx="98582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240222" y="325200"/>
            <a:ext cx="106544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r>
              <a:rPr lang="en-GB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11493" y="325050"/>
            <a:ext cx="1290902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250368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pptxtversion.py</a:t>
            </a:r>
            <a:endParaRPr sz="8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6110468" y="325050"/>
            <a:ext cx="9858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727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pp4.py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905200" y="1563849"/>
            <a:ext cx="5333700" cy="2665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Com o aparecimento da tecnologia e a crescente produção e disponibilidade de dados, com o tempo passou a ser muito importante a exploração de métodos e técnicas para extração, seleção e diferenciação de informação importante a partir destes volumes enormes de dados. Ainda assim durante muito tempo, os textos escritos foram negligenciados nesse aspeto, visto que a maioria das técnicas e métodos de análise dos dados estavam voltados para dados estruturados e quantitativos, deixando de lado a riqueza e particularidade das informações qualitativas presentas na linguagem.</a:t>
            </a:r>
            <a:r>
              <a:rPr lang="pt-PT" dirty="0">
                <a:latin typeface="Manrope" panose="020B0604020202020204" charset="0"/>
              </a:rPr>
              <a:t> </a:t>
            </a:r>
            <a:br>
              <a:rPr lang="pt-PT" dirty="0">
                <a:latin typeface="Manrope" panose="020B0604020202020204" charset="0"/>
              </a:rPr>
            </a:br>
            <a:endParaRPr lang="pt-PT" dirty="0">
              <a:latin typeface="Manrope" panose="020B0604020202020204" charset="0"/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634350" y="1019174"/>
            <a:ext cx="7796375" cy="54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accent3"/>
                </a:solidFill>
              </a:rPr>
              <a:t>#</a:t>
            </a:r>
            <a:r>
              <a:rPr lang="en-GB" sz="2400" dirty="0" err="1"/>
              <a:t>Contexto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193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1030266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Perguntas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4" y="325200"/>
            <a:ext cx="98562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99198" y="325200"/>
            <a:ext cx="106028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42399" y="325050"/>
            <a:ext cx="1102434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202683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pt-PT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pptxtversion.py</a:t>
            </a:r>
            <a:endParaRPr sz="8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6045342" y="325050"/>
            <a:ext cx="9858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pp4.py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720966" y="1645920"/>
            <a:ext cx="7762634" cy="3172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O objetivo deste projeto é desenvolver métodos eficientes para extrair entidades nomeadas, como pessoas, lugares e organizações, de textos escritos, visando uma compreensão mais profunda das relações e interações entre essas entidades. Além disso, busca-se analisar a frequência e a distribuição das palavras, identificar padrões e tendências, compreender a estrutura e o estilo linguístico, analisar a dimensão temporal dos eventos e realizar análises de sentimentos para compreender a carga emocional do conteúdo. O projeto também visa propor visualizações claras e perspicazes dos dados analisados por meio de gráficos e diagramas, com o objetivo de facilitar a interpretação e a análise dos resultados. No geral, esses objetivos contribuirão para uma melhor compreensão do conteúdo textual e possibilitarão a criação de uma ferramenta automatizada e amigável ao usuário, que poderá ser utilizada em diversos contextos.</a:t>
            </a:r>
            <a:br>
              <a:rPr lang="pt-PT" dirty="0">
                <a:latin typeface="Manrope" panose="020B0604020202020204" charset="0"/>
              </a:rPr>
            </a:br>
            <a:endParaRPr lang="pt-PT" dirty="0">
              <a:latin typeface="Manrope" panose="020B0604020202020204" charset="0"/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634350" y="1019174"/>
            <a:ext cx="7796375" cy="54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accent3"/>
                </a:solidFill>
              </a:rPr>
              <a:t>#</a:t>
            </a:r>
            <a:r>
              <a:rPr lang="en-GB" sz="2400" dirty="0" err="1"/>
              <a:t>Objetivo</a:t>
            </a:r>
            <a:br>
              <a:rPr lang="en-GB" sz="2400" dirty="0"/>
            </a:br>
            <a:br>
              <a:rPr lang="en-GB" sz="2400" dirty="0"/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178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>
            <a:hlinkClick r:id="rId3" action="ppaction://hlinksldjump"/>
          </p:cNvPr>
          <p:cNvSpPr/>
          <p:nvPr/>
        </p:nvSpPr>
        <p:spPr>
          <a:xfrm>
            <a:off x="7875150" y="325200"/>
            <a:ext cx="1030266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Perguntas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6" name="Google Shape;306;p36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7" name="Google Shape;307;p36">
            <a:hlinkClick r:id="rId5" action="ppaction://hlinksldjump"/>
          </p:cNvPr>
          <p:cNvSpPr/>
          <p:nvPr/>
        </p:nvSpPr>
        <p:spPr>
          <a:xfrm>
            <a:off x="2126611" y="325050"/>
            <a:ext cx="1094595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endParaRPr sz="1200" b="1" dirty="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8" name="Google Shape;308;p36">
            <a:hlinkClick r:id="rId6" action="ppaction://hlinksldjump"/>
          </p:cNvPr>
          <p:cNvSpPr/>
          <p:nvPr/>
        </p:nvSpPr>
        <p:spPr>
          <a:xfrm>
            <a:off x="3204696" y="325050"/>
            <a:ext cx="104415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r>
              <a:rPr lang="en-GB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9" name="Google Shape;309;p36">
            <a:hlinkClick r:id="rId7" action="ppaction://hlinksldjump"/>
          </p:cNvPr>
          <p:cNvSpPr/>
          <p:nvPr/>
        </p:nvSpPr>
        <p:spPr>
          <a:xfrm>
            <a:off x="4280561" y="325050"/>
            <a:ext cx="9432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0" name="Google Shape;310;p36">
            <a:hlinkClick r:id="rId8" action="ppaction://hlinksldjump"/>
          </p:cNvPr>
          <p:cNvSpPr/>
          <p:nvPr/>
        </p:nvSpPr>
        <p:spPr>
          <a:xfrm>
            <a:off x="5287191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pptxtversion.py</a:t>
            </a:r>
            <a:endParaRPr sz="8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1" name="Google Shape;311;p36">
            <a:hlinkClick r:id="rId9" action="ppaction://hlinksldjump"/>
          </p:cNvPr>
          <p:cNvSpPr/>
          <p:nvPr/>
        </p:nvSpPr>
        <p:spPr>
          <a:xfrm>
            <a:off x="6129891" y="299801"/>
            <a:ext cx="10443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2" name="Google Shape;312;p36">
            <a:hlinkClick r:id="rId10" action="ppaction://hlinksldjump"/>
          </p:cNvPr>
          <p:cNvSpPr/>
          <p:nvPr/>
        </p:nvSpPr>
        <p:spPr>
          <a:xfrm>
            <a:off x="7031250" y="30157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pp4.py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13" name="Google Shape;313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14" name="Google Shape;314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7" name="Google Shape;317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6"/>
          <p:cNvSpPr/>
          <p:nvPr/>
        </p:nvSpPr>
        <p:spPr>
          <a:xfrm>
            <a:off x="5698675" y="1081400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4827175" y="3126200"/>
            <a:ext cx="3603600" cy="14778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RECURSOS:</a:t>
            </a:r>
            <a:r>
              <a:rPr lang="es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ChatGPT, Python, Excel,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200" b="1" dirty="0">
              <a:solidFill>
                <a:schemeClr val="dk1"/>
              </a:solidFill>
              <a:latin typeface="Manrope Medium"/>
              <a:ea typeface="Manrope"/>
              <a:cs typeface="Manrope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Bibliotecas: </a:t>
            </a:r>
            <a:r>
              <a:rPr lang="es" sz="1200" b="1" dirty="0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Streamlit</a:t>
            </a:r>
            <a:r>
              <a:rPr lang="es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</a:t>
            </a:r>
            <a:r>
              <a:rPr lang="es" sz="1200" b="1" dirty="0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Pandas</a:t>
            </a:r>
            <a:r>
              <a:rPr lang="es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</a:t>
            </a:r>
            <a:r>
              <a:rPr lang="es" sz="1200" b="1" dirty="0">
                <a:solidFill>
                  <a:schemeClr val="accent4"/>
                </a:solidFill>
                <a:latin typeface="Manrope"/>
                <a:ea typeface="Manrope Medium"/>
                <a:cs typeface="Manrope Medium"/>
                <a:sym typeface="Manrope"/>
              </a:rPr>
              <a:t>Altai</a:t>
            </a:r>
            <a:r>
              <a:rPr lang="es" sz="1200" b="1" dirty="0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r</a:t>
            </a:r>
            <a:r>
              <a:rPr lang="es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</a:t>
            </a:r>
            <a:r>
              <a:rPr lang="es" sz="1200" b="1" dirty="0">
                <a:solidFill>
                  <a:schemeClr val="accent4"/>
                </a:solidFill>
                <a:latin typeface="Manrope"/>
                <a:ea typeface="Manrope Medium"/>
                <a:cs typeface="Manrope Medium"/>
                <a:sym typeface="Manrope"/>
              </a:rPr>
              <a:t>n</a:t>
            </a:r>
            <a:r>
              <a:rPr lang="es" sz="1200" b="1" dirty="0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ltk, Spacy.</a:t>
            </a:r>
            <a:endParaRPr sz="12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713225" y="2157805"/>
            <a:ext cx="4044900" cy="157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2004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Extração dos dados.</a:t>
            </a:r>
            <a:endParaRPr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Método de </a:t>
            </a:r>
            <a:r>
              <a:rPr lang="en-GB" dirty="0" err="1"/>
              <a:t>visualização</a:t>
            </a:r>
            <a:r>
              <a:rPr lang="en-GB" dirty="0"/>
              <a:t> das </a:t>
            </a:r>
            <a:r>
              <a:rPr lang="en-GB" dirty="0" err="1"/>
              <a:t>entidades</a:t>
            </a:r>
            <a:r>
              <a:rPr lang="en-GB" dirty="0"/>
              <a:t> e dados</a:t>
            </a:r>
            <a:r>
              <a:rPr lang="es" dirty="0"/>
              <a:t>.</a:t>
            </a:r>
            <a:endParaRPr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 err="1"/>
              <a:t>Extração</a:t>
            </a:r>
            <a:r>
              <a:rPr lang="en-GB" dirty="0"/>
              <a:t> e </a:t>
            </a:r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sentimento</a:t>
            </a:r>
            <a:r>
              <a:rPr lang="en-GB" dirty="0"/>
              <a:t> dos </a:t>
            </a:r>
            <a:r>
              <a:rPr lang="en-GB" dirty="0" err="1"/>
              <a:t>textos</a:t>
            </a:r>
            <a:r>
              <a:rPr lang="es" dirty="0"/>
              <a:t>.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dirty="0"/>
              <a:t>Método de visualização da análise de sentimentos</a:t>
            </a:r>
            <a:endParaRPr dirty="0"/>
          </a:p>
        </p:txBody>
      </p:sp>
      <p:sp>
        <p:nvSpPr>
          <p:cNvPr id="334" name="Google Shape;334;p36"/>
          <p:cNvSpPr txBox="1">
            <a:spLocks noGrp="1"/>
          </p:cNvSpPr>
          <p:nvPr>
            <p:ph type="ctrTitle"/>
          </p:nvPr>
        </p:nvSpPr>
        <p:spPr>
          <a:xfrm>
            <a:off x="589413" y="1906989"/>
            <a:ext cx="3858775" cy="411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ABORDAGEM METODOLÓGICA</a:t>
            </a:r>
            <a:endParaRPr dirty="0"/>
          </a:p>
        </p:txBody>
      </p:sp>
      <p:grpSp>
        <p:nvGrpSpPr>
          <p:cNvPr id="25" name="Google Shape;9806;p58">
            <a:extLst>
              <a:ext uri="{FF2B5EF4-FFF2-40B4-BE49-F238E27FC236}">
                <a16:creationId xmlns:a16="http://schemas.microsoft.com/office/drawing/2014/main" id="{6A7BDDD3-F6C5-7DB9-F57E-206549ADB29D}"/>
              </a:ext>
            </a:extLst>
          </p:cNvPr>
          <p:cNvGrpSpPr/>
          <p:nvPr/>
        </p:nvGrpSpPr>
        <p:grpSpPr>
          <a:xfrm>
            <a:off x="6041505" y="1574602"/>
            <a:ext cx="1148932" cy="997148"/>
            <a:chOff x="2611458" y="3816374"/>
            <a:chExt cx="426329" cy="332375"/>
          </a:xfrm>
          <a:solidFill>
            <a:srgbClr val="5796FD"/>
          </a:solidFill>
        </p:grpSpPr>
        <p:sp>
          <p:nvSpPr>
            <p:cNvPr id="26" name="Google Shape;9807;p58">
              <a:extLst>
                <a:ext uri="{FF2B5EF4-FFF2-40B4-BE49-F238E27FC236}">
                  <a16:creationId xmlns:a16="http://schemas.microsoft.com/office/drawing/2014/main" id="{86D55072-318E-B4B5-A4C5-1AB25CE80C6E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808;p58">
              <a:extLst>
                <a:ext uri="{FF2B5EF4-FFF2-40B4-BE49-F238E27FC236}">
                  <a16:creationId xmlns:a16="http://schemas.microsoft.com/office/drawing/2014/main" id="{4786B365-8122-DAD7-38E3-F51CFD5E8BD2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09;p58">
              <a:extLst>
                <a:ext uri="{FF2B5EF4-FFF2-40B4-BE49-F238E27FC236}">
                  <a16:creationId xmlns:a16="http://schemas.microsoft.com/office/drawing/2014/main" id="{D78DF113-A32D-C3EC-D9BC-12AB37E20445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810;p58">
              <a:extLst>
                <a:ext uri="{FF2B5EF4-FFF2-40B4-BE49-F238E27FC236}">
                  <a16:creationId xmlns:a16="http://schemas.microsoft.com/office/drawing/2014/main" id="{D9945012-2A9E-5178-3C00-9B41F3D79F1E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11;p58">
              <a:extLst>
                <a:ext uri="{FF2B5EF4-FFF2-40B4-BE49-F238E27FC236}">
                  <a16:creationId xmlns:a16="http://schemas.microsoft.com/office/drawing/2014/main" id="{48F4AA5D-D748-06E9-B276-9FF44F66547F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12;p58">
              <a:extLst>
                <a:ext uri="{FF2B5EF4-FFF2-40B4-BE49-F238E27FC236}">
                  <a16:creationId xmlns:a16="http://schemas.microsoft.com/office/drawing/2014/main" id="{A7CA5746-13CB-BA1B-F0D1-31581E205162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813;p58">
              <a:extLst>
                <a:ext uri="{FF2B5EF4-FFF2-40B4-BE49-F238E27FC236}">
                  <a16:creationId xmlns:a16="http://schemas.microsoft.com/office/drawing/2014/main" id="{82A7EB71-D234-C47F-471A-31C8BBBC8F71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14;p58">
              <a:extLst>
                <a:ext uri="{FF2B5EF4-FFF2-40B4-BE49-F238E27FC236}">
                  <a16:creationId xmlns:a16="http://schemas.microsoft.com/office/drawing/2014/main" id="{5D7DFCD1-6A54-AF35-9DA9-A738B3FEC2BE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815;p58">
              <a:extLst>
                <a:ext uri="{FF2B5EF4-FFF2-40B4-BE49-F238E27FC236}">
                  <a16:creationId xmlns:a16="http://schemas.microsoft.com/office/drawing/2014/main" id="{CFF181DF-9F51-0B6A-3A4C-2DE25C01377D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816;p58">
              <a:extLst>
                <a:ext uri="{FF2B5EF4-FFF2-40B4-BE49-F238E27FC236}">
                  <a16:creationId xmlns:a16="http://schemas.microsoft.com/office/drawing/2014/main" id="{5A8FFBF9-5466-27A9-0877-88F5405ACF41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>
            <a:hlinkClick r:id="rId3" action="ppaction://hlinksldjump"/>
          </p:cNvPr>
          <p:cNvSpPr/>
          <p:nvPr/>
        </p:nvSpPr>
        <p:spPr>
          <a:xfrm>
            <a:off x="7875150" y="325200"/>
            <a:ext cx="1030266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Perguntas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0" name="Google Shape;340;p37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1" name="Google Shape;341;p37">
            <a:hlinkClick r:id="rId5" action="ppaction://hlinksldjump"/>
          </p:cNvPr>
          <p:cNvSpPr/>
          <p:nvPr/>
        </p:nvSpPr>
        <p:spPr>
          <a:xfrm>
            <a:off x="2140084" y="325200"/>
            <a:ext cx="993091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2" name="Google Shape;342;p37">
            <a:hlinkClick r:id="rId6" action="ppaction://hlinksldjump"/>
          </p:cNvPr>
          <p:cNvSpPr/>
          <p:nvPr/>
        </p:nvSpPr>
        <p:spPr>
          <a:xfrm>
            <a:off x="3219791" y="324392"/>
            <a:ext cx="105255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endParaRPr sz="1200" b="1" dirty="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3" name="Google Shape;343;p37">
            <a:hlinkClick r:id="rId7" action="ppaction://hlinksldjump"/>
          </p:cNvPr>
          <p:cNvSpPr/>
          <p:nvPr/>
        </p:nvSpPr>
        <p:spPr>
          <a:xfrm>
            <a:off x="4304315" y="324392"/>
            <a:ext cx="9432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4" name="Google Shape;344;p37">
            <a:hlinkClick r:id="rId8" action="ppaction://hlinksldjump"/>
          </p:cNvPr>
          <p:cNvSpPr/>
          <p:nvPr/>
        </p:nvSpPr>
        <p:spPr>
          <a:xfrm>
            <a:off x="5261700" y="324392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pptxtversion.py</a:t>
            </a:r>
            <a:endParaRPr sz="8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5" name="Google Shape;345;p37">
            <a:hlinkClick r:id="rId9" action="ppaction://hlinksldjump"/>
          </p:cNvPr>
          <p:cNvSpPr/>
          <p:nvPr/>
        </p:nvSpPr>
        <p:spPr>
          <a:xfrm>
            <a:off x="6084732" y="325050"/>
            <a:ext cx="10527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6" name="Google Shape;346;p37">
            <a:hlinkClick r:id="rId10" action="ppaction://hlinksldjump"/>
          </p:cNvPr>
          <p:cNvSpPr/>
          <p:nvPr/>
        </p:nvSpPr>
        <p:spPr>
          <a:xfrm>
            <a:off x="6980016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pp4.py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47" name="Google Shape;347;p3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48" name="Google Shape;348;p3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1" name="Google Shape;351;p3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352;p37"/>
          <p:cNvSpPr/>
          <p:nvPr/>
        </p:nvSpPr>
        <p:spPr>
          <a:xfrm>
            <a:off x="1283400" y="1739435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4711500" y="3159851"/>
            <a:ext cx="3603600" cy="14808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dirty="0"/>
              <a:t>Ao longo do desenvolvimento do projeto deparei-me com muitos problemas e erros e limitações da minha própria máquina e scripts desenvolvidos </a:t>
            </a:r>
          </a:p>
        </p:txBody>
      </p:sp>
      <p:sp>
        <p:nvSpPr>
          <p:cNvPr id="364" name="Google Shape;364;p37"/>
          <p:cNvSpPr txBox="1">
            <a:spLocks noGrp="1"/>
          </p:cNvSpPr>
          <p:nvPr>
            <p:ph type="body" idx="1"/>
          </p:nvPr>
        </p:nvSpPr>
        <p:spPr>
          <a:xfrm>
            <a:off x="4681050" y="1607019"/>
            <a:ext cx="3603600" cy="1812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pt-PT" dirty="0"/>
              <a:t>Dependência do modelo pré-treinado.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pt-PT" dirty="0"/>
              <a:t>Exclusão manual.</a:t>
            </a:r>
          </a:p>
          <a:p>
            <a:pPr marL="320040">
              <a:buFont typeface="Manrope Medium"/>
              <a:buChar char="●"/>
            </a:pPr>
            <a:r>
              <a:rPr lang="en-GB" dirty="0" err="1"/>
              <a:t>Sensibilidade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contexto</a:t>
            </a:r>
            <a:endParaRPr lang="en-GB"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s" dirty="0"/>
              <a:t>Outros.</a:t>
            </a:r>
            <a:endParaRPr dirty="0"/>
          </a:p>
        </p:txBody>
      </p:sp>
      <p:sp>
        <p:nvSpPr>
          <p:cNvPr id="365" name="Google Shape;365;p37"/>
          <p:cNvSpPr txBox="1">
            <a:spLocks noGrp="1"/>
          </p:cNvSpPr>
          <p:nvPr>
            <p:ph type="ctrTitle"/>
          </p:nvPr>
        </p:nvSpPr>
        <p:spPr>
          <a:xfrm>
            <a:off x="4572000" y="832026"/>
            <a:ext cx="3860100" cy="720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Limitações</a:t>
            </a:r>
            <a:endParaRPr dirty="0"/>
          </a:p>
        </p:txBody>
      </p:sp>
      <p:grpSp>
        <p:nvGrpSpPr>
          <p:cNvPr id="11" name="Google Shape;14256;p69">
            <a:extLst>
              <a:ext uri="{FF2B5EF4-FFF2-40B4-BE49-F238E27FC236}">
                <a16:creationId xmlns:a16="http://schemas.microsoft.com/office/drawing/2014/main" id="{6B0FE0CB-9613-0464-BAE6-5FB5ECE6DE58}"/>
              </a:ext>
            </a:extLst>
          </p:cNvPr>
          <p:cNvGrpSpPr/>
          <p:nvPr/>
        </p:nvGrpSpPr>
        <p:grpSpPr>
          <a:xfrm>
            <a:off x="1675124" y="2109869"/>
            <a:ext cx="1077152" cy="1056731"/>
            <a:chOff x="5676088" y="3788808"/>
            <a:chExt cx="304850" cy="297475"/>
          </a:xfrm>
          <a:solidFill>
            <a:srgbClr val="EA4335"/>
          </a:solidFill>
        </p:grpSpPr>
        <p:sp>
          <p:nvSpPr>
            <p:cNvPr id="12" name="Google Shape;14257;p69">
              <a:extLst>
                <a:ext uri="{FF2B5EF4-FFF2-40B4-BE49-F238E27FC236}">
                  <a16:creationId xmlns:a16="http://schemas.microsoft.com/office/drawing/2014/main" id="{AE5EA865-CFC3-561E-A399-C72C5C36DC04}"/>
                </a:ext>
              </a:extLst>
            </p:cNvPr>
            <p:cNvSpPr/>
            <p:nvPr/>
          </p:nvSpPr>
          <p:spPr>
            <a:xfrm>
              <a:off x="5676088" y="3788808"/>
              <a:ext cx="304850" cy="297475"/>
            </a:xfrm>
            <a:custGeom>
              <a:avLst/>
              <a:gdLst/>
              <a:ahLst/>
              <a:cxnLst/>
              <a:rect l="l" t="t" r="r" b="b"/>
              <a:pathLst>
                <a:path w="12194" h="11899" extrusionOk="0">
                  <a:moveTo>
                    <a:pt x="5970" y="1982"/>
                  </a:moveTo>
                  <a:cubicBezTo>
                    <a:pt x="8165" y="1982"/>
                    <a:pt x="9931" y="3767"/>
                    <a:pt x="9931" y="5954"/>
                  </a:cubicBezTo>
                  <a:cubicBezTo>
                    <a:pt x="9931" y="7740"/>
                    <a:pt x="8717" y="9312"/>
                    <a:pt x="6978" y="9788"/>
                  </a:cubicBezTo>
                  <a:cubicBezTo>
                    <a:pt x="6907" y="9812"/>
                    <a:pt x="6835" y="9907"/>
                    <a:pt x="6859" y="10002"/>
                  </a:cubicBezTo>
                  <a:cubicBezTo>
                    <a:pt x="6901" y="10064"/>
                    <a:pt x="6960" y="10126"/>
                    <a:pt x="7037" y="10126"/>
                  </a:cubicBezTo>
                  <a:cubicBezTo>
                    <a:pt x="7049" y="10126"/>
                    <a:pt x="7061" y="10125"/>
                    <a:pt x="7074" y="10122"/>
                  </a:cubicBezTo>
                  <a:cubicBezTo>
                    <a:pt x="8931" y="9645"/>
                    <a:pt x="10193" y="8002"/>
                    <a:pt x="10289" y="6121"/>
                  </a:cubicBezTo>
                  <a:lnTo>
                    <a:pt x="11575" y="6121"/>
                  </a:lnTo>
                  <a:cubicBezTo>
                    <a:pt x="11503" y="7550"/>
                    <a:pt x="10955" y="8907"/>
                    <a:pt x="9931" y="9907"/>
                  </a:cubicBezTo>
                  <a:cubicBezTo>
                    <a:pt x="8884" y="10955"/>
                    <a:pt x="7455" y="11550"/>
                    <a:pt x="5978" y="11550"/>
                  </a:cubicBezTo>
                  <a:cubicBezTo>
                    <a:pt x="4478" y="11550"/>
                    <a:pt x="3097" y="10955"/>
                    <a:pt x="2025" y="9907"/>
                  </a:cubicBezTo>
                  <a:cubicBezTo>
                    <a:pt x="1001" y="8907"/>
                    <a:pt x="429" y="7550"/>
                    <a:pt x="382" y="6121"/>
                  </a:cubicBezTo>
                  <a:lnTo>
                    <a:pt x="1668" y="6121"/>
                  </a:lnTo>
                  <a:cubicBezTo>
                    <a:pt x="1739" y="8431"/>
                    <a:pt x="3644" y="10264"/>
                    <a:pt x="5978" y="10264"/>
                  </a:cubicBezTo>
                  <a:lnTo>
                    <a:pt x="6240" y="10264"/>
                  </a:lnTo>
                  <a:cubicBezTo>
                    <a:pt x="6335" y="10264"/>
                    <a:pt x="6431" y="10169"/>
                    <a:pt x="6431" y="10098"/>
                  </a:cubicBezTo>
                  <a:cubicBezTo>
                    <a:pt x="6431" y="9979"/>
                    <a:pt x="6335" y="9907"/>
                    <a:pt x="6240" y="9907"/>
                  </a:cubicBezTo>
                  <a:lnTo>
                    <a:pt x="5978" y="9907"/>
                  </a:lnTo>
                  <a:cubicBezTo>
                    <a:pt x="3478" y="9907"/>
                    <a:pt x="1477" y="7550"/>
                    <a:pt x="2144" y="4954"/>
                  </a:cubicBezTo>
                  <a:cubicBezTo>
                    <a:pt x="2430" y="3715"/>
                    <a:pt x="3740" y="2406"/>
                    <a:pt x="5002" y="2096"/>
                  </a:cubicBezTo>
                  <a:cubicBezTo>
                    <a:pt x="5331" y="2018"/>
                    <a:pt x="5655" y="1982"/>
                    <a:pt x="5970" y="1982"/>
                  </a:cubicBezTo>
                  <a:close/>
                  <a:moveTo>
                    <a:pt x="5931" y="0"/>
                  </a:moveTo>
                  <a:cubicBezTo>
                    <a:pt x="5026" y="0"/>
                    <a:pt x="4121" y="215"/>
                    <a:pt x="3335" y="620"/>
                  </a:cubicBezTo>
                  <a:cubicBezTo>
                    <a:pt x="3239" y="643"/>
                    <a:pt x="3216" y="763"/>
                    <a:pt x="3239" y="858"/>
                  </a:cubicBezTo>
                  <a:cubicBezTo>
                    <a:pt x="3258" y="931"/>
                    <a:pt x="3331" y="962"/>
                    <a:pt x="3408" y="962"/>
                  </a:cubicBezTo>
                  <a:cubicBezTo>
                    <a:pt x="3431" y="962"/>
                    <a:pt x="3455" y="959"/>
                    <a:pt x="3478" y="953"/>
                  </a:cubicBezTo>
                  <a:cubicBezTo>
                    <a:pt x="4240" y="572"/>
                    <a:pt x="5073" y="381"/>
                    <a:pt x="5931" y="381"/>
                  </a:cubicBezTo>
                  <a:cubicBezTo>
                    <a:pt x="7431" y="381"/>
                    <a:pt x="8836" y="977"/>
                    <a:pt x="9908" y="2025"/>
                  </a:cubicBezTo>
                  <a:cubicBezTo>
                    <a:pt x="10908" y="3025"/>
                    <a:pt x="11479" y="4382"/>
                    <a:pt x="11527" y="5811"/>
                  </a:cubicBezTo>
                  <a:lnTo>
                    <a:pt x="10265" y="5811"/>
                  </a:lnTo>
                  <a:cubicBezTo>
                    <a:pt x="10170" y="3501"/>
                    <a:pt x="8264" y="1667"/>
                    <a:pt x="5931" y="1667"/>
                  </a:cubicBezTo>
                  <a:cubicBezTo>
                    <a:pt x="3621" y="1667"/>
                    <a:pt x="1715" y="3501"/>
                    <a:pt x="1620" y="5811"/>
                  </a:cubicBezTo>
                  <a:lnTo>
                    <a:pt x="358" y="5811"/>
                  </a:lnTo>
                  <a:cubicBezTo>
                    <a:pt x="406" y="4025"/>
                    <a:pt x="1311" y="2382"/>
                    <a:pt x="2763" y="1358"/>
                  </a:cubicBezTo>
                  <a:lnTo>
                    <a:pt x="2787" y="1334"/>
                  </a:lnTo>
                  <a:cubicBezTo>
                    <a:pt x="2858" y="1286"/>
                    <a:pt x="2882" y="1191"/>
                    <a:pt x="2858" y="1096"/>
                  </a:cubicBezTo>
                  <a:cubicBezTo>
                    <a:pt x="2815" y="1038"/>
                    <a:pt x="2754" y="1007"/>
                    <a:pt x="2692" y="1007"/>
                  </a:cubicBezTo>
                  <a:cubicBezTo>
                    <a:pt x="2652" y="1007"/>
                    <a:pt x="2610" y="1020"/>
                    <a:pt x="2573" y="1048"/>
                  </a:cubicBezTo>
                  <a:lnTo>
                    <a:pt x="2549" y="1072"/>
                  </a:lnTo>
                  <a:cubicBezTo>
                    <a:pt x="953" y="2168"/>
                    <a:pt x="1" y="4025"/>
                    <a:pt x="1" y="5954"/>
                  </a:cubicBezTo>
                  <a:cubicBezTo>
                    <a:pt x="1" y="7954"/>
                    <a:pt x="953" y="9764"/>
                    <a:pt x="2668" y="10931"/>
                  </a:cubicBezTo>
                  <a:cubicBezTo>
                    <a:pt x="3287" y="11336"/>
                    <a:pt x="4002" y="11646"/>
                    <a:pt x="4764" y="11789"/>
                  </a:cubicBezTo>
                  <a:cubicBezTo>
                    <a:pt x="5157" y="11863"/>
                    <a:pt x="5548" y="11899"/>
                    <a:pt x="5933" y="11899"/>
                  </a:cubicBezTo>
                  <a:cubicBezTo>
                    <a:pt x="7527" y="11899"/>
                    <a:pt x="9014" y="11277"/>
                    <a:pt x="10146" y="10145"/>
                  </a:cubicBezTo>
                  <a:cubicBezTo>
                    <a:pt x="11575" y="8740"/>
                    <a:pt x="12194" y="6788"/>
                    <a:pt x="11789" y="4763"/>
                  </a:cubicBezTo>
                  <a:cubicBezTo>
                    <a:pt x="11622" y="4025"/>
                    <a:pt x="11336" y="3311"/>
                    <a:pt x="10908" y="2668"/>
                  </a:cubicBezTo>
                  <a:cubicBezTo>
                    <a:pt x="9765" y="977"/>
                    <a:pt x="7931" y="0"/>
                    <a:pt x="59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4258;p69">
              <a:extLst>
                <a:ext uri="{FF2B5EF4-FFF2-40B4-BE49-F238E27FC236}">
                  <a16:creationId xmlns:a16="http://schemas.microsoft.com/office/drawing/2014/main" id="{73C296DD-D6C1-D2E2-66BC-424173395446}"/>
                </a:ext>
              </a:extLst>
            </p:cNvPr>
            <p:cNvSpPr/>
            <p:nvPr/>
          </p:nvSpPr>
          <p:spPr>
            <a:xfrm>
              <a:off x="5861263" y="3905883"/>
              <a:ext cx="30975" cy="62750"/>
            </a:xfrm>
            <a:custGeom>
              <a:avLst/>
              <a:gdLst/>
              <a:ahLst/>
              <a:cxnLst/>
              <a:rect l="l" t="t" r="r" b="b"/>
              <a:pathLst>
                <a:path w="1239" h="2510" extrusionOk="0">
                  <a:moveTo>
                    <a:pt x="1065" y="0"/>
                  </a:moveTo>
                  <a:cubicBezTo>
                    <a:pt x="1004" y="0"/>
                    <a:pt x="936" y="31"/>
                    <a:pt x="881" y="104"/>
                  </a:cubicBezTo>
                  <a:lnTo>
                    <a:pt x="0" y="2247"/>
                  </a:lnTo>
                  <a:cubicBezTo>
                    <a:pt x="0" y="2366"/>
                    <a:pt x="24" y="2486"/>
                    <a:pt x="119" y="2509"/>
                  </a:cubicBezTo>
                  <a:lnTo>
                    <a:pt x="167" y="2509"/>
                  </a:lnTo>
                  <a:cubicBezTo>
                    <a:pt x="238" y="2509"/>
                    <a:pt x="286" y="2486"/>
                    <a:pt x="333" y="2390"/>
                  </a:cubicBezTo>
                  <a:lnTo>
                    <a:pt x="1215" y="247"/>
                  </a:lnTo>
                  <a:cubicBezTo>
                    <a:pt x="1238" y="176"/>
                    <a:pt x="1215" y="80"/>
                    <a:pt x="1119" y="9"/>
                  </a:cubicBezTo>
                  <a:cubicBezTo>
                    <a:pt x="1102" y="3"/>
                    <a:pt x="1084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259;p69">
              <a:extLst>
                <a:ext uri="{FF2B5EF4-FFF2-40B4-BE49-F238E27FC236}">
                  <a16:creationId xmlns:a16="http://schemas.microsoft.com/office/drawing/2014/main" id="{52B73059-2D8B-484A-E3E7-C8F44738A99F}"/>
                </a:ext>
              </a:extLst>
            </p:cNvPr>
            <p:cNvSpPr/>
            <p:nvPr/>
          </p:nvSpPr>
          <p:spPr>
            <a:xfrm>
              <a:off x="5747538" y="3906083"/>
              <a:ext cx="42300" cy="66725"/>
            </a:xfrm>
            <a:custGeom>
              <a:avLst/>
              <a:gdLst/>
              <a:ahLst/>
              <a:cxnLst/>
              <a:rect l="l" t="t" r="r" b="b"/>
              <a:pathLst>
                <a:path w="1692" h="2669" extrusionOk="0">
                  <a:moveTo>
                    <a:pt x="596" y="1"/>
                  </a:moveTo>
                  <a:cubicBezTo>
                    <a:pt x="501" y="1"/>
                    <a:pt x="429" y="72"/>
                    <a:pt x="405" y="168"/>
                  </a:cubicBezTo>
                  <a:lnTo>
                    <a:pt x="215" y="1168"/>
                  </a:lnTo>
                  <a:cubicBezTo>
                    <a:pt x="215" y="1239"/>
                    <a:pt x="262" y="1287"/>
                    <a:pt x="286" y="1358"/>
                  </a:cubicBezTo>
                  <a:cubicBezTo>
                    <a:pt x="322" y="1370"/>
                    <a:pt x="352" y="1376"/>
                    <a:pt x="381" y="1376"/>
                  </a:cubicBezTo>
                  <a:cubicBezTo>
                    <a:pt x="411" y="1376"/>
                    <a:pt x="441" y="1370"/>
                    <a:pt x="477" y="1358"/>
                  </a:cubicBezTo>
                  <a:lnTo>
                    <a:pt x="501" y="1358"/>
                  </a:lnTo>
                  <a:cubicBezTo>
                    <a:pt x="596" y="1311"/>
                    <a:pt x="667" y="1287"/>
                    <a:pt x="858" y="1287"/>
                  </a:cubicBezTo>
                  <a:cubicBezTo>
                    <a:pt x="1001" y="1287"/>
                    <a:pt x="1120" y="1358"/>
                    <a:pt x="1215" y="1430"/>
                  </a:cubicBezTo>
                  <a:cubicBezTo>
                    <a:pt x="1310" y="1525"/>
                    <a:pt x="1358" y="1668"/>
                    <a:pt x="1358" y="1835"/>
                  </a:cubicBezTo>
                  <a:cubicBezTo>
                    <a:pt x="1358" y="2097"/>
                    <a:pt x="1120" y="2311"/>
                    <a:pt x="858" y="2311"/>
                  </a:cubicBezTo>
                  <a:cubicBezTo>
                    <a:pt x="596" y="2311"/>
                    <a:pt x="381" y="2120"/>
                    <a:pt x="358" y="1858"/>
                  </a:cubicBezTo>
                  <a:lnTo>
                    <a:pt x="358" y="1787"/>
                  </a:lnTo>
                  <a:cubicBezTo>
                    <a:pt x="358" y="1716"/>
                    <a:pt x="286" y="1644"/>
                    <a:pt x="191" y="1620"/>
                  </a:cubicBezTo>
                  <a:cubicBezTo>
                    <a:pt x="176" y="1617"/>
                    <a:pt x="161" y="1616"/>
                    <a:pt x="147" y="1616"/>
                  </a:cubicBezTo>
                  <a:cubicBezTo>
                    <a:pt x="55" y="1616"/>
                    <a:pt x="0" y="1683"/>
                    <a:pt x="0" y="1787"/>
                  </a:cubicBezTo>
                  <a:lnTo>
                    <a:pt x="0" y="1906"/>
                  </a:lnTo>
                  <a:cubicBezTo>
                    <a:pt x="48" y="2335"/>
                    <a:pt x="405" y="2668"/>
                    <a:pt x="810" y="2668"/>
                  </a:cubicBezTo>
                  <a:lnTo>
                    <a:pt x="858" y="2668"/>
                  </a:lnTo>
                  <a:cubicBezTo>
                    <a:pt x="1286" y="2668"/>
                    <a:pt x="1667" y="2311"/>
                    <a:pt x="1691" y="1858"/>
                  </a:cubicBezTo>
                  <a:cubicBezTo>
                    <a:pt x="1691" y="1620"/>
                    <a:pt x="1620" y="1382"/>
                    <a:pt x="1453" y="1239"/>
                  </a:cubicBezTo>
                  <a:cubicBezTo>
                    <a:pt x="1334" y="1001"/>
                    <a:pt x="1096" y="906"/>
                    <a:pt x="882" y="906"/>
                  </a:cubicBezTo>
                  <a:cubicBezTo>
                    <a:pt x="786" y="906"/>
                    <a:pt x="691" y="906"/>
                    <a:pt x="643" y="930"/>
                  </a:cubicBezTo>
                  <a:lnTo>
                    <a:pt x="739" y="358"/>
                  </a:lnTo>
                  <a:lnTo>
                    <a:pt x="1406" y="358"/>
                  </a:lnTo>
                  <a:cubicBezTo>
                    <a:pt x="1501" y="358"/>
                    <a:pt x="1596" y="310"/>
                    <a:pt x="1596" y="215"/>
                  </a:cubicBezTo>
                  <a:cubicBezTo>
                    <a:pt x="1596" y="96"/>
                    <a:pt x="1525" y="1"/>
                    <a:pt x="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260;p69">
              <a:extLst>
                <a:ext uri="{FF2B5EF4-FFF2-40B4-BE49-F238E27FC236}">
                  <a16:creationId xmlns:a16="http://schemas.microsoft.com/office/drawing/2014/main" id="{5F302E8B-427C-F035-FD45-A2291BDBE61D}"/>
                </a:ext>
              </a:extLst>
            </p:cNvPr>
            <p:cNvSpPr/>
            <p:nvPr/>
          </p:nvSpPr>
          <p:spPr>
            <a:xfrm>
              <a:off x="5798738" y="3904308"/>
              <a:ext cx="41100" cy="67075"/>
            </a:xfrm>
            <a:custGeom>
              <a:avLst/>
              <a:gdLst/>
              <a:ahLst/>
              <a:cxnLst/>
              <a:rect l="l" t="t" r="r" b="b"/>
              <a:pathLst>
                <a:path w="1644" h="2683" extrusionOk="0">
                  <a:moveTo>
                    <a:pt x="803" y="297"/>
                  </a:moveTo>
                  <a:cubicBezTo>
                    <a:pt x="1066" y="297"/>
                    <a:pt x="1286" y="511"/>
                    <a:pt x="1286" y="762"/>
                  </a:cubicBezTo>
                  <a:lnTo>
                    <a:pt x="1286" y="1858"/>
                  </a:lnTo>
                  <a:cubicBezTo>
                    <a:pt x="1286" y="2121"/>
                    <a:pt x="1064" y="2332"/>
                    <a:pt x="822" y="2332"/>
                  </a:cubicBezTo>
                  <a:cubicBezTo>
                    <a:pt x="779" y="2332"/>
                    <a:pt x="735" y="2325"/>
                    <a:pt x="691" y="2310"/>
                  </a:cubicBezTo>
                  <a:cubicBezTo>
                    <a:pt x="477" y="2263"/>
                    <a:pt x="334" y="2072"/>
                    <a:pt x="334" y="1834"/>
                  </a:cubicBezTo>
                  <a:lnTo>
                    <a:pt x="334" y="786"/>
                  </a:lnTo>
                  <a:cubicBezTo>
                    <a:pt x="334" y="596"/>
                    <a:pt x="477" y="381"/>
                    <a:pt x="691" y="310"/>
                  </a:cubicBezTo>
                  <a:cubicBezTo>
                    <a:pt x="729" y="301"/>
                    <a:pt x="766" y="297"/>
                    <a:pt x="803" y="297"/>
                  </a:cubicBezTo>
                  <a:close/>
                  <a:moveTo>
                    <a:pt x="834" y="0"/>
                  </a:moveTo>
                  <a:cubicBezTo>
                    <a:pt x="382" y="0"/>
                    <a:pt x="1" y="358"/>
                    <a:pt x="1" y="834"/>
                  </a:cubicBezTo>
                  <a:lnTo>
                    <a:pt x="1" y="1858"/>
                  </a:lnTo>
                  <a:cubicBezTo>
                    <a:pt x="1" y="2263"/>
                    <a:pt x="262" y="2620"/>
                    <a:pt x="643" y="2668"/>
                  </a:cubicBezTo>
                  <a:cubicBezTo>
                    <a:pt x="700" y="2678"/>
                    <a:pt x="756" y="2682"/>
                    <a:pt x="811" y="2682"/>
                  </a:cubicBezTo>
                  <a:cubicBezTo>
                    <a:pt x="1280" y="2682"/>
                    <a:pt x="1644" y="2328"/>
                    <a:pt x="1644" y="1858"/>
                  </a:cubicBezTo>
                  <a:lnTo>
                    <a:pt x="1644" y="834"/>
                  </a:lnTo>
                  <a:cubicBezTo>
                    <a:pt x="1620" y="381"/>
                    <a:pt x="1286" y="0"/>
                    <a:pt x="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261;p69">
              <a:extLst>
                <a:ext uri="{FF2B5EF4-FFF2-40B4-BE49-F238E27FC236}">
                  <a16:creationId xmlns:a16="http://schemas.microsoft.com/office/drawing/2014/main" id="{A3026684-5817-E7C2-A3A1-AC7B368488C5}"/>
                </a:ext>
              </a:extLst>
            </p:cNvPr>
            <p:cNvSpPr/>
            <p:nvPr/>
          </p:nvSpPr>
          <p:spPr>
            <a:xfrm>
              <a:off x="5851713" y="3909058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20" y="1"/>
                    <a:pt x="1" y="144"/>
                    <a:pt x="1" y="311"/>
                  </a:cubicBezTo>
                  <a:cubicBezTo>
                    <a:pt x="1" y="477"/>
                    <a:pt x="120" y="596"/>
                    <a:pt x="287" y="596"/>
                  </a:cubicBezTo>
                  <a:cubicBezTo>
                    <a:pt x="453" y="596"/>
                    <a:pt x="596" y="477"/>
                    <a:pt x="596" y="311"/>
                  </a:cubicBezTo>
                  <a:cubicBezTo>
                    <a:pt x="596" y="144"/>
                    <a:pt x="453" y="1"/>
                    <a:pt x="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262;p69">
              <a:extLst>
                <a:ext uri="{FF2B5EF4-FFF2-40B4-BE49-F238E27FC236}">
                  <a16:creationId xmlns:a16="http://schemas.microsoft.com/office/drawing/2014/main" id="{626FD8F7-EDAE-894A-FD0B-16B746C3511E}"/>
                </a:ext>
              </a:extLst>
            </p:cNvPr>
            <p:cNvSpPr/>
            <p:nvPr/>
          </p:nvSpPr>
          <p:spPr>
            <a:xfrm>
              <a:off x="5888038" y="3951933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cubicBezTo>
                    <a:pt x="1" y="429"/>
                    <a:pt x="120" y="596"/>
                    <a:pt x="286" y="596"/>
                  </a:cubicBezTo>
                  <a:cubicBezTo>
                    <a:pt x="477" y="596"/>
                    <a:pt x="596" y="477"/>
                    <a:pt x="596" y="286"/>
                  </a:cubicBezTo>
                  <a:cubicBezTo>
                    <a:pt x="596" y="120"/>
                    <a:pt x="477" y="1"/>
                    <a:pt x="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>
            <a:hlinkClick r:id="rId3" action="ppaction://hlinksldjump"/>
          </p:cNvPr>
          <p:cNvSpPr/>
          <p:nvPr/>
        </p:nvSpPr>
        <p:spPr>
          <a:xfrm>
            <a:off x="7875150" y="325200"/>
            <a:ext cx="1030266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Perguntas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1" name="Google Shape;371;p38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8">
            <a:hlinkClick r:id="rId5" action="ppaction://hlinksldjump"/>
          </p:cNvPr>
          <p:cNvSpPr/>
          <p:nvPr/>
        </p:nvSpPr>
        <p:spPr>
          <a:xfrm>
            <a:off x="2145533" y="325050"/>
            <a:ext cx="98637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8">
            <a:hlinkClick r:id="rId6" action="ppaction://hlinksldjump"/>
          </p:cNvPr>
          <p:cNvSpPr/>
          <p:nvPr/>
        </p:nvSpPr>
        <p:spPr>
          <a:xfrm>
            <a:off x="3224023" y="32505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r>
              <a:rPr lang="en-GB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8">
            <a:hlinkClick r:id="rId7" action="ppaction://hlinksldjump"/>
          </p:cNvPr>
          <p:cNvSpPr/>
          <p:nvPr/>
        </p:nvSpPr>
        <p:spPr>
          <a:xfrm>
            <a:off x="4209300" y="32505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b="1" dirty="0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8">
            <a:hlinkClick r:id="rId8" action="ppaction://hlinksldjump"/>
          </p:cNvPr>
          <p:cNvSpPr/>
          <p:nvPr/>
        </p:nvSpPr>
        <p:spPr>
          <a:xfrm>
            <a:off x="5218425" y="32505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pptxtversion.py</a:t>
            </a:r>
            <a:endParaRPr sz="8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6" name="Google Shape;376;p38">
            <a:hlinkClick r:id="rId9" action="ppaction://hlinksldjump"/>
          </p:cNvPr>
          <p:cNvSpPr/>
          <p:nvPr/>
        </p:nvSpPr>
        <p:spPr>
          <a:xfrm>
            <a:off x="6074700" y="325050"/>
            <a:ext cx="10314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7" name="Google Shape;377;p38">
            <a:hlinkClick r:id="rId10" action="ppaction://hlinksldjump"/>
          </p:cNvPr>
          <p:cNvSpPr/>
          <p:nvPr/>
        </p:nvSpPr>
        <p:spPr>
          <a:xfrm>
            <a:off x="69750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pp4.py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8" name="Google Shape;378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9" name="Google Shape;379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/>
          <p:nvPr/>
        </p:nvSpPr>
        <p:spPr>
          <a:xfrm>
            <a:off x="5910475" y="930989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38"/>
          <p:cNvSpPr/>
          <p:nvPr/>
        </p:nvSpPr>
        <p:spPr>
          <a:xfrm>
            <a:off x="5045382" y="2891690"/>
            <a:ext cx="3590786" cy="17976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0" i="0" dirty="0">
                <a:solidFill>
                  <a:srgbClr val="000000"/>
                </a:solidFill>
                <a:effectLst/>
                <a:latin typeface="Manrope Medium" panose="020B0604020202020204" charset="0"/>
              </a:rPr>
              <a:t>Essas são apenas algumas das possibilidades de desenvolvimento futuro para o projeto, com a disponibilidade de mais tempo pesquisa e aprimoramento contínuo das técnicas de PLN, espera-se que essas limitações sejam superadas e muitas outras e novos recursos sejam adicionados para melhorar ainda mais a análise de texto e sua aplicação em mais áreas.</a:t>
            </a:r>
            <a:r>
              <a:rPr lang="pt-PT" sz="1100" dirty="0">
                <a:latin typeface="Manrope Medium" panose="020B0604020202020204" charset="0"/>
              </a:rPr>
              <a:t> </a:t>
            </a:r>
            <a:br>
              <a:rPr lang="pt-PT" sz="1100" dirty="0">
                <a:latin typeface="Manrope Medium" panose="020B0604020202020204" charset="0"/>
              </a:rPr>
            </a:br>
            <a:endParaRPr sz="1100" dirty="0">
              <a:solidFill>
                <a:schemeClr val="dk1"/>
              </a:solidFill>
              <a:latin typeface="Manrope Medium" panose="020B0604020202020204" charset="0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body" idx="1"/>
          </p:nvPr>
        </p:nvSpPr>
        <p:spPr>
          <a:xfrm>
            <a:off x="713225" y="3198952"/>
            <a:ext cx="4044900" cy="1477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s" dirty="0"/>
              <a:t>Uso de modelos mais avançados</a:t>
            </a:r>
            <a:endParaRPr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s" dirty="0"/>
              <a:t>Expansão das </a:t>
            </a:r>
            <a:r>
              <a:rPr lang="en-GB" dirty="0" err="1"/>
              <a:t>funcionalidades</a:t>
            </a:r>
            <a:r>
              <a:rPr lang="en-GB" dirty="0"/>
              <a:t> </a:t>
            </a:r>
            <a:endParaRPr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-GB" dirty="0" err="1"/>
              <a:t>Melhorias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interface</a:t>
            </a:r>
            <a:endParaRPr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s" dirty="0"/>
              <a:t>Outros.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713225" y="1094099"/>
            <a:ext cx="3387025" cy="1797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Perspetiva de disenvolvimentos futuros</a:t>
            </a:r>
            <a:endParaRPr dirty="0"/>
          </a:p>
        </p:txBody>
      </p:sp>
      <p:sp>
        <p:nvSpPr>
          <p:cNvPr id="13" name="Google Shape;10533;p59">
            <a:extLst>
              <a:ext uri="{FF2B5EF4-FFF2-40B4-BE49-F238E27FC236}">
                <a16:creationId xmlns:a16="http://schemas.microsoft.com/office/drawing/2014/main" id="{EADC5B2A-01F6-C21B-B87D-20A46CC6AE2C}"/>
              </a:ext>
            </a:extLst>
          </p:cNvPr>
          <p:cNvSpPr/>
          <p:nvPr/>
        </p:nvSpPr>
        <p:spPr>
          <a:xfrm>
            <a:off x="6480650" y="1440181"/>
            <a:ext cx="720250" cy="823744"/>
          </a:xfrm>
          <a:custGeom>
            <a:avLst/>
            <a:gdLst/>
            <a:ahLst/>
            <a:cxnLst/>
            <a:rect l="l" t="t" r="r" b="b"/>
            <a:pathLst>
              <a:path w="10264" h="10978" extrusionOk="0">
                <a:moveTo>
                  <a:pt x="3096" y="310"/>
                </a:moveTo>
                <a:lnTo>
                  <a:pt x="3096" y="381"/>
                </a:lnTo>
                <a:lnTo>
                  <a:pt x="3096" y="3870"/>
                </a:lnTo>
                <a:cubicBezTo>
                  <a:pt x="3096" y="4787"/>
                  <a:pt x="3811" y="5549"/>
                  <a:pt x="4704" y="5644"/>
                </a:cubicBezTo>
                <a:lnTo>
                  <a:pt x="4704" y="6965"/>
                </a:lnTo>
                <a:lnTo>
                  <a:pt x="2656" y="6965"/>
                </a:lnTo>
                <a:lnTo>
                  <a:pt x="2656" y="310"/>
                </a:lnTo>
                <a:close/>
                <a:moveTo>
                  <a:pt x="7585" y="310"/>
                </a:moveTo>
                <a:lnTo>
                  <a:pt x="7585" y="6965"/>
                </a:lnTo>
                <a:lnTo>
                  <a:pt x="5549" y="6965"/>
                </a:lnTo>
                <a:lnTo>
                  <a:pt x="5549" y="5644"/>
                </a:lnTo>
                <a:cubicBezTo>
                  <a:pt x="6454" y="5549"/>
                  <a:pt x="7168" y="4787"/>
                  <a:pt x="7168" y="3870"/>
                </a:cubicBezTo>
                <a:lnTo>
                  <a:pt x="7168" y="381"/>
                </a:lnTo>
                <a:lnTo>
                  <a:pt x="7168" y="310"/>
                </a:lnTo>
                <a:close/>
                <a:moveTo>
                  <a:pt x="2370" y="310"/>
                </a:moveTo>
                <a:lnTo>
                  <a:pt x="2370" y="7132"/>
                </a:lnTo>
                <a:cubicBezTo>
                  <a:pt x="2370" y="7215"/>
                  <a:pt x="2453" y="7287"/>
                  <a:pt x="2537" y="7287"/>
                </a:cubicBezTo>
                <a:lnTo>
                  <a:pt x="4728" y="7287"/>
                </a:lnTo>
                <a:lnTo>
                  <a:pt x="4728" y="7823"/>
                </a:lnTo>
                <a:lnTo>
                  <a:pt x="334" y="7823"/>
                </a:lnTo>
                <a:lnTo>
                  <a:pt x="334" y="7287"/>
                </a:lnTo>
                <a:lnTo>
                  <a:pt x="1668" y="7287"/>
                </a:lnTo>
                <a:cubicBezTo>
                  <a:pt x="1751" y="7287"/>
                  <a:pt x="1822" y="7215"/>
                  <a:pt x="1822" y="7132"/>
                </a:cubicBezTo>
                <a:lnTo>
                  <a:pt x="1822" y="6692"/>
                </a:lnTo>
                <a:cubicBezTo>
                  <a:pt x="1822" y="6608"/>
                  <a:pt x="1751" y="6537"/>
                  <a:pt x="1668" y="6537"/>
                </a:cubicBezTo>
                <a:cubicBezTo>
                  <a:pt x="1572" y="6537"/>
                  <a:pt x="1501" y="6608"/>
                  <a:pt x="1501" y="6692"/>
                </a:cubicBezTo>
                <a:lnTo>
                  <a:pt x="1501" y="6965"/>
                </a:lnTo>
                <a:lnTo>
                  <a:pt x="322" y="6965"/>
                </a:lnTo>
                <a:lnTo>
                  <a:pt x="322" y="5501"/>
                </a:lnTo>
                <a:cubicBezTo>
                  <a:pt x="596" y="5477"/>
                  <a:pt x="846" y="5346"/>
                  <a:pt x="1049" y="5144"/>
                </a:cubicBezTo>
                <a:cubicBezTo>
                  <a:pt x="1287" y="4906"/>
                  <a:pt x="1430" y="4596"/>
                  <a:pt x="1430" y="4275"/>
                </a:cubicBezTo>
                <a:lnTo>
                  <a:pt x="1430" y="310"/>
                </a:lnTo>
                <a:lnTo>
                  <a:pt x="1513" y="310"/>
                </a:lnTo>
                <a:lnTo>
                  <a:pt x="1513" y="6061"/>
                </a:lnTo>
                <a:cubicBezTo>
                  <a:pt x="1513" y="6144"/>
                  <a:pt x="1584" y="6215"/>
                  <a:pt x="1680" y="6215"/>
                </a:cubicBezTo>
                <a:cubicBezTo>
                  <a:pt x="1763" y="6215"/>
                  <a:pt x="1846" y="6144"/>
                  <a:pt x="1846" y="6061"/>
                </a:cubicBezTo>
                <a:lnTo>
                  <a:pt x="1846" y="310"/>
                </a:lnTo>
                <a:close/>
                <a:moveTo>
                  <a:pt x="8430" y="310"/>
                </a:moveTo>
                <a:lnTo>
                  <a:pt x="8430" y="7132"/>
                </a:lnTo>
                <a:cubicBezTo>
                  <a:pt x="8430" y="7215"/>
                  <a:pt x="8502" y="7287"/>
                  <a:pt x="8597" y="7287"/>
                </a:cubicBezTo>
                <a:lnTo>
                  <a:pt x="9943" y="7287"/>
                </a:lnTo>
                <a:lnTo>
                  <a:pt x="9943" y="7823"/>
                </a:lnTo>
                <a:lnTo>
                  <a:pt x="5549" y="7823"/>
                </a:lnTo>
                <a:lnTo>
                  <a:pt x="5549" y="7287"/>
                </a:lnTo>
                <a:lnTo>
                  <a:pt x="7728" y="7287"/>
                </a:lnTo>
                <a:cubicBezTo>
                  <a:pt x="7823" y="7287"/>
                  <a:pt x="7895" y="7215"/>
                  <a:pt x="7895" y="7132"/>
                </a:cubicBezTo>
                <a:lnTo>
                  <a:pt x="7895" y="310"/>
                </a:lnTo>
                <a:close/>
                <a:moveTo>
                  <a:pt x="4716" y="8144"/>
                </a:moveTo>
                <a:lnTo>
                  <a:pt x="4716" y="8751"/>
                </a:lnTo>
                <a:lnTo>
                  <a:pt x="322" y="8751"/>
                </a:lnTo>
                <a:lnTo>
                  <a:pt x="322" y="8144"/>
                </a:lnTo>
                <a:close/>
                <a:moveTo>
                  <a:pt x="9943" y="8144"/>
                </a:moveTo>
                <a:lnTo>
                  <a:pt x="9943" y="8751"/>
                </a:lnTo>
                <a:lnTo>
                  <a:pt x="5549" y="8751"/>
                </a:lnTo>
                <a:lnTo>
                  <a:pt x="5549" y="8144"/>
                </a:lnTo>
                <a:close/>
                <a:moveTo>
                  <a:pt x="4716" y="9073"/>
                </a:moveTo>
                <a:lnTo>
                  <a:pt x="4716" y="9609"/>
                </a:lnTo>
                <a:lnTo>
                  <a:pt x="322" y="9609"/>
                </a:lnTo>
                <a:lnTo>
                  <a:pt x="322" y="9073"/>
                </a:lnTo>
                <a:close/>
                <a:moveTo>
                  <a:pt x="9943" y="9073"/>
                </a:moveTo>
                <a:lnTo>
                  <a:pt x="9943" y="9609"/>
                </a:lnTo>
                <a:lnTo>
                  <a:pt x="5549" y="9609"/>
                </a:lnTo>
                <a:lnTo>
                  <a:pt x="5549" y="9073"/>
                </a:lnTo>
                <a:close/>
                <a:moveTo>
                  <a:pt x="6823" y="619"/>
                </a:moveTo>
                <a:lnTo>
                  <a:pt x="6823" y="3834"/>
                </a:lnTo>
                <a:cubicBezTo>
                  <a:pt x="6847" y="4668"/>
                  <a:pt x="6192" y="5322"/>
                  <a:pt x="5394" y="5322"/>
                </a:cubicBezTo>
                <a:cubicBezTo>
                  <a:pt x="5311" y="5322"/>
                  <a:pt x="5240" y="5406"/>
                  <a:pt x="5240" y="5489"/>
                </a:cubicBezTo>
                <a:lnTo>
                  <a:pt x="5240" y="7132"/>
                </a:lnTo>
                <a:lnTo>
                  <a:pt x="5240" y="7977"/>
                </a:lnTo>
                <a:lnTo>
                  <a:pt x="5240" y="8918"/>
                </a:lnTo>
                <a:lnTo>
                  <a:pt x="5240" y="9763"/>
                </a:lnTo>
                <a:lnTo>
                  <a:pt x="5240" y="10644"/>
                </a:lnTo>
                <a:lnTo>
                  <a:pt x="5025" y="10644"/>
                </a:lnTo>
                <a:lnTo>
                  <a:pt x="5025" y="9752"/>
                </a:lnTo>
                <a:lnTo>
                  <a:pt x="5025" y="8894"/>
                </a:lnTo>
                <a:lnTo>
                  <a:pt x="5025" y="7966"/>
                </a:lnTo>
                <a:lnTo>
                  <a:pt x="5025" y="7108"/>
                </a:lnTo>
                <a:lnTo>
                  <a:pt x="5025" y="5465"/>
                </a:lnTo>
                <a:cubicBezTo>
                  <a:pt x="5025" y="5370"/>
                  <a:pt x="4954" y="5299"/>
                  <a:pt x="4859" y="5299"/>
                </a:cubicBezTo>
                <a:cubicBezTo>
                  <a:pt x="4061" y="5299"/>
                  <a:pt x="3406" y="4644"/>
                  <a:pt x="3406" y="3834"/>
                </a:cubicBezTo>
                <a:lnTo>
                  <a:pt x="3406" y="619"/>
                </a:lnTo>
                <a:cubicBezTo>
                  <a:pt x="3942" y="869"/>
                  <a:pt x="4525" y="1012"/>
                  <a:pt x="5120" y="1012"/>
                </a:cubicBezTo>
                <a:cubicBezTo>
                  <a:pt x="5716" y="1012"/>
                  <a:pt x="6287" y="881"/>
                  <a:pt x="6823" y="619"/>
                </a:cubicBezTo>
                <a:close/>
                <a:moveTo>
                  <a:pt x="4716" y="9930"/>
                </a:moveTo>
                <a:lnTo>
                  <a:pt x="4716" y="10656"/>
                </a:lnTo>
                <a:lnTo>
                  <a:pt x="322" y="10656"/>
                </a:lnTo>
                <a:lnTo>
                  <a:pt x="322" y="9930"/>
                </a:lnTo>
                <a:close/>
                <a:moveTo>
                  <a:pt x="1251" y="0"/>
                </a:moveTo>
                <a:cubicBezTo>
                  <a:pt x="1156" y="0"/>
                  <a:pt x="1084" y="72"/>
                  <a:pt x="1084" y="155"/>
                </a:cubicBezTo>
                <a:lnTo>
                  <a:pt x="1084" y="4287"/>
                </a:lnTo>
                <a:cubicBezTo>
                  <a:pt x="1084" y="4537"/>
                  <a:pt x="989" y="4763"/>
                  <a:pt x="810" y="4941"/>
                </a:cubicBezTo>
                <a:cubicBezTo>
                  <a:pt x="632" y="5120"/>
                  <a:pt x="418" y="5203"/>
                  <a:pt x="156" y="5203"/>
                </a:cubicBezTo>
                <a:cubicBezTo>
                  <a:pt x="72" y="5203"/>
                  <a:pt x="1" y="5275"/>
                  <a:pt x="1" y="5370"/>
                </a:cubicBezTo>
                <a:lnTo>
                  <a:pt x="1" y="7144"/>
                </a:lnTo>
                <a:lnTo>
                  <a:pt x="1" y="7989"/>
                </a:lnTo>
                <a:lnTo>
                  <a:pt x="1" y="8930"/>
                </a:lnTo>
                <a:lnTo>
                  <a:pt x="1" y="9775"/>
                </a:lnTo>
                <a:lnTo>
                  <a:pt x="1" y="10811"/>
                </a:lnTo>
                <a:cubicBezTo>
                  <a:pt x="1" y="10906"/>
                  <a:pt x="72" y="10978"/>
                  <a:pt x="156" y="10978"/>
                </a:cubicBezTo>
                <a:lnTo>
                  <a:pt x="8180" y="10978"/>
                </a:lnTo>
                <a:cubicBezTo>
                  <a:pt x="8276" y="10978"/>
                  <a:pt x="8347" y="10906"/>
                  <a:pt x="8347" y="10811"/>
                </a:cubicBezTo>
                <a:cubicBezTo>
                  <a:pt x="8347" y="10728"/>
                  <a:pt x="8276" y="10656"/>
                  <a:pt x="8180" y="10656"/>
                </a:cubicBezTo>
                <a:lnTo>
                  <a:pt x="5549" y="10656"/>
                </a:lnTo>
                <a:lnTo>
                  <a:pt x="5549" y="9918"/>
                </a:lnTo>
                <a:lnTo>
                  <a:pt x="9943" y="9918"/>
                </a:lnTo>
                <a:lnTo>
                  <a:pt x="9943" y="10656"/>
                </a:lnTo>
                <a:lnTo>
                  <a:pt x="8811" y="10656"/>
                </a:lnTo>
                <a:cubicBezTo>
                  <a:pt x="8716" y="10656"/>
                  <a:pt x="8645" y="10728"/>
                  <a:pt x="8645" y="10811"/>
                </a:cubicBezTo>
                <a:cubicBezTo>
                  <a:pt x="8645" y="10906"/>
                  <a:pt x="8716" y="10978"/>
                  <a:pt x="8811" y="10978"/>
                </a:cubicBezTo>
                <a:lnTo>
                  <a:pt x="10085" y="10978"/>
                </a:lnTo>
                <a:cubicBezTo>
                  <a:pt x="10181" y="10978"/>
                  <a:pt x="10252" y="10906"/>
                  <a:pt x="10252" y="10811"/>
                </a:cubicBezTo>
                <a:lnTo>
                  <a:pt x="10252" y="6644"/>
                </a:lnTo>
                <a:cubicBezTo>
                  <a:pt x="10252" y="6561"/>
                  <a:pt x="10181" y="6489"/>
                  <a:pt x="10085" y="6489"/>
                </a:cubicBezTo>
                <a:cubicBezTo>
                  <a:pt x="10002" y="6489"/>
                  <a:pt x="9919" y="6561"/>
                  <a:pt x="9919" y="6644"/>
                </a:cubicBezTo>
                <a:lnTo>
                  <a:pt x="9919" y="6977"/>
                </a:lnTo>
                <a:lnTo>
                  <a:pt x="8752" y="6977"/>
                </a:lnTo>
                <a:lnTo>
                  <a:pt x="8752" y="322"/>
                </a:lnTo>
                <a:lnTo>
                  <a:pt x="8835" y="322"/>
                </a:lnTo>
                <a:lnTo>
                  <a:pt x="8835" y="4287"/>
                </a:lnTo>
                <a:cubicBezTo>
                  <a:pt x="8835" y="4608"/>
                  <a:pt x="8966" y="4941"/>
                  <a:pt x="9204" y="5156"/>
                </a:cubicBezTo>
                <a:cubicBezTo>
                  <a:pt x="9407" y="5358"/>
                  <a:pt x="9657" y="5489"/>
                  <a:pt x="9943" y="5513"/>
                </a:cubicBezTo>
                <a:lnTo>
                  <a:pt x="9943" y="6013"/>
                </a:lnTo>
                <a:cubicBezTo>
                  <a:pt x="9943" y="6096"/>
                  <a:pt x="10014" y="6180"/>
                  <a:pt x="10097" y="6180"/>
                </a:cubicBezTo>
                <a:cubicBezTo>
                  <a:pt x="10193" y="6180"/>
                  <a:pt x="10264" y="6096"/>
                  <a:pt x="10264" y="6013"/>
                </a:cubicBezTo>
                <a:lnTo>
                  <a:pt x="10264" y="5370"/>
                </a:lnTo>
                <a:cubicBezTo>
                  <a:pt x="10264" y="5275"/>
                  <a:pt x="10193" y="5203"/>
                  <a:pt x="10097" y="5203"/>
                </a:cubicBezTo>
                <a:cubicBezTo>
                  <a:pt x="9847" y="5203"/>
                  <a:pt x="9621" y="5120"/>
                  <a:pt x="9442" y="4941"/>
                </a:cubicBezTo>
                <a:cubicBezTo>
                  <a:pt x="9264" y="4763"/>
                  <a:pt x="9181" y="4537"/>
                  <a:pt x="9181" y="4287"/>
                </a:cubicBezTo>
                <a:lnTo>
                  <a:pt x="9181" y="155"/>
                </a:lnTo>
                <a:cubicBezTo>
                  <a:pt x="9181" y="72"/>
                  <a:pt x="9109" y="0"/>
                  <a:pt x="9014" y="0"/>
                </a:cubicBezTo>
                <a:lnTo>
                  <a:pt x="7002" y="0"/>
                </a:lnTo>
                <a:cubicBezTo>
                  <a:pt x="6918" y="0"/>
                  <a:pt x="6847" y="72"/>
                  <a:pt x="6847" y="155"/>
                </a:cubicBezTo>
                <a:lnTo>
                  <a:pt x="6847" y="310"/>
                </a:lnTo>
                <a:cubicBezTo>
                  <a:pt x="6323" y="596"/>
                  <a:pt x="5728" y="738"/>
                  <a:pt x="5132" y="738"/>
                </a:cubicBezTo>
                <a:cubicBezTo>
                  <a:pt x="4537" y="738"/>
                  <a:pt x="3942" y="596"/>
                  <a:pt x="3418" y="310"/>
                </a:cubicBezTo>
                <a:lnTo>
                  <a:pt x="3418" y="155"/>
                </a:lnTo>
                <a:cubicBezTo>
                  <a:pt x="3418" y="72"/>
                  <a:pt x="3346" y="0"/>
                  <a:pt x="3251" y="0"/>
                </a:cubicBez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>
            <a:hlinkClick r:id="rId3" action="ppaction://hlinksldjump"/>
          </p:cNvPr>
          <p:cNvSpPr/>
          <p:nvPr/>
        </p:nvSpPr>
        <p:spPr>
          <a:xfrm>
            <a:off x="7875150" y="325200"/>
            <a:ext cx="1030266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Perguntas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5" name="Google Shape;405;p39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6" name="Google Shape;406;p39">
            <a:hlinkClick r:id="rId5" action="ppaction://hlinksldjump"/>
          </p:cNvPr>
          <p:cNvSpPr/>
          <p:nvPr/>
        </p:nvSpPr>
        <p:spPr>
          <a:xfrm>
            <a:off x="2131197" y="325050"/>
            <a:ext cx="975452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7" name="Google Shape;407;p39">
            <a:hlinkClick r:id="rId6" action="ppaction://hlinksldjump"/>
          </p:cNvPr>
          <p:cNvSpPr/>
          <p:nvPr/>
        </p:nvSpPr>
        <p:spPr>
          <a:xfrm>
            <a:off x="3223500" y="32505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8" name="Google Shape;408;p39">
            <a:hlinkClick r:id="rId7" action="ppaction://hlinksldjump"/>
          </p:cNvPr>
          <p:cNvSpPr/>
          <p:nvPr/>
        </p:nvSpPr>
        <p:spPr>
          <a:xfrm>
            <a:off x="4161966" y="32490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9" name="Google Shape;409;p39">
            <a:hlinkClick r:id="rId8" action="ppaction://hlinksldjump"/>
          </p:cNvPr>
          <p:cNvSpPr/>
          <p:nvPr/>
        </p:nvSpPr>
        <p:spPr>
          <a:xfrm>
            <a:off x="5160151" y="324901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 dirty="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800" b="1" dirty="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pptxtversion.py</a:t>
            </a:r>
            <a:endParaRPr sz="800" b="1" dirty="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0" name="Google Shape;410;p39">
            <a:hlinkClick r:id="rId9" action="ppaction://hlinksldjump"/>
          </p:cNvPr>
          <p:cNvSpPr/>
          <p:nvPr/>
        </p:nvSpPr>
        <p:spPr>
          <a:xfrm>
            <a:off x="5986950" y="325200"/>
            <a:ext cx="10788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1" name="Google Shape;411;p39">
            <a:hlinkClick r:id="rId10" action="ppaction://hlinksldjump"/>
          </p:cNvPr>
          <p:cNvSpPr/>
          <p:nvPr/>
        </p:nvSpPr>
        <p:spPr>
          <a:xfrm>
            <a:off x="6998700" y="32505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pp4.py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12" name="Google Shape;412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13" name="Google Shape;413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39"/>
          <p:cNvSpPr/>
          <p:nvPr/>
        </p:nvSpPr>
        <p:spPr>
          <a:xfrm>
            <a:off x="752621" y="2875771"/>
            <a:ext cx="3603600" cy="1797599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Bibliotecas</a:t>
            </a:r>
            <a:r>
              <a:rPr lang="es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r>
              <a:rPr lang="es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-GB" dirty="0">
                <a:sym typeface="Manrope Medium"/>
              </a:rPr>
              <a:t>re; sys; </a:t>
            </a:r>
            <a:r>
              <a:rPr lang="en-GB" dirty="0" err="1">
                <a:sym typeface="Manrope Medium"/>
              </a:rPr>
              <a:t>matplotlib.pylot</a:t>
            </a:r>
            <a:r>
              <a:rPr lang="en-GB" dirty="0">
                <a:sym typeface="Manrope Medium"/>
              </a:rPr>
              <a:t>; </a:t>
            </a:r>
            <a:r>
              <a:rPr lang="en-GB" dirty="0" err="1">
                <a:sym typeface="Manrope Medium"/>
              </a:rPr>
              <a:t>streamlit</a:t>
            </a:r>
            <a:r>
              <a:rPr lang="en-GB" dirty="0">
                <a:sym typeface="Manrope Medium"/>
              </a:rPr>
              <a:t>; pandas; </a:t>
            </a:r>
            <a:r>
              <a:rPr lang="en-GB" dirty="0" err="1">
                <a:sym typeface="Manrope Medium"/>
              </a:rPr>
              <a:t>altair</a:t>
            </a:r>
            <a:endParaRPr lang="en-GB" dirty="0"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OBS</a:t>
            </a:r>
            <a:r>
              <a:rPr lang="es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r>
              <a:rPr lang="es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-GB" sz="1000" dirty="0">
                <a:sym typeface="Manrope Medium"/>
              </a:rPr>
              <a:t>A </a:t>
            </a:r>
            <a:r>
              <a:rPr lang="en-GB" sz="1000" dirty="0" err="1">
                <a:sym typeface="Manrope Medium"/>
              </a:rPr>
              <a:t>função</a:t>
            </a:r>
            <a:r>
              <a:rPr lang="en-GB" sz="1000" dirty="0">
                <a:sym typeface="Manrope Medium"/>
              </a:rPr>
              <a:t>. </a:t>
            </a:r>
            <a:r>
              <a:rPr lang="en-GB" sz="1000" b="1" dirty="0">
                <a:sym typeface="Manrope Medium"/>
              </a:rPr>
              <a:t>“main”, </a:t>
            </a:r>
            <a:r>
              <a:rPr lang="en-GB" sz="1000" dirty="0" err="1">
                <a:sym typeface="Manrope Medium"/>
              </a:rPr>
              <a:t>permite</a:t>
            </a:r>
            <a:r>
              <a:rPr lang="en-GB" sz="1000" dirty="0">
                <a:sym typeface="Manrope Medium"/>
              </a:rPr>
              <a:t> exporter </a:t>
            </a:r>
            <a:r>
              <a:rPr lang="en-GB" sz="1000" dirty="0" err="1">
                <a:sym typeface="Manrope Medium"/>
              </a:rPr>
              <a:t>os</a:t>
            </a:r>
            <a:r>
              <a:rPr lang="en-GB" sz="1000" dirty="0">
                <a:sym typeface="Manrope Medium"/>
              </a:rPr>
              <a:t> dados </a:t>
            </a:r>
            <a:r>
              <a:rPr lang="en-GB" sz="1000" dirty="0" err="1">
                <a:sym typeface="Manrope Medium"/>
              </a:rPr>
              <a:t>apresentados</a:t>
            </a:r>
            <a:r>
              <a:rPr lang="en-GB" sz="1000" dirty="0">
                <a:sym typeface="Manrope Medium"/>
              </a:rPr>
              <a:t> </a:t>
            </a:r>
            <a:r>
              <a:rPr lang="en-GB" sz="1000" dirty="0" err="1">
                <a:sym typeface="Manrope Medium"/>
              </a:rPr>
              <a:t>na</a:t>
            </a:r>
            <a:r>
              <a:rPr lang="en-GB" sz="1000" dirty="0">
                <a:sym typeface="Manrope Medium"/>
              </a:rPr>
              <a:t> interface para um </a:t>
            </a:r>
            <a:r>
              <a:rPr lang="en-GB" sz="1000" dirty="0" err="1">
                <a:sym typeface="Manrope Medium"/>
              </a:rPr>
              <a:t>arquivo</a:t>
            </a:r>
            <a:r>
              <a:rPr lang="en-GB" sz="1000" dirty="0">
                <a:sym typeface="Manrope Medium"/>
              </a:rPr>
              <a:t> CSV.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sym typeface="Manrope Medium"/>
              </a:rPr>
              <a:t>Esta</a:t>
            </a:r>
            <a:r>
              <a:rPr lang="en-GB" sz="1000" dirty="0">
                <a:sym typeface="Manrope Medium"/>
              </a:rPr>
              <a:t> </a:t>
            </a:r>
            <a:r>
              <a:rPr lang="en-GB" sz="1000" dirty="0" err="1">
                <a:sym typeface="Manrope Medium"/>
              </a:rPr>
              <a:t>opção</a:t>
            </a:r>
            <a:r>
              <a:rPr lang="en-GB" sz="1000" dirty="0">
                <a:sym typeface="Manrope Medium"/>
              </a:rPr>
              <a:t> </a:t>
            </a:r>
            <a:r>
              <a:rPr lang="en-GB" sz="1000" dirty="0" err="1">
                <a:sym typeface="Manrope Medium"/>
              </a:rPr>
              <a:t>permite</a:t>
            </a:r>
            <a:r>
              <a:rPr lang="en-GB" sz="1000" dirty="0">
                <a:sym typeface="Manrope Medium"/>
              </a:rPr>
              <a:t> o </a:t>
            </a:r>
            <a:r>
              <a:rPr lang="en-GB" sz="1000" dirty="0" err="1">
                <a:sym typeface="Manrope Medium"/>
              </a:rPr>
              <a:t>usuário</a:t>
            </a:r>
            <a:r>
              <a:rPr lang="en-GB" sz="1000" dirty="0">
                <a:sym typeface="Manrope Medium"/>
              </a:rPr>
              <a:t> exporter </a:t>
            </a:r>
            <a:r>
              <a:rPr lang="en-GB" sz="1000" dirty="0" err="1">
                <a:sym typeface="Manrope Medium"/>
              </a:rPr>
              <a:t>os</a:t>
            </a:r>
            <a:r>
              <a:rPr lang="en-GB" sz="1000" dirty="0">
                <a:sym typeface="Manrope Medium"/>
              </a:rPr>
              <a:t> </a:t>
            </a:r>
            <a:r>
              <a:rPr lang="en-GB" sz="1000" dirty="0" err="1">
                <a:sym typeface="Manrope Medium"/>
              </a:rPr>
              <a:t>resultados</a:t>
            </a:r>
            <a:r>
              <a:rPr lang="en-GB" sz="1000" dirty="0">
                <a:sym typeface="Manrope Medium"/>
              </a:rPr>
              <a:t> da </a:t>
            </a:r>
            <a:r>
              <a:rPr lang="en-GB" sz="1000" dirty="0" err="1">
                <a:sym typeface="Manrope Medium"/>
              </a:rPr>
              <a:t>análise</a:t>
            </a:r>
            <a:r>
              <a:rPr lang="en-GB" sz="1000" dirty="0">
                <a:sym typeface="Manrope Medium"/>
              </a:rPr>
              <a:t>  para </a:t>
            </a:r>
            <a:r>
              <a:rPr lang="en-GB" sz="1000" dirty="0" err="1">
                <a:sym typeface="Manrope Medium"/>
              </a:rPr>
              <a:t>uso</a:t>
            </a:r>
            <a:r>
              <a:rPr lang="en-GB" sz="1000" dirty="0">
                <a:sym typeface="Manrope Medium"/>
              </a:rPr>
              <a:t> posterior </a:t>
            </a:r>
            <a:r>
              <a:rPr lang="en-GB" sz="1000" dirty="0" err="1">
                <a:sym typeface="Manrope Medium"/>
              </a:rPr>
              <a:t>ou</a:t>
            </a:r>
            <a:r>
              <a:rPr lang="en-GB" sz="1000" dirty="0">
                <a:sym typeface="Manrope Medium"/>
              </a:rPr>
              <a:t> </a:t>
            </a:r>
            <a:r>
              <a:rPr lang="en-GB" sz="1000" dirty="0" err="1">
                <a:sym typeface="Manrope Medium"/>
              </a:rPr>
              <a:t>análise</a:t>
            </a:r>
            <a:r>
              <a:rPr lang="en-GB" sz="1000" dirty="0">
                <a:sym typeface="Manrope Medium"/>
              </a:rPr>
              <a:t> </a:t>
            </a:r>
            <a:r>
              <a:rPr lang="en-GB" sz="1000" dirty="0" err="1">
                <a:sym typeface="Manrope Medium"/>
              </a:rPr>
              <a:t>adicional</a:t>
            </a:r>
            <a:endParaRPr sz="1000" dirty="0">
              <a:sym typeface="Manrope Medium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1592625" y="878416"/>
            <a:ext cx="1860300" cy="17976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9"/>
          <p:cNvSpPr txBox="1">
            <a:spLocks noGrp="1"/>
          </p:cNvSpPr>
          <p:nvPr>
            <p:ph type="body" idx="1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>
              <a:buFont typeface="Manrope Medium"/>
              <a:buChar char="●"/>
            </a:pPr>
            <a:r>
              <a:rPr lang="pt-PT" sz="1000" dirty="0"/>
              <a:t>Trata-se de um aplicativo em </a:t>
            </a:r>
            <a:r>
              <a:rPr lang="pt-PT" sz="1000" dirty="0" err="1"/>
              <a:t>Python</a:t>
            </a:r>
            <a:r>
              <a:rPr lang="pt-PT" sz="1000" dirty="0"/>
              <a:t> que realiza a análise de sentimentos em textos, ele usa um dicionário “</a:t>
            </a:r>
            <a:r>
              <a:rPr lang="pt-PT" sz="1000" b="1" dirty="0"/>
              <a:t>POL</a:t>
            </a:r>
            <a:r>
              <a:rPr lang="pt-PT" sz="1000" dirty="0"/>
              <a:t>” para armazenar palavras e seus </a:t>
            </a:r>
            <a:r>
              <a:rPr lang="pt-PT" sz="1000" dirty="0" err="1"/>
              <a:t>respectivos</a:t>
            </a:r>
            <a:r>
              <a:rPr lang="pt-PT" sz="1000" dirty="0"/>
              <a:t> valores de polaridade. </a:t>
            </a:r>
          </a:p>
          <a:p>
            <a:pPr marL="320040" lvl="0">
              <a:buFont typeface="Manrope Medium"/>
              <a:buChar char="●"/>
            </a:pPr>
            <a:endParaRPr lang="en-GB" dirty="0"/>
          </a:p>
          <a:p>
            <a:pPr marL="320040" lvl="0">
              <a:buFont typeface="Manrope Medium"/>
              <a:buChar char="●"/>
            </a:pPr>
            <a:r>
              <a:rPr lang="pt-PT" sz="1000" dirty="0"/>
              <a:t>O código apresenta três funções principais. A função `</a:t>
            </a:r>
            <a:r>
              <a:rPr lang="pt-PT" sz="1000" b="1" dirty="0" err="1"/>
              <a:t>carrega_sentilex</a:t>
            </a:r>
            <a:r>
              <a:rPr lang="pt-PT" sz="1000" dirty="0"/>
              <a:t>` lê um arquivo de texto e preenche um dicionário com palavras e seus valores de polaridade. Esses valores são usados pela função `sentimento`, que calcula o sentimento de uma frase com base nas palavras presentes nela. A função `</a:t>
            </a:r>
            <a:r>
              <a:rPr lang="pt-PT" sz="1000" b="1" dirty="0" err="1"/>
              <a:t>criagraf</a:t>
            </a:r>
            <a:r>
              <a:rPr lang="pt-PT" sz="1000" dirty="0"/>
              <a:t>` cria um gráfico de barras usando a biblioteca `</a:t>
            </a:r>
            <a:r>
              <a:rPr lang="pt-PT" sz="1000" b="1" dirty="0" err="1"/>
              <a:t>matplotlib.pyplot</a:t>
            </a:r>
            <a:r>
              <a:rPr lang="pt-PT" sz="1000" dirty="0"/>
              <a:t>`. Essas funções desempenham papéis fundamentais na análise de sentimentos do texto e na visualização dos resultados.</a:t>
            </a:r>
            <a:endParaRPr sz="1000" dirty="0"/>
          </a:p>
        </p:txBody>
      </p:sp>
      <p:sp>
        <p:nvSpPr>
          <p:cNvPr id="431" name="Google Shape;431;p39"/>
          <p:cNvSpPr txBox="1">
            <a:spLocks noGrp="1"/>
          </p:cNvSpPr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</a:t>
            </a:r>
            <a:r>
              <a:rPr lang="es" dirty="0"/>
              <a:t>pptxtversion.py</a:t>
            </a:r>
            <a:endParaRPr dirty="0"/>
          </a:p>
        </p:txBody>
      </p:sp>
      <p:grpSp>
        <p:nvGrpSpPr>
          <p:cNvPr id="12" name="Google Shape;551;p44">
            <a:extLst>
              <a:ext uri="{FF2B5EF4-FFF2-40B4-BE49-F238E27FC236}">
                <a16:creationId xmlns:a16="http://schemas.microsoft.com/office/drawing/2014/main" id="{70BCC67F-E51B-799B-ED19-C481C9C11836}"/>
              </a:ext>
            </a:extLst>
          </p:cNvPr>
          <p:cNvGrpSpPr/>
          <p:nvPr/>
        </p:nvGrpSpPr>
        <p:grpSpPr>
          <a:xfrm>
            <a:off x="2152281" y="1401021"/>
            <a:ext cx="804280" cy="783380"/>
            <a:chOff x="1677936" y="2755867"/>
            <a:chExt cx="252905" cy="252957"/>
          </a:xfrm>
          <a:solidFill>
            <a:srgbClr val="34A853"/>
          </a:solidFill>
        </p:grpSpPr>
        <p:sp>
          <p:nvSpPr>
            <p:cNvPr id="13" name="Google Shape;552;p44">
              <a:extLst>
                <a:ext uri="{FF2B5EF4-FFF2-40B4-BE49-F238E27FC236}">
                  <a16:creationId xmlns:a16="http://schemas.microsoft.com/office/drawing/2014/main" id="{3E9E43CB-88DA-F07C-0E20-A7E062C6F416}"/>
                </a:ext>
              </a:extLst>
            </p:cNvPr>
            <p:cNvSpPr/>
            <p:nvPr/>
          </p:nvSpPr>
          <p:spPr>
            <a:xfrm>
              <a:off x="1677936" y="2755867"/>
              <a:ext cx="133719" cy="157614"/>
            </a:xfrm>
            <a:custGeom>
              <a:avLst/>
              <a:gdLst/>
              <a:ahLst/>
              <a:cxnLst/>
              <a:rect l="l" t="t" r="r" b="b"/>
              <a:pathLst>
                <a:path w="4104" h="4837" extrusionOk="0">
                  <a:moveTo>
                    <a:pt x="2231" y="447"/>
                  </a:moveTo>
                  <a:cubicBezTo>
                    <a:pt x="2266" y="447"/>
                    <a:pt x="2320" y="465"/>
                    <a:pt x="2338" y="501"/>
                  </a:cubicBezTo>
                  <a:lnTo>
                    <a:pt x="3604" y="1767"/>
                  </a:lnTo>
                  <a:cubicBezTo>
                    <a:pt x="3640" y="1803"/>
                    <a:pt x="3658" y="1839"/>
                    <a:pt x="3658" y="1892"/>
                  </a:cubicBezTo>
                  <a:lnTo>
                    <a:pt x="3658" y="4390"/>
                  </a:lnTo>
                  <a:lnTo>
                    <a:pt x="607" y="4390"/>
                  </a:lnTo>
                  <a:cubicBezTo>
                    <a:pt x="518" y="4390"/>
                    <a:pt x="446" y="4319"/>
                    <a:pt x="446" y="4230"/>
                  </a:cubicBezTo>
                  <a:lnTo>
                    <a:pt x="446" y="608"/>
                  </a:lnTo>
                  <a:cubicBezTo>
                    <a:pt x="446" y="518"/>
                    <a:pt x="518" y="447"/>
                    <a:pt x="607" y="447"/>
                  </a:cubicBezTo>
                  <a:close/>
                  <a:moveTo>
                    <a:pt x="607" y="1"/>
                  </a:moveTo>
                  <a:cubicBezTo>
                    <a:pt x="268" y="1"/>
                    <a:pt x="0" y="269"/>
                    <a:pt x="0" y="608"/>
                  </a:cubicBezTo>
                  <a:lnTo>
                    <a:pt x="0" y="4230"/>
                  </a:lnTo>
                  <a:cubicBezTo>
                    <a:pt x="0" y="4569"/>
                    <a:pt x="268" y="4836"/>
                    <a:pt x="607" y="4836"/>
                  </a:cubicBezTo>
                  <a:lnTo>
                    <a:pt x="3890" y="4836"/>
                  </a:lnTo>
                  <a:cubicBezTo>
                    <a:pt x="4015" y="4836"/>
                    <a:pt x="4104" y="4729"/>
                    <a:pt x="4104" y="4604"/>
                  </a:cubicBezTo>
                  <a:lnTo>
                    <a:pt x="4104" y="1892"/>
                  </a:lnTo>
                  <a:cubicBezTo>
                    <a:pt x="4104" y="1714"/>
                    <a:pt x="4050" y="1571"/>
                    <a:pt x="3926" y="1446"/>
                  </a:cubicBezTo>
                  <a:lnTo>
                    <a:pt x="2659" y="179"/>
                  </a:lnTo>
                  <a:cubicBezTo>
                    <a:pt x="2552" y="54"/>
                    <a:pt x="2391" y="1"/>
                    <a:pt x="22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3;p44">
              <a:extLst>
                <a:ext uri="{FF2B5EF4-FFF2-40B4-BE49-F238E27FC236}">
                  <a16:creationId xmlns:a16="http://schemas.microsoft.com/office/drawing/2014/main" id="{D23FD418-5755-75CD-590E-24FC9B080D27}"/>
                </a:ext>
              </a:extLst>
            </p:cNvPr>
            <p:cNvSpPr/>
            <p:nvPr/>
          </p:nvSpPr>
          <p:spPr>
            <a:xfrm>
              <a:off x="1748282" y="2756453"/>
              <a:ext cx="62233" cy="62824"/>
            </a:xfrm>
            <a:custGeom>
              <a:avLst/>
              <a:gdLst/>
              <a:ahLst/>
              <a:cxnLst/>
              <a:rect l="l" t="t" r="r" b="b"/>
              <a:pathLst>
                <a:path w="1910" h="1928" extrusionOk="0">
                  <a:moveTo>
                    <a:pt x="214" y="1"/>
                  </a:moveTo>
                  <a:cubicBezTo>
                    <a:pt x="89" y="1"/>
                    <a:pt x="0" y="108"/>
                    <a:pt x="0" y="233"/>
                  </a:cubicBezTo>
                  <a:lnTo>
                    <a:pt x="0" y="1714"/>
                  </a:lnTo>
                  <a:cubicBezTo>
                    <a:pt x="0" y="1839"/>
                    <a:pt x="89" y="1928"/>
                    <a:pt x="214" y="1928"/>
                  </a:cubicBezTo>
                  <a:lnTo>
                    <a:pt x="1677" y="1928"/>
                  </a:lnTo>
                  <a:cubicBezTo>
                    <a:pt x="1802" y="1928"/>
                    <a:pt x="1909" y="1839"/>
                    <a:pt x="1909" y="1714"/>
                  </a:cubicBezTo>
                  <a:cubicBezTo>
                    <a:pt x="1909" y="1589"/>
                    <a:pt x="1802" y="1482"/>
                    <a:pt x="1677" y="1482"/>
                  </a:cubicBezTo>
                  <a:lnTo>
                    <a:pt x="446" y="1482"/>
                  </a:lnTo>
                  <a:lnTo>
                    <a:pt x="446" y="233"/>
                  </a:lnTo>
                  <a:cubicBezTo>
                    <a:pt x="446" y="108"/>
                    <a:pt x="357" y="1"/>
                    <a:pt x="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4;p44">
              <a:extLst>
                <a:ext uri="{FF2B5EF4-FFF2-40B4-BE49-F238E27FC236}">
                  <a16:creationId xmlns:a16="http://schemas.microsoft.com/office/drawing/2014/main" id="{D884C023-25CF-96B3-B553-75A112F8A3C3}"/>
                </a:ext>
              </a:extLst>
            </p:cNvPr>
            <p:cNvSpPr/>
            <p:nvPr/>
          </p:nvSpPr>
          <p:spPr>
            <a:xfrm>
              <a:off x="1797090" y="2851243"/>
              <a:ext cx="133751" cy="157581"/>
            </a:xfrm>
            <a:custGeom>
              <a:avLst/>
              <a:gdLst/>
              <a:ahLst/>
              <a:cxnLst/>
              <a:rect l="l" t="t" r="r" b="b"/>
              <a:pathLst>
                <a:path w="4105" h="4836" extrusionOk="0">
                  <a:moveTo>
                    <a:pt x="2231" y="446"/>
                  </a:moveTo>
                  <a:cubicBezTo>
                    <a:pt x="2267" y="446"/>
                    <a:pt x="2320" y="464"/>
                    <a:pt x="2338" y="500"/>
                  </a:cubicBezTo>
                  <a:lnTo>
                    <a:pt x="3605" y="1767"/>
                  </a:lnTo>
                  <a:cubicBezTo>
                    <a:pt x="3641" y="1802"/>
                    <a:pt x="3659" y="1838"/>
                    <a:pt x="3659" y="1891"/>
                  </a:cubicBezTo>
                  <a:lnTo>
                    <a:pt x="3659" y="4229"/>
                  </a:lnTo>
                  <a:cubicBezTo>
                    <a:pt x="3659" y="4318"/>
                    <a:pt x="3587" y="4389"/>
                    <a:pt x="3498" y="4389"/>
                  </a:cubicBezTo>
                  <a:lnTo>
                    <a:pt x="608" y="4389"/>
                  </a:lnTo>
                  <a:cubicBezTo>
                    <a:pt x="518" y="4389"/>
                    <a:pt x="447" y="4318"/>
                    <a:pt x="447" y="4229"/>
                  </a:cubicBezTo>
                  <a:lnTo>
                    <a:pt x="447" y="446"/>
                  </a:lnTo>
                  <a:close/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4229"/>
                  </a:lnTo>
                  <a:cubicBezTo>
                    <a:pt x="1" y="4568"/>
                    <a:pt x="269" y="4835"/>
                    <a:pt x="608" y="4835"/>
                  </a:cubicBezTo>
                  <a:lnTo>
                    <a:pt x="3498" y="4835"/>
                  </a:lnTo>
                  <a:cubicBezTo>
                    <a:pt x="3837" y="4835"/>
                    <a:pt x="4105" y="4568"/>
                    <a:pt x="4105" y="4229"/>
                  </a:cubicBezTo>
                  <a:lnTo>
                    <a:pt x="4105" y="1891"/>
                  </a:lnTo>
                  <a:cubicBezTo>
                    <a:pt x="4105" y="1731"/>
                    <a:pt x="4051" y="1570"/>
                    <a:pt x="3926" y="1445"/>
                  </a:cubicBezTo>
                  <a:lnTo>
                    <a:pt x="2659" y="179"/>
                  </a:lnTo>
                  <a:cubicBezTo>
                    <a:pt x="2552" y="72"/>
                    <a:pt x="2392" y="0"/>
                    <a:pt x="22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5;p44">
              <a:extLst>
                <a:ext uri="{FF2B5EF4-FFF2-40B4-BE49-F238E27FC236}">
                  <a16:creationId xmlns:a16="http://schemas.microsoft.com/office/drawing/2014/main" id="{6470CEEE-C3E0-0F8D-C4A8-D5D72175B3D1}"/>
                </a:ext>
              </a:extLst>
            </p:cNvPr>
            <p:cNvSpPr/>
            <p:nvPr/>
          </p:nvSpPr>
          <p:spPr>
            <a:xfrm>
              <a:off x="1867436" y="2851797"/>
              <a:ext cx="62265" cy="62824"/>
            </a:xfrm>
            <a:custGeom>
              <a:avLst/>
              <a:gdLst/>
              <a:ahLst/>
              <a:cxnLst/>
              <a:rect l="l" t="t" r="r" b="b"/>
              <a:pathLst>
                <a:path w="1911" h="1928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lnTo>
                    <a:pt x="1" y="1696"/>
                  </a:lnTo>
                  <a:cubicBezTo>
                    <a:pt x="1" y="1821"/>
                    <a:pt x="90" y="1928"/>
                    <a:pt x="215" y="1928"/>
                  </a:cubicBezTo>
                  <a:lnTo>
                    <a:pt x="1678" y="1928"/>
                  </a:lnTo>
                  <a:cubicBezTo>
                    <a:pt x="1803" y="1928"/>
                    <a:pt x="1910" y="1821"/>
                    <a:pt x="1910" y="1696"/>
                  </a:cubicBezTo>
                  <a:cubicBezTo>
                    <a:pt x="1910" y="1571"/>
                    <a:pt x="1803" y="1464"/>
                    <a:pt x="1678" y="1464"/>
                  </a:cubicBezTo>
                  <a:lnTo>
                    <a:pt x="447" y="1464"/>
                  </a:lnTo>
                  <a:lnTo>
                    <a:pt x="447" y="215"/>
                  </a:lnTo>
                  <a:cubicBezTo>
                    <a:pt x="447" y="90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6;p44">
              <a:extLst>
                <a:ext uri="{FF2B5EF4-FFF2-40B4-BE49-F238E27FC236}">
                  <a16:creationId xmlns:a16="http://schemas.microsoft.com/office/drawing/2014/main" id="{980DEBEA-7285-89E0-4E34-E30A197A1900}"/>
                </a:ext>
              </a:extLst>
            </p:cNvPr>
            <p:cNvSpPr/>
            <p:nvPr/>
          </p:nvSpPr>
          <p:spPr>
            <a:xfrm>
              <a:off x="1694195" y="2928535"/>
              <a:ext cx="84324" cy="67484"/>
            </a:xfrm>
            <a:custGeom>
              <a:avLst/>
              <a:gdLst/>
              <a:ahLst/>
              <a:cxnLst/>
              <a:rect l="l" t="t" r="r" b="b"/>
              <a:pathLst>
                <a:path w="2588" h="2071" extrusionOk="0">
                  <a:moveTo>
                    <a:pt x="817" y="0"/>
                  </a:moveTo>
                  <a:cubicBezTo>
                    <a:pt x="761" y="0"/>
                    <a:pt x="707" y="20"/>
                    <a:pt x="661" y="55"/>
                  </a:cubicBezTo>
                  <a:lnTo>
                    <a:pt x="90" y="626"/>
                  </a:lnTo>
                  <a:cubicBezTo>
                    <a:pt x="1" y="715"/>
                    <a:pt x="1" y="858"/>
                    <a:pt x="90" y="947"/>
                  </a:cubicBezTo>
                  <a:cubicBezTo>
                    <a:pt x="135" y="991"/>
                    <a:pt x="193" y="1014"/>
                    <a:pt x="251" y="1014"/>
                  </a:cubicBezTo>
                  <a:cubicBezTo>
                    <a:pt x="309" y="1014"/>
                    <a:pt x="367" y="991"/>
                    <a:pt x="411" y="947"/>
                  </a:cubicBezTo>
                  <a:lnTo>
                    <a:pt x="590" y="768"/>
                  </a:lnTo>
                  <a:lnTo>
                    <a:pt x="590" y="1839"/>
                  </a:lnTo>
                  <a:cubicBezTo>
                    <a:pt x="590" y="1964"/>
                    <a:pt x="697" y="2071"/>
                    <a:pt x="822" y="2071"/>
                  </a:cubicBezTo>
                  <a:lnTo>
                    <a:pt x="2374" y="2071"/>
                  </a:lnTo>
                  <a:cubicBezTo>
                    <a:pt x="2499" y="2071"/>
                    <a:pt x="2588" y="1964"/>
                    <a:pt x="2588" y="1839"/>
                  </a:cubicBezTo>
                  <a:cubicBezTo>
                    <a:pt x="2588" y="1714"/>
                    <a:pt x="2499" y="1625"/>
                    <a:pt x="2374" y="1625"/>
                  </a:cubicBezTo>
                  <a:lnTo>
                    <a:pt x="1053" y="1625"/>
                  </a:lnTo>
                  <a:lnTo>
                    <a:pt x="1053" y="233"/>
                  </a:lnTo>
                  <a:cubicBezTo>
                    <a:pt x="1053" y="126"/>
                    <a:pt x="1000" y="55"/>
                    <a:pt x="911" y="19"/>
                  </a:cubicBezTo>
                  <a:cubicBezTo>
                    <a:pt x="879" y="6"/>
                    <a:pt x="848" y="0"/>
                    <a:pt x="8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7;p44">
              <a:extLst>
                <a:ext uri="{FF2B5EF4-FFF2-40B4-BE49-F238E27FC236}">
                  <a16:creationId xmlns:a16="http://schemas.microsoft.com/office/drawing/2014/main" id="{F6E9B03E-8C3D-B5E8-7019-912CFDB61E19}"/>
                </a:ext>
              </a:extLst>
            </p:cNvPr>
            <p:cNvSpPr/>
            <p:nvPr/>
          </p:nvSpPr>
          <p:spPr>
            <a:xfrm>
              <a:off x="1712800" y="2928698"/>
              <a:ext cx="34928" cy="33041"/>
            </a:xfrm>
            <a:custGeom>
              <a:avLst/>
              <a:gdLst/>
              <a:ahLst/>
              <a:cxnLst/>
              <a:rect l="l" t="t" r="r" b="b"/>
              <a:pathLst>
                <a:path w="1072" h="1014" extrusionOk="0">
                  <a:moveTo>
                    <a:pt x="251" y="1"/>
                  </a:moveTo>
                  <a:cubicBezTo>
                    <a:pt x="193" y="1"/>
                    <a:pt x="135" y="23"/>
                    <a:pt x="90" y="68"/>
                  </a:cubicBezTo>
                  <a:cubicBezTo>
                    <a:pt x="1" y="157"/>
                    <a:pt x="1" y="300"/>
                    <a:pt x="90" y="389"/>
                  </a:cubicBezTo>
                  <a:lnTo>
                    <a:pt x="661" y="942"/>
                  </a:lnTo>
                  <a:cubicBezTo>
                    <a:pt x="697" y="995"/>
                    <a:pt x="750" y="1013"/>
                    <a:pt x="821" y="1013"/>
                  </a:cubicBezTo>
                  <a:cubicBezTo>
                    <a:pt x="875" y="1013"/>
                    <a:pt x="929" y="995"/>
                    <a:pt x="982" y="942"/>
                  </a:cubicBezTo>
                  <a:cubicBezTo>
                    <a:pt x="1071" y="853"/>
                    <a:pt x="1071" y="710"/>
                    <a:pt x="982" y="621"/>
                  </a:cubicBezTo>
                  <a:lnTo>
                    <a:pt x="411" y="68"/>
                  </a:lnTo>
                  <a:cubicBezTo>
                    <a:pt x="367" y="23"/>
                    <a:pt x="309" y="1"/>
                    <a:pt x="2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8;p44">
              <a:extLst>
                <a:ext uri="{FF2B5EF4-FFF2-40B4-BE49-F238E27FC236}">
                  <a16:creationId xmlns:a16="http://schemas.microsoft.com/office/drawing/2014/main" id="{2CD06484-EEEB-25DD-A992-DC3E4D5AABA3}"/>
                </a:ext>
              </a:extLst>
            </p:cNvPr>
            <p:cNvSpPr/>
            <p:nvPr/>
          </p:nvSpPr>
          <p:spPr>
            <a:xfrm>
              <a:off x="1829673" y="2768086"/>
              <a:ext cx="84324" cy="67484"/>
            </a:xfrm>
            <a:custGeom>
              <a:avLst/>
              <a:gdLst/>
              <a:ahLst/>
              <a:cxnLst/>
              <a:rect l="l" t="t" r="r" b="b"/>
              <a:pathLst>
                <a:path w="2588" h="207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357"/>
                    <a:pt x="107" y="447"/>
                    <a:pt x="232" y="447"/>
                  </a:cubicBezTo>
                  <a:lnTo>
                    <a:pt x="1552" y="447"/>
                  </a:lnTo>
                  <a:lnTo>
                    <a:pt x="1552" y="1856"/>
                  </a:lnTo>
                  <a:cubicBezTo>
                    <a:pt x="1552" y="1945"/>
                    <a:pt x="1606" y="2017"/>
                    <a:pt x="1695" y="2053"/>
                  </a:cubicBezTo>
                  <a:cubicBezTo>
                    <a:pt x="1713" y="2070"/>
                    <a:pt x="1749" y="2070"/>
                    <a:pt x="1784" y="2070"/>
                  </a:cubicBezTo>
                  <a:cubicBezTo>
                    <a:pt x="1838" y="2070"/>
                    <a:pt x="1891" y="2053"/>
                    <a:pt x="1945" y="2017"/>
                  </a:cubicBezTo>
                  <a:lnTo>
                    <a:pt x="2498" y="1446"/>
                  </a:lnTo>
                  <a:cubicBezTo>
                    <a:pt x="2587" y="1357"/>
                    <a:pt x="2587" y="1214"/>
                    <a:pt x="2498" y="1125"/>
                  </a:cubicBezTo>
                  <a:cubicBezTo>
                    <a:pt x="2453" y="1080"/>
                    <a:pt x="2395" y="1058"/>
                    <a:pt x="2337" y="1058"/>
                  </a:cubicBezTo>
                  <a:cubicBezTo>
                    <a:pt x="2280" y="1058"/>
                    <a:pt x="2222" y="1080"/>
                    <a:pt x="2177" y="1125"/>
                  </a:cubicBezTo>
                  <a:lnTo>
                    <a:pt x="1998" y="1303"/>
                  </a:lnTo>
                  <a:lnTo>
                    <a:pt x="1998" y="233"/>
                  </a:lnTo>
                  <a:cubicBezTo>
                    <a:pt x="1998" y="108"/>
                    <a:pt x="1909" y="1"/>
                    <a:pt x="17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9;p44">
              <a:extLst>
                <a:ext uri="{FF2B5EF4-FFF2-40B4-BE49-F238E27FC236}">
                  <a16:creationId xmlns:a16="http://schemas.microsoft.com/office/drawing/2014/main" id="{BB41F8F4-48E8-F7B2-49FE-64741DEF7F33}"/>
                </a:ext>
              </a:extLst>
            </p:cNvPr>
            <p:cNvSpPr/>
            <p:nvPr/>
          </p:nvSpPr>
          <p:spPr>
            <a:xfrm>
              <a:off x="1861050" y="2802528"/>
              <a:ext cx="34928" cy="33041"/>
            </a:xfrm>
            <a:custGeom>
              <a:avLst/>
              <a:gdLst/>
              <a:ahLst/>
              <a:cxnLst/>
              <a:rect l="l" t="t" r="r" b="b"/>
              <a:pathLst>
                <a:path w="1072" h="1014" extrusionOk="0">
                  <a:moveTo>
                    <a:pt x="250" y="1"/>
                  </a:moveTo>
                  <a:cubicBezTo>
                    <a:pt x="192" y="1"/>
                    <a:pt x="134" y="23"/>
                    <a:pt x="90" y="68"/>
                  </a:cubicBezTo>
                  <a:cubicBezTo>
                    <a:pt x="1" y="157"/>
                    <a:pt x="1" y="300"/>
                    <a:pt x="90" y="389"/>
                  </a:cubicBezTo>
                  <a:lnTo>
                    <a:pt x="661" y="960"/>
                  </a:lnTo>
                  <a:cubicBezTo>
                    <a:pt x="696" y="996"/>
                    <a:pt x="750" y="1013"/>
                    <a:pt x="821" y="1013"/>
                  </a:cubicBezTo>
                  <a:cubicBezTo>
                    <a:pt x="875" y="1013"/>
                    <a:pt x="928" y="996"/>
                    <a:pt x="982" y="960"/>
                  </a:cubicBezTo>
                  <a:cubicBezTo>
                    <a:pt x="1071" y="871"/>
                    <a:pt x="1071" y="728"/>
                    <a:pt x="982" y="639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>
            <a:hlinkClick r:id="rId3" action="ppaction://hlinksldjump"/>
          </p:cNvPr>
          <p:cNvSpPr/>
          <p:nvPr/>
        </p:nvSpPr>
        <p:spPr>
          <a:xfrm>
            <a:off x="7875150" y="325200"/>
            <a:ext cx="102745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Perguntas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37" name="Google Shape;437;p40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8" name="Google Shape;438;p40">
            <a:hlinkClick r:id="rId5" action="ppaction://hlinksldjump"/>
          </p:cNvPr>
          <p:cNvSpPr/>
          <p:nvPr/>
        </p:nvSpPr>
        <p:spPr>
          <a:xfrm>
            <a:off x="2176142" y="325050"/>
            <a:ext cx="977982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Metodologia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9" name="Google Shape;439;p40">
            <a:hlinkClick r:id="rId6" action="ppaction://hlinksldjump"/>
          </p:cNvPr>
          <p:cNvSpPr/>
          <p:nvPr/>
        </p:nvSpPr>
        <p:spPr>
          <a:xfrm>
            <a:off x="3155362" y="32505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Limitações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0" name="Google Shape;440;p40">
            <a:hlinkClick r:id="rId7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Perspetiva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1" name="Google Shape;441;p40">
            <a:hlinkClick r:id="rId8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apptxtversion.py</a:t>
            </a:r>
          </a:p>
        </p:txBody>
      </p:sp>
      <p:sp>
        <p:nvSpPr>
          <p:cNvPr id="442" name="Google Shape;442;p40">
            <a:hlinkClick r:id="rId9" action="ppaction://hlinksldjump"/>
          </p:cNvPr>
          <p:cNvSpPr/>
          <p:nvPr/>
        </p:nvSpPr>
        <p:spPr>
          <a:xfrm>
            <a:off x="5986950" y="325200"/>
            <a:ext cx="10290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b="1" dirty="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pp.py</a:t>
            </a:r>
            <a:endParaRPr sz="1200" b="1" dirty="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3" name="Google Shape;443;p40">
            <a:hlinkClick r:id="rId10" action="ppaction://hlinksldjump"/>
          </p:cNvPr>
          <p:cNvSpPr/>
          <p:nvPr/>
        </p:nvSpPr>
        <p:spPr>
          <a:xfrm>
            <a:off x="7015850" y="325200"/>
            <a:ext cx="8580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</a:t>
            </a:r>
            <a:r>
              <a:rPr lang="e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pp4.py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9" name="Google Shape;449;p40"/>
          <p:cNvSpPr/>
          <p:nvPr/>
        </p:nvSpPr>
        <p:spPr>
          <a:xfrm flipH="1">
            <a:off x="5699550" y="1081400"/>
            <a:ext cx="1860300" cy="17976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0"/>
          <p:cNvSpPr/>
          <p:nvPr/>
        </p:nvSpPr>
        <p:spPr>
          <a:xfrm flipH="1">
            <a:off x="4847902" y="3125577"/>
            <a:ext cx="3860100" cy="3846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Bibliotecas : </a:t>
            </a:r>
            <a:r>
              <a:rPr lang="en-GB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pandas; </a:t>
            </a:r>
            <a:r>
              <a:rPr lang="en-GB" sz="1200" dirty="0" err="1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streamlit</a:t>
            </a:r>
            <a:r>
              <a:rPr lang="en-GB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; </a:t>
            </a:r>
            <a:r>
              <a:rPr lang="en-GB" sz="1200" dirty="0" err="1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altair</a:t>
            </a:r>
            <a:r>
              <a:rPr lang="en-GB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;</a:t>
            </a:r>
            <a:endParaRPr sz="1200"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200"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54" name="Google Shape;454;p40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40449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-GB" dirty="0" err="1"/>
              <a:t>Trata</a:t>
            </a:r>
            <a:r>
              <a:rPr lang="en-GB" dirty="0"/>
              <a:t>-se de um </a:t>
            </a:r>
            <a:r>
              <a:rPr lang="en-GB" dirty="0" err="1"/>
              <a:t>aplicativo</a:t>
            </a:r>
            <a:r>
              <a:rPr lang="en-GB" dirty="0"/>
              <a:t> </a:t>
            </a:r>
            <a:r>
              <a:rPr lang="en-GB" dirty="0" err="1"/>
              <a:t>Streamlit</a:t>
            </a:r>
            <a:r>
              <a:rPr lang="en-GB" dirty="0"/>
              <a:t> para </a:t>
            </a:r>
            <a:r>
              <a:rPr lang="en-GB" dirty="0" err="1"/>
              <a:t>visualização</a:t>
            </a:r>
            <a:r>
              <a:rPr lang="en-GB" dirty="0"/>
              <a:t> de dados. O </a:t>
            </a:r>
            <a:r>
              <a:rPr lang="en-GB" dirty="0" err="1"/>
              <a:t>aplicativo</a:t>
            </a:r>
            <a:r>
              <a:rPr lang="en-GB" dirty="0"/>
              <a:t> </a:t>
            </a:r>
            <a:r>
              <a:rPr lang="en-GB" dirty="0" err="1"/>
              <a:t>permite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usuários</a:t>
            </a:r>
            <a:r>
              <a:rPr lang="en-GB" dirty="0"/>
              <a:t> </a:t>
            </a:r>
            <a:r>
              <a:rPr lang="en-GB" dirty="0" err="1"/>
              <a:t>façam</a:t>
            </a:r>
            <a:r>
              <a:rPr lang="en-GB" dirty="0"/>
              <a:t> upload de um </a:t>
            </a:r>
            <a:r>
              <a:rPr lang="en-GB" dirty="0" err="1"/>
              <a:t>arquivo</a:t>
            </a:r>
            <a:r>
              <a:rPr lang="en-GB" dirty="0"/>
              <a:t> CSV, </a:t>
            </a:r>
            <a:r>
              <a:rPr lang="en-GB" dirty="0" err="1"/>
              <a:t>exibam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como</a:t>
            </a:r>
            <a:r>
              <a:rPr lang="en-GB" dirty="0"/>
              <a:t> um </a:t>
            </a:r>
            <a:r>
              <a:rPr lang="en-GB" dirty="0" err="1"/>
              <a:t>DataFrame</a:t>
            </a:r>
            <a:r>
              <a:rPr lang="en-GB" dirty="0"/>
              <a:t>, </a:t>
            </a:r>
            <a:r>
              <a:rPr lang="en-GB" dirty="0" err="1"/>
              <a:t>selecionem</a:t>
            </a:r>
            <a:r>
              <a:rPr lang="en-GB" dirty="0"/>
              <a:t> </a:t>
            </a:r>
            <a:r>
              <a:rPr lang="en-GB" dirty="0" err="1"/>
              <a:t>colunas</a:t>
            </a:r>
            <a:r>
              <a:rPr lang="en-GB" dirty="0"/>
              <a:t> para o </a:t>
            </a:r>
            <a:r>
              <a:rPr lang="en-GB" dirty="0" err="1"/>
              <a:t>eixo</a:t>
            </a:r>
            <a:r>
              <a:rPr lang="en-GB" dirty="0"/>
              <a:t> X e Y e </a:t>
            </a:r>
            <a:r>
              <a:rPr lang="en-GB" dirty="0" err="1"/>
              <a:t>criem</a:t>
            </a:r>
            <a:r>
              <a:rPr lang="en-GB" dirty="0"/>
              <a:t> </a:t>
            </a:r>
            <a:r>
              <a:rPr lang="en-GB" dirty="0" err="1"/>
              <a:t>gráficos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Resumo!: </a:t>
            </a:r>
            <a:r>
              <a:rPr lang="es" dirty="0"/>
              <a:t>A biblioteca Streamlit é usada para construi o aplicativo, a biblioteca Altair é usada pa criar gráficos interativos, e a biblioteca pandas é usada pa ler e manipular os dados do arquivo CSV.</a:t>
            </a:r>
            <a:endParaRPr dirty="0"/>
          </a:p>
        </p:txBody>
      </p:sp>
      <p:sp>
        <p:nvSpPr>
          <p:cNvPr id="455" name="Google Shape;455;p40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42126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</a:t>
            </a:r>
            <a:r>
              <a:rPr lang="es" dirty="0"/>
              <a:t>pp.py</a:t>
            </a:r>
            <a:endParaRPr dirty="0"/>
          </a:p>
        </p:txBody>
      </p:sp>
      <p:grpSp>
        <p:nvGrpSpPr>
          <p:cNvPr id="3" name="Google Shape;9806;p58">
            <a:extLst>
              <a:ext uri="{FF2B5EF4-FFF2-40B4-BE49-F238E27FC236}">
                <a16:creationId xmlns:a16="http://schemas.microsoft.com/office/drawing/2014/main" id="{34448390-4090-E07E-D266-9FE564B2D243}"/>
              </a:ext>
            </a:extLst>
          </p:cNvPr>
          <p:cNvGrpSpPr/>
          <p:nvPr/>
        </p:nvGrpSpPr>
        <p:grpSpPr>
          <a:xfrm>
            <a:off x="6110896" y="1627565"/>
            <a:ext cx="984922" cy="909250"/>
            <a:chOff x="2611458" y="3816374"/>
            <a:chExt cx="426329" cy="332375"/>
          </a:xfrm>
          <a:solidFill>
            <a:srgbClr val="5796FD"/>
          </a:solidFill>
        </p:grpSpPr>
        <p:sp>
          <p:nvSpPr>
            <p:cNvPr id="4" name="Google Shape;9807;p58">
              <a:extLst>
                <a:ext uri="{FF2B5EF4-FFF2-40B4-BE49-F238E27FC236}">
                  <a16:creationId xmlns:a16="http://schemas.microsoft.com/office/drawing/2014/main" id="{38D2C7F8-6916-F35A-C327-C74FF075ADBC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08;p58">
              <a:extLst>
                <a:ext uri="{FF2B5EF4-FFF2-40B4-BE49-F238E27FC236}">
                  <a16:creationId xmlns:a16="http://schemas.microsoft.com/office/drawing/2014/main" id="{D79D8448-26BC-DEA7-B879-99F2012A752C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09;p58">
              <a:extLst>
                <a:ext uri="{FF2B5EF4-FFF2-40B4-BE49-F238E27FC236}">
                  <a16:creationId xmlns:a16="http://schemas.microsoft.com/office/drawing/2014/main" id="{AAC8A516-2B61-2F01-0695-F738153FC645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10;p58">
              <a:extLst>
                <a:ext uri="{FF2B5EF4-FFF2-40B4-BE49-F238E27FC236}">
                  <a16:creationId xmlns:a16="http://schemas.microsoft.com/office/drawing/2014/main" id="{A98F04FE-0810-A6AA-4E73-787708B766B9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11;p58">
              <a:extLst>
                <a:ext uri="{FF2B5EF4-FFF2-40B4-BE49-F238E27FC236}">
                  <a16:creationId xmlns:a16="http://schemas.microsoft.com/office/drawing/2014/main" id="{FAA8B48C-8CD7-67C2-779D-7BF14DB21139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12;p58">
              <a:extLst>
                <a:ext uri="{FF2B5EF4-FFF2-40B4-BE49-F238E27FC236}">
                  <a16:creationId xmlns:a16="http://schemas.microsoft.com/office/drawing/2014/main" id="{AE4A1909-1F0D-4678-37EF-DA3F34B648A3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13;p58">
              <a:extLst>
                <a:ext uri="{FF2B5EF4-FFF2-40B4-BE49-F238E27FC236}">
                  <a16:creationId xmlns:a16="http://schemas.microsoft.com/office/drawing/2014/main" id="{DE01AC75-B860-7C6D-2B77-78C48DF95088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14;p58">
              <a:extLst>
                <a:ext uri="{FF2B5EF4-FFF2-40B4-BE49-F238E27FC236}">
                  <a16:creationId xmlns:a16="http://schemas.microsoft.com/office/drawing/2014/main" id="{A3DAEDA3-13E6-9AE8-7051-ED122863E813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15;p58">
              <a:extLst>
                <a:ext uri="{FF2B5EF4-FFF2-40B4-BE49-F238E27FC236}">
                  <a16:creationId xmlns:a16="http://schemas.microsoft.com/office/drawing/2014/main" id="{C9918D01-8F2D-AF99-0CC5-F484C8C4783E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16;p58">
              <a:extLst>
                <a:ext uri="{FF2B5EF4-FFF2-40B4-BE49-F238E27FC236}">
                  <a16:creationId xmlns:a16="http://schemas.microsoft.com/office/drawing/2014/main" id="{A9C7D624-68B5-C688-2340-F620942676A7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1097</Words>
  <Application>Microsoft Office PowerPoint</Application>
  <PresentationFormat>Apresentação no Ecrã (16:9)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Manrope</vt:lpstr>
      <vt:lpstr>Be Vietnam Pro</vt:lpstr>
      <vt:lpstr>Manrope Medium</vt:lpstr>
      <vt:lpstr>McLaren</vt:lpstr>
      <vt:lpstr>Nunito Light</vt:lpstr>
      <vt:lpstr>Hyperdocs by Slidesgo</vt:lpstr>
      <vt:lpstr>#ANÁLISE E VISUALIZAÇÃO DE DADOS</vt:lpstr>
      <vt:lpstr>#Análise e visualização de dados</vt:lpstr>
      <vt:lpstr>#Contexto</vt:lpstr>
      <vt:lpstr>#Objetivo  </vt:lpstr>
      <vt:lpstr>ABORDAGEM METODOLÓGICA</vt:lpstr>
      <vt:lpstr>Limitações</vt:lpstr>
      <vt:lpstr>Perspetiva de disenvolvimentos futuros</vt:lpstr>
      <vt:lpstr>apptxtversion.py</vt:lpstr>
      <vt:lpstr>app.py</vt:lpstr>
      <vt:lpstr>app4.py</vt:lpstr>
      <vt:lpstr>Algumas perguntas para interpretação</vt:lpstr>
      <vt:lpstr>#Obrigado!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#ANÁLISE E VISUALIZAÇÃO DE DADOS</dc:title>
  <dc:creator>Renato Lopes</dc:creator>
  <cp:lastModifiedBy>Renato Lopes Neto</cp:lastModifiedBy>
  <cp:revision>5</cp:revision>
  <dcterms:modified xsi:type="dcterms:W3CDTF">2023-06-09T13:33:18Z</dcterms:modified>
</cp:coreProperties>
</file>