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3"/>
  </p:notesMasterIdLst>
  <p:sldIdLst>
    <p:sldId id="257" r:id="rId2"/>
    <p:sldId id="261" r:id="rId3"/>
    <p:sldId id="355" r:id="rId4"/>
    <p:sldId id="262" r:id="rId5"/>
    <p:sldId id="264" r:id="rId6"/>
    <p:sldId id="356" r:id="rId7"/>
    <p:sldId id="281" r:id="rId8"/>
    <p:sldId id="267" r:id="rId9"/>
    <p:sldId id="282" r:id="rId10"/>
    <p:sldId id="270" r:id="rId11"/>
    <p:sldId id="279" r:id="rId12"/>
    <p:sldId id="357" r:id="rId13"/>
    <p:sldId id="290" r:id="rId14"/>
    <p:sldId id="338" r:id="rId15"/>
    <p:sldId id="333" r:id="rId16"/>
    <p:sldId id="332" r:id="rId17"/>
    <p:sldId id="334" r:id="rId18"/>
    <p:sldId id="341" r:id="rId19"/>
    <p:sldId id="337" r:id="rId20"/>
    <p:sldId id="335" r:id="rId21"/>
    <p:sldId id="336" r:id="rId22"/>
    <p:sldId id="342" r:id="rId23"/>
    <p:sldId id="288" r:id="rId24"/>
    <p:sldId id="346" r:id="rId25"/>
    <p:sldId id="347" r:id="rId26"/>
    <p:sldId id="343" r:id="rId27"/>
    <p:sldId id="344" r:id="rId28"/>
    <p:sldId id="345" r:id="rId29"/>
    <p:sldId id="285" r:id="rId30"/>
    <p:sldId id="348" r:id="rId31"/>
    <p:sldId id="349" r:id="rId32"/>
    <p:sldId id="287" r:id="rId33"/>
    <p:sldId id="302" r:id="rId34"/>
    <p:sldId id="303" r:id="rId35"/>
    <p:sldId id="304" r:id="rId36"/>
    <p:sldId id="312" r:id="rId37"/>
    <p:sldId id="314" r:id="rId38"/>
    <p:sldId id="352" r:id="rId39"/>
    <p:sldId id="351" r:id="rId40"/>
    <p:sldId id="353" r:id="rId41"/>
    <p:sldId id="354" r:id="rId4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 autoAdjust="0"/>
    <p:restoredTop sz="94578" autoAdjust="0"/>
  </p:normalViewPr>
  <p:slideViewPr>
    <p:cSldViewPr>
      <p:cViewPr varScale="1">
        <p:scale>
          <a:sx n="89" d="100"/>
          <a:sy n="89" d="100"/>
        </p:scale>
        <p:origin x="164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26B12-79D7-4E2D-ACA4-31B81D55D521}" type="datetimeFigureOut">
              <a:rPr lang="es-ES" smtClean="0"/>
              <a:pPr/>
              <a:t>29/11/19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4BADA-2AAB-4F97-8E14-C235FDB4E9E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6842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4BADA-2AAB-4F97-8E14-C235FDB4E9E1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7579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/>
          </a:p>
        </p:txBody>
      </p:sp>
      <p:sp>
        <p:nvSpPr>
          <p:cNvPr id="65540" name="Slide Number Placeholder 3"/>
          <p:cNvSpPr txBox="1">
            <a:spLocks noGrp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6353C16-642F-40A5-B427-3E253A7A162E}" type="slidenum">
              <a:rPr lang="en-US" sz="1200"/>
              <a:pPr algn="r"/>
              <a:t>27</a:t>
            </a:fld>
            <a:endParaRPr lang="en-US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/>
          </a:p>
        </p:txBody>
      </p:sp>
      <p:sp>
        <p:nvSpPr>
          <p:cNvPr id="65540" name="Slide Number Placeholder 3"/>
          <p:cNvSpPr txBox="1">
            <a:spLocks noGrp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6353C16-642F-40A5-B427-3E253A7A162E}" type="slidenum">
              <a:rPr lang="en-US" sz="1200"/>
              <a:pPr algn="r"/>
              <a:t>28</a:t>
            </a:fld>
            <a:endParaRPr lang="en-US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1200" dirty="0">
                <a:latin typeface="+mn-lt"/>
                <a:cs typeface="Arial"/>
              </a:rPr>
              <a:t>A big focus area of Java EE 7 is in increasing developer productivity by continuing our trend in offering simpler and easier-to-use APIs and in offloading developer tasks onto container services.  </a:t>
            </a:r>
          </a:p>
          <a:p>
            <a:pPr>
              <a:buNone/>
            </a:pPr>
            <a:r>
              <a:rPr lang="en-US" sz="1200" dirty="0">
                <a:latin typeface="+mn-lt"/>
                <a:cs typeface="Arial"/>
              </a:rPr>
              <a:t>JMS in particular has undergone a major simplification with the JMS 2.0 release which is part of Java EE 7.</a:t>
            </a:r>
          </a:p>
          <a:p>
            <a:pPr>
              <a:buNone/>
            </a:pPr>
            <a:r>
              <a:rPr lang="en-US" sz="1200" dirty="0">
                <a:latin typeface="+mn-lt"/>
                <a:cs typeface="Arial"/>
              </a:rPr>
              <a:t>Sending and receiving a message using JMS 1.1 required a lot of boilerplate code.</a:t>
            </a:r>
          </a:p>
          <a:p>
            <a:pPr>
              <a:buNone/>
            </a:pPr>
            <a:r>
              <a:rPr lang="en-US" sz="1200" dirty="0">
                <a:latin typeface="+mn-lt"/>
                <a:cs typeface="Arial"/>
              </a:rPr>
              <a:t>JMS 2.0 has really fixed this with the addition of the new JMS simplified API and, in particular, the </a:t>
            </a:r>
            <a:r>
              <a:rPr lang="en-US" sz="1200" dirty="0" err="1">
                <a:latin typeface="+mn-lt"/>
                <a:cs typeface="Arial"/>
              </a:rPr>
              <a:t>JMSContext</a:t>
            </a:r>
            <a:r>
              <a:rPr lang="en-US" sz="1200" dirty="0">
                <a:latin typeface="+mn-lt"/>
                <a:cs typeface="Arial"/>
              </a:rPr>
              <a:t> interface. </a:t>
            </a:r>
          </a:p>
          <a:p>
            <a:pPr>
              <a:buNone/>
            </a:pPr>
            <a:r>
              <a:rPr lang="en-US" sz="1200" dirty="0">
                <a:latin typeface="+mn-lt"/>
                <a:cs typeface="Arial"/>
              </a:rPr>
              <a:t> The </a:t>
            </a:r>
            <a:r>
              <a:rPr lang="en-US" sz="1200" dirty="0" err="1">
                <a:latin typeface="+mn-lt"/>
                <a:cs typeface="Arial"/>
              </a:rPr>
              <a:t>JMSContext</a:t>
            </a:r>
            <a:r>
              <a:rPr lang="en-US" sz="1200" dirty="0">
                <a:latin typeface="+mn-lt"/>
                <a:cs typeface="Arial"/>
              </a:rPr>
              <a:t> combines in a single object the functionality of both the Connection and the Session in the earlier JMS APIs.  You can obtain a </a:t>
            </a:r>
            <a:r>
              <a:rPr lang="en-US" sz="1200" dirty="0" err="1">
                <a:latin typeface="+mn-lt"/>
                <a:cs typeface="Arial"/>
              </a:rPr>
              <a:t>JMSContext</a:t>
            </a:r>
            <a:r>
              <a:rPr lang="en-US" sz="1200" dirty="0">
                <a:latin typeface="+mn-lt"/>
                <a:cs typeface="Arial"/>
              </a:rPr>
              <a:t> object by simply injecting it with the @Inject annotation.</a:t>
            </a:r>
          </a:p>
          <a:p>
            <a:pPr>
              <a:buNone/>
            </a:pPr>
            <a:r>
              <a:rPr lang="en-US" sz="1200" dirty="0">
                <a:latin typeface="+mn-lt"/>
                <a:cs typeface="Arial"/>
              </a:rPr>
              <a:t>There are many other simplifications in JMS as well -- to mention a few, </a:t>
            </a:r>
            <a:r>
              <a:rPr lang="en-US" sz="1200" dirty="0" err="1">
                <a:latin typeface="+mn-lt"/>
                <a:cs typeface="Arial"/>
              </a:rPr>
              <a:t>AutoCloseable</a:t>
            </a:r>
            <a:r>
              <a:rPr lang="en-US" sz="1200" dirty="0">
                <a:latin typeface="+mn-lt"/>
                <a:cs typeface="Arial"/>
              </a:rPr>
              <a:t> </a:t>
            </a:r>
            <a:r>
              <a:rPr lang="en-US" sz="1200" dirty="0" err="1">
                <a:latin typeface="+mn-lt"/>
                <a:cs typeface="Arial"/>
              </a:rPr>
              <a:t>JMSContext</a:t>
            </a:r>
            <a:r>
              <a:rPr lang="en-US" sz="1200" dirty="0">
                <a:latin typeface="+mn-lt"/>
                <a:cs typeface="Arial"/>
              </a:rPr>
              <a:t>, Session, Connection, </a:t>
            </a:r>
            <a:r>
              <a:rPr lang="en-US" sz="1200" dirty="0" err="1">
                <a:latin typeface="+mn-lt"/>
                <a:cs typeface="Arial"/>
              </a:rPr>
              <a:t>JMSProducer</a:t>
            </a:r>
            <a:r>
              <a:rPr lang="en-US" sz="1200" dirty="0">
                <a:latin typeface="+mn-lt"/>
                <a:cs typeface="Arial"/>
              </a:rPr>
              <a:t> and </a:t>
            </a:r>
            <a:r>
              <a:rPr lang="en-US" sz="1200" dirty="0" err="1">
                <a:latin typeface="+mn-lt"/>
                <a:cs typeface="Arial"/>
              </a:rPr>
              <a:t>JMSConsumer</a:t>
            </a:r>
            <a:r>
              <a:rPr lang="en-US" sz="1200" dirty="0">
                <a:latin typeface="+mn-lt"/>
                <a:cs typeface="Arial"/>
              </a:rPr>
              <a:t> objects</a:t>
            </a:r>
          </a:p>
          <a:p>
            <a:pPr>
              <a:buNone/>
            </a:pPr>
            <a:r>
              <a:rPr lang="en-US" sz="1200" dirty="0">
                <a:latin typeface="+mn-lt"/>
                <a:cs typeface="Arial"/>
              </a:rPr>
              <a:t>The use of runtime exceptions rather than checked exceptions</a:t>
            </a:r>
          </a:p>
          <a:p>
            <a:pPr>
              <a:buNone/>
            </a:pPr>
            <a:r>
              <a:rPr lang="en-US" sz="1200" dirty="0">
                <a:latin typeface="+mn-lt"/>
                <a:cs typeface="Arial"/>
              </a:rPr>
              <a:t>The use of method chaining for </a:t>
            </a:r>
            <a:r>
              <a:rPr lang="en-US" sz="1200" dirty="0" err="1">
                <a:latin typeface="+mn-lt"/>
                <a:cs typeface="Arial"/>
              </a:rPr>
              <a:t>JMSProducers</a:t>
            </a:r>
            <a:endParaRPr lang="en-US" sz="1200" dirty="0">
              <a:latin typeface="+mn-lt"/>
              <a:cs typeface="Arial"/>
            </a:endParaRPr>
          </a:p>
          <a:p>
            <a:pPr>
              <a:buNone/>
            </a:pPr>
            <a:r>
              <a:rPr lang="en-US" sz="1200" dirty="0">
                <a:latin typeface="+mn-lt"/>
                <a:cs typeface="Arial"/>
              </a:rPr>
              <a:t>Simplified message sending -- no need to create separate Message object, you can specify the message body as an argument to the send method instead.</a:t>
            </a:r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9368AF50-A13E-413B-8A6A-1CF7BEA196EF}" type="slidenum">
              <a:rPr lang="en-US" smtClean="0"/>
              <a:pPr eaLnBrk="1" hangingPunct="1"/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1200" dirty="0">
                <a:latin typeface="+mn-lt"/>
                <a:cs typeface="Arial"/>
              </a:rPr>
              <a:t>A big focus area of Java EE 7 is in increasing developer productivity by continuing our trend in offering simpler and easier-to-use APIs and in offloading developer tasks onto container services.  </a:t>
            </a:r>
          </a:p>
          <a:p>
            <a:pPr>
              <a:buNone/>
            </a:pPr>
            <a:r>
              <a:rPr lang="en-US" sz="1200" dirty="0">
                <a:latin typeface="+mn-lt"/>
                <a:cs typeface="Arial"/>
              </a:rPr>
              <a:t>JMS in particular has undergone a major simplification with the JMS 2.0 release which is part of Java EE 7.</a:t>
            </a:r>
          </a:p>
          <a:p>
            <a:pPr>
              <a:buNone/>
            </a:pPr>
            <a:r>
              <a:rPr lang="en-US" sz="1200" dirty="0">
                <a:latin typeface="+mn-lt"/>
                <a:cs typeface="Arial"/>
              </a:rPr>
              <a:t>Sending and receiving a message using JMS 1.1 required a lot of boilerplate code.</a:t>
            </a:r>
          </a:p>
          <a:p>
            <a:pPr>
              <a:buNone/>
            </a:pPr>
            <a:r>
              <a:rPr lang="en-US" sz="1200" dirty="0">
                <a:latin typeface="+mn-lt"/>
                <a:cs typeface="Arial"/>
              </a:rPr>
              <a:t>JMS 2.0 has really fixed this with the addition of the new JMS simplified API and, in particular, the </a:t>
            </a:r>
            <a:r>
              <a:rPr lang="en-US" sz="1200" dirty="0" err="1">
                <a:latin typeface="+mn-lt"/>
                <a:cs typeface="Arial"/>
              </a:rPr>
              <a:t>JMSContext</a:t>
            </a:r>
            <a:r>
              <a:rPr lang="en-US" sz="1200" dirty="0">
                <a:latin typeface="+mn-lt"/>
                <a:cs typeface="Arial"/>
              </a:rPr>
              <a:t> interface. </a:t>
            </a:r>
          </a:p>
          <a:p>
            <a:pPr>
              <a:buNone/>
            </a:pPr>
            <a:r>
              <a:rPr lang="en-US" sz="1200" dirty="0">
                <a:latin typeface="+mn-lt"/>
                <a:cs typeface="Arial"/>
              </a:rPr>
              <a:t> The </a:t>
            </a:r>
            <a:r>
              <a:rPr lang="en-US" sz="1200" dirty="0" err="1">
                <a:latin typeface="+mn-lt"/>
                <a:cs typeface="Arial"/>
              </a:rPr>
              <a:t>JMSContext</a:t>
            </a:r>
            <a:r>
              <a:rPr lang="en-US" sz="1200" dirty="0">
                <a:latin typeface="+mn-lt"/>
                <a:cs typeface="Arial"/>
              </a:rPr>
              <a:t> combines in a single object the functionality of both the Connection and the Session in the earlier JMS APIs.  You can obtain a </a:t>
            </a:r>
            <a:r>
              <a:rPr lang="en-US" sz="1200" dirty="0" err="1">
                <a:latin typeface="+mn-lt"/>
                <a:cs typeface="Arial"/>
              </a:rPr>
              <a:t>JMSContext</a:t>
            </a:r>
            <a:r>
              <a:rPr lang="en-US" sz="1200" dirty="0">
                <a:latin typeface="+mn-lt"/>
                <a:cs typeface="Arial"/>
              </a:rPr>
              <a:t> object by simply injecting it with the @Inject annotation.</a:t>
            </a:r>
          </a:p>
          <a:p>
            <a:pPr>
              <a:buNone/>
            </a:pPr>
            <a:r>
              <a:rPr lang="en-US" sz="1200" dirty="0">
                <a:latin typeface="+mn-lt"/>
                <a:cs typeface="Arial"/>
              </a:rPr>
              <a:t>There are many other simplifications in JMS as well -- to mention a few, </a:t>
            </a:r>
            <a:r>
              <a:rPr lang="en-US" sz="1200" dirty="0" err="1">
                <a:latin typeface="+mn-lt"/>
                <a:cs typeface="Arial"/>
              </a:rPr>
              <a:t>AutoCloseable</a:t>
            </a:r>
            <a:r>
              <a:rPr lang="en-US" sz="1200" dirty="0">
                <a:latin typeface="+mn-lt"/>
                <a:cs typeface="Arial"/>
              </a:rPr>
              <a:t> </a:t>
            </a:r>
            <a:r>
              <a:rPr lang="en-US" sz="1200" dirty="0" err="1">
                <a:latin typeface="+mn-lt"/>
                <a:cs typeface="Arial"/>
              </a:rPr>
              <a:t>JMSContext</a:t>
            </a:r>
            <a:r>
              <a:rPr lang="en-US" sz="1200" dirty="0">
                <a:latin typeface="+mn-lt"/>
                <a:cs typeface="Arial"/>
              </a:rPr>
              <a:t>, Session, Connection, </a:t>
            </a:r>
            <a:r>
              <a:rPr lang="en-US" sz="1200" dirty="0" err="1">
                <a:latin typeface="+mn-lt"/>
                <a:cs typeface="Arial"/>
              </a:rPr>
              <a:t>JMSProducer</a:t>
            </a:r>
            <a:r>
              <a:rPr lang="en-US" sz="1200" dirty="0">
                <a:latin typeface="+mn-lt"/>
                <a:cs typeface="Arial"/>
              </a:rPr>
              <a:t> and </a:t>
            </a:r>
            <a:r>
              <a:rPr lang="en-US" sz="1200" dirty="0" err="1">
                <a:latin typeface="+mn-lt"/>
                <a:cs typeface="Arial"/>
              </a:rPr>
              <a:t>JMSConsumer</a:t>
            </a:r>
            <a:r>
              <a:rPr lang="en-US" sz="1200" dirty="0">
                <a:latin typeface="+mn-lt"/>
                <a:cs typeface="Arial"/>
              </a:rPr>
              <a:t> objects</a:t>
            </a:r>
          </a:p>
          <a:p>
            <a:pPr>
              <a:buNone/>
            </a:pPr>
            <a:r>
              <a:rPr lang="en-US" sz="1200" dirty="0">
                <a:latin typeface="+mn-lt"/>
                <a:cs typeface="Arial"/>
              </a:rPr>
              <a:t>The use of runtime exceptions rather than checked exceptions</a:t>
            </a:r>
          </a:p>
          <a:p>
            <a:pPr>
              <a:buNone/>
            </a:pPr>
            <a:r>
              <a:rPr lang="en-US" sz="1200" dirty="0">
                <a:latin typeface="+mn-lt"/>
                <a:cs typeface="Arial"/>
              </a:rPr>
              <a:t>The use of method chaining for </a:t>
            </a:r>
            <a:r>
              <a:rPr lang="en-US" sz="1200" dirty="0" err="1">
                <a:latin typeface="+mn-lt"/>
                <a:cs typeface="Arial"/>
              </a:rPr>
              <a:t>JMSProducers</a:t>
            </a:r>
            <a:endParaRPr lang="en-US" sz="1200" dirty="0">
              <a:latin typeface="+mn-lt"/>
              <a:cs typeface="Arial"/>
            </a:endParaRPr>
          </a:p>
          <a:p>
            <a:pPr>
              <a:buNone/>
            </a:pPr>
            <a:r>
              <a:rPr lang="en-US" sz="1200" dirty="0">
                <a:latin typeface="+mn-lt"/>
                <a:cs typeface="Arial"/>
              </a:rPr>
              <a:t>Simplified message sending -- no need to create separate Message object, you can specify the message body as an argument to the send method instead.</a:t>
            </a:r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9368AF50-A13E-413B-8A6A-1CF7BEA196EF}" type="slidenum">
              <a:rPr lang="en-US" smtClean="0"/>
              <a:pPr eaLnBrk="1" hangingPunct="1"/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1200" dirty="0">
                <a:latin typeface="+mn-lt"/>
                <a:cs typeface="Arial"/>
              </a:rPr>
              <a:t>A big focus area of Java EE 7 is in increasing developer productivity by continuing our trend in offering simpler and easier-to-use APIs and in offloading developer tasks onto container services.  </a:t>
            </a:r>
          </a:p>
          <a:p>
            <a:pPr>
              <a:buNone/>
            </a:pPr>
            <a:r>
              <a:rPr lang="en-US" sz="1200" dirty="0">
                <a:latin typeface="+mn-lt"/>
                <a:cs typeface="Arial"/>
              </a:rPr>
              <a:t>JMS in particular has undergone a major simplification with the JMS 2.0 release which is part of Java EE 7.</a:t>
            </a:r>
          </a:p>
          <a:p>
            <a:pPr>
              <a:buNone/>
            </a:pPr>
            <a:r>
              <a:rPr lang="en-US" sz="1200" dirty="0">
                <a:latin typeface="+mn-lt"/>
                <a:cs typeface="Arial"/>
              </a:rPr>
              <a:t>Sending and receiving a message using JMS 1.1 required a lot of boilerplate code.</a:t>
            </a:r>
          </a:p>
          <a:p>
            <a:pPr>
              <a:buNone/>
            </a:pPr>
            <a:r>
              <a:rPr lang="en-US" sz="1200" dirty="0">
                <a:latin typeface="+mn-lt"/>
                <a:cs typeface="Arial"/>
              </a:rPr>
              <a:t>JMS 2.0 has really fixed this with the addition of the new JMS simplified API and, in particular, the </a:t>
            </a:r>
            <a:r>
              <a:rPr lang="en-US" sz="1200" dirty="0" err="1">
                <a:latin typeface="+mn-lt"/>
                <a:cs typeface="Arial"/>
              </a:rPr>
              <a:t>JMSContext</a:t>
            </a:r>
            <a:r>
              <a:rPr lang="en-US" sz="1200" dirty="0">
                <a:latin typeface="+mn-lt"/>
                <a:cs typeface="Arial"/>
              </a:rPr>
              <a:t> interface. </a:t>
            </a:r>
          </a:p>
          <a:p>
            <a:pPr>
              <a:buNone/>
            </a:pPr>
            <a:r>
              <a:rPr lang="en-US" sz="1200" dirty="0">
                <a:latin typeface="+mn-lt"/>
                <a:cs typeface="Arial"/>
              </a:rPr>
              <a:t> The </a:t>
            </a:r>
            <a:r>
              <a:rPr lang="en-US" sz="1200" dirty="0" err="1">
                <a:latin typeface="+mn-lt"/>
                <a:cs typeface="Arial"/>
              </a:rPr>
              <a:t>JMSContext</a:t>
            </a:r>
            <a:r>
              <a:rPr lang="en-US" sz="1200" dirty="0">
                <a:latin typeface="+mn-lt"/>
                <a:cs typeface="Arial"/>
              </a:rPr>
              <a:t> combines in a single object the functionality of both the Connection and the Session in the earlier JMS APIs.  You can obtain a </a:t>
            </a:r>
            <a:r>
              <a:rPr lang="en-US" sz="1200" dirty="0" err="1">
                <a:latin typeface="+mn-lt"/>
                <a:cs typeface="Arial"/>
              </a:rPr>
              <a:t>JMSContext</a:t>
            </a:r>
            <a:r>
              <a:rPr lang="en-US" sz="1200" dirty="0">
                <a:latin typeface="+mn-lt"/>
                <a:cs typeface="Arial"/>
              </a:rPr>
              <a:t> object by simply injecting it with the @Inject annotation.</a:t>
            </a:r>
          </a:p>
          <a:p>
            <a:pPr>
              <a:buNone/>
            </a:pPr>
            <a:r>
              <a:rPr lang="en-US" sz="1200" dirty="0">
                <a:latin typeface="+mn-lt"/>
                <a:cs typeface="Arial"/>
              </a:rPr>
              <a:t>There are many other simplifications in JMS as well -- to mention a few, </a:t>
            </a:r>
            <a:r>
              <a:rPr lang="en-US" sz="1200" dirty="0" err="1">
                <a:latin typeface="+mn-lt"/>
                <a:cs typeface="Arial"/>
              </a:rPr>
              <a:t>AutoCloseable</a:t>
            </a:r>
            <a:r>
              <a:rPr lang="en-US" sz="1200" dirty="0">
                <a:latin typeface="+mn-lt"/>
                <a:cs typeface="Arial"/>
              </a:rPr>
              <a:t> </a:t>
            </a:r>
            <a:r>
              <a:rPr lang="en-US" sz="1200" dirty="0" err="1">
                <a:latin typeface="+mn-lt"/>
                <a:cs typeface="Arial"/>
              </a:rPr>
              <a:t>JMSContext</a:t>
            </a:r>
            <a:r>
              <a:rPr lang="en-US" sz="1200" dirty="0">
                <a:latin typeface="+mn-lt"/>
                <a:cs typeface="Arial"/>
              </a:rPr>
              <a:t>, Session, Connection, </a:t>
            </a:r>
            <a:r>
              <a:rPr lang="en-US" sz="1200" dirty="0" err="1">
                <a:latin typeface="+mn-lt"/>
                <a:cs typeface="Arial"/>
              </a:rPr>
              <a:t>JMSProducer</a:t>
            </a:r>
            <a:r>
              <a:rPr lang="en-US" sz="1200" dirty="0">
                <a:latin typeface="+mn-lt"/>
                <a:cs typeface="Arial"/>
              </a:rPr>
              <a:t> and </a:t>
            </a:r>
            <a:r>
              <a:rPr lang="en-US" sz="1200" dirty="0" err="1">
                <a:latin typeface="+mn-lt"/>
                <a:cs typeface="Arial"/>
              </a:rPr>
              <a:t>JMSConsumer</a:t>
            </a:r>
            <a:r>
              <a:rPr lang="en-US" sz="1200" dirty="0">
                <a:latin typeface="+mn-lt"/>
                <a:cs typeface="Arial"/>
              </a:rPr>
              <a:t> objects</a:t>
            </a:r>
          </a:p>
          <a:p>
            <a:pPr>
              <a:buNone/>
            </a:pPr>
            <a:r>
              <a:rPr lang="en-US" sz="1200" dirty="0">
                <a:latin typeface="+mn-lt"/>
                <a:cs typeface="Arial"/>
              </a:rPr>
              <a:t>The use of runtime exceptions rather than checked exceptions</a:t>
            </a:r>
          </a:p>
          <a:p>
            <a:pPr>
              <a:buNone/>
            </a:pPr>
            <a:r>
              <a:rPr lang="en-US" sz="1200" dirty="0">
                <a:latin typeface="+mn-lt"/>
                <a:cs typeface="Arial"/>
              </a:rPr>
              <a:t>The use of method chaining for </a:t>
            </a:r>
            <a:r>
              <a:rPr lang="en-US" sz="1200" dirty="0" err="1">
                <a:latin typeface="+mn-lt"/>
                <a:cs typeface="Arial"/>
              </a:rPr>
              <a:t>JMSProducers</a:t>
            </a:r>
            <a:endParaRPr lang="en-US" sz="1200" dirty="0">
              <a:latin typeface="+mn-lt"/>
              <a:cs typeface="Arial"/>
            </a:endParaRPr>
          </a:p>
          <a:p>
            <a:pPr>
              <a:buNone/>
            </a:pPr>
            <a:r>
              <a:rPr lang="en-US" sz="1200" dirty="0">
                <a:latin typeface="+mn-lt"/>
                <a:cs typeface="Arial"/>
              </a:rPr>
              <a:t>Simplified message sending -- no need to create separate Message object, you can specify the message body as an argument to the send method instead.</a:t>
            </a:r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9368AF50-A13E-413B-8A6A-1CF7BEA196EF}" type="slidenum">
              <a:rPr lang="en-US" smtClean="0"/>
              <a:pPr eaLnBrk="1" hangingPunct="1"/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code used to send a message using simplified API.</a:t>
            </a:r>
          </a:p>
          <a:p>
            <a:endParaRPr lang="en-US" dirty="0"/>
          </a:p>
          <a:p>
            <a:r>
              <a:rPr lang="en-US" dirty="0"/>
              <a:t>First of all, </a:t>
            </a:r>
            <a:r>
              <a:rPr lang="en-US" dirty="0" err="1"/>
              <a:t>JMSContext</a:t>
            </a:r>
            <a:r>
              <a:rPr lang="en-US" dirty="0"/>
              <a:t> is injected</a:t>
            </a:r>
            <a:r>
              <a:rPr lang="en-US" baseline="0" dirty="0"/>
              <a:t> using standard CDI syntax. Notice, no </a:t>
            </a:r>
            <a:r>
              <a:rPr lang="en-US" baseline="0" dirty="0" err="1"/>
              <a:t>ConnectionFactory</a:t>
            </a:r>
            <a:r>
              <a:rPr lang="en-US" baseline="0" dirty="0"/>
              <a:t> is specified here. In this case, a default JMS </a:t>
            </a:r>
            <a:r>
              <a:rPr lang="en-US" baseline="0" dirty="0" err="1"/>
              <a:t>ConnectionFactory</a:t>
            </a:r>
            <a:r>
              <a:rPr lang="en-US" baseline="0" dirty="0"/>
              <a:t> is used by and this is defined by the platform.</a:t>
            </a:r>
          </a:p>
          <a:p>
            <a:endParaRPr lang="en-US" baseline="0" dirty="0"/>
          </a:p>
          <a:p>
            <a:r>
              <a:rPr lang="en-US" baseline="0" dirty="0"/>
              <a:t>A Destination, a Queue in this case, is injected using @Resource. Even this annotation can be created using newly introduced @</a:t>
            </a:r>
            <a:r>
              <a:rPr lang="en-US" baseline="0" dirty="0" err="1"/>
              <a:t>JMSDestinationDefintion</a:t>
            </a:r>
            <a:r>
              <a:rPr lang="en-US" baseline="0" dirty="0"/>
              <a:t> annotation which would automatically create the destination.</a:t>
            </a:r>
          </a:p>
          <a:p>
            <a:endParaRPr lang="en-US" baseline="0" dirty="0"/>
          </a:p>
          <a:p>
            <a:r>
              <a:rPr lang="en-US" baseline="0" dirty="0"/>
              <a:t>Finally, the message is sent using method chaining. For example, create a producer using </a:t>
            </a:r>
            <a:r>
              <a:rPr lang="en-US" baseline="0" dirty="0" err="1"/>
              <a:t>createProducer</a:t>
            </a:r>
            <a:r>
              <a:rPr lang="en-US" baseline="0" dirty="0"/>
              <a:t>() and then calling send() method to send a message to a destination.</a:t>
            </a:r>
          </a:p>
          <a:p>
            <a:endParaRPr lang="en-US" baseline="0" dirty="0"/>
          </a:p>
          <a:p>
            <a:r>
              <a:rPr lang="en-US" baseline="0" dirty="0"/>
              <a:t>Really simple and clean. This also improves semantic readability of your code.</a:t>
            </a:r>
          </a:p>
          <a:p>
            <a:endParaRPr lang="en-US" baseline="0" dirty="0"/>
          </a:p>
          <a:p>
            <a:r>
              <a:rPr lang="en-US" baseline="0" dirty="0"/>
              <a:t>Encourage the audience to applause!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0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/>
          </a:p>
        </p:txBody>
      </p:sp>
      <p:sp>
        <p:nvSpPr>
          <p:cNvPr id="60420" name="Slide Number Placeholder 3"/>
          <p:cNvSpPr txBox="1">
            <a:spLocks noGrp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B1C49AB-62E2-41F6-B399-A331712C2A17}" type="slidenum">
              <a:rPr lang="en-US" sz="1200"/>
              <a:pPr algn="r"/>
              <a:t>33</a:t>
            </a:fld>
            <a:endParaRPr lang="en-US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/>
          </a:p>
        </p:txBody>
      </p:sp>
      <p:sp>
        <p:nvSpPr>
          <p:cNvPr id="61444" name="Slide Number Placeholder 3"/>
          <p:cNvSpPr txBox="1">
            <a:spLocks noGrp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C877CB3-A316-4E58-96BD-E1321EBF83A7}" type="slidenum">
              <a:rPr lang="en-US" sz="1200"/>
              <a:pPr algn="r"/>
              <a:t>34</a:t>
            </a:fld>
            <a:endParaRPr lang="en-US" sz="12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/>
          </a:p>
        </p:txBody>
      </p:sp>
      <p:sp>
        <p:nvSpPr>
          <p:cNvPr id="62468" name="Slide Number Placeholder 3"/>
          <p:cNvSpPr txBox="1">
            <a:spLocks noGrp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699497B-BBA8-42E1-8D37-5243DF20CD77}" type="slidenum">
              <a:rPr lang="en-US" sz="1200"/>
              <a:pPr algn="r"/>
              <a:t>35</a:t>
            </a:fld>
            <a:endParaRPr lang="en-US"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/>
          </a:p>
        </p:txBody>
      </p:sp>
      <p:sp>
        <p:nvSpPr>
          <p:cNvPr id="70660" name="Slide Number Placeholder 3"/>
          <p:cNvSpPr txBox="1">
            <a:spLocks noGrp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284CFD8-C420-447B-8F07-725A3339EF55}" type="slidenum">
              <a:rPr lang="en-US" sz="1200"/>
              <a:pPr algn="r"/>
              <a:t>36</a:t>
            </a:fld>
            <a:endParaRPr 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13413A1-761F-41A6-BA2C-5CB87CA453BF}" type="slidenum">
              <a:rPr lang="en-US" smtClean="0"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/>
          </a:p>
        </p:txBody>
      </p:sp>
      <p:sp>
        <p:nvSpPr>
          <p:cNvPr id="72708" name="Slide Number Placeholder 3"/>
          <p:cNvSpPr txBox="1">
            <a:spLocks noGrp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8ABEBE7-99D1-4A10-AF2D-C6DA88ECE33F}" type="slidenum">
              <a:rPr lang="en-US" sz="1200"/>
              <a:pPr algn="r"/>
              <a:t>37</a:t>
            </a:fld>
            <a:endParaRPr lang="en-US" sz="12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/>
          </a:p>
        </p:txBody>
      </p:sp>
      <p:sp>
        <p:nvSpPr>
          <p:cNvPr id="72708" name="Slide Number Placeholder 3"/>
          <p:cNvSpPr txBox="1">
            <a:spLocks noGrp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8ABEBE7-99D1-4A10-AF2D-C6DA88ECE33F}" type="slidenum">
              <a:rPr lang="en-US" sz="1200"/>
              <a:pPr algn="r"/>
              <a:t>38</a:t>
            </a:fld>
            <a:endParaRPr lang="en-US" sz="12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/>
          </a:p>
        </p:txBody>
      </p:sp>
      <p:sp>
        <p:nvSpPr>
          <p:cNvPr id="72708" name="Slide Number Placeholder 3"/>
          <p:cNvSpPr txBox="1">
            <a:spLocks noGrp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8ABEBE7-99D1-4A10-AF2D-C6DA88ECE33F}" type="slidenum">
              <a:rPr lang="en-US" sz="1200"/>
              <a:pPr algn="r"/>
              <a:t>39</a:t>
            </a:fld>
            <a:endParaRPr lang="en-US" sz="12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/>
          </a:p>
        </p:txBody>
      </p:sp>
      <p:sp>
        <p:nvSpPr>
          <p:cNvPr id="61444" name="Slide Number Placeholder 3"/>
          <p:cNvSpPr txBox="1">
            <a:spLocks noGrp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C877CB3-A316-4E58-96BD-E1321EBF83A7}" type="slidenum">
              <a:rPr lang="en-US" sz="1200"/>
              <a:pPr algn="r"/>
              <a:t>40</a:t>
            </a:fld>
            <a:endParaRPr lang="en-US" sz="12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/>
          </a:p>
        </p:txBody>
      </p:sp>
      <p:sp>
        <p:nvSpPr>
          <p:cNvPr id="61444" name="Slide Number Placeholder 3"/>
          <p:cNvSpPr txBox="1">
            <a:spLocks noGrp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C877CB3-A316-4E58-96BD-E1321EBF83A7}" type="slidenum">
              <a:rPr lang="en-US" sz="1200"/>
              <a:pPr algn="r"/>
              <a:t>41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/>
          </a:p>
        </p:txBody>
      </p:sp>
      <p:sp>
        <p:nvSpPr>
          <p:cNvPr id="55300" name="Slide Number Placeholder 3"/>
          <p:cNvSpPr txBox="1">
            <a:spLocks noGrp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A9C36E4-9E86-44C2-8AF7-AD2E25A2C3AD}" type="slidenum">
              <a:rPr lang="en-US" sz="1200"/>
              <a:pPr algn="r"/>
              <a:t>9</a:t>
            </a:fld>
            <a:endParaRPr 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baseline="0" dirty="0">
                <a:ea typeface="ＭＳ Ｐゴシック" pitchFamily="34" charset="-128"/>
              </a:rPr>
              <a:t>CDI is making the platform lot more cohesive and is becoming a core component model.</a:t>
            </a:r>
          </a:p>
          <a:p>
            <a:pPr eaLnBrk="1" hangingPunct="1">
              <a:spcBef>
                <a:spcPct val="0"/>
              </a:spcBef>
            </a:pPr>
            <a:endParaRPr lang="en-US" baseline="0" dirty="0">
              <a:ea typeface="ＭＳ Ｐゴシック" pitchFamily="34" charset="-128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+mn-lt"/>
                <a:cs typeface="Arial"/>
              </a:rPr>
              <a:t>Also, CDI is now enabled by default in Java EE 7, without the requirement to specify a </a:t>
            </a:r>
            <a:r>
              <a:rPr lang="en-US" sz="1200" dirty="0" err="1">
                <a:latin typeface="+mn-lt"/>
                <a:cs typeface="Arial"/>
              </a:rPr>
              <a:t>beans.xml</a:t>
            </a:r>
            <a:r>
              <a:rPr lang="en-US" sz="1200" dirty="0">
                <a:latin typeface="+mn-lt"/>
                <a:cs typeface="Arial"/>
              </a:rPr>
              <a:t> descriptor.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+mn-lt"/>
              <a:cs typeface="Arial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+mn-lt"/>
                <a:cs typeface="Arial"/>
              </a:rPr>
              <a:t>If </a:t>
            </a:r>
            <a:r>
              <a:rPr lang="en-US" sz="1200" dirty="0" err="1">
                <a:latin typeface="+mn-lt"/>
                <a:cs typeface="Arial"/>
              </a:rPr>
              <a:t>beans.xml</a:t>
            </a:r>
            <a:r>
              <a:rPr lang="en-US" sz="1200" dirty="0">
                <a:latin typeface="+mn-lt"/>
                <a:cs typeface="Arial"/>
              </a:rPr>
              <a:t> exists with version 1.1, then a new attribute bean-discovery-mode can be specified on the top level &lt;beans&gt;. “all” value can be specified to enable injection all beans in the archive. “annotated” value is used to inject beans with a bean defining annotation – such as one with a CDI scope.</a:t>
            </a:r>
            <a:r>
              <a:rPr lang="en-US" sz="1200" baseline="0" dirty="0">
                <a:latin typeface="+mn-lt"/>
                <a:cs typeface="Arial"/>
              </a:rPr>
              <a:t> And “none” can be used to completely disable CDI.</a:t>
            </a:r>
            <a:endParaRPr lang="en-US" sz="1200" dirty="0">
              <a:latin typeface="+mn-lt"/>
              <a:cs typeface="Arial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+mn-lt"/>
              <a:cs typeface="Arial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+mn-lt"/>
                <a:cs typeface="Arial"/>
              </a:rPr>
              <a:t>A</a:t>
            </a:r>
            <a:r>
              <a:rPr lang="en-US" sz="1200" baseline="0" dirty="0">
                <a:latin typeface="+mn-lt"/>
                <a:cs typeface="Arial"/>
              </a:rPr>
              <a:t> new annotation @Vetoed is added to enable programmatic disablement of classes. This functionality was available in other frameworks and now in the standards.</a:t>
            </a:r>
            <a:endParaRPr lang="en-US" sz="1200" dirty="0">
              <a:latin typeface="+mn-lt"/>
              <a:cs typeface="Arial"/>
            </a:endParaRPr>
          </a:p>
          <a:p>
            <a:pPr eaLnBrk="1" hangingPunct="1">
              <a:spcBef>
                <a:spcPct val="0"/>
              </a:spcBef>
            </a:pPr>
            <a:endParaRPr lang="en-US" baseline="0" dirty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77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baseline="0" dirty="0">
                <a:ea typeface="ＭＳ Ｐゴシック" pitchFamily="34" charset="-128"/>
              </a:rPr>
              <a:t>CDI is making the platform lot more cohesive and is becoming a core component model.</a:t>
            </a:r>
          </a:p>
          <a:p>
            <a:pPr eaLnBrk="1" hangingPunct="1">
              <a:spcBef>
                <a:spcPct val="0"/>
              </a:spcBef>
            </a:pPr>
            <a:endParaRPr lang="en-US" baseline="0" dirty="0">
              <a:ea typeface="ＭＳ Ｐゴシック" pitchFamily="34" charset="-128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+mn-lt"/>
                <a:cs typeface="Arial"/>
              </a:rPr>
              <a:t>Also, CDI is now enabled by default in Java EE 7, without the requirement to specify a </a:t>
            </a:r>
            <a:r>
              <a:rPr lang="en-US" sz="1200" dirty="0" err="1">
                <a:latin typeface="+mn-lt"/>
                <a:cs typeface="Arial"/>
              </a:rPr>
              <a:t>beans.xml</a:t>
            </a:r>
            <a:r>
              <a:rPr lang="en-US" sz="1200" dirty="0">
                <a:latin typeface="+mn-lt"/>
                <a:cs typeface="Arial"/>
              </a:rPr>
              <a:t> descriptor.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+mn-lt"/>
              <a:cs typeface="Arial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+mn-lt"/>
                <a:cs typeface="Arial"/>
              </a:rPr>
              <a:t>If </a:t>
            </a:r>
            <a:r>
              <a:rPr lang="en-US" sz="1200" dirty="0" err="1">
                <a:latin typeface="+mn-lt"/>
                <a:cs typeface="Arial"/>
              </a:rPr>
              <a:t>beans.xml</a:t>
            </a:r>
            <a:r>
              <a:rPr lang="en-US" sz="1200" dirty="0">
                <a:latin typeface="+mn-lt"/>
                <a:cs typeface="Arial"/>
              </a:rPr>
              <a:t> exists with version 1.1, then a new attribute bean-discovery-mode can be specified on the top level &lt;beans&gt;. “all” value can be specified to enable injection all beans in the archive. “annotated” value is used to inject beans with a bean defining annotation – such as one with a CDI scope.</a:t>
            </a:r>
            <a:r>
              <a:rPr lang="en-US" sz="1200" baseline="0" dirty="0">
                <a:latin typeface="+mn-lt"/>
                <a:cs typeface="Arial"/>
              </a:rPr>
              <a:t> And “none” can be used to completely disable CDI.</a:t>
            </a:r>
            <a:endParaRPr lang="en-US" sz="1200" dirty="0">
              <a:latin typeface="+mn-lt"/>
              <a:cs typeface="Arial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+mn-lt"/>
              <a:cs typeface="Arial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+mn-lt"/>
                <a:cs typeface="Arial"/>
              </a:rPr>
              <a:t>A</a:t>
            </a:r>
            <a:r>
              <a:rPr lang="en-US" sz="1200" baseline="0" dirty="0">
                <a:latin typeface="+mn-lt"/>
                <a:cs typeface="Arial"/>
              </a:rPr>
              <a:t> new annotation @Vetoed is added to enable programmatic disablement of classes. This functionality was available in other frameworks and now in the standards.</a:t>
            </a:r>
            <a:endParaRPr lang="en-US" sz="1200" dirty="0">
              <a:latin typeface="+mn-lt"/>
              <a:cs typeface="Arial"/>
            </a:endParaRPr>
          </a:p>
          <a:p>
            <a:pPr eaLnBrk="1" hangingPunct="1">
              <a:spcBef>
                <a:spcPct val="0"/>
              </a:spcBef>
            </a:pPr>
            <a:endParaRPr lang="en-US" baseline="0" dirty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77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cs typeface="+mn-cs"/>
              </a:rPr>
              <a:t>JAX-RS 1.1</a:t>
            </a:r>
            <a:r>
              <a:rPr lang="en-US" baseline="0" dirty="0">
                <a:cs typeface="+mn-cs"/>
              </a:rPr>
              <a:t> was a server-side API and introduced standard annotations to publish a REST endpoint. JAX-RS 2.0 now adds a client-side API to access a REST endpoint in a standard way. 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 provides a higher-level API than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HttpURLConnection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well as integration with JAX-RS providers. </a:t>
            </a:r>
            <a:endParaRPr lang="en-US" dirty="0"/>
          </a:p>
          <a:p>
            <a:pPr>
              <a:defRPr/>
            </a:pPr>
            <a:endParaRPr lang="en-US" baseline="0" dirty="0">
              <a:cs typeface="+mn-cs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E0A1E88-2189-B844-8955-CD374F7B6CBD}" type="slidenum">
              <a:rPr lang="en-US" sz="1200"/>
              <a:pPr eaLnBrk="1" hangingPunct="1"/>
              <a:t>23</a:t>
            </a:fld>
            <a:endParaRPr 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cs typeface="+mn-cs"/>
              </a:rPr>
              <a:t>JAX-RS 1.1</a:t>
            </a:r>
            <a:r>
              <a:rPr lang="en-US" baseline="0" dirty="0">
                <a:cs typeface="+mn-cs"/>
              </a:rPr>
              <a:t> was a server-side API and introduced standard annotations to publish a REST endpoint. JAX-RS 2.0 now adds a client-side API to access a REST endpoint in a standard way. 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 provides a higher-level API than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HttpURLConnection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well as integration with JAX-RS providers. </a:t>
            </a:r>
            <a:endParaRPr lang="en-US" dirty="0"/>
          </a:p>
          <a:p>
            <a:pPr>
              <a:defRPr/>
            </a:pPr>
            <a:endParaRPr lang="en-US" baseline="0" dirty="0">
              <a:cs typeface="+mn-cs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E0A1E88-2189-B844-8955-CD374F7B6CBD}" type="slidenum">
              <a:rPr lang="en-US" sz="1200"/>
              <a:pPr eaLnBrk="1" hangingPunct="1"/>
              <a:t>24</a:t>
            </a:fld>
            <a:endParaRPr 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cs typeface="+mn-cs"/>
              </a:rPr>
              <a:t>JAX-RS 1.1</a:t>
            </a:r>
            <a:r>
              <a:rPr lang="en-US" baseline="0" dirty="0">
                <a:cs typeface="+mn-cs"/>
              </a:rPr>
              <a:t> was a server-side API and introduced standard annotations to publish a REST endpoint. JAX-RS 2.0 now adds a client-side API to access a REST endpoint in a standard way. 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 provides a higher-level API than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HttpURLConnection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well as integration with JAX-RS providers. </a:t>
            </a:r>
            <a:endParaRPr lang="en-US" dirty="0"/>
          </a:p>
          <a:p>
            <a:pPr>
              <a:defRPr/>
            </a:pPr>
            <a:endParaRPr lang="en-US" baseline="0" dirty="0">
              <a:cs typeface="+mn-cs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E0A1E88-2189-B844-8955-CD374F7B6CBD}" type="slidenum">
              <a:rPr lang="en-US" sz="1200"/>
              <a:pPr eaLnBrk="1" hangingPunct="1"/>
              <a:t>25</a:t>
            </a:fld>
            <a:endParaRPr 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/>
          </a:p>
        </p:txBody>
      </p:sp>
      <p:sp>
        <p:nvSpPr>
          <p:cNvPr id="64516" name="Slide Number Placeholder 3"/>
          <p:cNvSpPr txBox="1">
            <a:spLocks noGrp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27486F0-64B2-416C-A518-6FDF50129EE6}" type="slidenum">
              <a:rPr lang="en-US" sz="1200"/>
              <a:pPr algn="r"/>
              <a:t>26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D0B10E4-42A1-48BE-AF4A-52D98D2AC261}" type="datetimeFigureOut">
              <a:rPr lang="es-ES" smtClean="0"/>
              <a:pPr/>
              <a:t>29/11/19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C952E74-4F16-42D1-96D5-9639C5D9444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B10E4-42A1-48BE-AF4A-52D98D2AC261}" type="datetimeFigureOut">
              <a:rPr lang="es-ES" smtClean="0"/>
              <a:pPr/>
              <a:t>29/11/19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2E74-4F16-42D1-96D5-9639C5D9444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B10E4-42A1-48BE-AF4A-52D98D2AC261}" type="datetimeFigureOut">
              <a:rPr lang="es-ES" smtClean="0"/>
              <a:pPr/>
              <a:t>29/11/19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2E74-4F16-42D1-96D5-9639C5D9444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ew Template_Content 2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7688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04347" y="1522101"/>
            <a:ext cx="8229600" cy="3062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1029231"/>
            <a:ext cx="8229600" cy="3048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EA9BD5-0900-4C05-B9C1-31D38A8795D7}" type="slidenum">
              <a:rPr lang="fr-FR"/>
              <a:pPr/>
              <a:t>‹Nº›</a:t>
            </a:fld>
            <a:endParaRPr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w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0648"/>
            <a:ext cx="8229600" cy="5650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57200" y="1882707"/>
            <a:ext cx="8229600" cy="40834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1225547"/>
            <a:ext cx="8229600" cy="4064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905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B10E4-42A1-48BE-AF4A-52D98D2AC261}" type="datetimeFigureOut">
              <a:rPr lang="es-ES" smtClean="0"/>
              <a:pPr/>
              <a:t>29/11/19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2E74-4F16-42D1-96D5-9639C5D9444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B10E4-42A1-48BE-AF4A-52D98D2AC261}" type="datetimeFigureOut">
              <a:rPr lang="es-ES" smtClean="0"/>
              <a:pPr/>
              <a:t>29/11/19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2E74-4F16-42D1-96D5-9639C5D9444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B10E4-42A1-48BE-AF4A-52D98D2AC261}" type="datetimeFigureOut">
              <a:rPr lang="es-ES" smtClean="0"/>
              <a:pPr/>
              <a:t>29/11/19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2E74-4F16-42D1-96D5-9639C5D9444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B10E4-42A1-48BE-AF4A-52D98D2AC261}" type="datetimeFigureOut">
              <a:rPr lang="es-ES" smtClean="0"/>
              <a:pPr/>
              <a:t>29/11/19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2E74-4F16-42D1-96D5-9639C5D9444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B10E4-42A1-48BE-AF4A-52D98D2AC261}" type="datetimeFigureOut">
              <a:rPr lang="es-ES" smtClean="0"/>
              <a:pPr/>
              <a:t>29/11/19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2E74-4F16-42D1-96D5-9639C5D9444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B10E4-42A1-48BE-AF4A-52D98D2AC261}" type="datetimeFigureOut">
              <a:rPr lang="es-ES" smtClean="0"/>
              <a:pPr/>
              <a:t>29/11/19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2E74-4F16-42D1-96D5-9639C5D9444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D0B10E4-42A1-48BE-AF4A-52D98D2AC261}" type="datetimeFigureOut">
              <a:rPr lang="es-ES" smtClean="0"/>
              <a:pPr/>
              <a:t>29/11/19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2E74-4F16-42D1-96D5-9639C5D9444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D0B10E4-42A1-48BE-AF4A-52D98D2AC261}" type="datetimeFigureOut">
              <a:rPr lang="es-ES" smtClean="0"/>
              <a:pPr/>
              <a:t>29/11/19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C952E74-4F16-42D1-96D5-9639C5D9444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6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D0B10E4-42A1-48BE-AF4A-52D98D2AC261}" type="datetimeFigureOut">
              <a:rPr lang="es-ES" smtClean="0"/>
              <a:pPr/>
              <a:t>29/11/19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C952E74-4F16-42D1-96D5-9639C5D9444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xmlns.jcp.org/xml/ns/persistence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jboss.org/author/display/WFLY8/Documentation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779588"/>
          </a:xfrm>
        </p:spPr>
        <p:txBody>
          <a:bodyPr/>
          <a:lstStyle/>
          <a:p>
            <a:r>
              <a:rPr lang="es-ES_tradnl" sz="4800" noProof="0" dirty="0"/>
              <a:t>Java EE 7</a:t>
            </a:r>
            <a:br>
              <a:rPr lang="es-ES_tradnl" sz="4800" noProof="0" dirty="0"/>
            </a:br>
            <a:r>
              <a:rPr lang="es-ES_tradnl" sz="4800" noProof="0" dirty="0"/>
              <a:t>Introducción</a:t>
            </a:r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noProof="0" dirty="0" err="1"/>
              <a:t>Ongoing</a:t>
            </a:r>
            <a:endParaRPr lang="es-ES_tradnl" noProof="0" dirty="0"/>
          </a:p>
        </p:txBody>
      </p:sp>
      <p:pic>
        <p:nvPicPr>
          <p:cNvPr id="8195" name="Picture 4" descr="File:Wave.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913" y="2565400"/>
            <a:ext cx="425450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noProof="0" dirty="0"/>
              <a:t>Servidores Java EE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552" y="1556792"/>
            <a:ext cx="8229600" cy="1612776"/>
          </a:xfrm>
        </p:spPr>
        <p:txBody>
          <a:bodyPr>
            <a:normAutofit/>
          </a:bodyPr>
          <a:lstStyle/>
          <a:p>
            <a:r>
              <a:rPr lang="es-ES_tradnl" altLang="ja-JP" sz="1600" noProof="0" dirty="0">
                <a:latin typeface="Arial" pitchFamily="34" charset="0"/>
                <a:ea typeface="HGP明朝E" charset="-128"/>
              </a:rPr>
              <a:t>Java EE es un conjunto de especificaciones implementadas por contenedores. Y un contenedor es un entorno de ejecución que implementa y proporciona servicios a los componentes/aplicaciones que aloja</a:t>
            </a:r>
          </a:p>
          <a:p>
            <a:r>
              <a:rPr lang="es-ES_tradnl" sz="1600" noProof="0" dirty="0">
                <a:latin typeface="Arial" pitchFamily="34" charset="0"/>
              </a:rPr>
              <a:t>Servidor JEE= Contenedor Web + implementación JEE</a:t>
            </a:r>
          </a:p>
          <a:p>
            <a:r>
              <a:rPr lang="es-ES_tradnl" sz="1600" noProof="0" dirty="0">
                <a:latin typeface="Arial" pitchFamily="34" charset="0"/>
              </a:rPr>
              <a:t>Perfiles: Web y Full.</a:t>
            </a:r>
          </a:p>
          <a:p>
            <a:endParaRPr lang="es-ES_tradnl" sz="1600" noProof="0" dirty="0">
              <a:latin typeface="Arial" pitchFamily="34" charset="0"/>
            </a:endParaRPr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1475656" y="3356992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Java EE7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Wildfly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JAX-RS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RestEasy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Weld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JSONP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Jackson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JPA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Hibernate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JMS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HornetMQ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274320" indent="-274320" fontAlgn="auto">
              <a:spcAft>
                <a:spcPts val="0"/>
              </a:spcAft>
              <a:defRPr/>
            </a:pPr>
            <a:r>
              <a:rPr lang="es-ES_tradnl" sz="2800" noProof="0" dirty="0">
                <a:latin typeface="Arial" charset="0"/>
                <a:ea typeface="+mn-ea"/>
              </a:rPr>
              <a:t>JEE </a:t>
            </a:r>
            <a:r>
              <a:rPr lang="es-ES_tradnl" sz="2800" noProof="0" dirty="0">
                <a:latin typeface="Arial" charset="0"/>
              </a:rPr>
              <a:t>extiende </a:t>
            </a:r>
            <a:r>
              <a:rPr lang="es-ES_tradnl" sz="2800" noProof="0" dirty="0">
                <a:latin typeface="Arial" charset="0"/>
                <a:ea typeface="+mn-ea"/>
              </a:rPr>
              <a:t>J2SE</a:t>
            </a:r>
          </a:p>
          <a:p>
            <a:pPr marL="274320" indent="-274320" fontAlgn="auto">
              <a:spcAft>
                <a:spcPts val="0"/>
              </a:spcAft>
              <a:defRPr/>
            </a:pPr>
            <a:r>
              <a:rPr lang="es-ES_tradnl" sz="2800" noProof="0" dirty="0">
                <a:latin typeface="Arial" charset="0"/>
                <a:ea typeface="+mn-ea"/>
              </a:rPr>
              <a:t>JEE es </a:t>
            </a:r>
            <a:r>
              <a:rPr lang="es-ES_tradnl" sz="2800" noProof="0" dirty="0" err="1">
                <a:latin typeface="Arial" charset="0"/>
                <a:ea typeface="+mn-ea"/>
              </a:rPr>
              <a:t>multi-tier</a:t>
            </a:r>
            <a:endParaRPr lang="es-ES_tradnl" sz="2800" noProof="0" dirty="0">
              <a:latin typeface="Arial" charset="0"/>
              <a:ea typeface="+mn-ea"/>
            </a:endParaRPr>
          </a:p>
          <a:p>
            <a:pPr marL="274320" indent="-274320" fontAlgn="auto">
              <a:spcAft>
                <a:spcPts val="0"/>
              </a:spcAft>
              <a:defRPr/>
            </a:pPr>
            <a:r>
              <a:rPr lang="es-ES_tradnl" sz="2800" noProof="0" dirty="0">
                <a:latin typeface="Arial" charset="0"/>
                <a:ea typeface="+mn-ea"/>
              </a:rPr>
              <a:t>JEE es un conjunto de especificaciones para implementaciones. Se proporcionan im</a:t>
            </a:r>
            <a:r>
              <a:rPr lang="es-ES_tradnl" sz="2800" noProof="0" dirty="0">
                <a:latin typeface="Arial" charset="0"/>
              </a:rPr>
              <a:t>plementaciones de referencia.</a:t>
            </a:r>
            <a:endParaRPr lang="es-ES_tradnl" sz="2800" noProof="0" dirty="0">
              <a:latin typeface="Arial" charset="0"/>
              <a:ea typeface="+mn-ea"/>
            </a:endParaRPr>
          </a:p>
          <a:p>
            <a:pPr marL="274320" indent="-274320" fontAlgn="auto">
              <a:spcAft>
                <a:spcPts val="0"/>
              </a:spcAft>
              <a:defRPr/>
            </a:pPr>
            <a:r>
              <a:rPr lang="es-ES_tradnl" sz="2800" noProof="0" dirty="0">
                <a:latin typeface="Arial" charset="0"/>
                <a:ea typeface="+mn-ea"/>
              </a:rPr>
              <a:t>JEE server = contenedor + implementació</a:t>
            </a:r>
            <a:r>
              <a:rPr lang="es-ES_tradnl" sz="2800" noProof="0" dirty="0">
                <a:latin typeface="Arial" charset="0"/>
              </a:rPr>
              <a:t>n de recomendaciones </a:t>
            </a:r>
            <a:r>
              <a:rPr lang="es-ES_tradnl" sz="2800" noProof="0" dirty="0">
                <a:latin typeface="Arial" charset="0"/>
                <a:ea typeface="+mn-ea"/>
              </a:rPr>
              <a:t>JEE.</a:t>
            </a:r>
          </a:p>
          <a:p>
            <a:pPr marL="274320" indent="-274320" fontAlgn="auto">
              <a:spcAft>
                <a:spcPts val="0"/>
              </a:spcAft>
              <a:defRPr/>
            </a:pPr>
            <a:r>
              <a:rPr lang="es-ES_tradnl" sz="2800" noProof="0" dirty="0">
                <a:latin typeface="Arial" charset="0"/>
                <a:ea typeface="+mn-ea"/>
              </a:rPr>
              <a:t>Un servidor JEE aloja aplicaciones JEE.</a:t>
            </a:r>
          </a:p>
          <a:p>
            <a:pPr marL="0" indent="0" fontAlgn="auto">
              <a:spcAft>
                <a:spcPts val="0"/>
              </a:spcAft>
              <a:buFont typeface="Symbol" pitchFamily="18" charset="2"/>
              <a:buNone/>
              <a:defRPr/>
            </a:pPr>
            <a:endParaRPr lang="es-ES_tradnl" sz="2800" noProof="0" dirty="0">
              <a:latin typeface="Arial" charset="0"/>
              <a:ea typeface="+mn-ea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ES_tradnl" noProof="0" dirty="0">
                <a:ea typeface="+mj-ea"/>
              </a:rPr>
              <a:t>Resumen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noProof="0" dirty="0"/>
              <a:t>JEE 7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 vert="horz">
            <a:normAutofit/>
          </a:bodyPr>
          <a:lstStyle/>
          <a:p>
            <a:pPr>
              <a:buNone/>
            </a:pPr>
            <a:r>
              <a:rPr lang="es-ES_tradnl" altLang="ja-JP" dirty="0"/>
              <a:t>Existe un gran número de conceptos y componentes dentro de la especificación. Se van a presentar:</a:t>
            </a:r>
          </a:p>
          <a:p>
            <a:r>
              <a:rPr lang="es-ES_tradnl" altLang="ja-JP" dirty="0"/>
              <a:t>CDI, </a:t>
            </a:r>
            <a:r>
              <a:rPr lang="es-ES_tradnl" altLang="ja-JP" dirty="0" err="1"/>
              <a:t>Component</a:t>
            </a:r>
            <a:r>
              <a:rPr lang="es-ES_tradnl" altLang="ja-JP" dirty="0"/>
              <a:t> </a:t>
            </a:r>
            <a:r>
              <a:rPr lang="es-ES_tradnl" altLang="ja-JP" dirty="0" err="1"/>
              <a:t>Dependency</a:t>
            </a:r>
            <a:r>
              <a:rPr lang="es-ES_tradnl" altLang="ja-JP" dirty="0"/>
              <a:t> </a:t>
            </a:r>
            <a:r>
              <a:rPr lang="es-ES_tradnl" altLang="ja-JP" dirty="0" err="1"/>
              <a:t>Injection</a:t>
            </a:r>
            <a:r>
              <a:rPr lang="es-ES_tradnl" altLang="ja-JP" dirty="0"/>
              <a:t>.</a:t>
            </a:r>
          </a:p>
          <a:p>
            <a:r>
              <a:rPr lang="es-ES_tradnl" altLang="ja-JP" dirty="0"/>
              <a:t>AOP, </a:t>
            </a:r>
            <a:r>
              <a:rPr lang="es-ES_tradnl" altLang="ja-JP" dirty="0" err="1"/>
              <a:t>Aspect</a:t>
            </a:r>
            <a:r>
              <a:rPr lang="es-ES_tradnl" altLang="ja-JP" dirty="0"/>
              <a:t> </a:t>
            </a:r>
            <a:r>
              <a:rPr lang="es-ES_tradnl" altLang="ja-JP" dirty="0" err="1"/>
              <a:t>Orient</a:t>
            </a:r>
            <a:r>
              <a:rPr lang="es-ES_tradnl" altLang="ja-JP" dirty="0"/>
              <a:t> </a:t>
            </a:r>
            <a:r>
              <a:rPr lang="es-ES_tradnl" altLang="ja-JP" dirty="0" err="1"/>
              <a:t>Programming</a:t>
            </a:r>
            <a:r>
              <a:rPr lang="es-ES_tradnl" altLang="ja-JP" dirty="0"/>
              <a:t>.</a:t>
            </a:r>
          </a:p>
          <a:p>
            <a:r>
              <a:rPr lang="es-ES_tradnl" altLang="ja-JP" dirty="0" err="1"/>
              <a:t>Scopes</a:t>
            </a:r>
            <a:r>
              <a:rPr lang="es-ES_tradnl" altLang="ja-JP" dirty="0"/>
              <a:t>.</a:t>
            </a:r>
          </a:p>
          <a:p>
            <a:r>
              <a:rPr lang="es-ES_tradnl" altLang="ja-JP" dirty="0"/>
              <a:t>Anotaciones vs descriptores.</a:t>
            </a:r>
          </a:p>
          <a:p>
            <a:r>
              <a:rPr lang="es-ES_tradnl" altLang="ja-JP" dirty="0"/>
              <a:t>Componentes JEE: </a:t>
            </a:r>
            <a:r>
              <a:rPr lang="es-ES_tradnl" altLang="ja-JP" dirty="0" err="1"/>
              <a:t>EJBs</a:t>
            </a:r>
            <a:r>
              <a:rPr lang="es-ES_tradnl" altLang="ja-JP" dirty="0"/>
              <a:t>, </a:t>
            </a:r>
            <a:r>
              <a:rPr lang="es-ES_tradnl" altLang="ja-JP" dirty="0" err="1"/>
              <a:t>WebSockets</a:t>
            </a:r>
            <a:r>
              <a:rPr lang="es-ES_tradnl" altLang="ja-JP" dirty="0"/>
              <a:t>, REST </a:t>
            </a:r>
            <a:r>
              <a:rPr lang="es-ES_tradnl" altLang="ja-JP" dirty="0" err="1"/>
              <a:t>Services</a:t>
            </a:r>
            <a:r>
              <a:rPr lang="es-ES_tradnl" altLang="ja-JP" dirty="0"/>
              <a:t> </a:t>
            </a:r>
          </a:p>
          <a:p>
            <a:pPr>
              <a:buNone/>
            </a:pPr>
            <a:endParaRPr lang="es-ES_tradnl" dirty="0"/>
          </a:p>
          <a:p>
            <a:pPr>
              <a:buNone/>
            </a:pPr>
            <a:endParaRPr lang="es-ES_tradnl" dirty="0"/>
          </a:p>
        </p:txBody>
      </p:sp>
      <p:sp>
        <p:nvSpPr>
          <p:cNvPr id="5" name="3 Marcador de texto"/>
          <p:cNvSpPr>
            <a:spLocks noGrp="1"/>
          </p:cNvSpPr>
          <p:nvPr>
            <p:ph type="body" sz="quarter" idx="13"/>
          </p:nvPr>
        </p:nvSpPr>
        <p:spPr>
          <a:xfrm>
            <a:off x="457200" y="1225547"/>
            <a:ext cx="8229600" cy="406400"/>
          </a:xfrm>
        </p:spPr>
        <p:txBody>
          <a:bodyPr/>
          <a:lstStyle/>
          <a:p>
            <a:r>
              <a:rPr lang="es-ES_tradnl" noProof="0" dirty="0"/>
              <a:t>Conceptos y componentes</a:t>
            </a:r>
          </a:p>
        </p:txBody>
      </p:sp>
    </p:spTree>
    <p:extLst>
      <p:ext uri="{BB962C8B-B14F-4D97-AF65-F5344CB8AC3E}">
        <p14:creationId xmlns:p14="http://schemas.microsoft.com/office/powerpoint/2010/main" val="79868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noProof="0" dirty="0" err="1"/>
              <a:t>Contexts</a:t>
            </a:r>
            <a:r>
              <a:rPr lang="es-ES_tradnl" noProof="0" dirty="0"/>
              <a:t> and </a:t>
            </a:r>
            <a:r>
              <a:rPr lang="es-ES_tradnl" noProof="0" dirty="0" err="1"/>
              <a:t>Dependency</a:t>
            </a:r>
            <a:r>
              <a:rPr lang="es-ES_tradnl" noProof="0" dirty="0"/>
              <a:t> </a:t>
            </a:r>
            <a:r>
              <a:rPr lang="es-ES_tradnl" noProof="0" dirty="0" err="1"/>
              <a:t>Injection</a:t>
            </a:r>
            <a:r>
              <a:rPr lang="es-ES_tradnl" noProof="0" dirty="0"/>
              <a:t> 1.1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20000"/>
          </a:bodyPr>
          <a:lstStyle/>
          <a:p>
            <a:pPr marL="0">
              <a:buNone/>
            </a:pPr>
            <a:r>
              <a:rPr lang="es-ES_tradnl" altLang="ja-JP" sz="2100" b="1" noProof="0" dirty="0">
                <a:latin typeface="Arial" pitchFamily="34" charset="0"/>
                <a:ea typeface="HGP明朝E" charset="-128"/>
              </a:rPr>
              <a:t>CDI</a:t>
            </a:r>
            <a:r>
              <a:rPr lang="es-ES_tradnl" altLang="ja-JP" sz="2100" noProof="0" dirty="0">
                <a:latin typeface="Arial" pitchFamily="34" charset="0"/>
                <a:ea typeface="HGP明朝E" charset="-128"/>
              </a:rPr>
              <a:t> es el estándar para inyección de dependencias (DI) e</a:t>
            </a:r>
          </a:p>
          <a:p>
            <a:pPr marL="0">
              <a:buNone/>
            </a:pPr>
            <a:r>
              <a:rPr lang="es-ES_tradnl" altLang="ja-JP" sz="2100" noProof="0" dirty="0">
                <a:latin typeface="Arial" pitchFamily="34" charset="0"/>
                <a:ea typeface="HGP明朝E" charset="-128"/>
              </a:rPr>
              <a:t>intercepción. Se basa en el concepto de “Ya le llamamos nosotros!”.</a:t>
            </a:r>
          </a:p>
          <a:p>
            <a:pPr marL="0">
              <a:buNone/>
            </a:pPr>
            <a:r>
              <a:rPr lang="es-ES_tradnl" altLang="ja-JP" sz="1700" noProof="0" dirty="0">
                <a:latin typeface="Arial" pitchFamily="34" charset="0"/>
                <a:ea typeface="HGP明朝E" charset="-128"/>
              </a:rPr>
              <a:t>El contenedor es el responsable de resolver las dependencias en tiempo de ejecución. Para ello es necesario que esas dependencias estén gestionadas (</a:t>
            </a:r>
            <a:r>
              <a:rPr lang="es-ES_tradnl" altLang="ja-JP" sz="1700" noProof="0" dirty="0" err="1">
                <a:latin typeface="Arial" pitchFamily="34" charset="0"/>
                <a:ea typeface="HGP明朝E" charset="-128"/>
              </a:rPr>
              <a:t>managed</a:t>
            </a:r>
            <a:r>
              <a:rPr lang="es-ES_tradnl" altLang="ja-JP" sz="1700" noProof="0" dirty="0">
                <a:latin typeface="Arial" pitchFamily="34" charset="0"/>
                <a:ea typeface="HGP明朝E" charset="-128"/>
              </a:rPr>
              <a:t>) por el contenedor.</a:t>
            </a:r>
          </a:p>
          <a:p>
            <a:pPr marL="0">
              <a:buNone/>
            </a:pPr>
            <a:r>
              <a:rPr lang="es-ES_tradnl" altLang="ja-JP" sz="2100" noProof="0" dirty="0">
                <a:latin typeface="Arial" pitchFamily="34" charset="0"/>
                <a:ea typeface="HGP明朝E" charset="-128"/>
              </a:rPr>
              <a:t>Conceptos relevantes</a:t>
            </a:r>
          </a:p>
          <a:p>
            <a:r>
              <a:rPr lang="es-ES_tradnl" altLang="ja-JP" sz="2100" noProof="0" dirty="0">
                <a:latin typeface="Arial" pitchFamily="34" charset="0"/>
                <a:ea typeface="HGP明朝E" charset="-128"/>
              </a:rPr>
              <a:t>@</a:t>
            </a:r>
            <a:r>
              <a:rPr lang="es-ES_tradnl" altLang="ja-JP" sz="2100" noProof="0" dirty="0" err="1">
                <a:latin typeface="Arial" pitchFamily="34" charset="0"/>
                <a:ea typeface="HGP明朝E" charset="-128"/>
              </a:rPr>
              <a:t>Inject</a:t>
            </a:r>
            <a:r>
              <a:rPr lang="es-ES_tradnl" altLang="ja-JP" sz="2100" noProof="0" dirty="0">
                <a:latin typeface="Arial" pitchFamily="34" charset="0"/>
                <a:ea typeface="HGP明朝E" charset="-128"/>
              </a:rPr>
              <a:t>, anotación para inyección</a:t>
            </a:r>
          </a:p>
          <a:p>
            <a:r>
              <a:rPr lang="es-ES_tradnl" altLang="ja-JP" sz="2100" noProof="0" dirty="0">
                <a:latin typeface="Arial" pitchFamily="34" charset="0"/>
                <a:ea typeface="HGP明朝E" charset="-128"/>
              </a:rPr>
              <a:t>@Produces, método para demarcar productores.</a:t>
            </a:r>
          </a:p>
          <a:p>
            <a:r>
              <a:rPr lang="es-ES_tradnl" altLang="ja-JP" sz="2100" noProof="0" dirty="0" err="1">
                <a:latin typeface="Arial" pitchFamily="34" charset="0"/>
                <a:ea typeface="HGP明朝E" charset="-128"/>
              </a:rPr>
              <a:t>Event</a:t>
            </a:r>
            <a:r>
              <a:rPr lang="es-ES_tradnl" altLang="ja-JP" sz="2100" noProof="0" dirty="0">
                <a:latin typeface="Arial" pitchFamily="34" charset="0"/>
                <a:ea typeface="HGP明朝E" charset="-128"/>
              </a:rPr>
              <a:t>&lt;T&gt;, generación de eventos observables. Mensajería ligera.</a:t>
            </a:r>
          </a:p>
          <a:p>
            <a:r>
              <a:rPr lang="es-ES_tradnl" altLang="ja-JP" sz="2100" noProof="0" dirty="0">
                <a:latin typeface="Arial" pitchFamily="34" charset="0"/>
                <a:ea typeface="HGP明朝E" charset="-128"/>
              </a:rPr>
              <a:t>@Observes, subscripción a eventos.</a:t>
            </a:r>
          </a:p>
          <a:p>
            <a:r>
              <a:rPr lang="es-ES_tradnl" altLang="ja-JP" sz="2100" noProof="0" dirty="0">
                <a:latin typeface="Arial" pitchFamily="34" charset="0"/>
                <a:ea typeface="HGP明朝E" charset="-128"/>
              </a:rPr>
              <a:t>@</a:t>
            </a:r>
            <a:r>
              <a:rPr lang="es-ES_tradnl" altLang="ja-JP" sz="2100" noProof="0" dirty="0" err="1">
                <a:latin typeface="Arial" pitchFamily="34" charset="0"/>
                <a:ea typeface="HGP明朝E" charset="-128"/>
              </a:rPr>
              <a:t>Qualifier</a:t>
            </a:r>
            <a:r>
              <a:rPr lang="es-ES_tradnl" altLang="ja-JP" sz="2100" noProof="0" dirty="0">
                <a:latin typeface="Arial" pitchFamily="34" charset="0"/>
                <a:ea typeface="HGP明朝E" charset="-128"/>
              </a:rPr>
              <a:t>, utilizado para el </a:t>
            </a:r>
            <a:r>
              <a:rPr lang="es-ES_tradnl" altLang="ja-JP" sz="2100" noProof="0" dirty="0" err="1">
                <a:latin typeface="Arial" pitchFamily="34" charset="0"/>
                <a:ea typeface="HGP明朝E" charset="-128"/>
              </a:rPr>
              <a:t>tipado</a:t>
            </a:r>
            <a:r>
              <a:rPr lang="es-ES_tradnl" altLang="ja-JP" sz="2100" noProof="0" dirty="0">
                <a:latin typeface="Arial" pitchFamily="34" charset="0"/>
                <a:ea typeface="HGP明朝E" charset="-128"/>
              </a:rPr>
              <a:t>.</a:t>
            </a:r>
          </a:p>
          <a:p>
            <a:r>
              <a:rPr lang="es-ES_tradnl" altLang="ja-JP" sz="2100" noProof="0" dirty="0" err="1">
                <a:latin typeface="Arial" pitchFamily="34" charset="0"/>
                <a:ea typeface="HGP明朝E" charset="-128"/>
              </a:rPr>
              <a:t>InjectionPoint</a:t>
            </a:r>
            <a:r>
              <a:rPr lang="es-ES_tradnl" altLang="ja-JP" sz="2100" noProof="0" dirty="0">
                <a:latin typeface="Arial" pitchFamily="34" charset="0"/>
                <a:ea typeface="HGP明朝E" charset="-128"/>
              </a:rPr>
              <a:t>, punto de inyección.</a:t>
            </a:r>
          </a:p>
          <a:p>
            <a:r>
              <a:rPr lang="es-ES_tradnl" altLang="ja-JP" sz="2100" noProof="0" dirty="0">
                <a:latin typeface="Arial" pitchFamily="34" charset="0"/>
                <a:ea typeface="HGP明朝E" charset="-128"/>
              </a:rPr>
              <a:t>@</a:t>
            </a:r>
            <a:r>
              <a:rPr lang="es-ES_tradnl" altLang="ja-JP" sz="2100" noProof="0" dirty="0" err="1">
                <a:latin typeface="Arial" pitchFamily="34" charset="0"/>
                <a:ea typeface="HGP明朝E" charset="-128"/>
              </a:rPr>
              <a:t>Named</a:t>
            </a:r>
            <a:endParaRPr lang="es-ES_tradnl" altLang="ja-JP" sz="2100" noProof="0" dirty="0">
              <a:latin typeface="Arial" pitchFamily="34" charset="0"/>
              <a:ea typeface="HGP明朝E" charset="-128"/>
            </a:endParaRPr>
          </a:p>
          <a:p>
            <a:r>
              <a:rPr lang="es-ES_tradnl" altLang="ja-JP" sz="2100" noProof="0" dirty="0">
                <a:latin typeface="Arial" pitchFamily="34" charset="0"/>
                <a:ea typeface="HGP明朝E" charset="-128"/>
              </a:rPr>
              <a:t>…</a:t>
            </a:r>
          </a:p>
          <a:p>
            <a:endParaRPr lang="es-ES_tradnl" noProof="0" dirty="0"/>
          </a:p>
          <a:p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1632613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noProof="0" dirty="0"/>
              <a:t>CDI vs EJB </a:t>
            </a:r>
            <a:r>
              <a:rPr lang="es-ES_tradnl" noProof="0" dirty="0" err="1"/>
              <a:t>Beans</a:t>
            </a:r>
            <a:endParaRPr lang="es-ES_tradnl" noProof="0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2"/>
          </p:nvPr>
        </p:nvSpPr>
        <p:spPr>
          <a:xfrm>
            <a:off x="457200" y="1268761"/>
            <a:ext cx="8229600" cy="469742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s-ES_tradnl" noProof="0" dirty="0"/>
              <a:t>Para que un </a:t>
            </a:r>
            <a:r>
              <a:rPr lang="es-ES_tradnl" noProof="0" dirty="0" err="1"/>
              <a:t>Bean</a:t>
            </a:r>
            <a:r>
              <a:rPr lang="es-ES_tradnl" noProof="0" dirty="0"/>
              <a:t> (POJO) sea inyectable se requiere que su ciclo de vida esté gestionado por el contenedor.</a:t>
            </a:r>
          </a:p>
          <a:p>
            <a:pPr>
              <a:buNone/>
            </a:pPr>
            <a:r>
              <a:rPr lang="es-ES_tradnl" noProof="0" dirty="0"/>
              <a:t>Al existir dos perfiles existen principalmente dos tipos de </a:t>
            </a:r>
            <a:r>
              <a:rPr lang="es-ES_tradnl" noProof="0" dirty="0" err="1"/>
              <a:t>POJOs</a:t>
            </a:r>
            <a:r>
              <a:rPr lang="es-ES_tradnl" noProof="0" dirty="0"/>
              <a:t> para inyección.</a:t>
            </a:r>
          </a:p>
          <a:p>
            <a:r>
              <a:rPr lang="es-ES_tradnl" noProof="0" dirty="0"/>
              <a:t>EJB, Enterprise Java </a:t>
            </a:r>
            <a:r>
              <a:rPr lang="es-ES_tradnl" noProof="0" dirty="0" err="1"/>
              <a:t>Beans</a:t>
            </a:r>
            <a:r>
              <a:rPr lang="es-ES_tradnl" noProof="0" dirty="0"/>
              <a:t>.</a:t>
            </a:r>
          </a:p>
          <a:p>
            <a:r>
              <a:rPr lang="es-ES_tradnl" noProof="0" dirty="0"/>
              <a:t>“</a:t>
            </a:r>
            <a:r>
              <a:rPr lang="es-ES_tradnl" noProof="0" dirty="0" err="1"/>
              <a:t>Managed</a:t>
            </a:r>
            <a:r>
              <a:rPr lang="es-ES_tradnl" noProof="0" dirty="0"/>
              <a:t>” </a:t>
            </a:r>
            <a:r>
              <a:rPr lang="es-ES_tradnl" noProof="0" dirty="0" err="1"/>
              <a:t>beans</a:t>
            </a:r>
            <a:r>
              <a:rPr lang="es-ES_tradnl" noProof="0" dirty="0"/>
              <a:t>. Recogidos dentro del beans.xml o anotados con algún tipo de @</a:t>
            </a:r>
            <a:r>
              <a:rPr lang="es-ES_tradnl" noProof="0" dirty="0" err="1"/>
              <a:t>scope</a:t>
            </a:r>
            <a:r>
              <a:rPr lang="es-ES_tradnl" noProof="0" dirty="0"/>
              <a:t>@.</a:t>
            </a:r>
          </a:p>
          <a:p>
            <a:pPr>
              <a:buNone/>
            </a:pPr>
            <a:r>
              <a:rPr lang="es-ES_tradnl" noProof="0" dirty="0"/>
              <a:t>También es posible realizar el registro de una clase como componente CDI.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noProof="0" dirty="0"/>
              <a:t>@Produces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s-ES_tradnl" b="1" noProof="0" dirty="0" err="1"/>
              <a:t>class</a:t>
            </a:r>
            <a:r>
              <a:rPr lang="es-ES_tradnl" b="1" noProof="0" dirty="0"/>
              <a:t> </a:t>
            </a:r>
            <a:r>
              <a:rPr lang="es-ES_tradnl" b="1" noProof="0" dirty="0" err="1"/>
              <a:t>MyMapProducer</a:t>
            </a:r>
            <a:r>
              <a:rPr lang="es-ES_tradnl" b="1" noProof="0" dirty="0"/>
              <a:t>() {</a:t>
            </a:r>
          </a:p>
          <a:p>
            <a:pPr>
              <a:buNone/>
            </a:pPr>
            <a:r>
              <a:rPr lang="es-ES_tradnl" noProof="0" dirty="0"/>
              <a:t>@Produces</a:t>
            </a:r>
          </a:p>
          <a:p>
            <a:pPr>
              <a:buNone/>
            </a:pPr>
            <a:r>
              <a:rPr lang="es-ES_tradnl" noProof="0" dirty="0"/>
              <a:t>&lt;K, V&gt; </a:t>
            </a:r>
            <a:r>
              <a:rPr lang="es-ES_tradnl" noProof="0" dirty="0" err="1"/>
              <a:t>Map</a:t>
            </a:r>
            <a:r>
              <a:rPr lang="es-ES_tradnl" noProof="0" dirty="0"/>
              <a:t>&lt;K, V&gt; </a:t>
            </a:r>
            <a:r>
              <a:rPr lang="es-ES_tradnl" noProof="0" dirty="0" err="1"/>
              <a:t>produceMap</a:t>
            </a:r>
            <a:r>
              <a:rPr lang="es-ES_tradnl" noProof="0" dirty="0"/>
              <a:t>(</a:t>
            </a:r>
            <a:r>
              <a:rPr lang="es-ES_tradnl" noProof="0" dirty="0" err="1"/>
              <a:t>InjectionPoint</a:t>
            </a:r>
            <a:r>
              <a:rPr lang="es-ES_tradnl" noProof="0" dirty="0"/>
              <a:t> </a:t>
            </a:r>
            <a:r>
              <a:rPr lang="es-ES_tradnl" noProof="0" dirty="0" err="1"/>
              <a:t>ip</a:t>
            </a:r>
            <a:r>
              <a:rPr lang="es-ES_tradnl" noProof="0" dirty="0"/>
              <a:t>) {</a:t>
            </a:r>
          </a:p>
          <a:p>
            <a:pPr>
              <a:buNone/>
            </a:pPr>
            <a:r>
              <a:rPr lang="es-ES_tradnl" b="1" noProof="0" dirty="0" err="1"/>
              <a:t>if</a:t>
            </a:r>
            <a:r>
              <a:rPr lang="es-ES_tradnl" b="1" noProof="0" dirty="0"/>
              <a:t> (</a:t>
            </a:r>
            <a:r>
              <a:rPr lang="es-ES_tradnl" b="1" noProof="0" dirty="0" err="1"/>
              <a:t>valueIsNumber</a:t>
            </a:r>
            <a:r>
              <a:rPr lang="es-ES_tradnl" b="1" noProof="0" dirty="0"/>
              <a:t>(((</a:t>
            </a:r>
            <a:r>
              <a:rPr lang="es-ES_tradnl" b="1" noProof="0" dirty="0" err="1"/>
              <a:t>ParameterizedType</a:t>
            </a:r>
            <a:r>
              <a:rPr lang="es-ES_tradnl" b="1" noProof="0" dirty="0"/>
              <a:t>) </a:t>
            </a:r>
            <a:r>
              <a:rPr lang="es-ES_tradnl" b="1" noProof="0" dirty="0" err="1"/>
              <a:t>ip.getType</a:t>
            </a:r>
            <a:r>
              <a:rPr lang="es-ES_tradnl" b="1" noProof="0" dirty="0"/>
              <a:t>())))</a:t>
            </a:r>
          </a:p>
          <a:p>
            <a:pPr>
              <a:buNone/>
            </a:pPr>
            <a:r>
              <a:rPr lang="es-ES_tradnl" b="1" noProof="0" dirty="0" err="1"/>
              <a:t>return</a:t>
            </a:r>
            <a:r>
              <a:rPr lang="es-ES_tradnl" b="1" noProof="0" dirty="0"/>
              <a:t> new </a:t>
            </a:r>
            <a:r>
              <a:rPr lang="es-ES_tradnl" b="1" noProof="0" dirty="0" err="1"/>
              <a:t>TreeMap</a:t>
            </a:r>
            <a:r>
              <a:rPr lang="es-ES_tradnl" b="1" noProof="0" dirty="0"/>
              <a:t>&lt;K, V&gt;();</a:t>
            </a:r>
          </a:p>
          <a:p>
            <a:pPr>
              <a:buNone/>
            </a:pPr>
            <a:r>
              <a:rPr lang="es-ES_tradnl" b="1" noProof="0" dirty="0" err="1"/>
              <a:t>return</a:t>
            </a:r>
            <a:r>
              <a:rPr lang="es-ES_tradnl" b="1" noProof="0" dirty="0"/>
              <a:t> new </a:t>
            </a:r>
            <a:r>
              <a:rPr lang="es-ES_tradnl" b="1" noProof="0" dirty="0" err="1"/>
              <a:t>HashMap</a:t>
            </a:r>
            <a:r>
              <a:rPr lang="es-ES_tradnl" b="1" noProof="0" dirty="0"/>
              <a:t>&lt;K, V&gt;();</a:t>
            </a:r>
          </a:p>
          <a:p>
            <a:pPr>
              <a:buNone/>
            </a:pPr>
            <a:r>
              <a:rPr lang="es-ES_tradnl" noProof="0" dirty="0"/>
              <a:t>}</a:t>
            </a:r>
          </a:p>
          <a:p>
            <a:pPr>
              <a:buNone/>
            </a:pPr>
            <a:r>
              <a:rPr lang="es-ES_tradnl" b="1" noProof="0" dirty="0" err="1"/>
              <a:t>boolean</a:t>
            </a:r>
            <a:r>
              <a:rPr lang="es-ES_tradnl" b="1" noProof="0" dirty="0"/>
              <a:t> </a:t>
            </a:r>
            <a:r>
              <a:rPr lang="es-ES_tradnl" b="1" noProof="0" dirty="0" err="1"/>
              <a:t>valueIsNumber</a:t>
            </a:r>
            <a:r>
              <a:rPr lang="es-ES_tradnl" b="1" noProof="0" dirty="0"/>
              <a:t>(</a:t>
            </a:r>
            <a:r>
              <a:rPr lang="es-ES_tradnl" b="1" noProof="0" dirty="0" err="1"/>
              <a:t>ParameterizedType</a:t>
            </a:r>
            <a:r>
              <a:rPr lang="es-ES_tradnl" b="1" noProof="0" dirty="0"/>
              <a:t> </a:t>
            </a:r>
            <a:r>
              <a:rPr lang="es-ES_tradnl" b="1" noProof="0" dirty="0" err="1"/>
              <a:t>type</a:t>
            </a:r>
            <a:r>
              <a:rPr lang="es-ES_tradnl" b="1" noProof="0" dirty="0"/>
              <a:t>) {</a:t>
            </a:r>
          </a:p>
          <a:p>
            <a:pPr>
              <a:buNone/>
            </a:pPr>
            <a:r>
              <a:rPr lang="es-ES_tradnl" noProof="0" dirty="0" err="1"/>
              <a:t>Class</a:t>
            </a:r>
            <a:r>
              <a:rPr lang="es-ES_tradnl" noProof="0" dirty="0"/>
              <a:t>&lt;?&gt; </a:t>
            </a:r>
            <a:r>
              <a:rPr lang="es-ES_tradnl" noProof="0" dirty="0" err="1"/>
              <a:t>valueClass</a:t>
            </a:r>
            <a:r>
              <a:rPr lang="es-ES_tradnl" noProof="0" dirty="0"/>
              <a:t> = (</a:t>
            </a:r>
            <a:r>
              <a:rPr lang="es-ES_tradnl" noProof="0" dirty="0" err="1"/>
              <a:t>Class</a:t>
            </a:r>
            <a:r>
              <a:rPr lang="es-ES_tradnl" noProof="0" dirty="0"/>
              <a:t>&lt;?&gt;) </a:t>
            </a:r>
            <a:r>
              <a:rPr lang="es-ES_tradnl" noProof="0" dirty="0" err="1"/>
              <a:t>type.getActualTypeArguments</a:t>
            </a:r>
            <a:r>
              <a:rPr lang="es-ES_tradnl" noProof="0" dirty="0"/>
              <a:t>()[1];</a:t>
            </a:r>
          </a:p>
          <a:p>
            <a:pPr>
              <a:buNone/>
            </a:pPr>
            <a:r>
              <a:rPr lang="es-ES_tradnl" b="1" noProof="0" dirty="0" err="1"/>
              <a:t>return</a:t>
            </a:r>
            <a:r>
              <a:rPr lang="es-ES_tradnl" b="1" noProof="0" dirty="0"/>
              <a:t> </a:t>
            </a:r>
            <a:r>
              <a:rPr lang="es-ES_tradnl" b="1" noProof="0" dirty="0" err="1"/>
              <a:t>Number.class.isAssignableFrom</a:t>
            </a:r>
            <a:r>
              <a:rPr lang="es-ES_tradnl" b="1" noProof="0" dirty="0"/>
              <a:t>(</a:t>
            </a:r>
            <a:r>
              <a:rPr lang="es-ES_tradnl" b="1" noProof="0" dirty="0" err="1"/>
              <a:t>valueClass</a:t>
            </a:r>
            <a:r>
              <a:rPr lang="es-ES_tradnl" b="1" noProof="0" dirty="0"/>
              <a:t>)</a:t>
            </a:r>
          </a:p>
          <a:p>
            <a:pPr>
              <a:buNone/>
            </a:pPr>
            <a:r>
              <a:rPr lang="es-ES_tradnl" noProof="0" dirty="0"/>
              <a:t>}</a:t>
            </a:r>
          </a:p>
          <a:p>
            <a:pPr>
              <a:buNone/>
            </a:pPr>
            <a:r>
              <a:rPr lang="es-ES_tradnl" noProof="0" dirty="0"/>
              <a:t>}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 noProof="0" dirty="0"/>
              <a:t>Factoría para inyección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noProof="0" dirty="0" err="1"/>
              <a:t>InjectionPoint</a:t>
            </a:r>
            <a:endParaRPr lang="es-ES_tradnl" noProof="0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s-ES_tradnl" noProof="0" dirty="0"/>
              <a:t>@</a:t>
            </a:r>
            <a:r>
              <a:rPr lang="es-ES_tradnl" noProof="0" dirty="0" err="1"/>
              <a:t>Qualifier</a:t>
            </a:r>
            <a:endParaRPr lang="es-ES_tradnl" noProof="0" dirty="0"/>
          </a:p>
          <a:p>
            <a:pPr>
              <a:buNone/>
            </a:pPr>
            <a:r>
              <a:rPr lang="es-ES_tradnl" noProof="0" dirty="0"/>
              <a:t>@</a:t>
            </a:r>
            <a:r>
              <a:rPr lang="es-ES_tradnl" noProof="0" dirty="0" err="1"/>
              <a:t>Retention</a:t>
            </a:r>
            <a:r>
              <a:rPr lang="es-ES_tradnl" noProof="0" dirty="0"/>
              <a:t>(</a:t>
            </a:r>
            <a:r>
              <a:rPr lang="es-ES_tradnl" noProof="0" dirty="0" err="1"/>
              <a:t>RetentionPolicy.RUNTIME</a:t>
            </a:r>
            <a:r>
              <a:rPr lang="es-ES_tradnl" noProof="0" dirty="0"/>
              <a:t>)</a:t>
            </a:r>
          </a:p>
          <a:p>
            <a:pPr>
              <a:buNone/>
            </a:pPr>
            <a:r>
              <a:rPr lang="es-ES_tradnl" b="1" noProof="0" dirty="0" err="1"/>
              <a:t>public</a:t>
            </a:r>
            <a:r>
              <a:rPr lang="es-ES_tradnl" b="1" noProof="0" dirty="0"/>
              <a:t> @interface </a:t>
            </a:r>
            <a:r>
              <a:rPr lang="es-ES_tradnl" b="1" noProof="0" dirty="0" err="1"/>
              <a:t>HttpParam</a:t>
            </a:r>
            <a:r>
              <a:rPr lang="es-ES_tradnl" b="1" noProof="0" dirty="0"/>
              <a:t> {</a:t>
            </a:r>
          </a:p>
          <a:p>
            <a:pPr>
              <a:buNone/>
            </a:pPr>
            <a:r>
              <a:rPr lang="es-ES_tradnl" noProof="0" dirty="0"/>
              <a:t>@</a:t>
            </a:r>
            <a:r>
              <a:rPr lang="es-ES_tradnl" noProof="0" dirty="0" err="1"/>
              <a:t>Nonbinding</a:t>
            </a:r>
            <a:r>
              <a:rPr lang="es-ES_tradnl" noProof="0" dirty="0"/>
              <a:t> </a:t>
            </a:r>
            <a:r>
              <a:rPr lang="es-ES_tradnl" b="1" noProof="0" dirty="0" err="1"/>
              <a:t>public</a:t>
            </a:r>
            <a:r>
              <a:rPr lang="es-ES_tradnl" b="1" noProof="0" dirty="0"/>
              <a:t> </a:t>
            </a:r>
            <a:r>
              <a:rPr lang="es-ES_tradnl" b="1" noProof="0" dirty="0" err="1"/>
              <a:t>String</a:t>
            </a:r>
            <a:r>
              <a:rPr lang="es-ES_tradnl" b="1" noProof="0" dirty="0"/>
              <a:t> </a:t>
            </a:r>
            <a:r>
              <a:rPr lang="es-ES_tradnl" b="1" noProof="0" dirty="0" err="1"/>
              <a:t>value</a:t>
            </a:r>
            <a:r>
              <a:rPr lang="es-ES_tradnl" b="1" noProof="0" dirty="0"/>
              <a:t>();</a:t>
            </a:r>
          </a:p>
          <a:p>
            <a:pPr>
              <a:buNone/>
            </a:pPr>
            <a:r>
              <a:rPr lang="es-ES_tradnl" noProof="0" dirty="0"/>
              <a:t>}</a:t>
            </a:r>
          </a:p>
          <a:p>
            <a:pPr>
              <a:buNone/>
            </a:pPr>
            <a:r>
              <a:rPr lang="es-ES_tradnl" noProof="0" dirty="0"/>
              <a:t>@Produces @</a:t>
            </a:r>
            <a:r>
              <a:rPr lang="es-ES_tradnl" noProof="0" dirty="0" err="1"/>
              <a:t>HttpParam</a:t>
            </a:r>
            <a:r>
              <a:rPr lang="es-ES_tradnl" noProof="0" dirty="0"/>
              <a:t>("")</a:t>
            </a:r>
          </a:p>
          <a:p>
            <a:pPr>
              <a:buNone/>
            </a:pPr>
            <a:r>
              <a:rPr lang="es-ES_tradnl" noProof="0" dirty="0" err="1"/>
              <a:t>String</a:t>
            </a:r>
            <a:r>
              <a:rPr lang="es-ES_tradnl" noProof="0" dirty="0"/>
              <a:t> </a:t>
            </a:r>
            <a:r>
              <a:rPr lang="es-ES_tradnl" b="1" noProof="0" dirty="0" err="1"/>
              <a:t>getParamValue</a:t>
            </a:r>
            <a:r>
              <a:rPr lang="es-ES_tradnl" b="1" noProof="0" dirty="0"/>
              <a:t>(</a:t>
            </a:r>
            <a:r>
              <a:rPr lang="es-ES_tradnl" b="1" noProof="0" dirty="0" err="1"/>
              <a:t>InjectionPoint</a:t>
            </a:r>
            <a:r>
              <a:rPr lang="es-ES_tradnl" b="1" noProof="0" dirty="0"/>
              <a:t> </a:t>
            </a:r>
            <a:r>
              <a:rPr lang="es-ES_tradnl" b="1" noProof="0" dirty="0" err="1"/>
              <a:t>ip</a:t>
            </a:r>
            <a:r>
              <a:rPr lang="es-ES_tradnl" b="1" noProof="0" dirty="0"/>
              <a:t>, </a:t>
            </a:r>
            <a:r>
              <a:rPr lang="es-ES_tradnl" b="1" noProof="0" dirty="0" err="1"/>
              <a:t>HttpServletRequest</a:t>
            </a:r>
            <a:r>
              <a:rPr lang="es-ES_tradnl" b="1" noProof="0" dirty="0"/>
              <a:t> </a:t>
            </a:r>
            <a:r>
              <a:rPr lang="es-ES_tradnl" b="1" noProof="0" dirty="0" err="1"/>
              <a:t>req</a:t>
            </a:r>
            <a:r>
              <a:rPr lang="es-ES_tradnl" b="1" noProof="0" dirty="0"/>
              <a:t>) {</a:t>
            </a:r>
          </a:p>
          <a:p>
            <a:pPr>
              <a:buNone/>
            </a:pPr>
            <a:r>
              <a:rPr lang="es-ES_tradnl" b="1" noProof="0" dirty="0" err="1"/>
              <a:t>return</a:t>
            </a:r>
            <a:r>
              <a:rPr lang="es-ES_tradnl" b="1" noProof="0" dirty="0"/>
              <a:t> </a:t>
            </a:r>
            <a:r>
              <a:rPr lang="es-ES_tradnl" b="1" noProof="0" dirty="0" err="1"/>
              <a:t>req.getParameter</a:t>
            </a:r>
            <a:r>
              <a:rPr lang="es-ES_tradnl" b="1" noProof="0" dirty="0"/>
              <a:t>(</a:t>
            </a:r>
            <a:r>
              <a:rPr lang="es-ES_tradnl" b="1" noProof="0" dirty="0" err="1"/>
              <a:t>ip.getAnnotated</a:t>
            </a:r>
            <a:r>
              <a:rPr lang="es-ES_tradnl" b="1" noProof="0" dirty="0"/>
              <a:t>().</a:t>
            </a:r>
            <a:r>
              <a:rPr lang="es-ES_tradnl" b="1" noProof="0" dirty="0" err="1"/>
              <a:t>getAnnotation</a:t>
            </a:r>
            <a:r>
              <a:rPr lang="es-ES_tradnl" b="1" noProof="0" dirty="0"/>
              <a:t>(</a:t>
            </a:r>
            <a:r>
              <a:rPr lang="es-ES_tradnl" b="1" noProof="0" dirty="0" err="1"/>
              <a:t>HttpParam.class</a:t>
            </a:r>
            <a:r>
              <a:rPr lang="es-ES_tradnl" b="1" noProof="0" dirty="0"/>
              <a:t>).</a:t>
            </a:r>
            <a:r>
              <a:rPr lang="es-ES_tradnl" b="1" noProof="0" dirty="0" err="1"/>
              <a:t>value</a:t>
            </a:r>
            <a:r>
              <a:rPr lang="es-ES_tradnl" b="1" noProof="0" dirty="0"/>
              <a:t>());</a:t>
            </a:r>
          </a:p>
          <a:p>
            <a:pPr>
              <a:buNone/>
            </a:pPr>
            <a:r>
              <a:rPr lang="es-ES_tradnl" noProof="0" dirty="0"/>
              <a:t>}</a:t>
            </a:r>
          </a:p>
          <a:p>
            <a:pPr>
              <a:buNone/>
            </a:pPr>
            <a:r>
              <a:rPr lang="es-ES_tradnl" noProof="0" dirty="0"/>
              <a:t>@</a:t>
            </a:r>
            <a:r>
              <a:rPr lang="es-ES_tradnl" noProof="0" dirty="0" err="1"/>
              <a:t>Inject</a:t>
            </a:r>
            <a:endParaRPr lang="es-ES_tradnl" noProof="0" dirty="0"/>
          </a:p>
          <a:p>
            <a:pPr>
              <a:buNone/>
            </a:pPr>
            <a:r>
              <a:rPr lang="es-ES_tradnl" noProof="0" dirty="0"/>
              <a:t>@</a:t>
            </a:r>
            <a:r>
              <a:rPr lang="es-ES_tradnl" noProof="0" dirty="0" err="1"/>
              <a:t>HttpParam</a:t>
            </a:r>
            <a:r>
              <a:rPr lang="es-ES_tradnl" noProof="0" dirty="0"/>
              <a:t>("</a:t>
            </a:r>
            <a:r>
              <a:rPr lang="es-ES_tradnl" noProof="0" dirty="0" err="1"/>
              <a:t>productId</a:t>
            </a:r>
            <a:r>
              <a:rPr lang="es-ES_tradnl" noProof="0" dirty="0"/>
              <a:t>")</a:t>
            </a:r>
          </a:p>
          <a:p>
            <a:pPr>
              <a:buNone/>
            </a:pPr>
            <a:r>
              <a:rPr lang="es-ES_tradnl" noProof="0" dirty="0" err="1"/>
              <a:t>private</a:t>
            </a:r>
            <a:r>
              <a:rPr lang="es-ES_tradnl" noProof="0" dirty="0"/>
              <a:t> </a:t>
            </a:r>
            <a:r>
              <a:rPr lang="es-ES_tradnl" noProof="0" dirty="0" err="1"/>
              <a:t>String</a:t>
            </a:r>
            <a:r>
              <a:rPr lang="es-ES_tradnl" noProof="0" dirty="0"/>
              <a:t> </a:t>
            </a:r>
            <a:r>
              <a:rPr lang="es-ES_tradnl" noProof="0" dirty="0" err="1"/>
              <a:t>param</a:t>
            </a:r>
            <a:r>
              <a:rPr lang="es-ES_tradnl" noProof="0" dirty="0"/>
              <a:t>;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 noProof="0" dirty="0"/>
              <a:t>Permite obtener información sobre el punto en que se inyecta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noProof="0" dirty="0"/>
              <a:t>@Observes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endParaRPr lang="es-ES_tradnl" noProof="0" dirty="0"/>
          </a:p>
          <a:p>
            <a:pPr>
              <a:buNone/>
            </a:pPr>
            <a:r>
              <a:rPr lang="es-ES_tradnl" noProof="0" dirty="0"/>
              <a:t> @</a:t>
            </a:r>
            <a:r>
              <a:rPr lang="es-ES_tradnl" noProof="0" dirty="0" err="1"/>
              <a:t>Inject</a:t>
            </a:r>
            <a:endParaRPr lang="es-ES_tradnl" noProof="0" dirty="0"/>
          </a:p>
          <a:p>
            <a:pPr>
              <a:buNone/>
            </a:pPr>
            <a:r>
              <a:rPr lang="es-ES_tradnl" noProof="0" dirty="0"/>
              <a:t> </a:t>
            </a:r>
            <a:r>
              <a:rPr lang="es-ES_tradnl" b="1" noProof="0" dirty="0" err="1"/>
              <a:t>private</a:t>
            </a:r>
            <a:r>
              <a:rPr lang="es-ES_tradnl" b="1" noProof="0" dirty="0"/>
              <a:t> </a:t>
            </a:r>
            <a:r>
              <a:rPr lang="es-ES_tradnl" b="1" noProof="0" dirty="0" err="1"/>
              <a:t>Event</a:t>
            </a:r>
            <a:r>
              <a:rPr lang="es-ES_tradnl" b="1" noProof="0" dirty="0"/>
              <a:t>&lt;</a:t>
            </a:r>
            <a:r>
              <a:rPr lang="es-ES_tradnl" b="1" noProof="0" dirty="0" err="1"/>
              <a:t>DomainStatusEvent</a:t>
            </a:r>
            <a:r>
              <a:rPr lang="es-ES_tradnl" b="1" noProof="0" dirty="0"/>
              <a:t>&gt; </a:t>
            </a:r>
            <a:r>
              <a:rPr lang="es-ES_tradnl" b="1" u="sng" noProof="0" dirty="0" err="1"/>
              <a:t>statusEvent</a:t>
            </a:r>
            <a:r>
              <a:rPr lang="es-ES_tradnl" b="1" u="sng" noProof="0" dirty="0"/>
              <a:t>;</a:t>
            </a:r>
            <a:endParaRPr lang="es-ES_tradnl" noProof="0" dirty="0"/>
          </a:p>
          <a:p>
            <a:pPr>
              <a:buNone/>
            </a:pPr>
            <a:endParaRPr lang="es-ES_tradnl" noProof="0" dirty="0"/>
          </a:p>
          <a:p>
            <a:pPr>
              <a:buNone/>
            </a:pPr>
            <a:r>
              <a:rPr lang="es-ES_tradnl" noProof="0" dirty="0"/>
              <a:t> </a:t>
            </a:r>
            <a:r>
              <a:rPr lang="es-ES_tradnl" noProof="0" dirty="0" err="1"/>
              <a:t>scheduleEvent.fire</a:t>
            </a:r>
            <a:r>
              <a:rPr lang="es-ES_tradnl" noProof="0" dirty="0"/>
              <a:t>(</a:t>
            </a:r>
            <a:r>
              <a:rPr lang="es-ES_tradnl" b="1" noProof="0" dirty="0"/>
              <a:t>new </a:t>
            </a:r>
            <a:r>
              <a:rPr lang="es-ES_tradnl" b="1" noProof="0" dirty="0" err="1"/>
              <a:t>WorkScheduleEvent</a:t>
            </a:r>
            <a:r>
              <a:rPr lang="es-ES_tradnl" b="1" noProof="0" dirty="0"/>
              <a:t>().</a:t>
            </a:r>
            <a:r>
              <a:rPr lang="es-ES_tradnl" b="1" noProof="0" dirty="0" err="1"/>
              <a:t>withEvent</a:t>
            </a:r>
            <a:r>
              <a:rPr lang="es-ES_tradnl" b="1" noProof="0" dirty="0"/>
              <a:t>(</a:t>
            </a:r>
            <a:r>
              <a:rPr lang="es-ES_tradnl" b="1" noProof="0" dirty="0" err="1"/>
              <a:t>result</a:t>
            </a:r>
            <a:r>
              <a:rPr lang="es-ES_tradnl" b="1" noProof="0" dirty="0"/>
              <a:t>));</a:t>
            </a:r>
          </a:p>
          <a:p>
            <a:pPr>
              <a:buNone/>
            </a:pPr>
            <a:endParaRPr lang="es-ES_tradnl" noProof="0" dirty="0"/>
          </a:p>
          <a:p>
            <a:pPr>
              <a:buNone/>
            </a:pPr>
            <a:r>
              <a:rPr lang="es-ES_tradnl" b="1" noProof="0" dirty="0" err="1"/>
              <a:t>public</a:t>
            </a:r>
            <a:r>
              <a:rPr lang="es-ES_tradnl" b="1" noProof="0" dirty="0"/>
              <a:t> </a:t>
            </a:r>
            <a:r>
              <a:rPr lang="es-ES_tradnl" b="1" noProof="0" dirty="0" err="1"/>
              <a:t>void</a:t>
            </a:r>
            <a:r>
              <a:rPr lang="es-ES_tradnl" b="1" noProof="0" dirty="0"/>
              <a:t> </a:t>
            </a:r>
            <a:r>
              <a:rPr lang="es-ES_tradnl" b="1" u="sng" noProof="0" dirty="0" err="1"/>
              <a:t>onStatusEvent</a:t>
            </a:r>
            <a:r>
              <a:rPr lang="es-ES_tradnl" b="1" u="sng" noProof="0" dirty="0"/>
              <a:t>(@Observes </a:t>
            </a:r>
            <a:r>
              <a:rPr lang="es-ES_tradnl" b="1" u="sng" noProof="0" dirty="0" err="1"/>
              <a:t>DomainStatusEvent</a:t>
            </a:r>
            <a:r>
              <a:rPr lang="es-ES_tradnl" b="1" u="sng" noProof="0" dirty="0"/>
              <a:t> </a:t>
            </a:r>
            <a:r>
              <a:rPr lang="es-ES_tradnl" b="1" u="sng" noProof="0" dirty="0" err="1"/>
              <a:t>domainStatusEvent</a:t>
            </a:r>
            <a:r>
              <a:rPr lang="es-ES_tradnl" b="1" u="sng" noProof="0" dirty="0"/>
              <a:t>) </a:t>
            </a:r>
            <a:r>
              <a:rPr lang="es-ES_tradnl" b="1" u="sng" noProof="0" dirty="0" err="1"/>
              <a:t>throws</a:t>
            </a:r>
            <a:r>
              <a:rPr lang="es-ES_tradnl" b="1" u="sng" noProof="0" dirty="0"/>
              <a:t> </a:t>
            </a:r>
            <a:r>
              <a:rPr lang="es-ES_tradnl" b="1" u="sng" noProof="0" dirty="0" err="1"/>
              <a:t>ServiceDelegateException</a:t>
            </a:r>
            <a:r>
              <a:rPr lang="es-ES_tradnl" b="1" u="sng" noProof="0" dirty="0"/>
              <a:t> {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 noProof="0" dirty="0"/>
              <a:t>Suscripción a eventos (generales o </a:t>
            </a:r>
            <a:r>
              <a:rPr lang="es-ES_tradnl" noProof="0" dirty="0" err="1"/>
              <a:t>custom</a:t>
            </a:r>
            <a:r>
              <a:rPr lang="es-ES_tradnl" noProof="0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noProof="0" dirty="0"/>
              <a:t>Interceptores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s-ES_tradnl" noProof="0" dirty="0"/>
              <a:t>Implementación del concepto de Cross-</a:t>
            </a:r>
            <a:r>
              <a:rPr lang="es-ES_tradnl" noProof="0" dirty="0" err="1"/>
              <a:t>Cutting</a:t>
            </a:r>
            <a:r>
              <a:rPr lang="es-ES_tradnl" noProof="0" dirty="0"/>
              <a:t> o AOP.</a:t>
            </a:r>
          </a:p>
          <a:p>
            <a:pPr>
              <a:buNone/>
            </a:pPr>
            <a:r>
              <a:rPr lang="es-ES_tradnl" noProof="0" dirty="0"/>
              <a:t>Se realiza mediante una implementación de una clase.</a:t>
            </a:r>
          </a:p>
          <a:p>
            <a:pPr>
              <a:buNone/>
            </a:pPr>
            <a:r>
              <a:rPr lang="es-ES_tradnl" b="1" noProof="0" dirty="0"/>
              <a:t>@</a:t>
            </a:r>
            <a:r>
              <a:rPr lang="es-ES_tradnl" b="1" noProof="0" dirty="0" err="1"/>
              <a:t>AroundInvoke</a:t>
            </a:r>
            <a:endParaRPr lang="es-ES_tradnl" b="1" noProof="0" dirty="0"/>
          </a:p>
          <a:p>
            <a:pPr>
              <a:buNone/>
            </a:pPr>
            <a:r>
              <a:rPr lang="es-ES_tradnl" noProof="0" dirty="0" err="1"/>
              <a:t>public</a:t>
            </a:r>
            <a:r>
              <a:rPr lang="es-ES_tradnl" noProof="0" dirty="0"/>
              <a:t> </a:t>
            </a:r>
            <a:r>
              <a:rPr lang="es-ES_tradnl" noProof="0" dirty="0" err="1"/>
              <a:t>Object</a:t>
            </a:r>
            <a:r>
              <a:rPr lang="es-ES_tradnl" noProof="0" dirty="0"/>
              <a:t> </a:t>
            </a:r>
            <a:r>
              <a:rPr lang="es-ES_tradnl" noProof="0" dirty="0" err="1"/>
              <a:t>filter</a:t>
            </a:r>
            <a:r>
              <a:rPr lang="es-ES_tradnl" noProof="0" dirty="0"/>
              <a:t>(</a:t>
            </a:r>
            <a:r>
              <a:rPr lang="es-ES_tradnl" noProof="0" dirty="0" err="1"/>
              <a:t>InvocationContext</a:t>
            </a:r>
            <a:r>
              <a:rPr lang="es-ES_tradnl" noProof="0" dirty="0"/>
              <a:t> </a:t>
            </a:r>
            <a:r>
              <a:rPr lang="es-ES_tradnl" noProof="0" dirty="0" err="1"/>
              <a:t>context</a:t>
            </a:r>
            <a:r>
              <a:rPr lang="es-ES_tradnl" noProof="0" dirty="0"/>
              <a:t>) </a:t>
            </a:r>
            <a:r>
              <a:rPr lang="es-ES_tradnl" noProof="0" dirty="0" err="1"/>
              <a:t>throws</a:t>
            </a:r>
            <a:r>
              <a:rPr lang="es-ES_tradnl" noProof="0" dirty="0"/>
              <a:t> </a:t>
            </a:r>
            <a:r>
              <a:rPr lang="es-ES_tradnl" noProof="0" dirty="0" err="1"/>
              <a:t>Exception</a:t>
            </a:r>
            <a:endParaRPr lang="es-ES_tradnl" noProof="0" dirty="0"/>
          </a:p>
          <a:p>
            <a:pPr>
              <a:buNone/>
            </a:pPr>
            <a:endParaRPr lang="es-ES_tradnl" noProof="0" dirty="0"/>
          </a:p>
          <a:p>
            <a:pPr>
              <a:buNone/>
            </a:pPr>
            <a:r>
              <a:rPr lang="es-ES_tradnl" noProof="0" dirty="0"/>
              <a:t>Hay dos tipos de interceptores:</a:t>
            </a:r>
          </a:p>
          <a:p>
            <a:r>
              <a:rPr lang="es-ES_tradnl" noProof="0" dirty="0"/>
              <a:t>Definidos (</a:t>
            </a:r>
            <a:r>
              <a:rPr lang="es-ES_tradnl" noProof="0" dirty="0" err="1"/>
              <a:t>Binded</a:t>
            </a:r>
            <a:r>
              <a:rPr lang="es-ES_tradnl" noProof="0" dirty="0"/>
              <a:t>)</a:t>
            </a:r>
          </a:p>
          <a:p>
            <a:r>
              <a:rPr lang="es-ES_tradnl" noProof="0" dirty="0"/>
              <a:t>Implementaciones ad-hoc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 noProof="0" dirty="0"/>
              <a:t>Implementación de AOP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noProof="0" dirty="0"/>
              <a:t>Interceptor </a:t>
            </a:r>
            <a:r>
              <a:rPr lang="es-ES_tradnl" noProof="0" dirty="0" err="1"/>
              <a:t>binding</a:t>
            </a:r>
            <a:endParaRPr lang="es-ES_tradnl" noProof="0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s-ES_tradnl" noProof="0" dirty="0"/>
              <a:t>@</a:t>
            </a:r>
            <a:r>
              <a:rPr lang="es-ES_tradnl" noProof="0" dirty="0" err="1"/>
              <a:t>InterceptorBinding</a:t>
            </a:r>
            <a:endParaRPr lang="es-ES_tradnl" noProof="0" dirty="0"/>
          </a:p>
          <a:p>
            <a:pPr>
              <a:buNone/>
            </a:pPr>
            <a:r>
              <a:rPr lang="es-ES_tradnl" noProof="0" dirty="0"/>
              <a:t>@</a:t>
            </a:r>
            <a:r>
              <a:rPr lang="es-ES_tradnl" noProof="0" dirty="0" err="1"/>
              <a:t>Retention</a:t>
            </a:r>
            <a:r>
              <a:rPr lang="es-ES_tradnl" noProof="0" dirty="0"/>
              <a:t>(</a:t>
            </a:r>
            <a:r>
              <a:rPr lang="es-ES_tradnl" noProof="0" dirty="0" err="1"/>
              <a:t>RetentionPolicy.</a:t>
            </a:r>
            <a:r>
              <a:rPr lang="es-ES_tradnl" b="1" i="1" noProof="0" dirty="0" err="1"/>
              <a:t>RUNTIME</a:t>
            </a:r>
            <a:r>
              <a:rPr lang="es-ES_tradnl" b="1" i="1" noProof="0" dirty="0"/>
              <a:t>)</a:t>
            </a:r>
          </a:p>
          <a:p>
            <a:pPr>
              <a:buNone/>
            </a:pPr>
            <a:r>
              <a:rPr lang="es-ES_tradnl" noProof="0" dirty="0"/>
              <a:t>@Target({ </a:t>
            </a:r>
            <a:r>
              <a:rPr lang="es-ES_tradnl" b="1" i="1" noProof="0" dirty="0"/>
              <a:t>TYPE, METHOD, FIELD })</a:t>
            </a:r>
          </a:p>
          <a:p>
            <a:pPr>
              <a:buNone/>
            </a:pPr>
            <a:r>
              <a:rPr lang="es-ES_tradnl" b="1" noProof="0" dirty="0" err="1"/>
              <a:t>public</a:t>
            </a:r>
            <a:r>
              <a:rPr lang="es-ES_tradnl" b="1" noProof="0" dirty="0"/>
              <a:t> @interface </a:t>
            </a:r>
            <a:r>
              <a:rPr lang="es-ES_tradnl" b="1" noProof="0" dirty="0" err="1"/>
              <a:t>RSItemInterceptor</a:t>
            </a:r>
            <a:r>
              <a:rPr lang="es-ES_tradnl" b="1" noProof="0" dirty="0"/>
              <a:t> {</a:t>
            </a:r>
          </a:p>
          <a:p>
            <a:pPr>
              <a:buNone/>
            </a:pPr>
            <a:endParaRPr lang="es-ES_tradnl" noProof="0" dirty="0"/>
          </a:p>
          <a:p>
            <a:pPr>
              <a:buNone/>
            </a:pPr>
            <a:r>
              <a:rPr lang="es-ES_tradnl" noProof="0" dirty="0"/>
              <a:t>    @</a:t>
            </a:r>
            <a:r>
              <a:rPr lang="es-ES_tradnl" noProof="0" dirty="0" err="1"/>
              <a:t>Nonbinding</a:t>
            </a:r>
            <a:endParaRPr lang="es-ES_tradnl" noProof="0" dirty="0"/>
          </a:p>
          <a:p>
            <a:pPr>
              <a:buNone/>
            </a:pPr>
            <a:r>
              <a:rPr lang="es-ES_tradnl" noProof="0" dirty="0"/>
              <a:t>    </a:t>
            </a:r>
            <a:r>
              <a:rPr lang="es-ES_tradnl" noProof="0" dirty="0" err="1"/>
              <a:t>String</a:t>
            </a:r>
            <a:r>
              <a:rPr lang="es-ES_tradnl" noProof="0" dirty="0"/>
              <a:t> </a:t>
            </a:r>
            <a:r>
              <a:rPr lang="es-ES_tradnl" u="sng" noProof="0" dirty="0" err="1"/>
              <a:t>entityClass</a:t>
            </a:r>
            <a:r>
              <a:rPr lang="es-ES_tradnl" u="sng" noProof="0" dirty="0"/>
              <a:t>() </a:t>
            </a:r>
            <a:r>
              <a:rPr lang="es-ES_tradnl" b="1" u="sng" noProof="0" dirty="0"/>
              <a:t>default "";</a:t>
            </a:r>
          </a:p>
          <a:p>
            <a:pPr>
              <a:buNone/>
            </a:pPr>
            <a:r>
              <a:rPr lang="es-ES_tradnl" noProof="0" dirty="0"/>
              <a:t>}</a:t>
            </a:r>
          </a:p>
          <a:p>
            <a:pPr>
              <a:buNone/>
            </a:pPr>
            <a:endParaRPr lang="es-ES_tradnl" noProof="0" dirty="0"/>
          </a:p>
          <a:p>
            <a:pPr>
              <a:buNone/>
            </a:pPr>
            <a:r>
              <a:rPr lang="es-ES_tradnl" noProof="0" dirty="0"/>
              <a:t> @</a:t>
            </a:r>
            <a:r>
              <a:rPr lang="es-ES_tradnl" noProof="0" dirty="0" err="1"/>
              <a:t>RSItemInterceptor</a:t>
            </a:r>
            <a:r>
              <a:rPr lang="es-ES_tradnl" noProof="0" dirty="0"/>
              <a:t>(</a:t>
            </a:r>
            <a:r>
              <a:rPr lang="es-ES_tradnl" noProof="0" dirty="0" err="1"/>
              <a:t>entityClass</a:t>
            </a:r>
            <a:r>
              <a:rPr lang="es-ES_tradnl" noProof="0" dirty="0"/>
              <a:t> = </a:t>
            </a:r>
            <a:r>
              <a:rPr lang="es-ES_tradnl" noProof="0" dirty="0" err="1"/>
              <a:t>ModelConstants.</a:t>
            </a:r>
            <a:r>
              <a:rPr lang="es-ES_tradnl" b="1" i="1" noProof="0" dirty="0" err="1"/>
              <a:t>WORKORDER_TYPE</a:t>
            </a:r>
            <a:r>
              <a:rPr lang="es-ES_tradnl" b="1" i="1" noProof="0" dirty="0"/>
              <a:t>)</a:t>
            </a:r>
          </a:p>
          <a:p>
            <a:pPr>
              <a:buNone/>
            </a:pPr>
            <a:r>
              <a:rPr lang="es-ES_tradnl" noProof="0" dirty="0"/>
              <a:t> @</a:t>
            </a:r>
            <a:r>
              <a:rPr lang="es-ES_tradnl" noProof="0" dirty="0" err="1"/>
              <a:t>RSSecuredAlias</a:t>
            </a:r>
            <a:r>
              <a:rPr lang="es-ES_tradnl" noProof="0" dirty="0"/>
              <a:t>(aliases = { </a:t>
            </a:r>
            <a:r>
              <a:rPr lang="es-ES_tradnl" noProof="0" dirty="0" err="1"/>
              <a:t>SecurityAliasEnum.</a:t>
            </a:r>
            <a:r>
              <a:rPr lang="es-ES_tradnl" b="1" i="1" noProof="0" dirty="0" err="1"/>
              <a:t>ORD_TAB</a:t>
            </a:r>
            <a:r>
              <a:rPr lang="es-ES_tradnl" b="1" i="1" noProof="0" dirty="0"/>
              <a:t> })</a:t>
            </a:r>
          </a:p>
          <a:p>
            <a:pPr>
              <a:buNone/>
            </a:pPr>
            <a:r>
              <a:rPr lang="es-ES_tradnl" noProof="0" dirty="0"/>
              <a:t>    </a:t>
            </a:r>
            <a:r>
              <a:rPr lang="es-ES_tradnl" b="1" noProof="0" dirty="0" err="1"/>
              <a:t>public</a:t>
            </a:r>
            <a:r>
              <a:rPr lang="es-ES_tradnl" b="1" noProof="0" dirty="0"/>
              <a:t> Response </a:t>
            </a:r>
            <a:r>
              <a:rPr lang="es-ES_tradnl" b="1" noProof="0" dirty="0" err="1"/>
              <a:t>get</a:t>
            </a:r>
            <a:r>
              <a:rPr lang="es-ES_tradnl" b="1" noProof="0" dirty="0"/>
              <a:t>(@</a:t>
            </a:r>
            <a:r>
              <a:rPr lang="es-ES_tradnl" b="1" noProof="0" dirty="0" err="1"/>
              <a:t>ApiParam</a:t>
            </a:r>
            <a:r>
              <a:rPr lang="es-ES_tradnl" b="1" noProof="0" dirty="0"/>
              <a:t>(</a:t>
            </a:r>
            <a:r>
              <a:rPr lang="es-ES_tradnl" b="1" noProof="0" dirty="0" err="1"/>
              <a:t>value</a:t>
            </a:r>
            <a:r>
              <a:rPr lang="es-ES_tradnl" b="1" noProof="0" dirty="0"/>
              <a:t> = "</a:t>
            </a:r>
            <a:r>
              <a:rPr lang="es-ES_tradnl" b="1" noProof="0" dirty="0" err="1"/>
              <a:t>uriInfo</a:t>
            </a:r>
            <a:r>
              <a:rPr lang="es-ES_tradnl" b="1" noProof="0" dirty="0"/>
              <a:t>", </a:t>
            </a:r>
            <a:r>
              <a:rPr lang="es-ES_tradnl" b="1" noProof="0" dirty="0" err="1"/>
              <a:t>required</a:t>
            </a:r>
            <a:r>
              <a:rPr lang="es-ES_tradnl" b="1" noProof="0" dirty="0"/>
              <a:t> = true) @</a:t>
            </a:r>
            <a:r>
              <a:rPr lang="es-ES_tradnl" b="1" noProof="0" dirty="0" err="1"/>
              <a:t>Context</a:t>
            </a:r>
            <a:r>
              <a:rPr lang="es-ES_tradnl" b="1" noProof="0" dirty="0"/>
              <a:t> </a:t>
            </a:r>
            <a:r>
              <a:rPr lang="es-ES_tradnl" b="1" noProof="0" dirty="0" err="1"/>
              <a:t>UriInfo</a:t>
            </a:r>
            <a:r>
              <a:rPr lang="es-ES_tradnl" b="1" noProof="0" dirty="0"/>
              <a:t> </a:t>
            </a:r>
            <a:r>
              <a:rPr lang="es-ES_tradnl" b="1" noProof="0" dirty="0" err="1"/>
              <a:t>uriInfo</a:t>
            </a:r>
            <a:r>
              <a:rPr lang="es-ES_tradnl" b="1" noProof="0" dirty="0"/>
              <a:t>,</a:t>
            </a:r>
          </a:p>
          <a:p>
            <a:pPr>
              <a:buNone/>
            </a:pPr>
            <a:r>
              <a:rPr lang="es-ES_tradnl" noProof="0" dirty="0"/>
              <a:t>                    @</a:t>
            </a:r>
            <a:r>
              <a:rPr lang="es-ES_tradnl" noProof="0" dirty="0" err="1"/>
              <a:t>ApiParam</a:t>
            </a:r>
            <a:r>
              <a:rPr lang="es-ES_tradnl" noProof="0" dirty="0"/>
              <a:t>(</a:t>
            </a:r>
            <a:r>
              <a:rPr lang="es-ES_tradnl" noProof="0" dirty="0" err="1"/>
              <a:t>value</a:t>
            </a:r>
            <a:r>
              <a:rPr lang="es-ES_tradnl" noProof="0" dirty="0"/>
              <a:t> = "Identificador orden", </a:t>
            </a:r>
            <a:r>
              <a:rPr lang="es-ES_tradnl" noProof="0" dirty="0" err="1"/>
              <a:t>required</a:t>
            </a:r>
            <a:r>
              <a:rPr lang="es-ES_tradnl" noProof="0" dirty="0"/>
              <a:t> = </a:t>
            </a:r>
            <a:r>
              <a:rPr lang="es-ES_tradnl" b="1" noProof="0" dirty="0"/>
              <a:t>true) @</a:t>
            </a:r>
            <a:r>
              <a:rPr lang="es-ES_tradnl" b="1" noProof="0" dirty="0" err="1"/>
              <a:t>PathParam</a:t>
            </a:r>
            <a:r>
              <a:rPr lang="es-ES_tradnl" b="1" noProof="0" dirty="0"/>
              <a:t>("id") </a:t>
            </a:r>
            <a:r>
              <a:rPr lang="es-ES_tradnl" b="1" noProof="0" dirty="0" err="1"/>
              <a:t>String</a:t>
            </a:r>
            <a:r>
              <a:rPr lang="es-ES_tradnl" b="1" noProof="0" dirty="0"/>
              <a:t> </a:t>
            </a:r>
            <a:r>
              <a:rPr lang="es-ES_tradnl" b="1" noProof="0" dirty="0" err="1"/>
              <a:t>key</a:t>
            </a:r>
            <a:r>
              <a:rPr lang="es-ES_tradnl" b="1" noProof="0" dirty="0"/>
              <a:t>) {</a:t>
            </a:r>
            <a:endParaRPr lang="es-ES_tradnl" b="1" i="1" noProof="0" dirty="0"/>
          </a:p>
          <a:p>
            <a:pPr>
              <a:buNone/>
            </a:pPr>
            <a:endParaRPr lang="es-ES_tradnl" b="1" i="1" noProof="0" dirty="0"/>
          </a:p>
          <a:p>
            <a:pPr>
              <a:buNone/>
            </a:pPr>
            <a:r>
              <a:rPr lang="es-ES_tradnl" noProof="0" dirty="0"/>
              <a:t>@Interceptor</a:t>
            </a:r>
          </a:p>
          <a:p>
            <a:pPr>
              <a:buNone/>
            </a:pPr>
            <a:r>
              <a:rPr lang="es-ES_tradnl" noProof="0" dirty="0"/>
              <a:t>@</a:t>
            </a:r>
            <a:r>
              <a:rPr lang="es-ES_tradnl" noProof="0" dirty="0" err="1"/>
              <a:t>RSItemInterceptor</a:t>
            </a:r>
            <a:endParaRPr lang="es-ES_tradnl" noProof="0" dirty="0"/>
          </a:p>
          <a:p>
            <a:pPr>
              <a:buNone/>
            </a:pPr>
            <a:r>
              <a:rPr lang="es-ES_tradnl" noProof="0" dirty="0"/>
              <a:t>@</a:t>
            </a:r>
            <a:r>
              <a:rPr lang="es-ES_tradnl" noProof="0" dirty="0" err="1"/>
              <a:t>Priority</a:t>
            </a:r>
            <a:r>
              <a:rPr lang="es-ES_tradnl" noProof="0" dirty="0"/>
              <a:t>(</a:t>
            </a:r>
            <a:r>
              <a:rPr lang="es-ES_tradnl" noProof="0" dirty="0" err="1"/>
              <a:t>Interceptor.Priority.</a:t>
            </a:r>
            <a:r>
              <a:rPr lang="es-ES_tradnl" b="1" i="1" noProof="0" dirty="0" err="1"/>
              <a:t>APPLICATION</a:t>
            </a:r>
            <a:r>
              <a:rPr lang="es-ES_tradnl" b="1" i="1" noProof="0" dirty="0"/>
              <a:t>)</a:t>
            </a:r>
          </a:p>
          <a:p>
            <a:pPr>
              <a:buNone/>
            </a:pPr>
            <a:r>
              <a:rPr lang="es-ES_tradnl" b="1" noProof="0" dirty="0" err="1"/>
              <a:t>public</a:t>
            </a:r>
            <a:r>
              <a:rPr lang="es-ES_tradnl" b="1" noProof="0" dirty="0"/>
              <a:t> </a:t>
            </a:r>
            <a:r>
              <a:rPr lang="es-ES_tradnl" b="1" noProof="0" dirty="0" err="1"/>
              <a:t>class</a:t>
            </a:r>
            <a:r>
              <a:rPr lang="es-ES_tradnl" b="1" noProof="0" dirty="0"/>
              <a:t> </a:t>
            </a:r>
            <a:r>
              <a:rPr lang="es-ES_tradnl" b="1" noProof="0" dirty="0" err="1"/>
              <a:t>ItemDataInterceptor</a:t>
            </a:r>
            <a:r>
              <a:rPr lang="es-ES_tradnl" b="1" noProof="0" dirty="0"/>
              <a:t> {</a:t>
            </a:r>
          </a:p>
          <a:p>
            <a:pPr>
              <a:buNone/>
            </a:pPr>
            <a:endParaRPr lang="es-ES_tradnl" noProof="0" dirty="0"/>
          </a:p>
          <a:p>
            <a:pPr>
              <a:buNone/>
            </a:pPr>
            <a:r>
              <a:rPr lang="es-ES_tradnl" noProof="0" dirty="0"/>
              <a:t>@</a:t>
            </a:r>
            <a:r>
              <a:rPr lang="es-ES_tradnl" noProof="0" dirty="0" err="1"/>
              <a:t>AroundInvoke</a:t>
            </a:r>
            <a:endParaRPr lang="es-ES_tradnl" noProof="0" dirty="0"/>
          </a:p>
          <a:p>
            <a:pPr>
              <a:buNone/>
            </a:pPr>
            <a:r>
              <a:rPr lang="es-ES_tradnl" noProof="0" dirty="0"/>
              <a:t>    </a:t>
            </a:r>
            <a:r>
              <a:rPr lang="es-ES_tradnl" b="1" noProof="0" dirty="0" err="1"/>
              <a:t>public</a:t>
            </a:r>
            <a:r>
              <a:rPr lang="es-ES_tradnl" b="1" noProof="0" dirty="0"/>
              <a:t> </a:t>
            </a:r>
            <a:r>
              <a:rPr lang="es-ES_tradnl" b="1" noProof="0" dirty="0" err="1"/>
              <a:t>Object</a:t>
            </a:r>
            <a:r>
              <a:rPr lang="es-ES_tradnl" b="1" noProof="0" dirty="0"/>
              <a:t> </a:t>
            </a:r>
            <a:r>
              <a:rPr lang="es-ES_tradnl" b="1" u="sng" noProof="0" dirty="0" err="1"/>
              <a:t>filter</a:t>
            </a:r>
            <a:r>
              <a:rPr lang="es-ES_tradnl" b="1" u="sng" noProof="0" dirty="0"/>
              <a:t>(</a:t>
            </a:r>
            <a:r>
              <a:rPr lang="es-ES_tradnl" b="1" u="sng" noProof="0" dirty="0" err="1"/>
              <a:t>InvocationContext</a:t>
            </a:r>
            <a:r>
              <a:rPr lang="es-ES_tradnl" b="1" u="sng" noProof="0" dirty="0"/>
              <a:t> </a:t>
            </a:r>
            <a:r>
              <a:rPr lang="es-ES_tradnl" b="1" u="sng" noProof="0" dirty="0" err="1"/>
              <a:t>context</a:t>
            </a:r>
            <a:r>
              <a:rPr lang="es-ES_tradnl" b="1" u="sng" noProof="0" dirty="0"/>
              <a:t>) </a:t>
            </a:r>
            <a:r>
              <a:rPr lang="es-ES_tradnl" b="1" u="sng" noProof="0" dirty="0" err="1"/>
              <a:t>throws</a:t>
            </a:r>
            <a:r>
              <a:rPr lang="es-ES_tradnl" b="1" u="sng" noProof="0" dirty="0"/>
              <a:t> </a:t>
            </a:r>
            <a:r>
              <a:rPr lang="es-ES_tradnl" b="1" u="sng" noProof="0" dirty="0" err="1"/>
              <a:t>Exception</a:t>
            </a:r>
            <a:endParaRPr lang="es-ES_tradnl" b="1" u="sng" noProof="0" dirty="0"/>
          </a:p>
          <a:p>
            <a:pPr>
              <a:buNone/>
            </a:pPr>
            <a:endParaRPr lang="es-ES_tradnl" noProof="0" dirty="0"/>
          </a:p>
          <a:p>
            <a:pPr>
              <a:buNone/>
            </a:pPr>
            <a:endParaRPr lang="es-ES_tradnl" noProof="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 noProof="0" dirty="0"/>
              <a:t>Interceptores mediante anotaciones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pPr marL="109728" indent="0">
              <a:buNone/>
            </a:pPr>
            <a:r>
              <a:rPr lang="es-ES_tradnl" noProof="0" dirty="0">
                <a:latin typeface="Arial" pitchFamily="34" charset="0"/>
              </a:rPr>
              <a:t>Java es un lenguaje de programación de propósito general, concurrente y orientado a objetos.</a:t>
            </a:r>
          </a:p>
          <a:p>
            <a:pPr marL="109728" indent="0">
              <a:buNone/>
            </a:pPr>
            <a:r>
              <a:rPr lang="es-ES_tradnl" noProof="0" dirty="0">
                <a:latin typeface="Arial" pitchFamily="34" charset="0"/>
              </a:rPr>
              <a:t>Basado en el principio WORA (</a:t>
            </a:r>
            <a:r>
              <a:rPr lang="es-ES_tradnl" noProof="0" dirty="0" err="1">
                <a:latin typeface="Arial" pitchFamily="34" charset="0"/>
              </a:rPr>
              <a:t>Write</a:t>
            </a:r>
            <a:r>
              <a:rPr lang="es-ES_tradnl" noProof="0" dirty="0">
                <a:latin typeface="Arial" pitchFamily="34" charset="0"/>
              </a:rPr>
              <a:t> Once Run </a:t>
            </a:r>
            <a:r>
              <a:rPr lang="es-ES_tradnl" noProof="0" dirty="0" err="1">
                <a:latin typeface="Arial" pitchFamily="34" charset="0"/>
              </a:rPr>
              <a:t>Anywhere</a:t>
            </a:r>
            <a:r>
              <a:rPr lang="es-ES_tradnl" noProof="0" dirty="0">
                <a:latin typeface="Arial" pitchFamily="34" charset="0"/>
              </a:rPr>
              <a:t>).</a:t>
            </a:r>
          </a:p>
          <a:p>
            <a:pPr marL="109728" indent="0">
              <a:buNone/>
            </a:pPr>
            <a:r>
              <a:rPr lang="es-ES_tradnl" noProof="0" dirty="0">
                <a:latin typeface="Arial" pitchFamily="34" charset="0"/>
              </a:rPr>
              <a:t>Sus principales características son:</a:t>
            </a:r>
          </a:p>
          <a:p>
            <a:r>
              <a:rPr lang="es-ES_tradnl" noProof="0" dirty="0">
                <a:latin typeface="Arial" pitchFamily="34" charset="0"/>
              </a:rPr>
              <a:t>Orientación a Objetos.</a:t>
            </a:r>
          </a:p>
          <a:p>
            <a:r>
              <a:rPr lang="es-ES_tradnl" noProof="0" dirty="0">
                <a:latin typeface="Arial" pitchFamily="34" charset="0"/>
              </a:rPr>
              <a:t>Independencia de plataforma.</a:t>
            </a:r>
          </a:p>
          <a:p>
            <a:r>
              <a:rPr lang="es-ES_tradnl" noProof="0" dirty="0">
                <a:latin typeface="Arial" pitchFamily="34" charset="0"/>
              </a:rPr>
              <a:t>Gestión automática de la memoria, a través del recolector de basura.</a:t>
            </a:r>
          </a:p>
          <a:p>
            <a:r>
              <a:rPr lang="es-ES_tradnl" noProof="0" dirty="0">
                <a:latin typeface="Arial" pitchFamily="34" charset="0"/>
              </a:rPr>
              <a:t>Paso por referencia y por valor.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ES_tradnl" noProof="0" dirty="0">
                <a:ea typeface="+mj-ea"/>
              </a:rPr>
              <a:t>Java</a:t>
            </a:r>
          </a:p>
        </p:txBody>
      </p:sp>
      <p:sp>
        <p:nvSpPr>
          <p:cNvPr id="6" name="3 Marcador de texto"/>
          <p:cNvSpPr txBox="1">
            <a:spLocks/>
          </p:cNvSpPr>
          <p:nvPr/>
        </p:nvSpPr>
        <p:spPr>
          <a:xfrm>
            <a:off x="395536" y="1124744"/>
            <a:ext cx="8229600" cy="40640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 indent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defRPr kumimoji="0" sz="2000">
                <a:solidFill>
                  <a:schemeClr val="accent1"/>
                </a:solidFill>
              </a:defRPr>
            </a:lvl1pPr>
            <a:lvl2pPr indent="0">
              <a:spcBef>
                <a:spcPts val="324"/>
              </a:spcBef>
              <a:buClr>
                <a:schemeClr val="accent1"/>
              </a:buClr>
              <a:buFontTx/>
              <a:buNone/>
              <a:defRPr kumimoji="0" sz="2300"/>
            </a:lvl2pPr>
            <a:lvl3pPr indent="0">
              <a:spcBef>
                <a:spcPts val="350"/>
              </a:spcBef>
              <a:buClr>
                <a:schemeClr val="accent2"/>
              </a:buClr>
              <a:buSzPct val="100000"/>
              <a:buFontTx/>
              <a:buNone/>
              <a:defRPr kumimoji="0" sz="2100"/>
            </a:lvl3pPr>
            <a:lvl4pPr indent="0">
              <a:spcBef>
                <a:spcPts val="350"/>
              </a:spcBef>
              <a:buClr>
                <a:schemeClr val="accent2"/>
              </a:buClr>
              <a:buFontTx/>
              <a:buNone/>
              <a:defRPr kumimoji="0" sz="1900"/>
            </a:lvl4pPr>
            <a:lvl5pPr indent="0">
              <a:spcBef>
                <a:spcPts val="350"/>
              </a:spcBef>
              <a:buClr>
                <a:schemeClr val="accent2"/>
              </a:buClr>
              <a:buFontTx/>
              <a:buNone/>
              <a:defRPr kumimoji="0"/>
            </a:lvl5pPr>
            <a:lvl6pPr marL="1600200" indent="-228600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/>
            </a:lvl6pPr>
            <a:lvl7pPr marL="1828800" indent="-228600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/>
            </a:lvl7pPr>
            <a:lvl8pPr marL="2057400" indent="-228600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/>
            </a:lvl8pPr>
            <a:lvl9pPr marL="2286000" indent="-228600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baseline="0"/>
            </a:lvl9pPr>
            <a:extLst/>
          </a:lstStyle>
          <a:p>
            <a:r>
              <a:rPr lang="es-ES" dirty="0"/>
              <a:t>Introducción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noProof="0" dirty="0"/>
              <a:t>Interceptor referenciados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ES_tradnl" b="1" noProof="0" dirty="0"/>
              <a:t>@</a:t>
            </a:r>
            <a:r>
              <a:rPr lang="es-ES_tradnl" b="1" noProof="0" dirty="0" err="1"/>
              <a:t>Interceptors</a:t>
            </a:r>
            <a:r>
              <a:rPr lang="es-ES_tradnl" b="1" noProof="0" dirty="0"/>
              <a:t>:{</a:t>
            </a:r>
            <a:r>
              <a:rPr lang="es-ES_tradnl" b="1" noProof="0" dirty="0" err="1"/>
              <a:t>ItemActionIterceptor.class</a:t>
            </a:r>
            <a:r>
              <a:rPr lang="es-ES_tradnl" b="1" noProof="0" dirty="0"/>
              <a:t>}</a:t>
            </a:r>
          </a:p>
          <a:p>
            <a:pPr>
              <a:buNone/>
            </a:pPr>
            <a:r>
              <a:rPr lang="es-ES_tradnl" b="1" noProof="0" dirty="0" err="1"/>
              <a:t>public</a:t>
            </a:r>
            <a:r>
              <a:rPr lang="es-ES_tradnl" b="1" noProof="0" dirty="0"/>
              <a:t> </a:t>
            </a:r>
            <a:r>
              <a:rPr lang="es-ES_tradnl" b="1" noProof="0" dirty="0" err="1"/>
              <a:t>void</a:t>
            </a:r>
            <a:r>
              <a:rPr lang="es-ES_tradnl" b="1" noProof="0" dirty="0"/>
              <a:t> </a:t>
            </a:r>
            <a:r>
              <a:rPr lang="es-ES_tradnl" b="1" noProof="0" dirty="0" err="1"/>
              <a:t>createItem</a:t>
            </a:r>
            <a:r>
              <a:rPr lang="es-ES_tradnl" b="1" noProof="0" dirty="0"/>
              <a:t>(</a:t>
            </a:r>
            <a:r>
              <a:rPr lang="es-ES_tradnl" b="1" noProof="0" dirty="0" err="1"/>
              <a:t>Item</a:t>
            </a:r>
            <a:r>
              <a:rPr lang="es-ES_tradnl" b="1" noProof="0" dirty="0"/>
              <a:t> </a:t>
            </a:r>
            <a:r>
              <a:rPr lang="es-ES_tradnl" b="1" noProof="0" dirty="0" err="1"/>
              <a:t>item</a:t>
            </a:r>
            <a:r>
              <a:rPr lang="es-ES_tradnl" b="1" noProof="0" dirty="0"/>
              <a:t>)</a:t>
            </a:r>
          </a:p>
          <a:p>
            <a:pPr>
              <a:buNone/>
            </a:pPr>
            <a:endParaRPr lang="es-ES_tradnl" b="1" noProof="0" dirty="0"/>
          </a:p>
          <a:p>
            <a:pPr>
              <a:buNone/>
            </a:pPr>
            <a:r>
              <a:rPr lang="es-ES_tradnl" b="1" noProof="0" dirty="0" err="1"/>
              <a:t>public</a:t>
            </a:r>
            <a:r>
              <a:rPr lang="es-ES_tradnl" b="1" noProof="0" dirty="0"/>
              <a:t> </a:t>
            </a:r>
            <a:r>
              <a:rPr lang="es-ES_tradnl" b="1" noProof="0" dirty="0" err="1"/>
              <a:t>class</a:t>
            </a:r>
            <a:r>
              <a:rPr lang="es-ES_tradnl" b="1" noProof="0" dirty="0"/>
              <a:t> </a:t>
            </a:r>
            <a:r>
              <a:rPr lang="es-ES_tradnl" b="1" noProof="0" dirty="0" err="1"/>
              <a:t>ItemActionIterceptor</a:t>
            </a:r>
            <a:r>
              <a:rPr lang="es-ES_tradnl" b="1" noProof="0" dirty="0"/>
              <a:t> {</a:t>
            </a:r>
          </a:p>
          <a:p>
            <a:pPr>
              <a:buNone/>
            </a:pPr>
            <a:r>
              <a:rPr lang="es-ES_tradnl" noProof="0" dirty="0"/>
              <a:t> @</a:t>
            </a:r>
            <a:r>
              <a:rPr lang="es-ES_tradnl" noProof="0" dirty="0" err="1"/>
              <a:t>AroundInvoke</a:t>
            </a:r>
            <a:endParaRPr lang="es-ES_tradnl" noProof="0" dirty="0"/>
          </a:p>
          <a:p>
            <a:pPr>
              <a:buNone/>
            </a:pPr>
            <a:r>
              <a:rPr lang="es-ES_tradnl" noProof="0" dirty="0"/>
              <a:t>    </a:t>
            </a:r>
            <a:r>
              <a:rPr lang="es-ES_tradnl" b="1" noProof="0" dirty="0" err="1"/>
              <a:t>public</a:t>
            </a:r>
            <a:r>
              <a:rPr lang="es-ES_tradnl" b="1" noProof="0" dirty="0"/>
              <a:t> </a:t>
            </a:r>
            <a:r>
              <a:rPr lang="es-ES_tradnl" b="1" noProof="0" dirty="0" err="1"/>
              <a:t>Object</a:t>
            </a:r>
            <a:r>
              <a:rPr lang="es-ES_tradnl" b="1" noProof="0" dirty="0"/>
              <a:t> </a:t>
            </a:r>
            <a:r>
              <a:rPr lang="es-ES_tradnl" b="1" u="sng" noProof="0" dirty="0"/>
              <a:t>log(</a:t>
            </a:r>
            <a:r>
              <a:rPr lang="es-ES_tradnl" b="1" u="sng" noProof="0" dirty="0" err="1"/>
              <a:t>InvocationContext</a:t>
            </a:r>
            <a:r>
              <a:rPr lang="es-ES_tradnl" b="1" u="sng" noProof="0" dirty="0"/>
              <a:t> </a:t>
            </a:r>
            <a:r>
              <a:rPr lang="es-ES_tradnl" b="1" u="sng" noProof="0" dirty="0" err="1"/>
              <a:t>context</a:t>
            </a:r>
            <a:r>
              <a:rPr lang="es-ES_tradnl" b="1" u="sng" noProof="0" dirty="0"/>
              <a:t>) </a:t>
            </a:r>
            <a:r>
              <a:rPr lang="es-ES_tradnl" b="1" u="sng" noProof="0" dirty="0" err="1"/>
              <a:t>throws</a:t>
            </a:r>
            <a:r>
              <a:rPr lang="es-ES_tradnl" b="1" u="sng" noProof="0" dirty="0"/>
              <a:t> </a:t>
            </a:r>
            <a:r>
              <a:rPr lang="es-ES_tradnl" b="1" u="sng" noProof="0" dirty="0" err="1"/>
              <a:t>Exception</a:t>
            </a:r>
            <a:r>
              <a:rPr lang="es-ES_tradnl" b="1" u="sng" noProof="0" dirty="0"/>
              <a:t> {</a:t>
            </a:r>
          </a:p>
        </p:txBody>
      </p:sp>
      <p:sp>
        <p:nvSpPr>
          <p:cNvPr id="6" name="3 Marcador de texto"/>
          <p:cNvSpPr>
            <a:spLocks noGrp="1"/>
          </p:cNvSpPr>
          <p:nvPr>
            <p:ph type="body" sz="quarter" idx="13"/>
          </p:nvPr>
        </p:nvSpPr>
        <p:spPr>
          <a:xfrm>
            <a:off x="457200" y="1225547"/>
            <a:ext cx="8229600" cy="406400"/>
          </a:xfrm>
        </p:spPr>
        <p:txBody>
          <a:bodyPr/>
          <a:lstStyle/>
          <a:p>
            <a:r>
              <a:rPr lang="es-ES_tradnl" noProof="0" dirty="0"/>
              <a:t>Se realiza la definición de la clase</a:t>
            </a:r>
          </a:p>
          <a:p>
            <a:endParaRPr lang="es-ES_tradnl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noProof="0" dirty="0" err="1"/>
              <a:t>Scopes</a:t>
            </a:r>
            <a:r>
              <a:rPr lang="es-ES_tradnl" noProof="0" dirty="0"/>
              <a:t> (CDI)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s-ES_tradnl" noProof="0" dirty="0"/>
              <a:t>Cada componente dispone de su propio </a:t>
            </a:r>
            <a:r>
              <a:rPr lang="es-ES_tradnl" noProof="0" dirty="0" err="1"/>
              <a:t>scope</a:t>
            </a:r>
            <a:r>
              <a:rPr lang="es-ES_tradnl" noProof="0" dirty="0"/>
              <a:t> que se puede definir como el contexto de ejecución con un ciclo de vida determinado.</a:t>
            </a:r>
          </a:p>
          <a:p>
            <a:endParaRPr lang="es-ES_tradnl" noProof="0" dirty="0"/>
          </a:p>
          <a:p>
            <a:pPr>
              <a:buNone/>
            </a:pPr>
            <a:r>
              <a:rPr lang="es-ES_tradnl" noProof="0" dirty="0"/>
              <a:t>Los más relevantes son:</a:t>
            </a:r>
          </a:p>
          <a:p>
            <a:r>
              <a:rPr lang="es-ES_tradnl" b="1" noProof="0" dirty="0" err="1"/>
              <a:t>Application</a:t>
            </a:r>
            <a:r>
              <a:rPr lang="es-ES_tradnl" b="1" noProof="0" dirty="0"/>
              <a:t> </a:t>
            </a:r>
            <a:r>
              <a:rPr lang="es-ES_tradnl" b="1" noProof="0" dirty="0" err="1"/>
              <a:t>Scoped</a:t>
            </a:r>
            <a:r>
              <a:rPr lang="es-ES_tradnl" noProof="0" dirty="0"/>
              <a:t>, sólo existe una instancia del </a:t>
            </a:r>
            <a:r>
              <a:rPr lang="es-ES_tradnl" noProof="0" dirty="0" err="1"/>
              <a:t>bean</a:t>
            </a:r>
            <a:r>
              <a:rPr lang="es-ES_tradnl" noProof="0" dirty="0"/>
              <a:t> para toda la aplicación.</a:t>
            </a:r>
          </a:p>
          <a:p>
            <a:r>
              <a:rPr lang="es-ES_tradnl" b="1" noProof="0" dirty="0" err="1"/>
              <a:t>SessionScoped</a:t>
            </a:r>
            <a:r>
              <a:rPr lang="es-ES_tradnl" noProof="0" dirty="0"/>
              <a:t>, asociado a la sesión del </a:t>
            </a:r>
            <a:r>
              <a:rPr lang="es-ES_tradnl" noProof="0" dirty="0" err="1"/>
              <a:t>suario</a:t>
            </a:r>
            <a:r>
              <a:rPr lang="es-ES_tradnl" noProof="0" dirty="0"/>
              <a:t> de la petición.</a:t>
            </a:r>
          </a:p>
          <a:p>
            <a:r>
              <a:rPr lang="es-ES_tradnl" b="1" noProof="0" dirty="0" err="1"/>
              <a:t>RequestScoped</a:t>
            </a:r>
            <a:r>
              <a:rPr lang="es-ES_tradnl" noProof="0" dirty="0"/>
              <a:t>, Existe una instancia por petición http.</a:t>
            </a:r>
          </a:p>
          <a:p>
            <a:endParaRPr lang="es-ES_tradnl" noProof="0" dirty="0"/>
          </a:p>
          <a:p>
            <a:pPr>
              <a:buNone/>
            </a:pPr>
            <a:r>
              <a:rPr lang="es-ES_tradnl" noProof="0" dirty="0"/>
              <a:t>CDI define además dos </a:t>
            </a:r>
            <a:r>
              <a:rPr lang="es-ES_tradnl" noProof="0" dirty="0" err="1"/>
              <a:t>pseudoscopes</a:t>
            </a:r>
            <a:r>
              <a:rPr lang="es-ES_tradnl" noProof="0" dirty="0"/>
              <a:t>:</a:t>
            </a:r>
          </a:p>
          <a:p>
            <a:r>
              <a:rPr lang="es-ES_tradnl" b="1" noProof="0" dirty="0" err="1"/>
              <a:t>Singleton</a:t>
            </a:r>
            <a:r>
              <a:rPr lang="es-ES_tradnl" noProof="0" dirty="0"/>
              <a:t> </a:t>
            </a:r>
            <a:r>
              <a:rPr lang="es-ES_tradnl" noProof="0" dirty="0" err="1"/>
              <a:t>bean</a:t>
            </a:r>
            <a:r>
              <a:rPr lang="es-ES_tradnl" noProof="0" dirty="0"/>
              <a:t> es semejante al </a:t>
            </a:r>
            <a:r>
              <a:rPr lang="es-ES_tradnl" noProof="0" dirty="0" err="1"/>
              <a:t>ApplicationScoped</a:t>
            </a:r>
            <a:r>
              <a:rPr lang="es-ES_tradnl" noProof="0" dirty="0"/>
              <a:t> con acceso a servicios adicionales.</a:t>
            </a:r>
          </a:p>
          <a:p>
            <a:r>
              <a:rPr lang="es-ES_tradnl" b="1" noProof="0" dirty="0" err="1"/>
              <a:t>Dependent</a:t>
            </a:r>
            <a:r>
              <a:rPr lang="es-ES_tradnl" noProof="0" dirty="0"/>
              <a:t> </a:t>
            </a:r>
            <a:r>
              <a:rPr lang="es-ES_tradnl" noProof="0" dirty="0" err="1"/>
              <a:t>beans</a:t>
            </a:r>
            <a:r>
              <a:rPr lang="es-ES_tradnl" noProof="0" dirty="0"/>
              <a:t> hacen que se instancie previamente y compartan el </a:t>
            </a:r>
            <a:r>
              <a:rPr lang="es-ES_tradnl" noProof="0" dirty="0" err="1"/>
              <a:t>scope</a:t>
            </a:r>
            <a:r>
              <a:rPr lang="es-ES_tradnl" noProof="0" dirty="0"/>
              <a:t> del </a:t>
            </a:r>
            <a:r>
              <a:rPr lang="es-ES_tradnl" noProof="0" dirty="0" err="1"/>
              <a:t>bean</a:t>
            </a:r>
            <a:r>
              <a:rPr lang="es-ES_tradnl" noProof="0" dirty="0"/>
              <a:t> que se </a:t>
            </a:r>
            <a:r>
              <a:rPr lang="es-ES_tradnl" noProof="0" dirty="0" err="1"/>
              <a:t>injecta</a:t>
            </a:r>
            <a:r>
              <a:rPr lang="es-ES_tradnl" noProof="0" dirty="0"/>
              <a:t>.</a:t>
            </a:r>
          </a:p>
          <a:p>
            <a:endParaRPr lang="es-ES_tradnl" b="1" noProof="0" dirty="0"/>
          </a:p>
          <a:p>
            <a:pPr>
              <a:buNone/>
            </a:pPr>
            <a:r>
              <a:rPr lang="es-ES_tradnl" b="1" noProof="0" dirty="0" err="1"/>
              <a:t>Proxies</a:t>
            </a:r>
            <a:endParaRPr lang="es-ES_tradnl" b="1" noProof="0" dirty="0"/>
          </a:p>
          <a:p>
            <a:r>
              <a:rPr lang="es-ES_tradnl" noProof="0" dirty="0"/>
              <a:t>La inyección no es de la instancia es de un proxy que está generalmente instrumentalizado por el contenedor para incorporar servicios propios del contenedor como interceptores.</a:t>
            </a:r>
            <a:br>
              <a:rPr lang="es-ES_tradnl" noProof="0" dirty="0"/>
            </a:br>
            <a:br>
              <a:rPr lang="es-ES_tradnl" noProof="0" dirty="0"/>
            </a:br>
            <a:endParaRPr lang="es-ES_tradnl" noProof="0" dirty="0"/>
          </a:p>
          <a:p>
            <a:endParaRPr lang="es-ES_tradnl" noProof="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 noProof="0" dirty="0"/>
              <a:t>Ciclos de vida asociados a los objetos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noProof="0" dirty="0" err="1"/>
              <a:t>Scopes</a:t>
            </a:r>
            <a:r>
              <a:rPr lang="es-ES_tradnl" noProof="0" dirty="0"/>
              <a:t> (EJB)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s-ES_tradnl" noProof="0" dirty="0"/>
              <a:t>Cada componente EJB dispone de su propio </a:t>
            </a:r>
            <a:r>
              <a:rPr lang="es-ES_tradnl" noProof="0" dirty="0" err="1"/>
              <a:t>scope</a:t>
            </a:r>
            <a:r>
              <a:rPr lang="es-ES_tradnl" noProof="0" dirty="0"/>
              <a:t> que se puede definir como el contexto de ejecución con un ciclo de vida determinado. En este caso se tiene acceso a servicios adicionales a los componentes CDI.</a:t>
            </a:r>
          </a:p>
          <a:p>
            <a:endParaRPr lang="es-ES_tradnl" noProof="0" dirty="0"/>
          </a:p>
          <a:p>
            <a:pPr>
              <a:buNone/>
            </a:pPr>
            <a:r>
              <a:rPr lang="es-ES_tradnl" noProof="0" dirty="0"/>
              <a:t>Los más relevantes son:</a:t>
            </a:r>
          </a:p>
          <a:p>
            <a:r>
              <a:rPr lang="es-ES_tradnl" b="1" noProof="0" dirty="0" err="1"/>
              <a:t>Stateless</a:t>
            </a:r>
            <a:r>
              <a:rPr lang="es-ES_tradnl" noProof="0" dirty="0"/>
              <a:t>, sin estado.</a:t>
            </a:r>
          </a:p>
          <a:p>
            <a:r>
              <a:rPr lang="es-ES_tradnl" b="1" noProof="0" dirty="0" err="1"/>
              <a:t>Stateful</a:t>
            </a:r>
            <a:r>
              <a:rPr lang="es-ES_tradnl" noProof="0" dirty="0"/>
              <a:t>, con estado y asociados al contexto de la petición.</a:t>
            </a:r>
          </a:p>
          <a:p>
            <a:r>
              <a:rPr lang="es-ES_tradnl" b="1" noProof="0" dirty="0" err="1"/>
              <a:t>Singleton</a:t>
            </a:r>
            <a:r>
              <a:rPr lang="es-ES_tradnl" noProof="0" dirty="0"/>
              <a:t>, una única instancia por aplicación (máquina virtual).</a:t>
            </a:r>
          </a:p>
          <a:p>
            <a:endParaRPr lang="es-ES_tradnl" noProof="0" dirty="0"/>
          </a:p>
          <a:p>
            <a:r>
              <a:rPr lang="es-ES_tradnl" noProof="0" dirty="0"/>
              <a:t>Se pueden inyectar mediante @</a:t>
            </a:r>
            <a:r>
              <a:rPr lang="es-ES_tradnl" noProof="0" dirty="0" err="1"/>
              <a:t>Inject</a:t>
            </a:r>
            <a:r>
              <a:rPr lang="es-ES_tradnl" noProof="0" dirty="0"/>
              <a:t> o @EJB. En JEE7 @</a:t>
            </a:r>
            <a:r>
              <a:rPr lang="es-ES_tradnl" noProof="0" dirty="0" err="1"/>
              <a:t>Inject</a:t>
            </a:r>
            <a:r>
              <a:rPr lang="es-ES_tradnl" noProof="0" dirty="0"/>
              <a:t> engloba @EJB.</a:t>
            </a:r>
          </a:p>
          <a:p>
            <a:pPr>
              <a:buNone/>
            </a:pPr>
            <a:br>
              <a:rPr lang="es-ES_tradnl" noProof="0" dirty="0"/>
            </a:br>
            <a:endParaRPr lang="es-ES_tradnl" noProof="0" dirty="0"/>
          </a:p>
          <a:p>
            <a:endParaRPr lang="es-ES_tradnl" noProof="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 noProof="0" dirty="0"/>
              <a:t>Ciclos de vida asociados a los objetos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noProof="0" dirty="0">
                <a:latin typeface="Arial" charset="0"/>
                <a:cs typeface="Arial" charset="0"/>
              </a:rPr>
              <a:t>JAX-RS 2.0</a:t>
            </a:r>
          </a:p>
        </p:txBody>
      </p:sp>
      <p:sp>
        <p:nvSpPr>
          <p:cNvPr id="61442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None/>
            </a:pPr>
            <a:r>
              <a:rPr lang="es-ES_tradnl" noProof="0" dirty="0">
                <a:latin typeface="Arial" charset="0"/>
                <a:cs typeface="Arial" charset="0"/>
              </a:rPr>
              <a:t>Definición de servicios </a:t>
            </a:r>
            <a:r>
              <a:rPr lang="es-ES_tradnl" noProof="0" dirty="0" err="1">
                <a:latin typeface="Arial" charset="0"/>
                <a:cs typeface="Arial" charset="0"/>
              </a:rPr>
              <a:t>RESTful</a:t>
            </a:r>
            <a:r>
              <a:rPr lang="es-ES_tradnl" noProof="0" dirty="0">
                <a:latin typeface="Arial" charset="0"/>
                <a:cs typeface="Arial" charset="0"/>
              </a:rPr>
              <a:t>.</a:t>
            </a:r>
          </a:p>
          <a:p>
            <a:pPr>
              <a:buNone/>
            </a:pPr>
            <a:endParaRPr lang="es-ES_tradnl" noProof="0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s-ES_tradnl" noProof="0" dirty="0">
                <a:latin typeface="Arial" charset="0"/>
                <a:cs typeface="Arial" charset="0"/>
              </a:rPr>
              <a:t>Conceptos relacionados:</a:t>
            </a:r>
          </a:p>
          <a:p>
            <a:r>
              <a:rPr lang="es-ES_tradnl" noProof="0" dirty="0">
                <a:latin typeface="Arial" charset="0"/>
                <a:cs typeface="Arial" charset="0"/>
              </a:rPr>
              <a:t>Filtros e interceptores</a:t>
            </a:r>
          </a:p>
          <a:p>
            <a:r>
              <a:rPr lang="es-ES_tradnl" noProof="0" dirty="0">
                <a:latin typeface="Arial" charset="0"/>
                <a:cs typeface="Arial" charset="0"/>
              </a:rPr>
              <a:t>Procesado asíncrono</a:t>
            </a:r>
          </a:p>
          <a:p>
            <a:r>
              <a:rPr lang="es-ES_tradnl" noProof="0" dirty="0">
                <a:latin typeface="Arial" charset="0"/>
                <a:cs typeface="Arial" charset="0"/>
              </a:rPr>
              <a:t>Implementación</a:t>
            </a:r>
          </a:p>
          <a:p>
            <a:r>
              <a:rPr lang="es-ES_tradnl" noProof="0" dirty="0" err="1">
                <a:latin typeface="Arial" charset="0"/>
                <a:cs typeface="Arial" charset="0"/>
              </a:rPr>
              <a:t>Swagger</a:t>
            </a:r>
            <a:endParaRPr lang="es-ES_tradnl" noProof="0" dirty="0">
              <a:latin typeface="Arial" charset="0"/>
              <a:cs typeface="Arial" charset="0"/>
            </a:endParaRPr>
          </a:p>
          <a:p>
            <a:r>
              <a:rPr lang="es-ES_tradnl" noProof="0" dirty="0">
                <a:latin typeface="Arial" charset="0"/>
                <a:cs typeface="Arial" charset="0"/>
              </a:rPr>
              <a:t>Response</a:t>
            </a:r>
          </a:p>
        </p:txBody>
      </p:sp>
      <p:sp>
        <p:nvSpPr>
          <p:cNvPr id="11" name="3 Marcador de texto"/>
          <p:cNvSpPr>
            <a:spLocks noGrp="1"/>
          </p:cNvSpPr>
          <p:nvPr>
            <p:ph type="body" sz="quarter" idx="13"/>
          </p:nvPr>
        </p:nvSpPr>
        <p:spPr>
          <a:xfrm>
            <a:off x="457200" y="1225547"/>
            <a:ext cx="8229600" cy="406400"/>
          </a:xfrm>
        </p:spPr>
        <p:txBody>
          <a:bodyPr/>
          <a:lstStyle/>
          <a:p>
            <a:r>
              <a:rPr lang="es-ES_tradnl" noProof="0" dirty="0">
                <a:latin typeface="Arial" charset="0"/>
                <a:cs typeface="Arial" charset="0"/>
              </a:rPr>
              <a:t>Java API </a:t>
            </a:r>
            <a:r>
              <a:rPr lang="es-ES_tradnl" noProof="0" dirty="0" err="1">
                <a:latin typeface="Arial" charset="0"/>
                <a:cs typeface="Arial" charset="0"/>
              </a:rPr>
              <a:t>for</a:t>
            </a:r>
            <a:r>
              <a:rPr lang="es-ES_tradnl" noProof="0" dirty="0">
                <a:latin typeface="Arial" charset="0"/>
                <a:cs typeface="Arial" charset="0"/>
              </a:rPr>
              <a:t> </a:t>
            </a:r>
            <a:r>
              <a:rPr lang="es-ES_tradnl" noProof="0" dirty="0" err="1">
                <a:latin typeface="Arial" charset="0"/>
                <a:cs typeface="Arial" charset="0"/>
              </a:rPr>
              <a:t>RESTful</a:t>
            </a:r>
            <a:r>
              <a:rPr lang="es-ES_tradnl" noProof="0" dirty="0">
                <a:latin typeface="Arial" charset="0"/>
                <a:cs typeface="Arial" charset="0"/>
              </a:rPr>
              <a:t> Web </a:t>
            </a:r>
            <a:r>
              <a:rPr lang="es-ES_tradnl" noProof="0" dirty="0" err="1">
                <a:latin typeface="Arial" charset="0"/>
                <a:cs typeface="Arial" charset="0"/>
              </a:rPr>
              <a:t>Services</a:t>
            </a:r>
            <a:r>
              <a:rPr lang="es-ES_tradnl" noProof="0" dirty="0">
                <a:latin typeface="Arial" charset="0"/>
                <a:cs typeface="Arial" charset="0"/>
              </a:rPr>
              <a:t> 2.0</a:t>
            </a:r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2370316725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noProof="0" dirty="0">
                <a:latin typeface="Arial" charset="0"/>
                <a:cs typeface="Arial" charset="0"/>
              </a:rPr>
              <a:t>JAX-RS 2.0</a:t>
            </a:r>
          </a:p>
        </p:txBody>
      </p:sp>
      <p:sp>
        <p:nvSpPr>
          <p:cNvPr id="61442" name="Content Placeholder 2"/>
          <p:cNvSpPr>
            <a:spLocks noGrp="1"/>
          </p:cNvSpPr>
          <p:nvPr>
            <p:ph sz="quarter" idx="12"/>
          </p:nvPr>
        </p:nvSpPr>
        <p:spPr>
          <a:xfrm>
            <a:off x="457200" y="1882707"/>
            <a:ext cx="8229600" cy="538181"/>
          </a:xfrm>
        </p:spPr>
        <p:txBody>
          <a:bodyPr/>
          <a:lstStyle/>
          <a:p>
            <a:pPr>
              <a:buNone/>
            </a:pPr>
            <a:r>
              <a:rPr lang="es-ES_tradnl" noProof="0" dirty="0">
                <a:latin typeface="Arial" charset="0"/>
                <a:cs typeface="Arial" charset="0"/>
              </a:rPr>
              <a:t>Implementación servicio REST</a:t>
            </a:r>
          </a:p>
          <a:p>
            <a:pPr>
              <a:buNone/>
            </a:pPr>
            <a:endParaRPr lang="es-ES_tradnl" noProof="0" dirty="0">
              <a:latin typeface="Arial" charset="0"/>
              <a:cs typeface="Arial" charset="0"/>
            </a:endParaRPr>
          </a:p>
          <a:p>
            <a:pPr>
              <a:buNone/>
            </a:pPr>
            <a:endParaRPr lang="es-ES_tradnl" noProof="0" dirty="0">
              <a:latin typeface="Arial" charset="0"/>
              <a:cs typeface="Arial" charset="0"/>
            </a:endParaRPr>
          </a:p>
        </p:txBody>
      </p:sp>
      <p:sp>
        <p:nvSpPr>
          <p:cNvPr id="11" name="3 Marcador de texto"/>
          <p:cNvSpPr>
            <a:spLocks noGrp="1"/>
          </p:cNvSpPr>
          <p:nvPr>
            <p:ph type="body" sz="quarter" idx="13"/>
          </p:nvPr>
        </p:nvSpPr>
        <p:spPr>
          <a:xfrm>
            <a:off x="457200" y="1225547"/>
            <a:ext cx="8229600" cy="406400"/>
          </a:xfrm>
        </p:spPr>
        <p:txBody>
          <a:bodyPr/>
          <a:lstStyle/>
          <a:p>
            <a:r>
              <a:rPr lang="es-ES_tradnl" noProof="0" dirty="0">
                <a:latin typeface="Arial" charset="0"/>
                <a:cs typeface="Arial" charset="0"/>
              </a:rPr>
              <a:t>Java API </a:t>
            </a:r>
            <a:r>
              <a:rPr lang="es-ES_tradnl" noProof="0" dirty="0" err="1">
                <a:latin typeface="Arial" charset="0"/>
                <a:cs typeface="Arial" charset="0"/>
              </a:rPr>
              <a:t>for</a:t>
            </a:r>
            <a:r>
              <a:rPr lang="es-ES_tradnl" noProof="0" dirty="0">
                <a:latin typeface="Arial" charset="0"/>
                <a:cs typeface="Arial" charset="0"/>
              </a:rPr>
              <a:t> </a:t>
            </a:r>
            <a:r>
              <a:rPr lang="es-ES_tradnl" noProof="0" dirty="0" err="1">
                <a:latin typeface="Arial" charset="0"/>
                <a:cs typeface="Arial" charset="0"/>
              </a:rPr>
              <a:t>RESTful</a:t>
            </a:r>
            <a:r>
              <a:rPr lang="es-ES_tradnl" noProof="0" dirty="0">
                <a:latin typeface="Arial" charset="0"/>
                <a:cs typeface="Arial" charset="0"/>
              </a:rPr>
              <a:t> Web </a:t>
            </a:r>
            <a:r>
              <a:rPr lang="es-ES_tradnl" noProof="0" dirty="0" err="1">
                <a:latin typeface="Arial" charset="0"/>
                <a:cs typeface="Arial" charset="0"/>
              </a:rPr>
              <a:t>Services</a:t>
            </a:r>
            <a:r>
              <a:rPr lang="es-ES_tradnl" noProof="0" dirty="0">
                <a:latin typeface="Arial" charset="0"/>
                <a:cs typeface="Arial" charset="0"/>
              </a:rPr>
              <a:t> 2.0</a:t>
            </a:r>
            <a:endParaRPr lang="es-ES_tradnl" noProof="0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39552" y="2636912"/>
            <a:ext cx="8064896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" sz="1200" b="1" dirty="0"/>
              <a:t>@</a:t>
            </a:r>
            <a:r>
              <a:rPr lang="es-ES" sz="1200" b="1" dirty="0" err="1"/>
              <a:t>Path</a:t>
            </a:r>
            <a:r>
              <a:rPr lang="es-ES" sz="1200" b="1" dirty="0"/>
              <a:t>("/</a:t>
            </a:r>
            <a:r>
              <a:rPr lang="es-ES" sz="1200" b="1" dirty="0" err="1"/>
              <a:t>service</a:t>
            </a:r>
            <a:r>
              <a:rPr lang="es-ES" sz="1200" b="1" dirty="0"/>
              <a:t>") </a:t>
            </a:r>
          </a:p>
          <a:p>
            <a:r>
              <a:rPr lang="es-ES" sz="1200" dirty="0" err="1"/>
              <a:t>public</a:t>
            </a:r>
            <a:r>
              <a:rPr lang="es-ES" sz="1200" dirty="0"/>
              <a:t> </a:t>
            </a:r>
            <a:r>
              <a:rPr lang="es-ES" sz="1200" dirty="0" err="1"/>
              <a:t>class</a:t>
            </a:r>
            <a:r>
              <a:rPr lang="es-ES" sz="1200" dirty="0"/>
              <a:t> </a:t>
            </a:r>
            <a:r>
              <a:rPr lang="es-ES" sz="1200" dirty="0" err="1"/>
              <a:t>JSONService</a:t>
            </a:r>
            <a:r>
              <a:rPr lang="es-ES" sz="1200" dirty="0"/>
              <a:t> {</a:t>
            </a:r>
          </a:p>
          <a:p>
            <a:endParaRPr lang="es-ES" sz="1200" dirty="0"/>
          </a:p>
          <a:p>
            <a:r>
              <a:rPr lang="es-ES" sz="1200" dirty="0"/>
              <a:t>@</a:t>
            </a:r>
            <a:r>
              <a:rPr lang="es-ES" sz="1200" dirty="0" err="1"/>
              <a:t>Inject</a:t>
            </a:r>
            <a:endParaRPr lang="es-ES" sz="1200" dirty="0"/>
          </a:p>
          <a:p>
            <a:r>
              <a:rPr lang="es-ES" sz="1200" dirty="0" err="1"/>
              <a:t>Private</a:t>
            </a:r>
            <a:r>
              <a:rPr lang="es-ES" sz="1200" dirty="0"/>
              <a:t> </a:t>
            </a:r>
            <a:r>
              <a:rPr lang="es-ES" sz="1200" dirty="0" err="1"/>
              <a:t>Service</a:t>
            </a:r>
            <a:r>
              <a:rPr lang="es-ES" sz="1200" dirty="0"/>
              <a:t> </a:t>
            </a:r>
            <a:r>
              <a:rPr lang="es-ES" sz="1200" dirty="0" err="1"/>
              <a:t>service</a:t>
            </a:r>
            <a:r>
              <a:rPr lang="es-ES" sz="1200" dirty="0"/>
              <a:t>;</a:t>
            </a:r>
          </a:p>
          <a:p>
            <a:endParaRPr lang="es-ES" sz="1200" dirty="0"/>
          </a:p>
          <a:p>
            <a:r>
              <a:rPr lang="es-ES" sz="1200" b="1" dirty="0"/>
              <a:t>@GET </a:t>
            </a:r>
          </a:p>
          <a:p>
            <a:r>
              <a:rPr lang="es-ES" sz="1200" b="1" dirty="0"/>
              <a:t>@</a:t>
            </a:r>
            <a:r>
              <a:rPr lang="es-ES" sz="1200" b="1" dirty="0" err="1"/>
              <a:t>Path</a:t>
            </a:r>
            <a:r>
              <a:rPr lang="es-ES" sz="1200" b="1" dirty="0"/>
              <a:t>("/</a:t>
            </a:r>
            <a:r>
              <a:rPr lang="es-ES" sz="1200" b="1" dirty="0" err="1"/>
              <a:t>get</a:t>
            </a:r>
            <a:r>
              <a:rPr lang="es-ES" sz="1200" b="1" dirty="0"/>
              <a:t>")</a:t>
            </a:r>
          </a:p>
          <a:p>
            <a:r>
              <a:rPr lang="es-ES" sz="1200" b="1" dirty="0"/>
              <a:t>@Produces("</a:t>
            </a:r>
            <a:r>
              <a:rPr lang="es-ES" sz="1200" b="1" dirty="0" err="1"/>
              <a:t>application</a:t>
            </a:r>
            <a:r>
              <a:rPr lang="es-ES" sz="1200" b="1" dirty="0"/>
              <a:t>/</a:t>
            </a:r>
            <a:r>
              <a:rPr lang="es-ES" sz="1200" b="1" dirty="0" err="1"/>
              <a:t>json</a:t>
            </a:r>
            <a:r>
              <a:rPr lang="es-ES" sz="1200" b="1" dirty="0"/>
              <a:t>") </a:t>
            </a:r>
          </a:p>
          <a:p>
            <a:r>
              <a:rPr lang="es-ES" sz="1200" dirty="0" err="1"/>
              <a:t>public</a:t>
            </a:r>
            <a:r>
              <a:rPr lang="es-ES" sz="1200" dirty="0"/>
              <a:t> </a:t>
            </a:r>
            <a:r>
              <a:rPr lang="es-ES" sz="1200" dirty="0" err="1"/>
              <a:t>Product</a:t>
            </a:r>
            <a:r>
              <a:rPr lang="es-ES" sz="1200" dirty="0"/>
              <a:t> </a:t>
            </a:r>
            <a:r>
              <a:rPr lang="es-ES" sz="1200" dirty="0" err="1"/>
              <a:t>getProductInJSON</a:t>
            </a:r>
            <a:r>
              <a:rPr lang="es-ES" sz="1200" dirty="0"/>
              <a:t>() { </a:t>
            </a:r>
          </a:p>
          <a:p>
            <a:r>
              <a:rPr lang="es-ES" sz="1200" dirty="0"/>
              <a:t>	</a:t>
            </a:r>
            <a:r>
              <a:rPr lang="es-ES" sz="1200" dirty="0" err="1"/>
              <a:t>Product</a:t>
            </a:r>
            <a:r>
              <a:rPr lang="es-ES" sz="1200" dirty="0"/>
              <a:t> </a:t>
            </a:r>
            <a:r>
              <a:rPr lang="es-ES" sz="1200" dirty="0" err="1"/>
              <a:t>product</a:t>
            </a:r>
            <a:r>
              <a:rPr lang="es-ES" sz="1200" dirty="0"/>
              <a:t> = new </a:t>
            </a:r>
            <a:r>
              <a:rPr lang="es-ES" sz="1200" dirty="0" err="1"/>
              <a:t>Product</a:t>
            </a:r>
            <a:r>
              <a:rPr lang="es-ES" sz="1200" dirty="0"/>
              <a:t>(); </a:t>
            </a:r>
          </a:p>
          <a:p>
            <a:r>
              <a:rPr lang="es-ES" sz="1200" dirty="0"/>
              <a:t>	</a:t>
            </a:r>
            <a:r>
              <a:rPr lang="es-ES" sz="1200" dirty="0" err="1"/>
              <a:t>return</a:t>
            </a:r>
            <a:r>
              <a:rPr lang="es-ES" sz="1200" dirty="0"/>
              <a:t> </a:t>
            </a:r>
            <a:r>
              <a:rPr lang="es-ES" sz="1200" dirty="0" err="1"/>
              <a:t>product</a:t>
            </a:r>
            <a:r>
              <a:rPr lang="es-ES" sz="1200" dirty="0"/>
              <a:t>; </a:t>
            </a:r>
          </a:p>
          <a:p>
            <a:r>
              <a:rPr lang="es-ES" sz="1200" dirty="0"/>
              <a:t>}</a:t>
            </a:r>
          </a:p>
          <a:p>
            <a:endParaRPr lang="en-US" sz="1200" b="1" dirty="0">
              <a:solidFill>
                <a:srgbClr val="000000"/>
              </a:solidFill>
              <a:latin typeface="Courier New" pitchFamily="49" charset="0"/>
              <a:ea typeface="Courier"/>
              <a:cs typeface="Courier"/>
            </a:endParaRPr>
          </a:p>
          <a:p>
            <a:r>
              <a:rPr lang="es-ES" sz="1200" b="1" dirty="0"/>
              <a:t>@GET </a:t>
            </a:r>
          </a:p>
          <a:p>
            <a:r>
              <a:rPr lang="es-ES" sz="1200" b="1" dirty="0"/>
              <a:t>@</a:t>
            </a:r>
            <a:r>
              <a:rPr lang="es-ES" sz="1200" b="1" dirty="0" err="1"/>
              <a:t>Path</a:t>
            </a:r>
            <a:r>
              <a:rPr lang="es-ES" sz="1200" b="1" dirty="0"/>
              <a:t>("/</a:t>
            </a:r>
            <a:r>
              <a:rPr lang="es-ES" sz="1200" b="1" dirty="0" err="1"/>
              <a:t>get</a:t>
            </a:r>
            <a:r>
              <a:rPr lang="es-ES" sz="1200" b="1" dirty="0"/>
              <a:t>/{i}")</a:t>
            </a:r>
          </a:p>
          <a:p>
            <a:r>
              <a:rPr lang="es-ES" sz="1200" b="1" dirty="0"/>
              <a:t>@Produces("</a:t>
            </a:r>
            <a:r>
              <a:rPr lang="es-ES" sz="1200" b="1" dirty="0" err="1"/>
              <a:t>application</a:t>
            </a:r>
            <a:r>
              <a:rPr lang="es-ES" sz="1200" b="1" dirty="0"/>
              <a:t>/</a:t>
            </a:r>
            <a:r>
              <a:rPr lang="es-ES" sz="1200" b="1" dirty="0" err="1"/>
              <a:t>json</a:t>
            </a:r>
            <a:r>
              <a:rPr lang="es-ES" sz="1200" b="1" dirty="0"/>
              <a:t>") </a:t>
            </a:r>
          </a:p>
          <a:p>
            <a:r>
              <a:rPr lang="es-ES" sz="1200" dirty="0" err="1"/>
              <a:t>public</a:t>
            </a:r>
            <a:r>
              <a:rPr lang="es-ES" sz="1200" dirty="0"/>
              <a:t> </a:t>
            </a:r>
            <a:r>
              <a:rPr lang="es-ES" sz="1200" dirty="0" err="1"/>
              <a:t>Product</a:t>
            </a:r>
            <a:r>
              <a:rPr lang="es-ES" sz="1200" dirty="0"/>
              <a:t> </a:t>
            </a:r>
            <a:r>
              <a:rPr lang="es-ES" sz="1200" dirty="0" err="1"/>
              <a:t>getProductInJSON</a:t>
            </a:r>
            <a:r>
              <a:rPr lang="es-ES" sz="1200" dirty="0"/>
              <a:t>(@</a:t>
            </a:r>
            <a:r>
              <a:rPr lang="es-ES" sz="1200" dirty="0" err="1"/>
              <a:t>PathParam</a:t>
            </a:r>
            <a:r>
              <a:rPr lang="es-ES" sz="1200" dirty="0"/>
              <a:t> (“id”) </a:t>
            </a:r>
            <a:r>
              <a:rPr lang="es-ES" sz="1200" dirty="0" err="1"/>
              <a:t>String</a:t>
            </a:r>
            <a:r>
              <a:rPr lang="es-ES" sz="1200" dirty="0"/>
              <a:t> id) { </a:t>
            </a:r>
          </a:p>
          <a:p>
            <a:r>
              <a:rPr lang="es-ES" sz="1200" dirty="0"/>
              <a:t>	</a:t>
            </a:r>
            <a:r>
              <a:rPr lang="es-ES" sz="1200" dirty="0" err="1"/>
              <a:t>Product</a:t>
            </a:r>
            <a:r>
              <a:rPr lang="es-ES" sz="1200" dirty="0"/>
              <a:t> </a:t>
            </a:r>
            <a:r>
              <a:rPr lang="es-ES" sz="1200" dirty="0" err="1"/>
              <a:t>product</a:t>
            </a:r>
            <a:r>
              <a:rPr lang="es-ES" sz="1200" dirty="0"/>
              <a:t> = new </a:t>
            </a:r>
            <a:r>
              <a:rPr lang="es-ES" sz="1200" dirty="0" err="1"/>
              <a:t>Product</a:t>
            </a:r>
            <a:r>
              <a:rPr lang="es-ES" sz="1200" dirty="0"/>
              <a:t>(); </a:t>
            </a:r>
          </a:p>
          <a:p>
            <a:r>
              <a:rPr lang="es-ES" sz="1200" dirty="0"/>
              <a:t>	</a:t>
            </a:r>
            <a:r>
              <a:rPr lang="es-ES" sz="1200" dirty="0" err="1"/>
              <a:t>return</a:t>
            </a:r>
            <a:r>
              <a:rPr lang="es-ES" sz="1200" dirty="0"/>
              <a:t> </a:t>
            </a:r>
            <a:r>
              <a:rPr lang="es-ES" sz="1200" dirty="0" err="1"/>
              <a:t>product</a:t>
            </a:r>
            <a:r>
              <a:rPr lang="es-ES" sz="1200" dirty="0"/>
              <a:t>; </a:t>
            </a:r>
          </a:p>
          <a:p>
            <a:r>
              <a:rPr lang="es-ES" sz="1200" dirty="0"/>
              <a:t>}</a:t>
            </a:r>
          </a:p>
          <a:p>
            <a:endParaRPr lang="en-US" sz="1200" b="1" dirty="0">
              <a:solidFill>
                <a:srgbClr val="000000"/>
              </a:solidFill>
              <a:latin typeface="Courier New" pitchFamily="49" charset="0"/>
              <a:ea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370316725"/>
      </p:ext>
    </p:extLst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noProof="0" dirty="0">
                <a:latin typeface="Arial" charset="0"/>
                <a:cs typeface="Arial" charset="0"/>
              </a:rPr>
              <a:t>JAX-RS 2.0. Filtros</a:t>
            </a:r>
          </a:p>
        </p:txBody>
      </p:sp>
      <p:sp>
        <p:nvSpPr>
          <p:cNvPr id="11" name="3 Marcador de texto"/>
          <p:cNvSpPr>
            <a:spLocks noGrp="1"/>
          </p:cNvSpPr>
          <p:nvPr>
            <p:ph type="body" sz="quarter" idx="13"/>
          </p:nvPr>
        </p:nvSpPr>
        <p:spPr>
          <a:xfrm>
            <a:off x="457200" y="1225547"/>
            <a:ext cx="8229600" cy="406400"/>
          </a:xfrm>
        </p:spPr>
        <p:txBody>
          <a:bodyPr/>
          <a:lstStyle/>
          <a:p>
            <a:r>
              <a:rPr lang="es-ES_tradnl" noProof="0" dirty="0">
                <a:latin typeface="Arial" charset="0"/>
                <a:cs typeface="Arial" charset="0"/>
              </a:rPr>
              <a:t>Filtros. Aplicables a la entrada y la salida</a:t>
            </a:r>
            <a:endParaRPr lang="es-ES_tradnl" noProof="0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39552" y="1899989"/>
            <a:ext cx="8064896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" sz="1200" b="1" dirty="0"/>
              <a:t>@</a:t>
            </a:r>
            <a:r>
              <a:rPr lang="es-ES" sz="1200" b="1" dirty="0" err="1"/>
              <a:t>Provider</a:t>
            </a:r>
            <a:endParaRPr lang="es-ES" sz="1200" b="1" dirty="0"/>
          </a:p>
          <a:p>
            <a:r>
              <a:rPr lang="es-ES" sz="1200" b="1" dirty="0"/>
              <a:t>@</a:t>
            </a:r>
            <a:r>
              <a:rPr lang="es-ES" sz="1200" b="1" dirty="0" err="1"/>
              <a:t>Priority</a:t>
            </a:r>
            <a:r>
              <a:rPr lang="es-ES" sz="1200" b="1" dirty="0"/>
              <a:t>(</a:t>
            </a:r>
            <a:r>
              <a:rPr lang="es-ES" sz="1200" b="1" dirty="0" err="1"/>
              <a:t>value</a:t>
            </a:r>
            <a:r>
              <a:rPr lang="es-ES" sz="1200" b="1" dirty="0"/>
              <a:t> = 0)</a:t>
            </a:r>
          </a:p>
          <a:p>
            <a:r>
              <a:rPr lang="es-ES" sz="1200" b="1" dirty="0" err="1"/>
              <a:t>public</a:t>
            </a:r>
            <a:r>
              <a:rPr lang="es-ES" sz="1200" b="1" dirty="0"/>
              <a:t> </a:t>
            </a:r>
            <a:r>
              <a:rPr lang="es-ES" sz="1200" b="1" dirty="0" err="1"/>
              <a:t>class</a:t>
            </a:r>
            <a:r>
              <a:rPr lang="es-ES" sz="1200" b="1" dirty="0"/>
              <a:t> </a:t>
            </a:r>
            <a:r>
              <a:rPr lang="es-ES" sz="1200" b="1" dirty="0" err="1"/>
              <a:t>RequestLoggingFilter</a:t>
            </a:r>
            <a:r>
              <a:rPr lang="es-ES" sz="1200" b="1" dirty="0"/>
              <a:t> </a:t>
            </a:r>
            <a:r>
              <a:rPr lang="es-ES" sz="1200" b="1" dirty="0" err="1"/>
              <a:t>implements</a:t>
            </a:r>
            <a:r>
              <a:rPr lang="es-ES" sz="1200" b="1" dirty="0"/>
              <a:t> </a:t>
            </a:r>
            <a:r>
              <a:rPr lang="es-ES" sz="1200" b="1" dirty="0" err="1"/>
              <a:t>ContainerRequestFilter</a:t>
            </a:r>
            <a:r>
              <a:rPr lang="es-ES" sz="1200" b="1" dirty="0"/>
              <a:t> {</a:t>
            </a:r>
          </a:p>
          <a:p>
            <a:endParaRPr lang="es-ES" sz="1200" dirty="0"/>
          </a:p>
          <a:p>
            <a:r>
              <a:rPr lang="es-ES" sz="1200" dirty="0"/>
              <a:t>    @</a:t>
            </a:r>
            <a:r>
              <a:rPr lang="es-ES" sz="1200" dirty="0" err="1"/>
              <a:t>Override</a:t>
            </a:r>
            <a:endParaRPr lang="es-ES" sz="1200" dirty="0"/>
          </a:p>
          <a:p>
            <a:r>
              <a:rPr lang="es-ES" sz="1200" dirty="0"/>
              <a:t>    </a:t>
            </a:r>
            <a:r>
              <a:rPr lang="es-ES" sz="1200" dirty="0" err="1"/>
              <a:t>public</a:t>
            </a:r>
            <a:r>
              <a:rPr lang="es-ES" sz="1200" dirty="0"/>
              <a:t> </a:t>
            </a:r>
            <a:r>
              <a:rPr lang="es-ES" sz="1200" dirty="0" err="1"/>
              <a:t>void</a:t>
            </a:r>
            <a:r>
              <a:rPr lang="es-ES" sz="1200" dirty="0"/>
              <a:t> </a:t>
            </a:r>
            <a:r>
              <a:rPr lang="es-ES" sz="1200" u="sng" dirty="0" err="1"/>
              <a:t>filter</a:t>
            </a:r>
            <a:r>
              <a:rPr lang="es-ES" sz="1200" u="sng" dirty="0"/>
              <a:t>(</a:t>
            </a:r>
            <a:r>
              <a:rPr lang="es-ES" sz="1200" u="sng" dirty="0" err="1"/>
              <a:t>ContainerRequestContext</a:t>
            </a:r>
            <a:r>
              <a:rPr lang="es-ES" sz="1200" u="sng" dirty="0"/>
              <a:t> </a:t>
            </a:r>
            <a:r>
              <a:rPr lang="es-ES" sz="1200" u="sng" dirty="0" err="1"/>
              <a:t>requestContext</a:t>
            </a:r>
            <a:r>
              <a:rPr lang="es-ES" sz="1200" u="sng" dirty="0"/>
              <a:t>) </a:t>
            </a:r>
            <a:r>
              <a:rPr lang="es-ES" sz="1200" u="sng" dirty="0" err="1"/>
              <a:t>throws</a:t>
            </a:r>
            <a:r>
              <a:rPr lang="es-ES" sz="1200" u="sng" dirty="0"/>
              <a:t> </a:t>
            </a:r>
            <a:r>
              <a:rPr lang="es-ES" sz="1200" u="sng" dirty="0" err="1"/>
              <a:t>IOException</a:t>
            </a:r>
            <a:r>
              <a:rPr lang="es-ES" sz="1200" u="sng" dirty="0"/>
              <a:t> {</a:t>
            </a:r>
          </a:p>
          <a:p>
            <a:endParaRPr lang="en-US" sz="1200" b="1" dirty="0">
              <a:solidFill>
                <a:srgbClr val="000000"/>
              </a:solidFill>
              <a:latin typeface="Courier New" pitchFamily="49" charset="0"/>
              <a:ea typeface="Courier"/>
              <a:cs typeface="Courier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39552" y="3762906"/>
            <a:ext cx="8064896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" sz="1200" b="1" dirty="0"/>
              <a:t>@</a:t>
            </a:r>
            <a:r>
              <a:rPr lang="es-ES" sz="1200" b="1" dirty="0" err="1"/>
              <a:t>Provider</a:t>
            </a:r>
            <a:endParaRPr lang="es-ES" sz="1200" b="1" dirty="0"/>
          </a:p>
          <a:p>
            <a:r>
              <a:rPr lang="es-ES" sz="1200" b="1" dirty="0"/>
              <a:t>@</a:t>
            </a:r>
            <a:r>
              <a:rPr lang="es-ES" sz="1200" b="1" dirty="0" err="1"/>
              <a:t>Priority</a:t>
            </a:r>
            <a:r>
              <a:rPr lang="es-ES" sz="1200" b="1" dirty="0"/>
              <a:t>(</a:t>
            </a:r>
            <a:r>
              <a:rPr lang="es-ES" sz="1200" b="1" dirty="0" err="1"/>
              <a:t>value</a:t>
            </a:r>
            <a:r>
              <a:rPr lang="es-ES" sz="1200" b="1" dirty="0"/>
              <a:t> = 0)</a:t>
            </a:r>
          </a:p>
          <a:p>
            <a:r>
              <a:rPr lang="es-ES" sz="1200" dirty="0" err="1"/>
              <a:t>public</a:t>
            </a:r>
            <a:r>
              <a:rPr lang="es-ES" sz="1200" dirty="0"/>
              <a:t> </a:t>
            </a:r>
            <a:r>
              <a:rPr lang="es-ES" sz="1200" dirty="0" err="1"/>
              <a:t>class</a:t>
            </a:r>
            <a:r>
              <a:rPr lang="es-ES" sz="1200" dirty="0"/>
              <a:t> </a:t>
            </a:r>
            <a:r>
              <a:rPr lang="es-ES" sz="1200" dirty="0" err="1"/>
              <a:t>ResponseLoggingFilter</a:t>
            </a:r>
            <a:r>
              <a:rPr lang="es-ES" sz="1200" dirty="0"/>
              <a:t> </a:t>
            </a:r>
            <a:r>
              <a:rPr lang="es-ES" sz="1200" dirty="0" err="1"/>
              <a:t>implements</a:t>
            </a:r>
            <a:r>
              <a:rPr lang="es-ES" sz="1200" dirty="0"/>
              <a:t> </a:t>
            </a:r>
            <a:r>
              <a:rPr lang="es-ES" sz="1200" dirty="0" err="1"/>
              <a:t>ContainerResponseFilter</a:t>
            </a:r>
            <a:r>
              <a:rPr lang="es-ES" sz="1200" dirty="0"/>
              <a:t> {</a:t>
            </a:r>
          </a:p>
          <a:p>
            <a:endParaRPr lang="es-ES" sz="1200" dirty="0"/>
          </a:p>
          <a:p>
            <a:endParaRPr lang="es-ES" sz="1200" dirty="0"/>
          </a:p>
          <a:p>
            <a:r>
              <a:rPr lang="es-ES" sz="1200" b="1" dirty="0"/>
              <a:t>@</a:t>
            </a:r>
            <a:r>
              <a:rPr lang="es-ES" sz="1200" b="1" dirty="0" err="1"/>
              <a:t>Override</a:t>
            </a:r>
            <a:endParaRPr lang="es-ES" sz="1200" b="1" dirty="0"/>
          </a:p>
          <a:p>
            <a:r>
              <a:rPr lang="es-ES" sz="1200" dirty="0" err="1"/>
              <a:t>public</a:t>
            </a:r>
            <a:r>
              <a:rPr lang="es-ES" sz="1200" dirty="0"/>
              <a:t> </a:t>
            </a:r>
            <a:r>
              <a:rPr lang="es-ES" sz="1200" dirty="0" err="1"/>
              <a:t>void</a:t>
            </a:r>
            <a:r>
              <a:rPr lang="es-ES" sz="1200" dirty="0"/>
              <a:t> </a:t>
            </a:r>
            <a:r>
              <a:rPr lang="es-ES" sz="1200" dirty="0" err="1"/>
              <a:t>filter</a:t>
            </a:r>
            <a:r>
              <a:rPr lang="es-ES" sz="1200" dirty="0"/>
              <a:t>(</a:t>
            </a:r>
            <a:r>
              <a:rPr lang="es-ES" sz="1200" dirty="0" err="1"/>
              <a:t>ContainerRequestContext</a:t>
            </a:r>
            <a:r>
              <a:rPr lang="es-ES" sz="1200" dirty="0"/>
              <a:t> </a:t>
            </a:r>
            <a:r>
              <a:rPr lang="es-ES" sz="1200" dirty="0" err="1"/>
              <a:t>requestContext</a:t>
            </a:r>
            <a:r>
              <a:rPr lang="es-ES" sz="1200" dirty="0"/>
              <a:t>, </a:t>
            </a:r>
            <a:r>
              <a:rPr lang="es-ES" sz="1200" dirty="0" err="1"/>
              <a:t>ContainerResponseContext</a:t>
            </a:r>
            <a:r>
              <a:rPr lang="es-ES" sz="1200" dirty="0"/>
              <a:t> </a:t>
            </a:r>
            <a:r>
              <a:rPr lang="es-ES" sz="1200" dirty="0" err="1"/>
              <a:t>responseContext</a:t>
            </a:r>
            <a:r>
              <a:rPr lang="es-ES" sz="1200" dirty="0"/>
              <a:t>) </a:t>
            </a:r>
            <a:r>
              <a:rPr lang="es-ES" sz="1200" dirty="0" err="1"/>
              <a:t>throws</a:t>
            </a:r>
            <a:r>
              <a:rPr lang="es-ES" sz="1200" dirty="0"/>
              <a:t> </a:t>
            </a:r>
            <a:r>
              <a:rPr lang="es-ES" sz="1200" dirty="0" err="1"/>
              <a:t>IOException</a:t>
            </a:r>
            <a:r>
              <a:rPr lang="es-ES" sz="1200" dirty="0"/>
              <a:t> {</a:t>
            </a:r>
          </a:p>
          <a:p>
            <a:endParaRPr lang="en-US" sz="1200" b="1" dirty="0">
              <a:solidFill>
                <a:srgbClr val="000000"/>
              </a:solidFill>
              <a:latin typeface="Courier New" pitchFamily="49" charset="0"/>
              <a:ea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370316725"/>
      </p:ext>
    </p:extLst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9"/>
          <p:cNvSpPr>
            <a:spLocks noGrp="1"/>
          </p:cNvSpPr>
          <p:nvPr>
            <p:ph type="title" idx="4294967295"/>
          </p:nvPr>
        </p:nvSpPr>
        <p:spPr>
          <a:xfrm>
            <a:off x="395536" y="332656"/>
            <a:ext cx="8229600" cy="634082"/>
          </a:xfrm>
        </p:spPr>
        <p:txBody>
          <a:bodyPr vert="horz" anchor="ctr"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s-ES_tradnl" sz="3700" noProof="0" dirty="0">
                <a:latin typeface="Arial" charset="0"/>
                <a:cs typeface="Arial" charset="0"/>
              </a:rPr>
              <a:t>JSON</a:t>
            </a:r>
          </a:p>
        </p:txBody>
      </p:sp>
      <p:sp>
        <p:nvSpPr>
          <p:cNvPr id="20483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914400" y="1154113"/>
            <a:ext cx="8229600" cy="4083050"/>
          </a:xfrm>
        </p:spPr>
        <p:txBody>
          <a:bodyPr>
            <a:normAutofit/>
          </a:bodyPr>
          <a:lstStyle/>
          <a:p>
            <a:r>
              <a:rPr lang="es-ES_tradnl" b="1" noProof="0" dirty="0"/>
              <a:t>JSON</a:t>
            </a:r>
            <a:r>
              <a:rPr lang="es-ES_tradnl" noProof="0" dirty="0"/>
              <a:t> (JavaScript </a:t>
            </a:r>
            <a:r>
              <a:rPr lang="es-ES_tradnl" noProof="0" dirty="0" err="1"/>
              <a:t>Object</a:t>
            </a:r>
            <a:r>
              <a:rPr lang="es-ES_tradnl" noProof="0" dirty="0"/>
              <a:t> </a:t>
            </a:r>
            <a:r>
              <a:rPr lang="es-ES_tradnl" noProof="0" dirty="0" err="1"/>
              <a:t>Notation</a:t>
            </a:r>
            <a:r>
              <a:rPr lang="es-ES_tradnl" noProof="0" dirty="0"/>
              <a:t>) es un formato de intercambio ligero.</a:t>
            </a:r>
          </a:p>
          <a:p>
            <a:pPr>
              <a:buNone/>
            </a:pPr>
            <a:endParaRPr lang="es-ES_tradnl" sz="1050" noProof="0" dirty="0"/>
          </a:p>
          <a:p>
            <a:pPr>
              <a:buNone/>
            </a:pPr>
            <a:r>
              <a:rPr lang="es-ES_tradnl" sz="1050" noProof="0" dirty="0"/>
              <a:t>{  "</a:t>
            </a:r>
            <a:r>
              <a:rPr lang="es-ES_tradnl" sz="1050" noProof="0" dirty="0" err="1"/>
              <a:t>firstName</a:t>
            </a:r>
            <a:r>
              <a:rPr lang="es-ES_tradnl" sz="1050" noProof="0" dirty="0"/>
              <a:t>": "John",  "</a:t>
            </a:r>
            <a:r>
              <a:rPr lang="es-ES_tradnl" sz="1050" noProof="0" dirty="0" err="1"/>
              <a:t>lastName</a:t>
            </a:r>
            <a:r>
              <a:rPr lang="es-ES_tradnl" sz="1050" noProof="0" dirty="0"/>
              <a:t>": "Smith",  "</a:t>
            </a:r>
            <a:r>
              <a:rPr lang="es-ES_tradnl" sz="1050" noProof="0" dirty="0" err="1"/>
              <a:t>isAlive</a:t>
            </a:r>
            <a:r>
              <a:rPr lang="es-ES_tradnl" sz="1050" noProof="0" dirty="0"/>
              <a:t>": true,  "</a:t>
            </a:r>
            <a:r>
              <a:rPr lang="es-ES_tradnl" sz="1050" noProof="0" dirty="0" err="1"/>
              <a:t>age</a:t>
            </a:r>
            <a:r>
              <a:rPr lang="es-ES_tradnl" sz="1050" noProof="0" dirty="0"/>
              <a:t>": 25,  </a:t>
            </a:r>
          </a:p>
          <a:p>
            <a:pPr>
              <a:buNone/>
            </a:pPr>
            <a:r>
              <a:rPr lang="es-ES_tradnl" sz="1050" noProof="0" dirty="0"/>
              <a:t>"</a:t>
            </a:r>
            <a:r>
              <a:rPr lang="es-ES_tradnl" sz="1050" noProof="0" dirty="0" err="1"/>
              <a:t>address</a:t>
            </a:r>
            <a:r>
              <a:rPr lang="es-ES_tradnl" sz="1050" noProof="0" dirty="0"/>
              <a:t>": {    "</a:t>
            </a:r>
            <a:r>
              <a:rPr lang="es-ES_tradnl" sz="1050" noProof="0" dirty="0" err="1"/>
              <a:t>streetAddress</a:t>
            </a:r>
            <a:r>
              <a:rPr lang="es-ES_tradnl" sz="1050" noProof="0" dirty="0"/>
              <a:t>": "21 2nd Street",    "</a:t>
            </a:r>
            <a:r>
              <a:rPr lang="es-ES_tradnl" sz="1050" noProof="0" dirty="0" err="1"/>
              <a:t>city</a:t>
            </a:r>
            <a:r>
              <a:rPr lang="es-ES_tradnl" sz="1050" noProof="0" dirty="0"/>
              <a:t>": "New York",    "</a:t>
            </a:r>
            <a:r>
              <a:rPr lang="es-ES_tradnl" sz="1050" noProof="0" dirty="0" err="1"/>
              <a:t>state</a:t>
            </a:r>
            <a:r>
              <a:rPr lang="es-ES_tradnl" sz="1050" noProof="0" dirty="0"/>
              <a:t>": "NY",    "</a:t>
            </a:r>
            <a:r>
              <a:rPr lang="es-ES_tradnl" sz="1050" noProof="0" dirty="0" err="1"/>
              <a:t>postalCode</a:t>
            </a:r>
            <a:r>
              <a:rPr lang="es-ES_tradnl" sz="1050" noProof="0" dirty="0"/>
              <a:t>": "10021-3100"  },  "</a:t>
            </a:r>
            <a:r>
              <a:rPr lang="es-ES_tradnl" sz="1050" noProof="0" dirty="0" err="1"/>
              <a:t>phoneNumbers</a:t>
            </a:r>
            <a:r>
              <a:rPr lang="es-ES_tradnl" sz="1050" noProof="0" dirty="0"/>
              <a:t>": [    {      "</a:t>
            </a:r>
            <a:r>
              <a:rPr lang="es-ES_tradnl" sz="1050" noProof="0" dirty="0" err="1"/>
              <a:t>type</a:t>
            </a:r>
            <a:r>
              <a:rPr lang="es-ES_tradnl" sz="1050" noProof="0" dirty="0"/>
              <a:t>": "home",      "</a:t>
            </a:r>
            <a:r>
              <a:rPr lang="es-ES_tradnl" sz="1050" noProof="0" dirty="0" err="1"/>
              <a:t>number</a:t>
            </a:r>
            <a:r>
              <a:rPr lang="es-ES_tradnl" sz="1050" noProof="0" dirty="0"/>
              <a:t>": "212 555-1234"    },    {      "</a:t>
            </a:r>
            <a:r>
              <a:rPr lang="es-ES_tradnl" sz="1050" noProof="0" dirty="0" err="1"/>
              <a:t>type</a:t>
            </a:r>
            <a:r>
              <a:rPr lang="es-ES_tradnl" sz="1050" noProof="0" dirty="0"/>
              <a:t>": "office",      "</a:t>
            </a:r>
            <a:r>
              <a:rPr lang="es-ES_tradnl" sz="1050" noProof="0" dirty="0" err="1"/>
              <a:t>number</a:t>
            </a:r>
            <a:r>
              <a:rPr lang="es-ES_tradnl" sz="1050" noProof="0" dirty="0"/>
              <a:t>": "646 555-4567"    },    {      "</a:t>
            </a:r>
            <a:r>
              <a:rPr lang="es-ES_tradnl" sz="1050" noProof="0" dirty="0" err="1"/>
              <a:t>type</a:t>
            </a:r>
            <a:r>
              <a:rPr lang="es-ES_tradnl" sz="1050" noProof="0" dirty="0"/>
              <a:t>": "</a:t>
            </a:r>
            <a:r>
              <a:rPr lang="es-ES_tradnl" sz="1050" noProof="0" dirty="0" err="1"/>
              <a:t>mobile</a:t>
            </a:r>
            <a:r>
              <a:rPr lang="es-ES_tradnl" sz="1050" noProof="0" dirty="0"/>
              <a:t>",      "</a:t>
            </a:r>
            <a:r>
              <a:rPr lang="es-ES_tradnl" sz="1050" noProof="0" dirty="0" err="1"/>
              <a:t>number</a:t>
            </a:r>
            <a:r>
              <a:rPr lang="es-ES_tradnl" sz="1050" noProof="0" dirty="0"/>
              <a:t>": "123 456-7890"    }  ],  "</a:t>
            </a:r>
            <a:r>
              <a:rPr lang="es-ES_tradnl" sz="1050" noProof="0" dirty="0" err="1"/>
              <a:t>children</a:t>
            </a:r>
            <a:r>
              <a:rPr lang="es-ES_tradnl" sz="1050" noProof="0" dirty="0"/>
              <a:t>": [],  "</a:t>
            </a:r>
            <a:r>
              <a:rPr lang="es-ES_tradnl" sz="1050" noProof="0" dirty="0" err="1"/>
              <a:t>spouse</a:t>
            </a:r>
            <a:r>
              <a:rPr lang="es-ES_tradnl" sz="1050" noProof="0" dirty="0"/>
              <a:t>": </a:t>
            </a:r>
            <a:r>
              <a:rPr lang="es-ES_tradnl" sz="1050" noProof="0" dirty="0" err="1"/>
              <a:t>null</a:t>
            </a:r>
            <a:r>
              <a:rPr lang="es-ES_tradnl" sz="1050" noProof="0" dirty="0"/>
              <a:t>}</a:t>
            </a:r>
          </a:p>
          <a:p>
            <a:pPr>
              <a:buNone/>
            </a:pPr>
            <a:endParaRPr lang="es-ES_tradnl" sz="1050" noProof="0" dirty="0"/>
          </a:p>
          <a:p>
            <a:pPr>
              <a:buNone/>
            </a:pPr>
            <a:endParaRPr lang="es-ES_tradnl" sz="1050" noProof="0" dirty="0"/>
          </a:p>
          <a:p>
            <a:pPr eaLnBrk="1" hangingPunct="1"/>
            <a:r>
              <a:rPr lang="es-ES_tradnl" noProof="0" dirty="0"/>
              <a:t>Permite representar los objetos java para el intercambio de información de manera automática mediante JSONP.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9"/>
          <p:cNvSpPr>
            <a:spLocks noGrp="1"/>
          </p:cNvSpPr>
          <p:nvPr>
            <p:ph type="title" idx="4294967295"/>
          </p:nvPr>
        </p:nvSpPr>
        <p:spPr>
          <a:xfrm>
            <a:off x="395536" y="260648"/>
            <a:ext cx="8229600" cy="64807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sz="3300" noProof="0" dirty="0">
                <a:latin typeface="Arial" charset="0"/>
                <a:cs typeface="Arial" charset="0"/>
              </a:rPr>
              <a:t>Java</a:t>
            </a:r>
            <a:r>
              <a:rPr lang="es-ES_tradnl" noProof="0" dirty="0"/>
              <a:t> API </a:t>
            </a:r>
            <a:r>
              <a:rPr lang="es-ES_tradnl" noProof="0" dirty="0" err="1"/>
              <a:t>for</a:t>
            </a:r>
            <a:r>
              <a:rPr lang="es-ES_tradnl" noProof="0" dirty="0"/>
              <a:t> JSON </a:t>
            </a:r>
            <a:r>
              <a:rPr lang="es-ES_tradnl" noProof="0" dirty="0" err="1"/>
              <a:t>Processing</a:t>
            </a:r>
            <a:endParaRPr lang="es-ES_tradnl" noProof="0" dirty="0"/>
          </a:p>
        </p:txBody>
      </p:sp>
      <p:sp>
        <p:nvSpPr>
          <p:cNvPr id="21507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539552" y="863600"/>
            <a:ext cx="8229600" cy="406400"/>
          </a:xfrm>
        </p:spPr>
        <p:txBody>
          <a:bodyPr>
            <a:normAutofit fontScale="85000" lnSpcReduction="20000"/>
          </a:bodyPr>
          <a:lstStyle/>
          <a:p>
            <a:pPr marL="0" indent="0" eaLnBrk="1" hangingPunct="1">
              <a:spcAft>
                <a:spcPct val="0"/>
              </a:spcAft>
              <a:buFontTx/>
              <a:buNone/>
            </a:pPr>
            <a:r>
              <a:rPr lang="es-ES_tradnl" noProof="0" dirty="0">
                <a:solidFill>
                  <a:schemeClr val="accent1"/>
                </a:solidFill>
              </a:rPr>
              <a:t>Procesado en RAW</a:t>
            </a:r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306388" y="2144713"/>
            <a:ext cx="4572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ea typeface="Courier"/>
                <a:cs typeface="Courier"/>
              </a:rPr>
              <a:t>"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ea typeface="Courier"/>
                <a:cs typeface="Courier"/>
              </a:rPr>
              <a:t>phoneNumber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ea typeface="Courier"/>
                <a:cs typeface="Courier"/>
              </a:rPr>
              <a:t>: [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ea typeface="Courier"/>
                <a:cs typeface="Courier"/>
              </a:rPr>
              <a:t>  { </a:t>
            </a:r>
            <a:br>
              <a:rPr lang="en-US" sz="1600" b="1" dirty="0">
                <a:solidFill>
                  <a:srgbClr val="000000"/>
                </a:solidFill>
                <a:latin typeface="Courier New" pitchFamily="49" charset="0"/>
                <a:ea typeface="Courier"/>
                <a:cs typeface="Courier"/>
              </a:rPr>
            </a:b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ea typeface="Courier"/>
                <a:cs typeface="Courier"/>
              </a:rPr>
              <a:t>    "type": "home", </a:t>
            </a:r>
            <a:br>
              <a:rPr lang="en-US" sz="1600" b="1" dirty="0">
                <a:solidFill>
                  <a:srgbClr val="000000"/>
                </a:solidFill>
                <a:latin typeface="Courier New" pitchFamily="49" charset="0"/>
                <a:ea typeface="Courier"/>
                <a:cs typeface="Courier"/>
              </a:rPr>
            </a:b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ea typeface="Courier"/>
                <a:cs typeface="Courier"/>
              </a:rPr>
              <a:t>    "number": ”408-123-4567”</a:t>
            </a:r>
            <a:br>
              <a:rPr lang="en-US" sz="1600" b="1" dirty="0">
                <a:solidFill>
                  <a:srgbClr val="000000"/>
                </a:solidFill>
                <a:latin typeface="Courier New" pitchFamily="49" charset="0"/>
                <a:ea typeface="Courier"/>
                <a:cs typeface="Courier"/>
              </a:rPr>
            </a:b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ea typeface="Courier"/>
                <a:cs typeface="Courier"/>
              </a:rPr>
              <a:t>  },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ea typeface="Courier"/>
                <a:cs typeface="Courier"/>
              </a:rPr>
              <a:t>  {</a:t>
            </a:r>
            <a:br>
              <a:rPr lang="en-US" sz="1600" b="1" dirty="0">
                <a:solidFill>
                  <a:srgbClr val="000000"/>
                </a:solidFill>
                <a:latin typeface="Courier New" pitchFamily="49" charset="0"/>
                <a:ea typeface="Courier"/>
                <a:cs typeface="Courier"/>
              </a:rPr>
            </a:b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ea typeface="Courier"/>
                <a:cs typeface="Courier"/>
              </a:rPr>
              <a:t>    "type": ”work", </a:t>
            </a:r>
            <a:br>
              <a:rPr lang="en-US" sz="1600" b="1" dirty="0">
                <a:solidFill>
                  <a:srgbClr val="000000"/>
                </a:solidFill>
                <a:latin typeface="Courier New" pitchFamily="49" charset="0"/>
                <a:ea typeface="Courier"/>
                <a:cs typeface="Courier"/>
              </a:rPr>
            </a:b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ea typeface="Courier"/>
                <a:cs typeface="Courier"/>
              </a:rPr>
              <a:t>    "number": ”408-987-6543”</a:t>
            </a:r>
            <a:br>
              <a:rPr lang="en-US" sz="1600" b="1" dirty="0">
                <a:solidFill>
                  <a:srgbClr val="000000"/>
                </a:solidFill>
                <a:latin typeface="Courier New" pitchFamily="49" charset="0"/>
                <a:ea typeface="Courier"/>
                <a:cs typeface="Courier"/>
              </a:rPr>
            </a:b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ea typeface="Courier"/>
                <a:cs typeface="Courier"/>
              </a:rPr>
              <a:t>  }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ea typeface="Courier"/>
                <a:cs typeface="Courier"/>
              </a:rPr>
              <a:t>]</a:t>
            </a:r>
          </a:p>
        </p:txBody>
      </p:sp>
      <p:sp>
        <p:nvSpPr>
          <p:cNvPr id="21509" name="Rectangle 6"/>
          <p:cNvSpPr>
            <a:spLocks noChangeArrowheads="1"/>
          </p:cNvSpPr>
          <p:nvPr/>
        </p:nvSpPr>
        <p:spPr bwMode="auto">
          <a:xfrm>
            <a:off x="4175125" y="1503363"/>
            <a:ext cx="4616450" cy="43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ea typeface="Courier"/>
                <a:cs typeface="Courier"/>
              </a:rPr>
              <a:t>JsonObject</a:t>
            </a:r>
            <a:r>
              <a:rPr lang="en-US" sz="1600" b="1" dirty="0">
                <a:latin typeface="Courier New" pitchFamily="49" charset="0"/>
                <a:ea typeface="Courier"/>
                <a:cs typeface="Courier"/>
              </a:rPr>
              <a:t> </a:t>
            </a:r>
            <a:r>
              <a:rPr lang="en-US" sz="1600" b="1" dirty="0" err="1">
                <a:latin typeface="Courier New" pitchFamily="49" charset="0"/>
                <a:ea typeface="Courier"/>
                <a:cs typeface="Courier"/>
              </a:rPr>
              <a:t>jsonObject</a:t>
            </a:r>
            <a:r>
              <a:rPr lang="en-US" sz="1600" b="1" dirty="0">
                <a:latin typeface="Courier New" pitchFamily="49" charset="0"/>
                <a:ea typeface="Courier"/>
                <a:cs typeface="Courier"/>
              </a:rPr>
              <a:t> = </a:t>
            </a:r>
          </a:p>
          <a:p>
            <a:r>
              <a:rPr lang="en-US" sz="1600" b="1" dirty="0">
                <a:latin typeface="Courier New" pitchFamily="49" charset="0"/>
                <a:ea typeface="Courier"/>
                <a:cs typeface="Courier"/>
              </a:rPr>
              <a:t>    new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ea typeface="Courier"/>
                <a:cs typeface="Courier"/>
              </a:rPr>
              <a:t>JsonBuilder</a:t>
            </a:r>
            <a:r>
              <a:rPr lang="en-US" sz="1600" b="1" dirty="0">
                <a:latin typeface="Courier New" pitchFamily="49" charset="0"/>
                <a:ea typeface="Courier"/>
                <a:cs typeface="Courier"/>
              </a:rPr>
              <a:t>()</a:t>
            </a:r>
            <a:br>
              <a:rPr lang="en-US" sz="1600" b="1" dirty="0">
                <a:latin typeface="Courier New" pitchFamily="49" charset="0"/>
                <a:ea typeface="Courier"/>
                <a:cs typeface="Courier"/>
              </a:rPr>
            </a:br>
            <a:r>
              <a:rPr lang="en-US" sz="1600" b="1" dirty="0">
                <a:latin typeface="Courier New" pitchFamily="49" charset="0"/>
                <a:ea typeface="Courier"/>
                <a:cs typeface="Courier"/>
              </a:rPr>
              <a:t>  .</a:t>
            </a:r>
            <a:r>
              <a:rPr lang="en-US" sz="1600" b="1" dirty="0" err="1">
                <a:latin typeface="Courier New" pitchFamily="49" charset="0"/>
                <a:ea typeface="Courier"/>
                <a:cs typeface="Courier"/>
              </a:rPr>
              <a:t>beginArray</a:t>
            </a:r>
            <a:r>
              <a:rPr lang="en-US" sz="1600" b="1" dirty="0">
                <a:latin typeface="Courier New" pitchFamily="49" charset="0"/>
                <a:ea typeface="Courier"/>
                <a:cs typeface="Courier"/>
              </a:rPr>
              <a:t>("</a:t>
            </a:r>
            <a:r>
              <a:rPr lang="en-US" sz="1600" b="1" dirty="0" err="1">
                <a:latin typeface="Courier New" pitchFamily="49" charset="0"/>
                <a:ea typeface="Courier"/>
                <a:cs typeface="Courier"/>
              </a:rPr>
              <a:t>phoneNumber</a:t>
            </a:r>
            <a:r>
              <a:rPr lang="en-US" sz="1600" b="1" dirty="0">
                <a:latin typeface="Courier New" pitchFamily="49" charset="0"/>
                <a:ea typeface="Courier"/>
                <a:cs typeface="Courier"/>
              </a:rPr>
              <a:t>")</a:t>
            </a:r>
            <a:br>
              <a:rPr lang="en-US" sz="1600" b="1" dirty="0">
                <a:latin typeface="Courier New" pitchFamily="49" charset="0"/>
                <a:ea typeface="Courier"/>
                <a:cs typeface="Courier"/>
              </a:rPr>
            </a:br>
            <a:r>
              <a:rPr lang="en-US" sz="1600" b="1" dirty="0">
                <a:latin typeface="Courier New" pitchFamily="49" charset="0"/>
                <a:ea typeface="Courier"/>
                <a:cs typeface="Courier"/>
              </a:rPr>
              <a:t>    .</a:t>
            </a:r>
            <a:r>
              <a:rPr lang="en-US" sz="1600" b="1" dirty="0" err="1">
                <a:latin typeface="Courier New" pitchFamily="49" charset="0"/>
                <a:ea typeface="Courier"/>
                <a:cs typeface="Courier"/>
              </a:rPr>
              <a:t>beginObject</a:t>
            </a:r>
            <a:r>
              <a:rPr lang="en-US" sz="1600" b="1" dirty="0">
                <a:latin typeface="Courier New" pitchFamily="49" charset="0"/>
                <a:ea typeface="Courier"/>
                <a:cs typeface="Courier"/>
              </a:rPr>
              <a:t>() </a:t>
            </a:r>
            <a:br>
              <a:rPr lang="en-US" sz="1600" b="1" dirty="0">
                <a:latin typeface="Courier New" pitchFamily="49" charset="0"/>
                <a:ea typeface="Courier"/>
                <a:cs typeface="Courier"/>
              </a:rPr>
            </a:br>
            <a:r>
              <a:rPr lang="en-US" sz="1600" b="1" dirty="0">
                <a:latin typeface="Courier New" pitchFamily="49" charset="0"/>
                <a:ea typeface="Courier"/>
                <a:cs typeface="Courier"/>
              </a:rPr>
              <a:t>      .add("type", "home") </a:t>
            </a:r>
            <a:br>
              <a:rPr lang="en-US" sz="1600" b="1" dirty="0">
                <a:latin typeface="Courier New" pitchFamily="49" charset="0"/>
                <a:ea typeface="Courier"/>
                <a:cs typeface="Courier"/>
              </a:rPr>
            </a:br>
            <a:r>
              <a:rPr lang="en-US" sz="1600" b="1" dirty="0">
                <a:latin typeface="Courier New" pitchFamily="49" charset="0"/>
                <a:ea typeface="Courier"/>
                <a:cs typeface="Courier"/>
              </a:rPr>
              <a:t>      .add("number", "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ea typeface="Courier"/>
                <a:cs typeface="Courier"/>
              </a:rPr>
              <a:t>408-123-4567</a:t>
            </a:r>
            <a:r>
              <a:rPr lang="en-US" sz="1600" b="1" dirty="0">
                <a:latin typeface="Courier New" pitchFamily="49" charset="0"/>
                <a:ea typeface="Courier"/>
                <a:cs typeface="Courier"/>
              </a:rPr>
              <a:t>") </a:t>
            </a:r>
            <a:br>
              <a:rPr lang="en-US" sz="1600" b="1" dirty="0">
                <a:latin typeface="Courier New" pitchFamily="49" charset="0"/>
                <a:ea typeface="Courier"/>
                <a:cs typeface="Courier"/>
              </a:rPr>
            </a:br>
            <a:r>
              <a:rPr lang="en-US" sz="1600" b="1" dirty="0">
                <a:latin typeface="Courier New" pitchFamily="49" charset="0"/>
                <a:ea typeface="Courier"/>
                <a:cs typeface="Courier"/>
              </a:rPr>
              <a:t>    .</a:t>
            </a:r>
            <a:r>
              <a:rPr lang="en-US" sz="1600" b="1" dirty="0" err="1">
                <a:latin typeface="Courier New" pitchFamily="49" charset="0"/>
                <a:ea typeface="Courier"/>
                <a:cs typeface="Courier"/>
              </a:rPr>
              <a:t>endObject</a:t>
            </a:r>
            <a:r>
              <a:rPr lang="en-US" sz="1600" b="1" dirty="0">
                <a:latin typeface="Courier New" pitchFamily="49" charset="0"/>
                <a:ea typeface="Courier"/>
                <a:cs typeface="Courier"/>
              </a:rPr>
              <a:t>() </a:t>
            </a:r>
            <a:br>
              <a:rPr lang="en-US" sz="1600" b="1" dirty="0">
                <a:latin typeface="Courier New" pitchFamily="49" charset="0"/>
                <a:ea typeface="Courier"/>
                <a:cs typeface="Courier"/>
              </a:rPr>
            </a:br>
            <a:r>
              <a:rPr lang="en-US" sz="1600" b="1" dirty="0">
                <a:latin typeface="Courier New" pitchFamily="49" charset="0"/>
                <a:ea typeface="Courier"/>
                <a:cs typeface="Courier"/>
              </a:rPr>
              <a:t>    .</a:t>
            </a:r>
            <a:r>
              <a:rPr lang="en-US" sz="1600" b="1" dirty="0" err="1">
                <a:latin typeface="Courier New" pitchFamily="49" charset="0"/>
                <a:ea typeface="Courier"/>
                <a:cs typeface="Courier"/>
              </a:rPr>
              <a:t>beginObject</a:t>
            </a:r>
            <a:r>
              <a:rPr lang="en-US" sz="1600" b="1" dirty="0">
                <a:latin typeface="Courier New" pitchFamily="49" charset="0"/>
                <a:ea typeface="Courier"/>
                <a:cs typeface="Courier"/>
              </a:rPr>
              <a:t>() </a:t>
            </a:r>
            <a:br>
              <a:rPr lang="en-US" sz="1600" b="1" dirty="0">
                <a:latin typeface="Courier New" pitchFamily="49" charset="0"/>
                <a:ea typeface="Courier"/>
                <a:cs typeface="Courier"/>
              </a:rPr>
            </a:br>
            <a:r>
              <a:rPr lang="en-US" sz="1600" b="1" dirty="0">
                <a:latin typeface="Courier New" pitchFamily="49" charset="0"/>
                <a:ea typeface="Courier"/>
                <a:cs typeface="Courier"/>
              </a:rPr>
              <a:t>      .add("type", ”work") </a:t>
            </a:r>
            <a:br>
              <a:rPr lang="en-US" sz="1600" b="1" dirty="0">
                <a:latin typeface="Courier New" pitchFamily="49" charset="0"/>
                <a:ea typeface="Courier"/>
                <a:cs typeface="Courier"/>
              </a:rPr>
            </a:br>
            <a:r>
              <a:rPr lang="en-US" sz="1600" b="1" dirty="0">
                <a:latin typeface="Courier New" pitchFamily="49" charset="0"/>
                <a:ea typeface="Courier"/>
                <a:cs typeface="Courier"/>
              </a:rPr>
              <a:t>      .add("number", "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ea typeface="Courier"/>
                <a:cs typeface="Courier"/>
              </a:rPr>
              <a:t>408-987-6543</a:t>
            </a:r>
            <a:r>
              <a:rPr lang="en-US" sz="1600" b="1" dirty="0">
                <a:latin typeface="Courier New" pitchFamily="49" charset="0"/>
                <a:ea typeface="Courier"/>
                <a:cs typeface="Courier"/>
              </a:rPr>
              <a:t>") </a:t>
            </a:r>
            <a:br>
              <a:rPr lang="en-US" sz="1600" b="1" dirty="0">
                <a:latin typeface="Courier New" pitchFamily="49" charset="0"/>
                <a:ea typeface="Courier"/>
                <a:cs typeface="Courier"/>
              </a:rPr>
            </a:br>
            <a:r>
              <a:rPr lang="en-US" sz="1600" b="1" dirty="0">
                <a:latin typeface="Courier New" pitchFamily="49" charset="0"/>
                <a:ea typeface="Courier"/>
                <a:cs typeface="Courier"/>
              </a:rPr>
              <a:t>    .</a:t>
            </a:r>
            <a:r>
              <a:rPr lang="en-US" sz="1600" b="1" dirty="0" err="1">
                <a:latin typeface="Courier New" pitchFamily="49" charset="0"/>
                <a:ea typeface="Courier"/>
                <a:cs typeface="Courier"/>
              </a:rPr>
              <a:t>endObject</a:t>
            </a:r>
            <a:r>
              <a:rPr lang="en-US" sz="1600" b="1" dirty="0">
                <a:latin typeface="Courier New" pitchFamily="49" charset="0"/>
                <a:ea typeface="Courier"/>
                <a:cs typeface="Courier"/>
              </a:rPr>
              <a:t>() </a:t>
            </a:r>
            <a:br>
              <a:rPr lang="en-US" sz="1600" b="1" dirty="0">
                <a:latin typeface="Courier New" pitchFamily="49" charset="0"/>
                <a:ea typeface="Courier"/>
                <a:cs typeface="Courier"/>
              </a:rPr>
            </a:br>
            <a:r>
              <a:rPr lang="en-US" sz="1600" b="1" dirty="0">
                <a:latin typeface="Courier New" pitchFamily="49" charset="0"/>
                <a:ea typeface="Courier"/>
                <a:cs typeface="Courier"/>
              </a:rPr>
              <a:t>  .</a:t>
            </a:r>
            <a:r>
              <a:rPr lang="en-US" sz="1600" b="1" dirty="0" err="1">
                <a:latin typeface="Courier New" pitchFamily="49" charset="0"/>
                <a:ea typeface="Courier"/>
                <a:cs typeface="Courier"/>
              </a:rPr>
              <a:t>endArray</a:t>
            </a:r>
            <a:r>
              <a:rPr lang="en-US" sz="1600" b="1" dirty="0">
                <a:latin typeface="Courier New" pitchFamily="49" charset="0"/>
                <a:ea typeface="Courier"/>
                <a:cs typeface="Courier"/>
              </a:rPr>
              <a:t>() </a:t>
            </a:r>
            <a:br>
              <a:rPr lang="en-US" sz="1600" b="1" dirty="0">
                <a:latin typeface="Courier New" pitchFamily="49" charset="0"/>
                <a:ea typeface="Courier"/>
                <a:cs typeface="Courier"/>
              </a:rPr>
            </a:br>
            <a:r>
              <a:rPr lang="en-US" sz="1600" b="1" dirty="0">
                <a:latin typeface="Courier New" pitchFamily="49" charset="0"/>
                <a:ea typeface="Courier"/>
                <a:cs typeface="Courier"/>
              </a:rPr>
              <a:t>.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ea typeface="Courier"/>
                <a:cs typeface="Courier"/>
              </a:rPr>
              <a:t>build</a:t>
            </a:r>
            <a:r>
              <a:rPr lang="en-US" sz="1600" b="1" dirty="0">
                <a:latin typeface="Courier New" pitchFamily="49" charset="0"/>
                <a:ea typeface="Courier"/>
                <a:cs typeface="Courier"/>
              </a:rPr>
              <a:t>(); 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9"/>
          <p:cNvSpPr>
            <a:spLocks noGrp="1"/>
          </p:cNvSpPr>
          <p:nvPr>
            <p:ph type="title" idx="4294967295"/>
          </p:nvPr>
        </p:nvSpPr>
        <p:spPr>
          <a:xfrm>
            <a:off x="395536" y="260648"/>
            <a:ext cx="8229600" cy="64807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noProof="0" dirty="0"/>
              <a:t>JSON </a:t>
            </a:r>
            <a:r>
              <a:rPr lang="es-ES_tradnl" noProof="0" dirty="0" err="1"/>
              <a:t>Processing</a:t>
            </a:r>
            <a:r>
              <a:rPr lang="es-ES_tradnl" noProof="0" dirty="0"/>
              <a:t> con Jackson</a:t>
            </a:r>
          </a:p>
        </p:txBody>
      </p:sp>
      <p:sp>
        <p:nvSpPr>
          <p:cNvPr id="21507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539552" y="863600"/>
            <a:ext cx="8229600" cy="406400"/>
          </a:xfrm>
        </p:spPr>
        <p:txBody>
          <a:bodyPr>
            <a:normAutofit fontScale="85000" lnSpcReduction="20000"/>
          </a:bodyPr>
          <a:lstStyle/>
          <a:p>
            <a:pPr marL="0" indent="0" eaLnBrk="1" hangingPunct="1">
              <a:spcAft>
                <a:spcPct val="0"/>
              </a:spcAft>
              <a:buFontTx/>
              <a:buNone/>
            </a:pPr>
            <a:r>
              <a:rPr lang="es-ES_tradnl" noProof="0" dirty="0">
                <a:solidFill>
                  <a:schemeClr val="accent1"/>
                </a:solidFill>
              </a:rPr>
              <a:t>Procesado con Jackson</a:t>
            </a:r>
          </a:p>
        </p:txBody>
      </p:sp>
      <p:sp>
        <p:nvSpPr>
          <p:cNvPr id="6" name="5 Rectángulo"/>
          <p:cNvSpPr/>
          <p:nvPr/>
        </p:nvSpPr>
        <p:spPr>
          <a:xfrm>
            <a:off x="611560" y="1340768"/>
            <a:ext cx="81369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@</a:t>
            </a:r>
            <a:r>
              <a:rPr lang="es-ES" dirty="0" err="1"/>
              <a:t>JsonInclude</a:t>
            </a:r>
            <a:r>
              <a:rPr lang="es-ES" dirty="0"/>
              <a:t>(</a:t>
            </a:r>
            <a:r>
              <a:rPr lang="es-ES" dirty="0" err="1"/>
              <a:t>JsonInclude.Include.</a:t>
            </a:r>
            <a:r>
              <a:rPr lang="es-ES" b="1" i="1" dirty="0" err="1"/>
              <a:t>NON_EMPTY</a:t>
            </a:r>
            <a:r>
              <a:rPr lang="es-ES" b="1" i="1" dirty="0"/>
              <a:t>)</a:t>
            </a:r>
          </a:p>
          <a:p>
            <a:r>
              <a:rPr lang="es-ES" dirty="0"/>
              <a:t>@</a:t>
            </a:r>
            <a:r>
              <a:rPr lang="es-ES" dirty="0" err="1"/>
              <a:t>JsonPropertyOrder</a:t>
            </a:r>
            <a:r>
              <a:rPr lang="es-ES" dirty="0"/>
              <a:t>({ "id", "alias" })</a:t>
            </a:r>
          </a:p>
          <a:p>
            <a:r>
              <a:rPr lang="es-ES" b="1" dirty="0" err="1"/>
              <a:t>public</a:t>
            </a:r>
            <a:r>
              <a:rPr lang="es-ES" b="1" dirty="0"/>
              <a:t> </a:t>
            </a:r>
            <a:r>
              <a:rPr lang="es-ES" b="1" dirty="0" err="1"/>
              <a:t>class</a:t>
            </a:r>
            <a:r>
              <a:rPr lang="es-ES" b="1" dirty="0"/>
              <a:t> </a:t>
            </a:r>
            <a:r>
              <a:rPr lang="es-ES" b="1" u="sng" dirty="0" err="1"/>
              <a:t>DomainMaterialAssignment</a:t>
            </a:r>
            <a:r>
              <a:rPr lang="es-ES" b="1" u="sng" dirty="0"/>
              <a:t> </a:t>
            </a:r>
            <a:r>
              <a:rPr lang="es-ES" b="1" u="sng" dirty="0" err="1"/>
              <a:t>implements</a:t>
            </a:r>
            <a:r>
              <a:rPr lang="es-ES" b="1" u="sng" dirty="0"/>
              <a:t> </a:t>
            </a:r>
            <a:r>
              <a:rPr lang="es-ES" b="1" u="sng" dirty="0" err="1"/>
              <a:t>Serializable</a:t>
            </a:r>
            <a:r>
              <a:rPr lang="es-ES" b="1" u="sng" dirty="0"/>
              <a:t> {</a:t>
            </a:r>
          </a:p>
          <a:p>
            <a:endParaRPr lang="es-ES" dirty="0"/>
          </a:p>
          <a:p>
            <a:r>
              <a:rPr lang="es-ES" dirty="0"/>
              <a:t>    @</a:t>
            </a:r>
            <a:r>
              <a:rPr lang="es-ES" dirty="0" err="1"/>
              <a:t>JsonProperty</a:t>
            </a:r>
            <a:r>
              <a:rPr lang="es-ES" dirty="0"/>
              <a:t>("id")</a:t>
            </a:r>
          </a:p>
          <a:p>
            <a:r>
              <a:rPr lang="es-ES" dirty="0"/>
              <a:t>    </a:t>
            </a:r>
            <a:r>
              <a:rPr lang="es-ES" b="1" dirty="0" err="1"/>
              <a:t>private</a:t>
            </a:r>
            <a:r>
              <a:rPr lang="es-ES" b="1" dirty="0"/>
              <a:t> </a:t>
            </a:r>
            <a:r>
              <a:rPr lang="es-ES" b="1" dirty="0" err="1"/>
              <a:t>String</a:t>
            </a:r>
            <a:r>
              <a:rPr lang="es-ES" b="1" dirty="0"/>
              <a:t> id;</a:t>
            </a:r>
          </a:p>
        </p:txBody>
      </p:sp>
      <p:sp>
        <p:nvSpPr>
          <p:cNvPr id="7" name="6 Rectángulo"/>
          <p:cNvSpPr/>
          <p:nvPr/>
        </p:nvSpPr>
        <p:spPr>
          <a:xfrm>
            <a:off x="539552" y="3474874"/>
            <a:ext cx="81369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/>
              <a:t>objectMapper</a:t>
            </a:r>
            <a:r>
              <a:rPr lang="es-ES" dirty="0"/>
              <a:t> = </a:t>
            </a:r>
            <a:r>
              <a:rPr lang="es-ES" b="1" dirty="0"/>
              <a:t>new </a:t>
            </a:r>
            <a:r>
              <a:rPr lang="es-ES" b="1" dirty="0" err="1"/>
              <a:t>ObjectMapper</a:t>
            </a:r>
            <a:r>
              <a:rPr lang="es-ES" b="1" dirty="0"/>
              <a:t>();</a:t>
            </a:r>
          </a:p>
          <a:p>
            <a:r>
              <a:rPr lang="es-ES" dirty="0"/>
              <a:t>        </a:t>
            </a:r>
            <a:r>
              <a:rPr lang="es-ES" dirty="0" err="1"/>
              <a:t>objectMapper.configure</a:t>
            </a:r>
            <a:r>
              <a:rPr lang="es-ES" dirty="0"/>
              <a:t>(</a:t>
            </a:r>
            <a:r>
              <a:rPr lang="es-ES" dirty="0" err="1"/>
              <a:t>SerializationFeature.</a:t>
            </a:r>
            <a:r>
              <a:rPr lang="es-ES" b="1" i="1" dirty="0" err="1"/>
              <a:t>FAIL_ON_EMPTY_BEANS</a:t>
            </a:r>
            <a:r>
              <a:rPr lang="es-ES" b="1" i="1" dirty="0"/>
              <a:t>, false);</a:t>
            </a:r>
          </a:p>
          <a:p>
            <a:r>
              <a:rPr lang="es-ES" dirty="0" err="1"/>
              <a:t>objectMapper.enable</a:t>
            </a:r>
            <a:r>
              <a:rPr lang="es-ES" dirty="0"/>
              <a:t>(</a:t>
            </a:r>
            <a:r>
              <a:rPr lang="es-ES" dirty="0" err="1"/>
              <a:t>SerializationFeature.</a:t>
            </a:r>
            <a:r>
              <a:rPr lang="es-ES" b="1" i="1" dirty="0" err="1"/>
              <a:t>INDENT_OUTPUT</a:t>
            </a:r>
            <a:r>
              <a:rPr lang="es-ES" b="1" i="1" dirty="0"/>
              <a:t>);</a:t>
            </a:r>
          </a:p>
          <a:p>
            <a:r>
              <a:rPr lang="es-ES" dirty="0" err="1"/>
              <a:t>objectMapper.write</a:t>
            </a:r>
            <a:r>
              <a:rPr lang="es-ES" dirty="0"/>
              <a:t>(</a:t>
            </a:r>
            <a:r>
              <a:rPr lang="es-ES" dirty="0" err="1"/>
              <a:t>object</a:t>
            </a:r>
            <a:r>
              <a:rPr lang="es-ES" dirty="0"/>
              <a:t>);</a:t>
            </a:r>
          </a:p>
          <a:p>
            <a:r>
              <a:rPr lang="es-ES" dirty="0" err="1"/>
              <a:t>objectMapper.read</a:t>
            </a:r>
            <a:r>
              <a:rPr lang="es-ES" dirty="0"/>
              <a:t>(</a:t>
            </a:r>
            <a:r>
              <a:rPr lang="es-ES" dirty="0" err="1"/>
              <a:t>object,object.class</a:t>
            </a:r>
            <a:r>
              <a:rPr lang="es-ES" dirty="0"/>
              <a:t>);</a:t>
            </a:r>
            <a:endParaRPr lang="es-ES" b="1" i="1" dirty="0"/>
          </a:p>
          <a:p>
            <a:endParaRPr lang="es-ES" b="1" dirty="0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9" name="Rectangle 1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noProof="0" dirty="0">
                <a:ea typeface="ＭＳ Ｐゴシック" pitchFamily="34" charset="-128"/>
                <a:sym typeface="Arial" pitchFamily="34" charset="0"/>
              </a:rPr>
              <a:t>EJB 3.2</a:t>
            </a:r>
            <a:endParaRPr lang="es-ES_tradnl" noProof="0" dirty="0">
              <a:ea typeface="ヒラギノ角ゴ ProN W3" charset="-128"/>
              <a:sym typeface="Arial" pitchFamily="34" charset="0"/>
            </a:endParaRPr>
          </a:p>
        </p:txBody>
      </p:sp>
      <p:sp>
        <p:nvSpPr>
          <p:cNvPr id="50" name="Content Placeholder 2"/>
          <p:cNvSpPr>
            <a:spLocks noGrp="1"/>
          </p:cNvSpPr>
          <p:nvPr>
            <p:ph sz="quarter" idx="12"/>
          </p:nvPr>
        </p:nvSpPr>
        <p:spPr>
          <a:xfrm>
            <a:off x="446856" y="1412776"/>
            <a:ext cx="8229600" cy="4083475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s-ES_tradnl" noProof="0" dirty="0">
                <a:latin typeface="Arial" charset="0"/>
                <a:cs typeface="Arial" charset="0"/>
              </a:rPr>
              <a:t>Mantienen la lógica de negocio.</a:t>
            </a:r>
          </a:p>
          <a:p>
            <a:pPr>
              <a:buNone/>
            </a:pPr>
            <a:r>
              <a:rPr lang="es-ES_tradnl" noProof="0" dirty="0">
                <a:latin typeface="Arial" charset="0"/>
                <a:cs typeface="Arial" charset="0"/>
              </a:rPr>
              <a:t>Tres tipos:</a:t>
            </a:r>
          </a:p>
          <a:p>
            <a:r>
              <a:rPr lang="es-ES_tradnl" noProof="0" dirty="0" err="1">
                <a:latin typeface="Arial" charset="0"/>
                <a:cs typeface="Arial" charset="0"/>
              </a:rPr>
              <a:t>Staless</a:t>
            </a:r>
            <a:r>
              <a:rPr lang="es-ES_tradnl" noProof="0" dirty="0">
                <a:latin typeface="Arial" charset="0"/>
                <a:cs typeface="Arial" charset="0"/>
              </a:rPr>
              <a:t> @</a:t>
            </a:r>
            <a:r>
              <a:rPr lang="es-ES_tradnl" noProof="0" dirty="0" err="1">
                <a:latin typeface="Arial" charset="0"/>
                <a:cs typeface="Arial" charset="0"/>
              </a:rPr>
              <a:t>Stateless</a:t>
            </a:r>
            <a:endParaRPr lang="es-ES_tradnl" noProof="0" dirty="0">
              <a:latin typeface="Arial" charset="0"/>
              <a:cs typeface="Arial" charset="0"/>
            </a:endParaRPr>
          </a:p>
          <a:p>
            <a:r>
              <a:rPr lang="es-ES_tradnl" noProof="0" dirty="0" err="1">
                <a:latin typeface="Arial" charset="0"/>
                <a:cs typeface="Arial" charset="0"/>
              </a:rPr>
              <a:t>Stateful</a:t>
            </a:r>
            <a:r>
              <a:rPr lang="es-ES_tradnl" noProof="0" dirty="0">
                <a:latin typeface="Arial" charset="0"/>
                <a:cs typeface="Arial" charset="0"/>
              </a:rPr>
              <a:t> @</a:t>
            </a:r>
            <a:r>
              <a:rPr lang="es-ES_tradnl" noProof="0" dirty="0" err="1">
                <a:latin typeface="Arial" charset="0"/>
                <a:cs typeface="Arial" charset="0"/>
              </a:rPr>
              <a:t>Stateful</a:t>
            </a:r>
            <a:endParaRPr lang="es-ES_tradnl" noProof="0" dirty="0">
              <a:latin typeface="Arial" charset="0"/>
              <a:cs typeface="Arial" charset="0"/>
            </a:endParaRPr>
          </a:p>
          <a:p>
            <a:r>
              <a:rPr lang="es-ES_tradnl" noProof="0" dirty="0" err="1">
                <a:latin typeface="Arial" charset="0"/>
                <a:cs typeface="Arial" charset="0"/>
              </a:rPr>
              <a:t>Singleton</a:t>
            </a:r>
            <a:r>
              <a:rPr lang="es-ES_tradnl" noProof="0" dirty="0">
                <a:latin typeface="Arial" charset="0"/>
                <a:cs typeface="Arial" charset="0"/>
              </a:rPr>
              <a:t> @</a:t>
            </a:r>
            <a:r>
              <a:rPr lang="es-ES_tradnl" noProof="0" dirty="0" err="1">
                <a:latin typeface="Arial" charset="0"/>
                <a:cs typeface="Arial" charset="0"/>
              </a:rPr>
              <a:t>Singleton</a:t>
            </a:r>
            <a:endParaRPr lang="es-ES_tradnl" noProof="0" dirty="0">
              <a:latin typeface="Arial" charset="0"/>
              <a:cs typeface="Arial" charset="0"/>
            </a:endParaRPr>
          </a:p>
          <a:p>
            <a:pPr>
              <a:buNone/>
            </a:pPr>
            <a:endParaRPr lang="es-ES_tradnl" noProof="0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s-ES_tradnl" noProof="0" dirty="0" err="1">
                <a:latin typeface="Arial" charset="0"/>
                <a:cs typeface="Arial" charset="0"/>
              </a:rPr>
              <a:t>Transaccionalidad</a:t>
            </a:r>
            <a:r>
              <a:rPr lang="es-ES_tradnl" noProof="0" dirty="0">
                <a:latin typeface="Arial" charset="0"/>
                <a:cs typeface="Arial" charset="0"/>
              </a:rPr>
              <a:t> marcada a nivel de método @</a:t>
            </a:r>
            <a:r>
              <a:rPr lang="es-ES_tradnl" noProof="0" dirty="0" err="1">
                <a:latin typeface="Arial" charset="0"/>
                <a:cs typeface="Arial" charset="0"/>
              </a:rPr>
              <a:t>Transactional</a:t>
            </a:r>
            <a:r>
              <a:rPr lang="es-ES_tradnl" noProof="0" dirty="0">
                <a:latin typeface="Arial" charset="0"/>
                <a:cs typeface="Arial" charset="0"/>
              </a:rPr>
              <a:t>()</a:t>
            </a:r>
          </a:p>
          <a:p>
            <a:pPr>
              <a:buNone/>
            </a:pPr>
            <a:r>
              <a:rPr lang="es-ES_tradnl" noProof="0" dirty="0">
                <a:latin typeface="Arial" charset="0"/>
                <a:cs typeface="Arial" charset="0"/>
              </a:rPr>
              <a:t>Definición del tipo de concurrencia a aplicar. @</a:t>
            </a:r>
            <a:r>
              <a:rPr lang="es-ES_tradnl" noProof="0" dirty="0" err="1">
                <a:latin typeface="Arial" charset="0"/>
                <a:cs typeface="Arial" charset="0"/>
              </a:rPr>
              <a:t>Lock</a:t>
            </a:r>
            <a:r>
              <a:rPr lang="es-ES_tradnl" noProof="0" dirty="0">
                <a:latin typeface="Arial" charset="0"/>
                <a:cs typeface="Arial" charset="0"/>
              </a:rPr>
              <a:t>()</a:t>
            </a:r>
          </a:p>
          <a:p>
            <a:pPr>
              <a:buNone/>
            </a:pPr>
            <a:endParaRPr lang="es-ES_tradnl" noProof="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41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s-ES_tradnl" sz="2000" noProof="0" dirty="0">
                <a:latin typeface="Arial" pitchFamily="34" charset="0"/>
              </a:rPr>
              <a:t>JRE – Java </a:t>
            </a:r>
            <a:r>
              <a:rPr lang="es-ES_tradnl" sz="2000" noProof="0" dirty="0" err="1">
                <a:latin typeface="Arial" pitchFamily="34" charset="0"/>
              </a:rPr>
              <a:t>Runtime</a:t>
            </a:r>
            <a:r>
              <a:rPr lang="es-ES_tradnl" sz="2000" noProof="0" dirty="0">
                <a:latin typeface="Arial" pitchFamily="34" charset="0"/>
              </a:rPr>
              <a:t> </a:t>
            </a:r>
            <a:r>
              <a:rPr lang="es-ES_tradnl" sz="2000" noProof="0" dirty="0" err="1">
                <a:latin typeface="Arial" pitchFamily="34" charset="0"/>
              </a:rPr>
              <a:t>Environment</a:t>
            </a:r>
            <a:r>
              <a:rPr lang="es-ES_tradnl" sz="2000" noProof="0" dirty="0">
                <a:latin typeface="Arial" pitchFamily="34" charset="0"/>
              </a:rPr>
              <a:t> . Conjunto de herramientas que soporta la ejecución de programas java. Incluye:</a:t>
            </a:r>
          </a:p>
          <a:p>
            <a:pPr lvl="1">
              <a:lnSpc>
                <a:spcPct val="80000"/>
              </a:lnSpc>
            </a:pPr>
            <a:r>
              <a:rPr lang="es-ES_tradnl" sz="1800" noProof="0" dirty="0">
                <a:latin typeface="Arial" pitchFamily="34" charset="0"/>
              </a:rPr>
              <a:t>La máquina virtual.</a:t>
            </a:r>
          </a:p>
          <a:p>
            <a:pPr lvl="1">
              <a:lnSpc>
                <a:spcPct val="80000"/>
              </a:lnSpc>
            </a:pPr>
            <a:r>
              <a:rPr lang="es-ES_tradnl" sz="1800" noProof="0" dirty="0">
                <a:latin typeface="Arial" pitchFamily="34" charset="0"/>
              </a:rPr>
              <a:t>El intérprete de </a:t>
            </a:r>
            <a:r>
              <a:rPr lang="es-ES_tradnl" sz="1800" noProof="0" dirty="0" err="1">
                <a:latin typeface="Arial" pitchFamily="34" charset="0"/>
              </a:rPr>
              <a:t>bytecode</a:t>
            </a:r>
            <a:r>
              <a:rPr lang="es-ES_tradnl" sz="1800" noProof="0" dirty="0">
                <a:latin typeface="Arial" pitchFamily="34" charset="0"/>
              </a:rPr>
              <a:t> para </a:t>
            </a:r>
            <a:r>
              <a:rPr lang="es-ES_tradnl" sz="1800" noProof="0" dirty="0" err="1">
                <a:latin typeface="Arial" pitchFamily="34" charset="0"/>
              </a:rPr>
              <a:t>convesión</a:t>
            </a:r>
            <a:r>
              <a:rPr lang="es-ES_tradnl" sz="1800" noProof="0" dirty="0">
                <a:latin typeface="Arial" pitchFamily="34" charset="0"/>
              </a:rPr>
              <a:t> a código nativo.</a:t>
            </a:r>
          </a:p>
          <a:p>
            <a:pPr lvl="1">
              <a:lnSpc>
                <a:spcPct val="80000"/>
              </a:lnSpc>
            </a:pPr>
            <a:r>
              <a:rPr lang="es-ES_tradnl" sz="1800" noProof="0" dirty="0">
                <a:latin typeface="Arial" pitchFamily="34" charset="0"/>
              </a:rPr>
              <a:t>API Java estándar.</a:t>
            </a:r>
          </a:p>
          <a:p>
            <a:pPr lvl="1">
              <a:lnSpc>
                <a:spcPct val="80000"/>
              </a:lnSpc>
            </a:pPr>
            <a:endParaRPr lang="es-ES_tradnl" sz="1800" noProof="0" dirty="0">
              <a:latin typeface="Arial" pitchFamily="34" charset="0"/>
            </a:endParaRPr>
          </a:p>
          <a:p>
            <a:pPr>
              <a:lnSpc>
                <a:spcPct val="80000"/>
              </a:lnSpc>
            </a:pPr>
            <a:r>
              <a:rPr lang="es-ES_tradnl" sz="2000" noProof="0" dirty="0">
                <a:latin typeface="Arial" pitchFamily="34" charset="0"/>
              </a:rPr>
              <a:t>JDK – Java Standard </a:t>
            </a:r>
            <a:r>
              <a:rPr lang="es-ES_tradnl" sz="2000" noProof="0" dirty="0" err="1">
                <a:latin typeface="Arial" pitchFamily="34" charset="0"/>
              </a:rPr>
              <a:t>Development</a:t>
            </a:r>
            <a:r>
              <a:rPr lang="es-ES_tradnl" sz="2000" noProof="0" dirty="0">
                <a:latin typeface="Arial" pitchFamily="34" charset="0"/>
              </a:rPr>
              <a:t> Kit. El conjunto de herramientas utilizadas para desarrollar aplicaciones. Se encarga del proceso de compilación</a:t>
            </a:r>
            <a:r>
              <a:rPr lang="es-ES_tradnl" altLang="ja-JP" sz="2000" noProof="0" dirty="0">
                <a:latin typeface="Arial" pitchFamily="34" charset="0"/>
              </a:rPr>
              <a:t>.</a:t>
            </a:r>
          </a:p>
          <a:p>
            <a:pPr lvl="1">
              <a:lnSpc>
                <a:spcPct val="80000"/>
              </a:lnSpc>
            </a:pPr>
            <a:r>
              <a:rPr lang="es-ES_tradnl" sz="1800" noProof="0" dirty="0" err="1">
                <a:latin typeface="Arial" pitchFamily="34" charset="0"/>
              </a:rPr>
              <a:t>Javac</a:t>
            </a:r>
            <a:r>
              <a:rPr lang="es-ES_tradnl" sz="1800" noProof="0" dirty="0">
                <a:latin typeface="Arial" pitchFamily="34" charset="0"/>
              </a:rPr>
              <a:t>, el compilador java que convierte el código fuente (.java) en </a:t>
            </a:r>
            <a:r>
              <a:rPr lang="es-ES_tradnl" sz="1800" noProof="0" dirty="0" err="1">
                <a:latin typeface="Arial" pitchFamily="34" charset="0"/>
              </a:rPr>
              <a:t>bytecode</a:t>
            </a:r>
            <a:r>
              <a:rPr lang="es-ES_tradnl" sz="1800" noProof="0" dirty="0">
                <a:latin typeface="Arial" pitchFamily="34" charset="0"/>
              </a:rPr>
              <a:t> (.</a:t>
            </a:r>
            <a:r>
              <a:rPr lang="es-ES_tradnl" sz="1800" noProof="0" dirty="0" err="1">
                <a:latin typeface="Arial" pitchFamily="34" charset="0"/>
              </a:rPr>
              <a:t>class</a:t>
            </a:r>
            <a:r>
              <a:rPr lang="es-ES_tradnl" sz="1800" noProof="0" dirty="0">
                <a:latin typeface="Arial" pitchFamily="34" charset="0"/>
              </a:rPr>
              <a:t>).</a:t>
            </a:r>
          </a:p>
          <a:p>
            <a:pPr lvl="1">
              <a:lnSpc>
                <a:spcPct val="80000"/>
              </a:lnSpc>
            </a:pPr>
            <a:r>
              <a:rPr lang="es-ES_tradnl" sz="1800" noProof="0" dirty="0" err="1">
                <a:latin typeface="Arial" pitchFamily="34" charset="0"/>
              </a:rPr>
              <a:t>Jar</a:t>
            </a:r>
            <a:r>
              <a:rPr lang="es-ES_tradnl" sz="1800" noProof="0" dirty="0">
                <a:latin typeface="Arial" pitchFamily="34" charset="0"/>
              </a:rPr>
              <a:t>, java </a:t>
            </a:r>
            <a:r>
              <a:rPr lang="es-ES_tradnl" sz="1800" noProof="0" dirty="0" err="1">
                <a:latin typeface="Arial" pitchFamily="34" charset="0"/>
              </a:rPr>
              <a:t>archiver</a:t>
            </a:r>
            <a:r>
              <a:rPr lang="es-ES_tradnl" sz="1800" noProof="0" dirty="0">
                <a:latin typeface="Arial" pitchFamily="34" charset="0"/>
              </a:rPr>
              <a:t>. Empaquete las clases en un </a:t>
            </a:r>
            <a:r>
              <a:rPr lang="es-ES_tradnl" sz="1800" noProof="0" dirty="0" err="1">
                <a:latin typeface="Arial" pitchFamily="34" charset="0"/>
              </a:rPr>
              <a:t>jar</a:t>
            </a:r>
            <a:r>
              <a:rPr lang="es-ES_tradnl" sz="1800" noProof="0" dirty="0">
                <a:latin typeface="Arial" pitchFamily="34" charset="0"/>
              </a:rPr>
              <a:t>.</a:t>
            </a:r>
          </a:p>
          <a:p>
            <a:pPr lvl="1">
              <a:lnSpc>
                <a:spcPct val="80000"/>
              </a:lnSpc>
            </a:pPr>
            <a:r>
              <a:rPr lang="es-ES_tradnl" sz="1800" noProof="0" dirty="0" err="1">
                <a:latin typeface="Arial" pitchFamily="34" charset="0"/>
              </a:rPr>
              <a:t>Javadoc</a:t>
            </a:r>
            <a:r>
              <a:rPr lang="es-ES_tradnl" sz="1800" noProof="0" dirty="0">
                <a:latin typeface="Arial" pitchFamily="34" charset="0"/>
              </a:rPr>
              <a:t>, </a:t>
            </a:r>
            <a:r>
              <a:rPr lang="es-ES_tradnl" sz="1800" noProof="0" dirty="0" err="1">
                <a:latin typeface="Arial" pitchFamily="34" charset="0"/>
              </a:rPr>
              <a:t>the</a:t>
            </a:r>
            <a:r>
              <a:rPr lang="es-ES_tradnl" sz="1800" noProof="0" dirty="0">
                <a:latin typeface="Arial" pitchFamily="34" charset="0"/>
              </a:rPr>
              <a:t> </a:t>
            </a:r>
            <a:r>
              <a:rPr lang="es-ES_tradnl" sz="1800" noProof="0" dirty="0" err="1">
                <a:latin typeface="Arial" pitchFamily="34" charset="0"/>
              </a:rPr>
              <a:t>documentation</a:t>
            </a:r>
            <a:r>
              <a:rPr lang="es-ES_tradnl" sz="1800" noProof="0" dirty="0">
                <a:latin typeface="Arial" pitchFamily="34" charset="0"/>
              </a:rPr>
              <a:t> </a:t>
            </a:r>
            <a:r>
              <a:rPr lang="es-ES_tradnl" sz="1800" noProof="0" dirty="0" err="1">
                <a:latin typeface="Arial" pitchFamily="34" charset="0"/>
              </a:rPr>
              <a:t>generator</a:t>
            </a:r>
            <a:r>
              <a:rPr lang="es-ES_tradnl" sz="1800" noProof="0" dirty="0">
                <a:latin typeface="Arial" pitchFamily="34" charset="0"/>
              </a:rPr>
              <a:t> </a:t>
            </a:r>
          </a:p>
          <a:p>
            <a:pPr lvl="1">
              <a:lnSpc>
                <a:spcPct val="80000"/>
              </a:lnSpc>
            </a:pPr>
            <a:r>
              <a:rPr lang="es-ES_tradnl" sz="1800" noProof="0" dirty="0" err="1">
                <a:latin typeface="Arial" pitchFamily="34" charset="0"/>
              </a:rPr>
              <a:t>Jdb</a:t>
            </a:r>
            <a:r>
              <a:rPr lang="es-ES_tradnl" sz="1800" noProof="0" dirty="0">
                <a:latin typeface="Arial" pitchFamily="34" charset="0"/>
              </a:rPr>
              <a:t>, </a:t>
            </a:r>
            <a:r>
              <a:rPr lang="es-ES_tradnl" sz="1800" noProof="0" dirty="0" err="1">
                <a:latin typeface="Arial" pitchFamily="34" charset="0"/>
              </a:rPr>
              <a:t>debugger</a:t>
            </a:r>
            <a:r>
              <a:rPr lang="es-ES_tradnl" sz="1800" noProof="0" dirty="0">
                <a:latin typeface="Arial" pitchFamily="34" charset="0"/>
              </a:rPr>
              <a:t> java</a:t>
            </a:r>
          </a:p>
          <a:p>
            <a:pPr lvl="1">
              <a:lnSpc>
                <a:spcPct val="80000"/>
              </a:lnSpc>
            </a:pPr>
            <a:r>
              <a:rPr lang="es-ES_tradnl" sz="1800" b="1" noProof="0" dirty="0">
                <a:latin typeface="Arial" pitchFamily="34" charset="0"/>
              </a:rPr>
              <a:t>A JRE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ES_tradnl" noProof="0" dirty="0">
                <a:ea typeface="+mj-ea"/>
              </a:rPr>
              <a:t>Java</a:t>
            </a:r>
          </a:p>
        </p:txBody>
      </p:sp>
      <p:sp>
        <p:nvSpPr>
          <p:cNvPr id="4" name="3 Marcador de texto"/>
          <p:cNvSpPr txBox="1">
            <a:spLocks/>
          </p:cNvSpPr>
          <p:nvPr/>
        </p:nvSpPr>
        <p:spPr>
          <a:xfrm>
            <a:off x="395536" y="1006376"/>
            <a:ext cx="8229600" cy="40640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 indent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defRPr kumimoji="0" sz="2000">
                <a:solidFill>
                  <a:schemeClr val="accent1"/>
                </a:solidFill>
              </a:defRPr>
            </a:lvl1pPr>
            <a:lvl2pPr indent="0">
              <a:spcBef>
                <a:spcPts val="324"/>
              </a:spcBef>
              <a:buClr>
                <a:schemeClr val="accent1"/>
              </a:buClr>
              <a:buFontTx/>
              <a:buNone/>
              <a:defRPr kumimoji="0" sz="2300"/>
            </a:lvl2pPr>
            <a:lvl3pPr indent="0">
              <a:spcBef>
                <a:spcPts val="350"/>
              </a:spcBef>
              <a:buClr>
                <a:schemeClr val="accent2"/>
              </a:buClr>
              <a:buSzPct val="100000"/>
              <a:buFontTx/>
              <a:buNone/>
              <a:defRPr kumimoji="0" sz="2100"/>
            </a:lvl3pPr>
            <a:lvl4pPr indent="0">
              <a:spcBef>
                <a:spcPts val="350"/>
              </a:spcBef>
              <a:buClr>
                <a:schemeClr val="accent2"/>
              </a:buClr>
              <a:buFontTx/>
              <a:buNone/>
              <a:defRPr kumimoji="0" sz="1900"/>
            </a:lvl4pPr>
            <a:lvl5pPr indent="0">
              <a:spcBef>
                <a:spcPts val="350"/>
              </a:spcBef>
              <a:buClr>
                <a:schemeClr val="accent2"/>
              </a:buClr>
              <a:buFontTx/>
              <a:buNone/>
              <a:defRPr kumimoji="0"/>
            </a:lvl5pPr>
            <a:lvl6pPr marL="1600200" indent="-228600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/>
            </a:lvl6pPr>
            <a:lvl7pPr marL="1828800" indent="-228600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/>
            </a:lvl7pPr>
            <a:lvl8pPr marL="2057400" indent="-228600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/>
            </a:lvl8pPr>
            <a:lvl9pPr marL="2286000" indent="-228600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baseline="0"/>
            </a:lvl9pPr>
            <a:extLst/>
          </a:lstStyle>
          <a:p>
            <a:r>
              <a:rPr lang="es-ES" dirty="0"/>
              <a:t>Componentes</a:t>
            </a:r>
          </a:p>
        </p:txBody>
      </p:sp>
    </p:spTree>
    <p:extLst>
      <p:ext uri="{BB962C8B-B14F-4D97-AF65-F5344CB8AC3E}">
        <p14:creationId xmlns:p14="http://schemas.microsoft.com/office/powerpoint/2010/main" val="22695193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9" name="Rectangle 1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noProof="0" dirty="0">
                <a:ea typeface="ＭＳ Ｐゴシック" pitchFamily="34" charset="-128"/>
                <a:sym typeface="Arial" pitchFamily="34" charset="0"/>
              </a:rPr>
              <a:t>EJB 3.2</a:t>
            </a:r>
            <a:endParaRPr lang="es-ES_tradnl" noProof="0" dirty="0">
              <a:ea typeface="ヒラギノ角ゴ ProN W3" charset="-128"/>
              <a:sym typeface="Arial" pitchFamily="34" charset="0"/>
            </a:endParaRPr>
          </a:p>
        </p:txBody>
      </p:sp>
      <p:sp>
        <p:nvSpPr>
          <p:cNvPr id="48" name="47 Rectángulo"/>
          <p:cNvSpPr/>
          <p:nvPr/>
        </p:nvSpPr>
        <p:spPr>
          <a:xfrm>
            <a:off x="467544" y="1556792"/>
            <a:ext cx="813690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/>
              <a:t>@</a:t>
            </a:r>
            <a:r>
              <a:rPr lang="es-ES" b="1" dirty="0" err="1"/>
              <a:t>LocalBean</a:t>
            </a:r>
            <a:endParaRPr lang="es-ES" b="1" dirty="0"/>
          </a:p>
          <a:p>
            <a:r>
              <a:rPr lang="es-ES" b="1" dirty="0"/>
              <a:t>@</a:t>
            </a:r>
            <a:r>
              <a:rPr lang="es-ES" b="1" dirty="0" err="1"/>
              <a:t>Stateless</a:t>
            </a:r>
            <a:endParaRPr lang="es-ES" b="1" dirty="0"/>
          </a:p>
          <a:p>
            <a:r>
              <a:rPr lang="es-ES" b="1" dirty="0"/>
              <a:t>@</a:t>
            </a:r>
            <a:r>
              <a:rPr lang="es-ES" b="1" dirty="0" err="1"/>
              <a:t>Transactional</a:t>
            </a:r>
            <a:r>
              <a:rPr lang="es-ES" b="1" dirty="0"/>
              <a:t>(</a:t>
            </a:r>
            <a:r>
              <a:rPr lang="es-ES" b="1" dirty="0" err="1"/>
              <a:t>Transactional.TxType.</a:t>
            </a:r>
            <a:r>
              <a:rPr lang="es-ES" b="1" i="1" dirty="0" err="1"/>
              <a:t>REQUIRED</a:t>
            </a:r>
            <a:r>
              <a:rPr lang="es-ES" b="1" i="1" dirty="0"/>
              <a:t>)</a:t>
            </a:r>
          </a:p>
          <a:p>
            <a:r>
              <a:rPr lang="es-ES" b="1" dirty="0"/>
              <a:t>@</a:t>
            </a:r>
            <a:r>
              <a:rPr lang="es-ES" b="1" dirty="0" err="1"/>
              <a:t>ServiceType</a:t>
            </a:r>
            <a:r>
              <a:rPr lang="es-ES" b="1" dirty="0"/>
              <a:t>(</a:t>
            </a:r>
            <a:r>
              <a:rPr lang="es-ES" b="1" dirty="0" err="1"/>
              <a:t>ServiceTypeEnum.</a:t>
            </a:r>
            <a:r>
              <a:rPr lang="es-ES" b="1" i="1" dirty="0" err="1"/>
              <a:t>CORE</a:t>
            </a:r>
            <a:r>
              <a:rPr lang="es-ES" b="1" i="1" dirty="0"/>
              <a:t>)</a:t>
            </a:r>
          </a:p>
          <a:p>
            <a:r>
              <a:rPr lang="en-US" dirty="0"/>
              <a:t>public class </a:t>
            </a:r>
            <a:r>
              <a:rPr lang="en-US" dirty="0" err="1"/>
              <a:t>WorkOrderServiceDelegate</a:t>
            </a:r>
            <a:r>
              <a:rPr lang="en-US" dirty="0"/>
              <a:t> extends </a:t>
            </a:r>
            <a:r>
              <a:rPr lang="en-US" dirty="0" err="1"/>
              <a:t>AbstractDomainDelegate</a:t>
            </a:r>
            <a:r>
              <a:rPr lang="en-US" dirty="0"/>
              <a:t>&lt;</a:t>
            </a:r>
            <a:r>
              <a:rPr lang="en-US" dirty="0" err="1"/>
              <a:t>WorkOrder</a:t>
            </a:r>
            <a:r>
              <a:rPr lang="en-US" dirty="0"/>
              <a:t>, Project, </a:t>
            </a:r>
            <a:r>
              <a:rPr lang="en-US" dirty="0" err="1"/>
              <a:t>WorkOrderSearchCriteria</a:t>
            </a:r>
            <a:r>
              <a:rPr lang="en-US" dirty="0"/>
              <a:t>&gt; {</a:t>
            </a:r>
          </a:p>
          <a:p>
            <a:endParaRPr lang="es-ES" dirty="0"/>
          </a:p>
          <a:p>
            <a:r>
              <a:rPr lang="es-ES" dirty="0"/>
              <a:t>    </a:t>
            </a:r>
            <a:r>
              <a:rPr lang="es-ES" b="1" dirty="0"/>
              <a:t>@</a:t>
            </a:r>
            <a:r>
              <a:rPr lang="es-ES" b="1" dirty="0" err="1"/>
              <a:t>Resource</a:t>
            </a:r>
            <a:endParaRPr lang="es-ES" b="1" dirty="0"/>
          </a:p>
          <a:p>
            <a:r>
              <a:rPr lang="es-ES" dirty="0"/>
              <a:t>    </a:t>
            </a:r>
            <a:r>
              <a:rPr lang="es-ES" dirty="0" err="1"/>
              <a:t>private</a:t>
            </a:r>
            <a:r>
              <a:rPr lang="es-ES" dirty="0"/>
              <a:t> </a:t>
            </a:r>
            <a:r>
              <a:rPr lang="es-ES" dirty="0" err="1"/>
              <a:t>EntityManager</a:t>
            </a:r>
            <a:r>
              <a:rPr lang="es-ES" dirty="0"/>
              <a:t> </a:t>
            </a:r>
            <a:r>
              <a:rPr lang="es-ES" dirty="0" err="1"/>
              <a:t>em</a:t>
            </a:r>
            <a:r>
              <a:rPr lang="es-ES" dirty="0"/>
              <a:t>;</a:t>
            </a:r>
          </a:p>
          <a:p>
            <a:endParaRPr lang="es-ES" dirty="0"/>
          </a:p>
          <a:p>
            <a:r>
              <a:rPr lang="es-ES" b="1" dirty="0"/>
              <a:t>    @</a:t>
            </a:r>
            <a:r>
              <a:rPr lang="es-ES" b="1" dirty="0" err="1"/>
              <a:t>Inject</a:t>
            </a:r>
            <a:endParaRPr lang="es-ES" b="1" dirty="0"/>
          </a:p>
          <a:p>
            <a:r>
              <a:rPr lang="es-ES" dirty="0"/>
              <a:t>    </a:t>
            </a:r>
            <a:r>
              <a:rPr lang="es-ES" b="1" dirty="0" err="1"/>
              <a:t>private</a:t>
            </a:r>
            <a:r>
              <a:rPr lang="es-ES" b="1" dirty="0"/>
              <a:t> </a:t>
            </a:r>
            <a:r>
              <a:rPr lang="es-ES" b="1" dirty="0" err="1"/>
              <a:t>Logger</a:t>
            </a:r>
            <a:r>
              <a:rPr lang="es-ES" b="1" dirty="0"/>
              <a:t> </a:t>
            </a:r>
            <a:r>
              <a:rPr lang="es-ES" b="1" u="sng" dirty="0" err="1"/>
              <a:t>LOGGER</a:t>
            </a:r>
            <a:r>
              <a:rPr lang="es-ES" b="1" u="sng" dirty="0"/>
              <a:t>;</a:t>
            </a:r>
          </a:p>
          <a:p>
            <a:endParaRPr lang="es-ES" dirty="0"/>
          </a:p>
          <a:p>
            <a:r>
              <a:rPr lang="es-ES" b="1" dirty="0"/>
              <a:t>    @</a:t>
            </a:r>
            <a:r>
              <a:rPr lang="es-ES" b="1" dirty="0" err="1"/>
              <a:t>Inject</a:t>
            </a:r>
            <a:endParaRPr lang="es-ES" b="1" dirty="0"/>
          </a:p>
          <a:p>
            <a:r>
              <a:rPr lang="es-ES" b="1" dirty="0"/>
              <a:t>    @</a:t>
            </a:r>
            <a:r>
              <a:rPr lang="es-ES" b="1" dirty="0" err="1"/>
              <a:t>LoggedUser</a:t>
            </a:r>
            <a:endParaRPr lang="es-ES" b="1" dirty="0"/>
          </a:p>
          <a:p>
            <a:r>
              <a:rPr lang="es-ES" dirty="0"/>
              <a:t>    </a:t>
            </a:r>
            <a:r>
              <a:rPr lang="es-ES" dirty="0" err="1"/>
              <a:t>private</a:t>
            </a:r>
            <a:r>
              <a:rPr lang="es-ES" dirty="0"/>
              <a:t> </a:t>
            </a:r>
            <a:r>
              <a:rPr lang="es-ES" dirty="0" err="1"/>
              <a:t>User</a:t>
            </a:r>
            <a:r>
              <a:rPr lang="es-ES" dirty="0"/>
              <a:t> </a:t>
            </a:r>
            <a:r>
              <a:rPr lang="es-ES" u="sng" dirty="0" err="1"/>
              <a:t>user</a:t>
            </a:r>
            <a:r>
              <a:rPr lang="es-ES" u="sng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6541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9" name="Rectangle 1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noProof="0" dirty="0"/>
              <a:t>Java </a:t>
            </a:r>
            <a:r>
              <a:rPr lang="es-ES_tradnl" noProof="0" dirty="0" err="1"/>
              <a:t>Message</a:t>
            </a:r>
            <a:r>
              <a:rPr lang="es-ES_tradnl" noProof="0" dirty="0"/>
              <a:t> </a:t>
            </a:r>
            <a:r>
              <a:rPr lang="es-ES_tradnl" noProof="0" dirty="0" err="1"/>
              <a:t>Service</a:t>
            </a:r>
            <a:r>
              <a:rPr lang="es-ES_tradnl" noProof="0" dirty="0"/>
              <a:t> 2.0</a:t>
            </a:r>
            <a:endParaRPr lang="es-ES_tradnl" noProof="0" dirty="0">
              <a:ea typeface="ヒラギノ角ゴ ProN W3" charset="-128"/>
              <a:sym typeface="Arial" pitchFamily="34" charset="0"/>
            </a:endParaRPr>
          </a:p>
        </p:txBody>
      </p:sp>
      <p:sp>
        <p:nvSpPr>
          <p:cNvPr id="50" name="Content Placeholder 2"/>
          <p:cNvSpPr>
            <a:spLocks noGrp="1"/>
          </p:cNvSpPr>
          <p:nvPr>
            <p:ph sz="quarter" idx="12"/>
          </p:nvPr>
        </p:nvSpPr>
        <p:spPr>
          <a:xfrm>
            <a:off x="446856" y="1412776"/>
            <a:ext cx="8229600" cy="4083475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s-ES_tradnl" noProof="0" dirty="0">
                <a:latin typeface="Arial" charset="0"/>
                <a:cs typeface="Arial" charset="0"/>
              </a:rPr>
              <a:t>Servicio de mensajería dentro de JEE7.</a:t>
            </a:r>
          </a:p>
          <a:p>
            <a:pPr>
              <a:buNone/>
            </a:pPr>
            <a:endParaRPr lang="es-ES_tradnl" noProof="0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s-ES_tradnl" noProof="0" dirty="0">
                <a:latin typeface="Arial" charset="0"/>
                <a:cs typeface="Arial" charset="0"/>
              </a:rPr>
              <a:t>Dos tipos de mensajería:</a:t>
            </a:r>
          </a:p>
          <a:p>
            <a:r>
              <a:rPr lang="es-ES_tradnl" noProof="0" dirty="0" err="1">
                <a:latin typeface="Arial" charset="0"/>
                <a:cs typeface="Arial" charset="0"/>
              </a:rPr>
              <a:t>Topic</a:t>
            </a:r>
            <a:r>
              <a:rPr lang="es-ES_tradnl" noProof="0" dirty="0">
                <a:latin typeface="Arial" charset="0"/>
                <a:cs typeface="Arial" charset="0"/>
              </a:rPr>
              <a:t>, </a:t>
            </a:r>
            <a:r>
              <a:rPr lang="es-ES_tradnl" noProof="0" dirty="0" err="1">
                <a:latin typeface="Arial" charset="0"/>
                <a:cs typeface="Arial" charset="0"/>
              </a:rPr>
              <a:t>publish</a:t>
            </a:r>
            <a:r>
              <a:rPr lang="es-ES_tradnl" noProof="0" dirty="0">
                <a:latin typeface="Arial" charset="0"/>
                <a:cs typeface="Arial" charset="0"/>
              </a:rPr>
              <a:t>/subscribe</a:t>
            </a:r>
          </a:p>
          <a:p>
            <a:r>
              <a:rPr lang="es-ES_tradnl" noProof="0" dirty="0" err="1">
                <a:latin typeface="Arial" charset="0"/>
                <a:cs typeface="Arial" charset="0"/>
              </a:rPr>
              <a:t>Queue</a:t>
            </a:r>
            <a:r>
              <a:rPr lang="es-ES_tradnl" noProof="0" dirty="0">
                <a:latin typeface="Arial" charset="0"/>
                <a:cs typeface="Arial" charset="0"/>
              </a:rPr>
              <a:t>, </a:t>
            </a:r>
            <a:r>
              <a:rPr lang="es-ES_tradnl" noProof="0" dirty="0" err="1">
                <a:latin typeface="Arial" charset="0"/>
                <a:cs typeface="Arial" charset="0"/>
              </a:rPr>
              <a:t>point</a:t>
            </a:r>
            <a:r>
              <a:rPr lang="es-ES_tradnl" noProof="0" dirty="0">
                <a:latin typeface="Arial" charset="0"/>
                <a:cs typeface="Arial" charset="0"/>
              </a:rPr>
              <a:t>-to-</a:t>
            </a:r>
            <a:r>
              <a:rPr lang="es-ES_tradnl" noProof="0" dirty="0" err="1">
                <a:latin typeface="Arial" charset="0"/>
                <a:cs typeface="Arial" charset="0"/>
              </a:rPr>
              <a:t>point</a:t>
            </a:r>
            <a:endParaRPr lang="es-ES_tradnl" noProof="0" dirty="0">
              <a:latin typeface="Arial" charset="0"/>
              <a:cs typeface="Arial" charset="0"/>
            </a:endParaRPr>
          </a:p>
          <a:p>
            <a:pPr>
              <a:buNone/>
            </a:pPr>
            <a:endParaRPr lang="es-ES_tradnl" noProof="0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s-ES_tradnl" noProof="0" dirty="0">
                <a:latin typeface="Arial" charset="0"/>
                <a:cs typeface="Arial" charset="0"/>
              </a:rPr>
              <a:t>Interfaz de acceso semejante.</a:t>
            </a:r>
          </a:p>
          <a:p>
            <a:pPr>
              <a:buNone/>
            </a:pPr>
            <a:endParaRPr lang="es-ES_tradnl" noProof="0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s-ES_tradnl" noProof="0" dirty="0">
                <a:latin typeface="Arial" charset="0"/>
                <a:cs typeface="Arial" charset="0"/>
              </a:rPr>
              <a:t>Acceso mediante @</a:t>
            </a:r>
            <a:r>
              <a:rPr lang="es-ES_tradnl" noProof="0" dirty="0" err="1">
                <a:latin typeface="Arial" charset="0"/>
                <a:cs typeface="Arial" charset="0"/>
              </a:rPr>
              <a:t>Resource</a:t>
            </a:r>
            <a:r>
              <a:rPr lang="es-ES_tradnl" noProof="0" dirty="0">
                <a:latin typeface="Arial" charset="0"/>
                <a:cs typeface="Arial" charset="0"/>
              </a:rPr>
              <a:t> a los recursos desplegados en el servidor.</a:t>
            </a:r>
          </a:p>
          <a:p>
            <a:pPr>
              <a:buNone/>
            </a:pPr>
            <a:r>
              <a:rPr lang="es-ES_tradnl" b="1" noProof="0" dirty="0">
                <a:latin typeface="Arial" charset="0"/>
                <a:cs typeface="Arial" charset="0"/>
              </a:rPr>
              <a:t>@</a:t>
            </a:r>
            <a:r>
              <a:rPr lang="es-ES_tradnl" b="1" noProof="0" dirty="0" err="1">
                <a:latin typeface="Arial" charset="0"/>
                <a:cs typeface="Arial" charset="0"/>
              </a:rPr>
              <a:t>Resource</a:t>
            </a:r>
            <a:r>
              <a:rPr lang="es-ES_tradnl" b="1" noProof="0" dirty="0">
                <a:latin typeface="Arial" charset="0"/>
                <a:cs typeface="Arial" charset="0"/>
              </a:rPr>
              <a:t> (</a:t>
            </a:r>
            <a:r>
              <a:rPr lang="es-ES_tradnl" b="1" noProof="0" dirty="0" err="1">
                <a:latin typeface="Arial" charset="0"/>
                <a:cs typeface="Arial" charset="0"/>
              </a:rPr>
              <a:t>lookup</a:t>
            </a:r>
            <a:r>
              <a:rPr lang="es-ES_tradnl" b="1" noProof="0" dirty="0">
                <a:latin typeface="Arial" charset="0"/>
                <a:cs typeface="Arial" charset="0"/>
              </a:rPr>
              <a:t>=“”)</a:t>
            </a:r>
          </a:p>
          <a:p>
            <a:pPr>
              <a:buNone/>
            </a:pPr>
            <a:r>
              <a:rPr lang="es-ES_tradnl" noProof="0" dirty="0" err="1">
                <a:latin typeface="Arial" charset="0"/>
                <a:cs typeface="Arial" charset="0"/>
              </a:rPr>
              <a:t>private</a:t>
            </a:r>
            <a:r>
              <a:rPr lang="es-ES_tradnl" noProof="0" dirty="0">
                <a:latin typeface="Arial" charset="0"/>
                <a:cs typeface="Arial" charset="0"/>
              </a:rPr>
              <a:t> </a:t>
            </a:r>
            <a:r>
              <a:rPr lang="es-ES_tradnl" noProof="0" dirty="0" err="1">
                <a:latin typeface="Arial" charset="0"/>
                <a:cs typeface="Arial" charset="0"/>
              </a:rPr>
              <a:t>Topic</a:t>
            </a:r>
            <a:r>
              <a:rPr lang="es-ES_tradnl" noProof="0" dirty="0">
                <a:latin typeface="Arial" charset="0"/>
                <a:cs typeface="Arial" charset="0"/>
              </a:rPr>
              <a:t> </a:t>
            </a:r>
            <a:r>
              <a:rPr lang="es-ES_tradnl" noProof="0" dirty="0" err="1">
                <a:latin typeface="Arial" charset="0"/>
                <a:cs typeface="Arial" charset="0"/>
              </a:rPr>
              <a:t>topic</a:t>
            </a:r>
            <a:r>
              <a:rPr lang="es-ES_tradnl" noProof="0" dirty="0">
                <a:latin typeface="Arial" charset="0"/>
                <a:cs typeface="Arial" charset="0"/>
              </a:rPr>
              <a:t>;</a:t>
            </a:r>
          </a:p>
          <a:p>
            <a:pPr>
              <a:buNone/>
            </a:pPr>
            <a:endParaRPr lang="es-ES_tradnl" noProof="0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s-ES_tradnl" b="1" noProof="0" dirty="0">
                <a:latin typeface="Arial" charset="0"/>
                <a:cs typeface="Arial" charset="0"/>
              </a:rPr>
              <a:t>@</a:t>
            </a:r>
            <a:r>
              <a:rPr lang="es-ES_tradnl" b="1" noProof="0" dirty="0" err="1">
                <a:latin typeface="Arial" charset="0"/>
                <a:cs typeface="Arial" charset="0"/>
              </a:rPr>
              <a:t>Resource</a:t>
            </a:r>
            <a:r>
              <a:rPr lang="es-ES_tradnl" b="1" noProof="0" dirty="0">
                <a:latin typeface="Arial" charset="0"/>
                <a:cs typeface="Arial" charset="0"/>
              </a:rPr>
              <a:t> (</a:t>
            </a:r>
            <a:r>
              <a:rPr lang="es-ES_tradnl" b="1" noProof="0" dirty="0" err="1">
                <a:latin typeface="Arial" charset="0"/>
                <a:cs typeface="Arial" charset="0"/>
              </a:rPr>
              <a:t>lookup</a:t>
            </a:r>
            <a:r>
              <a:rPr lang="es-ES_tradnl" b="1" noProof="0" dirty="0">
                <a:latin typeface="Arial" charset="0"/>
                <a:cs typeface="Arial" charset="0"/>
              </a:rPr>
              <a:t>=“”)</a:t>
            </a:r>
          </a:p>
          <a:p>
            <a:pPr>
              <a:buNone/>
            </a:pPr>
            <a:r>
              <a:rPr lang="es-ES_tradnl" noProof="0" dirty="0" err="1">
                <a:latin typeface="Arial" charset="0"/>
                <a:cs typeface="Arial" charset="0"/>
              </a:rPr>
              <a:t>private</a:t>
            </a:r>
            <a:r>
              <a:rPr lang="es-ES_tradnl" noProof="0" dirty="0">
                <a:latin typeface="Arial" charset="0"/>
                <a:cs typeface="Arial" charset="0"/>
              </a:rPr>
              <a:t> </a:t>
            </a:r>
            <a:r>
              <a:rPr lang="es-ES_tradnl" noProof="0" dirty="0" err="1">
                <a:latin typeface="Arial" charset="0"/>
                <a:cs typeface="Arial" charset="0"/>
              </a:rPr>
              <a:t>Queue</a:t>
            </a:r>
            <a:r>
              <a:rPr lang="es-ES_tradnl" noProof="0" dirty="0">
                <a:latin typeface="Arial" charset="0"/>
                <a:cs typeface="Arial" charset="0"/>
              </a:rPr>
              <a:t> </a:t>
            </a:r>
            <a:r>
              <a:rPr lang="es-ES_tradnl" noProof="0" dirty="0" err="1">
                <a:latin typeface="Arial" charset="0"/>
                <a:cs typeface="Arial" charset="0"/>
              </a:rPr>
              <a:t>queue</a:t>
            </a:r>
            <a:r>
              <a:rPr lang="es-ES_tradnl" noProof="0" dirty="0">
                <a:latin typeface="Arial" charset="0"/>
                <a:cs typeface="Arial" charset="0"/>
              </a:rPr>
              <a:t>;</a:t>
            </a:r>
          </a:p>
          <a:p>
            <a:pPr>
              <a:buNone/>
            </a:pPr>
            <a:endParaRPr lang="es-ES_tradnl" noProof="0" dirty="0">
              <a:latin typeface="Arial" charset="0"/>
              <a:cs typeface="Arial" charset="0"/>
            </a:endParaRPr>
          </a:p>
          <a:p>
            <a:pPr>
              <a:buNone/>
            </a:pPr>
            <a:endParaRPr lang="es-ES_tradnl" noProof="0" dirty="0">
              <a:latin typeface="Arial" charset="0"/>
              <a:cs typeface="Arial" charset="0"/>
            </a:endParaRPr>
          </a:p>
          <a:p>
            <a:pPr>
              <a:buNone/>
            </a:pPr>
            <a:endParaRPr lang="es-ES_tradnl" noProof="0" dirty="0">
              <a:latin typeface="Arial" charset="0"/>
              <a:cs typeface="Arial" charset="0"/>
            </a:endParaRPr>
          </a:p>
          <a:p>
            <a:pPr>
              <a:buNone/>
            </a:pPr>
            <a:endParaRPr lang="es-ES_tradnl" noProof="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41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noProof="0" dirty="0">
                <a:ea typeface="ＭＳ Ｐゴシック" pitchFamily="34" charset="-128"/>
                <a:sym typeface="Arial" pitchFamily="34" charset="0"/>
              </a:rPr>
              <a:t>JMS 2.0</a:t>
            </a:r>
            <a:endParaRPr lang="es-ES_tradnl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457200" y="1882707"/>
            <a:ext cx="8229600" cy="3783087"/>
          </a:xfr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s-ES_tradnl" sz="1200" noProof="0" dirty="0"/>
          </a:p>
          <a:p>
            <a:pPr marL="0" indent="0">
              <a:buNone/>
            </a:pPr>
            <a:r>
              <a:rPr lang="es-ES_tradnl" sz="1200" noProof="0" dirty="0" err="1"/>
              <a:t>public</a:t>
            </a:r>
            <a:r>
              <a:rPr lang="es-ES_tradnl" sz="1200" noProof="0" dirty="0"/>
              <a:t> </a:t>
            </a:r>
            <a:r>
              <a:rPr lang="es-ES_tradnl" sz="1200" noProof="0" dirty="0" err="1"/>
              <a:t>class</a:t>
            </a:r>
            <a:r>
              <a:rPr lang="es-ES_tradnl" sz="1200" noProof="0" dirty="0"/>
              <a:t> </a:t>
            </a:r>
            <a:r>
              <a:rPr lang="es-ES_tradnl" sz="1200" noProof="0" dirty="0" err="1"/>
              <a:t>ConsumerMessageListener</a:t>
            </a:r>
            <a:r>
              <a:rPr lang="es-ES_tradnl" sz="1200" noProof="0" dirty="0"/>
              <a:t> </a:t>
            </a:r>
            <a:r>
              <a:rPr lang="es-ES_tradnl" sz="1200" noProof="0" dirty="0" err="1"/>
              <a:t>implements</a:t>
            </a:r>
            <a:r>
              <a:rPr lang="es-ES_tradnl" sz="1200" noProof="0" dirty="0"/>
              <a:t> </a:t>
            </a:r>
            <a:r>
              <a:rPr lang="es-ES_tradnl" sz="1200" b="1" noProof="0" dirty="0" err="1"/>
              <a:t>MessageListener</a:t>
            </a:r>
            <a:r>
              <a:rPr lang="es-ES_tradnl" sz="1200" noProof="0" dirty="0"/>
              <a:t> {</a:t>
            </a:r>
            <a:endParaRPr lang="es-ES_tradnl" sz="1200" b="1" noProof="0" dirty="0">
              <a:sym typeface="Gill Sans" charset="0"/>
            </a:endParaRPr>
          </a:p>
          <a:p>
            <a:pPr marL="0" indent="0">
              <a:buNone/>
            </a:pPr>
            <a:r>
              <a:rPr lang="es-ES_tradnl" sz="1200" b="1" noProof="0" dirty="0">
                <a:sym typeface="Gill Sans" charset="0"/>
              </a:rPr>
              <a:t>@</a:t>
            </a:r>
            <a:r>
              <a:rPr lang="es-ES_tradnl" sz="1200" b="1" noProof="0" dirty="0" err="1">
                <a:sym typeface="Gill Sans" charset="0"/>
              </a:rPr>
              <a:t>Inject</a:t>
            </a:r>
            <a:br>
              <a:rPr lang="es-ES_tradnl" sz="1200" b="1" noProof="0" dirty="0">
                <a:sym typeface="Gill Sans" charset="0"/>
              </a:rPr>
            </a:br>
            <a:r>
              <a:rPr lang="es-ES_tradnl" sz="1200" noProof="0" dirty="0" err="1">
                <a:sym typeface="Gill Sans" charset="0"/>
              </a:rPr>
              <a:t>JMSContext</a:t>
            </a:r>
            <a:r>
              <a:rPr lang="es-ES_tradnl" sz="1200" noProof="0" dirty="0">
                <a:sym typeface="Gill Sans" charset="0"/>
              </a:rPr>
              <a:t> </a:t>
            </a:r>
            <a:r>
              <a:rPr lang="es-ES_tradnl" sz="1200" noProof="0" dirty="0" err="1">
                <a:sym typeface="Gill Sans" charset="0"/>
              </a:rPr>
              <a:t>context</a:t>
            </a:r>
            <a:r>
              <a:rPr lang="es-ES_tradnl" sz="1200" noProof="0" dirty="0">
                <a:sym typeface="Gill Sans" charset="0"/>
              </a:rPr>
              <a:t>;</a:t>
            </a:r>
          </a:p>
          <a:p>
            <a:pPr marL="0" indent="0">
              <a:buNone/>
            </a:pPr>
            <a:endParaRPr lang="es-ES_tradnl" sz="1200" b="1" noProof="0" dirty="0">
              <a:sym typeface="Gill Sans" charset="0"/>
            </a:endParaRPr>
          </a:p>
          <a:p>
            <a:pPr marL="0" indent="0">
              <a:spcBef>
                <a:spcPts val="500"/>
              </a:spcBef>
              <a:spcAft>
                <a:spcPts val="200"/>
              </a:spcAft>
              <a:buClr>
                <a:schemeClr val="tx2"/>
              </a:buClr>
              <a:buFont typeface="Arial" charset="0"/>
              <a:buNone/>
            </a:pPr>
            <a:r>
              <a:rPr lang="es-ES_tradnl" sz="1200" b="1" noProof="0" dirty="0">
                <a:sym typeface="Gill Sans" charset="0"/>
              </a:rPr>
              <a:t>@</a:t>
            </a:r>
            <a:r>
              <a:rPr lang="es-ES_tradnl" sz="1200" b="1" noProof="0" dirty="0" err="1">
                <a:sym typeface="Gill Sans" charset="0"/>
              </a:rPr>
              <a:t>Resource</a:t>
            </a:r>
            <a:r>
              <a:rPr lang="es-ES_tradnl" sz="1200" b="1" noProof="0" dirty="0">
                <a:sym typeface="Gill Sans" charset="0"/>
              </a:rPr>
              <a:t>(</a:t>
            </a:r>
            <a:r>
              <a:rPr lang="es-ES_tradnl" sz="1200" b="1" noProof="0" dirty="0" err="1">
                <a:sym typeface="Gill Sans" charset="0"/>
              </a:rPr>
              <a:t>lookup</a:t>
            </a:r>
            <a:r>
              <a:rPr lang="es-ES_tradnl" sz="1200" b="1" noProof="0" dirty="0">
                <a:sym typeface="Gill Sans" charset="0"/>
              </a:rPr>
              <a:t> = "</a:t>
            </a:r>
            <a:r>
              <a:rPr lang="es-ES_tradnl" sz="1200" b="1" noProof="0" dirty="0" err="1">
                <a:sym typeface="Gill Sans" charset="0"/>
              </a:rPr>
              <a:t>java:global</a:t>
            </a:r>
            <a:r>
              <a:rPr lang="es-ES_tradnl" sz="1200" b="1" noProof="0" dirty="0">
                <a:sym typeface="Gill Sans" charset="0"/>
              </a:rPr>
              <a:t>/</a:t>
            </a:r>
            <a:r>
              <a:rPr lang="es-ES_tradnl" sz="1200" b="1" noProof="0" dirty="0" err="1">
                <a:sym typeface="Gill Sans" charset="0"/>
              </a:rPr>
              <a:t>jms</a:t>
            </a:r>
            <a:r>
              <a:rPr lang="es-ES_tradnl" sz="1200" b="1" noProof="0" dirty="0">
                <a:sym typeface="Gill Sans" charset="0"/>
              </a:rPr>
              <a:t>/</a:t>
            </a:r>
            <a:r>
              <a:rPr lang="es-ES_tradnl" sz="1200" b="1" noProof="0" dirty="0" err="1">
                <a:sym typeface="Gill Sans" charset="0"/>
              </a:rPr>
              <a:t>demoQueue</a:t>
            </a:r>
            <a:r>
              <a:rPr lang="es-ES_tradnl" sz="1200" b="1" noProof="0" dirty="0">
                <a:sym typeface="Gill Sans" charset="0"/>
              </a:rPr>
              <a:t>”)</a:t>
            </a:r>
            <a:br>
              <a:rPr lang="es-ES_tradnl" sz="1200" b="1" noProof="0" dirty="0">
                <a:sym typeface="Gill Sans" charset="0"/>
              </a:rPr>
            </a:br>
            <a:r>
              <a:rPr lang="es-ES_tradnl" sz="1200" noProof="0" dirty="0" err="1">
                <a:sym typeface="Gill Sans" charset="0"/>
              </a:rPr>
              <a:t>Queue</a:t>
            </a:r>
            <a:r>
              <a:rPr lang="es-ES_tradnl" sz="1200" noProof="0" dirty="0">
                <a:sym typeface="Gill Sans" charset="0"/>
              </a:rPr>
              <a:t> </a:t>
            </a:r>
            <a:r>
              <a:rPr lang="es-ES_tradnl" sz="1200" noProof="0" dirty="0" err="1">
                <a:sym typeface="Gill Sans" charset="0"/>
              </a:rPr>
              <a:t>demoQueue</a:t>
            </a:r>
            <a:r>
              <a:rPr lang="es-ES_tradnl" sz="1200" noProof="0" dirty="0">
                <a:sym typeface="Gill Sans" charset="0"/>
              </a:rPr>
              <a:t>;</a:t>
            </a:r>
          </a:p>
          <a:p>
            <a:pPr marL="0" indent="0">
              <a:buNone/>
            </a:pPr>
            <a:endParaRPr lang="es-ES_tradnl" sz="1200" b="1" noProof="0" dirty="0">
              <a:sym typeface="Gill Sans" charset="0"/>
            </a:endParaRPr>
          </a:p>
          <a:p>
            <a:pPr marL="0" indent="0">
              <a:buNone/>
            </a:pPr>
            <a:r>
              <a:rPr lang="es-ES_tradnl" sz="1200" b="1" noProof="0" dirty="0" err="1">
                <a:sym typeface="Gill Sans" charset="0"/>
              </a:rPr>
              <a:t>public</a:t>
            </a:r>
            <a:r>
              <a:rPr lang="es-ES_tradnl" sz="1200" b="1" noProof="0" dirty="0">
                <a:sym typeface="Gill Sans" charset="0"/>
              </a:rPr>
              <a:t> </a:t>
            </a:r>
            <a:r>
              <a:rPr lang="es-ES_tradnl" sz="1200" b="1" noProof="0" dirty="0" err="1">
                <a:sym typeface="Gill Sans" charset="0"/>
              </a:rPr>
              <a:t>void</a:t>
            </a:r>
            <a:r>
              <a:rPr lang="es-ES_tradnl" sz="1200" b="1" noProof="0" dirty="0">
                <a:sym typeface="Gill Sans" charset="0"/>
              </a:rPr>
              <a:t> </a:t>
            </a:r>
            <a:r>
              <a:rPr lang="es-ES_tradnl" sz="1200" b="1" noProof="0" dirty="0" err="1">
                <a:sym typeface="Gill Sans" charset="0"/>
              </a:rPr>
              <a:t>sendMessage</a:t>
            </a:r>
            <a:r>
              <a:rPr lang="es-ES_tradnl" sz="1200" b="1" noProof="0" dirty="0">
                <a:sym typeface="Gill Sans" charset="0"/>
              </a:rPr>
              <a:t>(</a:t>
            </a:r>
            <a:r>
              <a:rPr lang="es-ES_tradnl" sz="1200" b="1" noProof="0" dirty="0" err="1">
                <a:sym typeface="Gill Sans" charset="0"/>
              </a:rPr>
              <a:t>String</a:t>
            </a:r>
            <a:r>
              <a:rPr lang="es-ES_tradnl" sz="1200" b="1" noProof="0" dirty="0">
                <a:sym typeface="Gill Sans" charset="0"/>
              </a:rPr>
              <a:t> </a:t>
            </a:r>
            <a:r>
              <a:rPr lang="es-ES_tradnl" sz="1200" b="1" noProof="0" dirty="0" err="1">
                <a:sym typeface="Gill Sans" charset="0"/>
              </a:rPr>
              <a:t>payload</a:t>
            </a:r>
            <a:r>
              <a:rPr lang="es-ES_tradnl" sz="1200" b="1" noProof="0" dirty="0">
                <a:sym typeface="Gill Sans" charset="0"/>
              </a:rPr>
              <a:t>) {</a:t>
            </a:r>
            <a:br>
              <a:rPr lang="es-ES_tradnl" sz="1200" b="1" noProof="0" dirty="0">
                <a:sym typeface="Gill Sans" charset="0"/>
              </a:rPr>
            </a:br>
            <a:r>
              <a:rPr lang="es-ES_tradnl" sz="1200" b="1" noProof="0" dirty="0">
                <a:sym typeface="Gill Sans" charset="0"/>
              </a:rPr>
              <a:t>    </a:t>
            </a:r>
            <a:r>
              <a:rPr lang="es-ES_tradnl" sz="1200" noProof="0" dirty="0" err="1">
                <a:sym typeface="Gill Sans" charset="0"/>
              </a:rPr>
              <a:t>context.createProducer</a:t>
            </a:r>
            <a:r>
              <a:rPr lang="es-ES_tradnl" sz="1200" noProof="0" dirty="0">
                <a:sym typeface="Gill Sans" charset="0"/>
              </a:rPr>
              <a:t>().</a:t>
            </a:r>
            <a:r>
              <a:rPr lang="es-ES_tradnl" sz="1200" noProof="0" dirty="0" err="1">
                <a:sym typeface="Gill Sans" charset="0"/>
              </a:rPr>
              <a:t>send</a:t>
            </a:r>
            <a:r>
              <a:rPr lang="es-ES_tradnl" sz="1200" noProof="0" dirty="0">
                <a:sym typeface="Gill Sans" charset="0"/>
              </a:rPr>
              <a:t>(</a:t>
            </a:r>
            <a:r>
              <a:rPr lang="es-ES_tradnl" sz="1200" noProof="0" dirty="0" err="1">
                <a:sym typeface="Gill Sans" charset="0"/>
              </a:rPr>
              <a:t>demoQueue</a:t>
            </a:r>
            <a:r>
              <a:rPr lang="es-ES_tradnl" sz="1200" noProof="0" dirty="0">
                <a:sym typeface="Gill Sans" charset="0"/>
              </a:rPr>
              <a:t>, </a:t>
            </a:r>
            <a:r>
              <a:rPr lang="es-ES_tradnl" sz="1200" noProof="0" dirty="0" err="1">
                <a:sym typeface="Gill Sans" charset="0"/>
              </a:rPr>
              <a:t>payload</a:t>
            </a:r>
            <a:r>
              <a:rPr lang="es-ES_tradnl" sz="1200" noProof="0" dirty="0">
                <a:sym typeface="Gill Sans" charset="0"/>
              </a:rPr>
              <a:t>);</a:t>
            </a:r>
            <a:br>
              <a:rPr lang="es-ES_tradnl" sz="1200" noProof="0" dirty="0">
                <a:sym typeface="Gill Sans" charset="0"/>
              </a:rPr>
            </a:br>
            <a:r>
              <a:rPr lang="es-ES_tradnl" sz="1200" b="1" noProof="0" dirty="0">
                <a:sym typeface="Gill Sans" charset="0"/>
              </a:rPr>
              <a:t>}</a:t>
            </a:r>
          </a:p>
          <a:p>
            <a:pPr marL="0" indent="0">
              <a:buNone/>
            </a:pPr>
            <a:endParaRPr lang="es-ES_tradnl" sz="1200" b="1" noProof="0" dirty="0"/>
          </a:p>
          <a:p>
            <a:pPr marL="0" indent="0">
              <a:buNone/>
            </a:pPr>
            <a:r>
              <a:rPr lang="es-ES_tradnl" sz="1200" b="1" noProof="0" dirty="0" err="1">
                <a:sym typeface="Gill Sans" charset="0"/>
              </a:rPr>
              <a:t>public</a:t>
            </a:r>
            <a:r>
              <a:rPr lang="es-ES_tradnl" sz="1200" b="1" noProof="0" dirty="0">
                <a:sym typeface="Gill Sans" charset="0"/>
              </a:rPr>
              <a:t> </a:t>
            </a:r>
            <a:r>
              <a:rPr lang="es-ES_tradnl" sz="1200" b="1" noProof="0" dirty="0" err="1">
                <a:sym typeface="Gill Sans" charset="0"/>
              </a:rPr>
              <a:t>void</a:t>
            </a:r>
            <a:r>
              <a:rPr lang="es-ES_tradnl" sz="1200" b="1" noProof="0" dirty="0">
                <a:sym typeface="Gill Sans" charset="0"/>
              </a:rPr>
              <a:t> </a:t>
            </a:r>
            <a:r>
              <a:rPr lang="es-ES_tradnl" sz="1200" b="1" noProof="0" dirty="0" err="1">
                <a:sym typeface="Gill Sans" charset="0"/>
              </a:rPr>
              <a:t>onMessage</a:t>
            </a:r>
            <a:r>
              <a:rPr lang="es-ES_tradnl" sz="1200" b="1" noProof="0" dirty="0">
                <a:sym typeface="Gill Sans" charset="0"/>
              </a:rPr>
              <a:t>() {</a:t>
            </a:r>
            <a:br>
              <a:rPr lang="es-ES_tradnl" sz="1200" b="1" noProof="0" dirty="0">
                <a:sym typeface="Gill Sans" charset="0"/>
              </a:rPr>
            </a:br>
            <a:r>
              <a:rPr lang="es-ES_tradnl" sz="1200" b="1" noProof="0" dirty="0">
                <a:sym typeface="Gill Sans" charset="0"/>
              </a:rPr>
              <a:t>    </a:t>
            </a:r>
            <a:r>
              <a:rPr lang="es-ES_tradnl" sz="1200" noProof="0" dirty="0" err="1">
                <a:sym typeface="Gill Sans" charset="0"/>
              </a:rPr>
              <a:t>context.createProducer</a:t>
            </a:r>
            <a:r>
              <a:rPr lang="es-ES_tradnl" sz="1200" noProof="0" dirty="0">
                <a:sym typeface="Gill Sans" charset="0"/>
              </a:rPr>
              <a:t>().</a:t>
            </a:r>
            <a:r>
              <a:rPr lang="es-ES_tradnl" sz="1200" noProof="0" dirty="0" err="1">
                <a:sym typeface="Gill Sans" charset="0"/>
              </a:rPr>
              <a:t>send</a:t>
            </a:r>
            <a:r>
              <a:rPr lang="es-ES_tradnl" sz="1200" noProof="0" dirty="0">
                <a:sym typeface="Gill Sans" charset="0"/>
              </a:rPr>
              <a:t>(</a:t>
            </a:r>
            <a:r>
              <a:rPr lang="es-ES_tradnl" sz="1200" noProof="0" dirty="0" err="1">
                <a:sym typeface="Gill Sans" charset="0"/>
              </a:rPr>
              <a:t>demoQueue</a:t>
            </a:r>
            <a:r>
              <a:rPr lang="es-ES_tradnl" sz="1200" noProof="0" dirty="0">
                <a:sym typeface="Gill Sans" charset="0"/>
              </a:rPr>
              <a:t>, </a:t>
            </a:r>
            <a:r>
              <a:rPr lang="es-ES_tradnl" sz="1200" noProof="0" dirty="0" err="1">
                <a:sym typeface="Gill Sans" charset="0"/>
              </a:rPr>
              <a:t>payload</a:t>
            </a:r>
            <a:r>
              <a:rPr lang="es-ES_tradnl" sz="1200" noProof="0" dirty="0">
                <a:sym typeface="Gill Sans" charset="0"/>
              </a:rPr>
              <a:t>);</a:t>
            </a:r>
            <a:br>
              <a:rPr lang="es-ES_tradnl" sz="1200" noProof="0" dirty="0">
                <a:sym typeface="Gill Sans" charset="0"/>
              </a:rPr>
            </a:br>
            <a:r>
              <a:rPr lang="es-ES_tradnl" sz="1200" b="1" noProof="0" dirty="0">
                <a:sym typeface="Gill Sans" charset="0"/>
              </a:rPr>
              <a:t>}</a:t>
            </a:r>
          </a:p>
          <a:p>
            <a:pPr marL="0" indent="0">
              <a:buNone/>
            </a:pPr>
            <a:endParaRPr lang="es-ES_tradnl" sz="1200" b="1" noProof="0" dirty="0">
              <a:sym typeface="Gill Sans" charset="0"/>
            </a:endParaRPr>
          </a:p>
          <a:p>
            <a:pPr marL="0" indent="0">
              <a:buNone/>
            </a:pPr>
            <a:endParaRPr lang="es-ES_tradnl" sz="1200" b="1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 noProof="0" dirty="0"/>
              <a:t>Envío/recepción de mensajes</a:t>
            </a:r>
          </a:p>
        </p:txBody>
      </p:sp>
    </p:spTree>
    <p:extLst>
      <p:ext uri="{BB962C8B-B14F-4D97-AF65-F5344CB8AC3E}">
        <p14:creationId xmlns:p14="http://schemas.microsoft.com/office/powerpoint/2010/main" val="34709386"/>
      </p:ext>
    </p:extLst>
  </p:cSld>
  <p:clrMapOvr>
    <a:masterClrMapping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 Placeholder 4"/>
          <p:cNvSpPr>
            <a:spLocks noGrp="1"/>
          </p:cNvSpPr>
          <p:nvPr>
            <p:ph idx="1"/>
          </p:nvPr>
        </p:nvSpPr>
        <p:spPr>
          <a:xfrm>
            <a:off x="468781" y="1166019"/>
            <a:ext cx="8229600" cy="534790"/>
          </a:xfrm>
        </p:spPr>
        <p:txBody>
          <a:bodyPr>
            <a:normAutofit/>
          </a:bodyPr>
          <a:lstStyle/>
          <a:p>
            <a:pPr marL="0" indent="0" eaLnBrk="1" hangingPunct="1">
              <a:spcAft>
                <a:spcPct val="0"/>
              </a:spcAft>
              <a:buFontTx/>
              <a:buNone/>
            </a:pPr>
            <a:r>
              <a:rPr lang="es-ES_tradnl" noProof="0" dirty="0">
                <a:solidFill>
                  <a:schemeClr val="accent1"/>
                </a:solidFill>
              </a:rPr>
              <a:t>Implementación mediante MDB</a:t>
            </a:r>
          </a:p>
        </p:txBody>
      </p:sp>
      <p:sp>
        <p:nvSpPr>
          <p:cNvPr id="16386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ES_tradnl" noProof="0" dirty="0"/>
              <a:t>JMS 2/EJB 3.2</a:t>
            </a:r>
          </a:p>
        </p:txBody>
      </p:sp>
      <p:sp>
        <p:nvSpPr>
          <p:cNvPr id="16388" name="Rounded Rectangle 2"/>
          <p:cNvSpPr>
            <a:spLocks noChangeArrowheads="1"/>
          </p:cNvSpPr>
          <p:nvPr/>
        </p:nvSpPr>
        <p:spPr bwMode="auto">
          <a:xfrm>
            <a:off x="618006" y="1916832"/>
            <a:ext cx="8080375" cy="4545012"/>
          </a:xfrm>
          <a:prstGeom prst="roundRect">
            <a:avLst>
              <a:gd name="adj" fmla="val 16667"/>
            </a:avLst>
          </a:prstGeom>
          <a:noFill/>
          <a:ln w="25400" algn="ctr">
            <a:noFill/>
            <a:round/>
            <a:headEnd/>
            <a:tailEnd/>
          </a:ln>
        </p:spPr>
        <p:txBody>
          <a:bodyPr lIns="0" tIns="0" rIns="0" bIns="0"/>
          <a:lstStyle/>
          <a:p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ea typeface="Courier"/>
                <a:cs typeface="Courier"/>
              </a:rPr>
              <a:t>@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ea typeface="Courier"/>
                <a:cs typeface="Courier"/>
              </a:rPr>
              <a:t>MessageDriven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ea typeface="Courier"/>
                <a:cs typeface="Courier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ea typeface="Courier"/>
                <a:cs typeface="Courier"/>
              </a:rPr>
              <a:t>activationConfig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ea typeface="Courier"/>
                <a:cs typeface="Courier"/>
              </a:rPr>
              <a:t> = 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ea typeface="Courier"/>
                <a:cs typeface="Courier"/>
              </a:rPr>
              <a:t>  @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ea typeface="Courier"/>
                <a:cs typeface="Courier"/>
              </a:rPr>
              <a:t>ActivationConfigProperty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ea typeface="Courier"/>
                <a:cs typeface="Courier"/>
              </a:rPr>
              <a:t>(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ea typeface="Courier"/>
                <a:cs typeface="Courier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ea typeface="Courier"/>
                <a:cs typeface="Courier"/>
              </a:rPr>
              <a:t>propertyName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ea typeface="Courier"/>
                <a:cs typeface="Courier"/>
              </a:rPr>
              <a:t> = "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ea typeface="Courier"/>
                <a:cs typeface="Courier"/>
              </a:rPr>
              <a:t>destinationType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ea typeface="Courier"/>
                <a:cs typeface="Courier"/>
              </a:rPr>
              <a:t>",  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ea typeface="Courier"/>
                <a:cs typeface="Courier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ea typeface="Courier"/>
                <a:cs typeface="Courier"/>
              </a:rPr>
              <a:t>propertyValue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ea typeface="Courier"/>
                <a:cs typeface="Courier"/>
              </a:rPr>
              <a:t> = "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ea typeface="Courier"/>
                <a:cs typeface="Courier"/>
              </a:rPr>
              <a:t>javax.jms.Queue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ea typeface="Courier"/>
                <a:cs typeface="Courier"/>
              </a:rPr>
              <a:t>"),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ea typeface="Courier"/>
                <a:cs typeface="Courier"/>
              </a:rPr>
              <a:t>  </a:t>
            </a:r>
            <a:r>
              <a:rPr lang="en-US" sz="1600" b="1" dirty="0">
                <a:solidFill>
                  <a:schemeClr val="accent1"/>
                </a:solidFill>
                <a:latin typeface="Courier New" pitchFamily="49" charset="0"/>
                <a:ea typeface="Courier"/>
                <a:cs typeface="Courier"/>
              </a:rPr>
              <a:t>@</a:t>
            </a:r>
            <a:r>
              <a:rPr lang="en-US" sz="1600" b="1" dirty="0" err="1">
                <a:solidFill>
                  <a:schemeClr val="accent1"/>
                </a:solidFill>
                <a:latin typeface="Courier New" pitchFamily="49" charset="0"/>
                <a:ea typeface="Courier"/>
                <a:cs typeface="Courier"/>
              </a:rPr>
              <a:t>ActivationConfigProperty</a:t>
            </a:r>
            <a:r>
              <a:rPr lang="en-US" sz="1600" b="1" dirty="0">
                <a:solidFill>
                  <a:schemeClr val="accent1"/>
                </a:solidFill>
                <a:latin typeface="Courier New" pitchFamily="49" charset="0"/>
                <a:ea typeface="Courier"/>
                <a:cs typeface="Courier"/>
              </a:rPr>
              <a:t>(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Courier New" pitchFamily="49" charset="0"/>
                <a:ea typeface="Courier"/>
                <a:cs typeface="Courier"/>
              </a:rPr>
              <a:t>    </a:t>
            </a:r>
            <a:r>
              <a:rPr lang="en-US" sz="1600" b="1" dirty="0" err="1">
                <a:solidFill>
                  <a:schemeClr val="accent1"/>
                </a:solidFill>
                <a:latin typeface="Courier New" pitchFamily="49" charset="0"/>
                <a:ea typeface="Courier"/>
                <a:cs typeface="Courier"/>
              </a:rPr>
              <a:t>propertyName</a:t>
            </a:r>
            <a:r>
              <a:rPr lang="en-US" sz="1600" b="1" dirty="0">
                <a:solidFill>
                  <a:schemeClr val="accent1"/>
                </a:solidFill>
                <a:latin typeface="Courier New" pitchFamily="49" charset="0"/>
                <a:ea typeface="Courier"/>
                <a:cs typeface="Courier"/>
              </a:rPr>
              <a:t> = "</a:t>
            </a:r>
            <a:r>
              <a:rPr lang="en-US" sz="1600" b="1" dirty="0" err="1">
                <a:solidFill>
                  <a:schemeClr val="accent1"/>
                </a:solidFill>
                <a:latin typeface="Courier New" pitchFamily="49" charset="0"/>
                <a:ea typeface="Courier"/>
                <a:cs typeface="Courier"/>
              </a:rPr>
              <a:t>destinationLookup</a:t>
            </a:r>
            <a:r>
              <a:rPr lang="en-US" sz="1600" b="1" dirty="0">
                <a:solidFill>
                  <a:schemeClr val="accent1"/>
                </a:solidFill>
                <a:latin typeface="Courier New" pitchFamily="49" charset="0"/>
                <a:ea typeface="Courier"/>
                <a:cs typeface="Courier"/>
              </a:rPr>
              <a:t>", 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Courier New" pitchFamily="49" charset="0"/>
                <a:ea typeface="Courier"/>
                <a:cs typeface="Courier"/>
              </a:rPr>
              <a:t>    </a:t>
            </a:r>
            <a:r>
              <a:rPr lang="en-US" sz="1600" b="1" dirty="0" err="1">
                <a:solidFill>
                  <a:schemeClr val="accent1"/>
                </a:solidFill>
                <a:latin typeface="Courier New" pitchFamily="49" charset="0"/>
                <a:ea typeface="Courier"/>
                <a:cs typeface="Courier"/>
              </a:rPr>
              <a:t>propertyValue</a:t>
            </a:r>
            <a:r>
              <a:rPr lang="en-US" sz="1600" b="1" dirty="0">
                <a:solidFill>
                  <a:schemeClr val="accent1"/>
                </a:solidFill>
                <a:latin typeface="Courier New" pitchFamily="49" charset="0"/>
                <a:ea typeface="Courier"/>
                <a:cs typeface="Courier"/>
              </a:rPr>
              <a:t> = "</a:t>
            </a:r>
            <a:r>
              <a:rPr lang="en-US" sz="1600" b="1" dirty="0" err="1">
                <a:solidFill>
                  <a:schemeClr val="accent1"/>
                </a:solidFill>
                <a:latin typeface="Courier New" pitchFamily="49" charset="0"/>
                <a:ea typeface="Courier"/>
                <a:cs typeface="Courier"/>
              </a:rPr>
              <a:t>jms</a:t>
            </a:r>
            <a:r>
              <a:rPr lang="en-US" sz="1600" b="1" dirty="0">
                <a:solidFill>
                  <a:schemeClr val="accent1"/>
                </a:solidFill>
                <a:latin typeface="Courier New" pitchFamily="49" charset="0"/>
                <a:ea typeface="Courier"/>
                <a:cs typeface="Courier"/>
              </a:rPr>
              <a:t>/</a:t>
            </a:r>
            <a:r>
              <a:rPr lang="en-US" sz="1600" b="1" dirty="0" err="1">
                <a:solidFill>
                  <a:schemeClr val="accent1"/>
                </a:solidFill>
                <a:latin typeface="Courier New" pitchFamily="49" charset="0"/>
                <a:ea typeface="Courier"/>
                <a:cs typeface="Courier"/>
              </a:rPr>
              <a:t>OrderQueue</a:t>
            </a:r>
            <a:r>
              <a:rPr lang="en-US" sz="1600" b="1" dirty="0">
                <a:solidFill>
                  <a:schemeClr val="accent1"/>
                </a:solidFill>
                <a:latin typeface="Courier New" pitchFamily="49" charset="0"/>
                <a:ea typeface="Courier"/>
                <a:cs typeface="Courier"/>
              </a:rPr>
              <a:t>"), 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Courier New" pitchFamily="49" charset="0"/>
                <a:ea typeface="Courier"/>
                <a:cs typeface="Courier"/>
              </a:rPr>
              <a:t>  @</a:t>
            </a:r>
            <a:r>
              <a:rPr lang="en-US" sz="1600" b="1" dirty="0" err="1">
                <a:solidFill>
                  <a:schemeClr val="accent1"/>
                </a:solidFill>
                <a:latin typeface="Courier New" pitchFamily="49" charset="0"/>
                <a:ea typeface="Courier"/>
                <a:cs typeface="Courier"/>
              </a:rPr>
              <a:t>ActivationConfigProperty</a:t>
            </a:r>
            <a:r>
              <a:rPr lang="en-US" sz="1600" b="1" dirty="0">
                <a:solidFill>
                  <a:schemeClr val="accent1"/>
                </a:solidFill>
                <a:latin typeface="Courier New" pitchFamily="49" charset="0"/>
                <a:ea typeface="Courier"/>
                <a:cs typeface="Courier"/>
              </a:rPr>
              <a:t>(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Courier New" pitchFamily="49" charset="0"/>
                <a:ea typeface="Courier"/>
                <a:cs typeface="Courier"/>
              </a:rPr>
              <a:t>    </a:t>
            </a:r>
            <a:r>
              <a:rPr lang="en-US" sz="1600" b="1" dirty="0" err="1">
                <a:solidFill>
                  <a:schemeClr val="accent1"/>
                </a:solidFill>
                <a:latin typeface="Courier New" pitchFamily="49" charset="0"/>
                <a:ea typeface="Courier"/>
                <a:cs typeface="Courier"/>
              </a:rPr>
              <a:t>propertyName</a:t>
            </a:r>
            <a:r>
              <a:rPr lang="en-US" sz="1600" b="1" dirty="0">
                <a:solidFill>
                  <a:schemeClr val="accent1"/>
                </a:solidFill>
                <a:latin typeface="Courier New" pitchFamily="49" charset="0"/>
                <a:ea typeface="Courier"/>
                <a:cs typeface="Courier"/>
              </a:rPr>
              <a:t> = "</a:t>
            </a:r>
            <a:r>
              <a:rPr lang="en-US" sz="1600" b="1" dirty="0" err="1">
                <a:solidFill>
                  <a:schemeClr val="accent1"/>
                </a:solidFill>
                <a:latin typeface="Courier New" pitchFamily="49" charset="0"/>
                <a:ea typeface="Courier"/>
                <a:cs typeface="Courier"/>
              </a:rPr>
              <a:t>connectionFactoryLookup</a:t>
            </a:r>
            <a:r>
              <a:rPr lang="en-US" sz="1600" b="1" dirty="0">
                <a:solidFill>
                  <a:schemeClr val="accent1"/>
                </a:solidFill>
                <a:latin typeface="Courier New" pitchFamily="49" charset="0"/>
                <a:ea typeface="Courier"/>
                <a:cs typeface="Courier"/>
              </a:rPr>
              <a:t>", 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Courier New" pitchFamily="49" charset="0"/>
                <a:ea typeface="Courier"/>
                <a:cs typeface="Courier"/>
              </a:rPr>
              <a:t>    </a:t>
            </a:r>
            <a:r>
              <a:rPr lang="en-US" sz="1600" b="1" dirty="0" err="1">
                <a:solidFill>
                  <a:schemeClr val="accent1"/>
                </a:solidFill>
                <a:latin typeface="Courier New" pitchFamily="49" charset="0"/>
                <a:ea typeface="Courier"/>
                <a:cs typeface="Courier"/>
              </a:rPr>
              <a:t>propertyValue</a:t>
            </a:r>
            <a:r>
              <a:rPr lang="en-US" sz="1600" b="1" dirty="0">
                <a:solidFill>
                  <a:schemeClr val="accent1"/>
                </a:solidFill>
                <a:latin typeface="Courier New" pitchFamily="49" charset="0"/>
                <a:ea typeface="Courier"/>
                <a:cs typeface="Courier"/>
              </a:rPr>
              <a:t> = "</a:t>
            </a:r>
            <a:r>
              <a:rPr lang="en-US" sz="1600" b="1" dirty="0" err="1">
                <a:solidFill>
                  <a:schemeClr val="accent1"/>
                </a:solidFill>
                <a:latin typeface="Courier New" pitchFamily="49" charset="0"/>
                <a:ea typeface="Courier"/>
                <a:cs typeface="Courier"/>
              </a:rPr>
              <a:t>jms</a:t>
            </a:r>
            <a:r>
              <a:rPr lang="en-US" sz="1600" b="1" dirty="0">
                <a:solidFill>
                  <a:schemeClr val="accent1"/>
                </a:solidFill>
                <a:latin typeface="Courier New" pitchFamily="49" charset="0"/>
                <a:ea typeface="Courier"/>
                <a:cs typeface="Courier"/>
              </a:rPr>
              <a:t>/</a:t>
            </a:r>
            <a:r>
              <a:rPr lang="en-US" sz="1600" b="1" dirty="0" err="1">
                <a:solidFill>
                  <a:schemeClr val="accent1"/>
                </a:solidFill>
                <a:latin typeface="Courier New" pitchFamily="49" charset="0"/>
                <a:ea typeface="Courier"/>
                <a:cs typeface="Courier"/>
              </a:rPr>
              <a:t>MyConnectionFactory</a:t>
            </a:r>
            <a:r>
              <a:rPr lang="en-US" sz="1600" b="1" dirty="0">
                <a:solidFill>
                  <a:schemeClr val="accent1"/>
                </a:solidFill>
                <a:latin typeface="Courier New" pitchFamily="49" charset="0"/>
                <a:ea typeface="Courier"/>
                <a:cs typeface="Courier"/>
              </a:rPr>
              <a:t>")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ea typeface="Courier"/>
                <a:cs typeface="Courier"/>
              </a:rPr>
              <a:t>})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ea typeface="Courier"/>
                <a:cs typeface="Courier"/>
              </a:rPr>
              <a:t>public class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ea typeface="Courier"/>
                <a:cs typeface="Courier"/>
              </a:rPr>
              <a:t>OrderListener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ea typeface="Courier"/>
                <a:cs typeface="Courier"/>
              </a:rPr>
              <a:t> implements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ea typeface="Courier"/>
                <a:cs typeface="Courier"/>
              </a:rPr>
              <a:t>MessageListener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ea typeface="Courier"/>
                <a:cs typeface="Courier"/>
              </a:rPr>
              <a:t> 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ea typeface="Courier"/>
                <a:cs typeface="Courier"/>
              </a:rPr>
              <a:t>  ...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ea typeface="Courier"/>
                <a:cs typeface="Courier"/>
              </a:rPr>
              <a:t>  public void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ea typeface="Courier"/>
                <a:cs typeface="Courier"/>
              </a:rPr>
              <a:t>onMessage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ea typeface="Courier"/>
                <a:cs typeface="Courier"/>
              </a:rPr>
              <a:t>(Message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ea typeface="Courier"/>
                <a:cs typeface="Courier"/>
              </a:rPr>
              <a:t>message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ea typeface="Courier"/>
                <a:cs typeface="Courier"/>
              </a:rPr>
              <a:t>) { ... }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ea typeface="Courier"/>
                <a:cs typeface="Courier"/>
              </a:rPr>
              <a:t>  ...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ea typeface="Courier"/>
                <a:cs typeface="Courier"/>
              </a:rPr>
              <a:t>}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9"/>
          <p:cNvSpPr>
            <a:spLocks noGrp="1"/>
          </p:cNvSpPr>
          <p:nvPr>
            <p:ph type="title" idx="4294967295"/>
          </p:nvPr>
        </p:nvSpPr>
        <p:spPr>
          <a:xfrm>
            <a:off x="518864" y="260648"/>
            <a:ext cx="8229600" cy="1143000"/>
          </a:xfrm>
        </p:spPr>
        <p:txBody>
          <a:bodyPr/>
          <a:lstStyle/>
          <a:p>
            <a:pPr eaLnBrk="1" hangingPunct="1"/>
            <a:r>
              <a:rPr lang="es-ES_tradnl" noProof="0" dirty="0"/>
              <a:t>Java API </a:t>
            </a:r>
            <a:r>
              <a:rPr lang="es-ES_tradnl" noProof="0" dirty="0" err="1"/>
              <a:t>for</a:t>
            </a:r>
            <a:r>
              <a:rPr lang="es-ES_tradnl" noProof="0" dirty="0"/>
              <a:t> </a:t>
            </a:r>
            <a:r>
              <a:rPr lang="es-ES_tradnl" noProof="0" dirty="0" err="1"/>
              <a:t>WebSocket</a:t>
            </a:r>
            <a:endParaRPr lang="es-ES_tradnl" noProof="0" dirty="0"/>
          </a:p>
        </p:txBody>
      </p:sp>
      <p:sp>
        <p:nvSpPr>
          <p:cNvPr id="17411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302840" y="1722214"/>
            <a:ext cx="8229600" cy="4083050"/>
          </a:xfrm>
        </p:spPr>
        <p:txBody>
          <a:bodyPr/>
          <a:lstStyle/>
          <a:p>
            <a:pPr eaLnBrk="1" hangingPunct="1"/>
            <a:r>
              <a:rPr lang="es-ES_tradnl" noProof="0" dirty="0" err="1"/>
              <a:t>Websockets</a:t>
            </a:r>
            <a:r>
              <a:rPr lang="es-ES_tradnl" noProof="0" dirty="0"/>
              <a:t>. Canal bidireccional para comunicaciones sobre http.</a:t>
            </a:r>
          </a:p>
          <a:p>
            <a:pPr eaLnBrk="1" hangingPunct="1"/>
            <a:endParaRPr lang="es-ES_tradnl" noProof="0" dirty="0"/>
          </a:p>
          <a:p>
            <a:pPr eaLnBrk="1" hangingPunct="1"/>
            <a:r>
              <a:rPr lang="es-ES_tradnl" noProof="0" dirty="0"/>
              <a:t>Java API </a:t>
            </a:r>
            <a:r>
              <a:rPr lang="es-ES_tradnl" noProof="0" dirty="0" err="1"/>
              <a:t>for</a:t>
            </a:r>
            <a:r>
              <a:rPr lang="es-ES_tradnl" noProof="0" dirty="0"/>
              <a:t> </a:t>
            </a:r>
            <a:r>
              <a:rPr lang="es-ES_tradnl" noProof="0" dirty="0" err="1"/>
              <a:t>WebSocket</a:t>
            </a:r>
            <a:r>
              <a:rPr lang="es-ES_tradnl" noProof="0" dirty="0"/>
              <a:t> proporciona una abstracción de alto nivel para el tratamiento de mensajes.</a:t>
            </a:r>
          </a:p>
          <a:p>
            <a:pPr eaLnBrk="1" hangingPunct="1"/>
            <a:endParaRPr lang="es-ES_tradnl" noProof="0" dirty="0"/>
          </a:p>
          <a:p>
            <a:pPr eaLnBrk="1" hangingPunct="1"/>
            <a:r>
              <a:rPr lang="es-ES_tradnl" noProof="0" dirty="0" err="1"/>
              <a:t>Intefaz</a:t>
            </a:r>
            <a:r>
              <a:rPr lang="es-ES_tradnl" noProof="0" dirty="0"/>
              <a:t> definida y basada en:</a:t>
            </a:r>
          </a:p>
          <a:p>
            <a:pPr>
              <a:buNone/>
            </a:pPr>
            <a:r>
              <a:rPr lang="es-ES_tradnl" noProof="0" dirty="0"/>
              <a:t>		</a:t>
            </a:r>
            <a:r>
              <a:rPr lang="es-ES_tradnl" b="1" noProof="0" dirty="0"/>
              <a:t>@</a:t>
            </a:r>
            <a:r>
              <a:rPr lang="es-ES_tradnl" b="1" noProof="0" dirty="0" err="1"/>
              <a:t>WebSocketEndpoint</a:t>
            </a:r>
            <a:endParaRPr lang="es-ES_tradnl" b="1" noProof="0" dirty="0"/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9"/>
          <p:cNvSpPr>
            <a:spLocks noGrp="1"/>
          </p:cNvSpPr>
          <p:nvPr>
            <p:ph type="title" idx="4294967295"/>
          </p:nvPr>
        </p:nvSpPr>
        <p:spPr>
          <a:xfrm>
            <a:off x="446856" y="188640"/>
            <a:ext cx="8229600" cy="63408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noProof="0" dirty="0"/>
              <a:t>Java API </a:t>
            </a:r>
            <a:r>
              <a:rPr lang="es-ES_tradnl" noProof="0" dirty="0" err="1"/>
              <a:t>for</a:t>
            </a:r>
            <a:r>
              <a:rPr lang="es-ES_tradnl" noProof="0" dirty="0"/>
              <a:t> </a:t>
            </a:r>
            <a:r>
              <a:rPr lang="es-ES_tradnl" noProof="0" dirty="0" err="1"/>
              <a:t>WebSocket</a:t>
            </a:r>
            <a:endParaRPr lang="es-ES_tradnl" noProof="0" dirty="0"/>
          </a:p>
        </p:txBody>
      </p:sp>
      <p:sp>
        <p:nvSpPr>
          <p:cNvPr id="1843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395536" y="863600"/>
            <a:ext cx="8229600" cy="406400"/>
          </a:xfrm>
        </p:spPr>
        <p:txBody>
          <a:bodyPr>
            <a:normAutofit fontScale="85000" lnSpcReduction="20000"/>
          </a:bodyPr>
          <a:lstStyle/>
          <a:p>
            <a:pPr marL="0" indent="0" eaLnBrk="1" hangingPunct="1">
              <a:spcAft>
                <a:spcPct val="0"/>
              </a:spcAft>
              <a:buFontTx/>
              <a:buNone/>
            </a:pPr>
            <a:r>
              <a:rPr lang="es-ES_tradnl" noProof="0" dirty="0">
                <a:solidFill>
                  <a:schemeClr val="accent1"/>
                </a:solidFill>
              </a:rPr>
              <a:t>Implementación</a:t>
            </a:r>
          </a:p>
        </p:txBody>
      </p:sp>
      <p:sp>
        <p:nvSpPr>
          <p:cNvPr id="18436" name="Rounded Rectangle 2"/>
          <p:cNvSpPr>
            <a:spLocks noChangeArrowheads="1"/>
          </p:cNvSpPr>
          <p:nvPr/>
        </p:nvSpPr>
        <p:spPr bwMode="auto">
          <a:xfrm>
            <a:off x="593725" y="1208088"/>
            <a:ext cx="8082731" cy="5029224"/>
          </a:xfrm>
          <a:prstGeom prst="roundRect">
            <a:avLst>
              <a:gd name="adj" fmla="val 16667"/>
            </a:avLst>
          </a:prstGeom>
          <a:noFill/>
          <a:ln w="25400" algn="ctr">
            <a:noFill/>
            <a:round/>
            <a:headEnd/>
            <a:tailEnd/>
          </a:ln>
        </p:spPr>
        <p:txBody>
          <a:bodyPr lIns="0" tIns="0" rIns="0" bIns="0"/>
          <a:lstStyle/>
          <a:p>
            <a:r>
              <a:rPr lang="es-ES" sz="1200" b="1" dirty="0">
                <a:latin typeface="Lucida Sans" pitchFamily="34" charset="0"/>
              </a:rPr>
              <a:t>@</a:t>
            </a:r>
            <a:r>
              <a:rPr lang="es-ES" sz="1200" b="1" dirty="0" err="1">
                <a:latin typeface="Lucida Sans" pitchFamily="34" charset="0"/>
              </a:rPr>
              <a:t>ServerEndpoint</a:t>
            </a:r>
            <a:r>
              <a:rPr lang="es-ES" sz="1200" b="1" dirty="0">
                <a:latin typeface="Lucida Sans" pitchFamily="34" charset="0"/>
              </a:rPr>
              <a:t>(</a:t>
            </a:r>
            <a:r>
              <a:rPr lang="es-ES" sz="1200" b="1" dirty="0" err="1">
                <a:latin typeface="Lucida Sans" pitchFamily="34" charset="0"/>
              </a:rPr>
              <a:t>value</a:t>
            </a:r>
            <a:r>
              <a:rPr lang="es-ES" sz="1200" b="1" dirty="0">
                <a:latin typeface="Lucida Sans" pitchFamily="34" charset="0"/>
              </a:rPr>
              <a:t> = "/</a:t>
            </a:r>
            <a:r>
              <a:rPr lang="es-ES" sz="1200" b="1" dirty="0" err="1">
                <a:latin typeface="Lucida Sans" pitchFamily="34" charset="0"/>
              </a:rPr>
              <a:t>websocket</a:t>
            </a:r>
            <a:r>
              <a:rPr lang="es-ES" sz="1200" b="1" dirty="0">
                <a:latin typeface="Lucida Sans" pitchFamily="34" charset="0"/>
              </a:rPr>
              <a:t>/{</a:t>
            </a:r>
            <a:r>
              <a:rPr lang="es-ES" sz="1200" b="1" dirty="0" err="1">
                <a:latin typeface="Lucida Sans" pitchFamily="34" charset="0"/>
              </a:rPr>
              <a:t>device</a:t>
            </a:r>
            <a:r>
              <a:rPr lang="es-ES" sz="1200" b="1" dirty="0">
                <a:latin typeface="Lucida Sans" pitchFamily="34" charset="0"/>
              </a:rPr>
              <a:t>}", </a:t>
            </a:r>
            <a:r>
              <a:rPr lang="es-ES" sz="1200" b="1" dirty="0" err="1">
                <a:latin typeface="Lucida Sans" pitchFamily="34" charset="0"/>
              </a:rPr>
              <a:t>decoders</a:t>
            </a:r>
            <a:r>
              <a:rPr lang="es-ES" sz="1200" b="1" dirty="0">
                <a:latin typeface="Lucida Sans" pitchFamily="34" charset="0"/>
              </a:rPr>
              <a:t> = { </a:t>
            </a:r>
            <a:r>
              <a:rPr lang="es-ES" sz="1200" b="1" dirty="0" err="1">
                <a:latin typeface="Lucida Sans" pitchFamily="34" charset="0"/>
              </a:rPr>
              <a:t>MessageDecoder.class</a:t>
            </a:r>
            <a:r>
              <a:rPr lang="es-ES" sz="1200" b="1" dirty="0">
                <a:latin typeface="Lucida Sans" pitchFamily="34" charset="0"/>
              </a:rPr>
              <a:t> }, </a:t>
            </a:r>
            <a:r>
              <a:rPr lang="es-ES" sz="1200" b="1" dirty="0" err="1">
                <a:latin typeface="Lucida Sans" pitchFamily="34" charset="0"/>
              </a:rPr>
              <a:t>encoders</a:t>
            </a:r>
            <a:r>
              <a:rPr lang="es-ES" sz="1200" b="1" dirty="0">
                <a:latin typeface="Lucida Sans" pitchFamily="34" charset="0"/>
              </a:rPr>
              <a:t> = { </a:t>
            </a:r>
            <a:r>
              <a:rPr lang="es-ES" sz="1200" b="1" dirty="0" err="1">
                <a:latin typeface="Lucida Sans" pitchFamily="34" charset="0"/>
              </a:rPr>
              <a:t>ItemMessageEncoder.class</a:t>
            </a:r>
            <a:r>
              <a:rPr lang="es-ES" sz="1200" b="1" dirty="0">
                <a:latin typeface="Lucida Sans" pitchFamily="34" charset="0"/>
              </a:rPr>
              <a:t>,</a:t>
            </a:r>
          </a:p>
          <a:p>
            <a:r>
              <a:rPr lang="es-ES" sz="1200" b="1" dirty="0">
                <a:latin typeface="Lucida Sans" pitchFamily="34" charset="0"/>
              </a:rPr>
              <a:t>                </a:t>
            </a:r>
            <a:r>
              <a:rPr lang="es-ES" sz="1200" b="1" dirty="0" err="1">
                <a:latin typeface="Lucida Sans" pitchFamily="34" charset="0"/>
              </a:rPr>
              <a:t>EventMessageEncoder.class</a:t>
            </a:r>
            <a:r>
              <a:rPr lang="es-ES" sz="1200" b="1" dirty="0">
                <a:latin typeface="Lucida Sans" pitchFamily="34" charset="0"/>
              </a:rPr>
              <a:t> })</a:t>
            </a:r>
          </a:p>
          <a:p>
            <a:r>
              <a:rPr lang="en-US" sz="1200" dirty="0">
                <a:latin typeface="Lucida Sans" pitchFamily="34" charset="0"/>
              </a:rPr>
              <a:t>public class </a:t>
            </a:r>
            <a:r>
              <a:rPr lang="en-US" sz="1200" dirty="0" err="1">
                <a:latin typeface="Lucida Sans" pitchFamily="34" charset="0"/>
              </a:rPr>
              <a:t>WebSocketEndpoint</a:t>
            </a:r>
            <a:r>
              <a:rPr lang="en-US" sz="1200" dirty="0">
                <a:latin typeface="Lucida Sans" pitchFamily="34" charset="0"/>
              </a:rPr>
              <a:t> implements </a:t>
            </a:r>
            <a:r>
              <a:rPr lang="en-US" sz="1200" dirty="0" err="1">
                <a:latin typeface="Lucida Sans" pitchFamily="34" charset="0"/>
              </a:rPr>
              <a:t>Serializable</a:t>
            </a:r>
            <a:r>
              <a:rPr lang="en-US" sz="1200" dirty="0">
                <a:latin typeface="Lucida Sans" pitchFamily="34" charset="0"/>
              </a:rPr>
              <a:t> {</a:t>
            </a:r>
          </a:p>
          <a:p>
            <a:endParaRPr lang="es-ES" sz="1200" dirty="0">
              <a:latin typeface="Lucida Sans" pitchFamily="34" charset="0"/>
            </a:endParaRPr>
          </a:p>
          <a:p>
            <a:r>
              <a:rPr lang="es-ES" sz="1200" b="1" dirty="0">
                <a:latin typeface="Lucida Sans" pitchFamily="34" charset="0"/>
              </a:rPr>
              <a:t>@</a:t>
            </a:r>
            <a:r>
              <a:rPr lang="es-ES" sz="1200" b="1" dirty="0" err="1">
                <a:latin typeface="Lucida Sans" pitchFamily="34" charset="0"/>
              </a:rPr>
              <a:t>OnOpen</a:t>
            </a:r>
            <a:endParaRPr lang="es-ES" sz="1200" b="1" dirty="0">
              <a:latin typeface="Lucida Sans" pitchFamily="34" charset="0"/>
            </a:endParaRPr>
          </a:p>
          <a:p>
            <a:r>
              <a:rPr lang="es-ES" sz="1200" dirty="0">
                <a:latin typeface="Lucida Sans" pitchFamily="34" charset="0"/>
              </a:rPr>
              <a:t>    </a:t>
            </a:r>
            <a:r>
              <a:rPr lang="es-ES" sz="1200" dirty="0" err="1">
                <a:latin typeface="Lucida Sans" pitchFamily="34" charset="0"/>
              </a:rPr>
              <a:t>public</a:t>
            </a:r>
            <a:r>
              <a:rPr lang="es-ES" sz="1200" dirty="0">
                <a:latin typeface="Lucida Sans" pitchFamily="34" charset="0"/>
              </a:rPr>
              <a:t> </a:t>
            </a:r>
            <a:r>
              <a:rPr lang="es-ES" sz="1200" dirty="0" err="1">
                <a:latin typeface="Lucida Sans" pitchFamily="34" charset="0"/>
              </a:rPr>
              <a:t>void</a:t>
            </a:r>
            <a:r>
              <a:rPr lang="es-ES" sz="1200" dirty="0">
                <a:latin typeface="Lucida Sans" pitchFamily="34" charset="0"/>
              </a:rPr>
              <a:t> </a:t>
            </a:r>
            <a:r>
              <a:rPr lang="es-ES" sz="1200" dirty="0" err="1">
                <a:latin typeface="Lucida Sans" pitchFamily="34" charset="0"/>
              </a:rPr>
              <a:t>onOpen</a:t>
            </a:r>
            <a:r>
              <a:rPr lang="es-ES" sz="1200" dirty="0">
                <a:latin typeface="Lucida Sans" pitchFamily="34" charset="0"/>
              </a:rPr>
              <a:t>(final </a:t>
            </a:r>
            <a:r>
              <a:rPr lang="es-ES" sz="1200" dirty="0" err="1">
                <a:latin typeface="Lucida Sans" pitchFamily="34" charset="0"/>
              </a:rPr>
              <a:t>Session</a:t>
            </a:r>
            <a:r>
              <a:rPr lang="es-ES" sz="1200" dirty="0">
                <a:latin typeface="Lucida Sans" pitchFamily="34" charset="0"/>
              </a:rPr>
              <a:t> </a:t>
            </a:r>
            <a:r>
              <a:rPr lang="es-ES" sz="1200" dirty="0" err="1">
                <a:latin typeface="Lucida Sans" pitchFamily="34" charset="0"/>
              </a:rPr>
              <a:t>session</a:t>
            </a:r>
            <a:r>
              <a:rPr lang="es-ES" sz="1200" dirty="0">
                <a:latin typeface="Lucida Sans" pitchFamily="34" charset="0"/>
              </a:rPr>
              <a:t>, </a:t>
            </a:r>
            <a:r>
              <a:rPr lang="es-ES" sz="1200" dirty="0" err="1">
                <a:latin typeface="Lucida Sans" pitchFamily="34" charset="0"/>
              </a:rPr>
              <a:t>EndpointConfig</a:t>
            </a:r>
            <a:r>
              <a:rPr lang="es-ES" sz="1200" dirty="0">
                <a:latin typeface="Lucida Sans" pitchFamily="34" charset="0"/>
              </a:rPr>
              <a:t> </a:t>
            </a:r>
            <a:r>
              <a:rPr lang="es-ES" sz="1200" dirty="0" err="1">
                <a:latin typeface="Lucida Sans" pitchFamily="34" charset="0"/>
              </a:rPr>
              <a:t>ec</a:t>
            </a:r>
            <a:r>
              <a:rPr lang="es-ES" sz="1200" dirty="0">
                <a:latin typeface="Lucida Sans" pitchFamily="34" charset="0"/>
              </a:rPr>
              <a:t>) {</a:t>
            </a:r>
          </a:p>
          <a:p>
            <a:r>
              <a:rPr lang="es-ES" sz="1200" dirty="0">
                <a:latin typeface="Lucida Sans" pitchFamily="34" charset="0"/>
              </a:rPr>
              <a:t>        </a:t>
            </a:r>
            <a:r>
              <a:rPr lang="es-ES" sz="1200" dirty="0" err="1">
                <a:latin typeface="Lucida Sans" pitchFamily="34" charset="0"/>
              </a:rPr>
              <a:t>getSessionRegistry</a:t>
            </a:r>
            <a:r>
              <a:rPr lang="es-ES" sz="1200" dirty="0">
                <a:latin typeface="Lucida Sans" pitchFamily="34" charset="0"/>
              </a:rPr>
              <a:t>().</a:t>
            </a:r>
            <a:r>
              <a:rPr lang="es-ES" sz="1200" dirty="0" err="1">
                <a:latin typeface="Lucida Sans" pitchFamily="34" charset="0"/>
              </a:rPr>
              <a:t>add</a:t>
            </a:r>
            <a:r>
              <a:rPr lang="es-ES" sz="1200" dirty="0">
                <a:latin typeface="Lucida Sans" pitchFamily="34" charset="0"/>
              </a:rPr>
              <a:t>(</a:t>
            </a:r>
            <a:r>
              <a:rPr lang="es-ES" sz="1200" dirty="0" err="1">
                <a:latin typeface="Lucida Sans" pitchFamily="34" charset="0"/>
              </a:rPr>
              <a:t>session</a:t>
            </a:r>
            <a:r>
              <a:rPr lang="es-ES" sz="1200" dirty="0">
                <a:latin typeface="Lucida Sans" pitchFamily="34" charset="0"/>
              </a:rPr>
              <a:t>);</a:t>
            </a:r>
          </a:p>
          <a:p>
            <a:r>
              <a:rPr lang="es-ES" sz="1200" dirty="0">
                <a:latin typeface="Lucida Sans" pitchFamily="34" charset="0"/>
              </a:rPr>
              <a:t>        LOGGER.info("Creada sesión({}):{}",</a:t>
            </a:r>
            <a:r>
              <a:rPr lang="es-ES" sz="1200" dirty="0" err="1">
                <a:latin typeface="Lucida Sans" pitchFamily="34" charset="0"/>
              </a:rPr>
              <a:t>session,ec</a:t>
            </a:r>
            <a:r>
              <a:rPr lang="es-ES" sz="1200" dirty="0">
                <a:latin typeface="Lucida Sans" pitchFamily="34" charset="0"/>
              </a:rPr>
              <a:t>);</a:t>
            </a:r>
          </a:p>
          <a:p>
            <a:r>
              <a:rPr lang="es-ES" sz="1200" dirty="0">
                <a:latin typeface="Lucida Sans" pitchFamily="34" charset="0"/>
              </a:rPr>
              <a:t>    }</a:t>
            </a:r>
          </a:p>
          <a:p>
            <a:endParaRPr lang="es-ES" sz="1200" dirty="0">
              <a:latin typeface="Lucida Sans" pitchFamily="34" charset="0"/>
            </a:endParaRPr>
          </a:p>
          <a:p>
            <a:r>
              <a:rPr lang="es-ES" sz="1200" b="1" dirty="0">
                <a:latin typeface="Lucida Sans" pitchFamily="34" charset="0"/>
              </a:rPr>
              <a:t>    @</a:t>
            </a:r>
            <a:r>
              <a:rPr lang="es-ES" sz="1200" b="1" dirty="0" err="1">
                <a:latin typeface="Lucida Sans" pitchFamily="34" charset="0"/>
              </a:rPr>
              <a:t>OnMessage</a:t>
            </a:r>
            <a:endParaRPr lang="es-ES" sz="1200" b="1" dirty="0">
              <a:latin typeface="Lucida Sans" pitchFamily="34" charset="0"/>
            </a:endParaRPr>
          </a:p>
          <a:p>
            <a:r>
              <a:rPr lang="es-ES" sz="1200" dirty="0">
                <a:latin typeface="Lucida Sans" pitchFamily="34" charset="0"/>
              </a:rPr>
              <a:t>    </a:t>
            </a:r>
            <a:r>
              <a:rPr lang="es-ES" sz="1200" dirty="0" err="1">
                <a:latin typeface="Lucida Sans" pitchFamily="34" charset="0"/>
              </a:rPr>
              <a:t>public</a:t>
            </a:r>
            <a:r>
              <a:rPr lang="es-ES" sz="1200" dirty="0">
                <a:latin typeface="Lucida Sans" pitchFamily="34" charset="0"/>
              </a:rPr>
              <a:t> </a:t>
            </a:r>
            <a:r>
              <a:rPr lang="es-ES" sz="1200" dirty="0" err="1">
                <a:latin typeface="Lucida Sans" pitchFamily="34" charset="0"/>
              </a:rPr>
              <a:t>void</a:t>
            </a:r>
            <a:r>
              <a:rPr lang="es-ES" sz="1200" dirty="0">
                <a:latin typeface="Lucida Sans" pitchFamily="34" charset="0"/>
              </a:rPr>
              <a:t> </a:t>
            </a:r>
            <a:r>
              <a:rPr lang="es-ES" sz="1200" dirty="0" err="1">
                <a:latin typeface="Lucida Sans" pitchFamily="34" charset="0"/>
              </a:rPr>
              <a:t>onMessage</a:t>
            </a:r>
            <a:r>
              <a:rPr lang="es-ES" sz="1200" dirty="0">
                <a:latin typeface="Lucida Sans" pitchFamily="34" charset="0"/>
              </a:rPr>
              <a:t>(</a:t>
            </a:r>
            <a:r>
              <a:rPr lang="es-ES" sz="1200" dirty="0" err="1">
                <a:latin typeface="Lucida Sans" pitchFamily="34" charset="0"/>
              </a:rPr>
              <a:t>String</a:t>
            </a:r>
            <a:r>
              <a:rPr lang="es-ES" sz="1200" dirty="0">
                <a:latin typeface="Lucida Sans" pitchFamily="34" charset="0"/>
              </a:rPr>
              <a:t> </a:t>
            </a:r>
            <a:r>
              <a:rPr lang="es-ES" sz="1200" dirty="0" err="1">
                <a:latin typeface="Lucida Sans" pitchFamily="34" charset="0"/>
              </a:rPr>
              <a:t>message</a:t>
            </a:r>
            <a:r>
              <a:rPr lang="es-ES" sz="1200" dirty="0">
                <a:latin typeface="Lucida Sans" pitchFamily="34" charset="0"/>
              </a:rPr>
              <a:t>, final </a:t>
            </a:r>
            <a:r>
              <a:rPr lang="es-ES" sz="1200" dirty="0" err="1">
                <a:latin typeface="Lucida Sans" pitchFamily="34" charset="0"/>
              </a:rPr>
              <a:t>Session</a:t>
            </a:r>
            <a:r>
              <a:rPr lang="es-ES" sz="1200" dirty="0">
                <a:latin typeface="Lucida Sans" pitchFamily="34" charset="0"/>
              </a:rPr>
              <a:t> </a:t>
            </a:r>
            <a:r>
              <a:rPr lang="es-ES" sz="1200" dirty="0" err="1">
                <a:latin typeface="Lucida Sans" pitchFamily="34" charset="0"/>
              </a:rPr>
              <a:t>session</a:t>
            </a:r>
            <a:r>
              <a:rPr lang="es-ES" sz="1200" dirty="0">
                <a:latin typeface="Lucida Sans" pitchFamily="34" charset="0"/>
              </a:rPr>
              <a:t>) {</a:t>
            </a:r>
          </a:p>
          <a:p>
            <a:r>
              <a:rPr lang="es-ES" sz="1200" dirty="0">
                <a:latin typeface="Lucida Sans" pitchFamily="34" charset="0"/>
              </a:rPr>
              <a:t>        LOGGER.info("Mensaje recibido({}):{}",</a:t>
            </a:r>
            <a:r>
              <a:rPr lang="es-ES" sz="1200" dirty="0" err="1">
                <a:latin typeface="Lucida Sans" pitchFamily="34" charset="0"/>
              </a:rPr>
              <a:t>session</a:t>
            </a:r>
            <a:r>
              <a:rPr lang="es-ES" sz="1200" dirty="0">
                <a:latin typeface="Lucida Sans" pitchFamily="34" charset="0"/>
              </a:rPr>
              <a:t>);</a:t>
            </a:r>
          </a:p>
          <a:p>
            <a:r>
              <a:rPr lang="es-ES" sz="1200" dirty="0">
                <a:latin typeface="Lucida Sans" pitchFamily="34" charset="0"/>
              </a:rPr>
              <a:t>    }</a:t>
            </a:r>
          </a:p>
          <a:p>
            <a:endParaRPr lang="es-ES" sz="1200" dirty="0">
              <a:latin typeface="Lucida Sans" pitchFamily="34" charset="0"/>
            </a:endParaRPr>
          </a:p>
          <a:p>
            <a:r>
              <a:rPr lang="es-ES" sz="1200" b="1" dirty="0">
                <a:latin typeface="Lucida Sans" pitchFamily="34" charset="0"/>
              </a:rPr>
              <a:t>    @</a:t>
            </a:r>
            <a:r>
              <a:rPr lang="es-ES" sz="1200" b="1" dirty="0" err="1">
                <a:latin typeface="Lucida Sans" pitchFamily="34" charset="0"/>
              </a:rPr>
              <a:t>OnClose</a:t>
            </a:r>
            <a:endParaRPr lang="es-ES" sz="1200" b="1" dirty="0">
              <a:latin typeface="Lucida Sans" pitchFamily="34" charset="0"/>
            </a:endParaRPr>
          </a:p>
          <a:p>
            <a:r>
              <a:rPr lang="en-US" sz="1200" dirty="0">
                <a:latin typeface="Lucida Sans" pitchFamily="34" charset="0"/>
              </a:rPr>
              <a:t>    public void </a:t>
            </a:r>
            <a:r>
              <a:rPr lang="en-US" sz="1200" dirty="0" err="1">
                <a:latin typeface="Lucida Sans" pitchFamily="34" charset="0"/>
              </a:rPr>
              <a:t>onClose</a:t>
            </a:r>
            <a:r>
              <a:rPr lang="en-US" sz="1200" dirty="0">
                <a:latin typeface="Lucida Sans" pitchFamily="34" charset="0"/>
              </a:rPr>
              <a:t>(final Session </a:t>
            </a:r>
            <a:r>
              <a:rPr lang="en-US" sz="1200" dirty="0" err="1">
                <a:latin typeface="Lucida Sans" pitchFamily="34" charset="0"/>
              </a:rPr>
              <a:t>session</a:t>
            </a:r>
            <a:r>
              <a:rPr lang="en-US" sz="1200" dirty="0">
                <a:latin typeface="Lucida Sans" pitchFamily="34" charset="0"/>
              </a:rPr>
              <a:t>, </a:t>
            </a:r>
            <a:r>
              <a:rPr lang="en-US" sz="1200" dirty="0" err="1">
                <a:latin typeface="Lucida Sans" pitchFamily="34" charset="0"/>
              </a:rPr>
              <a:t>CloseReason</a:t>
            </a:r>
            <a:r>
              <a:rPr lang="en-US" sz="1200" dirty="0">
                <a:latin typeface="Lucida Sans" pitchFamily="34" charset="0"/>
              </a:rPr>
              <a:t> reason) {</a:t>
            </a:r>
          </a:p>
          <a:p>
            <a:r>
              <a:rPr lang="es-ES" sz="1200" dirty="0">
                <a:latin typeface="Lucida Sans" pitchFamily="34" charset="0"/>
              </a:rPr>
              <a:t>        LOGGER.info("</a:t>
            </a:r>
            <a:r>
              <a:rPr lang="es-ES" sz="1200" dirty="0" err="1">
                <a:latin typeface="Lucida Sans" pitchFamily="34" charset="0"/>
              </a:rPr>
              <a:t>Cerrrando</a:t>
            </a:r>
            <a:r>
              <a:rPr lang="es-ES" sz="1200" dirty="0">
                <a:latin typeface="Lucida Sans" pitchFamily="34" charset="0"/>
              </a:rPr>
              <a:t> sesión({}):{}",</a:t>
            </a:r>
            <a:r>
              <a:rPr lang="es-ES" sz="1200" dirty="0" err="1">
                <a:latin typeface="Lucida Sans" pitchFamily="34" charset="0"/>
              </a:rPr>
              <a:t>session</a:t>
            </a:r>
            <a:r>
              <a:rPr lang="es-ES" sz="1200" dirty="0">
                <a:latin typeface="Lucida Sans" pitchFamily="34" charset="0"/>
              </a:rPr>
              <a:t>, </a:t>
            </a:r>
            <a:r>
              <a:rPr lang="es-ES" sz="1200" dirty="0" err="1">
                <a:latin typeface="Lucida Sans" pitchFamily="34" charset="0"/>
              </a:rPr>
              <a:t>reason.getCloseCode</a:t>
            </a:r>
            <a:r>
              <a:rPr lang="es-ES" sz="1200" dirty="0">
                <a:latin typeface="Lucida Sans" pitchFamily="34" charset="0"/>
              </a:rPr>
              <a:t>());</a:t>
            </a:r>
          </a:p>
          <a:p>
            <a:r>
              <a:rPr lang="es-ES" sz="1200" dirty="0">
                <a:latin typeface="Lucida Sans" pitchFamily="34" charset="0"/>
              </a:rPr>
              <a:t>        </a:t>
            </a:r>
            <a:r>
              <a:rPr lang="es-ES" sz="1200" dirty="0" err="1">
                <a:latin typeface="Lucida Sans" pitchFamily="34" charset="0"/>
              </a:rPr>
              <a:t>getSessionRegistry</a:t>
            </a:r>
            <a:r>
              <a:rPr lang="es-ES" sz="1200" dirty="0">
                <a:latin typeface="Lucida Sans" pitchFamily="34" charset="0"/>
              </a:rPr>
              <a:t>().</a:t>
            </a:r>
            <a:r>
              <a:rPr lang="es-ES" sz="1200" dirty="0" err="1">
                <a:latin typeface="Lucida Sans" pitchFamily="34" charset="0"/>
              </a:rPr>
              <a:t>remove</a:t>
            </a:r>
            <a:r>
              <a:rPr lang="es-ES" sz="1200" dirty="0">
                <a:latin typeface="Lucida Sans" pitchFamily="34" charset="0"/>
              </a:rPr>
              <a:t>(</a:t>
            </a:r>
            <a:r>
              <a:rPr lang="es-ES" sz="1200" dirty="0" err="1">
                <a:latin typeface="Lucida Sans" pitchFamily="34" charset="0"/>
              </a:rPr>
              <a:t>session</a:t>
            </a:r>
            <a:r>
              <a:rPr lang="es-ES" sz="1200" dirty="0">
                <a:latin typeface="Lucida Sans" pitchFamily="34" charset="0"/>
              </a:rPr>
              <a:t>);</a:t>
            </a:r>
          </a:p>
          <a:p>
            <a:r>
              <a:rPr lang="es-ES" sz="1200" dirty="0">
                <a:latin typeface="Lucida Sans" pitchFamily="34" charset="0"/>
              </a:rPr>
              <a:t>    }</a:t>
            </a:r>
          </a:p>
          <a:p>
            <a:endParaRPr lang="es-ES" sz="1200" dirty="0">
              <a:latin typeface="Lucida Sans" pitchFamily="34" charset="0"/>
            </a:endParaRPr>
          </a:p>
          <a:p>
            <a:r>
              <a:rPr lang="es-ES" sz="1200" b="1" dirty="0">
                <a:latin typeface="Lucida Sans" pitchFamily="34" charset="0"/>
              </a:rPr>
              <a:t>    @</a:t>
            </a:r>
            <a:r>
              <a:rPr lang="es-ES" sz="1200" b="1" dirty="0" err="1">
                <a:latin typeface="Lucida Sans" pitchFamily="34" charset="0"/>
              </a:rPr>
              <a:t>OnError</a:t>
            </a:r>
            <a:endParaRPr lang="es-ES" sz="1200" b="1" dirty="0">
              <a:latin typeface="Lucida Sans" pitchFamily="34" charset="0"/>
            </a:endParaRPr>
          </a:p>
          <a:p>
            <a:r>
              <a:rPr lang="es-ES" sz="1200" dirty="0">
                <a:latin typeface="Lucida Sans" pitchFamily="34" charset="0"/>
              </a:rPr>
              <a:t>    </a:t>
            </a:r>
            <a:r>
              <a:rPr lang="es-ES" sz="1200" dirty="0" err="1">
                <a:latin typeface="Lucida Sans" pitchFamily="34" charset="0"/>
              </a:rPr>
              <a:t>public</a:t>
            </a:r>
            <a:r>
              <a:rPr lang="es-ES" sz="1200" dirty="0">
                <a:latin typeface="Lucida Sans" pitchFamily="34" charset="0"/>
              </a:rPr>
              <a:t> </a:t>
            </a:r>
            <a:r>
              <a:rPr lang="es-ES" sz="1200" dirty="0" err="1">
                <a:latin typeface="Lucida Sans" pitchFamily="34" charset="0"/>
              </a:rPr>
              <a:t>void</a:t>
            </a:r>
            <a:r>
              <a:rPr lang="es-ES" sz="1200" dirty="0">
                <a:latin typeface="Lucida Sans" pitchFamily="34" charset="0"/>
              </a:rPr>
              <a:t> </a:t>
            </a:r>
            <a:r>
              <a:rPr lang="es-ES" sz="1200" dirty="0" err="1">
                <a:latin typeface="Lucida Sans" pitchFamily="34" charset="0"/>
              </a:rPr>
              <a:t>onError</a:t>
            </a:r>
            <a:r>
              <a:rPr lang="es-ES" sz="1200" dirty="0">
                <a:latin typeface="Lucida Sans" pitchFamily="34" charset="0"/>
              </a:rPr>
              <a:t>(</a:t>
            </a:r>
            <a:r>
              <a:rPr lang="es-ES" sz="1200" dirty="0" err="1">
                <a:latin typeface="Lucida Sans" pitchFamily="34" charset="0"/>
              </a:rPr>
              <a:t>Session</a:t>
            </a:r>
            <a:r>
              <a:rPr lang="es-ES" sz="1200" dirty="0">
                <a:latin typeface="Lucida Sans" pitchFamily="34" charset="0"/>
              </a:rPr>
              <a:t> </a:t>
            </a:r>
            <a:r>
              <a:rPr lang="es-ES" sz="1200" dirty="0" err="1">
                <a:latin typeface="Lucida Sans" pitchFamily="34" charset="0"/>
              </a:rPr>
              <a:t>session</a:t>
            </a:r>
            <a:r>
              <a:rPr lang="es-ES" sz="1200" dirty="0">
                <a:latin typeface="Lucida Sans" pitchFamily="34" charset="0"/>
              </a:rPr>
              <a:t>,</a:t>
            </a:r>
          </a:p>
          <a:p>
            <a:r>
              <a:rPr lang="es-ES" sz="1200" dirty="0">
                <a:latin typeface="Lucida Sans" pitchFamily="34" charset="0"/>
              </a:rPr>
              <a:t>                    </a:t>
            </a:r>
            <a:r>
              <a:rPr lang="es-ES" sz="1200" dirty="0" err="1">
                <a:latin typeface="Lucida Sans" pitchFamily="34" charset="0"/>
              </a:rPr>
              <a:t>Throwable</a:t>
            </a:r>
            <a:r>
              <a:rPr lang="es-ES" sz="1200" dirty="0">
                <a:latin typeface="Lucida Sans" pitchFamily="34" charset="0"/>
              </a:rPr>
              <a:t> </a:t>
            </a:r>
            <a:r>
              <a:rPr lang="es-ES" sz="1200" dirty="0" err="1">
                <a:latin typeface="Lucida Sans" pitchFamily="34" charset="0"/>
              </a:rPr>
              <a:t>th</a:t>
            </a:r>
            <a:r>
              <a:rPr lang="es-ES" sz="1200" dirty="0">
                <a:latin typeface="Lucida Sans" pitchFamily="34" charset="0"/>
              </a:rPr>
              <a:t>) {</a:t>
            </a:r>
          </a:p>
          <a:p>
            <a:r>
              <a:rPr lang="es-ES" sz="1200" dirty="0">
                <a:latin typeface="Lucida Sans" pitchFamily="34" charset="0"/>
              </a:rPr>
              <a:t>        </a:t>
            </a:r>
            <a:r>
              <a:rPr lang="es-ES" sz="1200" dirty="0" err="1">
                <a:latin typeface="Lucida Sans" pitchFamily="34" charset="0"/>
              </a:rPr>
              <a:t>LOGGER.error</a:t>
            </a:r>
            <a:r>
              <a:rPr lang="es-ES" sz="1200" dirty="0">
                <a:latin typeface="Lucida Sans" pitchFamily="34" charset="0"/>
              </a:rPr>
              <a:t>("WSS Error({})",</a:t>
            </a:r>
            <a:r>
              <a:rPr lang="es-ES" sz="1200" dirty="0" err="1">
                <a:latin typeface="Lucida Sans" pitchFamily="34" charset="0"/>
              </a:rPr>
              <a:t>session.getId</a:t>
            </a:r>
            <a:r>
              <a:rPr lang="es-ES" sz="1200" dirty="0">
                <a:latin typeface="Lucida Sans" pitchFamily="34" charset="0"/>
              </a:rPr>
              <a:t>(),</a:t>
            </a:r>
            <a:r>
              <a:rPr lang="es-ES" sz="1200" dirty="0" err="1">
                <a:latin typeface="Lucida Sans" pitchFamily="34" charset="0"/>
              </a:rPr>
              <a:t>th</a:t>
            </a:r>
            <a:r>
              <a:rPr lang="es-ES" sz="1200" dirty="0">
                <a:latin typeface="Lucida Sans" pitchFamily="34" charset="0"/>
              </a:rPr>
              <a:t>);</a:t>
            </a:r>
          </a:p>
          <a:p>
            <a:r>
              <a:rPr lang="es-ES" sz="1200" dirty="0">
                <a:latin typeface="Lucida Sans" pitchFamily="34" charset="0"/>
              </a:rPr>
              <a:t>    }</a:t>
            </a:r>
            <a:endParaRPr lang="en-US" sz="1200" dirty="0">
              <a:latin typeface="Lucida Sans" pitchFamily="34" charset="0"/>
              <a:ea typeface="Courier"/>
              <a:cs typeface="Courier"/>
            </a:endParaRPr>
          </a:p>
          <a:p>
            <a:endParaRPr lang="en-US" sz="1200" dirty="0">
              <a:latin typeface="Lucida Sans" pitchFamily="34" charset="0"/>
              <a:ea typeface="Courier"/>
              <a:cs typeface="Courier"/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9"/>
          <p:cNvSpPr>
            <a:spLocks noGrp="1"/>
          </p:cNvSpPr>
          <p:nvPr>
            <p:ph type="title" idx="4294967295"/>
          </p:nvPr>
        </p:nvSpPr>
        <p:spPr>
          <a:xfrm>
            <a:off x="374848" y="476672"/>
            <a:ext cx="8229600" cy="63408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noProof="0" dirty="0"/>
              <a:t>JPA 2.1</a:t>
            </a:r>
          </a:p>
        </p:txBody>
      </p:sp>
      <p:sp>
        <p:nvSpPr>
          <p:cNvPr id="26627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323528" y="1650206"/>
            <a:ext cx="8517632" cy="408305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s-ES_tradnl" noProof="0" dirty="0"/>
              <a:t>Especificación para el mapeo de objetos sobre bases de datos relacionales. La especificación incluye el tratamiento de operaciones CRUD.</a:t>
            </a:r>
          </a:p>
          <a:p>
            <a:pPr>
              <a:buNone/>
            </a:pPr>
            <a:endParaRPr lang="es-ES_tradnl" noProof="0" dirty="0"/>
          </a:p>
          <a:p>
            <a:pPr>
              <a:buNone/>
            </a:pPr>
            <a:r>
              <a:rPr lang="es-ES_tradnl" noProof="0" dirty="0"/>
              <a:t>Existen implementaciones variadas (</a:t>
            </a:r>
            <a:r>
              <a:rPr lang="es-ES_tradnl" noProof="0" dirty="0" err="1"/>
              <a:t>providers</a:t>
            </a:r>
            <a:r>
              <a:rPr lang="es-ES_tradnl" noProof="0" dirty="0"/>
              <a:t>) que se </a:t>
            </a:r>
            <a:r>
              <a:rPr lang="es-ES_tradnl" noProof="0" dirty="0" err="1"/>
              <a:t>acojen</a:t>
            </a:r>
            <a:r>
              <a:rPr lang="es-ES_tradnl" noProof="0" dirty="0"/>
              <a:t> a la especificación.</a:t>
            </a:r>
          </a:p>
          <a:p>
            <a:pPr>
              <a:buNone/>
            </a:pPr>
            <a:endParaRPr lang="es-ES_tradnl" noProof="0" dirty="0"/>
          </a:p>
          <a:p>
            <a:pPr>
              <a:buNone/>
            </a:pPr>
            <a:r>
              <a:rPr lang="es-ES_tradnl" noProof="0" dirty="0"/>
              <a:t>Los componentes principales son tres:</a:t>
            </a:r>
          </a:p>
          <a:p>
            <a:r>
              <a:rPr lang="es-ES_tradnl" b="1" noProof="0" dirty="0"/>
              <a:t>Entidades</a:t>
            </a:r>
            <a:r>
              <a:rPr lang="es-ES_tradnl" noProof="0" dirty="0"/>
              <a:t>: clases java a persistir.</a:t>
            </a:r>
          </a:p>
          <a:p>
            <a:r>
              <a:rPr lang="es-ES_tradnl" b="1" noProof="0" dirty="0" err="1"/>
              <a:t>Object-relational</a:t>
            </a:r>
            <a:r>
              <a:rPr lang="es-ES_tradnl" b="1" noProof="0" dirty="0"/>
              <a:t> </a:t>
            </a:r>
            <a:r>
              <a:rPr lang="es-ES_tradnl" b="1" noProof="0" dirty="0" err="1"/>
              <a:t>metadata</a:t>
            </a:r>
            <a:r>
              <a:rPr lang="es-ES_tradnl" noProof="0" dirty="0"/>
              <a:t>: Se suele realizar a través de </a:t>
            </a:r>
            <a:r>
              <a:rPr lang="es-ES_tradnl" noProof="0" dirty="0" err="1"/>
              <a:t>anotactiones</a:t>
            </a:r>
            <a:r>
              <a:rPr lang="es-ES_tradnl" noProof="0" dirty="0"/>
              <a:t> y contiene la descripción y relaciones de las entidades entre si y con la BBDD.</a:t>
            </a:r>
          </a:p>
          <a:p>
            <a:r>
              <a:rPr lang="es-ES_tradnl" b="1" noProof="0" dirty="0"/>
              <a:t>Mecanismos de consulta</a:t>
            </a:r>
            <a:r>
              <a:rPr lang="es-ES_tradnl" noProof="0" dirty="0"/>
              <a:t>: JPQL o </a:t>
            </a:r>
            <a:r>
              <a:rPr lang="es-ES_tradnl" noProof="0" dirty="0" err="1"/>
              <a:t>CriteriaAPI</a:t>
            </a:r>
            <a:endParaRPr lang="es-ES_tradnl" noProof="0" dirty="0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9"/>
          <p:cNvSpPr>
            <a:spLocks noGrp="1"/>
          </p:cNvSpPr>
          <p:nvPr>
            <p:ph type="title" idx="4294967295"/>
          </p:nvPr>
        </p:nvSpPr>
        <p:spPr>
          <a:xfrm>
            <a:off x="467544" y="274638"/>
            <a:ext cx="8229600" cy="56207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noProof="0" dirty="0"/>
              <a:t>JPA 2.1</a:t>
            </a:r>
          </a:p>
        </p:txBody>
      </p:sp>
      <p:sp>
        <p:nvSpPr>
          <p:cNvPr id="28676" name="Text Placeholder 4"/>
          <p:cNvSpPr>
            <a:spLocks/>
          </p:cNvSpPr>
          <p:nvPr/>
        </p:nvSpPr>
        <p:spPr bwMode="auto">
          <a:xfrm>
            <a:off x="446856" y="863600"/>
            <a:ext cx="8229600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228600">
              <a:buClr>
                <a:srgbClr val="FF0000"/>
              </a:buClr>
              <a:buSzPct val="85000"/>
            </a:pPr>
            <a:r>
              <a:rPr lang="en-US" sz="2000" dirty="0" err="1">
                <a:solidFill>
                  <a:schemeClr val="accent1"/>
                </a:solidFill>
              </a:rPr>
              <a:t>Descriptores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5" name="Rounded Rectangle 2"/>
          <p:cNvSpPr>
            <a:spLocks noChangeArrowheads="1"/>
          </p:cNvSpPr>
          <p:nvPr/>
        </p:nvSpPr>
        <p:spPr bwMode="auto">
          <a:xfrm>
            <a:off x="593725" y="2635424"/>
            <a:ext cx="8080375" cy="3529880"/>
          </a:xfrm>
          <a:prstGeom prst="roundRect">
            <a:avLst>
              <a:gd name="adj" fmla="val 16667"/>
            </a:avLst>
          </a:prstGeom>
          <a:noFill/>
          <a:ln w="25400" algn="ctr">
            <a:noFill/>
            <a:round/>
            <a:headEnd/>
            <a:tailEnd/>
          </a:ln>
        </p:spPr>
        <p:txBody>
          <a:bodyPr lIns="0" tIns="0" rIns="0" bIns="0"/>
          <a:lstStyle/>
          <a:p>
            <a:r>
              <a:rPr lang="es-ES" sz="1200" dirty="0"/>
              <a:t>&lt;?</a:t>
            </a:r>
            <a:r>
              <a:rPr lang="es-ES" sz="1200" dirty="0" err="1"/>
              <a:t>xml</a:t>
            </a:r>
            <a:r>
              <a:rPr lang="es-ES" sz="1200" dirty="0"/>
              <a:t> </a:t>
            </a:r>
            <a:r>
              <a:rPr lang="es-ES" sz="1200" dirty="0" err="1"/>
              <a:t>version</a:t>
            </a:r>
            <a:r>
              <a:rPr lang="es-ES" sz="1200" dirty="0"/>
              <a:t>="1.0" </a:t>
            </a:r>
            <a:r>
              <a:rPr lang="es-ES" sz="1200" dirty="0" err="1"/>
              <a:t>encoding</a:t>
            </a:r>
            <a:r>
              <a:rPr lang="es-ES" sz="1200" dirty="0"/>
              <a:t>="UTF-8"?&gt;</a:t>
            </a:r>
          </a:p>
          <a:p>
            <a:r>
              <a:rPr lang="es-ES" sz="1200" dirty="0"/>
              <a:t>&lt;</a:t>
            </a:r>
            <a:r>
              <a:rPr lang="es-ES" sz="1200" dirty="0" err="1"/>
              <a:t>persistence</a:t>
            </a:r>
            <a:r>
              <a:rPr lang="es-ES" sz="1200" dirty="0"/>
              <a:t> </a:t>
            </a:r>
            <a:r>
              <a:rPr lang="es-ES" sz="1200" dirty="0" err="1"/>
              <a:t>version</a:t>
            </a:r>
            <a:r>
              <a:rPr lang="es-ES" sz="1200" dirty="0"/>
              <a:t>="2.1" </a:t>
            </a:r>
            <a:r>
              <a:rPr lang="es-ES" sz="1200" dirty="0" err="1"/>
              <a:t>xmlns</a:t>
            </a:r>
            <a:r>
              <a:rPr lang="es-ES" sz="1200" dirty="0"/>
              <a:t>=</a:t>
            </a:r>
            <a:r>
              <a:rPr lang="es-ES" sz="1200" dirty="0">
                <a:hlinkClick r:id="rId3"/>
              </a:rPr>
              <a:t>http://xmlns.jcp.org/xml/ns/persistence</a:t>
            </a:r>
            <a:r>
              <a:rPr lang="es-ES" sz="1200" dirty="0"/>
              <a:t> </a:t>
            </a:r>
            <a:r>
              <a:rPr lang="es-ES" sz="1200" dirty="0" err="1"/>
              <a:t>mlns:xsi</a:t>
            </a:r>
            <a:r>
              <a:rPr lang="es-ES" sz="1200" dirty="0"/>
              <a:t>="http://www.w3.org/2001/XMLSchema-instance" </a:t>
            </a:r>
            <a:r>
              <a:rPr lang="es-ES" sz="1200" dirty="0" err="1"/>
              <a:t>xsi:schemaLocation</a:t>
            </a:r>
            <a:r>
              <a:rPr lang="es-ES" sz="1200" dirty="0"/>
              <a:t>="http://xmlns.jcp.org/xml/ns/persistence http://xmlns.jcp.org/xml/ns/persistence/persistence_2_1.xsd"&gt;</a:t>
            </a:r>
          </a:p>
          <a:p>
            <a:r>
              <a:rPr lang="es-ES" sz="1200" dirty="0"/>
              <a:t>&lt;</a:t>
            </a:r>
            <a:r>
              <a:rPr lang="es-ES" sz="1200" dirty="0" err="1"/>
              <a:t>persistence-unit</a:t>
            </a:r>
            <a:r>
              <a:rPr lang="es-ES" sz="1200" dirty="0"/>
              <a:t> </a:t>
            </a:r>
            <a:r>
              <a:rPr lang="es-ES" sz="1200" dirty="0" err="1"/>
              <a:t>name</a:t>
            </a:r>
            <a:r>
              <a:rPr lang="es-ES" sz="1200" dirty="0"/>
              <a:t>="unit1" </a:t>
            </a:r>
            <a:r>
              <a:rPr lang="es-ES" sz="1200" dirty="0" err="1"/>
              <a:t>transaction-type</a:t>
            </a:r>
            <a:r>
              <a:rPr lang="es-ES" sz="1200" dirty="0"/>
              <a:t>="JTA"&gt; &lt;</a:t>
            </a:r>
            <a:r>
              <a:rPr lang="es-ES" sz="1200" dirty="0" err="1"/>
              <a:t>provider</a:t>
            </a:r>
            <a:r>
              <a:rPr lang="es-ES" sz="1200" dirty="0"/>
              <a:t>&gt;</a:t>
            </a:r>
            <a:r>
              <a:rPr lang="es-ES" sz="1200" dirty="0" err="1"/>
              <a:t>org.hibernate.ejb.HibernatePersistence</a:t>
            </a:r>
            <a:r>
              <a:rPr lang="es-ES" sz="1200" dirty="0"/>
              <a:t>&lt;/</a:t>
            </a:r>
            <a:r>
              <a:rPr lang="es-ES" sz="1200" dirty="0" err="1"/>
              <a:t>provider</a:t>
            </a:r>
            <a:r>
              <a:rPr lang="es-ES" sz="1200" dirty="0"/>
              <a:t>&gt;</a:t>
            </a:r>
          </a:p>
          <a:p>
            <a:r>
              <a:rPr lang="es-ES" sz="1200" dirty="0"/>
              <a:t>&lt;</a:t>
            </a:r>
            <a:r>
              <a:rPr lang="es-ES" sz="1200" dirty="0" err="1"/>
              <a:t>jta</a:t>
            </a:r>
            <a:r>
              <a:rPr lang="es-ES" sz="1200" dirty="0"/>
              <a:t>-data-</a:t>
            </a:r>
            <a:r>
              <a:rPr lang="es-ES" sz="1200" dirty="0" err="1"/>
              <a:t>source</a:t>
            </a:r>
            <a:r>
              <a:rPr lang="es-ES" sz="1200" dirty="0"/>
              <a:t>&gt;</a:t>
            </a:r>
            <a:r>
              <a:rPr lang="es-ES" sz="1200" dirty="0" err="1"/>
              <a:t>java:jboss</a:t>
            </a:r>
            <a:r>
              <a:rPr lang="es-ES" sz="1200" dirty="0"/>
              <a:t>/</a:t>
            </a:r>
            <a:r>
              <a:rPr lang="es-ES" sz="1200" dirty="0" err="1"/>
              <a:t>datasources</a:t>
            </a:r>
            <a:r>
              <a:rPr lang="es-ES" sz="1200" dirty="0"/>
              <a:t>/</a:t>
            </a:r>
            <a:r>
              <a:rPr lang="es-ES" sz="1200" dirty="0" err="1"/>
              <a:t>ExampleDS</a:t>
            </a:r>
            <a:r>
              <a:rPr lang="es-ES" sz="1200" dirty="0"/>
              <a:t>&lt;/</a:t>
            </a:r>
            <a:r>
              <a:rPr lang="es-ES" sz="1200" dirty="0" err="1"/>
              <a:t>jta</a:t>
            </a:r>
            <a:r>
              <a:rPr lang="es-ES" sz="1200" dirty="0"/>
              <a:t>-data-</a:t>
            </a:r>
            <a:r>
              <a:rPr lang="es-ES" sz="1200" dirty="0" err="1"/>
              <a:t>source</a:t>
            </a:r>
            <a:r>
              <a:rPr lang="es-ES" sz="1200" dirty="0"/>
              <a:t>&gt;</a:t>
            </a:r>
          </a:p>
          <a:p>
            <a:r>
              <a:rPr lang="es-ES" sz="1200" dirty="0"/>
              <a:t>&lt;</a:t>
            </a:r>
            <a:r>
              <a:rPr lang="es-ES" sz="1200" dirty="0" err="1"/>
              <a:t>properties</a:t>
            </a:r>
            <a:r>
              <a:rPr lang="es-ES" sz="1200" dirty="0"/>
              <a:t>&gt; </a:t>
            </a:r>
          </a:p>
          <a:p>
            <a:r>
              <a:rPr lang="es-ES" sz="1200" dirty="0"/>
              <a:t>&lt;</a:t>
            </a:r>
            <a:r>
              <a:rPr lang="es-ES" sz="1200" dirty="0" err="1"/>
              <a:t>property</a:t>
            </a:r>
            <a:r>
              <a:rPr lang="es-ES" sz="1200" dirty="0"/>
              <a:t> </a:t>
            </a:r>
            <a:r>
              <a:rPr lang="es-ES" sz="1200" dirty="0" err="1"/>
              <a:t>name</a:t>
            </a:r>
            <a:r>
              <a:rPr lang="es-ES" sz="1200" dirty="0"/>
              <a:t>="</a:t>
            </a:r>
            <a:r>
              <a:rPr lang="es-ES" sz="1200" dirty="0" err="1"/>
              <a:t>hibernate.dialect</a:t>
            </a:r>
            <a:r>
              <a:rPr lang="es-ES" sz="1200" dirty="0"/>
              <a:t>" </a:t>
            </a:r>
            <a:r>
              <a:rPr lang="es-ES" sz="1200" dirty="0" err="1"/>
              <a:t>value</a:t>
            </a:r>
            <a:r>
              <a:rPr lang="es-ES" sz="1200" dirty="0"/>
              <a:t>="org.hibernate.dialect.H2Dialect"/&gt;</a:t>
            </a:r>
          </a:p>
          <a:p>
            <a:r>
              <a:rPr lang="es-ES" sz="1200" dirty="0"/>
              <a:t>&lt;</a:t>
            </a:r>
            <a:r>
              <a:rPr lang="es-ES" sz="1200" dirty="0" err="1"/>
              <a:t>property</a:t>
            </a:r>
            <a:r>
              <a:rPr lang="es-ES" sz="1200" dirty="0"/>
              <a:t> </a:t>
            </a:r>
            <a:r>
              <a:rPr lang="es-ES" sz="1200" dirty="0" err="1"/>
              <a:t>name</a:t>
            </a:r>
            <a:r>
              <a:rPr lang="es-ES" sz="1200" dirty="0"/>
              <a:t>="hibernate.hbm2ddl.auto" </a:t>
            </a:r>
            <a:r>
              <a:rPr lang="es-ES" sz="1200" dirty="0" err="1"/>
              <a:t>value</a:t>
            </a:r>
            <a:r>
              <a:rPr lang="es-ES" sz="1200" dirty="0"/>
              <a:t>="</a:t>
            </a:r>
            <a:r>
              <a:rPr lang="es-ES" sz="1200" dirty="0" err="1"/>
              <a:t>create-drop</a:t>
            </a:r>
            <a:r>
              <a:rPr lang="es-ES" sz="1200" dirty="0"/>
              <a:t>"/&gt;</a:t>
            </a:r>
          </a:p>
          <a:p>
            <a:r>
              <a:rPr lang="es-ES" sz="1200" dirty="0"/>
              <a:t>&lt;</a:t>
            </a:r>
            <a:r>
              <a:rPr lang="es-ES" sz="1200" dirty="0" err="1"/>
              <a:t>property</a:t>
            </a:r>
            <a:r>
              <a:rPr lang="es-ES" sz="1200" dirty="0"/>
              <a:t> </a:t>
            </a:r>
            <a:r>
              <a:rPr lang="es-ES" sz="1200" dirty="0" err="1"/>
              <a:t>name</a:t>
            </a:r>
            <a:r>
              <a:rPr lang="es-ES" sz="1200" dirty="0"/>
              <a:t>="</a:t>
            </a:r>
            <a:r>
              <a:rPr lang="es-ES" sz="1200" dirty="0" err="1"/>
              <a:t>hibernate.show_sql</a:t>
            </a:r>
            <a:r>
              <a:rPr lang="es-ES" sz="1200" dirty="0"/>
              <a:t>" </a:t>
            </a:r>
            <a:r>
              <a:rPr lang="es-ES" sz="1200" dirty="0" err="1"/>
              <a:t>value</a:t>
            </a:r>
            <a:r>
              <a:rPr lang="es-ES" sz="1200" dirty="0"/>
              <a:t>="true"/&gt;</a:t>
            </a:r>
          </a:p>
          <a:p>
            <a:r>
              <a:rPr lang="es-ES" sz="1200" dirty="0"/>
              <a:t>&lt;</a:t>
            </a:r>
            <a:r>
              <a:rPr lang="es-ES" sz="1200" dirty="0" err="1"/>
              <a:t>property</a:t>
            </a:r>
            <a:r>
              <a:rPr lang="es-ES" sz="1200" dirty="0"/>
              <a:t> </a:t>
            </a:r>
            <a:r>
              <a:rPr lang="es-ES" sz="1200" dirty="0" err="1"/>
              <a:t>name</a:t>
            </a:r>
            <a:r>
              <a:rPr lang="es-ES" sz="1200" dirty="0"/>
              <a:t>="</a:t>
            </a:r>
            <a:r>
              <a:rPr lang="es-ES" sz="1200" dirty="0" err="1"/>
              <a:t>hibernate.format_sql</a:t>
            </a:r>
            <a:r>
              <a:rPr lang="es-ES" sz="1200" dirty="0"/>
              <a:t>" </a:t>
            </a:r>
            <a:r>
              <a:rPr lang="es-ES" sz="1200" dirty="0" err="1"/>
              <a:t>value</a:t>
            </a:r>
            <a:r>
              <a:rPr lang="es-ES" sz="1200" dirty="0"/>
              <a:t>="true"/&gt;</a:t>
            </a:r>
          </a:p>
          <a:p>
            <a:r>
              <a:rPr lang="es-ES" sz="1200" dirty="0"/>
              <a:t>&lt;</a:t>
            </a:r>
            <a:r>
              <a:rPr lang="es-ES" sz="1200" dirty="0" err="1"/>
              <a:t>property</a:t>
            </a:r>
            <a:r>
              <a:rPr lang="es-ES" sz="1200" dirty="0"/>
              <a:t> </a:t>
            </a:r>
            <a:r>
              <a:rPr lang="es-ES" sz="1200" dirty="0" err="1"/>
              <a:t>name</a:t>
            </a:r>
            <a:r>
              <a:rPr lang="es-ES" sz="1200" dirty="0"/>
              <a:t>="</a:t>
            </a:r>
            <a:r>
              <a:rPr lang="es-ES" sz="1200" dirty="0" err="1"/>
              <a:t>hibernate.use_sql_comments</a:t>
            </a:r>
            <a:r>
              <a:rPr lang="es-ES" sz="1200" dirty="0"/>
              <a:t>" </a:t>
            </a:r>
            <a:r>
              <a:rPr lang="es-ES" sz="1200" dirty="0" err="1"/>
              <a:t>value</a:t>
            </a:r>
            <a:r>
              <a:rPr lang="es-ES" sz="1200" dirty="0"/>
              <a:t>="true"/&gt;</a:t>
            </a:r>
          </a:p>
          <a:p>
            <a:r>
              <a:rPr lang="es-ES" sz="1200" dirty="0"/>
              <a:t>&lt;</a:t>
            </a:r>
            <a:r>
              <a:rPr lang="es-ES" sz="1200" dirty="0" err="1"/>
              <a:t>property</a:t>
            </a:r>
            <a:r>
              <a:rPr lang="es-ES" sz="1200" dirty="0"/>
              <a:t> </a:t>
            </a:r>
            <a:r>
              <a:rPr lang="es-ES" sz="1200" dirty="0" err="1"/>
              <a:t>name</a:t>
            </a:r>
            <a:r>
              <a:rPr lang="es-ES" sz="1200" dirty="0"/>
              <a:t>="</a:t>
            </a:r>
            <a:r>
              <a:rPr lang="es-ES" sz="1200" dirty="0" err="1"/>
              <a:t>hibernate.generate_statistics</a:t>
            </a:r>
            <a:r>
              <a:rPr lang="es-ES" sz="1200" dirty="0"/>
              <a:t>" </a:t>
            </a:r>
            <a:r>
              <a:rPr lang="es-ES" sz="1200" dirty="0" err="1"/>
              <a:t>value</a:t>
            </a:r>
            <a:r>
              <a:rPr lang="es-ES" sz="1200" dirty="0"/>
              <a:t>="true"/&gt;</a:t>
            </a:r>
          </a:p>
          <a:p>
            <a:r>
              <a:rPr lang="es-ES" sz="1200" dirty="0"/>
              <a:t>&lt;/</a:t>
            </a:r>
            <a:r>
              <a:rPr lang="es-ES" sz="1200" dirty="0" err="1"/>
              <a:t>properties</a:t>
            </a:r>
            <a:r>
              <a:rPr lang="es-ES" sz="1200" dirty="0"/>
              <a:t>&gt;</a:t>
            </a:r>
          </a:p>
          <a:p>
            <a:r>
              <a:rPr lang="es-ES" sz="1200" dirty="0"/>
              <a:t>&lt;/</a:t>
            </a:r>
            <a:r>
              <a:rPr lang="es-ES" sz="1200" dirty="0" err="1"/>
              <a:t>persistence-unit</a:t>
            </a:r>
            <a:r>
              <a:rPr lang="es-ES" sz="1200" dirty="0"/>
              <a:t>&gt;</a:t>
            </a:r>
          </a:p>
          <a:p>
            <a:r>
              <a:rPr lang="es-ES" sz="1200" dirty="0"/>
              <a:t>&lt;/</a:t>
            </a:r>
            <a:r>
              <a:rPr lang="es-ES" sz="1200" dirty="0" err="1"/>
              <a:t>persistence</a:t>
            </a:r>
            <a:r>
              <a:rPr lang="es-ES" sz="1200" dirty="0"/>
              <a:t>&gt;</a:t>
            </a:r>
            <a:endParaRPr lang="en-US" sz="2100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611560" y="1196752"/>
            <a:ext cx="8229600" cy="15841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defTabSz="914400" fontAlgn="auto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lang="en-US" sz="2700" dirty="0" err="1"/>
          </a:p>
          <a:p>
            <a:pPr marL="365760" marR="0" lvl="0" indent="-256032" defTabSz="914400" fontAlgn="auto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lang="en-US" sz="2700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323528" y="1290166"/>
            <a:ext cx="8517632" cy="1490762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365760" lvl="0" indent="-256032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</a:pPr>
            <a:r>
              <a:rPr lang="es-ES" sz="2100" dirty="0"/>
              <a:t>Existen dos ficheros para la descripción y configuración de la persistencia:</a:t>
            </a:r>
          </a:p>
          <a:p>
            <a:pPr marL="365760" lvl="0" indent="-256032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s-ES" sz="2100" b="1" dirty="0"/>
              <a:t>persistence.xml</a:t>
            </a:r>
            <a:r>
              <a:rPr lang="es-ES" sz="2100" dirty="0"/>
              <a:t> que contiene la definición de la unidad de persistencia</a:t>
            </a:r>
          </a:p>
          <a:p>
            <a:pPr marL="365760" indent="-256032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s-ES" sz="2100" b="1" dirty="0"/>
              <a:t>orm.xml</a:t>
            </a:r>
            <a:r>
              <a:rPr lang="es-ES" sz="2100" dirty="0"/>
              <a:t>, propiedades particulares para configuración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9"/>
          <p:cNvSpPr>
            <a:spLocks noGrp="1"/>
          </p:cNvSpPr>
          <p:nvPr>
            <p:ph type="title" idx="4294967295"/>
          </p:nvPr>
        </p:nvSpPr>
        <p:spPr>
          <a:xfrm>
            <a:off x="467544" y="274638"/>
            <a:ext cx="8229600" cy="56207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noProof="0" dirty="0"/>
              <a:t>JPA 2.1</a:t>
            </a:r>
          </a:p>
        </p:txBody>
      </p:sp>
      <p:sp>
        <p:nvSpPr>
          <p:cNvPr id="28676" name="Text Placeholder 4"/>
          <p:cNvSpPr>
            <a:spLocks/>
          </p:cNvSpPr>
          <p:nvPr/>
        </p:nvSpPr>
        <p:spPr bwMode="auto">
          <a:xfrm>
            <a:off x="446856" y="863600"/>
            <a:ext cx="8229600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228600">
              <a:buClr>
                <a:srgbClr val="FF0000"/>
              </a:buClr>
              <a:buSzPct val="85000"/>
            </a:pPr>
            <a:r>
              <a:rPr lang="en-US" sz="2000" dirty="0" err="1">
                <a:solidFill>
                  <a:schemeClr val="accent1"/>
                </a:solidFill>
              </a:rPr>
              <a:t>Anotaciones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5" name="Rounded Rectangle 2"/>
          <p:cNvSpPr>
            <a:spLocks noChangeArrowheads="1"/>
          </p:cNvSpPr>
          <p:nvPr/>
        </p:nvSpPr>
        <p:spPr bwMode="auto">
          <a:xfrm>
            <a:off x="593725" y="1411288"/>
            <a:ext cx="8080375" cy="4349750"/>
          </a:xfrm>
          <a:prstGeom prst="roundRect">
            <a:avLst>
              <a:gd name="adj" fmla="val 16667"/>
            </a:avLst>
          </a:prstGeom>
          <a:noFill/>
          <a:ln w="25400" algn="ctr">
            <a:noFill/>
            <a:round/>
            <a:headEnd/>
            <a:tailEnd/>
          </a:ln>
        </p:spPr>
        <p:txBody>
          <a:bodyPr lIns="0" tIns="0" rIns="0" bIns="0"/>
          <a:lstStyle/>
          <a:p>
            <a:r>
              <a:rPr lang="es-ES" sz="1600" b="1" dirty="0"/>
              <a:t>@</a:t>
            </a:r>
            <a:r>
              <a:rPr lang="es-ES" sz="1600" b="1" dirty="0" err="1"/>
              <a:t>Entity</a:t>
            </a:r>
            <a:r>
              <a:rPr lang="es-ES" sz="1600" b="1" dirty="0"/>
              <a:t> @</a:t>
            </a:r>
            <a:r>
              <a:rPr lang="es-ES" sz="1600" b="1" dirty="0" err="1"/>
              <a:t>Table</a:t>
            </a:r>
            <a:r>
              <a:rPr lang="es-ES" sz="1600" b="1" dirty="0"/>
              <a:t>(</a:t>
            </a:r>
            <a:r>
              <a:rPr lang="es-ES" sz="1600" b="1" dirty="0" err="1"/>
              <a:t>name</a:t>
            </a:r>
            <a:r>
              <a:rPr lang="es-ES" sz="1600" b="1" dirty="0"/>
              <a:t> = "ROOM") </a:t>
            </a:r>
          </a:p>
          <a:p>
            <a:r>
              <a:rPr lang="es-ES" sz="1600" dirty="0" err="1"/>
              <a:t>public</a:t>
            </a:r>
            <a:r>
              <a:rPr lang="es-ES" sz="1600" dirty="0"/>
              <a:t> </a:t>
            </a:r>
            <a:r>
              <a:rPr lang="es-ES" sz="1600" dirty="0" err="1"/>
              <a:t>class</a:t>
            </a:r>
            <a:r>
              <a:rPr lang="es-ES" sz="1600" dirty="0"/>
              <a:t> </a:t>
            </a:r>
            <a:r>
              <a:rPr lang="es-ES" sz="1600" dirty="0" err="1"/>
              <a:t>Room</a:t>
            </a:r>
            <a:r>
              <a:rPr lang="es-ES" sz="1600" dirty="0"/>
              <a:t> </a:t>
            </a:r>
            <a:r>
              <a:rPr lang="es-ES" sz="1600" dirty="0" err="1"/>
              <a:t>implements</a:t>
            </a:r>
            <a:r>
              <a:rPr lang="es-ES" sz="1600" dirty="0"/>
              <a:t> </a:t>
            </a:r>
            <a:r>
              <a:rPr lang="es-ES" sz="1600" dirty="0" err="1"/>
              <a:t>Serializable</a:t>
            </a:r>
            <a:r>
              <a:rPr lang="es-ES" sz="1600" dirty="0"/>
              <a:t> {</a:t>
            </a:r>
          </a:p>
          <a:p>
            <a:r>
              <a:rPr lang="es-ES" sz="1600" dirty="0" err="1"/>
              <a:t>private</a:t>
            </a:r>
            <a:r>
              <a:rPr lang="es-ES" sz="1600" dirty="0"/>
              <a:t> </a:t>
            </a:r>
            <a:r>
              <a:rPr lang="es-ES" sz="1600" dirty="0" err="1"/>
              <a:t>static</a:t>
            </a:r>
            <a:r>
              <a:rPr lang="es-ES" sz="1600" dirty="0"/>
              <a:t> final </a:t>
            </a:r>
            <a:r>
              <a:rPr lang="es-ES" sz="1600" dirty="0" err="1"/>
              <a:t>long</a:t>
            </a:r>
            <a:r>
              <a:rPr lang="es-ES" sz="1600" dirty="0"/>
              <a:t> </a:t>
            </a:r>
            <a:r>
              <a:rPr lang="es-ES" sz="1600" dirty="0" err="1"/>
              <a:t>serialVersionUID</a:t>
            </a:r>
            <a:r>
              <a:rPr lang="es-ES" sz="1600" dirty="0"/>
              <a:t> = 1L; </a:t>
            </a:r>
          </a:p>
          <a:p>
            <a:r>
              <a:rPr lang="es-ES" sz="1600" b="1" dirty="0"/>
              <a:t>@Id @</a:t>
            </a:r>
            <a:r>
              <a:rPr lang="es-ES" sz="1600" b="1" dirty="0" err="1"/>
              <a:t>GeneratedValue</a:t>
            </a:r>
            <a:r>
              <a:rPr lang="es-ES" sz="1600" b="1" dirty="0"/>
              <a:t> @</a:t>
            </a:r>
            <a:r>
              <a:rPr lang="es-ES" sz="1600" b="1" dirty="0" err="1"/>
              <a:t>Column</a:t>
            </a:r>
            <a:r>
              <a:rPr lang="es-ES" sz="1600" b="1" dirty="0"/>
              <a:t>(</a:t>
            </a:r>
            <a:r>
              <a:rPr lang="es-ES" sz="1600" b="1" dirty="0" err="1"/>
              <a:t>name</a:t>
            </a:r>
            <a:r>
              <a:rPr lang="es-ES" sz="1600" b="1" dirty="0"/>
              <a:t> = "</a:t>
            </a:r>
            <a:r>
              <a:rPr lang="es-ES" sz="1600" b="1" dirty="0" err="1"/>
              <a:t>room_id</a:t>
            </a:r>
            <a:r>
              <a:rPr lang="es-ES" sz="1600" b="1" dirty="0"/>
              <a:t>") </a:t>
            </a:r>
          </a:p>
          <a:p>
            <a:r>
              <a:rPr lang="es-ES" sz="1600" dirty="0" err="1"/>
              <a:t>private</a:t>
            </a:r>
            <a:r>
              <a:rPr lang="es-ES" sz="1600" dirty="0"/>
              <a:t> </a:t>
            </a:r>
            <a:r>
              <a:rPr lang="es-ES" sz="1600" dirty="0" err="1"/>
              <a:t>Integer</a:t>
            </a:r>
            <a:r>
              <a:rPr lang="es-ES" sz="1600" dirty="0"/>
              <a:t> id; </a:t>
            </a:r>
          </a:p>
          <a:p>
            <a:r>
              <a:rPr lang="es-ES" sz="1600" b="1" dirty="0"/>
              <a:t>@</a:t>
            </a:r>
            <a:r>
              <a:rPr lang="es-ES" sz="1600" b="1" dirty="0" err="1"/>
              <a:t>Column</a:t>
            </a:r>
            <a:r>
              <a:rPr lang="es-ES" sz="1600" b="1" dirty="0"/>
              <a:t>(</a:t>
            </a:r>
            <a:r>
              <a:rPr lang="es-ES" sz="1600" b="1" dirty="0" err="1"/>
              <a:t>name</a:t>
            </a:r>
            <a:r>
              <a:rPr lang="es-ES" sz="1600" b="1" dirty="0"/>
              <a:t> = "</a:t>
            </a:r>
            <a:r>
              <a:rPr lang="es-ES" sz="1600" b="1" dirty="0" err="1"/>
              <a:t>number</a:t>
            </a:r>
            <a:r>
              <a:rPr lang="es-ES" sz="1600" b="1" dirty="0"/>
              <a:t>") </a:t>
            </a:r>
          </a:p>
          <a:p>
            <a:r>
              <a:rPr lang="es-ES" sz="1600" dirty="0" err="1"/>
              <a:t>private</a:t>
            </a:r>
            <a:r>
              <a:rPr lang="es-ES" sz="1600" dirty="0"/>
              <a:t> </a:t>
            </a:r>
            <a:r>
              <a:rPr lang="es-ES" sz="1600" dirty="0" err="1"/>
              <a:t>String</a:t>
            </a:r>
            <a:r>
              <a:rPr lang="es-ES" sz="1600" dirty="0"/>
              <a:t> </a:t>
            </a:r>
            <a:r>
              <a:rPr lang="es-ES" sz="1600" dirty="0" err="1"/>
              <a:t>number</a:t>
            </a:r>
            <a:r>
              <a:rPr lang="es-ES" sz="1600" dirty="0"/>
              <a:t>; //</a:t>
            </a:r>
            <a:r>
              <a:rPr lang="es-ES" sz="1600" dirty="0" err="1"/>
              <a:t>immutable</a:t>
            </a:r>
            <a:r>
              <a:rPr lang="es-ES" sz="1600" dirty="0"/>
              <a:t> </a:t>
            </a:r>
          </a:p>
          <a:p>
            <a:r>
              <a:rPr lang="es-ES" sz="1600" b="1" dirty="0"/>
              <a:t>@</a:t>
            </a:r>
            <a:r>
              <a:rPr lang="es-ES" sz="1600" b="1" dirty="0" err="1"/>
              <a:t>Column</a:t>
            </a:r>
            <a:r>
              <a:rPr lang="es-ES" sz="1600" b="1" dirty="0"/>
              <a:t>(</a:t>
            </a:r>
            <a:r>
              <a:rPr lang="es-ES" sz="1600" b="1" dirty="0" err="1"/>
              <a:t>name</a:t>
            </a:r>
            <a:r>
              <a:rPr lang="es-ES" sz="1600" b="1" dirty="0"/>
              <a:t> = "</a:t>
            </a:r>
            <a:r>
              <a:rPr lang="es-ES" sz="1600" b="1" dirty="0" err="1"/>
              <a:t>capacity</a:t>
            </a:r>
            <a:r>
              <a:rPr lang="es-ES" sz="1600" b="1" dirty="0"/>
              <a:t>") </a:t>
            </a:r>
          </a:p>
          <a:p>
            <a:r>
              <a:rPr lang="es-ES" sz="1600" dirty="0" err="1"/>
              <a:t>private</a:t>
            </a:r>
            <a:r>
              <a:rPr lang="es-ES" sz="1600" dirty="0"/>
              <a:t> </a:t>
            </a:r>
            <a:r>
              <a:rPr lang="es-ES" sz="1600" dirty="0" err="1"/>
              <a:t>Integer</a:t>
            </a:r>
            <a:r>
              <a:rPr lang="es-ES" sz="1600" dirty="0"/>
              <a:t> </a:t>
            </a:r>
            <a:r>
              <a:rPr lang="es-ES" sz="1600" dirty="0" err="1"/>
              <a:t>capacity</a:t>
            </a:r>
            <a:r>
              <a:rPr lang="es-ES" sz="1600" dirty="0"/>
              <a:t>; </a:t>
            </a:r>
          </a:p>
          <a:p>
            <a:r>
              <a:rPr lang="es-ES" sz="1600" b="1" dirty="0"/>
              <a:t>@</a:t>
            </a:r>
            <a:r>
              <a:rPr lang="es-ES" sz="1600" b="1" dirty="0" err="1"/>
              <a:t>ManyToOne</a:t>
            </a:r>
            <a:r>
              <a:rPr lang="es-ES" sz="1600" b="1" dirty="0"/>
              <a:t>(</a:t>
            </a:r>
            <a:r>
              <a:rPr lang="es-ES" sz="1600" b="1" dirty="0" err="1"/>
              <a:t>fetch</a:t>
            </a:r>
            <a:r>
              <a:rPr lang="es-ES" sz="1600" b="1" dirty="0"/>
              <a:t> = </a:t>
            </a:r>
            <a:r>
              <a:rPr lang="es-ES" sz="1600" b="1" dirty="0" err="1"/>
              <a:t>FetchType.LAZY</a:t>
            </a:r>
            <a:r>
              <a:rPr lang="es-ES" sz="1600" b="1" dirty="0"/>
              <a:t>, </a:t>
            </a:r>
            <a:r>
              <a:rPr lang="es-ES" sz="1600" b="1" dirty="0" err="1"/>
              <a:t>optional</a:t>
            </a:r>
            <a:r>
              <a:rPr lang="es-ES" sz="1600" b="1" dirty="0"/>
              <a:t> = false) </a:t>
            </a:r>
          </a:p>
          <a:p>
            <a:r>
              <a:rPr lang="es-ES" sz="1600" b="1" dirty="0"/>
              <a:t>@</a:t>
            </a:r>
            <a:r>
              <a:rPr lang="es-ES" sz="1600" b="1" dirty="0" err="1"/>
              <a:t>JoinColumn</a:t>
            </a:r>
            <a:r>
              <a:rPr lang="es-ES" sz="1600" b="1" dirty="0"/>
              <a:t>(</a:t>
            </a:r>
            <a:r>
              <a:rPr lang="es-ES" sz="1600" b="1" dirty="0" err="1"/>
              <a:t>name</a:t>
            </a:r>
            <a:r>
              <a:rPr lang="es-ES" sz="1600" b="1" dirty="0"/>
              <a:t> = "</a:t>
            </a:r>
            <a:r>
              <a:rPr lang="es-ES" sz="1600" b="1" dirty="0" err="1"/>
              <a:t>building_id</a:t>
            </a:r>
            <a:r>
              <a:rPr lang="es-ES" sz="1600" b="1" dirty="0"/>
              <a:t>") </a:t>
            </a:r>
          </a:p>
          <a:p>
            <a:r>
              <a:rPr lang="es-ES" sz="1600" dirty="0" err="1"/>
              <a:t>private</a:t>
            </a:r>
            <a:r>
              <a:rPr lang="es-ES" sz="1600" dirty="0"/>
              <a:t> </a:t>
            </a:r>
            <a:r>
              <a:rPr lang="es-ES" sz="1600" dirty="0" err="1"/>
              <a:t>Building</a:t>
            </a:r>
            <a:r>
              <a:rPr lang="es-ES" sz="1600" dirty="0"/>
              <a:t> </a:t>
            </a:r>
            <a:r>
              <a:rPr lang="es-ES" sz="1600" dirty="0" err="1"/>
              <a:t>building</a:t>
            </a:r>
            <a:r>
              <a:rPr lang="es-ES" sz="1600" dirty="0"/>
              <a:t>; //</a:t>
            </a:r>
            <a:r>
              <a:rPr lang="es-ES" sz="1600" dirty="0" err="1"/>
              <a:t>immutable</a:t>
            </a:r>
            <a:endParaRPr lang="es-ES" sz="1600" dirty="0"/>
          </a:p>
          <a:p>
            <a:endParaRPr lang="es-ES" sz="1600" b="1" dirty="0">
              <a:solidFill>
                <a:srgbClr val="000000"/>
              </a:solidFill>
              <a:latin typeface="Courier New" pitchFamily="49" charset="0"/>
              <a:ea typeface="Courier"/>
              <a:cs typeface="Courier"/>
            </a:endParaRPr>
          </a:p>
          <a:p>
            <a:r>
              <a:rPr lang="es-ES" sz="1600" b="1" dirty="0">
                <a:solidFill>
                  <a:srgbClr val="000000"/>
                </a:solidFill>
                <a:latin typeface="Courier New" pitchFamily="49" charset="0"/>
                <a:ea typeface="Courier"/>
                <a:cs typeface="Courier"/>
              </a:rPr>
              <a:t>…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  <a:ea typeface="Courier"/>
              <a:cs typeface="Courier"/>
            </a:endParaRP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9"/>
          <p:cNvSpPr>
            <a:spLocks noGrp="1"/>
          </p:cNvSpPr>
          <p:nvPr>
            <p:ph type="title" idx="4294967295"/>
          </p:nvPr>
        </p:nvSpPr>
        <p:spPr>
          <a:xfrm>
            <a:off x="467544" y="274638"/>
            <a:ext cx="8229600" cy="56207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noProof="0" dirty="0"/>
              <a:t>JPA 2.1</a:t>
            </a:r>
          </a:p>
        </p:txBody>
      </p:sp>
      <p:sp>
        <p:nvSpPr>
          <p:cNvPr id="28676" name="Text Placeholder 4"/>
          <p:cNvSpPr>
            <a:spLocks/>
          </p:cNvSpPr>
          <p:nvPr/>
        </p:nvSpPr>
        <p:spPr bwMode="auto">
          <a:xfrm>
            <a:off x="446856" y="863600"/>
            <a:ext cx="8229600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228600">
              <a:buClr>
                <a:srgbClr val="FF0000"/>
              </a:buClr>
              <a:buSzPct val="85000"/>
            </a:pPr>
            <a:r>
              <a:rPr lang="en-US" sz="2000" dirty="0" err="1">
                <a:solidFill>
                  <a:schemeClr val="accent1"/>
                </a:solidFill>
              </a:rPr>
              <a:t>Anotaciones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5" name="Rounded Rectangle 2"/>
          <p:cNvSpPr>
            <a:spLocks noChangeArrowheads="1"/>
          </p:cNvSpPr>
          <p:nvPr/>
        </p:nvSpPr>
        <p:spPr bwMode="auto">
          <a:xfrm>
            <a:off x="593725" y="1411288"/>
            <a:ext cx="8080375" cy="4349750"/>
          </a:xfrm>
          <a:prstGeom prst="roundRect">
            <a:avLst>
              <a:gd name="adj" fmla="val 16667"/>
            </a:avLst>
          </a:prstGeom>
          <a:noFill/>
          <a:ln w="25400" algn="ctr">
            <a:noFill/>
            <a:round/>
            <a:headEnd/>
            <a:tailEnd/>
          </a:ln>
        </p:spPr>
        <p:txBody>
          <a:bodyPr lIns="0" tIns="0" rIns="0" bIns="0"/>
          <a:lstStyle/>
          <a:p>
            <a:r>
              <a:rPr lang="es-ES" sz="1600" b="1" dirty="0"/>
              <a:t>@</a:t>
            </a:r>
            <a:r>
              <a:rPr lang="es-ES" sz="1600" b="1" dirty="0" err="1"/>
              <a:t>Entity</a:t>
            </a:r>
            <a:r>
              <a:rPr lang="es-ES" sz="1600" b="1" dirty="0"/>
              <a:t> @</a:t>
            </a:r>
            <a:r>
              <a:rPr lang="es-ES" sz="1600" b="1" dirty="0" err="1"/>
              <a:t>Table</a:t>
            </a:r>
            <a:r>
              <a:rPr lang="es-ES" sz="1600" b="1" dirty="0"/>
              <a:t>(</a:t>
            </a:r>
            <a:r>
              <a:rPr lang="es-ES" sz="1600" b="1" dirty="0" err="1"/>
              <a:t>name</a:t>
            </a:r>
            <a:r>
              <a:rPr lang="es-ES" sz="1600" b="1" dirty="0"/>
              <a:t> = "ROOM") </a:t>
            </a:r>
          </a:p>
          <a:p>
            <a:r>
              <a:rPr lang="es-ES" sz="1600" dirty="0" err="1"/>
              <a:t>public</a:t>
            </a:r>
            <a:r>
              <a:rPr lang="es-ES" sz="1600" dirty="0"/>
              <a:t> </a:t>
            </a:r>
            <a:r>
              <a:rPr lang="es-ES" sz="1600" dirty="0" err="1"/>
              <a:t>class</a:t>
            </a:r>
            <a:r>
              <a:rPr lang="es-ES" sz="1600" dirty="0"/>
              <a:t> </a:t>
            </a:r>
            <a:r>
              <a:rPr lang="es-ES" sz="1600" dirty="0" err="1"/>
              <a:t>Room</a:t>
            </a:r>
            <a:r>
              <a:rPr lang="es-ES" sz="1600" dirty="0"/>
              <a:t> </a:t>
            </a:r>
            <a:r>
              <a:rPr lang="es-ES" sz="1600" dirty="0" err="1"/>
              <a:t>implements</a:t>
            </a:r>
            <a:r>
              <a:rPr lang="es-ES" sz="1600" dirty="0"/>
              <a:t> </a:t>
            </a:r>
            <a:r>
              <a:rPr lang="es-ES" sz="1600" dirty="0" err="1"/>
              <a:t>Serializable</a:t>
            </a:r>
            <a:r>
              <a:rPr lang="es-ES" sz="1600" dirty="0"/>
              <a:t> {</a:t>
            </a:r>
          </a:p>
          <a:p>
            <a:r>
              <a:rPr lang="es-ES" sz="1600" dirty="0" err="1"/>
              <a:t>private</a:t>
            </a:r>
            <a:r>
              <a:rPr lang="es-ES" sz="1600" dirty="0"/>
              <a:t> </a:t>
            </a:r>
            <a:r>
              <a:rPr lang="es-ES" sz="1600" dirty="0" err="1"/>
              <a:t>static</a:t>
            </a:r>
            <a:r>
              <a:rPr lang="es-ES" sz="1600" dirty="0"/>
              <a:t> final </a:t>
            </a:r>
            <a:r>
              <a:rPr lang="es-ES" sz="1600" dirty="0" err="1"/>
              <a:t>long</a:t>
            </a:r>
            <a:r>
              <a:rPr lang="es-ES" sz="1600" dirty="0"/>
              <a:t> </a:t>
            </a:r>
            <a:r>
              <a:rPr lang="es-ES" sz="1600" dirty="0" err="1"/>
              <a:t>serialVersionUID</a:t>
            </a:r>
            <a:r>
              <a:rPr lang="es-ES" sz="1600" dirty="0"/>
              <a:t> = 1L; </a:t>
            </a:r>
          </a:p>
          <a:p>
            <a:r>
              <a:rPr lang="es-ES" sz="1600" b="1" dirty="0"/>
              <a:t>@Id @</a:t>
            </a:r>
            <a:r>
              <a:rPr lang="es-ES" sz="1600" b="1" dirty="0" err="1"/>
              <a:t>GeneratedValue</a:t>
            </a:r>
            <a:r>
              <a:rPr lang="es-ES" sz="1600" b="1" dirty="0"/>
              <a:t> @</a:t>
            </a:r>
            <a:r>
              <a:rPr lang="es-ES" sz="1600" b="1" dirty="0" err="1"/>
              <a:t>Column</a:t>
            </a:r>
            <a:r>
              <a:rPr lang="es-ES" sz="1600" b="1" dirty="0"/>
              <a:t>(</a:t>
            </a:r>
            <a:r>
              <a:rPr lang="es-ES" sz="1600" b="1" dirty="0" err="1"/>
              <a:t>name</a:t>
            </a:r>
            <a:r>
              <a:rPr lang="es-ES" sz="1600" b="1" dirty="0"/>
              <a:t> = "</a:t>
            </a:r>
            <a:r>
              <a:rPr lang="es-ES" sz="1600" b="1" dirty="0" err="1"/>
              <a:t>room_id</a:t>
            </a:r>
            <a:r>
              <a:rPr lang="es-ES" sz="1600" b="1" dirty="0"/>
              <a:t>") </a:t>
            </a:r>
          </a:p>
          <a:p>
            <a:r>
              <a:rPr lang="es-ES" sz="1600" dirty="0" err="1"/>
              <a:t>private</a:t>
            </a:r>
            <a:r>
              <a:rPr lang="es-ES" sz="1600" dirty="0"/>
              <a:t> </a:t>
            </a:r>
            <a:r>
              <a:rPr lang="es-ES" sz="1600" dirty="0" err="1"/>
              <a:t>Integer</a:t>
            </a:r>
            <a:r>
              <a:rPr lang="es-ES" sz="1600" dirty="0"/>
              <a:t> id; </a:t>
            </a:r>
          </a:p>
          <a:p>
            <a:r>
              <a:rPr lang="es-ES" sz="1600" b="1" dirty="0"/>
              <a:t>@</a:t>
            </a:r>
            <a:r>
              <a:rPr lang="es-ES" sz="1600" b="1" dirty="0" err="1"/>
              <a:t>Column</a:t>
            </a:r>
            <a:r>
              <a:rPr lang="es-ES" sz="1600" b="1" dirty="0"/>
              <a:t>(</a:t>
            </a:r>
            <a:r>
              <a:rPr lang="es-ES" sz="1600" b="1" dirty="0" err="1"/>
              <a:t>name</a:t>
            </a:r>
            <a:r>
              <a:rPr lang="es-ES" sz="1600" b="1" dirty="0"/>
              <a:t> = "</a:t>
            </a:r>
            <a:r>
              <a:rPr lang="es-ES" sz="1600" b="1" dirty="0" err="1"/>
              <a:t>number</a:t>
            </a:r>
            <a:r>
              <a:rPr lang="es-ES" sz="1600" b="1" dirty="0"/>
              <a:t>") </a:t>
            </a:r>
          </a:p>
          <a:p>
            <a:r>
              <a:rPr lang="es-ES" sz="1600" dirty="0" err="1"/>
              <a:t>private</a:t>
            </a:r>
            <a:r>
              <a:rPr lang="es-ES" sz="1600" dirty="0"/>
              <a:t> </a:t>
            </a:r>
            <a:r>
              <a:rPr lang="es-ES" sz="1600" dirty="0" err="1"/>
              <a:t>String</a:t>
            </a:r>
            <a:r>
              <a:rPr lang="es-ES" sz="1600" dirty="0"/>
              <a:t> </a:t>
            </a:r>
            <a:r>
              <a:rPr lang="es-ES" sz="1600" dirty="0" err="1"/>
              <a:t>number</a:t>
            </a:r>
            <a:r>
              <a:rPr lang="es-ES" sz="1600" dirty="0"/>
              <a:t>; //</a:t>
            </a:r>
            <a:r>
              <a:rPr lang="es-ES" sz="1600" dirty="0" err="1"/>
              <a:t>immutable</a:t>
            </a:r>
            <a:r>
              <a:rPr lang="es-ES" sz="1600" dirty="0"/>
              <a:t> </a:t>
            </a:r>
          </a:p>
          <a:p>
            <a:r>
              <a:rPr lang="es-ES" sz="1600" b="1" dirty="0"/>
              <a:t>@</a:t>
            </a:r>
            <a:r>
              <a:rPr lang="es-ES" sz="1600" b="1" dirty="0" err="1"/>
              <a:t>Column</a:t>
            </a:r>
            <a:r>
              <a:rPr lang="es-ES" sz="1600" b="1" dirty="0"/>
              <a:t>(</a:t>
            </a:r>
            <a:r>
              <a:rPr lang="es-ES" sz="1600" b="1" dirty="0" err="1"/>
              <a:t>name</a:t>
            </a:r>
            <a:r>
              <a:rPr lang="es-ES" sz="1600" b="1" dirty="0"/>
              <a:t> = "</a:t>
            </a:r>
            <a:r>
              <a:rPr lang="es-ES" sz="1600" b="1" dirty="0" err="1"/>
              <a:t>capacity</a:t>
            </a:r>
            <a:r>
              <a:rPr lang="es-ES" sz="1600" b="1" dirty="0"/>
              <a:t>") </a:t>
            </a:r>
          </a:p>
          <a:p>
            <a:r>
              <a:rPr lang="es-ES" sz="1600" dirty="0" err="1"/>
              <a:t>private</a:t>
            </a:r>
            <a:r>
              <a:rPr lang="es-ES" sz="1600" dirty="0"/>
              <a:t> </a:t>
            </a:r>
            <a:r>
              <a:rPr lang="es-ES" sz="1600" dirty="0" err="1"/>
              <a:t>Integer</a:t>
            </a:r>
            <a:r>
              <a:rPr lang="es-ES" sz="1600" dirty="0"/>
              <a:t> </a:t>
            </a:r>
            <a:r>
              <a:rPr lang="es-ES" sz="1600" dirty="0" err="1"/>
              <a:t>capacity</a:t>
            </a:r>
            <a:r>
              <a:rPr lang="es-ES" sz="1600" dirty="0"/>
              <a:t>; </a:t>
            </a:r>
          </a:p>
          <a:p>
            <a:r>
              <a:rPr lang="es-ES" sz="1600" b="1" dirty="0"/>
              <a:t>@</a:t>
            </a:r>
            <a:r>
              <a:rPr lang="es-ES" sz="1600" b="1" dirty="0" err="1"/>
              <a:t>ManyToOne</a:t>
            </a:r>
            <a:r>
              <a:rPr lang="es-ES" sz="1600" b="1" dirty="0"/>
              <a:t>(</a:t>
            </a:r>
            <a:r>
              <a:rPr lang="es-ES" sz="1600" b="1" dirty="0" err="1"/>
              <a:t>fetch</a:t>
            </a:r>
            <a:r>
              <a:rPr lang="es-ES" sz="1600" b="1" dirty="0"/>
              <a:t> = </a:t>
            </a:r>
            <a:r>
              <a:rPr lang="es-ES" sz="1600" b="1" dirty="0" err="1"/>
              <a:t>FetchType.LAZY</a:t>
            </a:r>
            <a:r>
              <a:rPr lang="es-ES" sz="1600" b="1" dirty="0"/>
              <a:t>, </a:t>
            </a:r>
            <a:r>
              <a:rPr lang="es-ES" sz="1600" b="1" dirty="0" err="1"/>
              <a:t>optional</a:t>
            </a:r>
            <a:r>
              <a:rPr lang="es-ES" sz="1600" b="1" dirty="0"/>
              <a:t> = false) </a:t>
            </a:r>
          </a:p>
          <a:p>
            <a:r>
              <a:rPr lang="es-ES" sz="1600" b="1" dirty="0"/>
              <a:t>@</a:t>
            </a:r>
            <a:r>
              <a:rPr lang="es-ES" sz="1600" b="1" dirty="0" err="1"/>
              <a:t>JoinColumn</a:t>
            </a:r>
            <a:r>
              <a:rPr lang="es-ES" sz="1600" b="1" dirty="0"/>
              <a:t>(</a:t>
            </a:r>
            <a:r>
              <a:rPr lang="es-ES" sz="1600" b="1" dirty="0" err="1"/>
              <a:t>name</a:t>
            </a:r>
            <a:r>
              <a:rPr lang="es-ES" sz="1600" b="1" dirty="0"/>
              <a:t> = "</a:t>
            </a:r>
            <a:r>
              <a:rPr lang="es-ES" sz="1600" b="1" dirty="0" err="1"/>
              <a:t>building_id</a:t>
            </a:r>
            <a:r>
              <a:rPr lang="es-ES" sz="1600" b="1" dirty="0"/>
              <a:t>") </a:t>
            </a:r>
          </a:p>
          <a:p>
            <a:r>
              <a:rPr lang="es-ES" sz="1600" dirty="0" err="1"/>
              <a:t>private</a:t>
            </a:r>
            <a:r>
              <a:rPr lang="es-ES" sz="1600" dirty="0"/>
              <a:t> </a:t>
            </a:r>
            <a:r>
              <a:rPr lang="es-ES" sz="1600" dirty="0" err="1"/>
              <a:t>Building</a:t>
            </a:r>
            <a:r>
              <a:rPr lang="es-ES" sz="1600" dirty="0"/>
              <a:t> </a:t>
            </a:r>
            <a:r>
              <a:rPr lang="es-ES" sz="1600" dirty="0" err="1"/>
              <a:t>building</a:t>
            </a:r>
            <a:r>
              <a:rPr lang="es-ES" sz="1600" dirty="0"/>
              <a:t>; //</a:t>
            </a:r>
            <a:r>
              <a:rPr lang="es-ES" sz="1600" dirty="0" err="1"/>
              <a:t>immutable</a:t>
            </a:r>
            <a:endParaRPr lang="es-ES" sz="1600" dirty="0"/>
          </a:p>
          <a:p>
            <a:endParaRPr lang="es-ES" sz="1600" b="1" dirty="0">
              <a:solidFill>
                <a:srgbClr val="000000"/>
              </a:solidFill>
              <a:latin typeface="Courier New" pitchFamily="49" charset="0"/>
              <a:ea typeface="Courier"/>
              <a:cs typeface="Courier"/>
            </a:endParaRPr>
          </a:p>
          <a:p>
            <a:r>
              <a:rPr lang="es-ES" sz="1600" b="1" dirty="0">
                <a:solidFill>
                  <a:srgbClr val="000000"/>
                </a:solidFill>
                <a:latin typeface="Courier New" pitchFamily="49" charset="0"/>
                <a:ea typeface="Courier"/>
                <a:cs typeface="Courier"/>
              </a:rPr>
              <a:t>…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  <a:ea typeface="Courier"/>
              <a:cs typeface="Courier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_tradnl" noProof="0" dirty="0">
                <a:latin typeface="Arial" pitchFamily="34" charset="0"/>
              </a:rPr>
              <a:t>Java 2 SE </a:t>
            </a:r>
            <a:r>
              <a:rPr lang="es-ES_tradnl" noProof="0" dirty="0">
                <a:latin typeface="Arial" pitchFamily="34" charset="0"/>
                <a:sym typeface="Wingdings" pitchFamily="2" charset="2"/>
              </a:rPr>
              <a:t> Java SE</a:t>
            </a:r>
            <a:endParaRPr lang="es-ES_tradnl" noProof="0" dirty="0">
              <a:latin typeface="Arial" pitchFamily="34" charset="0"/>
            </a:endParaRPr>
          </a:p>
          <a:p>
            <a:r>
              <a:rPr lang="es-ES_tradnl" noProof="0" dirty="0">
                <a:latin typeface="Arial" pitchFamily="34" charset="0"/>
              </a:rPr>
              <a:t>Java Standard </a:t>
            </a:r>
            <a:r>
              <a:rPr lang="es-ES_tradnl" noProof="0" dirty="0" err="1">
                <a:latin typeface="Arial" pitchFamily="34" charset="0"/>
              </a:rPr>
              <a:t>Edition</a:t>
            </a:r>
            <a:r>
              <a:rPr lang="es-ES_tradnl" noProof="0" dirty="0">
                <a:latin typeface="Arial" pitchFamily="34" charset="0"/>
              </a:rPr>
              <a:t>. Contiene la API básica de Java</a:t>
            </a:r>
            <a:r>
              <a:rPr lang="es-ES_tradnl" altLang="ja-JP" noProof="0" dirty="0">
                <a:latin typeface="Arial" pitchFamily="34" charset="0"/>
              </a:rPr>
              <a:t>. </a:t>
            </a:r>
          </a:p>
          <a:p>
            <a:r>
              <a:rPr lang="es-ES_tradnl" noProof="0" dirty="0">
                <a:latin typeface="Arial" pitchFamily="34" charset="0"/>
              </a:rPr>
              <a:t>i.e.: </a:t>
            </a:r>
            <a:r>
              <a:rPr lang="es-ES_tradnl" noProof="0" dirty="0" err="1">
                <a:latin typeface="Arial" pitchFamily="34" charset="0"/>
              </a:rPr>
              <a:t>Collections</a:t>
            </a:r>
            <a:r>
              <a:rPr lang="es-ES_tradnl" noProof="0" dirty="0">
                <a:latin typeface="Arial" pitchFamily="34" charset="0"/>
              </a:rPr>
              <a:t>, Date, </a:t>
            </a:r>
            <a:r>
              <a:rPr lang="es-ES_tradnl" noProof="0" dirty="0" err="1">
                <a:latin typeface="Arial" pitchFamily="34" charset="0"/>
              </a:rPr>
              <a:t>Math</a:t>
            </a:r>
            <a:r>
              <a:rPr lang="es-ES_tradnl" noProof="0" dirty="0">
                <a:latin typeface="Arial" pitchFamily="34" charset="0"/>
              </a:rPr>
              <a:t>, etc.</a:t>
            </a:r>
          </a:p>
          <a:p>
            <a:r>
              <a:rPr lang="es-ES_tradnl" noProof="0" dirty="0" err="1">
                <a:latin typeface="Arial" pitchFamily="34" charset="0"/>
              </a:rPr>
              <a:t>Major</a:t>
            </a:r>
            <a:r>
              <a:rPr lang="es-ES_tradnl" noProof="0" dirty="0">
                <a:latin typeface="Arial" pitchFamily="34" charset="0"/>
              </a:rPr>
              <a:t> </a:t>
            </a:r>
            <a:r>
              <a:rPr lang="es-ES_tradnl" noProof="0" dirty="0" err="1">
                <a:latin typeface="Arial" pitchFamily="34" charset="0"/>
              </a:rPr>
              <a:t>release</a:t>
            </a:r>
            <a:r>
              <a:rPr lang="es-ES_tradnl" noProof="0" dirty="0">
                <a:latin typeface="Arial" pitchFamily="34" charset="0"/>
              </a:rPr>
              <a:t> </a:t>
            </a:r>
            <a:r>
              <a:rPr lang="es-ES_tradnl" noProof="0" dirty="0" err="1">
                <a:latin typeface="Arial" pitchFamily="34" charset="0"/>
              </a:rPr>
              <a:t>versions</a:t>
            </a:r>
            <a:r>
              <a:rPr lang="es-ES_tradnl" noProof="0" dirty="0">
                <a:latin typeface="Arial" pitchFamily="34" charset="0"/>
              </a:rPr>
              <a:t> de Java:</a:t>
            </a:r>
          </a:p>
          <a:p>
            <a:pPr lvl="4"/>
            <a:r>
              <a:rPr lang="es-ES_tradnl" noProof="0" dirty="0">
                <a:latin typeface="Arial" pitchFamily="34" charset="0"/>
              </a:rPr>
              <a:t>JDK 1.0 (</a:t>
            </a:r>
            <a:r>
              <a:rPr lang="es-ES_tradnl" noProof="0" dirty="0" err="1">
                <a:latin typeface="Arial" pitchFamily="34" charset="0"/>
              </a:rPr>
              <a:t>January</a:t>
            </a:r>
            <a:r>
              <a:rPr lang="es-ES_tradnl" noProof="0" dirty="0">
                <a:latin typeface="Arial" pitchFamily="34" charset="0"/>
              </a:rPr>
              <a:t> 21, 1996)</a:t>
            </a:r>
          </a:p>
          <a:p>
            <a:pPr lvl="4"/>
            <a:r>
              <a:rPr lang="es-ES_tradnl" noProof="0" dirty="0">
                <a:latin typeface="Arial" pitchFamily="34" charset="0"/>
              </a:rPr>
              <a:t>JDK 1.1 (</a:t>
            </a:r>
            <a:r>
              <a:rPr lang="es-ES_tradnl" noProof="0" dirty="0" err="1">
                <a:latin typeface="Arial" pitchFamily="34" charset="0"/>
              </a:rPr>
              <a:t>February</a:t>
            </a:r>
            <a:r>
              <a:rPr lang="es-ES_tradnl" noProof="0" dirty="0">
                <a:latin typeface="Arial" pitchFamily="34" charset="0"/>
              </a:rPr>
              <a:t> 19, 1997)</a:t>
            </a:r>
          </a:p>
          <a:p>
            <a:pPr lvl="4"/>
            <a:r>
              <a:rPr lang="es-ES_tradnl" noProof="0" dirty="0">
                <a:latin typeface="Arial" pitchFamily="34" charset="0"/>
              </a:rPr>
              <a:t>J2SE 1.2 (</a:t>
            </a:r>
            <a:r>
              <a:rPr lang="es-ES_tradnl" noProof="0" dirty="0" err="1">
                <a:latin typeface="Arial" pitchFamily="34" charset="0"/>
              </a:rPr>
              <a:t>December</a:t>
            </a:r>
            <a:r>
              <a:rPr lang="es-ES_tradnl" noProof="0" dirty="0">
                <a:latin typeface="Arial" pitchFamily="34" charset="0"/>
              </a:rPr>
              <a:t> 8, 1998)</a:t>
            </a:r>
          </a:p>
          <a:p>
            <a:pPr lvl="4"/>
            <a:r>
              <a:rPr lang="es-ES_tradnl" noProof="0" dirty="0">
                <a:latin typeface="Arial" pitchFamily="34" charset="0"/>
              </a:rPr>
              <a:t>J2SE 1.3 (</a:t>
            </a:r>
            <a:r>
              <a:rPr lang="es-ES_tradnl" noProof="0" dirty="0" err="1">
                <a:latin typeface="Arial" pitchFamily="34" charset="0"/>
              </a:rPr>
              <a:t>May</a:t>
            </a:r>
            <a:r>
              <a:rPr lang="es-ES_tradnl" noProof="0" dirty="0">
                <a:latin typeface="Arial" pitchFamily="34" charset="0"/>
              </a:rPr>
              <a:t> 8, 2000)</a:t>
            </a:r>
          </a:p>
          <a:p>
            <a:pPr lvl="4"/>
            <a:r>
              <a:rPr lang="es-ES_tradnl" noProof="0" dirty="0">
                <a:latin typeface="Arial" pitchFamily="34" charset="0"/>
              </a:rPr>
              <a:t>J2SE 1.4 (</a:t>
            </a:r>
            <a:r>
              <a:rPr lang="es-ES_tradnl" noProof="0" dirty="0" err="1">
                <a:latin typeface="Arial" pitchFamily="34" charset="0"/>
              </a:rPr>
              <a:t>February</a:t>
            </a:r>
            <a:r>
              <a:rPr lang="es-ES_tradnl" noProof="0" dirty="0">
                <a:latin typeface="Arial" pitchFamily="34" charset="0"/>
              </a:rPr>
              <a:t> 6, 2002)</a:t>
            </a:r>
          </a:p>
          <a:p>
            <a:pPr lvl="4"/>
            <a:r>
              <a:rPr lang="es-ES_tradnl" noProof="0" dirty="0">
                <a:latin typeface="Arial" pitchFamily="34" charset="0"/>
              </a:rPr>
              <a:t>J2SE 5.0 (</a:t>
            </a:r>
            <a:r>
              <a:rPr lang="es-ES_tradnl" noProof="0" dirty="0" err="1">
                <a:latin typeface="Arial" pitchFamily="34" charset="0"/>
              </a:rPr>
              <a:t>September</a:t>
            </a:r>
            <a:r>
              <a:rPr lang="es-ES_tradnl" noProof="0" dirty="0">
                <a:latin typeface="Arial" pitchFamily="34" charset="0"/>
              </a:rPr>
              <a:t> 30, 2004)</a:t>
            </a:r>
          </a:p>
          <a:p>
            <a:pPr lvl="4"/>
            <a:r>
              <a:rPr lang="es-ES_tradnl" noProof="0" dirty="0">
                <a:latin typeface="Arial" pitchFamily="34" charset="0"/>
              </a:rPr>
              <a:t>Java SE 6 (</a:t>
            </a:r>
            <a:r>
              <a:rPr lang="es-ES_tradnl" noProof="0" dirty="0" err="1">
                <a:latin typeface="Arial" pitchFamily="34" charset="0"/>
              </a:rPr>
              <a:t>December</a:t>
            </a:r>
            <a:r>
              <a:rPr lang="es-ES_tradnl" noProof="0" dirty="0">
                <a:latin typeface="Arial" pitchFamily="34" charset="0"/>
              </a:rPr>
              <a:t> 11, 2006)</a:t>
            </a:r>
          </a:p>
          <a:p>
            <a:pPr lvl="4"/>
            <a:r>
              <a:rPr lang="es-ES_tradnl" noProof="0" dirty="0">
                <a:latin typeface="Arial" pitchFamily="34" charset="0"/>
              </a:rPr>
              <a:t>Java SE 7 (</a:t>
            </a:r>
            <a:r>
              <a:rPr lang="es-ES_tradnl" noProof="0" dirty="0" err="1">
                <a:latin typeface="Arial" pitchFamily="34" charset="0"/>
              </a:rPr>
              <a:t>July</a:t>
            </a:r>
            <a:r>
              <a:rPr lang="es-ES_tradnl" noProof="0" dirty="0">
                <a:latin typeface="Arial" pitchFamily="34" charset="0"/>
              </a:rPr>
              <a:t> 28, 2011)</a:t>
            </a:r>
          </a:p>
          <a:p>
            <a:pPr lvl="4"/>
            <a:r>
              <a:rPr lang="es-ES_tradnl" noProof="0" dirty="0">
                <a:latin typeface="Arial" pitchFamily="34" charset="0"/>
              </a:rPr>
              <a:t>Java SE 8 (</a:t>
            </a:r>
            <a:r>
              <a:rPr lang="es-ES_tradnl" noProof="0" dirty="0" err="1">
                <a:latin typeface="Arial" pitchFamily="34" charset="0"/>
              </a:rPr>
              <a:t>March</a:t>
            </a:r>
            <a:r>
              <a:rPr lang="es-ES_tradnl" noProof="0" dirty="0">
                <a:latin typeface="Arial" pitchFamily="34" charset="0"/>
              </a:rPr>
              <a:t> 18, 2014)</a:t>
            </a:r>
          </a:p>
          <a:p>
            <a:pPr lvl="1"/>
            <a:endParaRPr lang="es-ES_tradnl" noProof="0" dirty="0">
              <a:latin typeface="Arial" pitchFamily="34" charset="0"/>
            </a:endParaRP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ES_tradnl" noProof="0" dirty="0">
                <a:ea typeface="+mj-ea"/>
              </a:rPr>
              <a:t>Java SE</a:t>
            </a:r>
          </a:p>
        </p:txBody>
      </p:sp>
      <p:sp>
        <p:nvSpPr>
          <p:cNvPr id="4" name="3 Marcador de texto"/>
          <p:cNvSpPr txBox="1">
            <a:spLocks/>
          </p:cNvSpPr>
          <p:nvPr/>
        </p:nvSpPr>
        <p:spPr>
          <a:xfrm>
            <a:off x="395536" y="1124744"/>
            <a:ext cx="8229600" cy="40640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 indent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defRPr kumimoji="0" sz="2000">
                <a:solidFill>
                  <a:schemeClr val="accent1"/>
                </a:solidFill>
              </a:defRPr>
            </a:lvl1pPr>
            <a:lvl2pPr indent="0">
              <a:spcBef>
                <a:spcPts val="324"/>
              </a:spcBef>
              <a:buClr>
                <a:schemeClr val="accent1"/>
              </a:buClr>
              <a:buFontTx/>
              <a:buNone/>
              <a:defRPr kumimoji="0" sz="2300"/>
            </a:lvl2pPr>
            <a:lvl3pPr indent="0">
              <a:spcBef>
                <a:spcPts val="350"/>
              </a:spcBef>
              <a:buClr>
                <a:schemeClr val="accent2"/>
              </a:buClr>
              <a:buSzPct val="100000"/>
              <a:buFontTx/>
              <a:buNone/>
              <a:defRPr kumimoji="0" sz="2100"/>
            </a:lvl3pPr>
            <a:lvl4pPr indent="0">
              <a:spcBef>
                <a:spcPts val="350"/>
              </a:spcBef>
              <a:buClr>
                <a:schemeClr val="accent2"/>
              </a:buClr>
              <a:buFontTx/>
              <a:buNone/>
              <a:defRPr kumimoji="0" sz="1900"/>
            </a:lvl4pPr>
            <a:lvl5pPr indent="0">
              <a:spcBef>
                <a:spcPts val="350"/>
              </a:spcBef>
              <a:buClr>
                <a:schemeClr val="accent2"/>
              </a:buClr>
              <a:buFontTx/>
              <a:buNone/>
              <a:defRPr kumimoji="0"/>
            </a:lvl5pPr>
            <a:lvl6pPr marL="1600200" indent="-228600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/>
            </a:lvl6pPr>
            <a:lvl7pPr marL="1828800" indent="-228600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/>
            </a:lvl7pPr>
            <a:lvl8pPr marL="2057400" indent="-228600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/>
            </a:lvl8pPr>
            <a:lvl9pPr marL="2286000" indent="-228600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baseline="0"/>
            </a:lvl9pPr>
            <a:extLst/>
          </a:lstStyle>
          <a:p>
            <a:r>
              <a:rPr lang="es-ES" dirty="0"/>
              <a:t>Historia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9"/>
          <p:cNvSpPr>
            <a:spLocks noGrp="1"/>
          </p:cNvSpPr>
          <p:nvPr>
            <p:ph type="title" idx="4294967295"/>
          </p:nvPr>
        </p:nvSpPr>
        <p:spPr>
          <a:xfrm>
            <a:off x="518864" y="260648"/>
            <a:ext cx="8229600" cy="1143000"/>
          </a:xfrm>
        </p:spPr>
        <p:txBody>
          <a:bodyPr/>
          <a:lstStyle/>
          <a:p>
            <a:pPr eaLnBrk="1" hangingPunct="1"/>
            <a:r>
              <a:rPr lang="es-ES_tradnl" noProof="0" dirty="0"/>
              <a:t>Librerías</a:t>
            </a:r>
          </a:p>
        </p:txBody>
      </p:sp>
      <p:sp>
        <p:nvSpPr>
          <p:cNvPr id="17411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302840" y="1722214"/>
            <a:ext cx="8229600" cy="408305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buNone/>
            </a:pPr>
            <a:r>
              <a:rPr lang="es-ES_tradnl" noProof="0" dirty="0"/>
              <a:t>Además de las implementaciones de las especificaciones de JEE7 se pueden utilizar otras librerías dentro del proyecto. Son especialmente relevantes:</a:t>
            </a:r>
          </a:p>
          <a:p>
            <a:r>
              <a:rPr lang="es-ES_tradnl" b="1" noProof="0" dirty="0" err="1"/>
              <a:t>DeltaSpike</a:t>
            </a:r>
            <a:r>
              <a:rPr lang="es-ES_tradnl" noProof="0" dirty="0"/>
              <a:t>, para la definición de repositorios para operaciones sobre entidades y gestión de la auditoría de las entidades. Look-</a:t>
            </a:r>
            <a:r>
              <a:rPr lang="es-ES_tradnl" noProof="0" dirty="0" err="1"/>
              <a:t>alike</a:t>
            </a:r>
            <a:r>
              <a:rPr lang="es-ES_tradnl" noProof="0" dirty="0"/>
              <a:t> </a:t>
            </a:r>
            <a:r>
              <a:rPr lang="es-ES_tradnl" noProof="0" dirty="0" err="1"/>
              <a:t>spring</a:t>
            </a:r>
            <a:r>
              <a:rPr lang="es-ES_tradnl" noProof="0" dirty="0"/>
              <a:t>.</a:t>
            </a:r>
          </a:p>
          <a:p>
            <a:r>
              <a:rPr lang="es-ES_tradnl" b="1" noProof="0" dirty="0" err="1"/>
              <a:t>QueryDSL</a:t>
            </a:r>
            <a:r>
              <a:rPr lang="es-ES_tradnl" noProof="0" dirty="0"/>
              <a:t>, para la resolución de </a:t>
            </a:r>
            <a:r>
              <a:rPr lang="es-ES_tradnl" noProof="0" dirty="0" err="1"/>
              <a:t>queries</a:t>
            </a:r>
            <a:r>
              <a:rPr lang="es-ES_tradnl" noProof="0" dirty="0"/>
              <a:t> en modo </a:t>
            </a:r>
            <a:r>
              <a:rPr lang="es-ES_tradnl" noProof="0" dirty="0" err="1"/>
              <a:t>type</a:t>
            </a:r>
            <a:r>
              <a:rPr lang="es-ES_tradnl" noProof="0" dirty="0"/>
              <a:t> </a:t>
            </a:r>
            <a:r>
              <a:rPr lang="es-ES_tradnl" noProof="0" dirty="0" err="1"/>
              <a:t>safe</a:t>
            </a:r>
            <a:r>
              <a:rPr lang="es-ES_tradnl" noProof="0" dirty="0"/>
              <a:t>.</a:t>
            </a:r>
          </a:p>
          <a:p>
            <a:r>
              <a:rPr lang="es-ES_tradnl" b="1" noProof="0" dirty="0"/>
              <a:t>JODA</a:t>
            </a:r>
            <a:r>
              <a:rPr lang="es-ES_tradnl" noProof="0" dirty="0"/>
              <a:t>, para trabajar con fechas.</a:t>
            </a:r>
          </a:p>
          <a:p>
            <a:r>
              <a:rPr lang="es-ES_tradnl" b="1" noProof="0" dirty="0"/>
              <a:t>Sl4j</a:t>
            </a:r>
            <a:r>
              <a:rPr lang="es-ES_tradnl" noProof="0" dirty="0"/>
              <a:t>, como librería para la generación de </a:t>
            </a:r>
            <a:r>
              <a:rPr lang="es-ES_tradnl" noProof="0" dirty="0" err="1"/>
              <a:t>logs</a:t>
            </a:r>
            <a:r>
              <a:rPr lang="es-ES_tradnl" noProof="0" dirty="0"/>
              <a:t>.</a:t>
            </a:r>
          </a:p>
          <a:p>
            <a:r>
              <a:rPr lang="es-ES_tradnl" b="1" noProof="0" dirty="0"/>
              <a:t>POI</a:t>
            </a:r>
            <a:r>
              <a:rPr lang="es-ES_tradnl" noProof="0" dirty="0"/>
              <a:t>, para trabajar con ficheros Excel.</a:t>
            </a:r>
          </a:p>
          <a:p>
            <a:r>
              <a:rPr lang="es-ES_tradnl" dirty="0"/>
              <a:t>Etc.</a:t>
            </a:r>
            <a:endParaRPr lang="es-ES_tradnl" noProof="0" dirty="0"/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9"/>
          <p:cNvSpPr>
            <a:spLocks noGrp="1"/>
          </p:cNvSpPr>
          <p:nvPr>
            <p:ph type="title" idx="4294967295"/>
          </p:nvPr>
        </p:nvSpPr>
        <p:spPr>
          <a:xfrm>
            <a:off x="518864" y="260648"/>
            <a:ext cx="8229600" cy="1143000"/>
          </a:xfrm>
        </p:spPr>
        <p:txBody>
          <a:bodyPr/>
          <a:lstStyle/>
          <a:p>
            <a:pPr eaLnBrk="1" hangingPunct="1"/>
            <a:r>
              <a:rPr lang="es-ES_tradnl" noProof="0" dirty="0"/>
              <a:t>Referencias</a:t>
            </a:r>
          </a:p>
        </p:txBody>
      </p:sp>
      <p:sp>
        <p:nvSpPr>
          <p:cNvPr id="17411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302840" y="1722214"/>
            <a:ext cx="8229600" cy="40830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https://docs.oracle.com/javase/8/docs/</a:t>
            </a:r>
          </a:p>
          <a:p>
            <a:r>
              <a:rPr lang="en-US" dirty="0"/>
              <a:t>https://docs.oracle.com/javaee/7/index.html</a:t>
            </a:r>
            <a:endParaRPr lang="en-US" dirty="0">
              <a:hlinkClick r:id="rId3"/>
            </a:endParaRPr>
          </a:p>
          <a:p>
            <a:r>
              <a:rPr lang="en-US" dirty="0"/>
              <a:t>https://en.wikibooks.org/wiki/Java_Persistence</a:t>
            </a:r>
          </a:p>
          <a:p>
            <a:r>
              <a:rPr lang="en-US" dirty="0"/>
              <a:t>https://docs.jboss.org/author/display/WFLY8/Documentation</a:t>
            </a:r>
          </a:p>
          <a:p>
            <a:r>
              <a:rPr lang="en-US" dirty="0"/>
              <a:t>https://deltaspike.apache.org/documentation/</a:t>
            </a:r>
          </a:p>
          <a:p>
            <a:r>
              <a:rPr lang="en-US" dirty="0"/>
              <a:t>http://www.querydsl.com/</a:t>
            </a:r>
          </a:p>
          <a:p>
            <a:r>
              <a:rPr lang="en-US" dirty="0"/>
              <a:t>https://dzone.com/</a:t>
            </a:r>
          </a:p>
          <a:p>
            <a:r>
              <a:rPr lang="en-US" dirty="0"/>
              <a:t>https://www.infoq.com/</a:t>
            </a:r>
          </a:p>
          <a:p>
            <a:r>
              <a:rPr lang="en-US" dirty="0"/>
              <a:t>http://stackoverflow.com/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s-ES_tradnl" noProof="0" dirty="0">
                <a:latin typeface="Arial" pitchFamily="34" charset="0"/>
              </a:rPr>
              <a:t>Contiene las especificaciones de la API estándar para JEE.</a:t>
            </a:r>
          </a:p>
          <a:p>
            <a:pPr lvl="1">
              <a:lnSpc>
                <a:spcPct val="80000"/>
              </a:lnSpc>
            </a:pPr>
            <a:r>
              <a:rPr lang="es-ES_tradnl" noProof="0" dirty="0">
                <a:latin typeface="Arial" pitchFamily="34" charset="0"/>
              </a:rPr>
              <a:t>Definidas por Java </a:t>
            </a:r>
            <a:r>
              <a:rPr lang="es-ES_tradnl" noProof="0" dirty="0" err="1">
                <a:latin typeface="Arial" pitchFamily="34" charset="0"/>
              </a:rPr>
              <a:t>Community</a:t>
            </a:r>
            <a:r>
              <a:rPr lang="es-ES_tradnl" noProof="0" dirty="0">
                <a:latin typeface="Arial" pitchFamily="34" charset="0"/>
              </a:rPr>
              <a:t> </a:t>
            </a:r>
            <a:r>
              <a:rPr lang="es-ES_tradnl" noProof="0" dirty="0" err="1">
                <a:latin typeface="Arial" pitchFamily="34" charset="0"/>
              </a:rPr>
              <a:t>Process</a:t>
            </a:r>
            <a:r>
              <a:rPr lang="es-ES_tradnl" noProof="0" dirty="0">
                <a:latin typeface="Arial" pitchFamily="34" charset="0"/>
              </a:rPr>
              <a:t> (JCP)</a:t>
            </a:r>
          </a:p>
          <a:p>
            <a:pPr lvl="1">
              <a:lnSpc>
                <a:spcPct val="80000"/>
              </a:lnSpc>
            </a:pPr>
            <a:r>
              <a:rPr lang="es-ES_tradnl" noProof="0" dirty="0">
                <a:latin typeface="Arial" pitchFamily="34" charset="0"/>
              </a:rPr>
              <a:t>Plasmadas en Java </a:t>
            </a:r>
            <a:r>
              <a:rPr lang="es-ES_tradnl" noProof="0" dirty="0" err="1">
                <a:latin typeface="Arial" pitchFamily="34" charset="0"/>
              </a:rPr>
              <a:t>Specification</a:t>
            </a:r>
            <a:r>
              <a:rPr lang="es-ES_tradnl" noProof="0" dirty="0">
                <a:latin typeface="Arial" pitchFamily="34" charset="0"/>
              </a:rPr>
              <a:t> </a:t>
            </a:r>
            <a:r>
              <a:rPr lang="es-ES_tradnl" noProof="0" dirty="0" err="1">
                <a:latin typeface="Arial" pitchFamily="34" charset="0"/>
              </a:rPr>
              <a:t>Requests</a:t>
            </a:r>
            <a:r>
              <a:rPr lang="es-ES_tradnl" noProof="0" dirty="0">
                <a:latin typeface="Arial" pitchFamily="34" charset="0"/>
              </a:rPr>
              <a:t> (</a:t>
            </a:r>
            <a:r>
              <a:rPr lang="es-ES_tradnl" noProof="0" dirty="0" err="1">
                <a:latin typeface="Arial" pitchFamily="34" charset="0"/>
              </a:rPr>
              <a:t>JSRs</a:t>
            </a:r>
            <a:r>
              <a:rPr lang="es-ES_tradnl" noProof="0" dirty="0">
                <a:latin typeface="Arial" pitchFamily="34" charset="0"/>
              </a:rPr>
              <a:t>): </a:t>
            </a:r>
            <a:r>
              <a:rPr lang="es-ES_tradnl" noProof="0" dirty="0" err="1">
                <a:latin typeface="Arial" pitchFamily="34" charset="0"/>
              </a:rPr>
              <a:t>proposed</a:t>
            </a:r>
            <a:r>
              <a:rPr lang="es-ES_tradnl" noProof="0" dirty="0">
                <a:latin typeface="Arial" pitchFamily="34" charset="0"/>
              </a:rPr>
              <a:t> and final </a:t>
            </a:r>
            <a:r>
              <a:rPr lang="es-ES_tradnl" noProof="0" dirty="0" err="1">
                <a:latin typeface="Arial" pitchFamily="34" charset="0"/>
              </a:rPr>
              <a:t>specifications</a:t>
            </a:r>
            <a:endParaRPr lang="es-ES_tradnl" noProof="0" dirty="0">
              <a:latin typeface="Arial" pitchFamily="34" charset="0"/>
            </a:endParaRPr>
          </a:p>
          <a:p>
            <a:pPr lvl="1">
              <a:lnSpc>
                <a:spcPct val="80000"/>
              </a:lnSpc>
            </a:pPr>
            <a:r>
              <a:rPr lang="es-ES_tradnl" noProof="0" dirty="0">
                <a:latin typeface="Arial" pitchFamily="34" charset="0"/>
              </a:rPr>
              <a:t>Existen </a:t>
            </a:r>
            <a:r>
              <a:rPr lang="es-ES_tradnl" noProof="0" dirty="0" err="1">
                <a:latin typeface="Arial" pitchFamily="34" charset="0"/>
              </a:rPr>
              <a:t>disferentes</a:t>
            </a:r>
            <a:r>
              <a:rPr lang="es-ES_tradnl" noProof="0" dirty="0">
                <a:latin typeface="Arial" pitchFamily="34" charset="0"/>
              </a:rPr>
              <a:t> implementaciones para la misma API. Aunque siempre se proporciona una de referencia:</a:t>
            </a:r>
          </a:p>
          <a:p>
            <a:pPr lvl="3">
              <a:lnSpc>
                <a:spcPct val="80000"/>
              </a:lnSpc>
            </a:pPr>
            <a:r>
              <a:rPr lang="es-ES_tradnl" noProof="0" dirty="0">
                <a:latin typeface="Arial" pitchFamily="34" charset="0"/>
              </a:rPr>
              <a:t>JPA: </a:t>
            </a:r>
            <a:r>
              <a:rPr lang="es-ES_tradnl" noProof="0" dirty="0" err="1">
                <a:latin typeface="Arial" pitchFamily="34" charset="0"/>
              </a:rPr>
              <a:t>EclipseLink</a:t>
            </a:r>
            <a:endParaRPr lang="es-ES_tradnl" noProof="0" dirty="0">
              <a:latin typeface="Arial" pitchFamily="34" charset="0"/>
            </a:endParaRPr>
          </a:p>
          <a:p>
            <a:pPr lvl="3">
              <a:lnSpc>
                <a:spcPct val="80000"/>
              </a:lnSpc>
            </a:pPr>
            <a:r>
              <a:rPr lang="es-ES_tradnl" noProof="0" dirty="0">
                <a:latin typeface="Arial" pitchFamily="34" charset="0"/>
              </a:rPr>
              <a:t>JAX-RS: Jersey</a:t>
            </a:r>
          </a:p>
          <a:p>
            <a:pPr lvl="3">
              <a:lnSpc>
                <a:spcPct val="80000"/>
              </a:lnSpc>
            </a:pPr>
            <a:endParaRPr lang="es-ES_tradnl" noProof="0" dirty="0">
              <a:latin typeface="Arial" pitchFamily="34" charset="0"/>
            </a:endParaRPr>
          </a:p>
          <a:p>
            <a:pPr>
              <a:lnSpc>
                <a:spcPct val="80000"/>
              </a:lnSpc>
            </a:pPr>
            <a:r>
              <a:rPr lang="es-ES_tradnl" noProof="0" dirty="0">
                <a:latin typeface="Arial" pitchFamily="34" charset="0"/>
              </a:rPr>
              <a:t>Certificaciones de contenedores que implementan las especificaciones. i.e.:</a:t>
            </a:r>
          </a:p>
          <a:p>
            <a:pPr lvl="1">
              <a:lnSpc>
                <a:spcPct val="80000"/>
              </a:lnSpc>
            </a:pPr>
            <a:r>
              <a:rPr lang="es-ES_tradnl" noProof="0" dirty="0" err="1">
                <a:latin typeface="Arial" pitchFamily="34" charset="0"/>
              </a:rPr>
              <a:t>Wildfly</a:t>
            </a:r>
            <a:r>
              <a:rPr lang="es-ES_tradnl" noProof="0" dirty="0">
                <a:latin typeface="Arial" pitchFamily="34" charset="0"/>
              </a:rPr>
              <a:t> 8.x/9.x/10.x, </a:t>
            </a:r>
            <a:r>
              <a:rPr lang="es-ES_tradnl" noProof="0" dirty="0" err="1">
                <a:latin typeface="Arial" pitchFamily="34" charset="0"/>
              </a:rPr>
              <a:t>Glashfish</a:t>
            </a:r>
            <a:r>
              <a:rPr lang="es-ES_tradnl" noProof="0" dirty="0">
                <a:latin typeface="Arial" pitchFamily="34" charset="0"/>
              </a:rPr>
              <a:t> 4.x, etc.</a:t>
            </a:r>
          </a:p>
          <a:p>
            <a:pPr lvl="1">
              <a:lnSpc>
                <a:spcPct val="80000"/>
              </a:lnSpc>
            </a:pPr>
            <a:endParaRPr lang="es-ES_tradnl" noProof="0" dirty="0">
              <a:latin typeface="Arial" pitchFamily="34" charset="0"/>
            </a:endParaRPr>
          </a:p>
          <a:p>
            <a:pPr>
              <a:lnSpc>
                <a:spcPct val="80000"/>
              </a:lnSpc>
            </a:pPr>
            <a:r>
              <a:rPr lang="es-ES_tradnl" noProof="0" dirty="0">
                <a:latin typeface="Arial" pitchFamily="34" charset="0"/>
              </a:rPr>
              <a:t>JEE se puede ver como una extensión de Java SE para desarrollar.</a:t>
            </a:r>
          </a:p>
          <a:p>
            <a:pPr>
              <a:lnSpc>
                <a:spcPct val="80000"/>
              </a:lnSpc>
            </a:pPr>
            <a:endParaRPr lang="es-ES_tradnl" noProof="0" dirty="0">
              <a:latin typeface="Arial" pitchFamily="34" charset="0"/>
            </a:endParaRPr>
          </a:p>
          <a:p>
            <a:pPr>
              <a:lnSpc>
                <a:spcPct val="80000"/>
              </a:lnSpc>
            </a:pPr>
            <a:endParaRPr lang="es-ES_tradnl" noProof="0" dirty="0">
              <a:latin typeface="Arial" pitchFamily="34" charset="0"/>
            </a:endParaRPr>
          </a:p>
          <a:p>
            <a:pPr lvl="1">
              <a:lnSpc>
                <a:spcPct val="80000"/>
              </a:lnSpc>
            </a:pPr>
            <a:endParaRPr lang="es-ES_tradnl" noProof="0" dirty="0">
              <a:latin typeface="Arial" pitchFamily="34" charset="0"/>
            </a:endParaRPr>
          </a:p>
          <a:p>
            <a:pPr>
              <a:lnSpc>
                <a:spcPct val="80000"/>
              </a:lnSpc>
            </a:pPr>
            <a:endParaRPr lang="es-ES_tradnl" noProof="0" dirty="0">
              <a:latin typeface="Arial" pitchFamily="34" charset="0"/>
            </a:endParaRP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ES_tradnl" noProof="0" dirty="0">
                <a:ea typeface="+mj-ea"/>
              </a:rPr>
              <a:t>Java EE</a:t>
            </a:r>
          </a:p>
        </p:txBody>
      </p:sp>
      <p:sp>
        <p:nvSpPr>
          <p:cNvPr id="4" name="3 Marcador de texto"/>
          <p:cNvSpPr txBox="1">
            <a:spLocks/>
          </p:cNvSpPr>
          <p:nvPr/>
        </p:nvSpPr>
        <p:spPr>
          <a:xfrm>
            <a:off x="395536" y="1124744"/>
            <a:ext cx="8229600" cy="40640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 indent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defRPr kumimoji="0" sz="2000">
                <a:solidFill>
                  <a:schemeClr val="accent1"/>
                </a:solidFill>
              </a:defRPr>
            </a:lvl1pPr>
            <a:lvl2pPr indent="0">
              <a:spcBef>
                <a:spcPts val="324"/>
              </a:spcBef>
              <a:buClr>
                <a:schemeClr val="accent1"/>
              </a:buClr>
              <a:buFontTx/>
              <a:buNone/>
              <a:defRPr kumimoji="0" sz="2300"/>
            </a:lvl2pPr>
            <a:lvl3pPr indent="0">
              <a:spcBef>
                <a:spcPts val="350"/>
              </a:spcBef>
              <a:buClr>
                <a:schemeClr val="accent2"/>
              </a:buClr>
              <a:buSzPct val="100000"/>
              <a:buFontTx/>
              <a:buNone/>
              <a:defRPr kumimoji="0" sz="2100"/>
            </a:lvl3pPr>
            <a:lvl4pPr indent="0">
              <a:spcBef>
                <a:spcPts val="350"/>
              </a:spcBef>
              <a:buClr>
                <a:schemeClr val="accent2"/>
              </a:buClr>
              <a:buFontTx/>
              <a:buNone/>
              <a:defRPr kumimoji="0" sz="1900"/>
            </a:lvl4pPr>
            <a:lvl5pPr indent="0">
              <a:spcBef>
                <a:spcPts val="350"/>
              </a:spcBef>
              <a:buClr>
                <a:schemeClr val="accent2"/>
              </a:buClr>
              <a:buFontTx/>
              <a:buNone/>
              <a:defRPr kumimoji="0"/>
            </a:lvl5pPr>
            <a:lvl6pPr marL="1600200" indent="-228600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/>
            </a:lvl6pPr>
            <a:lvl7pPr marL="1828800" indent="-228600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/>
            </a:lvl7pPr>
            <a:lvl8pPr marL="2057400" indent="-228600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/>
            </a:lvl8pPr>
            <a:lvl9pPr marL="2286000" indent="-228600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baseline="0"/>
            </a:lvl9pPr>
            <a:extLst/>
          </a:lstStyle>
          <a:p>
            <a:r>
              <a:rPr lang="es-ES" dirty="0"/>
              <a:t>Introducción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endParaRPr lang="es-ES_tradnl" noProof="0" dirty="0">
              <a:latin typeface="Arial" pitchFamily="34" charset="0"/>
            </a:endParaRPr>
          </a:p>
          <a:p>
            <a:pPr marL="109728" indent="0">
              <a:lnSpc>
                <a:spcPct val="80000"/>
              </a:lnSpc>
              <a:buNone/>
            </a:pPr>
            <a:r>
              <a:rPr lang="es-ES_tradnl" noProof="0" dirty="0">
                <a:latin typeface="Arial" pitchFamily="34" charset="0"/>
              </a:rPr>
              <a:t>Forma parte de la especificación el tipo de empaquetado para los componentes que forman una aplicación.</a:t>
            </a:r>
          </a:p>
          <a:p>
            <a:pPr marL="109728" indent="0">
              <a:lnSpc>
                <a:spcPct val="80000"/>
              </a:lnSpc>
              <a:buNone/>
            </a:pPr>
            <a:endParaRPr lang="es-ES_tradnl" noProof="0" dirty="0">
              <a:latin typeface="Arial" pitchFamily="34" charset="0"/>
            </a:endParaRPr>
          </a:p>
          <a:p>
            <a:pPr marL="109728" indent="0">
              <a:lnSpc>
                <a:spcPct val="80000"/>
              </a:lnSpc>
              <a:buNone/>
            </a:pPr>
            <a:r>
              <a:rPr lang="es-ES_tradnl" noProof="0" dirty="0">
                <a:latin typeface="Arial" pitchFamily="34" charset="0"/>
              </a:rPr>
              <a:t>Los más relevantes son:</a:t>
            </a:r>
          </a:p>
          <a:p>
            <a:pPr>
              <a:lnSpc>
                <a:spcPct val="80000"/>
              </a:lnSpc>
            </a:pPr>
            <a:r>
              <a:rPr lang="es-ES_tradnl" noProof="0" dirty="0" err="1">
                <a:latin typeface="Arial" pitchFamily="34" charset="0"/>
              </a:rPr>
              <a:t>jar</a:t>
            </a:r>
            <a:r>
              <a:rPr lang="es-ES_tradnl" noProof="0" dirty="0">
                <a:latin typeface="Arial" pitchFamily="34" charset="0"/>
              </a:rPr>
              <a:t>, librerías de cliente o empaquetados para </a:t>
            </a:r>
            <a:r>
              <a:rPr lang="es-ES_tradnl" noProof="0" dirty="0" err="1">
                <a:latin typeface="Arial" pitchFamily="34" charset="0"/>
              </a:rPr>
              <a:t>EJBs</a:t>
            </a:r>
            <a:r>
              <a:rPr lang="es-ES_tradnl" noProof="0" dirty="0">
                <a:latin typeface="Arial" pitchFamily="34" charset="0"/>
              </a:rPr>
              <a:t>.</a:t>
            </a:r>
          </a:p>
          <a:p>
            <a:pPr>
              <a:lnSpc>
                <a:spcPct val="80000"/>
              </a:lnSpc>
            </a:pPr>
            <a:r>
              <a:rPr lang="es-ES_tradnl" noProof="0" dirty="0" err="1">
                <a:latin typeface="Arial" pitchFamily="34" charset="0"/>
              </a:rPr>
              <a:t>war</a:t>
            </a:r>
            <a:r>
              <a:rPr lang="es-ES_tradnl" noProof="0" dirty="0">
                <a:latin typeface="Arial" pitchFamily="34" charset="0"/>
              </a:rPr>
              <a:t>, empaquetado de aplicaciones web.</a:t>
            </a:r>
          </a:p>
          <a:p>
            <a:pPr>
              <a:lnSpc>
                <a:spcPct val="80000"/>
              </a:lnSpc>
            </a:pPr>
            <a:r>
              <a:rPr lang="es-ES_tradnl" noProof="0" dirty="0" err="1">
                <a:latin typeface="Arial" pitchFamily="34" charset="0"/>
              </a:rPr>
              <a:t>ear</a:t>
            </a:r>
            <a:r>
              <a:rPr lang="es-ES_tradnl" noProof="0" dirty="0">
                <a:latin typeface="Arial" pitchFamily="34" charset="0"/>
              </a:rPr>
              <a:t>, empaquetado para aplicaciones donde incluyen </a:t>
            </a:r>
            <a:r>
              <a:rPr lang="es-ES_tradnl" noProof="0" dirty="0" err="1">
                <a:latin typeface="Arial" pitchFamily="34" charset="0"/>
              </a:rPr>
              <a:t>jars</a:t>
            </a:r>
            <a:r>
              <a:rPr lang="es-ES_tradnl" noProof="0" dirty="0">
                <a:latin typeface="Arial" pitchFamily="34" charset="0"/>
              </a:rPr>
              <a:t>/</a:t>
            </a:r>
            <a:r>
              <a:rPr lang="es-ES_tradnl" noProof="0" dirty="0" err="1">
                <a:latin typeface="Arial" pitchFamily="34" charset="0"/>
              </a:rPr>
              <a:t>wars</a:t>
            </a:r>
            <a:endParaRPr lang="es-ES_tradnl" noProof="0" dirty="0">
              <a:latin typeface="Arial" pitchFamily="34" charset="0"/>
            </a:endParaRPr>
          </a:p>
          <a:p>
            <a:pPr marL="109728" indent="0">
              <a:lnSpc>
                <a:spcPct val="80000"/>
              </a:lnSpc>
              <a:buNone/>
            </a:pPr>
            <a:endParaRPr lang="es-ES_tradnl" noProof="0" dirty="0">
              <a:latin typeface="Arial" pitchFamily="34" charset="0"/>
            </a:endParaRPr>
          </a:p>
          <a:p>
            <a:pPr marL="109728" indent="0">
              <a:lnSpc>
                <a:spcPct val="80000"/>
              </a:lnSpc>
              <a:buNone/>
            </a:pPr>
            <a:r>
              <a:rPr lang="es-ES_tradnl" noProof="0" dirty="0">
                <a:latin typeface="Arial" pitchFamily="34" charset="0"/>
              </a:rPr>
              <a:t>Una de las cosas más relevantes dentro de JEE7 ha sido la reducción y simplificación de la configuración requerida para una aplicación. Se ha favorecido el uso de anotaciones frente a los descriptores de fichero.</a:t>
            </a:r>
          </a:p>
          <a:p>
            <a:pPr lvl="1">
              <a:lnSpc>
                <a:spcPct val="80000"/>
              </a:lnSpc>
            </a:pPr>
            <a:endParaRPr lang="es-ES_tradnl" noProof="0" dirty="0">
              <a:latin typeface="Arial" pitchFamily="34" charset="0"/>
            </a:endParaRPr>
          </a:p>
          <a:p>
            <a:pPr>
              <a:lnSpc>
                <a:spcPct val="80000"/>
              </a:lnSpc>
            </a:pPr>
            <a:endParaRPr lang="es-ES_tradnl" noProof="0" dirty="0">
              <a:latin typeface="Arial" pitchFamily="34" charset="0"/>
            </a:endParaRP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ES_tradnl" noProof="0" dirty="0">
                <a:ea typeface="+mj-ea"/>
              </a:rPr>
              <a:t>Java EE</a:t>
            </a:r>
          </a:p>
        </p:txBody>
      </p:sp>
      <p:sp>
        <p:nvSpPr>
          <p:cNvPr id="4" name="3 Marcador de texto"/>
          <p:cNvSpPr txBox="1">
            <a:spLocks/>
          </p:cNvSpPr>
          <p:nvPr/>
        </p:nvSpPr>
        <p:spPr>
          <a:xfrm>
            <a:off x="395536" y="1124744"/>
            <a:ext cx="8229600" cy="40640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 indent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defRPr kumimoji="0" sz="2000">
                <a:solidFill>
                  <a:schemeClr val="accent1"/>
                </a:solidFill>
              </a:defRPr>
            </a:lvl1pPr>
            <a:lvl2pPr indent="0">
              <a:spcBef>
                <a:spcPts val="324"/>
              </a:spcBef>
              <a:buClr>
                <a:schemeClr val="accent1"/>
              </a:buClr>
              <a:buFontTx/>
              <a:buNone/>
              <a:defRPr kumimoji="0" sz="2300"/>
            </a:lvl2pPr>
            <a:lvl3pPr indent="0">
              <a:spcBef>
                <a:spcPts val="350"/>
              </a:spcBef>
              <a:buClr>
                <a:schemeClr val="accent2"/>
              </a:buClr>
              <a:buSzPct val="100000"/>
              <a:buFontTx/>
              <a:buNone/>
              <a:defRPr kumimoji="0" sz="2100"/>
            </a:lvl3pPr>
            <a:lvl4pPr indent="0">
              <a:spcBef>
                <a:spcPts val="350"/>
              </a:spcBef>
              <a:buClr>
                <a:schemeClr val="accent2"/>
              </a:buClr>
              <a:buFontTx/>
              <a:buNone/>
              <a:defRPr kumimoji="0" sz="1900"/>
            </a:lvl4pPr>
            <a:lvl5pPr indent="0">
              <a:spcBef>
                <a:spcPts val="350"/>
              </a:spcBef>
              <a:buClr>
                <a:schemeClr val="accent2"/>
              </a:buClr>
              <a:buFontTx/>
              <a:buNone/>
              <a:defRPr kumimoji="0"/>
            </a:lvl5pPr>
            <a:lvl6pPr marL="1600200" indent="-228600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/>
            </a:lvl6pPr>
            <a:lvl7pPr marL="1828800" indent="-228600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/>
            </a:lvl7pPr>
            <a:lvl8pPr marL="2057400" indent="-228600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/>
            </a:lvl8pPr>
            <a:lvl9pPr marL="2286000" indent="-228600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baseline="0"/>
            </a:lvl9pPr>
            <a:extLst/>
          </a:lstStyle>
          <a:p>
            <a:r>
              <a:rPr lang="es-ES" dirty="0"/>
              <a:t>Tipos de empaquetados</a:t>
            </a:r>
          </a:p>
        </p:txBody>
      </p:sp>
    </p:spTree>
    <p:extLst>
      <p:ext uri="{BB962C8B-B14F-4D97-AF65-F5344CB8AC3E}">
        <p14:creationId xmlns:p14="http://schemas.microsoft.com/office/powerpoint/2010/main" val="3425521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ES_tradnl" noProof="0" dirty="0"/>
              <a:t>Java EE</a:t>
            </a:r>
          </a:p>
        </p:txBody>
      </p:sp>
      <p:sp>
        <p:nvSpPr>
          <p:cNvPr id="10250" name="Text Box 16"/>
          <p:cNvSpPr txBox="1">
            <a:spLocks noChangeArrowheads="1"/>
          </p:cNvSpPr>
          <p:nvPr/>
        </p:nvSpPr>
        <p:spPr bwMode="auto">
          <a:xfrm>
            <a:off x="7721600" y="500063"/>
            <a:ext cx="113506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5000" rIns="90000" bIns="45000"/>
          <a:lstStyle/>
          <a:p>
            <a:pPr algn="just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s-ES" sz="1400">
              <a:solidFill>
                <a:srgbClr val="000000"/>
              </a:solidFill>
              <a:ea typeface="ＭＳ Ｐゴシック" pitchFamily="34" charset="-128"/>
            </a:endParaRPr>
          </a:p>
        </p:txBody>
      </p:sp>
      <p:grpSp>
        <p:nvGrpSpPr>
          <p:cNvPr id="11" name="10 Grupo"/>
          <p:cNvGrpSpPr/>
          <p:nvPr/>
        </p:nvGrpSpPr>
        <p:grpSpPr>
          <a:xfrm>
            <a:off x="239284" y="1628800"/>
            <a:ext cx="8617379" cy="4248472"/>
            <a:chOff x="119063" y="1124744"/>
            <a:chExt cx="8725204" cy="4526756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712913" y="4003675"/>
              <a:ext cx="1223962" cy="1620838"/>
              <a:chOff x="2627313" y="2563591"/>
              <a:chExt cx="1223962" cy="1577402"/>
            </a:xfrm>
          </p:grpSpPr>
          <p:sp>
            <p:nvSpPr>
              <p:cNvPr id="2" name="AutoShape 4"/>
              <p:cNvSpPr>
                <a:spLocks noChangeArrowheads="1"/>
              </p:cNvSpPr>
              <p:nvPr/>
            </p:nvSpPr>
            <p:spPr bwMode="auto">
              <a:xfrm>
                <a:off x="2659486" y="2854446"/>
                <a:ext cx="1048419" cy="1286547"/>
              </a:xfrm>
              <a:prstGeom prst="roundRect">
                <a:avLst>
                  <a:gd name="adj" fmla="val 12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headEnd/>
                <a:tailEnd/>
              </a:ln>
              <a:effectLst>
                <a:outerShdw blurRad="40005" dist="22987" dir="5400000" algn="tl" rotWithShape="0">
                  <a:srgbClr val="000000">
                    <a:alpha val="35000"/>
                  </a:srgbClr>
                </a:outerShdw>
              </a:effectLst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lIns="90000" tIns="45000" rIns="90000" bIns="45000" anchorCtr="1"/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en-US" sz="1400" b="1" dirty="0">
                    <a:solidFill>
                      <a:srgbClr val="FFFFFF"/>
                    </a:solidFill>
                    <a:latin typeface="Arial Narrow" panose="020B0606020202030204" pitchFamily="34" charset="0"/>
                    <a:ea typeface="Arial" charset="0"/>
                    <a:cs typeface="Arial"/>
                  </a:rPr>
                  <a:t>J2EE 1.3</a:t>
                </a:r>
              </a:p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br>
                  <a:rPr lang="en-US" sz="1400" dirty="0">
                    <a:solidFill>
                      <a:srgbClr val="000000"/>
                    </a:solidFill>
                    <a:latin typeface="Arial Narrow" panose="020B0606020202030204" pitchFamily="34" charset="0"/>
                    <a:ea typeface="Arial" charset="0"/>
                    <a:cs typeface="Arial"/>
                  </a:rPr>
                </a:br>
                <a:br>
                  <a:rPr lang="en-US" sz="1400" dirty="0">
                    <a:solidFill>
                      <a:srgbClr val="000000"/>
                    </a:solidFill>
                    <a:latin typeface="Arial Narrow" panose="020B0606020202030204" pitchFamily="34" charset="0"/>
                    <a:ea typeface="Arial" charset="0"/>
                    <a:cs typeface="Arial"/>
                  </a:rPr>
                </a:br>
                <a:r>
                  <a:rPr lang="en-US" sz="1200" dirty="0">
                    <a:solidFill>
                      <a:srgbClr val="000000"/>
                    </a:solidFill>
                    <a:latin typeface="Arial Narrow" panose="020B0606020202030204" pitchFamily="34" charset="0"/>
                    <a:ea typeface="Arial" charset="0"/>
                    <a:cs typeface="Arial"/>
                  </a:rPr>
                  <a:t>CMP,</a:t>
                </a:r>
                <a:br>
                  <a:rPr lang="en-US" sz="1200" dirty="0">
                    <a:solidFill>
                      <a:srgbClr val="000000"/>
                    </a:solidFill>
                    <a:latin typeface="Arial Narrow" panose="020B0606020202030204" pitchFamily="34" charset="0"/>
                    <a:ea typeface="Arial" charset="0"/>
                    <a:cs typeface="Arial"/>
                  </a:rPr>
                </a:br>
                <a:r>
                  <a:rPr lang="en-US" sz="1200" dirty="0">
                    <a:solidFill>
                      <a:srgbClr val="000000"/>
                    </a:solidFill>
                    <a:latin typeface="Arial Narrow" panose="020B0606020202030204" pitchFamily="34" charset="0"/>
                    <a:ea typeface="Arial" charset="0"/>
                    <a:cs typeface="Arial"/>
                  </a:rPr>
                  <a:t>Connector</a:t>
                </a:r>
              </a:p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en-US" sz="1200" dirty="0">
                    <a:solidFill>
                      <a:srgbClr val="000000"/>
                    </a:solidFill>
                    <a:latin typeface="Arial Narrow" panose="020B0606020202030204" pitchFamily="34" charset="0"/>
                    <a:ea typeface="Arial" charset="0"/>
                    <a:cs typeface="Arial"/>
                  </a:rPr>
                  <a:t>Architecture</a:t>
                </a:r>
              </a:p>
            </p:txBody>
          </p:sp>
          <p:sp>
            <p:nvSpPr>
              <p:cNvPr id="10282" name="Text Box 8"/>
              <p:cNvSpPr txBox="1">
                <a:spLocks noChangeArrowheads="1"/>
              </p:cNvSpPr>
              <p:nvPr/>
            </p:nvSpPr>
            <p:spPr bwMode="auto">
              <a:xfrm>
                <a:off x="2627313" y="2563591"/>
                <a:ext cx="1223962" cy="330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5000" rIns="90000" bIns="45000"/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1400">
                    <a:solidFill>
                      <a:srgbClr val="000000"/>
                    </a:solidFill>
                    <a:latin typeface="Arial Narrow" panose="020B0606020202030204" pitchFamily="34" charset="0"/>
                    <a:ea typeface="ＭＳ Ｐゴシック" pitchFamily="34" charset="-128"/>
                  </a:rPr>
                  <a:t> </a:t>
                </a:r>
              </a:p>
            </p:txBody>
          </p:sp>
        </p:grpSp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3197225" y="3535363"/>
              <a:ext cx="1071563" cy="2085975"/>
              <a:chOff x="3933825" y="2044700"/>
              <a:chExt cx="1070613" cy="2104628"/>
            </a:xfrm>
          </p:grpSpPr>
          <p:sp>
            <p:nvSpPr>
              <p:cNvPr id="3" name="AutoShape 5"/>
              <p:cNvSpPr>
                <a:spLocks noChangeArrowheads="1"/>
              </p:cNvSpPr>
              <p:nvPr/>
            </p:nvSpPr>
            <p:spPr bwMode="auto">
              <a:xfrm>
                <a:off x="3950461" y="2522115"/>
                <a:ext cx="1053977" cy="1627213"/>
              </a:xfrm>
              <a:prstGeom prst="roundRect">
                <a:avLst>
                  <a:gd name="adj" fmla="val 120"/>
                </a:avLst>
              </a:prstGeom>
              <a:solidFill>
                <a:schemeClr val="accent1"/>
              </a:solidFill>
              <a:ln>
                <a:headEnd/>
                <a:tailEnd/>
              </a:ln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lIns="90000" tIns="45000" rIns="90000" bIns="45000" anchorCtr="1"/>
              <a:lstStyle>
                <a:lvl1pPr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400" b="1" dirty="0">
                    <a:solidFill>
                      <a:srgbClr val="FFFFFF"/>
                    </a:solidFill>
                    <a:latin typeface="Arial Narrow" panose="020B0606020202030204" pitchFamily="34" charset="0"/>
                    <a:cs typeface="Arial" charset="0"/>
                  </a:rPr>
                  <a:t>J2EE 1.4</a:t>
                </a:r>
              </a:p>
              <a:p>
                <a:pPr eaLnBrk="1" hangingPunct="1">
                  <a:defRPr/>
                </a:pPr>
                <a:br>
                  <a:rPr lang="en-US" sz="1100" dirty="0">
                    <a:solidFill>
                      <a:srgbClr val="000000"/>
                    </a:solidFill>
                    <a:latin typeface="Arial Narrow" panose="020B0606020202030204" pitchFamily="34" charset="0"/>
                    <a:cs typeface="Arial" charset="0"/>
                  </a:rPr>
                </a:br>
                <a:r>
                  <a:rPr lang="en-US" sz="1200" dirty="0">
                    <a:solidFill>
                      <a:srgbClr val="000000"/>
                    </a:solidFill>
                    <a:latin typeface="Arial Narrow" panose="020B0606020202030204" pitchFamily="34" charset="0"/>
                    <a:cs typeface="Arial" charset="0"/>
                  </a:rPr>
                  <a:t>Web Services </a:t>
                </a:r>
              </a:p>
              <a:p>
                <a:pPr eaLnBrk="1" hangingPunct="1">
                  <a:defRPr/>
                </a:pPr>
                <a:r>
                  <a:rPr lang="en-US" sz="1200" dirty="0" err="1">
                    <a:solidFill>
                      <a:srgbClr val="000000"/>
                    </a:solidFill>
                    <a:latin typeface="Arial Narrow" panose="020B0606020202030204" pitchFamily="34" charset="0"/>
                    <a:cs typeface="Arial" charset="0"/>
                  </a:rPr>
                  <a:t>Mgmt</a:t>
                </a:r>
                <a:r>
                  <a:rPr lang="en-US" sz="1200" dirty="0">
                    <a:solidFill>
                      <a:srgbClr val="000000"/>
                    </a:solidFill>
                    <a:latin typeface="Arial Narrow" panose="020B0606020202030204" pitchFamily="34" charset="0"/>
                    <a:cs typeface="Arial" charset="0"/>
                  </a:rPr>
                  <a:t>, Deployment,</a:t>
                </a:r>
              </a:p>
              <a:p>
                <a:pPr eaLnBrk="1" hangingPunct="1">
                  <a:defRPr/>
                </a:pPr>
                <a:r>
                  <a:rPr lang="en-US" sz="1200" dirty="0" err="1">
                    <a:solidFill>
                      <a:srgbClr val="000000"/>
                    </a:solidFill>
                    <a:latin typeface="Arial Narrow" panose="020B0606020202030204" pitchFamily="34" charset="0"/>
                    <a:cs typeface="Arial" charset="0"/>
                  </a:rPr>
                  <a:t>Async</a:t>
                </a:r>
                <a:endParaRPr lang="en-US" sz="1200" dirty="0">
                  <a:solidFill>
                    <a:srgbClr val="000000"/>
                  </a:solidFill>
                  <a:latin typeface="Arial Narrow" panose="020B0606020202030204" pitchFamily="34" charset="0"/>
                  <a:cs typeface="Arial" charset="0"/>
                </a:endParaRPr>
              </a:p>
              <a:p>
                <a:pPr eaLnBrk="1" hangingPunct="1">
                  <a:defRPr/>
                </a:pPr>
                <a:r>
                  <a:rPr lang="en-US" sz="1200" dirty="0">
                    <a:solidFill>
                      <a:srgbClr val="000000"/>
                    </a:solidFill>
                    <a:latin typeface="Arial Narrow" panose="020B0606020202030204" pitchFamily="34" charset="0"/>
                    <a:cs typeface="Arial" charset="0"/>
                  </a:rPr>
                  <a:t>Connector</a:t>
                </a:r>
              </a:p>
              <a:p>
                <a:pPr eaLnBrk="1" hangingPunct="1">
                  <a:defRPr/>
                </a:pPr>
                <a:endParaRPr lang="en-US" sz="1200" dirty="0">
                  <a:solidFill>
                    <a:srgbClr val="000000"/>
                  </a:solidFill>
                  <a:latin typeface="Arial Narrow" panose="020B0606020202030204" pitchFamily="34" charset="0"/>
                  <a:cs typeface="Arial" charset="0"/>
                </a:endParaRPr>
              </a:p>
            </p:txBody>
          </p:sp>
          <p:sp>
            <p:nvSpPr>
              <p:cNvPr id="10276" name="Text Box 7"/>
              <p:cNvSpPr txBox="1">
                <a:spLocks noChangeArrowheads="1"/>
              </p:cNvSpPr>
              <p:nvPr/>
            </p:nvSpPr>
            <p:spPr bwMode="auto">
              <a:xfrm>
                <a:off x="3933825" y="2070100"/>
                <a:ext cx="1069975" cy="4270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 sz="700">
                  <a:latin typeface="Arial Narrow" panose="020B0606020202030204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10277" name="Text Box 9"/>
              <p:cNvSpPr txBox="1">
                <a:spLocks noChangeArrowheads="1"/>
              </p:cNvSpPr>
              <p:nvPr/>
            </p:nvSpPr>
            <p:spPr bwMode="auto">
              <a:xfrm>
                <a:off x="3995738" y="2044700"/>
                <a:ext cx="919162" cy="5000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5000" rIns="90000" bIns="45000"/>
              <a:lstStyle/>
              <a:p>
                <a:pPr algn="ctr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s-ES" sz="1400">
                  <a:solidFill>
                    <a:srgbClr val="000000"/>
                  </a:solidFill>
                  <a:latin typeface="Arial Narrow" panose="020B0606020202030204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10278" name="Text Box 11"/>
              <p:cNvSpPr txBox="1">
                <a:spLocks noChangeArrowheads="1"/>
              </p:cNvSpPr>
              <p:nvPr/>
            </p:nvSpPr>
            <p:spPr bwMode="auto">
              <a:xfrm>
                <a:off x="4119563" y="2781300"/>
                <a:ext cx="282575" cy="3413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000" tIns="45000" rIns="90000" bIns="45000"/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s-ES" sz="700">
                  <a:solidFill>
                    <a:srgbClr val="000000"/>
                  </a:solidFill>
                  <a:latin typeface="Arial Narrow" panose="020B0606020202030204" pitchFamily="34" charset="0"/>
                  <a:ea typeface="ＭＳ Ｐゴシック" pitchFamily="34" charset="-128"/>
                </a:endParaRPr>
              </a:p>
            </p:txBody>
          </p:sp>
        </p:grp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4551363" y="3014663"/>
              <a:ext cx="1368425" cy="2606675"/>
              <a:chOff x="5003800" y="1501775"/>
              <a:chExt cx="1368425" cy="2648743"/>
            </a:xfrm>
          </p:grpSpPr>
          <p:sp>
            <p:nvSpPr>
              <p:cNvPr id="4" name="AutoShape 6"/>
              <p:cNvSpPr>
                <a:spLocks noChangeArrowheads="1"/>
              </p:cNvSpPr>
              <p:nvPr/>
            </p:nvSpPr>
            <p:spPr bwMode="auto">
              <a:xfrm>
                <a:off x="5175045" y="1966912"/>
                <a:ext cx="1118416" cy="2183606"/>
              </a:xfrm>
              <a:prstGeom prst="roundRect">
                <a:avLst>
                  <a:gd name="adj" fmla="val 111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headEnd/>
                <a:tailEnd/>
              </a:ln>
              <a:effectLst>
                <a:outerShdw blurRad="40005" dist="22987" dir="5400000" algn="tl" rotWithShape="0">
                  <a:srgbClr val="000000">
                    <a:alpha val="35000"/>
                  </a:srgbClr>
                </a:outerShdw>
              </a:effectLst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lIns="90000" tIns="45000" rIns="90000" bIns="45000" anchorCtr="1"/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>
                  <a:defRPr/>
                </a:pPr>
                <a:r>
                  <a:rPr lang="en-US" sz="1400" b="1" dirty="0">
                    <a:solidFill>
                      <a:srgbClr val="FFFFFF"/>
                    </a:solidFill>
                    <a:latin typeface="Arial Narrow" panose="020B0606020202030204" pitchFamily="34" charset="0"/>
                    <a:ea typeface="ＭＳ Ｐゴシック" pitchFamily="34" charset="-128"/>
                  </a:rPr>
                  <a:t>Java EE 5</a:t>
                </a:r>
                <a:br>
                  <a:rPr lang="en-US" sz="1100" b="1" dirty="0">
                    <a:solidFill>
                      <a:srgbClr val="FFFFFF"/>
                    </a:solidFill>
                    <a:latin typeface="Arial Narrow" panose="020B0606020202030204" pitchFamily="34" charset="0"/>
                    <a:ea typeface="ＭＳ Ｐゴシック" pitchFamily="34" charset="-128"/>
                  </a:rPr>
                </a:br>
                <a:endParaRPr lang="en-US" sz="1100" b="1" dirty="0">
                  <a:solidFill>
                    <a:srgbClr val="FFFFFF"/>
                  </a:solidFill>
                  <a:latin typeface="Arial Narrow" panose="020B0606020202030204" pitchFamily="34" charset="0"/>
                  <a:ea typeface="ＭＳ Ｐゴシック" pitchFamily="34" charset="-128"/>
                </a:endParaRPr>
              </a:p>
              <a:p>
                <a:pPr>
                  <a:defRPr/>
                </a:pPr>
                <a:br>
                  <a:rPr lang="en-US" sz="1200" dirty="0">
                    <a:solidFill>
                      <a:srgbClr val="000000"/>
                    </a:solidFill>
                    <a:latin typeface="Arial Narrow" panose="020B0606020202030204" pitchFamily="34" charset="0"/>
                    <a:ea typeface="ＭＳ Ｐゴシック" pitchFamily="34" charset="-128"/>
                  </a:rPr>
                </a:br>
                <a:br>
                  <a:rPr lang="en-US" sz="1200" dirty="0">
                    <a:solidFill>
                      <a:srgbClr val="000000"/>
                    </a:solidFill>
                    <a:latin typeface="Arial Narrow" panose="020B0606020202030204" pitchFamily="34" charset="0"/>
                    <a:ea typeface="ＭＳ Ｐゴシック" pitchFamily="34" charset="-128"/>
                  </a:rPr>
                </a:br>
                <a:r>
                  <a:rPr lang="en-US" sz="1200" dirty="0">
                    <a:solidFill>
                      <a:srgbClr val="000000"/>
                    </a:solidFill>
                    <a:latin typeface="Arial Narrow" panose="020B0606020202030204" pitchFamily="34" charset="0"/>
                    <a:ea typeface="ＭＳ Ｐゴシック" pitchFamily="34" charset="-128"/>
                  </a:rPr>
                  <a:t>Ease of 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srgbClr val="000000"/>
                    </a:solidFill>
                    <a:latin typeface="Arial Narrow" panose="020B0606020202030204" pitchFamily="34" charset="0"/>
                    <a:ea typeface="ＭＳ Ｐゴシック" pitchFamily="34" charset="-128"/>
                  </a:rPr>
                  <a:t>Development,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srgbClr val="000000"/>
                    </a:solidFill>
                    <a:latin typeface="Arial Narrow" panose="020B0606020202030204" pitchFamily="34" charset="0"/>
                    <a:ea typeface="ＭＳ Ｐゴシック" pitchFamily="34" charset="-128"/>
                  </a:rPr>
                  <a:t>EJB 3.0, JPA, JSF, JAXB, JAX-WS, </a:t>
                </a:r>
                <a:r>
                  <a:rPr lang="en-US" sz="1200" dirty="0" err="1">
                    <a:solidFill>
                      <a:srgbClr val="000000"/>
                    </a:solidFill>
                    <a:latin typeface="Arial Narrow" panose="020B0606020202030204" pitchFamily="34" charset="0"/>
                    <a:ea typeface="ＭＳ Ｐゴシック" pitchFamily="34" charset="-128"/>
                  </a:rPr>
                  <a:t>StAX</a:t>
                </a:r>
                <a:r>
                  <a:rPr lang="en-US" sz="1200" dirty="0">
                    <a:solidFill>
                      <a:srgbClr val="000000"/>
                    </a:solidFill>
                    <a:latin typeface="Arial Narrow" panose="020B0606020202030204" pitchFamily="34" charset="0"/>
                    <a:ea typeface="ＭＳ Ｐゴシック" pitchFamily="34" charset="-128"/>
                  </a:rPr>
                  <a:t>, SAAJ</a:t>
                </a:r>
              </a:p>
            </p:txBody>
          </p:sp>
          <p:sp>
            <p:nvSpPr>
              <p:cNvPr id="10272" name="Text Box 15"/>
              <p:cNvSpPr txBox="1">
                <a:spLocks noChangeArrowheads="1"/>
              </p:cNvSpPr>
              <p:nvPr/>
            </p:nvSpPr>
            <p:spPr bwMode="auto">
              <a:xfrm>
                <a:off x="5003800" y="1501775"/>
                <a:ext cx="1368425" cy="5000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5000" rIns="90000" bIns="45000"/>
              <a:lstStyle/>
              <a:p>
                <a:pPr algn="ctr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s-ES" sz="1400">
                  <a:solidFill>
                    <a:srgbClr val="000000"/>
                  </a:solidFill>
                  <a:latin typeface="Arial Narrow" panose="020B0606020202030204" pitchFamily="34" charset="0"/>
                  <a:ea typeface="ＭＳ Ｐゴシック" pitchFamily="34" charset="-128"/>
                </a:endParaRPr>
              </a:p>
            </p:txBody>
          </p:sp>
        </p:grpSp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6235700" y="2655888"/>
              <a:ext cx="1166813" cy="2974975"/>
              <a:chOff x="6416675" y="1241425"/>
              <a:chExt cx="1165807" cy="2914015"/>
            </a:xfrm>
          </p:grpSpPr>
          <p:sp>
            <p:nvSpPr>
              <p:cNvPr id="10253" name="AutoShape 13"/>
              <p:cNvSpPr>
                <a:spLocks noChangeArrowheads="1"/>
              </p:cNvSpPr>
              <p:nvPr/>
            </p:nvSpPr>
            <p:spPr bwMode="auto">
              <a:xfrm>
                <a:off x="6440918" y="1545636"/>
                <a:ext cx="1075218" cy="1691879"/>
              </a:xfrm>
              <a:prstGeom prst="roundRect">
                <a:avLst>
                  <a:gd name="adj" fmla="val 106"/>
                </a:avLst>
              </a:prstGeom>
              <a:solidFill>
                <a:schemeClr val="accent1"/>
              </a:solidFill>
              <a:ln>
                <a:headEnd/>
                <a:tailEnd/>
              </a:ln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lIns="90000" tIns="45000" rIns="90000" bIns="45000" anchorCtr="1"/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en-US" sz="1400" b="1" dirty="0">
                    <a:solidFill>
                      <a:srgbClr val="FFFFFF"/>
                    </a:solidFill>
                    <a:latin typeface="Arial Narrow" panose="020B0606020202030204" pitchFamily="34" charset="0"/>
                    <a:ea typeface="Arial" charset="0"/>
                    <a:cs typeface="Arial"/>
                  </a:rPr>
                  <a:t>Java EE 6</a:t>
                </a:r>
              </a:p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br>
                  <a:rPr lang="en-US" sz="1400" dirty="0">
                    <a:solidFill>
                      <a:srgbClr val="000000"/>
                    </a:solidFill>
                    <a:latin typeface="Arial Narrow" panose="020B0606020202030204" pitchFamily="34" charset="0"/>
                    <a:ea typeface="Arial" charset="0"/>
                    <a:cs typeface="Arial" charset="0"/>
                  </a:rPr>
                </a:br>
                <a:r>
                  <a:rPr lang="en-US" sz="1200" dirty="0">
                    <a:solidFill>
                      <a:srgbClr val="000000"/>
                    </a:solidFill>
                    <a:latin typeface="Arial Narrow" panose="020B0606020202030204" pitchFamily="34" charset="0"/>
                    <a:ea typeface="Arial" charset="0"/>
                    <a:cs typeface="Arial"/>
                  </a:rPr>
                  <a:t>Pruning,</a:t>
                </a:r>
                <a:br>
                  <a:rPr lang="en-US" sz="1200" dirty="0">
                    <a:solidFill>
                      <a:srgbClr val="000000"/>
                    </a:solidFill>
                    <a:latin typeface="Arial Narrow" panose="020B0606020202030204" pitchFamily="34" charset="0"/>
                    <a:ea typeface="Arial" charset="0"/>
                    <a:cs typeface="Arial"/>
                  </a:rPr>
                </a:br>
                <a:r>
                  <a:rPr lang="en-US" sz="1200" dirty="0">
                    <a:solidFill>
                      <a:srgbClr val="000000"/>
                    </a:solidFill>
                    <a:latin typeface="Arial Narrow" panose="020B0606020202030204" pitchFamily="34" charset="0"/>
                    <a:ea typeface="Arial" charset="0"/>
                    <a:cs typeface="Arial"/>
                  </a:rPr>
                  <a:t>Extensibility</a:t>
                </a:r>
                <a:br>
                  <a:rPr lang="en-US" sz="1200" dirty="0">
                    <a:solidFill>
                      <a:srgbClr val="000000"/>
                    </a:solidFill>
                    <a:latin typeface="Arial Narrow" panose="020B0606020202030204" pitchFamily="34" charset="0"/>
                    <a:ea typeface="Arial" charset="0"/>
                    <a:cs typeface="Arial"/>
                  </a:rPr>
                </a:br>
                <a:r>
                  <a:rPr lang="en-US" sz="1200" dirty="0">
                    <a:solidFill>
                      <a:srgbClr val="000000"/>
                    </a:solidFill>
                    <a:latin typeface="Arial Narrow" panose="020B0606020202030204" pitchFamily="34" charset="0"/>
                    <a:ea typeface="Arial" charset="0"/>
                    <a:cs typeface="Arial"/>
                  </a:rPr>
                  <a:t>Ease of Dev,</a:t>
                </a:r>
              </a:p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en-US" sz="1200" dirty="0">
                    <a:solidFill>
                      <a:srgbClr val="000000"/>
                    </a:solidFill>
                    <a:latin typeface="Arial Narrow" panose="020B0606020202030204" pitchFamily="34" charset="0"/>
                    <a:ea typeface="Arial" charset="0"/>
                    <a:cs typeface="Arial"/>
                  </a:rPr>
                  <a:t>CDI, JAX-RS</a:t>
                </a:r>
                <a:endParaRPr lang="en-US" sz="1400" dirty="0">
                  <a:solidFill>
                    <a:srgbClr val="000000"/>
                  </a:solidFill>
                  <a:latin typeface="Arial Narrow" panose="020B0606020202030204" pitchFamily="34" charset="0"/>
                  <a:ea typeface="Arial" charset="0"/>
                  <a:cs typeface="Arial"/>
                </a:endParaRPr>
              </a:p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endParaRPr lang="en-US" sz="1400" dirty="0">
                  <a:solidFill>
                    <a:srgbClr val="000000"/>
                  </a:solidFill>
                  <a:latin typeface="Arial Narrow" panose="020B0606020202030204" pitchFamily="34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0254" name="AutoShape 14"/>
              <p:cNvSpPr>
                <a:spLocks noChangeArrowheads="1"/>
              </p:cNvSpPr>
              <p:nvPr/>
            </p:nvSpPr>
            <p:spPr bwMode="auto">
              <a:xfrm>
                <a:off x="6440918" y="2959972"/>
                <a:ext cx="1075217" cy="1195468"/>
              </a:xfrm>
              <a:prstGeom prst="roundRect">
                <a:avLst>
                  <a:gd name="adj" fmla="val 130"/>
                </a:avLst>
              </a:prstGeom>
              <a:solidFill>
                <a:schemeClr val="accent1"/>
              </a:solidFill>
              <a:ln>
                <a:headEnd/>
                <a:tailEnd/>
              </a:ln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lIns="90000" tIns="45000" rIns="90000" bIns="45000" anchorCtr="1"/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en-US" sz="1400" b="1" dirty="0">
                    <a:solidFill>
                      <a:srgbClr val="FFFFFF"/>
                    </a:solidFill>
                    <a:latin typeface="Arial Narrow" panose="020B0606020202030204" pitchFamily="34" charset="0"/>
                    <a:ea typeface="Arial" charset="0"/>
                    <a:cs typeface="Arial"/>
                  </a:rPr>
                  <a:t>Web Profile</a:t>
                </a:r>
                <a:br>
                  <a:rPr lang="en-US" sz="1400" b="1" dirty="0">
                    <a:solidFill>
                      <a:srgbClr val="FFFFFF"/>
                    </a:solidFill>
                    <a:latin typeface="Arial Narrow" panose="020B0606020202030204" pitchFamily="34" charset="0"/>
                    <a:ea typeface="Arial" charset="0"/>
                    <a:cs typeface="Arial"/>
                  </a:rPr>
                </a:br>
                <a:endParaRPr lang="en-US" sz="1400" b="1" dirty="0">
                  <a:solidFill>
                    <a:srgbClr val="FFFFFF"/>
                  </a:solidFill>
                  <a:latin typeface="Arial Narrow" panose="020B0606020202030204" pitchFamily="34" charset="0"/>
                  <a:ea typeface="Arial" charset="0"/>
                  <a:cs typeface="Arial"/>
                </a:endParaRPr>
              </a:p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en-US" sz="1200" dirty="0" err="1">
                    <a:solidFill>
                      <a:srgbClr val="000000"/>
                    </a:solidFill>
                    <a:latin typeface="Arial Narrow" panose="020B0606020202030204" pitchFamily="34" charset="0"/>
                    <a:ea typeface="Arial" charset="0"/>
                    <a:cs typeface="Arial"/>
                  </a:rPr>
                  <a:t>Servlet</a:t>
                </a:r>
                <a:r>
                  <a:rPr lang="en-US" sz="1200" dirty="0">
                    <a:solidFill>
                      <a:srgbClr val="000000"/>
                    </a:solidFill>
                    <a:latin typeface="Arial Narrow" panose="020B0606020202030204" pitchFamily="34" charset="0"/>
                    <a:ea typeface="Arial" charset="0"/>
                    <a:cs typeface="Arial"/>
                  </a:rPr>
                  <a:t> 3.0, EJB 3.1</a:t>
                </a:r>
                <a:r>
                  <a:rPr lang="en-US" sz="1200" b="1" dirty="0">
                    <a:solidFill>
                      <a:srgbClr val="FFFFFF"/>
                    </a:solidFill>
                    <a:latin typeface="Arial Narrow" panose="020B0606020202030204" pitchFamily="34" charset="0"/>
                    <a:ea typeface="Arial" charset="0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000000"/>
                    </a:solidFill>
                    <a:latin typeface="Arial Narrow" panose="020B0606020202030204" pitchFamily="34" charset="0"/>
                    <a:ea typeface="Arial" charset="0"/>
                    <a:cs typeface="Arial"/>
                  </a:rPr>
                  <a:t>Lite</a:t>
                </a:r>
              </a:p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endParaRPr lang="en-US" sz="700" dirty="0">
                  <a:solidFill>
                    <a:srgbClr val="000000"/>
                  </a:solidFill>
                  <a:latin typeface="Arial Narrow" panose="020B0606020202030204" pitchFamily="34" charset="0"/>
                  <a:ea typeface="Arial" charset="0"/>
                  <a:cs typeface="Arial"/>
                </a:endParaRPr>
              </a:p>
            </p:txBody>
          </p:sp>
          <p:sp>
            <p:nvSpPr>
              <p:cNvPr id="10268" name="Text Box 16"/>
              <p:cNvSpPr txBox="1">
                <a:spLocks noChangeArrowheads="1"/>
              </p:cNvSpPr>
              <p:nvPr/>
            </p:nvSpPr>
            <p:spPr bwMode="auto">
              <a:xfrm>
                <a:off x="6416675" y="1241425"/>
                <a:ext cx="1165807" cy="2730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5000" rIns="90000" bIns="45000"/>
              <a:lstStyle/>
              <a:p>
                <a:pPr algn="just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s-ES" sz="1400">
                  <a:solidFill>
                    <a:srgbClr val="000000"/>
                  </a:solidFill>
                  <a:latin typeface="Arial Narrow" panose="020B0606020202030204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21" name="AutoShape 6"/>
            <p:cNvSpPr>
              <a:spLocks noChangeArrowheads="1"/>
            </p:cNvSpPr>
            <p:nvPr/>
          </p:nvSpPr>
          <p:spPr bwMode="auto">
            <a:xfrm>
              <a:off x="7733736" y="2141423"/>
              <a:ext cx="1110531" cy="3483612"/>
            </a:xfrm>
            <a:prstGeom prst="roundRect">
              <a:avLst>
                <a:gd name="adj" fmla="val 111"/>
              </a:avLst>
            </a:prstGeom>
            <a:solidFill>
              <a:srgbClr val="FF6600"/>
            </a:solidFill>
            <a:ln>
              <a:headEnd/>
              <a:tailEnd/>
            </a:ln>
            <a:effectLst>
              <a:outerShdw blurRad="40005" dist="22987" dir="5400000" algn="tl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lIns="90000" tIns="45000" rIns="90000" bIns="45000" anchorCtr="1"/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US" sz="1400" b="1" dirty="0">
                  <a:solidFill>
                    <a:srgbClr val="FFFFFF"/>
                  </a:solidFill>
                  <a:latin typeface="Arial Narrow" panose="020B0606020202030204" pitchFamily="34" charset="0"/>
                  <a:ea typeface="Arial" charset="0"/>
                  <a:cs typeface="Arial"/>
                </a:rPr>
                <a:t>Java EE 7</a:t>
              </a:r>
            </a:p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br>
                <a:rPr lang="en-US" sz="1400" dirty="0">
                  <a:solidFill>
                    <a:srgbClr val="000000"/>
                  </a:solidFill>
                  <a:latin typeface="Arial Narrow" panose="020B0606020202030204" pitchFamily="34" charset="0"/>
                  <a:ea typeface="Arial" charset="0"/>
                  <a:cs typeface="Arial"/>
                </a:rPr>
              </a:br>
              <a:r>
                <a:rPr lang="en-US" sz="1200" dirty="0">
                  <a:solidFill>
                    <a:srgbClr val="000000"/>
                  </a:solidFill>
                  <a:latin typeface="Arial Narrow" panose="020B0606020202030204" pitchFamily="34" charset="0"/>
                  <a:ea typeface="Arial" charset="0"/>
                  <a:cs typeface="Arial"/>
                </a:rPr>
                <a:t>JMS 2.0, Batch, Caching, TX Interceptor, WebSocket, JSON</a:t>
              </a:r>
              <a:endParaRPr lang="en-US" sz="1100" dirty="0">
                <a:solidFill>
                  <a:srgbClr val="000000"/>
                </a:solidFill>
                <a:latin typeface="Arial Narrow" panose="020B0606020202030204" pitchFamily="34" charset="0"/>
                <a:ea typeface="Arial" charset="0"/>
                <a:cs typeface="Arial"/>
              </a:endParaRPr>
            </a:p>
          </p:txBody>
        </p:sp>
        <p:sp>
          <p:nvSpPr>
            <p:cNvPr id="22" name="AutoShape 14"/>
            <p:cNvSpPr>
              <a:spLocks noChangeArrowheads="1"/>
            </p:cNvSpPr>
            <p:nvPr/>
          </p:nvSpPr>
          <p:spPr bwMode="auto">
            <a:xfrm>
              <a:off x="7736285" y="4681776"/>
              <a:ext cx="1105433" cy="959168"/>
            </a:xfrm>
            <a:prstGeom prst="roundRect">
              <a:avLst>
                <a:gd name="adj" fmla="val 130"/>
              </a:avLst>
            </a:prstGeom>
            <a:solidFill>
              <a:srgbClr val="FF6600"/>
            </a:solidFill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lIns="90000" tIns="45000" rIns="90000" bIns="45000" anchorCtr="1"/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US" sz="1400" b="1" dirty="0">
                  <a:solidFill>
                    <a:srgbClr val="FFFFFF"/>
                  </a:solidFill>
                  <a:latin typeface="Arial Narrow" panose="020B0606020202030204" pitchFamily="34" charset="0"/>
                  <a:ea typeface="Arial" charset="0"/>
                  <a:cs typeface="Arial"/>
                </a:rPr>
                <a:t>Web Profile</a:t>
              </a:r>
              <a:br>
                <a:rPr lang="en-US" sz="1400" b="1" dirty="0">
                  <a:solidFill>
                    <a:srgbClr val="FFFFFF"/>
                  </a:solidFill>
                  <a:latin typeface="Arial Narrow" panose="020B0606020202030204" pitchFamily="34" charset="0"/>
                  <a:ea typeface="Arial" charset="0"/>
                  <a:cs typeface="Arial"/>
                </a:rPr>
              </a:br>
              <a:endParaRPr lang="en-US" sz="1400" b="1" dirty="0">
                <a:solidFill>
                  <a:srgbClr val="FFFFFF"/>
                </a:solidFill>
                <a:latin typeface="Arial Narrow" panose="020B0606020202030204" pitchFamily="34" charset="0"/>
                <a:ea typeface="Arial" charset="0"/>
                <a:cs typeface="Arial"/>
              </a:endParaRPr>
            </a:p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 Narrow" panose="020B0606020202030204" pitchFamily="34" charset="0"/>
                  <a:ea typeface="Arial" charset="0"/>
                  <a:cs typeface="Arial"/>
                </a:rPr>
                <a:t>JAX-RS 2.0</a:t>
              </a:r>
              <a:endParaRPr lang="en-US" sz="1200" b="1" dirty="0">
                <a:solidFill>
                  <a:srgbClr val="FFFFFF"/>
                </a:solidFill>
                <a:latin typeface="Arial Narrow" panose="020B0606020202030204" pitchFamily="34" charset="0"/>
                <a:ea typeface="Arial" charset="0"/>
                <a:cs typeface="Arial"/>
              </a:endParaRPr>
            </a:p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endParaRPr lang="en-US" sz="700" dirty="0">
                <a:solidFill>
                  <a:srgbClr val="000000"/>
                </a:solidFill>
                <a:latin typeface="Arial Narrow" panose="020B0606020202030204" pitchFamily="34" charset="0"/>
                <a:ea typeface="Arial" charset="0"/>
                <a:cs typeface="Arial"/>
              </a:endParaRPr>
            </a:p>
          </p:txBody>
        </p:sp>
        <p:sp>
          <p:nvSpPr>
            <p:cNvPr id="29" name="AutoShape 14"/>
            <p:cNvSpPr>
              <a:spLocks noChangeArrowheads="1"/>
            </p:cNvSpPr>
            <p:nvPr/>
          </p:nvSpPr>
          <p:spPr bwMode="auto">
            <a:xfrm>
              <a:off x="7735181" y="3848115"/>
              <a:ext cx="1107641" cy="562119"/>
            </a:xfrm>
            <a:prstGeom prst="roundRect">
              <a:avLst>
                <a:gd name="adj" fmla="val 130"/>
              </a:avLst>
            </a:prstGeom>
            <a:noFill/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lIns="90000" tIns="45000" rIns="90000" bIns="45000" anchorCtr="1"/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US" sz="1000" strike="sngStrike" dirty="0">
                  <a:solidFill>
                    <a:srgbClr val="000000"/>
                  </a:solidFill>
                  <a:latin typeface="Arial Narrow" panose="020B0606020202030204" pitchFamily="34" charset="0"/>
                  <a:ea typeface="Arial" charset="0"/>
                  <a:cs typeface="Arial"/>
                </a:rPr>
                <a:t>JAX-RPC</a:t>
              </a:r>
              <a:r>
                <a:rPr lang="en-US" sz="1000" dirty="0">
                  <a:solidFill>
                    <a:srgbClr val="000000"/>
                  </a:solidFill>
                  <a:latin typeface="Arial Narrow" panose="020B0606020202030204" pitchFamily="34" charset="0"/>
                  <a:ea typeface="Arial" charset="0"/>
                  <a:cs typeface="Arial"/>
                </a:rPr>
                <a:t>, </a:t>
              </a:r>
              <a:r>
                <a:rPr lang="en-US" sz="1000" strike="sngStrike" dirty="0">
                  <a:solidFill>
                    <a:srgbClr val="000000"/>
                  </a:solidFill>
                  <a:latin typeface="Arial Narrow" panose="020B0606020202030204" pitchFamily="34" charset="0"/>
                  <a:ea typeface="Arial" charset="0"/>
                  <a:cs typeface="Arial"/>
                </a:rPr>
                <a:t>CMP/ BMP</a:t>
              </a:r>
              <a:r>
                <a:rPr lang="en-US" sz="1000" dirty="0">
                  <a:solidFill>
                    <a:srgbClr val="000000"/>
                  </a:solidFill>
                  <a:latin typeface="Arial Narrow" panose="020B0606020202030204" pitchFamily="34" charset="0"/>
                  <a:ea typeface="Arial" charset="0"/>
                  <a:cs typeface="Arial"/>
                </a:rPr>
                <a:t>, </a:t>
              </a:r>
              <a:r>
                <a:rPr lang="en-US" sz="1000" strike="sngStrike" dirty="0">
                  <a:solidFill>
                    <a:srgbClr val="000000"/>
                  </a:solidFill>
                  <a:latin typeface="Arial Narrow" panose="020B0606020202030204" pitchFamily="34" charset="0"/>
                  <a:ea typeface="Arial" charset="0"/>
                  <a:cs typeface="Arial"/>
                </a:rPr>
                <a:t>JSR 88</a:t>
              </a:r>
            </a:p>
          </p:txBody>
        </p:sp>
        <p:grpSp>
          <p:nvGrpSpPr>
            <p:cNvPr id="9" name="Group 27"/>
            <p:cNvGrpSpPr>
              <a:grpSpLocks/>
            </p:cNvGrpSpPr>
            <p:nvPr/>
          </p:nvGrpSpPr>
          <p:grpSpPr bwMode="auto">
            <a:xfrm>
              <a:off x="119063" y="3482975"/>
              <a:ext cx="1292225" cy="2168525"/>
              <a:chOff x="3840231" y="2070100"/>
              <a:chExt cx="1291748" cy="2079228"/>
            </a:xfrm>
          </p:grpSpPr>
          <p:sp>
            <p:nvSpPr>
              <p:cNvPr id="30" name="AutoShape 5"/>
              <p:cNvSpPr>
                <a:spLocks noChangeArrowheads="1"/>
              </p:cNvSpPr>
              <p:nvPr/>
            </p:nvSpPr>
            <p:spPr bwMode="auto">
              <a:xfrm>
                <a:off x="3950461" y="3136401"/>
                <a:ext cx="1053977" cy="1012927"/>
              </a:xfrm>
              <a:prstGeom prst="roundRect">
                <a:avLst>
                  <a:gd name="adj" fmla="val 120"/>
                </a:avLst>
              </a:prstGeom>
              <a:solidFill>
                <a:schemeClr val="accent1"/>
              </a:solidFill>
              <a:ln>
                <a:headEnd/>
                <a:tailEnd/>
              </a:ln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lIns="90000" tIns="45000" rIns="90000" bIns="45000" anchorCtr="1"/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>
                  <a:defRPr/>
                </a:pPr>
                <a:r>
                  <a:rPr lang="en-US" sz="1400" b="1">
                    <a:solidFill>
                      <a:srgbClr val="FFFFFF"/>
                    </a:solidFill>
                    <a:latin typeface="Arial Narrow" panose="020B0606020202030204" pitchFamily="34" charset="0"/>
                    <a:ea typeface="ＭＳ Ｐゴシック" pitchFamily="34" charset="-128"/>
                  </a:rPr>
                  <a:t>J2EE 1.2</a:t>
                </a:r>
              </a:p>
              <a:p>
                <a:pPr>
                  <a:defRPr/>
                </a:pPr>
                <a:br>
                  <a:rPr lang="en-US" sz="1100">
                    <a:solidFill>
                      <a:srgbClr val="000000"/>
                    </a:solidFill>
                    <a:latin typeface="Arial Narrow" panose="020B0606020202030204" pitchFamily="34" charset="0"/>
                    <a:ea typeface="ＭＳ Ｐゴシック" pitchFamily="34" charset="-128"/>
                  </a:rPr>
                </a:br>
                <a:r>
                  <a:rPr lang="en-US" sz="1200">
                    <a:solidFill>
                      <a:srgbClr val="000000"/>
                    </a:solidFill>
                    <a:latin typeface="Arial Narrow" panose="020B0606020202030204" pitchFamily="34" charset="0"/>
                    <a:ea typeface="ＭＳ Ｐゴシック" pitchFamily="34" charset="-128"/>
                  </a:rPr>
                  <a:t>Servlet, JSP, EJB, JMS, RMI</a:t>
                </a:r>
              </a:p>
            </p:txBody>
          </p:sp>
          <p:sp>
            <p:nvSpPr>
              <p:cNvPr id="10259" name="Text Box 7"/>
              <p:cNvSpPr txBox="1">
                <a:spLocks noChangeArrowheads="1"/>
              </p:cNvSpPr>
              <p:nvPr/>
            </p:nvSpPr>
            <p:spPr bwMode="auto">
              <a:xfrm>
                <a:off x="3933825" y="2070100"/>
                <a:ext cx="1069975" cy="4270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 sz="700">
                  <a:latin typeface="Arial Narrow" panose="020B0606020202030204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10260" name="Text Box 9"/>
              <p:cNvSpPr txBox="1">
                <a:spLocks noChangeArrowheads="1"/>
              </p:cNvSpPr>
              <p:nvPr/>
            </p:nvSpPr>
            <p:spPr bwMode="auto">
              <a:xfrm>
                <a:off x="3840231" y="2619962"/>
                <a:ext cx="1291748" cy="5000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5000" rIns="90000" bIns="45000"/>
              <a:lstStyle/>
              <a:p>
                <a:pPr algn="ctr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US" sz="1400">
                  <a:solidFill>
                    <a:srgbClr val="000000"/>
                  </a:solidFill>
                  <a:latin typeface="Arial Narrow" panose="020B0606020202030204" pitchFamily="34" charset="0"/>
                  <a:ea typeface="ＭＳ Ｐゴシック" pitchFamily="34" charset="-128"/>
                </a:endParaRPr>
              </a:p>
              <a:p>
                <a:pPr algn="ctr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US" sz="1400">
                  <a:solidFill>
                    <a:srgbClr val="000000"/>
                  </a:solidFill>
                  <a:latin typeface="Arial Narrow" panose="020B0606020202030204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10261" name="Text Box 11"/>
              <p:cNvSpPr txBox="1">
                <a:spLocks noChangeArrowheads="1"/>
              </p:cNvSpPr>
              <p:nvPr/>
            </p:nvSpPr>
            <p:spPr bwMode="auto">
              <a:xfrm>
                <a:off x="4119563" y="2781300"/>
                <a:ext cx="282575" cy="3413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000" tIns="45000" rIns="90000" bIns="45000"/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s-ES" sz="700">
                  <a:solidFill>
                    <a:srgbClr val="000000"/>
                  </a:solidFill>
                  <a:latin typeface="Arial Narrow" panose="020B0606020202030204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27" name="26 Flecha abajo"/>
            <p:cNvSpPr/>
            <p:nvPr/>
          </p:nvSpPr>
          <p:spPr>
            <a:xfrm>
              <a:off x="7812360" y="1124744"/>
              <a:ext cx="864096" cy="72008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latin typeface="Arial Narrow" panose="020B0606020202030204" pitchFamily="34" charset="0"/>
              </a:endParaRPr>
            </a:p>
          </p:txBody>
        </p:sp>
      </p:grpSp>
      <p:sp>
        <p:nvSpPr>
          <p:cNvPr id="28" name="3 Marcador de texto"/>
          <p:cNvSpPr txBox="1">
            <a:spLocks/>
          </p:cNvSpPr>
          <p:nvPr/>
        </p:nvSpPr>
        <p:spPr>
          <a:xfrm>
            <a:off x="395536" y="1124744"/>
            <a:ext cx="8229600" cy="40640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 indent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defRPr kumimoji="0" sz="2000">
                <a:solidFill>
                  <a:schemeClr val="accent1"/>
                </a:solidFill>
              </a:defRPr>
            </a:lvl1pPr>
            <a:lvl2pPr indent="0">
              <a:spcBef>
                <a:spcPts val="324"/>
              </a:spcBef>
              <a:buClr>
                <a:schemeClr val="accent1"/>
              </a:buClr>
              <a:buFontTx/>
              <a:buNone/>
              <a:defRPr kumimoji="0" sz="2300"/>
            </a:lvl2pPr>
            <a:lvl3pPr indent="0">
              <a:spcBef>
                <a:spcPts val="350"/>
              </a:spcBef>
              <a:buClr>
                <a:schemeClr val="accent2"/>
              </a:buClr>
              <a:buSzPct val="100000"/>
              <a:buFontTx/>
              <a:buNone/>
              <a:defRPr kumimoji="0" sz="2100"/>
            </a:lvl3pPr>
            <a:lvl4pPr indent="0">
              <a:spcBef>
                <a:spcPts val="350"/>
              </a:spcBef>
              <a:buClr>
                <a:schemeClr val="accent2"/>
              </a:buClr>
              <a:buFontTx/>
              <a:buNone/>
              <a:defRPr kumimoji="0" sz="1900"/>
            </a:lvl4pPr>
            <a:lvl5pPr indent="0">
              <a:spcBef>
                <a:spcPts val="350"/>
              </a:spcBef>
              <a:buClr>
                <a:schemeClr val="accent2"/>
              </a:buClr>
              <a:buFontTx/>
              <a:buNone/>
              <a:defRPr kumimoji="0"/>
            </a:lvl5pPr>
            <a:lvl6pPr marL="1600200" indent="-228600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/>
            </a:lvl6pPr>
            <a:lvl7pPr marL="1828800" indent="-228600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/>
            </a:lvl7pPr>
            <a:lvl8pPr marL="2057400" indent="-228600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/>
            </a:lvl8pPr>
            <a:lvl9pPr marL="2286000" indent="-228600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baseline="0"/>
            </a:lvl9pPr>
            <a:extLst/>
          </a:lstStyle>
          <a:p>
            <a:r>
              <a:rPr lang="es-ES_tradnl" dirty="0"/>
              <a:t>Pasado, Presente y Futuro</a:t>
            </a:r>
            <a:endParaRPr lang="es-E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ES_tradnl" noProof="0" dirty="0">
                <a:ea typeface="+mj-ea"/>
              </a:rPr>
              <a:t>Java EE 7 (JSR 342)</a:t>
            </a:r>
          </a:p>
        </p:txBody>
      </p:sp>
      <p:pic>
        <p:nvPicPr>
          <p:cNvPr id="18434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24744"/>
            <a:ext cx="3671888" cy="205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3300413"/>
            <a:ext cx="3744913" cy="293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6" name="Picture 9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1124744"/>
            <a:ext cx="3887787" cy="175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10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16463" y="2951163"/>
            <a:ext cx="3959225" cy="141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8" name="Picture 11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16463" y="4648200"/>
            <a:ext cx="3900487" cy="151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ES_tradnl" noProof="0" dirty="0"/>
              <a:t>Java EE 7 – JSR</a:t>
            </a:r>
          </a:p>
        </p:txBody>
      </p:sp>
      <p:grpSp>
        <p:nvGrpSpPr>
          <p:cNvPr id="72" name="71 Grupo"/>
          <p:cNvGrpSpPr/>
          <p:nvPr/>
        </p:nvGrpSpPr>
        <p:grpSpPr>
          <a:xfrm>
            <a:off x="611560" y="1556792"/>
            <a:ext cx="7885112" cy="4116882"/>
            <a:chOff x="592138" y="1143000"/>
            <a:chExt cx="7885112" cy="4116882"/>
          </a:xfrm>
        </p:grpSpPr>
        <p:sp>
          <p:nvSpPr>
            <p:cNvPr id="73" name="Rounded Rectangle 2"/>
            <p:cNvSpPr/>
            <p:nvPr/>
          </p:nvSpPr>
          <p:spPr>
            <a:xfrm>
              <a:off x="592138" y="4514850"/>
              <a:ext cx="1131887" cy="744538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1600" b="1" dirty="0" err="1">
                  <a:solidFill>
                    <a:srgbClr val="000000"/>
                  </a:solidFill>
                  <a:cs typeface="Arial" pitchFamily="34" charset="0"/>
                </a:rPr>
                <a:t>Connector 1.6</a:t>
              </a:r>
            </a:p>
          </p:txBody>
        </p:sp>
        <p:sp>
          <p:nvSpPr>
            <p:cNvPr id="74" name="Rounded Rectangle 3"/>
            <p:cNvSpPr/>
            <p:nvPr/>
          </p:nvSpPr>
          <p:spPr>
            <a:xfrm>
              <a:off x="592138" y="3675063"/>
              <a:ext cx="2244725" cy="744537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1600" b="1" dirty="0">
                  <a:solidFill>
                    <a:srgbClr val="000000"/>
                  </a:solidFill>
                  <a:cs typeface="Arial" pitchFamily="34" charset="0"/>
                </a:rPr>
                <a:t>Managed Beans 1.0</a:t>
              </a:r>
            </a:p>
          </p:txBody>
        </p:sp>
        <p:sp>
          <p:nvSpPr>
            <p:cNvPr id="75" name="Rounded Rectangle 4"/>
            <p:cNvSpPr/>
            <p:nvPr/>
          </p:nvSpPr>
          <p:spPr>
            <a:xfrm>
              <a:off x="2928938" y="3675063"/>
              <a:ext cx="2681287" cy="744537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1600" b="1" dirty="0">
                  <a:solidFill>
                    <a:srgbClr val="000000"/>
                  </a:solidFill>
                  <a:cs typeface="Arial" pitchFamily="34" charset="0"/>
                </a:rPr>
                <a:t>EJB 3.2</a:t>
              </a:r>
            </a:p>
          </p:txBody>
        </p:sp>
        <p:sp>
          <p:nvSpPr>
            <p:cNvPr id="76" name="Rounded Rectangle 5"/>
            <p:cNvSpPr/>
            <p:nvPr/>
          </p:nvSpPr>
          <p:spPr>
            <a:xfrm>
              <a:off x="1730375" y="1989138"/>
              <a:ext cx="3879850" cy="746125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1600" b="1" dirty="0" err="1">
                  <a:solidFill>
                    <a:srgbClr val="000000"/>
                  </a:solidFill>
                  <a:cs typeface="Arial" pitchFamily="34" charset="0"/>
                </a:rPr>
                <a:t>Servlet</a:t>
              </a:r>
              <a:r>
                <a:rPr lang="en-US" sz="1600" b="1" dirty="0">
                  <a:solidFill>
                    <a:srgbClr val="000000"/>
                  </a:solidFill>
                  <a:cs typeface="Arial" pitchFamily="34" charset="0"/>
                </a:rPr>
                <a:t> 3.1</a:t>
              </a:r>
            </a:p>
          </p:txBody>
        </p:sp>
        <p:sp>
          <p:nvSpPr>
            <p:cNvPr id="77" name="Rounded Rectangle 6"/>
            <p:cNvSpPr/>
            <p:nvPr/>
          </p:nvSpPr>
          <p:spPr>
            <a:xfrm>
              <a:off x="592138" y="1143000"/>
              <a:ext cx="1046162" cy="1589088"/>
            </a:xfrm>
            <a:prstGeom prst="roundRect">
              <a:avLst/>
            </a:prstGeom>
            <a:solidFill>
              <a:schemeClr val="bg2"/>
            </a:solidFill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1400" b="1" dirty="0">
                  <a:solidFill>
                    <a:schemeClr val="tx1"/>
                  </a:solidFill>
                  <a:cs typeface="Arial" pitchFamily="34" charset="0"/>
                </a:rPr>
                <a:t>Portable</a:t>
              </a:r>
            </a:p>
            <a:p>
              <a:pPr algn="ctr">
                <a:defRPr/>
              </a:pPr>
              <a:r>
                <a:rPr lang="en-US" sz="1400" b="1" dirty="0">
                  <a:solidFill>
                    <a:schemeClr val="tx1"/>
                  </a:solidFill>
                  <a:cs typeface="Arial" pitchFamily="34" charset="0"/>
                </a:rPr>
                <a:t>Extensions</a:t>
              </a:r>
            </a:p>
          </p:txBody>
        </p:sp>
        <p:sp>
          <p:nvSpPr>
            <p:cNvPr id="78" name="Rounded Rectangle 7"/>
            <p:cNvSpPr/>
            <p:nvPr/>
          </p:nvSpPr>
          <p:spPr>
            <a:xfrm>
              <a:off x="2765425" y="1149350"/>
              <a:ext cx="844550" cy="744538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1600" b="1" dirty="0" err="1">
                  <a:solidFill>
                    <a:srgbClr val="000000"/>
                  </a:solidFill>
                  <a:cs typeface="Arial" pitchFamily="34" charset="0"/>
                </a:rPr>
                <a:t>JSF 2.2</a:t>
              </a:r>
            </a:p>
          </p:txBody>
        </p:sp>
        <p:sp>
          <p:nvSpPr>
            <p:cNvPr id="79" name="Rounded Rectangle 8"/>
            <p:cNvSpPr/>
            <p:nvPr/>
          </p:nvSpPr>
          <p:spPr>
            <a:xfrm>
              <a:off x="3711575" y="1149350"/>
              <a:ext cx="876300" cy="744538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1600" b="1" dirty="0" err="1">
                  <a:solidFill>
                    <a:srgbClr val="000000"/>
                  </a:solidFill>
                  <a:cs typeface="Arial" pitchFamily="34" charset="0"/>
                </a:rPr>
                <a:t>JAX-RS 2.0</a:t>
              </a:r>
            </a:p>
          </p:txBody>
        </p:sp>
        <p:sp>
          <p:nvSpPr>
            <p:cNvPr id="80" name="Rounded Rectangle 9"/>
            <p:cNvSpPr/>
            <p:nvPr/>
          </p:nvSpPr>
          <p:spPr>
            <a:xfrm>
              <a:off x="5719938" y="1155752"/>
              <a:ext cx="762000" cy="4104130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1600" b="1" dirty="0" err="1">
                  <a:solidFill>
                    <a:srgbClr val="000000"/>
                  </a:solidFill>
                  <a:cs typeface="Arial" pitchFamily="34" charset="0"/>
                </a:rPr>
                <a:t>Bean Validation 1.1</a:t>
              </a:r>
            </a:p>
          </p:txBody>
        </p:sp>
        <p:sp>
          <p:nvSpPr>
            <p:cNvPr id="81" name="Rounded Rectangle 10"/>
            <p:cNvSpPr/>
            <p:nvPr/>
          </p:nvSpPr>
          <p:spPr>
            <a:xfrm>
              <a:off x="4467225" y="4514850"/>
              <a:ext cx="1143000" cy="744538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1600" b="1" dirty="0" err="1">
                  <a:solidFill>
                    <a:srgbClr val="000000"/>
                  </a:solidFill>
                  <a:cs typeface="Arial" pitchFamily="34" charset="0"/>
                </a:rPr>
                <a:t>JMS 2.0</a:t>
              </a:r>
            </a:p>
          </p:txBody>
        </p:sp>
        <p:sp>
          <p:nvSpPr>
            <p:cNvPr id="82" name="Rounded Rectangle 12"/>
            <p:cNvSpPr/>
            <p:nvPr/>
          </p:nvSpPr>
          <p:spPr>
            <a:xfrm>
              <a:off x="1882775" y="4514850"/>
              <a:ext cx="1127125" cy="744538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1600" b="1" dirty="0">
                  <a:solidFill>
                    <a:srgbClr val="000000"/>
                  </a:solidFill>
                  <a:cs typeface="Arial" pitchFamily="34" charset="0"/>
                </a:rPr>
                <a:t>JPA 2.1</a:t>
              </a:r>
            </a:p>
          </p:txBody>
        </p:sp>
        <p:sp>
          <p:nvSpPr>
            <p:cNvPr id="83" name="Rounded Rectangle 13"/>
            <p:cNvSpPr/>
            <p:nvPr/>
          </p:nvSpPr>
          <p:spPr>
            <a:xfrm>
              <a:off x="4689475" y="1149350"/>
              <a:ext cx="919163" cy="744538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1600" b="1" dirty="0" err="1">
                  <a:solidFill>
                    <a:srgbClr val="000000"/>
                  </a:solidFill>
                  <a:cs typeface="Arial" pitchFamily="34" charset="0"/>
                </a:rPr>
                <a:t>EL 3.0</a:t>
              </a:r>
            </a:p>
          </p:txBody>
        </p:sp>
        <p:sp>
          <p:nvSpPr>
            <p:cNvPr id="84" name="Rounded Rectangle 18"/>
            <p:cNvSpPr/>
            <p:nvPr/>
          </p:nvSpPr>
          <p:spPr>
            <a:xfrm>
              <a:off x="3168650" y="4514850"/>
              <a:ext cx="1139825" cy="744538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1600" b="1" dirty="0">
                  <a:solidFill>
                    <a:srgbClr val="000000"/>
                  </a:solidFill>
                  <a:cs typeface="Arial" pitchFamily="34" charset="0"/>
                </a:rPr>
                <a:t>JTA 1.2</a:t>
              </a:r>
            </a:p>
          </p:txBody>
        </p:sp>
        <p:sp>
          <p:nvSpPr>
            <p:cNvPr id="85" name="Rounded Rectangle 19"/>
            <p:cNvSpPr/>
            <p:nvPr/>
          </p:nvSpPr>
          <p:spPr>
            <a:xfrm>
              <a:off x="1744663" y="1149350"/>
              <a:ext cx="919162" cy="744538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1600" b="1" dirty="0" err="1">
                  <a:solidFill>
                    <a:srgbClr val="000000"/>
                  </a:solidFill>
                  <a:cs typeface="Arial" pitchFamily="34" charset="0"/>
                </a:rPr>
                <a:t>JSP 2.2</a:t>
              </a:r>
            </a:p>
          </p:txBody>
        </p:sp>
        <p:sp>
          <p:nvSpPr>
            <p:cNvPr id="86" name="Rounded Rectangle 22"/>
            <p:cNvSpPr/>
            <p:nvPr/>
          </p:nvSpPr>
          <p:spPr>
            <a:xfrm>
              <a:off x="2293938" y="2844800"/>
              <a:ext cx="1600200" cy="744538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1600" b="1" dirty="0">
                  <a:solidFill>
                    <a:srgbClr val="000000"/>
                  </a:solidFill>
                  <a:cs typeface="Arial" pitchFamily="34" charset="0"/>
                </a:rPr>
                <a:t>Interceptors 1.1</a:t>
              </a:r>
            </a:p>
          </p:txBody>
        </p:sp>
        <p:sp>
          <p:nvSpPr>
            <p:cNvPr id="87" name="Rounded Rectangle 23"/>
            <p:cNvSpPr/>
            <p:nvPr/>
          </p:nvSpPr>
          <p:spPr>
            <a:xfrm>
              <a:off x="4011613" y="2844800"/>
              <a:ext cx="1598612" cy="744538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1600" b="1" dirty="0">
                  <a:solidFill>
                    <a:srgbClr val="000000"/>
                  </a:solidFill>
                  <a:cs typeface="Arial" pitchFamily="34" charset="0"/>
                </a:rPr>
                <a:t>CDI 1.1</a:t>
              </a:r>
            </a:p>
          </p:txBody>
        </p:sp>
        <p:sp>
          <p:nvSpPr>
            <p:cNvPr id="88" name="Rounded Rectangle 24"/>
            <p:cNvSpPr/>
            <p:nvPr/>
          </p:nvSpPr>
          <p:spPr>
            <a:xfrm>
              <a:off x="596900" y="2844800"/>
              <a:ext cx="1590675" cy="744538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1600" b="1" dirty="0">
                  <a:solidFill>
                    <a:srgbClr val="000000"/>
                  </a:solidFill>
                  <a:cs typeface="Arial" pitchFamily="34" charset="0"/>
                </a:rPr>
                <a:t>Common Annotations 1.1</a:t>
              </a:r>
            </a:p>
          </p:txBody>
        </p:sp>
        <p:sp>
          <p:nvSpPr>
            <p:cNvPr id="89" name="Rounded Rectangle 35"/>
            <p:cNvSpPr/>
            <p:nvPr/>
          </p:nvSpPr>
          <p:spPr>
            <a:xfrm>
              <a:off x="6608763" y="1166813"/>
              <a:ext cx="1868487" cy="915987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1600" b="1" dirty="0" err="1">
                  <a:solidFill>
                    <a:srgbClr val="000000"/>
                  </a:solidFill>
                  <a:cs typeface="Arial" pitchFamily="34" charset="0"/>
                </a:rPr>
                <a:t>Concurrency Utilities</a:t>
              </a:r>
            </a:p>
            <a:p>
              <a:pPr algn="ctr">
                <a:defRPr/>
              </a:pPr>
              <a:r>
                <a:rPr lang="en-US" sz="1600" b="1" dirty="0" err="1">
                  <a:solidFill>
                    <a:srgbClr val="000000"/>
                  </a:solidFill>
                  <a:cs typeface="Arial" pitchFamily="34" charset="0"/>
                </a:rPr>
                <a:t>(JSR 236)</a:t>
              </a:r>
            </a:p>
          </p:txBody>
        </p:sp>
        <p:sp>
          <p:nvSpPr>
            <p:cNvPr id="90" name="Rounded Rectangle 38"/>
            <p:cNvSpPr/>
            <p:nvPr/>
          </p:nvSpPr>
          <p:spPr>
            <a:xfrm>
              <a:off x="6597650" y="2227263"/>
              <a:ext cx="1868488" cy="917575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1600" b="1" dirty="0" err="1">
                  <a:solidFill>
                    <a:srgbClr val="000000"/>
                  </a:solidFill>
                  <a:cs typeface="Arial" pitchFamily="34" charset="0"/>
                </a:rPr>
                <a:t>Batch Applications</a:t>
              </a:r>
              <a:br>
                <a:rPr lang="en-US" sz="1600" b="1" dirty="0" err="1">
                  <a:solidFill>
                    <a:srgbClr val="000000"/>
                  </a:solidFill>
                  <a:cs typeface="Arial" pitchFamily="34" charset="0"/>
                </a:rPr>
              </a:br>
              <a:r>
                <a:rPr lang="en-US" sz="1600" b="1" dirty="0" err="1">
                  <a:solidFill>
                    <a:srgbClr val="000000"/>
                  </a:solidFill>
                  <a:cs typeface="Arial" pitchFamily="34" charset="0"/>
                </a:rPr>
                <a:t>(JSR 352)</a:t>
              </a:r>
            </a:p>
          </p:txBody>
        </p:sp>
        <p:sp>
          <p:nvSpPr>
            <p:cNvPr id="91" name="Rounded Rectangle 39"/>
            <p:cNvSpPr/>
            <p:nvPr/>
          </p:nvSpPr>
          <p:spPr>
            <a:xfrm>
              <a:off x="6597650" y="3287713"/>
              <a:ext cx="1868488" cy="904875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1600" b="1" dirty="0" err="1">
                  <a:solidFill>
                    <a:srgbClr val="000000"/>
                  </a:solidFill>
                  <a:cs typeface="Arial" pitchFamily="34" charset="0"/>
                </a:rPr>
                <a:t>Java API for JSON</a:t>
              </a:r>
              <a:br>
                <a:rPr lang="en-US" sz="1600" b="1" dirty="0" err="1">
                  <a:solidFill>
                    <a:srgbClr val="000000"/>
                  </a:solidFill>
                  <a:cs typeface="Arial" pitchFamily="34" charset="0"/>
                </a:rPr>
              </a:br>
              <a:r>
                <a:rPr lang="en-US" sz="1600" b="1" dirty="0" err="1">
                  <a:solidFill>
                    <a:srgbClr val="000000"/>
                  </a:solidFill>
                  <a:cs typeface="Arial" pitchFamily="34" charset="0"/>
                </a:rPr>
                <a:t>(JSR 353)</a:t>
              </a:r>
            </a:p>
          </p:txBody>
        </p:sp>
        <p:sp>
          <p:nvSpPr>
            <p:cNvPr id="92" name="Rounded Rectangle 40"/>
            <p:cNvSpPr/>
            <p:nvPr/>
          </p:nvSpPr>
          <p:spPr>
            <a:xfrm>
              <a:off x="6597650" y="4337050"/>
              <a:ext cx="1868488" cy="922338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1600" b="1" dirty="0" err="1">
                  <a:solidFill>
                    <a:srgbClr val="000000"/>
                  </a:solidFill>
                  <a:cs typeface="Arial" pitchFamily="34" charset="0"/>
                </a:rPr>
                <a:t>Java API for WebSocket</a:t>
              </a:r>
            </a:p>
            <a:p>
              <a:pPr algn="ctr">
                <a:defRPr/>
              </a:pPr>
              <a:r>
                <a:rPr lang="en-US" sz="1600" b="1" dirty="0" err="1">
                  <a:solidFill>
                    <a:srgbClr val="000000"/>
                  </a:solidFill>
                  <a:cs typeface="Arial" pitchFamily="34" charset="0"/>
                </a:rPr>
                <a:t>(JSR 356)</a:t>
              </a:r>
            </a:p>
          </p:txBody>
        </p:sp>
      </p:grp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719</TotalTime>
  <Words>4374</Words>
  <Application>Microsoft Macintosh PowerPoint</Application>
  <PresentationFormat>Presentación en pantalla (4:3)</PresentationFormat>
  <Paragraphs>613</Paragraphs>
  <Slides>41</Slides>
  <Notes>24</Notes>
  <HiddenSlides>0</HiddenSlides>
  <MMClips>0</MMClips>
  <ScaleCrop>false</ScaleCrop>
  <HeadingPairs>
    <vt:vector size="6" baseType="variant">
      <vt:variant>
        <vt:lpstr>Fuentes usadas</vt:lpstr>
      </vt:variant>
      <vt:variant>
        <vt:i4>16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41</vt:i4>
      </vt:variant>
    </vt:vector>
  </HeadingPairs>
  <TitlesOfParts>
    <vt:vector size="58" baseType="lpstr">
      <vt:lpstr>HGP明朝E</vt:lpstr>
      <vt:lpstr>ＭＳ Ｐゴシック</vt:lpstr>
      <vt:lpstr>ヒラギノ角ゴ ProN W3</vt:lpstr>
      <vt:lpstr>Arial</vt:lpstr>
      <vt:lpstr>Arial Narrow</vt:lpstr>
      <vt:lpstr>Calibri</vt:lpstr>
      <vt:lpstr>Courier</vt:lpstr>
      <vt:lpstr>Courier New</vt:lpstr>
      <vt:lpstr>Gill Sans</vt:lpstr>
      <vt:lpstr>Lucida Sans</vt:lpstr>
      <vt:lpstr>Lucida Sans Unicode</vt:lpstr>
      <vt:lpstr>Symbol</vt:lpstr>
      <vt:lpstr>Verdana</vt:lpstr>
      <vt:lpstr>Wingdings</vt:lpstr>
      <vt:lpstr>Wingdings 2</vt:lpstr>
      <vt:lpstr>Wingdings 3</vt:lpstr>
      <vt:lpstr>Concurrencia</vt:lpstr>
      <vt:lpstr>Java EE 7 Introducción</vt:lpstr>
      <vt:lpstr>Java</vt:lpstr>
      <vt:lpstr>Java</vt:lpstr>
      <vt:lpstr>Java SE</vt:lpstr>
      <vt:lpstr>Java EE</vt:lpstr>
      <vt:lpstr>Java EE</vt:lpstr>
      <vt:lpstr>Java EE</vt:lpstr>
      <vt:lpstr>Java EE 7 (JSR 342)</vt:lpstr>
      <vt:lpstr>Java EE 7 – JSR</vt:lpstr>
      <vt:lpstr>Servidores Java EE</vt:lpstr>
      <vt:lpstr>Resumen</vt:lpstr>
      <vt:lpstr>JEE 7</vt:lpstr>
      <vt:lpstr>Contexts and Dependency Injection 1.1</vt:lpstr>
      <vt:lpstr>CDI vs EJB Beans</vt:lpstr>
      <vt:lpstr>@Produces</vt:lpstr>
      <vt:lpstr>InjectionPoint</vt:lpstr>
      <vt:lpstr>@Observes</vt:lpstr>
      <vt:lpstr>Interceptores</vt:lpstr>
      <vt:lpstr>Interceptor binding</vt:lpstr>
      <vt:lpstr>Interceptor referenciados</vt:lpstr>
      <vt:lpstr>Scopes (CDI)</vt:lpstr>
      <vt:lpstr>Scopes (EJB)</vt:lpstr>
      <vt:lpstr>JAX-RS 2.0</vt:lpstr>
      <vt:lpstr>JAX-RS 2.0</vt:lpstr>
      <vt:lpstr>JAX-RS 2.0. Filtros</vt:lpstr>
      <vt:lpstr>JSON</vt:lpstr>
      <vt:lpstr>Java API for JSON Processing</vt:lpstr>
      <vt:lpstr>JSON Processing con Jackson</vt:lpstr>
      <vt:lpstr>EJB 3.2</vt:lpstr>
      <vt:lpstr>EJB 3.2</vt:lpstr>
      <vt:lpstr>Java Message Service 2.0</vt:lpstr>
      <vt:lpstr>JMS 2.0</vt:lpstr>
      <vt:lpstr>JMS 2/EJB 3.2</vt:lpstr>
      <vt:lpstr>Java API for WebSocket</vt:lpstr>
      <vt:lpstr>Java API for WebSocket</vt:lpstr>
      <vt:lpstr>JPA 2.1</vt:lpstr>
      <vt:lpstr>JPA 2.1</vt:lpstr>
      <vt:lpstr>JPA 2.1</vt:lpstr>
      <vt:lpstr>JPA 2.1</vt:lpstr>
      <vt:lpstr>Librerías</vt:lpstr>
      <vt:lpstr>Referencias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EE Introducción</dc:title>
  <dc:subject/>
  <dc:creator>rlopezv</dc:creator>
  <cp:keywords/>
  <dc:description/>
  <cp:lastModifiedBy>Microsoft Office User</cp:lastModifiedBy>
  <cp:revision>66</cp:revision>
  <dcterms:created xsi:type="dcterms:W3CDTF">2016-11-17T07:42:05Z</dcterms:created>
  <dcterms:modified xsi:type="dcterms:W3CDTF">2019-11-29T12:23:21Z</dcterms:modified>
  <cp:category/>
</cp:coreProperties>
</file>