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notesMasterIdLst>
    <p:notesMasterId r:id="rId34"/>
  </p:notesMasterIdLst>
  <p:sldIdLst>
    <p:sldId id="256" r:id="rId2"/>
    <p:sldId id="257" r:id="rId3"/>
    <p:sldId id="279" r:id="rId4"/>
    <p:sldId id="267" r:id="rId5"/>
    <p:sldId id="258" r:id="rId6"/>
    <p:sldId id="271" r:id="rId7"/>
    <p:sldId id="280" r:id="rId8"/>
    <p:sldId id="275" r:id="rId9"/>
    <p:sldId id="285" r:id="rId10"/>
    <p:sldId id="276" r:id="rId11"/>
    <p:sldId id="277" r:id="rId12"/>
    <p:sldId id="278" r:id="rId13"/>
    <p:sldId id="281" r:id="rId14"/>
    <p:sldId id="268" r:id="rId15"/>
    <p:sldId id="269" r:id="rId16"/>
    <p:sldId id="270" r:id="rId17"/>
    <p:sldId id="282" r:id="rId18"/>
    <p:sldId id="286" r:id="rId19"/>
    <p:sldId id="261" r:id="rId20"/>
    <p:sldId id="263" r:id="rId21"/>
    <p:sldId id="287" r:id="rId22"/>
    <p:sldId id="264" r:id="rId23"/>
    <p:sldId id="283" r:id="rId24"/>
    <p:sldId id="260" r:id="rId25"/>
    <p:sldId id="272" r:id="rId26"/>
    <p:sldId id="273" r:id="rId27"/>
    <p:sldId id="284" r:id="rId28"/>
    <p:sldId id="265" r:id="rId29"/>
    <p:sldId id="288" r:id="rId30"/>
    <p:sldId id="289" r:id="rId31"/>
    <p:sldId id="266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3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3F2F2-7A22-406C-8F1E-A98E0A2C72CD}" type="datetimeFigureOut">
              <a:rPr lang="fr-FR" smtClean="0"/>
              <a:t>05/08/2023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8DCAA-2BCC-4A1D-9366-A5BDE201B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77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8DCAA-2BCC-4A1D-9366-A5BDE201BFC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29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3E10516-C257-490F-B3B1-EFDF70807D54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7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F000-F980-4FD9-A946-39A5FB1C68DF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9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E237-C3B1-4E44-9D3B-687E46753E9F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73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FE63-7B03-4EC5-9D9B-981B2CF2974F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5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A0BF-334C-4042-B46D-7EA051A6C597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9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E2F3-33D3-4909-B4A4-D65909E699A1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5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D52B-7028-443C-80E1-894A82B8E74F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25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50D3733-D9FD-4BB3-AC70-5F11078D30A3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8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B0B18EA-1843-4498-B583-A55A44407B5F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2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12CB-2892-4C55-ACE5-F0F2AE6B6282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0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E11F-C484-4A5A-98F2-63C22D800E38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F2CF-6FA3-4F34-A6CE-29722A6FA71E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6344-8D3C-465E-BD6C-B9CD44C67227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5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FAA3-8A50-48FD-88CD-E2AD8EA1E5DA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7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2A9-C1AD-4576-9CAA-1F56A2582D46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CE89-750E-4386-AE8C-4131864BBE59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82C-0F86-4296-A7DB-C7077570A1AB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70E878C-7EA5-4B96-9326-9FD7A779245B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0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Réalisez le cadrage d’un projet IA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fr-FR" dirty="0"/>
              <a:t>Projet 11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gray">
          <a:xfrm>
            <a:off x="8448542" y="5208090"/>
            <a:ext cx="260377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Raphael Lossec</a:t>
            </a:r>
          </a:p>
        </p:txBody>
      </p:sp>
    </p:spTree>
    <p:extLst>
      <p:ext uri="{BB962C8B-B14F-4D97-AF65-F5344CB8AC3E}">
        <p14:creationId xmlns:p14="http://schemas.microsoft.com/office/powerpoint/2010/main" val="232878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588653"/>
            <a:ext cx="7834499" cy="35416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Retour mitigé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Stabilisation des utilisateurs actifs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Taux de clics sur les pubs stables : 3 à 4%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Taux d’abonnées en légère hausse : 3 à 5%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Prix de l’abonnement : 10 €</a:t>
            </a:r>
          </a:p>
          <a:p>
            <a:pPr lvl="1">
              <a:lnSpc>
                <a:spcPct val="150000"/>
              </a:lnSpc>
            </a:pP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8845355-38AE-7C16-E2FD-036B8DBF6430}"/>
              </a:ext>
            </a:extLst>
          </p:cNvPr>
          <p:cNvSpPr txBox="1">
            <a:spLocks/>
          </p:cNvSpPr>
          <p:nvPr/>
        </p:nvSpPr>
        <p:spPr bwMode="gray">
          <a:xfrm>
            <a:off x="1326672" y="99606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Objectifs et gains attendus	</a:t>
            </a:r>
          </a:p>
          <a:p>
            <a:r>
              <a:rPr lang="fr-FR" sz="18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	Scénario 1</a:t>
            </a:r>
          </a:p>
        </p:txBody>
      </p:sp>
    </p:spTree>
    <p:extLst>
      <p:ext uri="{BB962C8B-B14F-4D97-AF65-F5344CB8AC3E}">
        <p14:creationId xmlns:p14="http://schemas.microsoft.com/office/powerpoint/2010/main" val="386189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588653"/>
            <a:ext cx="7834499" cy="35416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Relance grâce à l’application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Augmentation des utilisateurs actifs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Taux de clics sur les pubs stables : 3 à 4%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Taux d’abonnées en nette hausse : 5 à 6%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Hausse du prix de l’abonnement : 12 €</a:t>
            </a:r>
          </a:p>
          <a:p>
            <a:pPr lvl="1">
              <a:lnSpc>
                <a:spcPct val="150000"/>
              </a:lnSpc>
            </a:pP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8845355-38AE-7C16-E2FD-036B8DBF6430}"/>
              </a:ext>
            </a:extLst>
          </p:cNvPr>
          <p:cNvSpPr txBox="1">
            <a:spLocks/>
          </p:cNvSpPr>
          <p:nvPr/>
        </p:nvSpPr>
        <p:spPr bwMode="gray">
          <a:xfrm>
            <a:off x="1326672" y="99606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Objectifs et gains attendus	</a:t>
            </a:r>
          </a:p>
          <a:p>
            <a:r>
              <a:rPr lang="fr-FR" sz="18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	Scénario 2</a:t>
            </a:r>
          </a:p>
        </p:txBody>
      </p:sp>
    </p:spTree>
    <p:extLst>
      <p:ext uri="{BB962C8B-B14F-4D97-AF65-F5344CB8AC3E}">
        <p14:creationId xmlns:p14="http://schemas.microsoft.com/office/powerpoint/2010/main" val="165487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8845355-38AE-7C16-E2FD-036B8DBF6430}"/>
              </a:ext>
            </a:extLst>
          </p:cNvPr>
          <p:cNvSpPr txBox="1">
            <a:spLocks/>
          </p:cNvSpPr>
          <p:nvPr/>
        </p:nvSpPr>
        <p:spPr bwMode="gray">
          <a:xfrm>
            <a:off x="1326672" y="99606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Objectifs et gains attendus	</a:t>
            </a:r>
          </a:p>
          <a:p>
            <a:r>
              <a:rPr lang="fr-FR" sz="18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	Bilan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DF7CF94-2B13-F9B6-45E9-B52C45F0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43858"/>
              </p:ext>
            </p:extLst>
          </p:nvPr>
        </p:nvGraphicFramePr>
        <p:xfrm>
          <a:off x="1419978" y="3119945"/>
          <a:ext cx="8175692" cy="299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49">
                  <a:extLst>
                    <a:ext uri="{9D8B030D-6E8A-4147-A177-3AD203B41FA5}">
                      <a16:colId xmlns:a16="http://schemas.microsoft.com/office/drawing/2014/main" val="2487030749"/>
                    </a:ext>
                  </a:extLst>
                </a:gridCol>
                <a:gridCol w="1246891">
                  <a:extLst>
                    <a:ext uri="{9D8B030D-6E8A-4147-A177-3AD203B41FA5}">
                      <a16:colId xmlns:a16="http://schemas.microsoft.com/office/drawing/2014/main" val="3751983861"/>
                    </a:ext>
                  </a:extLst>
                </a:gridCol>
                <a:gridCol w="1087449">
                  <a:extLst>
                    <a:ext uri="{9D8B030D-6E8A-4147-A177-3AD203B41FA5}">
                      <a16:colId xmlns:a16="http://schemas.microsoft.com/office/drawing/2014/main" val="952081704"/>
                    </a:ext>
                  </a:extLst>
                </a:gridCol>
                <a:gridCol w="1191986">
                  <a:extLst>
                    <a:ext uri="{9D8B030D-6E8A-4147-A177-3AD203B41FA5}">
                      <a16:colId xmlns:a16="http://schemas.microsoft.com/office/drawing/2014/main" val="201002889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297558313"/>
                    </a:ext>
                  </a:extLst>
                </a:gridCol>
                <a:gridCol w="1161996">
                  <a:extLst>
                    <a:ext uri="{9D8B030D-6E8A-4147-A177-3AD203B41FA5}">
                      <a16:colId xmlns:a16="http://schemas.microsoft.com/office/drawing/2014/main" val="2776859085"/>
                    </a:ext>
                  </a:extLst>
                </a:gridCol>
                <a:gridCol w="1237664">
                  <a:extLst>
                    <a:ext uri="{9D8B030D-6E8A-4147-A177-3AD203B41FA5}">
                      <a16:colId xmlns:a16="http://schemas.microsoft.com/office/drawing/2014/main" val="1803241579"/>
                    </a:ext>
                  </a:extLst>
                </a:gridCol>
              </a:tblGrid>
              <a:tr h="49898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Coûts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Revenus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Gains/Perte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9659713"/>
                  </a:ext>
                </a:extLst>
              </a:tr>
              <a:tr h="49898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Humains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an (en €)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an (en %)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1524067"/>
                  </a:ext>
                </a:extLst>
              </a:tr>
              <a:tr h="4989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Scénario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192 500 €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1 107 €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193 607 €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173 078 €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- 20 529 €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- 8 %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97566957"/>
                  </a:ext>
                </a:extLst>
              </a:tr>
              <a:tr h="49898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218 650 €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1 107 €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219 757 €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173 078 €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- 46 679 €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- 19 %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2704643"/>
                  </a:ext>
                </a:extLst>
              </a:tr>
              <a:tr h="4989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Scénario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192 500 €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1 107 €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193 607 €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241 786 €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+ 48 178 €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+ 19 %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651964"/>
                  </a:ext>
                </a:extLst>
              </a:tr>
              <a:tr h="49898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218 650 €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1 107 €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219 757 €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241 786 €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+ 22 028 €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+ 9 %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3761589"/>
                  </a:ext>
                </a:extLst>
              </a:tr>
            </a:tbl>
          </a:graphicData>
        </a:graphic>
      </p:graphicFrame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B5870D14-1D56-00C2-D42B-885D5927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325" y="2392710"/>
            <a:ext cx="7834499" cy="35416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Pour un budget de 250 000 €</a:t>
            </a:r>
          </a:p>
        </p:txBody>
      </p:sp>
    </p:spTree>
    <p:extLst>
      <p:ext uri="{BB962C8B-B14F-4D97-AF65-F5344CB8AC3E}">
        <p14:creationId xmlns:p14="http://schemas.microsoft.com/office/powerpoint/2010/main" val="223870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5D07E-933E-CC03-FC6B-E78D9A6B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Agiles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D787B-76CA-C4CB-0463-CF5527D44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96A065-4871-C5B8-3C77-67B42A6C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1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Agiles</a:t>
            </a:r>
            <a:br>
              <a:rPr lang="fr-FR" dirty="0"/>
            </a:br>
            <a:r>
              <a:rPr lang="fr-FR" dirty="0"/>
              <a:t>	</a:t>
            </a:r>
            <a:r>
              <a:rPr lang="fr-FR" sz="18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387717"/>
            <a:ext cx="10165576" cy="41745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Origine : Projet séquentiel </a:t>
            </a:r>
            <a:r>
              <a:rPr lang="fr-FR" sz="2000" b="1" dirty="0"/>
              <a:t>rigide</a:t>
            </a:r>
            <a:r>
              <a:rPr lang="fr-FR" sz="2000" dirty="0"/>
              <a:t>, incapable de </a:t>
            </a:r>
            <a:r>
              <a:rPr lang="fr-FR" sz="2000" b="1" dirty="0"/>
              <a:t>s’adapter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Environnement itératif, adaptatif aux clients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4 Valeurs :</a:t>
            </a:r>
          </a:p>
          <a:p>
            <a:pPr lvl="1">
              <a:buFont typeface="+mj-lt"/>
              <a:buAutoNum type="arabicPeriod"/>
            </a:pPr>
            <a:r>
              <a:rPr lang="fr-FR" sz="2000" b="1" i="0" dirty="0">
                <a:solidFill>
                  <a:srgbClr val="374151"/>
                </a:solidFill>
                <a:effectLst/>
                <a:latin typeface="Söhne"/>
              </a:rPr>
              <a:t>Les individus et les interactions</a:t>
            </a:r>
            <a:r>
              <a:rPr lang="fr-FR" sz="2000" b="0" i="0" dirty="0">
                <a:solidFill>
                  <a:srgbClr val="374151"/>
                </a:solidFill>
                <a:effectLst/>
                <a:latin typeface="Söhne"/>
              </a:rPr>
              <a:t> plutôt que les processus et les outils.</a:t>
            </a:r>
          </a:p>
          <a:p>
            <a:pPr lvl="1">
              <a:buFont typeface="+mj-lt"/>
              <a:buAutoNum type="arabicPeriod"/>
            </a:pPr>
            <a:r>
              <a:rPr lang="fr-FR" sz="2000" b="1" i="0" dirty="0">
                <a:solidFill>
                  <a:srgbClr val="374151"/>
                </a:solidFill>
                <a:effectLst/>
                <a:latin typeface="Söhne"/>
              </a:rPr>
              <a:t>Des logiciels opérationnels</a:t>
            </a:r>
            <a:r>
              <a:rPr lang="fr-FR" sz="2000" b="0" i="0" dirty="0">
                <a:solidFill>
                  <a:srgbClr val="374151"/>
                </a:solidFill>
                <a:effectLst/>
                <a:latin typeface="Söhne"/>
              </a:rPr>
              <a:t> plutôt que de longues documentations.</a:t>
            </a:r>
          </a:p>
          <a:p>
            <a:pPr lvl="1">
              <a:buFont typeface="+mj-lt"/>
              <a:buAutoNum type="arabicPeriod"/>
            </a:pPr>
            <a:r>
              <a:rPr lang="fr-FR" sz="2000" b="1" i="0" dirty="0">
                <a:solidFill>
                  <a:srgbClr val="374151"/>
                </a:solidFill>
                <a:effectLst/>
                <a:latin typeface="Söhne"/>
              </a:rPr>
              <a:t>La collaboration avec le client</a:t>
            </a:r>
            <a:r>
              <a:rPr lang="fr-FR" sz="2000" b="0" i="0" dirty="0">
                <a:solidFill>
                  <a:srgbClr val="374151"/>
                </a:solidFill>
                <a:effectLst/>
                <a:latin typeface="Söhne"/>
              </a:rPr>
              <a:t> plutôt que la négociation contractuelle.</a:t>
            </a:r>
          </a:p>
          <a:p>
            <a:pPr lvl="1">
              <a:buFont typeface="+mj-lt"/>
              <a:buAutoNum type="arabicPeriod"/>
            </a:pPr>
            <a:r>
              <a:rPr lang="fr-FR" sz="2000" b="1" i="0" dirty="0">
                <a:solidFill>
                  <a:srgbClr val="374151"/>
                </a:solidFill>
                <a:effectLst/>
                <a:latin typeface="Söhne"/>
              </a:rPr>
              <a:t>L'adaptation aux changements</a:t>
            </a:r>
            <a:r>
              <a:rPr lang="fr-FR" sz="2000" b="0" i="0" dirty="0">
                <a:solidFill>
                  <a:srgbClr val="374151"/>
                </a:solidFill>
                <a:effectLst/>
                <a:latin typeface="Söhne"/>
              </a:rPr>
              <a:t> plutôt que le suivi d'un plan rigide.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12 principes : Manifeste AGILE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5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6999" y="2342641"/>
            <a:ext cx="10165576" cy="40517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Product </a:t>
            </a:r>
            <a:r>
              <a:rPr lang="fr-FR" sz="2000" dirty="0" err="1"/>
              <a:t>Backlog</a:t>
            </a: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dirty="0"/>
              <a:t>Sprint 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2 à 4 semaines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Début : Sprint Planning Meeting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Quotidien : Scrum meeting 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Fin : Sprint meeting </a:t>
            </a:r>
            <a:r>
              <a:rPr lang="fr-FR" sz="1800" dirty="0" err="1"/>
              <a:t>review</a:t>
            </a:r>
            <a:r>
              <a:rPr lang="fr-FR" sz="1800" dirty="0"/>
              <a:t> 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Changements / nouveautés intégrés au </a:t>
            </a:r>
            <a:r>
              <a:rPr lang="fr-FR" sz="2200" dirty="0" err="1"/>
              <a:t>Backlog</a:t>
            </a:r>
            <a:endParaRPr lang="fr-FR" sz="2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69D82CA-F5B3-2B0D-5748-9EFF186F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fr-FR" dirty="0"/>
              <a:t>Méthodes Agiles</a:t>
            </a:r>
            <a:br>
              <a:rPr lang="fr-FR" dirty="0"/>
            </a:br>
            <a:r>
              <a:rPr lang="fr-FR" dirty="0"/>
              <a:t>	</a:t>
            </a:r>
            <a:r>
              <a:rPr lang="fr-FR" sz="18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Concret</a:t>
            </a:r>
          </a:p>
        </p:txBody>
      </p:sp>
    </p:spTree>
    <p:extLst>
      <p:ext uri="{BB962C8B-B14F-4D97-AF65-F5344CB8AC3E}">
        <p14:creationId xmlns:p14="http://schemas.microsoft.com/office/powerpoint/2010/main" val="234206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6999" y="2342641"/>
            <a:ext cx="10165576" cy="40517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dirty="0"/>
              <a:t>Le Client : Alicia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Un Product </a:t>
            </a:r>
            <a:r>
              <a:rPr lang="fr-FR" sz="2000" dirty="0" err="1"/>
              <a:t>Owner</a:t>
            </a:r>
            <a:r>
              <a:rPr lang="fr-FR" sz="2000" dirty="0"/>
              <a:t> : Moi même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Un Scrum Master 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Une Equipe de développement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63AFA0B-223C-7612-0D0E-572E5FF1D4AA}"/>
              </a:ext>
            </a:extLst>
          </p:cNvPr>
          <p:cNvSpPr txBox="1">
            <a:spLocks/>
          </p:cNvSpPr>
          <p:nvPr/>
        </p:nvSpPr>
        <p:spPr bwMode="gray">
          <a:xfrm>
            <a:off x="1326672" y="99606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Méthodes Agiles</a:t>
            </a:r>
            <a:br>
              <a:rPr lang="fr-FR" dirty="0"/>
            </a:br>
            <a:r>
              <a:rPr lang="fr-FR" dirty="0"/>
              <a:t>	</a:t>
            </a:r>
            <a:r>
              <a:rPr lang="fr-FR" sz="18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Rôles</a:t>
            </a:r>
          </a:p>
        </p:txBody>
      </p:sp>
    </p:spTree>
    <p:extLst>
      <p:ext uri="{BB962C8B-B14F-4D97-AF65-F5344CB8AC3E}">
        <p14:creationId xmlns:p14="http://schemas.microsoft.com/office/powerpoint/2010/main" val="382518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1807C-47CC-BFF4-B644-EE0B037F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 </a:t>
            </a:r>
            <a:r>
              <a:rPr lang="fr-FR" dirty="0" err="1"/>
              <a:t>Backlog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73874D-3D61-CC55-039F-4A1F32DB5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7CEC22-47A4-76EB-E73C-5912A802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4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 </a:t>
            </a:r>
            <a:r>
              <a:rPr lang="fr-FR" dirty="0" err="1"/>
              <a:t>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342641"/>
            <a:ext cx="7834499" cy="39741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Par macro fonctionnalités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Valeurs (Must Have, </a:t>
            </a:r>
            <a:r>
              <a:rPr lang="fr-FR" sz="1800" dirty="0" err="1"/>
              <a:t>Should</a:t>
            </a:r>
            <a:r>
              <a:rPr lang="fr-FR" sz="1800" dirty="0"/>
              <a:t> Have, </a:t>
            </a:r>
            <a:r>
              <a:rPr lang="fr-FR" sz="1800" dirty="0" err="1"/>
              <a:t>Could</a:t>
            </a:r>
            <a:r>
              <a:rPr lang="fr-FR" sz="1800" dirty="0"/>
              <a:t> Have, </a:t>
            </a:r>
            <a:r>
              <a:rPr lang="fr-FR" sz="1800" dirty="0" err="1"/>
              <a:t>Won’t</a:t>
            </a:r>
            <a:r>
              <a:rPr lang="fr-FR" sz="1800" dirty="0"/>
              <a:t> Have)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Coûts (X, M, L, XL)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Priorité</a:t>
            </a: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dirty="0"/>
              <a:t>Planification 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Des sprints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Des versions de l’application</a:t>
            </a:r>
            <a:endParaRPr lang="fr-FR" dirty="0"/>
          </a:p>
          <a:p>
            <a:pPr lvl="1">
              <a:lnSpc>
                <a:spcPct val="150000"/>
              </a:lnSpc>
            </a:pPr>
            <a:endParaRPr lang="fr-FR" sz="1800" dirty="0"/>
          </a:p>
          <a:p>
            <a:pPr lvl="1">
              <a:lnSpc>
                <a:spcPct val="150000"/>
              </a:lnSpc>
            </a:pP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2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 </a:t>
            </a:r>
            <a:r>
              <a:rPr lang="fr-FR" dirty="0" err="1"/>
              <a:t>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342641"/>
            <a:ext cx="7834499" cy="40674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MVP : Moteur de recommandation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Création de compte / Connexion et Gestion du profil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Articles en Boutique / favoris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Recommandations consultations / favoris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IA : </a:t>
            </a:r>
          </a:p>
          <a:p>
            <a:pPr lvl="2">
              <a:lnSpc>
                <a:spcPct val="150000"/>
              </a:lnSpc>
            </a:pPr>
            <a:r>
              <a:rPr lang="fr-FR" sz="1600" dirty="0"/>
              <a:t>Modèle : Collaborative </a:t>
            </a:r>
            <a:r>
              <a:rPr lang="fr-FR" sz="1600" dirty="0" err="1"/>
              <a:t>Filtering</a:t>
            </a:r>
            <a:endParaRPr lang="fr-FR" sz="1600" dirty="0"/>
          </a:p>
          <a:p>
            <a:pPr lvl="2">
              <a:lnSpc>
                <a:spcPct val="150000"/>
              </a:lnSpc>
            </a:pPr>
            <a:r>
              <a:rPr lang="fr-FR" sz="1600" dirty="0"/>
              <a:t>BDD initiale : Clics sur le site de e-commerce</a:t>
            </a:r>
          </a:p>
          <a:p>
            <a:pPr lvl="1">
              <a:lnSpc>
                <a:spcPct val="150000"/>
              </a:lnSpc>
            </a:pPr>
            <a:endParaRPr lang="fr-FR" sz="1800" dirty="0"/>
          </a:p>
          <a:p>
            <a:pPr lvl="1">
              <a:lnSpc>
                <a:spcPct val="150000"/>
              </a:lnSpc>
            </a:pP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4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3123" y="2304793"/>
            <a:ext cx="7834499" cy="41799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Résumé du Projet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Objectifs et gains attendus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Méthodes Agiles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Product </a:t>
            </a:r>
            <a:r>
              <a:rPr lang="fr-FR" sz="2000" dirty="0" err="1"/>
              <a:t>Backlog</a:t>
            </a: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dirty="0"/>
              <a:t>Ressources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Gestion des risques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Enjeux éthiques et légaux</a:t>
            </a:r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2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 </a:t>
            </a:r>
            <a:r>
              <a:rPr lang="fr-FR" dirty="0" err="1"/>
              <a:t>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13574" y="2503361"/>
            <a:ext cx="7834499" cy="35242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Version 1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Ajouter / supprimer des photos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Flouter des photos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IA : </a:t>
            </a:r>
          </a:p>
          <a:p>
            <a:pPr lvl="2">
              <a:lnSpc>
                <a:spcPct val="150000"/>
              </a:lnSpc>
            </a:pPr>
            <a:r>
              <a:rPr lang="fr-FR" sz="1600" dirty="0"/>
              <a:t>Modèle : Segmentation sémantique</a:t>
            </a:r>
          </a:p>
          <a:p>
            <a:pPr lvl="2">
              <a:lnSpc>
                <a:spcPct val="150000"/>
              </a:lnSpc>
            </a:pPr>
            <a:r>
              <a:rPr lang="fr-FR" sz="1600" dirty="0"/>
              <a:t>BDD : Catalogue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4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4AF87-BDA1-A9FA-DBE5-72242B60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 </a:t>
            </a:r>
            <a:r>
              <a:rPr lang="fr-FR" dirty="0" err="1"/>
              <a:t>Backlog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AC3A06-A985-191E-E3BE-8D53B894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000" dirty="0"/>
              <a:t>Version 2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Recommandation directement à partir des photos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Portail Administrateur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IA :</a:t>
            </a:r>
          </a:p>
          <a:p>
            <a:pPr lvl="2">
              <a:lnSpc>
                <a:spcPct val="150000"/>
              </a:lnSpc>
            </a:pPr>
            <a:r>
              <a:rPr lang="fr-FR" sz="1600" dirty="0"/>
              <a:t>Modèle : </a:t>
            </a:r>
            <a:r>
              <a:rPr lang="fr-FR" sz="1600" dirty="0" err="1"/>
              <a:t>ContentBased</a:t>
            </a:r>
            <a:endParaRPr lang="fr-FR" sz="1600" dirty="0"/>
          </a:p>
          <a:p>
            <a:pPr lvl="2">
              <a:lnSpc>
                <a:spcPct val="150000"/>
              </a:lnSpc>
            </a:pPr>
            <a:r>
              <a:rPr lang="fr-FR" sz="1600" dirty="0"/>
              <a:t>BDD initiale : Catalogue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D4D3C-CE92-5606-EFAE-4DBBDDD0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47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 </a:t>
            </a:r>
            <a:r>
              <a:rPr lang="fr-FR" dirty="0" err="1"/>
              <a:t>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588653"/>
            <a:ext cx="7834499" cy="35416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Version 3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Partage réseaux sociaux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Donner des avis</a:t>
            </a:r>
          </a:p>
          <a:p>
            <a:pPr lvl="1">
              <a:lnSpc>
                <a:spcPct val="150000"/>
              </a:lnSpc>
            </a:pPr>
            <a:r>
              <a:rPr lang="fr-FR" sz="1800" dirty="0" err="1"/>
              <a:t>Two</a:t>
            </a:r>
            <a:r>
              <a:rPr lang="fr-FR" sz="1800" dirty="0"/>
              <a:t> Factor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IA :</a:t>
            </a:r>
          </a:p>
          <a:p>
            <a:pPr lvl="2">
              <a:lnSpc>
                <a:spcPct val="150000"/>
              </a:lnSpc>
            </a:pPr>
            <a:r>
              <a:rPr lang="fr-FR" sz="1600" dirty="0"/>
              <a:t>Modèle </a:t>
            </a:r>
            <a:r>
              <a:rPr lang="fr-FR" sz="1600" dirty="0" err="1"/>
              <a:t>ReSys</a:t>
            </a:r>
            <a:r>
              <a:rPr lang="fr-FR" sz="1600" dirty="0"/>
              <a:t> Hybride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5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BF6A2-6C6B-0AB9-790C-6D9C7944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66916A-C940-3CD8-02D6-3510B8275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Humaines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Techniques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Financière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CE6481-20F7-5A9D-18CA-A6C53E03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19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0771" y="2629397"/>
            <a:ext cx="7834499" cy="31332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8 profils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IA Product Manager 		Confirmé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Scrum Master 			Confirmé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Développeur Frontend 	Confirmé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Développeur Backend 	Confirmé</a:t>
            </a:r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8845355-38AE-7C16-E2FD-036B8DBF6430}"/>
              </a:ext>
            </a:extLst>
          </p:cNvPr>
          <p:cNvSpPr txBox="1">
            <a:spLocks/>
          </p:cNvSpPr>
          <p:nvPr/>
        </p:nvSpPr>
        <p:spPr bwMode="gray">
          <a:xfrm>
            <a:off x="1326672" y="99606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Ressources	</a:t>
            </a:r>
          </a:p>
          <a:p>
            <a:r>
              <a:rPr lang="fr-FR" sz="18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	Humaines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820AB2B-2E40-ABFF-46CB-9000ADAAE966}"/>
              </a:ext>
            </a:extLst>
          </p:cNvPr>
          <p:cNvSpPr txBox="1">
            <a:spLocks/>
          </p:cNvSpPr>
          <p:nvPr/>
        </p:nvSpPr>
        <p:spPr>
          <a:xfrm>
            <a:off x="5904731" y="2629395"/>
            <a:ext cx="7834499" cy="2955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fr-FR" sz="2000" dirty="0"/>
          </a:p>
          <a:p>
            <a:pPr lvl="1">
              <a:lnSpc>
                <a:spcPct val="150000"/>
              </a:lnSpc>
            </a:pPr>
            <a:r>
              <a:rPr lang="fr-FR" sz="1800" dirty="0"/>
              <a:t>IA </a:t>
            </a:r>
            <a:r>
              <a:rPr lang="fr-FR" sz="1800" dirty="0" err="1"/>
              <a:t>Engineer</a:t>
            </a:r>
            <a:r>
              <a:rPr lang="fr-FR" sz="1800" dirty="0"/>
              <a:t>				Senior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Data protection </a:t>
            </a:r>
            <a:r>
              <a:rPr lang="fr-FR" sz="1800" dirty="0" err="1"/>
              <a:t>Officer</a:t>
            </a:r>
            <a:r>
              <a:rPr lang="fr-FR" sz="1800" dirty="0"/>
              <a:t>	Confirmé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Designer UX/UI			Confirmé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QA </a:t>
            </a:r>
            <a:r>
              <a:rPr lang="fr-FR" sz="1800" dirty="0" err="1"/>
              <a:t>Engineer</a:t>
            </a:r>
            <a:r>
              <a:rPr lang="fr-FR" sz="1800" dirty="0"/>
              <a:t>				Confirmé</a:t>
            </a:r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3536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152" y="2159258"/>
            <a:ext cx="7834499" cy="42415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Cloud Azure :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Web : Azure </a:t>
            </a:r>
            <a:r>
              <a:rPr lang="fr-FR" sz="1800" dirty="0" err="1"/>
              <a:t>AppService</a:t>
            </a:r>
            <a:endParaRPr lang="fr-FR" sz="1800" dirty="0"/>
          </a:p>
          <a:p>
            <a:pPr lvl="1">
              <a:lnSpc>
                <a:spcPct val="150000"/>
              </a:lnSpc>
            </a:pPr>
            <a:r>
              <a:rPr lang="fr-FR" sz="1800" dirty="0"/>
              <a:t>Conteneurs : Azure Container </a:t>
            </a:r>
            <a:r>
              <a:rPr lang="fr-FR" sz="1800" dirty="0" err="1"/>
              <a:t>Registry</a:t>
            </a:r>
            <a:endParaRPr lang="fr-FR" sz="1800" dirty="0"/>
          </a:p>
          <a:p>
            <a:pPr lvl="1">
              <a:lnSpc>
                <a:spcPct val="150000"/>
              </a:lnSpc>
            </a:pPr>
            <a:r>
              <a:rPr lang="fr-FR" sz="1800" dirty="0"/>
              <a:t>Mise en production: Azure </a:t>
            </a:r>
            <a:r>
              <a:rPr lang="fr-FR" sz="1800" dirty="0" err="1"/>
              <a:t>Devops</a:t>
            </a:r>
            <a:endParaRPr lang="fr-FR" sz="1800" dirty="0"/>
          </a:p>
          <a:p>
            <a:pPr lvl="1">
              <a:lnSpc>
                <a:spcPct val="150000"/>
              </a:lnSpc>
            </a:pPr>
            <a:r>
              <a:rPr lang="fr-FR" sz="1800" dirty="0"/>
              <a:t>Machine Learning : Azure Machine Learning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Base de données : </a:t>
            </a:r>
          </a:p>
          <a:p>
            <a:pPr lvl="2">
              <a:lnSpc>
                <a:spcPct val="150000"/>
              </a:lnSpc>
            </a:pPr>
            <a:r>
              <a:rPr lang="fr-FR" sz="1600" dirty="0"/>
              <a:t>Azure Data Lake Storage</a:t>
            </a:r>
          </a:p>
          <a:p>
            <a:pPr lvl="2">
              <a:lnSpc>
                <a:spcPct val="150000"/>
              </a:lnSpc>
            </a:pPr>
            <a:r>
              <a:rPr lang="fr-FR" sz="1600" dirty="0"/>
              <a:t>Azure Synapse Analytics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8845355-38AE-7C16-E2FD-036B8DBF6430}"/>
              </a:ext>
            </a:extLst>
          </p:cNvPr>
          <p:cNvSpPr txBox="1">
            <a:spLocks/>
          </p:cNvSpPr>
          <p:nvPr/>
        </p:nvSpPr>
        <p:spPr bwMode="gray">
          <a:xfrm>
            <a:off x="1326672" y="99606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Ressources	</a:t>
            </a:r>
          </a:p>
          <a:p>
            <a:r>
              <a:rPr lang="fr-FR" sz="18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	Techniques</a:t>
            </a:r>
          </a:p>
        </p:txBody>
      </p:sp>
    </p:spTree>
    <p:extLst>
      <p:ext uri="{BB962C8B-B14F-4D97-AF65-F5344CB8AC3E}">
        <p14:creationId xmlns:p14="http://schemas.microsoft.com/office/powerpoint/2010/main" val="852071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588653"/>
            <a:ext cx="7834499" cy="35416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Humaines :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Budget entre 190 000 et 220 000 €</a:t>
            </a:r>
          </a:p>
          <a:p>
            <a:pPr lvl="1">
              <a:lnSpc>
                <a:spcPct val="150000"/>
              </a:lnSpc>
            </a:pPr>
            <a:endParaRPr lang="fr-FR" sz="1800" dirty="0"/>
          </a:p>
          <a:p>
            <a:pPr>
              <a:lnSpc>
                <a:spcPct val="150000"/>
              </a:lnSpc>
            </a:pPr>
            <a:r>
              <a:rPr lang="fr-FR" sz="2000" dirty="0"/>
              <a:t>Techniques :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En développement : environ 1 100 € durant les 4 mois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En production : de l’ordre de 250 à 300 € par mois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8845355-38AE-7C16-E2FD-036B8DBF6430}"/>
              </a:ext>
            </a:extLst>
          </p:cNvPr>
          <p:cNvSpPr txBox="1">
            <a:spLocks/>
          </p:cNvSpPr>
          <p:nvPr/>
        </p:nvSpPr>
        <p:spPr bwMode="gray">
          <a:xfrm>
            <a:off x="1326672" y="99606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Ressources	</a:t>
            </a:r>
          </a:p>
          <a:p>
            <a:r>
              <a:rPr lang="fr-FR" sz="18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	Financières</a:t>
            </a:r>
          </a:p>
        </p:txBody>
      </p:sp>
    </p:spTree>
    <p:extLst>
      <p:ext uri="{BB962C8B-B14F-4D97-AF65-F5344CB8AC3E}">
        <p14:creationId xmlns:p14="http://schemas.microsoft.com/office/powerpoint/2010/main" val="3197930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5D787-C09E-8A29-FC9D-C2D9753F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risques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10983F-5958-1243-F96C-EB3C82149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4EA494-A4D1-E1B2-47E8-E5B42662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3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risques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0334" y="2582214"/>
            <a:ext cx="3198105" cy="44818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 Spectre 7D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Périmètre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Coûts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Délais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Equipe</a:t>
            </a:r>
          </a:p>
          <a:p>
            <a:pPr lvl="1">
              <a:lnSpc>
                <a:spcPct val="150000"/>
              </a:lnSpc>
            </a:pP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E29158C-516E-94BB-DD6F-EAB13FC222B2}"/>
              </a:ext>
            </a:extLst>
          </p:cNvPr>
          <p:cNvSpPr txBox="1">
            <a:spLocks/>
          </p:cNvSpPr>
          <p:nvPr/>
        </p:nvSpPr>
        <p:spPr>
          <a:xfrm>
            <a:off x="4913438" y="2582214"/>
            <a:ext cx="3198105" cy="4481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fr-FR" sz="2000" dirty="0"/>
          </a:p>
          <a:p>
            <a:pPr lvl="1">
              <a:lnSpc>
                <a:spcPct val="150000"/>
              </a:lnSpc>
            </a:pPr>
            <a:r>
              <a:rPr lang="fr-FR" sz="1800" dirty="0"/>
              <a:t>Prise de décision</a:t>
            </a:r>
          </a:p>
          <a:p>
            <a:pPr lvl="1">
              <a:lnSpc>
                <a:spcPct val="150000"/>
              </a:lnSpc>
            </a:pPr>
            <a:r>
              <a:rPr lang="fr-FR" sz="1800" b="1" dirty="0"/>
              <a:t>Complexité</a:t>
            </a:r>
          </a:p>
          <a:p>
            <a:pPr lvl="1">
              <a:lnSpc>
                <a:spcPct val="150000"/>
              </a:lnSpc>
            </a:pPr>
            <a:r>
              <a:rPr lang="fr-FR" sz="1800" b="1" dirty="0"/>
              <a:t>Innovation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544539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3615" y="2439363"/>
            <a:ext cx="7834499" cy="35416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Complexité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Base de données insuffisantes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Confidentialité et sécurité des données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Innovation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Manque de références techniques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Imprécisions des recommandations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8845355-38AE-7C16-E2FD-036B8DBF6430}"/>
              </a:ext>
            </a:extLst>
          </p:cNvPr>
          <p:cNvSpPr txBox="1">
            <a:spLocks/>
          </p:cNvSpPr>
          <p:nvPr/>
        </p:nvSpPr>
        <p:spPr bwMode="gray">
          <a:xfrm>
            <a:off x="1326672" y="99606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Gestion des risques	</a:t>
            </a:r>
          </a:p>
          <a:p>
            <a:r>
              <a:rPr lang="fr-FR" sz="18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	Complexité et Innovation</a:t>
            </a:r>
          </a:p>
        </p:txBody>
      </p:sp>
    </p:spTree>
    <p:extLst>
      <p:ext uri="{BB962C8B-B14F-4D97-AF65-F5344CB8AC3E}">
        <p14:creationId xmlns:p14="http://schemas.microsoft.com/office/powerpoint/2010/main" val="121197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30808-9A2F-8784-85EF-1ED16887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583CFB-EA62-9BDD-11F9-E1CEE1EEA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8A3B60-81AC-1B04-818D-9335A99D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81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1608" y="2215428"/>
            <a:ext cx="8761413" cy="45679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Data Protection </a:t>
            </a:r>
            <a:r>
              <a:rPr lang="fr-FR" sz="2000" dirty="0" err="1"/>
              <a:t>Officer</a:t>
            </a: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dirty="0"/>
              <a:t>Réunions : Suivi des risques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Techniques IA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Envisager recrutement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Etude plus approfondie sur les ressources techniques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Photographie utilisateur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Frontend et Floutage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Mensurations non prises en compte dans l’IA</a:t>
            </a:r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8845355-38AE-7C16-E2FD-036B8DBF6430}"/>
              </a:ext>
            </a:extLst>
          </p:cNvPr>
          <p:cNvSpPr txBox="1">
            <a:spLocks/>
          </p:cNvSpPr>
          <p:nvPr/>
        </p:nvSpPr>
        <p:spPr bwMode="gray">
          <a:xfrm>
            <a:off x="1326672" y="99606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Gestion des risques	</a:t>
            </a:r>
          </a:p>
          <a:p>
            <a:r>
              <a:rPr lang="fr-FR" sz="18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	Mitigation</a:t>
            </a:r>
          </a:p>
        </p:txBody>
      </p:sp>
    </p:spTree>
    <p:extLst>
      <p:ext uri="{BB962C8B-B14F-4D97-AF65-F5344CB8AC3E}">
        <p14:creationId xmlns:p14="http://schemas.microsoft.com/office/powerpoint/2010/main" val="2202064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Enjeux éthiques </a:t>
            </a:r>
            <a:r>
              <a:rPr lang="fr-FR"/>
              <a:t>et légaux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588653"/>
            <a:ext cx="7834499" cy="35416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Sécurité des données personnelles</a:t>
            </a:r>
          </a:p>
          <a:p>
            <a:pPr lvl="1">
              <a:lnSpc>
                <a:spcPct val="150000"/>
              </a:lnSpc>
            </a:pPr>
            <a:r>
              <a:rPr lang="fr-FR" sz="1800" dirty="0" err="1"/>
              <a:t>Phising</a:t>
            </a:r>
            <a:r>
              <a:rPr lang="fr-FR" sz="1800" dirty="0"/>
              <a:t>, usurpation d’</a:t>
            </a:r>
            <a:r>
              <a:rPr lang="fr-FR" sz="1800" dirty="0" err="1"/>
              <a:t>identitié</a:t>
            </a:r>
            <a:endParaRPr lang="fr-FR" sz="1800" dirty="0"/>
          </a:p>
          <a:p>
            <a:pPr lvl="1">
              <a:lnSpc>
                <a:spcPct val="150000"/>
              </a:lnSpc>
            </a:pPr>
            <a:r>
              <a:rPr lang="fr-FR" sz="1800" dirty="0"/>
              <a:t>Utilisation de la Photographie de l’utilisateur</a:t>
            </a:r>
            <a:endParaRPr lang="fr-FR" sz="1600" dirty="0"/>
          </a:p>
          <a:p>
            <a:pPr>
              <a:lnSpc>
                <a:spcPct val="150000"/>
              </a:lnSpc>
            </a:pPr>
            <a:r>
              <a:rPr lang="fr-FR" sz="2000" dirty="0"/>
              <a:t>Biais algorithmique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Préjugé des recommandations : poids, ethnies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Explicabilité de l’IA</a:t>
            </a:r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65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D7F3E-7BDB-A365-3642-C53EFF94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902448-A883-99AA-C3E9-A3CC2B601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B7746-5C73-22C6-BD9C-A1C95F3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8410" y="2780522"/>
            <a:ext cx="7834499" cy="34013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IA </a:t>
            </a:r>
            <a:r>
              <a:rPr lang="fr-FR" sz="2000" dirty="0" err="1"/>
              <a:t>product</a:t>
            </a:r>
            <a:r>
              <a:rPr lang="fr-FR" sz="2000" dirty="0"/>
              <a:t> Manager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Société de ventes de vêtements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Recommandation de vêtements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Présentation au COMEX</a:t>
            </a:r>
          </a:p>
          <a:p>
            <a:pPr lvl="1">
              <a:lnSpc>
                <a:spcPct val="150000"/>
              </a:lnSpc>
            </a:pPr>
            <a:endParaRPr lang="fr-FR" sz="2000" dirty="0"/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0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279561"/>
            <a:ext cx="10526184" cy="39344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Objectif : Application mobile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Prise de photos des habits appréciés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Recommandation de vêtements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Ressources existantes :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Application web : API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Base de données de la boutique en ligne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2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247364"/>
            <a:ext cx="10526184" cy="39344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Principaux travaux :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Frontend mobile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Modélisation IA pour identifier les vêtements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Modélisation IA pour recommander des vêtements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Méthodologie Agile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Méthode Scrum</a:t>
            </a:r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2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F2A4E-ACA6-3654-1561-32B4EAC9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et gains attendus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E78BD-BEC5-94B9-90C1-7DB332BC0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65FB32-91A8-30CE-51F1-6E641ABA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5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1607" y="2243421"/>
            <a:ext cx="7834499" cy="43719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Objectifs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Notoriété de la marque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Innovation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Expérience Utilisateur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Gains :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Augmentation des utilisateurs actifs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Augmentation du taux de conversion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Profil utilisateur</a:t>
            </a:r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8845355-38AE-7C16-E2FD-036B8DBF6430}"/>
              </a:ext>
            </a:extLst>
          </p:cNvPr>
          <p:cNvSpPr txBox="1">
            <a:spLocks/>
          </p:cNvSpPr>
          <p:nvPr/>
        </p:nvSpPr>
        <p:spPr bwMode="gray">
          <a:xfrm>
            <a:off x="1326672" y="99606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Objectifs et gains attendus	</a:t>
            </a:r>
          </a:p>
          <a:p>
            <a:r>
              <a:rPr lang="fr-FR" sz="18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	Généraux</a:t>
            </a:r>
          </a:p>
        </p:txBody>
      </p:sp>
    </p:spTree>
    <p:extLst>
      <p:ext uri="{BB962C8B-B14F-4D97-AF65-F5344CB8AC3E}">
        <p14:creationId xmlns:p14="http://schemas.microsoft.com/office/powerpoint/2010/main" val="14170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588653"/>
            <a:ext cx="7834499" cy="35416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Scénario attendu 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Perte de vitesse sur les utilisateurs actifs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Taux de clics sur les pubs stables : 3 à 4%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Taux d’abonnées stables : 2 à 3%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Prix de l’abonnement : 10 €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8845355-38AE-7C16-E2FD-036B8DBF6430}"/>
              </a:ext>
            </a:extLst>
          </p:cNvPr>
          <p:cNvSpPr txBox="1">
            <a:spLocks/>
          </p:cNvSpPr>
          <p:nvPr/>
        </p:nvSpPr>
        <p:spPr bwMode="gray">
          <a:xfrm>
            <a:off x="1326672" y="99606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Objectifs et gains attendus	</a:t>
            </a:r>
          </a:p>
          <a:p>
            <a:r>
              <a:rPr lang="fr-FR" sz="18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	Scénario de base</a:t>
            </a:r>
          </a:p>
        </p:txBody>
      </p:sp>
    </p:spTree>
    <p:extLst>
      <p:ext uri="{BB962C8B-B14F-4D97-AF65-F5344CB8AC3E}">
        <p14:creationId xmlns:p14="http://schemas.microsoft.com/office/powerpoint/2010/main" val="3966705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2733</TotalTime>
  <Words>949</Words>
  <Application>Microsoft Office PowerPoint</Application>
  <PresentationFormat>Grand écran</PresentationFormat>
  <Paragraphs>266</Paragraphs>
  <Slides>32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Söhne</vt:lpstr>
      <vt:lpstr>Wingdings 3</vt:lpstr>
      <vt:lpstr>Direction Ion</vt:lpstr>
      <vt:lpstr>Réalisez le cadrage d’un projet IA</vt:lpstr>
      <vt:lpstr>Sommaire</vt:lpstr>
      <vt:lpstr>Résumé du projet</vt:lpstr>
      <vt:lpstr>Contexte</vt:lpstr>
      <vt:lpstr>Résumé du projet</vt:lpstr>
      <vt:lpstr>Résumé du projet</vt:lpstr>
      <vt:lpstr>Objectifs et gains attendus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Méthodes Agiles</vt:lpstr>
      <vt:lpstr>Méthodes Agiles  Principe</vt:lpstr>
      <vt:lpstr>Méthodes Agiles  Concret</vt:lpstr>
      <vt:lpstr>Présentation PowerPoint</vt:lpstr>
      <vt:lpstr>Product Backlog</vt:lpstr>
      <vt:lpstr>Product Backlog</vt:lpstr>
      <vt:lpstr>Product Backlog</vt:lpstr>
      <vt:lpstr>Product Backlog</vt:lpstr>
      <vt:lpstr>Product Backlog</vt:lpstr>
      <vt:lpstr>Product Backlog</vt:lpstr>
      <vt:lpstr>Ressources</vt:lpstr>
      <vt:lpstr>Présentation PowerPoint</vt:lpstr>
      <vt:lpstr>Présentation PowerPoint</vt:lpstr>
      <vt:lpstr>Présentation PowerPoint</vt:lpstr>
      <vt:lpstr>Gestion des risques</vt:lpstr>
      <vt:lpstr>Gestion des risques</vt:lpstr>
      <vt:lpstr>Présentation PowerPoint</vt:lpstr>
      <vt:lpstr>Présentation PowerPoint</vt:lpstr>
      <vt:lpstr>Enjeux éthiques et légaux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Développeur d’application Python : Projet 1</dc:title>
  <dc:creator>Raphaël LOSSEC</dc:creator>
  <cp:lastModifiedBy>Raphael LOSSEC</cp:lastModifiedBy>
  <cp:revision>46</cp:revision>
  <dcterms:created xsi:type="dcterms:W3CDTF">2020-11-09T13:43:10Z</dcterms:created>
  <dcterms:modified xsi:type="dcterms:W3CDTF">2023-08-05T17:58:50Z</dcterms:modified>
</cp:coreProperties>
</file>