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  <p:embeddedFont>
      <p:font typeface="Roboto Mon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707726-7BC4-42D6-B422-4FCF776BFF64}">
  <a:tblStyle styleId="{1E707726-7BC4-42D6-B422-4FCF776BFF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44" Type="http://schemas.openxmlformats.org/officeDocument/2006/relationships/font" Target="fonts/Montserrat-boldItalic.fntdata"/><Relationship Id="rId43" Type="http://schemas.openxmlformats.org/officeDocument/2006/relationships/font" Target="fonts/Montserrat-italic.fntdata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Mono-italic.fntdata"/><Relationship Id="rId50" Type="http://schemas.openxmlformats.org/officeDocument/2006/relationships/font" Target="fonts/RobotoMono-bold.fntdata"/><Relationship Id="rId52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a8cbd333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a8cbd333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a8cbd333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a8cbd333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a8cbd333d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a8cbd333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a8cbd333d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a8cbd333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a8cbd333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a8cbd333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a8cbd333d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a8cbd333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a8cbd333d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1a8cbd333d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a8cbd333d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1a8cbd333d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a8cbd333d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1a8cbd333d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a8cbd333d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1a8cbd333d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a8cbd333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a8cbd333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a8cbd333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1a8cbd333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a8cbd333d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a8cbd333d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a8cbd333d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a8cbd333d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a8cbd333d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1a8cbd333d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a8cbd333d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1a8cbd333d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a8cbd333d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a8cbd333d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a8cbd333d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1a8cbd333d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1a8cbd333d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1a8cbd333d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a8cbd333d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1a8cbd333d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1a8cbd333d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1a8cbd333d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a8cbd333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a8cbd333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1a8cbd333d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1a8cbd333d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a8cbd333d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a8cbd333d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a8cbd333d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a8cbd333d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8cbd333d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8cbd333d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1a8cbd333d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1a8cbd333d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a8cbd333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a8cbd333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a8cbd333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a8cbd333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a8cbd333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a8cbd333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a8cbd333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a8cbd333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a8cbd333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a8cbd333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a8cbd333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a8cbd333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60650" y="798175"/>
            <a:ext cx="5981700" cy="21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7: Optimizar un modelo BERT para dispositivos móviles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068350" y="2872800"/>
            <a:ext cx="56940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Alumno: OLIVARES VENTURA, Ricardo Leonardo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Código: 20192002A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Curso: Procesamiento del Lenguaje Natural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Profesor: LARA AVILA, Cesar Jesus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ctrTitle"/>
          </p:nvPr>
        </p:nvSpPr>
        <p:spPr>
          <a:xfrm>
            <a:off x="1245450" y="411400"/>
            <a:ext cx="66531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Entradas del modelo</a:t>
            </a:r>
            <a:endParaRPr b="1"/>
          </a:p>
        </p:txBody>
      </p:sp>
      <p:sp>
        <p:nvSpPr>
          <p:cNvPr id="192" name="Google Shape;192;p22"/>
          <p:cNvSpPr txBox="1"/>
          <p:nvPr>
            <p:ph type="ctrTitle"/>
          </p:nvPr>
        </p:nvSpPr>
        <p:spPr>
          <a:xfrm>
            <a:off x="585625" y="1324600"/>
            <a:ext cx="71334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s" sz="1700">
                <a:latin typeface="Calibri"/>
                <a:ea typeface="Calibri"/>
                <a:cs typeface="Calibri"/>
                <a:sym typeface="Calibri"/>
              </a:rPr>
              <a:t>Párrafo: “BERT es un modelo de lenguaje basado en transformadores”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s" sz="1700">
                <a:latin typeface="Calibri"/>
                <a:ea typeface="Calibri"/>
                <a:cs typeface="Calibri"/>
                <a:sym typeface="Calibri"/>
              </a:rPr>
              <a:t>Pregunta “¿Qué es BERT?”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s" sz="1700">
                <a:latin typeface="Calibri"/>
                <a:ea typeface="Calibri"/>
                <a:cs typeface="Calibri"/>
                <a:sym typeface="Calibri"/>
              </a:rPr>
              <a:t>El modelo los concatena como: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s" sz="1700">
                <a:latin typeface="Roboto Mono"/>
                <a:ea typeface="Roboto Mono"/>
                <a:cs typeface="Roboto Mono"/>
                <a:sym typeface="Roboto Mono"/>
              </a:rPr>
              <a:t>[CLS] BERT es un modelo de lenguaje basado en transformadores . [SEP] ¿Qué es BERT? [SEP]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s" sz="1700">
                <a:latin typeface="Calibri"/>
                <a:ea typeface="Calibri"/>
                <a:cs typeface="Calibri"/>
                <a:sym typeface="Calibri"/>
              </a:rPr>
              <a:t>El token especial [CLS] se coloca al inicio y se utiliza para tareas de clasificación o como un resumen de toda la entrada, este token será la dirección en donde vamos a tratar de clasificar todo lo que venga después de nuestra oración.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s" sz="1700">
                <a:latin typeface="Calibri"/>
                <a:ea typeface="Calibri"/>
                <a:cs typeface="Calibri"/>
                <a:sym typeface="Calibri"/>
              </a:rPr>
              <a:t>[SEP] separa las dos frases y marca el final de cada segmento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ctrTitle"/>
          </p:nvPr>
        </p:nvSpPr>
        <p:spPr>
          <a:xfrm>
            <a:off x="154725" y="395925"/>
            <a:ext cx="9144000" cy="13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Representaciones del token</a:t>
            </a:r>
            <a:endParaRPr b="1"/>
          </a:p>
        </p:txBody>
      </p:sp>
      <p:graphicFrame>
        <p:nvGraphicFramePr>
          <p:cNvPr id="198" name="Google Shape;198;p23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{1E707726-7BC4-42D6-B422-4FCF776BFF64}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Token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Token Embedding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Positional Embedding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Segment Embedding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Representación Final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[CLS]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Vec(1)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 (1)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Seg(1)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Vec(1) + Pos(1) + Seg(1)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BERT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Vec(2)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 (2)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Seg(1)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Vec(2) + Pos(2) + Seg(1)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[SEP]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Vec(3)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 (3)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Seg(1)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Vec(3) + Pos(3) + Seg(1)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¿Qué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Vec(4)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 (4)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Seg(2)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Vec(4) + Pos(4) + Seg(2)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[SEP]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Vec(5)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 (5)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Seg(2)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Vec(5) + Pos(5) + Seg(2)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ctrTitle"/>
          </p:nvPr>
        </p:nvSpPr>
        <p:spPr>
          <a:xfrm>
            <a:off x="154725" y="395925"/>
            <a:ext cx="9144000" cy="13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Representaciones del token</a:t>
            </a:r>
            <a:endParaRPr b="1"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350" y="1281875"/>
            <a:ext cx="5880051" cy="34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ctrTitle"/>
          </p:nvPr>
        </p:nvSpPr>
        <p:spPr>
          <a:xfrm>
            <a:off x="154725" y="303100"/>
            <a:ext cx="9144000" cy="13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Procesamiento por BERT</a:t>
            </a:r>
            <a:endParaRPr b="1"/>
          </a:p>
        </p:txBody>
      </p:sp>
      <p:pic>
        <p:nvPicPr>
          <p:cNvPr id="210" name="Google Shape;210;p25"/>
          <p:cNvPicPr preferRelativeResize="0"/>
          <p:nvPr/>
        </p:nvPicPr>
        <p:blipFill rotWithShape="1">
          <a:blip r:embed="rId3">
            <a:alphaModFix/>
          </a:blip>
          <a:srcRect b="3532" l="0" r="5482" t="4479"/>
          <a:stretch/>
        </p:blipFill>
        <p:spPr>
          <a:xfrm>
            <a:off x="1862138" y="1219975"/>
            <a:ext cx="541972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ctrTitle"/>
          </p:nvPr>
        </p:nvSpPr>
        <p:spPr>
          <a:xfrm>
            <a:off x="154725" y="303100"/>
            <a:ext cx="9144000" cy="13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Procesamiento por BERT</a:t>
            </a:r>
            <a:endParaRPr b="1"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338" y="1339900"/>
            <a:ext cx="4735324" cy="36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ctrTitle"/>
          </p:nvPr>
        </p:nvSpPr>
        <p:spPr>
          <a:xfrm>
            <a:off x="154725" y="303100"/>
            <a:ext cx="91440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Componentes de BERT</a:t>
            </a:r>
            <a:endParaRPr b="1"/>
          </a:p>
        </p:txBody>
      </p:sp>
      <p:sp>
        <p:nvSpPr>
          <p:cNvPr id="222" name="Google Shape;222;p27"/>
          <p:cNvSpPr txBox="1"/>
          <p:nvPr>
            <p:ph type="ctrTitle"/>
          </p:nvPr>
        </p:nvSpPr>
        <p:spPr>
          <a:xfrm>
            <a:off x="2382725" y="1185100"/>
            <a:ext cx="5043900" cy="13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Embeddings</a:t>
            </a:r>
            <a:endParaRPr b="1"/>
          </a:p>
        </p:txBody>
      </p:sp>
      <p:sp>
        <p:nvSpPr>
          <p:cNvPr id="223" name="Google Shape;223;p27"/>
          <p:cNvSpPr txBox="1"/>
          <p:nvPr>
            <p:ph type="ctrTitle"/>
          </p:nvPr>
        </p:nvSpPr>
        <p:spPr>
          <a:xfrm>
            <a:off x="3024525" y="2221975"/>
            <a:ext cx="3404400" cy="13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-"/>
            </a:pPr>
            <a:r>
              <a:rPr lang="es" sz="2100">
                <a:latin typeface="Calibri"/>
                <a:ea typeface="Calibri"/>
                <a:cs typeface="Calibri"/>
                <a:sym typeface="Calibri"/>
              </a:rPr>
              <a:t>Token Embedding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s" sz="2100">
                <a:latin typeface="Calibri"/>
                <a:ea typeface="Calibri"/>
                <a:cs typeface="Calibri"/>
                <a:sym typeface="Calibri"/>
              </a:rPr>
              <a:t>Positional Embedding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s" sz="2100">
                <a:latin typeface="Calibri"/>
                <a:ea typeface="Calibri"/>
                <a:cs typeface="Calibri"/>
                <a:sym typeface="Calibri"/>
              </a:rPr>
              <a:t>Segment Embedding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ctrTitle"/>
          </p:nvPr>
        </p:nvSpPr>
        <p:spPr>
          <a:xfrm>
            <a:off x="154725" y="303100"/>
            <a:ext cx="91440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Capas del Codificador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29" name="Google Shape;229;p28"/>
          <p:cNvSpPr txBox="1"/>
          <p:nvPr>
            <p:ph type="ctrTitle"/>
          </p:nvPr>
        </p:nvSpPr>
        <p:spPr>
          <a:xfrm>
            <a:off x="3024525" y="1371000"/>
            <a:ext cx="3404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s" sz="2100">
                <a:latin typeface="Calibri"/>
                <a:ea typeface="Calibri"/>
                <a:cs typeface="Calibri"/>
                <a:sym typeface="Calibri"/>
              </a:rPr>
              <a:t>BERT usa capas transformer encoder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s" sz="2100">
                <a:latin typeface="Calibri"/>
                <a:ea typeface="Calibri"/>
                <a:cs typeface="Calibri"/>
                <a:sym typeface="Calibri"/>
              </a:rPr>
              <a:t>Número de capas: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s" sz="2100">
                <a:latin typeface="Calibri"/>
                <a:ea typeface="Calibri"/>
                <a:cs typeface="Calibri"/>
                <a:sym typeface="Calibri"/>
              </a:rPr>
              <a:t>Base: 12 capas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s" sz="2100">
                <a:latin typeface="Calibri"/>
                <a:ea typeface="Calibri"/>
                <a:cs typeface="Calibri"/>
                <a:sym typeface="Calibri"/>
              </a:rPr>
              <a:t>Large: 24 capas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75" y="3335700"/>
            <a:ext cx="8539900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ctrTitle"/>
          </p:nvPr>
        </p:nvSpPr>
        <p:spPr>
          <a:xfrm>
            <a:off x="154725" y="303100"/>
            <a:ext cx="91440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Clasificador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36" name="Google Shape;236;p29"/>
          <p:cNvSpPr txBox="1"/>
          <p:nvPr>
            <p:ph type="ctrTitle"/>
          </p:nvPr>
        </p:nvSpPr>
        <p:spPr>
          <a:xfrm>
            <a:off x="1969575" y="1046075"/>
            <a:ext cx="55143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s" sz="2100">
                <a:latin typeface="Calibri"/>
                <a:ea typeface="Calibri"/>
                <a:cs typeface="Calibri"/>
                <a:sym typeface="Calibri"/>
              </a:rPr>
              <a:t>Red neuronal adicional que toma el CLS para tareas de clasificación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29"/>
          <p:cNvPicPr preferRelativeResize="0"/>
          <p:nvPr/>
        </p:nvPicPr>
        <p:blipFill rotWithShape="1">
          <a:blip r:embed="rId3">
            <a:alphaModFix/>
          </a:blip>
          <a:srcRect b="3532" l="0" r="5482" t="4479"/>
          <a:stretch/>
        </p:blipFill>
        <p:spPr>
          <a:xfrm>
            <a:off x="2446500" y="2060350"/>
            <a:ext cx="4251000" cy="28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ctrTitle"/>
          </p:nvPr>
        </p:nvSpPr>
        <p:spPr>
          <a:xfrm>
            <a:off x="804550" y="767275"/>
            <a:ext cx="76725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Complejidad Computacional de BERT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3" name="Google Shape;243;p30"/>
          <p:cNvSpPr txBox="1"/>
          <p:nvPr>
            <p:ph type="ctrTitle"/>
          </p:nvPr>
        </p:nvSpPr>
        <p:spPr>
          <a:xfrm>
            <a:off x="1242400" y="2237425"/>
            <a:ext cx="5514300" cy="27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s" sz="2100">
                <a:latin typeface="Calibri"/>
                <a:ea typeface="Calibri"/>
                <a:cs typeface="Calibri"/>
                <a:sym typeface="Calibri"/>
              </a:rPr>
              <a:t>Complejidad alta debido al Multi-Head Attention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s" sz="2100">
                <a:latin typeface="Calibri"/>
                <a:ea typeface="Calibri"/>
                <a:cs typeface="Calibri"/>
                <a:sym typeface="Calibri"/>
              </a:rPr>
              <a:t>Múltiples capas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s" sz="2100">
                <a:latin typeface="Calibri"/>
                <a:ea typeface="Calibri"/>
                <a:cs typeface="Calibri"/>
                <a:sym typeface="Calibri"/>
              </a:rPr>
              <a:t>Gran cantidad de parámetros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s" sz="2100">
                <a:latin typeface="Calibri"/>
                <a:ea typeface="Calibri"/>
                <a:cs typeface="Calibri"/>
                <a:sym typeface="Calibri"/>
              </a:rPr>
              <a:t>El pre entrenamiento también es altamente demandante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s" sz="2100">
                <a:latin typeface="Calibri"/>
                <a:ea typeface="Calibri"/>
                <a:cs typeface="Calibri"/>
                <a:sym typeface="Calibri"/>
              </a:rPr>
              <a:t>Lo hace difícil utilizarlo en máquinas de recuerdos limitados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ctrTitle"/>
          </p:nvPr>
        </p:nvSpPr>
        <p:spPr>
          <a:xfrm>
            <a:off x="804550" y="643500"/>
            <a:ext cx="76725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Técnicas de optimización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9" name="Google Shape;249;p31"/>
          <p:cNvSpPr txBox="1"/>
          <p:nvPr>
            <p:ph type="ctrTitle"/>
          </p:nvPr>
        </p:nvSpPr>
        <p:spPr>
          <a:xfrm>
            <a:off x="384475" y="2476700"/>
            <a:ext cx="24918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Pruning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0" name="Google Shape;250;p31"/>
          <p:cNvSpPr txBox="1"/>
          <p:nvPr>
            <p:ph type="ctrTitle"/>
          </p:nvPr>
        </p:nvSpPr>
        <p:spPr>
          <a:xfrm>
            <a:off x="4686375" y="1689750"/>
            <a:ext cx="39897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Quantization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1" name="Google Shape;251;p31"/>
          <p:cNvSpPr txBox="1"/>
          <p:nvPr>
            <p:ph type="ctrTitle"/>
          </p:nvPr>
        </p:nvSpPr>
        <p:spPr>
          <a:xfrm>
            <a:off x="4900650" y="3237125"/>
            <a:ext cx="39897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Knowledge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2494000" y="287600"/>
            <a:ext cx="47142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</a:t>
            </a:r>
            <a:r>
              <a:rPr lang="es"/>
              <a:t>ón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50" y="1200800"/>
            <a:ext cx="8744700" cy="329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 b="25297" l="24841" r="24932" t="20345"/>
          <a:stretch/>
        </p:blipFill>
        <p:spPr>
          <a:xfrm>
            <a:off x="7400905" y="142550"/>
            <a:ext cx="1500120" cy="91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ctrTitle"/>
          </p:nvPr>
        </p:nvSpPr>
        <p:spPr>
          <a:xfrm>
            <a:off x="804550" y="643500"/>
            <a:ext cx="76725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Pruning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7" name="Google Shape;257;p32"/>
          <p:cNvSpPr txBox="1"/>
          <p:nvPr>
            <p:ph type="ctrTitle"/>
          </p:nvPr>
        </p:nvSpPr>
        <p:spPr>
          <a:xfrm>
            <a:off x="1307125" y="1525500"/>
            <a:ext cx="6845100" cy="28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s" sz="2100">
                <a:latin typeface="Calibri"/>
                <a:ea typeface="Calibri"/>
                <a:cs typeface="Calibri"/>
                <a:sym typeface="Calibri"/>
              </a:rPr>
              <a:t>Esta técnica elimina partes del modelo que contribuyen poco al rendimiento o son irrelevantes en la red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s" sz="2100">
                <a:latin typeface="Calibri"/>
                <a:ea typeface="Calibri"/>
                <a:cs typeface="Calibri"/>
                <a:sym typeface="Calibri"/>
              </a:rPr>
              <a:t>Ventajas: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s" sz="2100">
                <a:latin typeface="Calibri"/>
                <a:ea typeface="Calibri"/>
                <a:cs typeface="Calibri"/>
                <a:sym typeface="Calibri"/>
              </a:rPr>
              <a:t>Reducción significativa del número de parámetros y de los tiempos de inferencia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Calibri"/>
                <a:ea typeface="Calibri"/>
                <a:cs typeface="Calibri"/>
                <a:sym typeface="Calibri"/>
              </a:rPr>
              <a:t>- Desventajas: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Calibri"/>
                <a:ea typeface="Calibri"/>
                <a:cs typeface="Calibri"/>
                <a:sym typeface="Calibri"/>
              </a:rPr>
              <a:t>	Si no se realiza con cuidado, puede degradar el rendimiento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ctrTitle"/>
          </p:nvPr>
        </p:nvSpPr>
        <p:spPr>
          <a:xfrm>
            <a:off x="804550" y="643500"/>
            <a:ext cx="76725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Código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63" name="Google Shape;2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25" y="1525500"/>
            <a:ext cx="8775751" cy="26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ctrTitle"/>
          </p:nvPr>
        </p:nvSpPr>
        <p:spPr>
          <a:xfrm>
            <a:off x="804550" y="643500"/>
            <a:ext cx="76725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Código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69" name="Google Shape;2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25" y="1421100"/>
            <a:ext cx="8448401" cy="25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ctrTitle"/>
          </p:nvPr>
        </p:nvSpPr>
        <p:spPr>
          <a:xfrm>
            <a:off x="804550" y="643500"/>
            <a:ext cx="76725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Código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75" name="Google Shape;2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550" y="1436600"/>
            <a:ext cx="7672500" cy="3165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ctrTitle"/>
          </p:nvPr>
        </p:nvSpPr>
        <p:spPr>
          <a:xfrm>
            <a:off x="804550" y="349525"/>
            <a:ext cx="76725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Código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81" name="Google Shape;281;p36"/>
          <p:cNvPicPr preferRelativeResize="0"/>
          <p:nvPr/>
        </p:nvPicPr>
        <p:blipFill rotWithShape="1">
          <a:blip r:embed="rId3">
            <a:alphaModFix/>
          </a:blip>
          <a:srcRect b="9407" l="4815" r="4151" t="9771"/>
          <a:stretch/>
        </p:blipFill>
        <p:spPr>
          <a:xfrm>
            <a:off x="966638" y="1390175"/>
            <a:ext cx="7348324" cy="320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7"/>
          <p:cNvPicPr preferRelativeResize="0"/>
          <p:nvPr/>
        </p:nvPicPr>
        <p:blipFill rotWithShape="1">
          <a:blip r:embed="rId3">
            <a:alphaModFix/>
          </a:blip>
          <a:srcRect b="5025" l="5486" r="5307" t="5079"/>
          <a:stretch/>
        </p:blipFill>
        <p:spPr>
          <a:xfrm>
            <a:off x="2793275" y="272325"/>
            <a:ext cx="4030050" cy="474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8"/>
          <p:cNvPicPr preferRelativeResize="0"/>
          <p:nvPr/>
        </p:nvPicPr>
        <p:blipFill rotWithShape="1">
          <a:blip r:embed="rId3">
            <a:alphaModFix/>
          </a:blip>
          <a:srcRect b="2707" l="2160" r="2655" t="2613"/>
          <a:stretch/>
        </p:blipFill>
        <p:spPr>
          <a:xfrm>
            <a:off x="1967238" y="136925"/>
            <a:ext cx="5209525" cy="460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9"/>
          <p:cNvPicPr preferRelativeResize="0"/>
          <p:nvPr/>
        </p:nvPicPr>
        <p:blipFill rotWithShape="1">
          <a:blip r:embed="rId3">
            <a:alphaModFix/>
          </a:blip>
          <a:srcRect b="14175" l="6474" r="5318" t="13793"/>
          <a:stretch/>
        </p:blipFill>
        <p:spPr>
          <a:xfrm>
            <a:off x="1228725" y="1173550"/>
            <a:ext cx="668655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ctrTitle"/>
          </p:nvPr>
        </p:nvSpPr>
        <p:spPr>
          <a:xfrm>
            <a:off x="804550" y="349525"/>
            <a:ext cx="76725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Resultados - Antes del pruning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302" name="Google Shape;3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63" y="1618325"/>
            <a:ext cx="8367875" cy="26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type="ctrTitle"/>
          </p:nvPr>
        </p:nvSpPr>
        <p:spPr>
          <a:xfrm>
            <a:off x="804550" y="349525"/>
            <a:ext cx="76725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Resultados - Antes del pruning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308" name="Google Shape;308;p41"/>
          <p:cNvPicPr preferRelativeResize="0"/>
          <p:nvPr/>
        </p:nvPicPr>
        <p:blipFill rotWithShape="1">
          <a:blip r:embed="rId3">
            <a:alphaModFix/>
          </a:blip>
          <a:srcRect b="12050" l="7145" r="6973" t="28966"/>
          <a:stretch/>
        </p:blipFill>
        <p:spPr>
          <a:xfrm>
            <a:off x="804550" y="1312800"/>
            <a:ext cx="7241600" cy="29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ctrTitle"/>
          </p:nvPr>
        </p:nvSpPr>
        <p:spPr>
          <a:xfrm>
            <a:off x="2494000" y="287600"/>
            <a:ext cx="47142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BERT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325" y="1080725"/>
            <a:ext cx="5725350" cy="37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type="ctrTitle"/>
          </p:nvPr>
        </p:nvSpPr>
        <p:spPr>
          <a:xfrm>
            <a:off x="804550" y="349525"/>
            <a:ext cx="76725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Resultados - Luego del pruning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314" name="Google Shape;31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50" y="1885275"/>
            <a:ext cx="8769775" cy="19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 txBox="1"/>
          <p:nvPr>
            <p:ph type="ctrTitle"/>
          </p:nvPr>
        </p:nvSpPr>
        <p:spPr>
          <a:xfrm>
            <a:off x="804550" y="349525"/>
            <a:ext cx="76725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Resultados - Luego del pruning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320" name="Google Shape;320;p43"/>
          <p:cNvPicPr preferRelativeResize="0"/>
          <p:nvPr/>
        </p:nvPicPr>
        <p:blipFill rotWithShape="1">
          <a:blip r:embed="rId3">
            <a:alphaModFix/>
          </a:blip>
          <a:srcRect b="11107" l="6810" r="6646" t="12075"/>
          <a:stretch/>
        </p:blipFill>
        <p:spPr>
          <a:xfrm>
            <a:off x="1435638" y="1544875"/>
            <a:ext cx="64103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/>
          <p:nvPr>
            <p:ph type="ctrTitle"/>
          </p:nvPr>
        </p:nvSpPr>
        <p:spPr>
          <a:xfrm>
            <a:off x="804550" y="349525"/>
            <a:ext cx="76725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Comparación de resultados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326" name="Google Shape;326;p44"/>
          <p:cNvPicPr preferRelativeResize="0"/>
          <p:nvPr/>
        </p:nvPicPr>
        <p:blipFill rotWithShape="1">
          <a:blip r:embed="rId3">
            <a:alphaModFix/>
          </a:blip>
          <a:srcRect b="12050" l="16122" r="14859" t="28966"/>
          <a:stretch/>
        </p:blipFill>
        <p:spPr>
          <a:xfrm>
            <a:off x="153025" y="1571925"/>
            <a:ext cx="4218330" cy="21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4"/>
          <p:cNvPicPr preferRelativeResize="0"/>
          <p:nvPr/>
        </p:nvPicPr>
        <p:blipFill rotWithShape="1">
          <a:blip r:embed="rId4">
            <a:alphaModFix/>
          </a:blip>
          <a:srcRect b="19950" l="17062" r="14217" t="31200"/>
          <a:stretch/>
        </p:blipFill>
        <p:spPr>
          <a:xfrm>
            <a:off x="3881825" y="2797325"/>
            <a:ext cx="5090299" cy="21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4"/>
          <p:cNvSpPr txBox="1"/>
          <p:nvPr>
            <p:ph type="ctrTitle"/>
          </p:nvPr>
        </p:nvSpPr>
        <p:spPr>
          <a:xfrm>
            <a:off x="678450" y="1068825"/>
            <a:ext cx="24918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000"/>
              <a:t>Antes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000"/>
          </a:p>
        </p:txBody>
      </p:sp>
      <p:sp>
        <p:nvSpPr>
          <p:cNvPr id="329" name="Google Shape;329;p44"/>
          <p:cNvSpPr txBox="1"/>
          <p:nvPr>
            <p:ph type="ctrTitle"/>
          </p:nvPr>
        </p:nvSpPr>
        <p:spPr>
          <a:xfrm>
            <a:off x="5534350" y="2320200"/>
            <a:ext cx="24918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000"/>
              <a:t>Después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/>
          <p:nvPr>
            <p:ph type="ctrTitle"/>
          </p:nvPr>
        </p:nvSpPr>
        <p:spPr>
          <a:xfrm>
            <a:off x="804550" y="349525"/>
            <a:ext cx="76725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Comparación de resultados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335" name="Google Shape;33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263" y="1151850"/>
            <a:ext cx="5901469" cy="36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/>
          <p:nvPr>
            <p:ph type="ctrTitle"/>
          </p:nvPr>
        </p:nvSpPr>
        <p:spPr>
          <a:xfrm>
            <a:off x="804550" y="643500"/>
            <a:ext cx="76725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Conclusión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41" name="Google Shape;341;p46"/>
          <p:cNvSpPr txBox="1"/>
          <p:nvPr>
            <p:ph type="ctrTitle"/>
          </p:nvPr>
        </p:nvSpPr>
        <p:spPr>
          <a:xfrm>
            <a:off x="1149450" y="1525500"/>
            <a:ext cx="6845100" cy="28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s" sz="2100">
                <a:latin typeface="Calibri"/>
                <a:ea typeface="Calibri"/>
                <a:cs typeface="Calibri"/>
                <a:sym typeface="Calibri"/>
              </a:rPr>
              <a:t>El pruning ha logrado hacer que el modelo sea más rápido, reduciendo el tiempo de ejecución, aumentando el número de </a:t>
            </a:r>
            <a:r>
              <a:rPr lang="es" sz="2100">
                <a:latin typeface="Calibri"/>
                <a:ea typeface="Calibri"/>
                <a:cs typeface="Calibri"/>
                <a:sym typeface="Calibri"/>
              </a:rPr>
              <a:t>muestras</a:t>
            </a:r>
            <a:r>
              <a:rPr lang="es" sz="2100">
                <a:latin typeface="Calibri"/>
                <a:ea typeface="Calibri"/>
                <a:cs typeface="Calibri"/>
                <a:sym typeface="Calibri"/>
              </a:rPr>
              <a:t> y pasos procesados por segundo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s" sz="2100">
                <a:latin typeface="Calibri"/>
                <a:ea typeface="Calibri"/>
                <a:cs typeface="Calibri"/>
                <a:sym typeface="Calibri"/>
              </a:rPr>
              <a:t>El pruning es una técnica recomendada para poder optimizar BERT y utilizarlo en dispositivos de bajo </a:t>
            </a:r>
            <a:r>
              <a:rPr lang="es" sz="2100">
                <a:latin typeface="Calibri"/>
                <a:ea typeface="Calibri"/>
                <a:cs typeface="Calibri"/>
                <a:sym typeface="Calibri"/>
              </a:rPr>
              <a:t>recursos</a:t>
            </a:r>
            <a:r>
              <a:rPr lang="es" sz="2100">
                <a:latin typeface="Calibri"/>
                <a:ea typeface="Calibri"/>
                <a:cs typeface="Calibri"/>
                <a:sym typeface="Calibri"/>
              </a:rPr>
              <a:t> como dispositivos móviles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ctrTitle"/>
          </p:nvPr>
        </p:nvSpPr>
        <p:spPr>
          <a:xfrm>
            <a:off x="2127375" y="3258225"/>
            <a:ext cx="66531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Entrenamiento de Bert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ctrTitle"/>
          </p:nvPr>
        </p:nvSpPr>
        <p:spPr>
          <a:xfrm>
            <a:off x="1245450" y="535150"/>
            <a:ext cx="66531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Pre Entrenamiento</a:t>
            </a:r>
            <a:endParaRPr b="1"/>
          </a:p>
        </p:txBody>
      </p:sp>
      <p:sp>
        <p:nvSpPr>
          <p:cNvPr id="159" name="Google Shape;159;p17"/>
          <p:cNvSpPr txBox="1"/>
          <p:nvPr>
            <p:ph type="ctrTitle"/>
          </p:nvPr>
        </p:nvSpPr>
        <p:spPr>
          <a:xfrm>
            <a:off x="2955175" y="1448350"/>
            <a:ext cx="30618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MLM</a:t>
            </a:r>
            <a:endParaRPr b="1"/>
          </a:p>
        </p:txBody>
      </p:sp>
      <p:sp>
        <p:nvSpPr>
          <p:cNvPr id="160" name="Google Shape;160;p17"/>
          <p:cNvSpPr txBox="1"/>
          <p:nvPr>
            <p:ph type="ctrTitle"/>
          </p:nvPr>
        </p:nvSpPr>
        <p:spPr>
          <a:xfrm>
            <a:off x="1343750" y="2361550"/>
            <a:ext cx="7133400" cy="21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600">
                <a:latin typeface="Arial"/>
                <a:ea typeface="Arial"/>
                <a:cs typeface="Arial"/>
                <a:sym typeface="Arial"/>
              </a:rPr>
              <a:t>Frase de entrada: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latin typeface="Arial"/>
                <a:ea typeface="Arial"/>
                <a:cs typeface="Arial"/>
                <a:sym typeface="Arial"/>
              </a:rPr>
              <a:t>"El cielo está muy [MASK] hoy."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600">
                <a:latin typeface="Arial"/>
                <a:ea typeface="Arial"/>
                <a:cs typeface="Arial"/>
                <a:sym typeface="Arial"/>
              </a:rPr>
              <a:t>Resultado esperado (al completar la palabra faltante):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s" sz="1600">
                <a:latin typeface="Arial"/>
                <a:ea typeface="Arial"/>
                <a:cs typeface="Arial"/>
                <a:sym typeface="Arial"/>
              </a:rPr>
              <a:t>"El cielo está muy </a:t>
            </a:r>
            <a:r>
              <a:rPr b="1" lang="es" sz="1600">
                <a:latin typeface="Arial"/>
                <a:ea typeface="Arial"/>
                <a:cs typeface="Arial"/>
                <a:sym typeface="Arial"/>
              </a:rPr>
              <a:t>azul</a:t>
            </a:r>
            <a:r>
              <a:rPr lang="es" sz="1600">
                <a:latin typeface="Arial"/>
                <a:ea typeface="Arial"/>
                <a:cs typeface="Arial"/>
                <a:sym typeface="Arial"/>
              </a:rPr>
              <a:t> hoy."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s" sz="1600">
                <a:latin typeface="Arial"/>
                <a:ea typeface="Arial"/>
                <a:cs typeface="Arial"/>
                <a:sym typeface="Arial"/>
              </a:rPr>
              <a:t>"El cielo está muy </a:t>
            </a:r>
            <a:r>
              <a:rPr b="1" lang="es" sz="1600">
                <a:latin typeface="Arial"/>
                <a:ea typeface="Arial"/>
                <a:cs typeface="Arial"/>
                <a:sym typeface="Arial"/>
              </a:rPr>
              <a:t>nublado</a:t>
            </a:r>
            <a:r>
              <a:rPr lang="es" sz="1600">
                <a:latin typeface="Arial"/>
                <a:ea typeface="Arial"/>
                <a:cs typeface="Arial"/>
                <a:sym typeface="Arial"/>
              </a:rPr>
              <a:t> hoy."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s" sz="1600">
                <a:latin typeface="Arial"/>
                <a:ea typeface="Arial"/>
                <a:cs typeface="Arial"/>
                <a:sym typeface="Arial"/>
              </a:rPr>
              <a:t>"El cielo está muy </a:t>
            </a:r>
            <a:r>
              <a:rPr b="1" lang="es" sz="1600">
                <a:latin typeface="Arial"/>
                <a:ea typeface="Arial"/>
                <a:cs typeface="Arial"/>
                <a:sym typeface="Arial"/>
              </a:rPr>
              <a:t>claro</a:t>
            </a:r>
            <a:r>
              <a:rPr lang="es" sz="1600">
                <a:latin typeface="Arial"/>
                <a:ea typeface="Arial"/>
                <a:cs typeface="Arial"/>
                <a:sym typeface="Arial"/>
              </a:rPr>
              <a:t> hoy."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ctrTitle"/>
          </p:nvPr>
        </p:nvSpPr>
        <p:spPr>
          <a:xfrm>
            <a:off x="1245450" y="194750"/>
            <a:ext cx="66531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Entrenamiento para tarea específica - </a:t>
            </a:r>
            <a:r>
              <a:rPr b="1" lang="es"/>
              <a:t>Fine tuning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13" y="1449700"/>
            <a:ext cx="8806575" cy="33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ctrTitle"/>
          </p:nvPr>
        </p:nvSpPr>
        <p:spPr>
          <a:xfrm>
            <a:off x="1245450" y="334025"/>
            <a:ext cx="66531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Arquitectura</a:t>
            </a:r>
            <a:endParaRPr b="1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75" y="1658324"/>
            <a:ext cx="3530600" cy="228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7675" y="1376400"/>
            <a:ext cx="4752625" cy="30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ctrTitle"/>
          </p:nvPr>
        </p:nvSpPr>
        <p:spPr>
          <a:xfrm>
            <a:off x="1245450" y="334025"/>
            <a:ext cx="66531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Arquitectura</a:t>
            </a:r>
            <a:endParaRPr b="1"/>
          </a:p>
        </p:txBody>
      </p:sp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 b="0" l="0" r="-3466" t="63387"/>
          <a:stretch/>
        </p:blipFill>
        <p:spPr>
          <a:xfrm>
            <a:off x="1882350" y="2560200"/>
            <a:ext cx="5681801" cy="15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2350" y="1674375"/>
            <a:ext cx="54102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ctrTitle"/>
          </p:nvPr>
        </p:nvSpPr>
        <p:spPr>
          <a:xfrm>
            <a:off x="1245450" y="411400"/>
            <a:ext cx="66531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Entradas del modelo</a:t>
            </a:r>
            <a:endParaRPr b="1"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337" y="1216275"/>
            <a:ext cx="5847338" cy="36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