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86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6" r:id="rId18"/>
    <p:sldId id="277" r:id="rId19"/>
    <p:sldId id="285" r:id="rId20"/>
    <p:sldId id="272" r:id="rId21"/>
    <p:sldId id="273" r:id="rId22"/>
    <p:sldId id="274" r:id="rId23"/>
    <p:sldId id="283" r:id="rId24"/>
    <p:sldId id="280" r:id="rId25"/>
    <p:sldId id="279" r:id="rId26"/>
    <p:sldId id="282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F2CDA77-6C10-4E83-82D9-D0E54B27F805}">
          <p14:sldIdLst>
            <p14:sldId id="256"/>
            <p14:sldId id="286"/>
            <p14:sldId id="261"/>
            <p14:sldId id="259"/>
            <p14:sldId id="260"/>
            <p14:sldId id="257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69"/>
            <p14:sldId id="270"/>
          </p14:sldIdLst>
        </p14:section>
        <p14:section name="제목 없는 구역" id="{5E620CE9-7C68-49C2-A0CA-2E71AB8F4443}">
          <p14:sldIdLst>
            <p14:sldId id="276"/>
            <p14:sldId id="277"/>
            <p14:sldId id="285"/>
            <p14:sldId id="272"/>
            <p14:sldId id="273"/>
            <p14:sldId id="274"/>
            <p14:sldId id="283"/>
            <p14:sldId id="280"/>
            <p14:sldId id="279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5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8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8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5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0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5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0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7494FC-3FEB-4211-8B15-72B86DCC0323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1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1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7494FC-3FEB-4211-8B15-72B86DCC0323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resource.com/python/python-tutorial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강 </a:t>
            </a:r>
            <a:r>
              <a:rPr lang="en-US" altLang="ko-KR" dirty="0"/>
              <a:t>– </a:t>
            </a:r>
            <a:r>
              <a:rPr lang="ko-KR" altLang="en-US" dirty="0" err="1"/>
              <a:t>파이썬에</a:t>
            </a:r>
            <a:r>
              <a:rPr lang="ko-KR" altLang="en-US" dirty="0"/>
              <a:t> 대해</a:t>
            </a:r>
            <a:r>
              <a:rPr lang="en-US" altLang="ko-KR" dirty="0"/>
              <a:t>,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pic>
        <p:nvPicPr>
          <p:cNvPr id="4" name="Picture 2" descr="python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386" y="3304203"/>
            <a:ext cx="903768" cy="9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1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2" descr="Python strings special characters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33999" y="1165934"/>
            <a:ext cx="6909801" cy="4262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특수기호</a:t>
            </a:r>
          </a:p>
        </p:txBody>
      </p:sp>
      <p:sp>
        <p:nvSpPr>
          <p:cNvPr id="2054" name="Content Placeholder 2053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\n	</a:t>
            </a:r>
            <a:r>
              <a:rPr lang="ko-KR" altLang="en-US" dirty="0"/>
              <a:t>문자열 안에서 줄을 바꿀 때</a:t>
            </a:r>
            <a:endParaRPr lang="en-US" dirty="0"/>
          </a:p>
          <a:p>
            <a:pPr lvl="1"/>
            <a:r>
              <a:rPr lang="en-US" dirty="0"/>
              <a:t>\t	</a:t>
            </a:r>
            <a:r>
              <a:rPr lang="ko-KR" altLang="en-US" dirty="0"/>
              <a:t>탭 간격을 줄 때</a:t>
            </a:r>
            <a:endParaRPr lang="en-US" dirty="0"/>
          </a:p>
          <a:p>
            <a:pPr lvl="1"/>
            <a:r>
              <a:rPr lang="en-US" dirty="0"/>
              <a:t>\\	</a:t>
            </a:r>
            <a:r>
              <a:rPr lang="ko-KR" altLang="en-US" dirty="0"/>
              <a:t>문자 </a:t>
            </a:r>
            <a:r>
              <a:rPr lang="en-US" altLang="ko-KR" dirty="0"/>
              <a:t>\</a:t>
            </a:r>
            <a:r>
              <a:rPr lang="ko-KR" altLang="en-US" dirty="0"/>
              <a:t>를 그대로 표현할 때</a:t>
            </a:r>
            <a:endParaRPr lang="en-US" altLang="ko-KR" dirty="0"/>
          </a:p>
          <a:p>
            <a:pPr lvl="1"/>
            <a:r>
              <a:rPr lang="en-US" dirty="0"/>
              <a:t>\’	‘</a:t>
            </a:r>
            <a:r>
              <a:rPr lang="ko-KR" altLang="en-US" dirty="0"/>
              <a:t>를 그대로 표현할 때</a:t>
            </a:r>
            <a:endParaRPr lang="en-US" dirty="0"/>
          </a:p>
          <a:p>
            <a:pPr lvl="1"/>
            <a:r>
              <a:rPr lang="en-US" dirty="0"/>
              <a:t>\“	“</a:t>
            </a:r>
            <a:r>
              <a:rPr lang="ko-KR" altLang="en-US" dirty="0"/>
              <a:t>를 그대로 표현할 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5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2" descr="Indexing in Python string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79365" y="640081"/>
            <a:ext cx="6619068" cy="53144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인덱스</a:t>
            </a:r>
          </a:p>
        </p:txBody>
      </p:sp>
      <p:sp>
        <p:nvSpPr>
          <p:cNvPr id="3078" name="Content Placeholder 3077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‘</a:t>
            </a:r>
            <a:r>
              <a:rPr lang="ko-KR" altLang="en-US" dirty="0"/>
              <a:t>열</a:t>
            </a:r>
            <a:r>
              <a:rPr lang="en-US" altLang="ko-KR" dirty="0"/>
              <a:t>’ </a:t>
            </a:r>
            <a:r>
              <a:rPr lang="ko-KR" altLang="en-US" dirty="0"/>
              <a:t>이기에 글자 하나하나 인덱싱이 된다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첫 글자는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2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2" descr="Python string are immutable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33999" y="1075827"/>
            <a:ext cx="6909801" cy="44429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특성</a:t>
            </a:r>
          </a:p>
        </p:txBody>
      </p:sp>
      <p:sp>
        <p:nvSpPr>
          <p:cNvPr id="4102" name="Content Placeholder 4101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문자열이 생성되면</a:t>
            </a:r>
            <a:r>
              <a:rPr lang="en-US" altLang="ko-KR" dirty="0"/>
              <a:t>, </a:t>
            </a:r>
            <a:r>
              <a:rPr lang="ko-KR" altLang="en-US" dirty="0"/>
              <a:t>요소를 바꿀 수는 없다</a:t>
            </a:r>
            <a:r>
              <a:rPr lang="en-US" altLang="ko-KR" dirty="0"/>
              <a:t>.</a:t>
            </a:r>
            <a:r>
              <a:rPr lang="ko-KR" altLang="en-US" dirty="0"/>
              <a:t> 여기서 요소란 글자 하나를 뜻한다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2" descr="Python string slice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33999" y="1361783"/>
            <a:ext cx="6909801" cy="3871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5126" name="Content Placeholder 5125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문자열을 글자 별로 나누어서 골라낼 수 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9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54812"/>
            <a:ext cx="4001315" cy="52849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642145"/>
              </p:ext>
            </p:extLst>
          </p:nvPr>
        </p:nvGraphicFramePr>
        <p:xfrm>
          <a:off x="4975225" y="2198688"/>
          <a:ext cx="65738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19">
                  <a:extLst>
                    <a:ext uri="{9D8B030D-6E8A-4147-A177-3AD203B41FA5}">
                      <a16:colId xmlns:a16="http://schemas.microsoft.com/office/drawing/2014/main" val="3137134802"/>
                    </a:ext>
                  </a:extLst>
                </a:gridCol>
                <a:gridCol w="3286919">
                  <a:extLst>
                    <a:ext uri="{9D8B030D-6E8A-4147-A177-3AD203B41FA5}">
                      <a16:colId xmlns:a16="http://schemas.microsoft.com/office/drawing/2014/main" val="247085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(string)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4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(character)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4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</a:t>
                      </a:r>
                      <a:r>
                        <a:rPr lang="en-US" altLang="ko-KR" dirty="0"/>
                        <a:t>(integer)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3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부동 소수</a:t>
                      </a:r>
                      <a:r>
                        <a:rPr lang="en-US" altLang="ko-KR" dirty="0"/>
                        <a:t>(floating-point)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1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3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72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 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자체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0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87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 descr="Python how to create a list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33999" y="1186632"/>
            <a:ext cx="6909801" cy="42213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[ ] </a:t>
            </a:r>
            <a:r>
              <a:rPr lang="ko-KR" altLang="en-US" dirty="0"/>
              <a:t>안에 </a:t>
            </a:r>
            <a:r>
              <a:rPr lang="en-US" altLang="ko-KR" dirty="0"/>
              <a:t>,</a:t>
            </a:r>
            <a:r>
              <a:rPr lang="ko-KR" altLang="en-US" dirty="0"/>
              <a:t>로 구분되는 요소들을 저장하는 타입이라는 게 비슷하지만</a:t>
            </a:r>
            <a:r>
              <a:rPr lang="en-US" altLang="ko-KR" dirty="0"/>
              <a:t> </a:t>
            </a:r>
            <a:r>
              <a:rPr lang="ko-KR" altLang="en-US" dirty="0"/>
              <a:t>배열과 차이점은</a:t>
            </a:r>
            <a:r>
              <a:rPr lang="en-US" altLang="ko-KR" dirty="0"/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리스트엔 다른 타입의 요소가 들어가도 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리스트는 크기를 따로 지정해주지 않아도 되고 요소를 넣을수록 크기가 저절로 늘어난다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ython + and * operators in l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999" y="1294177"/>
            <a:ext cx="6909801" cy="400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리스트는 문자열과 마찬가지로 인덱스와 </a:t>
            </a:r>
            <a:r>
              <a:rPr lang="ko-KR" altLang="en-US" dirty="0" err="1"/>
              <a:t>슬라이싱으로</a:t>
            </a:r>
            <a:r>
              <a:rPr lang="ko-KR" altLang="en-US" dirty="0"/>
              <a:t> 접근 가능하고 문법도 같다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리스트는 생성 후</a:t>
            </a:r>
            <a:r>
              <a:rPr lang="en-US" altLang="ko-KR" dirty="0"/>
              <a:t>, </a:t>
            </a:r>
            <a:r>
              <a:rPr lang="ko-KR" altLang="en-US" dirty="0"/>
              <a:t>요소들을 바꿀 수 있다</a:t>
            </a:r>
            <a:r>
              <a:rPr lang="en-US" altLang="ko-KR" dirty="0"/>
              <a:t>. (</a:t>
            </a:r>
            <a:r>
              <a:rPr lang="ko-KR" altLang="en-US" dirty="0"/>
              <a:t>문자열은 생성 후</a:t>
            </a:r>
            <a:r>
              <a:rPr lang="en-US" altLang="ko-KR" dirty="0"/>
              <a:t>,</a:t>
            </a:r>
            <a:r>
              <a:rPr lang="ko-KR" altLang="en-US" dirty="0"/>
              <a:t> 요소들을 바꿀 수 없다</a:t>
            </a:r>
            <a:r>
              <a:rPr lang="en-US" altLang="ko-KR" dirty="0"/>
              <a:t>. </a:t>
            </a:r>
            <a:r>
              <a:rPr lang="ko-KR" altLang="en-US" dirty="0"/>
              <a:t>글자 하나하나 바꿀 수 없다</a:t>
            </a:r>
            <a:r>
              <a:rPr lang="en-US" altLang="ko-KR" dirty="0"/>
              <a:t>.)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리스트는 </a:t>
            </a:r>
            <a:r>
              <a:rPr lang="en-US" altLang="ko-KR" dirty="0"/>
              <a:t>+, * </a:t>
            </a:r>
            <a:r>
              <a:rPr lang="ko-KR" altLang="en-US" dirty="0"/>
              <a:t>연산자를 사용할 수 있다</a:t>
            </a:r>
            <a:r>
              <a:rPr lang="en-US" altLang="ko-KR" dirty="0"/>
              <a:t>. (</a:t>
            </a:r>
            <a:r>
              <a:rPr lang="ko-KR" altLang="en-US" dirty="0"/>
              <a:t>문자열도 똑같은 게 가능하다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03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리스트 함수들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382" y="2147787"/>
            <a:ext cx="4219575" cy="3495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23963"/>
            <a:ext cx="4095750" cy="3743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382" y="0"/>
            <a:ext cx="4020297" cy="218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4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3" y="761170"/>
            <a:ext cx="4152741" cy="50592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함수들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idx="1"/>
          </p:nvPr>
        </p:nvSpPr>
        <p:spPr>
          <a:xfrm>
            <a:off x="3505786" y="1252616"/>
            <a:ext cx="1638893" cy="4060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sort() </a:t>
            </a:r>
            <a:r>
              <a:rPr lang="ko-KR" altLang="en-US" dirty="0">
                <a:solidFill>
                  <a:srgbClr val="FF0000"/>
                </a:solidFill>
              </a:rPr>
              <a:t>도 됨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247" y="2424223"/>
            <a:ext cx="4515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+ </a:t>
            </a:r>
            <a:r>
              <a:rPr lang="en-US" altLang="ko-KR" dirty="0" err="1"/>
              <a:t>a.count</a:t>
            </a:r>
            <a:r>
              <a:rPr lang="en-US" altLang="ko-KR" dirty="0"/>
              <a:t>(b) </a:t>
            </a:r>
            <a:r>
              <a:rPr lang="ko-KR" altLang="en-US" dirty="0"/>
              <a:t>함수 </a:t>
            </a:r>
            <a:r>
              <a:rPr lang="en-US" altLang="ko-KR" dirty="0"/>
              <a:t>: a </a:t>
            </a:r>
            <a:r>
              <a:rPr lang="ko-KR" altLang="en-US" dirty="0"/>
              <a:t>안에 </a:t>
            </a:r>
            <a:r>
              <a:rPr lang="en-US" altLang="ko-KR" dirty="0"/>
              <a:t>b</a:t>
            </a:r>
            <a:r>
              <a:rPr lang="ko-KR" altLang="en-US" dirty="0"/>
              <a:t>가 몇 </a:t>
            </a:r>
            <a:r>
              <a:rPr lang="ko-KR" altLang="en-US" dirty="0" err="1"/>
              <a:t>갠지</a:t>
            </a:r>
            <a:r>
              <a:rPr lang="ko-KR" altLang="en-US" dirty="0"/>
              <a:t> 세줌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Ex) a = [1,2,3,1]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a.count</a:t>
            </a:r>
            <a:r>
              <a:rPr lang="en-US" altLang="ko-KR" dirty="0"/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&gt;&gt;&gt;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17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altLang="ko-KR" b="1" dirty="0"/>
              <a:t> input(), type()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48" y="1772310"/>
            <a:ext cx="3886931" cy="2397685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144679" y="2552700"/>
            <a:ext cx="5777321" cy="3324416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input() </a:t>
            </a:r>
            <a:r>
              <a:rPr lang="ko-KR" altLang="en-US" dirty="0"/>
              <a:t>을 하면 </a:t>
            </a:r>
            <a:r>
              <a:rPr lang="en-US" altLang="ko-KR" dirty="0" err="1"/>
              <a:t>str</a:t>
            </a:r>
            <a:r>
              <a:rPr lang="ko-KR" altLang="en-US" dirty="0"/>
              <a:t> 타입으로 입력된다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입력된 값을 숫자로 바꾸려면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로 캐스트 해주어야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type() </a:t>
            </a:r>
            <a:r>
              <a:rPr lang="ko-KR" altLang="en-US" dirty="0"/>
              <a:t>은 </a:t>
            </a:r>
            <a:r>
              <a:rPr lang="ko-KR" altLang="en-US" dirty="0" err="1"/>
              <a:t>자료형</a:t>
            </a:r>
            <a:r>
              <a:rPr lang="ko-KR" altLang="en-US" dirty="0"/>
              <a:t> 타입을 확인해주는 함수이다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32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스터디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60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>
                <a:solidFill>
                  <a:srgbClr val="00B0F0"/>
                </a:solidFill>
              </a:rPr>
              <a:t>주 </a:t>
            </a:r>
            <a:r>
              <a:rPr lang="en-US" altLang="ko-KR" dirty="0">
                <a:solidFill>
                  <a:srgbClr val="00B0F0"/>
                </a:solidFill>
              </a:rPr>
              <a:t>(9/8) :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, string, list), </a:t>
            </a:r>
            <a:r>
              <a:rPr lang="ko-KR" altLang="en-US" dirty="0" err="1">
                <a:solidFill>
                  <a:schemeClr val="tx1"/>
                </a:solidFill>
              </a:rPr>
              <a:t>제어문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(if, while, for) </a:t>
            </a:r>
            <a:endParaRPr lang="en-US" altLang="ko-KR" dirty="0">
              <a:solidFill>
                <a:srgbClr val="00B0F0"/>
              </a:solidFill>
            </a:endParaRPr>
          </a:p>
          <a:p>
            <a:pPr marL="29260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2</a:t>
            </a:r>
            <a:r>
              <a:rPr lang="ko-KR" altLang="en-US" dirty="0">
                <a:solidFill>
                  <a:srgbClr val="00B0F0"/>
                </a:solidFill>
              </a:rPr>
              <a:t>주 </a:t>
            </a:r>
            <a:r>
              <a:rPr lang="en-US" altLang="ko-KR" dirty="0">
                <a:solidFill>
                  <a:srgbClr val="00B0F0"/>
                </a:solidFill>
              </a:rPr>
              <a:t>(9/15) :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(tuple, dictionary, set), </a:t>
            </a:r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파일 읽기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쓰기</a:t>
            </a:r>
            <a:endParaRPr lang="en-US" altLang="ko-KR" dirty="0">
              <a:solidFill>
                <a:srgbClr val="00B0F0"/>
              </a:solidFill>
            </a:endParaRPr>
          </a:p>
          <a:p>
            <a:pPr marL="29260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3</a:t>
            </a:r>
            <a:r>
              <a:rPr lang="ko-KR" altLang="en-US" dirty="0">
                <a:solidFill>
                  <a:srgbClr val="00B0F0"/>
                </a:solidFill>
              </a:rPr>
              <a:t>주 </a:t>
            </a:r>
            <a:r>
              <a:rPr lang="en-US" altLang="ko-KR" dirty="0">
                <a:solidFill>
                  <a:srgbClr val="00B0F0"/>
                </a:solidFill>
              </a:rPr>
              <a:t>(9/22) : </a:t>
            </a:r>
            <a:r>
              <a:rPr lang="en-US" altLang="ko-KR" dirty="0">
                <a:solidFill>
                  <a:schemeClr val="tx1"/>
                </a:solidFill>
              </a:rPr>
              <a:t>GUI</a:t>
            </a:r>
            <a:endParaRPr lang="en-US" altLang="ko-KR" dirty="0">
              <a:solidFill>
                <a:srgbClr val="00B0F0"/>
              </a:solidFill>
            </a:endParaRPr>
          </a:p>
          <a:p>
            <a:pPr marL="29260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4</a:t>
            </a:r>
            <a:r>
              <a:rPr lang="ko-KR" altLang="en-US" dirty="0">
                <a:solidFill>
                  <a:srgbClr val="00B0F0"/>
                </a:solidFill>
              </a:rPr>
              <a:t>주 </a:t>
            </a:r>
            <a:r>
              <a:rPr lang="en-US" altLang="ko-KR" dirty="0">
                <a:solidFill>
                  <a:srgbClr val="00B0F0"/>
                </a:solidFill>
              </a:rPr>
              <a:t>(9/29) : </a:t>
            </a:r>
            <a:r>
              <a:rPr lang="ko-KR" altLang="en-US" dirty="0">
                <a:solidFill>
                  <a:schemeClr val="tx1"/>
                </a:solidFill>
              </a:rPr>
              <a:t>모듈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라이브러리 </a:t>
            </a:r>
            <a:r>
              <a:rPr lang="en-US" altLang="ko-KR" dirty="0">
                <a:solidFill>
                  <a:schemeClr val="tx1"/>
                </a:solidFill>
              </a:rPr>
              <a:t>(Programming Exercise)</a:t>
            </a:r>
            <a:endParaRPr lang="en-US" altLang="ko-KR" dirty="0">
              <a:solidFill>
                <a:srgbClr val="00B0F0"/>
              </a:solidFill>
            </a:endParaRPr>
          </a:p>
          <a:p>
            <a:pPr marL="29260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5</a:t>
            </a:r>
            <a:r>
              <a:rPr lang="ko-KR" altLang="en-US" dirty="0">
                <a:solidFill>
                  <a:srgbClr val="00B0F0"/>
                </a:solidFill>
              </a:rPr>
              <a:t>주 </a:t>
            </a:r>
            <a:r>
              <a:rPr lang="en-US" altLang="ko-KR" dirty="0">
                <a:solidFill>
                  <a:srgbClr val="00B0F0"/>
                </a:solidFill>
              </a:rPr>
              <a:t>(10/6) : 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불러오기</a:t>
            </a:r>
            <a:r>
              <a:rPr lang="en-US" altLang="ko-KR" dirty="0">
                <a:solidFill>
                  <a:schemeClr val="tx1"/>
                </a:solidFill>
              </a:rPr>
              <a:t>, regular expression</a:t>
            </a:r>
            <a:endParaRPr lang="en-US" altLang="ko-KR" dirty="0">
              <a:solidFill>
                <a:srgbClr val="00B0F0"/>
              </a:solidFill>
            </a:endParaRPr>
          </a:p>
          <a:p>
            <a:pPr marL="29260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6</a:t>
            </a:r>
            <a:r>
              <a:rPr lang="ko-KR" altLang="en-US" dirty="0">
                <a:solidFill>
                  <a:srgbClr val="00B0F0"/>
                </a:solidFill>
              </a:rPr>
              <a:t>주 </a:t>
            </a:r>
            <a:r>
              <a:rPr lang="en-US" altLang="ko-KR" dirty="0">
                <a:solidFill>
                  <a:srgbClr val="00B0F0"/>
                </a:solidFill>
              </a:rPr>
              <a:t>(10/13) : </a:t>
            </a:r>
            <a:r>
              <a:rPr lang="en-US" altLang="ko-KR" dirty="0">
                <a:solidFill>
                  <a:schemeClr val="tx1"/>
                </a:solidFill>
              </a:rPr>
              <a:t>News Feed Program </a:t>
            </a:r>
            <a:r>
              <a:rPr lang="ko-KR" altLang="en-US" dirty="0">
                <a:solidFill>
                  <a:schemeClr val="tx1"/>
                </a:solidFill>
              </a:rPr>
              <a:t>만들기 시작</a:t>
            </a:r>
            <a:endParaRPr lang="en-US" altLang="ko-KR" dirty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7</a:t>
            </a:r>
            <a:r>
              <a:rPr lang="ko-KR" altLang="en-US" dirty="0">
                <a:solidFill>
                  <a:srgbClr val="00B0F0"/>
                </a:solidFill>
              </a:rPr>
              <a:t>주 </a:t>
            </a:r>
            <a:r>
              <a:rPr lang="en-US" altLang="ko-KR" dirty="0">
                <a:solidFill>
                  <a:srgbClr val="00B0F0"/>
                </a:solidFill>
              </a:rPr>
              <a:t>: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중간고사</a:t>
            </a:r>
            <a:endParaRPr lang="en-US" altLang="ko-KR" dirty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4" name="Picture 2" descr="python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68" y="734623"/>
            <a:ext cx="903768" cy="9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352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75670"/>
            <a:ext cx="6909801" cy="34432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if 	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 if 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이렇게 쓰입니다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단</a:t>
            </a:r>
            <a:r>
              <a:rPr lang="en-US" dirty="0"/>
              <a:t>,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인덴트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여백</a:t>
            </a:r>
            <a:r>
              <a:rPr lang="en-US" altLang="ko-KR" dirty="0"/>
              <a:t>??) </a:t>
            </a:r>
            <a:r>
              <a:rPr lang="ko-KR" altLang="en-US" dirty="0"/>
              <a:t>는 의미가 있다</a:t>
            </a:r>
            <a:r>
              <a:rPr lang="en-US" altLang="ko-KR" dirty="0"/>
              <a:t>.  if </a:t>
            </a:r>
            <a:r>
              <a:rPr lang="ko-KR" altLang="en-US" dirty="0"/>
              <a:t>밑 줄에 </a:t>
            </a:r>
            <a:r>
              <a:rPr lang="ko-KR" altLang="en-US" dirty="0" err="1"/>
              <a:t>인덴트</a:t>
            </a:r>
            <a:r>
              <a:rPr lang="ko-KR" altLang="en-US" dirty="0"/>
              <a:t> 없이 컴파일 해보면 에러가 날 것이다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4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 while</a:t>
            </a:r>
            <a:r>
              <a:rPr lang="ko-KR" altLang="en-US" dirty="0"/>
              <a:t>은 </a:t>
            </a:r>
            <a:r>
              <a:rPr lang="ko-KR" altLang="en-US" dirty="0" err="1"/>
              <a:t>파이썬에서</a:t>
            </a:r>
            <a:r>
              <a:rPr lang="ko-KR" altLang="en-US" dirty="0"/>
              <a:t> 이렇게 쓰입니다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while</a:t>
            </a:r>
            <a:r>
              <a:rPr lang="ko-KR" altLang="en-US" dirty="0"/>
              <a:t>문의 조건이 참일 경우 반복</a:t>
            </a:r>
            <a:r>
              <a:rPr lang="en-US" altLang="ko-KR" dirty="0"/>
              <a:t>!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68" y="4034004"/>
            <a:ext cx="6312290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76" y="1360324"/>
            <a:ext cx="6059669" cy="25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내용 개체 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37971"/>
            <a:ext cx="6909801" cy="4318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 for</a:t>
            </a:r>
            <a:endParaRPr lang="ko-KR" alt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전형적인 </a:t>
            </a:r>
            <a:r>
              <a:rPr lang="en-US" altLang="ko-KR" dirty="0">
                <a:solidFill>
                  <a:schemeClr val="tx1"/>
                </a:solidFill>
              </a:rPr>
              <a:t>for 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다양한 </a:t>
            </a:r>
            <a:r>
              <a:rPr lang="en-US" altLang="ko-KR" dirty="0">
                <a:solidFill>
                  <a:schemeClr val="tx1"/>
                </a:solidFill>
              </a:rPr>
              <a:t>for </a:t>
            </a:r>
            <a:r>
              <a:rPr lang="ko-KR" altLang="en-US" dirty="0">
                <a:solidFill>
                  <a:schemeClr val="tx1"/>
                </a:solidFill>
              </a:rPr>
              <a:t>문의 사용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>
                <a:solidFill>
                  <a:schemeClr val="tx1"/>
                </a:solidFill>
              </a:rPr>
              <a:t>range(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en-US" dirty="0">
                <a:solidFill>
                  <a:schemeClr val="tx1"/>
                </a:solidFill>
              </a:rPr>
              <a:t>부터 </a:t>
            </a:r>
            <a:r>
              <a:rPr lang="en-US" altLang="ko-KR" dirty="0">
                <a:solidFill>
                  <a:schemeClr val="tx1"/>
                </a:solidFill>
              </a:rPr>
              <a:t>y</a:t>
            </a:r>
            <a:r>
              <a:rPr lang="ko-KR" altLang="en-US" dirty="0">
                <a:solidFill>
                  <a:schemeClr val="tx1"/>
                </a:solidFill>
              </a:rPr>
              <a:t>까지의 숫자를 같는 객체이다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4.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(x)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x </a:t>
            </a:r>
            <a:r>
              <a:rPr lang="ko-KR" altLang="en-US" dirty="0">
                <a:solidFill>
                  <a:schemeClr val="tx1"/>
                </a:solidFill>
              </a:rPr>
              <a:t>리스트의 요소 개수를 돌려주는 함수이다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4.</a:t>
            </a:r>
            <a:r>
              <a:rPr lang="en-US" dirty="0">
                <a:solidFill>
                  <a:schemeClr val="tx1"/>
                </a:solidFill>
              </a:rPr>
              <a:t> continue 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ko-KR" altLang="en-US" dirty="0" err="1">
                <a:solidFill>
                  <a:schemeClr val="tx1"/>
                </a:solidFill>
              </a:rPr>
              <a:t>반복문의</a:t>
            </a:r>
            <a:r>
              <a:rPr lang="ko-KR" altLang="en-US" dirty="0">
                <a:solidFill>
                  <a:schemeClr val="tx1"/>
                </a:solidFill>
              </a:rPr>
              <a:t> 맨 처음으로 돌아가게 하는 </a:t>
            </a:r>
            <a:r>
              <a:rPr lang="ko-KR" altLang="en-US" dirty="0" err="1">
                <a:solidFill>
                  <a:schemeClr val="tx1"/>
                </a:solidFill>
              </a:rPr>
              <a:t>제어문이다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14" y="920063"/>
            <a:ext cx="4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41" y="4089114"/>
            <a:ext cx="4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9724" y="3090964"/>
            <a:ext cx="4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8314" y="2058034"/>
            <a:ext cx="4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6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1. </a:t>
            </a:r>
            <a:r>
              <a:rPr lang="ko-KR" altLang="en-US" dirty="0"/>
              <a:t>두 수를 입력 받아 짝수인지 홀수인지 알려주는 프로그램을 만드시오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2. </a:t>
            </a:r>
            <a:r>
              <a:rPr lang="pt-BR" altLang="ko-KR" dirty="0"/>
              <a:t>a = [1, 1, 2, 3, 5, 8, 13, 21, 34, 55, 89]</a:t>
            </a:r>
          </a:p>
          <a:p>
            <a:r>
              <a:rPr lang="pt-BR" altLang="ko-KR" dirty="0"/>
              <a:t>b = [1, 2, 3, 4, 5, 6, 7, 8, 9, 10, 11, 12, 13]</a:t>
            </a:r>
          </a:p>
          <a:p>
            <a:r>
              <a:rPr lang="ko-KR" altLang="en-US" dirty="0"/>
              <a:t>두 리스트를 비교하고</a:t>
            </a:r>
            <a:r>
              <a:rPr lang="en-US" altLang="ko-KR" dirty="0"/>
              <a:t>,</a:t>
            </a:r>
            <a:r>
              <a:rPr lang="ko-KR" altLang="en-US" dirty="0"/>
              <a:t> 같은 수의 요소를 새로운 리스트에 넣어 출력하세요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몇 년에 </a:t>
            </a:r>
            <a:r>
              <a:rPr lang="en-US" altLang="ko-KR" dirty="0"/>
              <a:t>100</a:t>
            </a:r>
            <a:r>
              <a:rPr lang="ko-KR" altLang="en-US" dirty="0"/>
              <a:t>살이 되는지 알려주는 프로그램을 만드시오</a:t>
            </a:r>
            <a:r>
              <a:rPr lang="en-US" altLang="ko-KR" dirty="0"/>
              <a:t>. </a:t>
            </a:r>
            <a:r>
              <a:rPr lang="ko-KR" altLang="en-US" dirty="0"/>
              <a:t>입력 값 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</a:p>
        </p:txBody>
      </p:sp>
    </p:spTree>
    <p:extLst>
      <p:ext uri="{BB962C8B-B14F-4D97-AF65-F5344CB8AC3E}">
        <p14:creationId xmlns:p14="http://schemas.microsoft.com/office/powerpoint/2010/main" val="421430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sum_list</a:t>
            </a:r>
            <a:r>
              <a:rPr lang="ko-KR" altLang="en-US" dirty="0"/>
              <a:t>에 있는 모든 수를 더하는 프로그램을 만드시오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sum_list</a:t>
            </a:r>
            <a:r>
              <a:rPr lang="en-US" altLang="ko-KR" dirty="0"/>
              <a:t>= [1,2,-20]</a:t>
            </a:r>
          </a:p>
          <a:p>
            <a:r>
              <a:rPr lang="en-US" altLang="ko-KR" dirty="0"/>
              <a:t>5. a </a:t>
            </a:r>
            <a:r>
              <a:rPr lang="ko-KR" altLang="en-US" dirty="0"/>
              <a:t>리스트에 </a:t>
            </a:r>
            <a:r>
              <a:rPr lang="en-US" altLang="ko-KR" dirty="0"/>
              <a:t>2</a:t>
            </a:r>
            <a:r>
              <a:rPr lang="ko-KR" altLang="en-US" dirty="0"/>
              <a:t>자 이상이고 첫 글자와 마지막 글자가 같은 문자열이 몇 개인지 세는 프로그램을 만드시오</a:t>
            </a:r>
            <a:r>
              <a:rPr lang="en-US" altLang="ko-KR" dirty="0"/>
              <a:t>. a = [‘</a:t>
            </a:r>
            <a:r>
              <a:rPr lang="en-US" altLang="ko-KR" dirty="0" err="1"/>
              <a:t>abc</a:t>
            </a:r>
            <a:r>
              <a:rPr lang="en-US" altLang="ko-KR" dirty="0"/>
              <a:t>’, ’xyz’, ‘aba’, ‘1221’]</a:t>
            </a:r>
          </a:p>
          <a:p>
            <a:r>
              <a:rPr lang="en-US" altLang="ko-KR" dirty="0"/>
              <a:t>6. </a:t>
            </a:r>
            <a:r>
              <a:rPr lang="en-US" altLang="ko-KR" dirty="0" err="1"/>
              <a:t>dup_list</a:t>
            </a:r>
            <a:r>
              <a:rPr lang="ko-KR" altLang="en-US" dirty="0"/>
              <a:t>중복되는 수를 제거하는 프로그램을 만드시오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dup_list</a:t>
            </a:r>
            <a:r>
              <a:rPr lang="en-US" altLang="ko-KR" dirty="0"/>
              <a:t> = [10,20,30,20,10,50,60,40,80,50,40]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2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92608" lvl="2" indent="0">
              <a:buNone/>
            </a:pPr>
            <a:r>
              <a:rPr lang="en-US" altLang="ko-KR" dirty="0"/>
              <a:t>7. 1500</a:t>
            </a:r>
            <a:r>
              <a:rPr lang="ko-KR" altLang="en-US" dirty="0"/>
              <a:t>과 </a:t>
            </a:r>
            <a:r>
              <a:rPr lang="en-US" altLang="ko-KR" dirty="0"/>
              <a:t>2700 (</a:t>
            </a:r>
            <a:r>
              <a:rPr lang="ko-KR" altLang="en-US" dirty="0"/>
              <a:t>둘 다 포함</a:t>
            </a:r>
            <a:r>
              <a:rPr lang="en-US" altLang="ko-KR" dirty="0"/>
              <a:t>) </a:t>
            </a:r>
            <a:r>
              <a:rPr lang="ko-KR" altLang="en-US" dirty="0"/>
              <a:t>사이의 숫자 중 </a:t>
            </a:r>
            <a:r>
              <a:rPr lang="en-US" altLang="ko-KR" dirty="0"/>
              <a:t>7</a:t>
            </a:r>
            <a:r>
              <a:rPr lang="ko-KR" altLang="en-US" dirty="0"/>
              <a:t>로 나눠지고</a:t>
            </a:r>
            <a:r>
              <a:rPr lang="en-US" altLang="ko-KR" dirty="0"/>
              <a:t>, 5</a:t>
            </a:r>
            <a:r>
              <a:rPr lang="ko-KR" altLang="en-US" dirty="0"/>
              <a:t>의 배수인 수를 찾는 프로그램을 만드시오</a:t>
            </a:r>
            <a:r>
              <a:rPr lang="en-US" altLang="ko-KR" dirty="0"/>
              <a:t>.</a:t>
            </a:r>
          </a:p>
          <a:p>
            <a:pPr marL="292608" lvl="2" indent="0">
              <a:buNone/>
            </a:pPr>
            <a:r>
              <a:rPr lang="en-US" altLang="ko-KR" dirty="0"/>
              <a:t>8. </a:t>
            </a:r>
            <a:r>
              <a:rPr lang="ko-KR" altLang="en-US" dirty="0"/>
              <a:t>랜덤으로 생성되는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9 </a:t>
            </a:r>
            <a:r>
              <a:rPr lang="ko-KR" altLang="en-US" dirty="0"/>
              <a:t>사이의 숫자를 유저가 맞추는 프로그램을 만드시오</a:t>
            </a:r>
            <a:r>
              <a:rPr lang="en-US" altLang="ko-KR" dirty="0"/>
              <a:t>. </a:t>
            </a:r>
          </a:p>
          <a:p>
            <a:pPr marL="475488" lvl="3" indent="0">
              <a:buNone/>
            </a:pPr>
            <a:r>
              <a:rPr lang="ko-KR" altLang="en-US" dirty="0"/>
              <a:t>다음 코드로 </a:t>
            </a:r>
            <a:r>
              <a:rPr lang="ko-KR" altLang="en-US" dirty="0" err="1"/>
              <a:t>시작하시오</a:t>
            </a:r>
            <a:r>
              <a:rPr lang="en-US" altLang="ko-KR" dirty="0"/>
              <a:t>.</a:t>
            </a:r>
          </a:p>
          <a:p>
            <a:pPr marL="475488" lvl="3" indent="0">
              <a:buNone/>
            </a:pPr>
            <a:r>
              <a:rPr lang="en-US" altLang="ko-KR" dirty="0"/>
              <a:t> import random</a:t>
            </a:r>
          </a:p>
          <a:p>
            <a:pPr marL="475488" lvl="3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target_num</a:t>
            </a:r>
            <a:r>
              <a:rPr lang="en-US" altLang="ko-KR" dirty="0"/>
              <a:t> = </a:t>
            </a:r>
            <a:r>
              <a:rPr lang="en-US" altLang="ko-KR" dirty="0" err="1"/>
              <a:t>random.randint</a:t>
            </a:r>
            <a:r>
              <a:rPr lang="en-US" altLang="ko-KR" dirty="0"/>
              <a:t>(1,10) </a:t>
            </a:r>
            <a:r>
              <a:rPr lang="ko-KR" altLang="en-US" dirty="0"/>
              <a:t>다음 과 같은 패턴의 </a:t>
            </a:r>
            <a:r>
              <a:rPr lang="en-US" altLang="ko-KR" dirty="0"/>
              <a:t>*</a:t>
            </a:r>
            <a:r>
              <a:rPr lang="ko-KR" altLang="en-US" dirty="0"/>
              <a:t>를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</a:p>
          <a:p>
            <a:pPr marL="292608" lvl="2" indent="0">
              <a:buNone/>
            </a:pPr>
            <a:r>
              <a:rPr lang="en-US" altLang="ko-KR" dirty="0"/>
              <a:t>9. </a:t>
            </a:r>
            <a:r>
              <a:rPr lang="ko-KR" altLang="en-US" dirty="0"/>
              <a:t>다음을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pPr marL="292608" lvl="2" indent="0">
              <a:buNone/>
            </a:pPr>
            <a:r>
              <a:rPr lang="en-US" altLang="ko-KR" dirty="0"/>
              <a:t>*</a:t>
            </a:r>
          </a:p>
          <a:p>
            <a:pPr marL="292608" lvl="2" indent="0">
              <a:buNone/>
            </a:pPr>
            <a:r>
              <a:rPr lang="en-US" altLang="ko-KR" dirty="0"/>
              <a:t>* *</a:t>
            </a:r>
          </a:p>
          <a:p>
            <a:pPr marL="292608" lvl="2" indent="0">
              <a:buNone/>
            </a:pPr>
            <a:r>
              <a:rPr lang="en-US" altLang="ko-KR" dirty="0"/>
              <a:t>* * *</a:t>
            </a:r>
          </a:p>
          <a:p>
            <a:pPr marL="292608" lvl="2" indent="0">
              <a:buNone/>
            </a:pPr>
            <a:r>
              <a:rPr lang="en-US" altLang="ko-KR" dirty="0"/>
              <a:t>* * * *</a:t>
            </a:r>
          </a:p>
          <a:p>
            <a:pPr marL="292608" lvl="2" indent="0">
              <a:buNone/>
            </a:pPr>
            <a:r>
              <a:rPr lang="en-US" altLang="ko-KR" dirty="0"/>
              <a:t>* * *</a:t>
            </a:r>
          </a:p>
          <a:p>
            <a:pPr marL="292608" lvl="2" indent="0">
              <a:buNone/>
            </a:pPr>
            <a:r>
              <a:rPr lang="en-US" altLang="ko-KR" dirty="0"/>
              <a:t>* *</a:t>
            </a:r>
          </a:p>
          <a:p>
            <a:pPr marL="292608" lvl="2" indent="0">
              <a:buNone/>
            </a:pPr>
            <a:r>
              <a:rPr lang="en-US" altLang="ko-KR" dirty="0"/>
              <a:t>*</a:t>
            </a:r>
          </a:p>
          <a:p>
            <a:pPr marL="292608" lvl="2" indent="0">
              <a:buNone/>
            </a:pPr>
            <a:r>
              <a:rPr lang="en-US" altLang="ko-KR" dirty="0"/>
              <a:t>10.  </a:t>
            </a:r>
            <a:r>
              <a:rPr lang="ko-KR" altLang="en-US" dirty="0"/>
              <a:t>온도를 </a:t>
            </a:r>
            <a:r>
              <a:rPr lang="en-US" altLang="ko-KR" dirty="0"/>
              <a:t>Celsius </a:t>
            </a:r>
            <a:r>
              <a:rPr lang="ko-KR" altLang="en-US" dirty="0"/>
              <a:t>를</a:t>
            </a:r>
            <a:r>
              <a:rPr lang="en-US" altLang="ko-KR" dirty="0"/>
              <a:t> Fahrenheit </a:t>
            </a:r>
            <a:r>
              <a:rPr lang="ko-KR" altLang="en-US" dirty="0"/>
              <a:t>으로 또는 반대로 전환시키는 프로그램을 만드시오 </a:t>
            </a:r>
            <a:endParaRPr lang="en-US" altLang="ko-KR" dirty="0"/>
          </a:p>
          <a:p>
            <a:pPr marL="292608" lvl="2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공식</a:t>
            </a:r>
            <a:r>
              <a:rPr lang="en-US" altLang="ko-KR" dirty="0"/>
              <a:t>: c/5 = f-32/9 )</a:t>
            </a:r>
          </a:p>
          <a:p>
            <a:pPr marL="292608" lvl="2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입력 방법</a:t>
            </a:r>
            <a:r>
              <a:rPr lang="en-US" altLang="ko-KR" dirty="0"/>
              <a:t> </a:t>
            </a:r>
            <a:r>
              <a:rPr lang="ko-KR" altLang="en-US" dirty="0"/>
              <a:t>예 </a:t>
            </a:r>
            <a:r>
              <a:rPr lang="en-US" altLang="ko-KR" dirty="0"/>
              <a:t>: 60F, 108C)</a:t>
            </a:r>
          </a:p>
          <a:p>
            <a:pPr marL="292608" lvl="2" indent="0">
              <a:buNone/>
            </a:pPr>
            <a:r>
              <a:rPr lang="en-US" altLang="ko-KR" dirty="0"/>
              <a:t>11. 0</a:t>
            </a:r>
            <a:r>
              <a:rPr lang="ko-KR" altLang="en-US" dirty="0"/>
              <a:t>에서 </a:t>
            </a:r>
            <a:r>
              <a:rPr lang="en-US" altLang="ko-KR" dirty="0"/>
              <a:t>50 </a:t>
            </a:r>
            <a:r>
              <a:rPr lang="ko-KR" altLang="en-US" dirty="0"/>
              <a:t>사이의 피보나치 수열을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pPr marL="292608" lvl="2" indent="0">
              <a:buNone/>
            </a:pPr>
            <a:r>
              <a:rPr lang="en-US" altLang="ko-KR" dirty="0"/>
              <a:t>Ex) 0,1,1,2,3,5,8,13,21…</a:t>
            </a:r>
          </a:p>
          <a:p>
            <a:pPr marL="292608" lvl="2" indent="0">
              <a:buNone/>
            </a:pPr>
            <a:r>
              <a:rPr lang="en-US" altLang="ko-KR" dirty="0"/>
              <a:t>12. </a:t>
            </a:r>
            <a:r>
              <a:rPr lang="ko-KR" altLang="en-US" dirty="0"/>
              <a:t>입력 된 알파벳이 모음인지 자음인지 체크하는 프로그램을 만드시오</a:t>
            </a:r>
            <a:r>
              <a:rPr lang="en-US" altLang="ko-KR" dirty="0"/>
              <a:t>. ( a, e, </a:t>
            </a:r>
            <a:r>
              <a:rPr lang="en-US" altLang="ko-KR" dirty="0" err="1"/>
              <a:t>i</a:t>
            </a:r>
            <a:r>
              <a:rPr lang="en-US" altLang="ko-KR" dirty="0"/>
              <a:t>, o, u </a:t>
            </a:r>
            <a:r>
              <a:rPr lang="ko-KR" altLang="en-US" dirty="0"/>
              <a:t>는 모음</a:t>
            </a:r>
            <a:r>
              <a:rPr lang="en-US" altLang="ko-KR" dirty="0"/>
              <a:t>)</a:t>
            </a:r>
          </a:p>
          <a:p>
            <a:pPr marL="292608" lvl="2" indent="0">
              <a:buNone/>
            </a:pPr>
            <a:endParaRPr lang="en-US" altLang="ko-KR" dirty="0"/>
          </a:p>
          <a:p>
            <a:pPr marL="635508" lvl="2" indent="-342900">
              <a:buFont typeface="+mj-lt"/>
              <a:buAutoNum type="arabicPeriod"/>
            </a:pPr>
            <a:endParaRPr lang="en-US" altLang="ko-KR" dirty="0"/>
          </a:p>
          <a:p>
            <a:pPr marL="635508" lvl="2" indent="-342900">
              <a:buFont typeface="+mj-lt"/>
              <a:buAutoNum type="arabicPeriod"/>
            </a:pPr>
            <a:endParaRPr lang="en-US" altLang="ko-KR" dirty="0"/>
          </a:p>
          <a:p>
            <a:pPr marL="635508" lvl="2" indent="-342900">
              <a:buFont typeface="+mj-lt"/>
              <a:buAutoNum type="arabicPeriod"/>
            </a:pPr>
            <a:endParaRPr lang="en-US" altLang="ko-KR" dirty="0"/>
          </a:p>
          <a:p>
            <a:pPr marL="635508" lvl="2" indent="-342900">
              <a:buFont typeface="+mj-lt"/>
              <a:buAutoNum type="arabicPeriod"/>
            </a:pPr>
            <a:endParaRPr lang="en-US" altLang="ko-KR" dirty="0"/>
          </a:p>
          <a:p>
            <a:pPr marL="292608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890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13. 10000</a:t>
            </a:r>
            <a:r>
              <a:rPr lang="ko-KR" altLang="en-US" dirty="0"/>
              <a:t>원 이상을 버는 순간 장사를 마치는 자판기를 만드세요</a:t>
            </a:r>
            <a:r>
              <a:rPr lang="en-US" altLang="ko-KR" dirty="0"/>
              <a:t>. </a:t>
            </a:r>
            <a:r>
              <a:rPr lang="ko-KR" altLang="en-US" dirty="0"/>
              <a:t>메뉴</a:t>
            </a:r>
            <a:r>
              <a:rPr lang="en-US" altLang="ko-KR" dirty="0"/>
              <a:t>: coke 1500</a:t>
            </a:r>
            <a:r>
              <a:rPr lang="ko-KR" altLang="en-US" dirty="0"/>
              <a:t>원</a:t>
            </a:r>
            <a:r>
              <a:rPr lang="en-US" altLang="ko-KR" dirty="0"/>
              <a:t> juice 1200 </a:t>
            </a:r>
            <a:r>
              <a:rPr lang="ko-KR" altLang="en-US" dirty="0"/>
              <a:t>원</a:t>
            </a:r>
            <a:r>
              <a:rPr lang="en-US" altLang="ko-KR" dirty="0"/>
              <a:t>, energy drink 2000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/>
              <a:t>이 프로그램은 그날 무슨 음료를 몇 개 팔았는지 기록을 마지막에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493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https://www.wikipedia.org/</a:t>
            </a:r>
          </a:p>
          <a:p>
            <a:pPr lvl="1"/>
            <a:r>
              <a:rPr lang="en-US" altLang="ko-KR" dirty="0">
                <a:hlinkClick r:id="rId2"/>
              </a:rPr>
              <a:t>http://www.w3resource.com/python/python-tutorial.php</a:t>
            </a:r>
            <a:endParaRPr lang="en-US" altLang="ko-KR" dirty="0"/>
          </a:p>
          <a:p>
            <a:pPr lvl="1"/>
            <a:r>
              <a:rPr lang="ko-KR" altLang="en-US" dirty="0"/>
              <a:t>책 </a:t>
            </a:r>
            <a:r>
              <a:rPr lang="en-US" altLang="ko-KR" dirty="0"/>
              <a:t>‘</a:t>
            </a:r>
            <a:r>
              <a:rPr lang="ko-KR" altLang="en-US" dirty="0"/>
              <a:t>점프 투 </a:t>
            </a:r>
            <a:r>
              <a:rPr lang="ko-KR" altLang="en-US" dirty="0" err="1"/>
              <a:t>파이썬</a:t>
            </a:r>
            <a:r>
              <a:rPr lang="en-US" altLang="ko-KR" dirty="0"/>
              <a:t>!’ </a:t>
            </a:r>
            <a:r>
              <a:rPr lang="ko-KR" altLang="en-US" sz="1000" dirty="0" err="1"/>
              <a:t>이지스</a:t>
            </a:r>
            <a:r>
              <a:rPr lang="ko-KR" altLang="en-US" sz="1000" dirty="0"/>
              <a:t> 퍼블리싱 출판사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2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파이썬인가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dirty="0" err="1"/>
              <a:t>가독성이</a:t>
            </a:r>
            <a:r>
              <a:rPr lang="ko-KR" altLang="en-US" dirty="0"/>
              <a:t> 좋다</a:t>
            </a:r>
            <a:endParaRPr lang="en-US" altLang="ko-KR" dirty="0"/>
          </a:p>
          <a:p>
            <a:pPr lvl="2"/>
            <a:r>
              <a:rPr lang="en-US" altLang="ko-KR" dirty="0"/>
              <a:t>Ex) if 4 in [1,2,3,4]: print (“4</a:t>
            </a:r>
            <a:r>
              <a:rPr lang="ko-KR" altLang="en-US" dirty="0"/>
              <a:t>가 있습니다</a:t>
            </a:r>
            <a:r>
              <a:rPr lang="en-US" altLang="ko-KR" dirty="0"/>
              <a:t>“)</a:t>
            </a:r>
          </a:p>
          <a:p>
            <a:pPr lvl="2"/>
            <a:r>
              <a:rPr lang="ko-KR" altLang="en-US" dirty="0"/>
              <a:t>직관적으로 무엇을 뜻하는지 알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파이썬은</a:t>
            </a:r>
            <a:r>
              <a:rPr lang="ko-KR" altLang="en-US" dirty="0"/>
              <a:t> 문법이 쉬워 빠르게 배울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파이썬은</a:t>
            </a:r>
            <a:r>
              <a:rPr lang="ko-KR" altLang="en-US" dirty="0"/>
              <a:t> 무료이지만 강력하다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프로그래머가 만들고자 하는 프로그램의 대부분을 </a:t>
            </a:r>
            <a:r>
              <a:rPr lang="ko-KR" altLang="en-US" dirty="0" err="1"/>
              <a:t>파이썬으로</a:t>
            </a:r>
            <a:r>
              <a:rPr lang="ko-KR" altLang="en-US" dirty="0"/>
              <a:t> 만들 수 있다</a:t>
            </a:r>
            <a:r>
              <a:rPr lang="en-US" altLang="ko-KR" dirty="0"/>
              <a:t>. </a:t>
            </a:r>
            <a:r>
              <a:rPr lang="ko-KR" altLang="en-US" dirty="0"/>
              <a:t>물론 시스템 프로그래밍이나 하드웨어 제어와 같은 복잡하고 반복 연산이 많은 프로그램은 </a:t>
            </a:r>
            <a:r>
              <a:rPr lang="ko-KR" altLang="en-US" dirty="0" err="1"/>
              <a:t>파이썬에</a:t>
            </a:r>
            <a:r>
              <a:rPr lang="ko-KR" altLang="en-US" dirty="0"/>
              <a:t> 어울리지 않는다</a:t>
            </a:r>
            <a:r>
              <a:rPr lang="en-US" altLang="ko-KR" dirty="0"/>
              <a:t>. </a:t>
            </a:r>
            <a:r>
              <a:rPr lang="ko-KR" altLang="en-US" dirty="0"/>
              <a:t>하지만 빠른 실행 속도를 필요로 하는 부분은 </a:t>
            </a:r>
            <a:r>
              <a:rPr lang="en-US" altLang="ko-KR" dirty="0"/>
              <a:t>C</a:t>
            </a:r>
            <a:r>
              <a:rPr lang="ko-KR" altLang="en-US" dirty="0"/>
              <a:t>로 만들어서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프로그램에 포함시킬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파이썬은</a:t>
            </a:r>
            <a:r>
              <a:rPr lang="ko-KR" altLang="en-US" dirty="0"/>
              <a:t> 개발 속도가 빠르다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웬만한 기능은 모듈이 준비되어 있어 불러오기만 하면 쉽게 구현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2" descr="python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195" y="788460"/>
            <a:ext cx="903768" cy="9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2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1989</a:t>
            </a:r>
            <a:r>
              <a:rPr lang="ko-KR" altLang="en-US" dirty="0"/>
              <a:t>년 귀도 반 </a:t>
            </a:r>
            <a:r>
              <a:rPr lang="ko-KR" altLang="en-US" dirty="0" err="1"/>
              <a:t>로섬이라는</a:t>
            </a:r>
            <a:r>
              <a:rPr lang="ko-KR" altLang="en-US" dirty="0"/>
              <a:t> 네덜란드 사람이 크리스마스 주에</a:t>
            </a:r>
            <a:r>
              <a:rPr lang="en-US" altLang="ko-KR" dirty="0"/>
              <a:t>, </a:t>
            </a:r>
            <a:r>
              <a:rPr lang="ko-KR" altLang="en-US" dirty="0"/>
              <a:t>연구실이 닫혀 있어서 심심한 김에 만들었다고 한다</a:t>
            </a:r>
            <a:r>
              <a:rPr lang="en-US" altLang="ko-KR" dirty="0"/>
              <a:t>. 1991</a:t>
            </a:r>
            <a:r>
              <a:rPr lang="ko-KR" altLang="en-US" dirty="0"/>
              <a:t>년에 발표됐다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인터프리터식</a:t>
            </a:r>
            <a:r>
              <a:rPr lang="en-US" altLang="ko-KR" dirty="0"/>
              <a:t>, </a:t>
            </a:r>
            <a:r>
              <a:rPr lang="ko-KR" altLang="en-US" dirty="0" err="1"/>
              <a:t>객체지향적</a:t>
            </a:r>
            <a:r>
              <a:rPr lang="en-US" altLang="ko-KR" dirty="0"/>
              <a:t>, </a:t>
            </a:r>
            <a:r>
              <a:rPr lang="ko-KR" altLang="en-US" dirty="0"/>
              <a:t>동적 타이핑 대화형 언어라고 한다</a:t>
            </a:r>
            <a:r>
              <a:rPr lang="en-US" altLang="ko-KR" dirty="0"/>
              <a:t>.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인터프리터는 프로그래밍 언어의 소스 코드를 바로 실행하는 컴퓨터 프로그램 또는 환경을 말한다</a:t>
            </a:r>
            <a:r>
              <a:rPr lang="en-US" altLang="ko-KR" dirty="0"/>
              <a:t>. C,C++,JAVA,C#</a:t>
            </a:r>
            <a:r>
              <a:rPr lang="ko-KR" altLang="en-US" dirty="0"/>
              <a:t>등등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객체지향적이란 컴퓨터 프로그래밍의 패러다임의 하나인데 컴퓨터 프로그램을 명령어의 목록으로 보는 시각에서 벗어나 여러 개의 독립된 단위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 “</a:t>
            </a:r>
            <a:r>
              <a:rPr lang="ko-KR" altLang="en-US" dirty="0"/>
              <a:t>객체</a:t>
            </a:r>
            <a:r>
              <a:rPr lang="en-US" altLang="ko-KR" dirty="0"/>
              <a:t>”</a:t>
            </a:r>
            <a:r>
              <a:rPr lang="ko-KR" altLang="en-US" dirty="0"/>
              <a:t>들의 모임으로 파악하고자 하는 것이라고 위키에서 말한다</a:t>
            </a:r>
            <a:r>
              <a:rPr lang="en-US" altLang="ko-KR" dirty="0"/>
              <a:t>. </a:t>
            </a:r>
            <a:r>
              <a:rPr lang="ko-KR" altLang="en-US" dirty="0"/>
              <a:t>자세한 건 수업 때</a:t>
            </a:r>
            <a:r>
              <a:rPr lang="en-US" altLang="ko-KR" dirty="0"/>
              <a:t>...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동적 타이핑 언어는 </a:t>
            </a:r>
            <a:r>
              <a:rPr lang="ko-KR" altLang="en-US" dirty="0" err="1"/>
              <a:t>자료형</a:t>
            </a:r>
            <a:r>
              <a:rPr lang="ko-KR" altLang="en-US" dirty="0"/>
              <a:t> 타입 검사를 실행 타임에 하는 언어이다</a:t>
            </a:r>
            <a:r>
              <a:rPr lang="en-US" altLang="ko-KR" dirty="0"/>
              <a:t>. </a:t>
            </a:r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정적 타이핑은 컴파일 타임에 </a:t>
            </a:r>
            <a:r>
              <a:rPr lang="ko-KR" altLang="en-US" dirty="0" err="1"/>
              <a:t>자료형</a:t>
            </a:r>
            <a:r>
              <a:rPr lang="ko-KR" altLang="en-US" dirty="0"/>
              <a:t> 타입 검사를 한다</a:t>
            </a:r>
            <a:r>
              <a:rPr lang="en-US" altLang="ko-KR" dirty="0"/>
              <a:t>. </a:t>
            </a:r>
            <a:r>
              <a:rPr lang="ko-KR" altLang="en-US" dirty="0"/>
              <a:t>쉽게 말해</a:t>
            </a:r>
            <a:r>
              <a:rPr lang="en-US" altLang="ko-KR" dirty="0"/>
              <a:t>, </a:t>
            </a:r>
            <a:r>
              <a:rPr lang="ko-KR" altLang="en-US" dirty="0"/>
              <a:t>동적 타이핑은 타입 선언이 필요하지 않고</a:t>
            </a:r>
            <a:r>
              <a:rPr lang="en-US" altLang="ko-KR" dirty="0"/>
              <a:t>, </a:t>
            </a:r>
            <a:r>
              <a:rPr lang="ko-KR" altLang="en-US" dirty="0"/>
              <a:t>정적 타이핑은 자바</a:t>
            </a:r>
            <a:r>
              <a:rPr lang="en-US" altLang="ko-KR" dirty="0"/>
              <a:t>, C/C++ </a:t>
            </a:r>
            <a:r>
              <a:rPr lang="ko-KR" altLang="en-US" dirty="0"/>
              <a:t>처럼 타입 선언이 필요하다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ko-KR" altLang="en-US" dirty="0"/>
              <a:t>언어로 구현되었다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모든 문자열을 유니코드로 처리하기 때문에</a:t>
            </a:r>
            <a:r>
              <a:rPr lang="en-US" altLang="ko-KR" dirty="0"/>
              <a:t>, </a:t>
            </a:r>
            <a:r>
              <a:rPr lang="ko-KR" altLang="en-US" dirty="0"/>
              <a:t>거의 모든 세계 언어를 처리할 수 있다</a:t>
            </a:r>
            <a:r>
              <a:rPr lang="en-US" altLang="ko-KR" dirty="0"/>
              <a:t>.</a:t>
            </a:r>
          </a:p>
          <a:p>
            <a:pPr lvl="3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050" name="Picture 2" descr="python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195" y="788460"/>
            <a:ext cx="903768" cy="9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26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활용 </a:t>
            </a:r>
            <a:r>
              <a:rPr lang="en-US" altLang="ko-KR" sz="1200" dirty="0"/>
              <a:t>(</a:t>
            </a:r>
            <a:r>
              <a:rPr lang="ko-KR" altLang="en-US" sz="1200" dirty="0"/>
              <a:t>나중에 </a:t>
            </a:r>
            <a:r>
              <a:rPr lang="ko-KR" altLang="en-US" sz="1200" dirty="0" err="1"/>
              <a:t>파이썬으로</a:t>
            </a:r>
            <a:r>
              <a:rPr lang="ko-KR" altLang="en-US" sz="1200" dirty="0"/>
              <a:t> 무엇을 더 해보고 싶은지 생각해 볼 것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시스템 유틸리티 제작</a:t>
            </a:r>
            <a:endParaRPr lang="en-US" altLang="ko-KR" dirty="0"/>
          </a:p>
          <a:p>
            <a:pPr lvl="1"/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/>
              <a:t>C/C++</a:t>
            </a:r>
            <a:r>
              <a:rPr lang="ko-KR" altLang="en-US" dirty="0"/>
              <a:t>와의 결합</a:t>
            </a:r>
            <a:endParaRPr lang="en-US" altLang="ko-KR" dirty="0"/>
          </a:p>
          <a:p>
            <a:pPr lvl="1"/>
            <a:r>
              <a:rPr lang="ko-KR" altLang="en-US" dirty="0"/>
              <a:t>웹 프로그래밍</a:t>
            </a:r>
            <a:endParaRPr lang="en-US" altLang="ko-KR" dirty="0"/>
          </a:p>
          <a:p>
            <a:pPr lvl="2"/>
            <a:r>
              <a:rPr lang="en-US" altLang="ko-KR" dirty="0"/>
              <a:t>Django</a:t>
            </a:r>
            <a:r>
              <a:rPr lang="ko-KR" altLang="en-US" dirty="0"/>
              <a:t>는 </a:t>
            </a:r>
            <a:r>
              <a:rPr lang="ko-KR" altLang="en-US" dirty="0" err="1"/>
              <a:t>파이썬을</a:t>
            </a:r>
            <a:r>
              <a:rPr lang="ko-KR" altLang="en-US" dirty="0"/>
              <a:t> 이용한 웹 프레임워크다</a:t>
            </a:r>
            <a:endParaRPr lang="en-US" altLang="ko-KR" dirty="0"/>
          </a:p>
          <a:p>
            <a:pPr lvl="1"/>
            <a:r>
              <a:rPr lang="ko-KR" altLang="en-US" dirty="0"/>
              <a:t>데이터베이스 프로그래밍</a:t>
            </a:r>
            <a:endParaRPr lang="en-US" altLang="ko-KR" dirty="0"/>
          </a:p>
          <a:p>
            <a:pPr lvl="2"/>
            <a:r>
              <a:rPr lang="en-US" altLang="ko-KR" dirty="0"/>
              <a:t>Sybase, </a:t>
            </a:r>
            <a:r>
              <a:rPr lang="en-US" altLang="ko-KR" dirty="0" err="1"/>
              <a:t>Infomix</a:t>
            </a:r>
            <a:r>
              <a:rPr lang="en-US" altLang="ko-KR" dirty="0"/>
              <a:t>, Oracle, MySQL, PostgreSQL </a:t>
            </a:r>
            <a:r>
              <a:rPr lang="ko-KR" altLang="en-US" dirty="0"/>
              <a:t>등의 데이터베이스에 접근할 수 있게 해주는 도구들을 제공</a:t>
            </a:r>
            <a:endParaRPr lang="en-US" altLang="ko-KR" dirty="0"/>
          </a:p>
          <a:p>
            <a:pPr lvl="2"/>
            <a:r>
              <a:rPr lang="en-US" altLang="ko-KR" dirty="0"/>
              <a:t>Pickle</a:t>
            </a:r>
            <a:r>
              <a:rPr lang="ko-KR" altLang="en-US" dirty="0"/>
              <a:t> 모듈</a:t>
            </a:r>
            <a:endParaRPr lang="en-US" altLang="ko-KR" dirty="0"/>
          </a:p>
          <a:p>
            <a:pPr lvl="1"/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사물 인터넷</a:t>
            </a:r>
            <a:endParaRPr lang="en-US" altLang="ko-KR" dirty="0"/>
          </a:p>
          <a:p>
            <a:pPr lvl="2"/>
            <a:r>
              <a:rPr lang="en-US" altLang="ko-KR" dirty="0"/>
              <a:t>Pandas</a:t>
            </a:r>
            <a:r>
              <a:rPr lang="ko-KR" altLang="en-US" dirty="0"/>
              <a:t>라는 모듈을 이용해 데이터 분석을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Raspberry Pi</a:t>
            </a:r>
            <a:r>
              <a:rPr lang="ko-KR" altLang="en-US" dirty="0"/>
              <a:t>라는 리눅스 기반의 작은 기계를 제어할 수 있는 도구로 </a:t>
            </a:r>
            <a:r>
              <a:rPr lang="ko-KR" altLang="en-US" dirty="0" err="1"/>
              <a:t>파이썬이</a:t>
            </a:r>
            <a:r>
              <a:rPr lang="ko-KR" altLang="en-US" dirty="0"/>
              <a:t> 이용된다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연결된 모터를 작동시키거나 램프에 불이 들어오게 하는 일들을 </a:t>
            </a:r>
            <a:r>
              <a:rPr lang="ko-KR" altLang="en-US" dirty="0" err="1"/>
              <a:t>파이썬으로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5060042" y="1923822"/>
            <a:ext cx="2132876" cy="1465025"/>
            <a:chOff x="464608" y="338958"/>
            <a:chExt cx="4429125" cy="2808416"/>
          </a:xfrm>
        </p:grpSpPr>
        <p:pic>
          <p:nvPicPr>
            <p:cNvPr id="5" name="Picture 2" descr="http://www.eazystock.com/wp-content/uploads/2015/08/Big-Data-Clou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608" y="338958"/>
              <a:ext cx="4429125" cy="271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244166" y="2377933"/>
              <a:ext cx="19611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a각설탕" panose="02020600000000000000" pitchFamily="18" charset="-127"/>
                  <a:ea typeface="a각설탕" panose="02020600000000000000" pitchFamily="18" charset="-127"/>
                </a:rPr>
                <a:t>Big Data</a:t>
              </a:r>
              <a:endParaRPr lang="ko-KR" altLang="en-US" dirty="0">
                <a:latin typeface="a각설탕" panose="02020600000000000000" pitchFamily="18" charset="-127"/>
                <a:ea typeface="a각설탕" panose="0202060000000000000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193250" y="981344"/>
            <a:ext cx="4331904" cy="1884957"/>
            <a:chOff x="3885530" y="3037267"/>
            <a:chExt cx="4926634" cy="2064930"/>
          </a:xfrm>
        </p:grpSpPr>
        <p:pic>
          <p:nvPicPr>
            <p:cNvPr id="8" name="Picture 6" descr="https://xinyustudio.files.wordpress.com/2012/05/ima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530" y="3037267"/>
              <a:ext cx="4926634" cy="206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242790" y="4467089"/>
              <a:ext cx="1931877" cy="57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각설탕" panose="02020600000000000000" pitchFamily="18" charset="-127"/>
                  <a:ea typeface="a각설탕" panose="02020600000000000000" pitchFamily="18" charset="-127"/>
                </a:rPr>
                <a:t>Web Server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각설탕" panose="02020600000000000000" pitchFamily="18" charset="-127"/>
                <a:ea typeface="a각설탕" panose="02020600000000000000" pitchFamily="18" charset="-127"/>
              </a:endParaRPr>
            </a:p>
          </p:txBody>
        </p:sp>
      </p:grpSp>
      <p:pic>
        <p:nvPicPr>
          <p:cNvPr id="10" name="Picture 16" descr="https://upload.wikimedia.org/wikipedia/commons/thumb/4/47/Dropbox_logo_(September_2013).svg/2000px-Dropbox_logo_(September_2013)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47" y="2934209"/>
            <a:ext cx="1792162" cy="8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http://3.bp.blogspot.com/-kDaBJuunXPE/ULYJ8dGK8-I/AAAAAAAATkQ/P0A9GL0YzL0/s1600/Screen+Shot+2012-11-28+at+7.53.48+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309" y="3135566"/>
            <a:ext cx="1126864" cy="40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tctechcrunch2011.files.wordpress.com/2014/06/googlemaps_topic.png?fit=1%2C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17" y="3068347"/>
            <a:ext cx="1210861" cy="5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jango python logo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357" y="-140317"/>
            <a:ext cx="2397990" cy="182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09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www.python.org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python 3</a:t>
            </a:r>
            <a:r>
              <a:rPr lang="ko-KR" altLang="en-US" dirty="0"/>
              <a:t> 다운하기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err="1"/>
              <a:t>다운로드시</a:t>
            </a:r>
            <a:r>
              <a:rPr lang="ko-KR" altLang="en-US" dirty="0"/>
              <a:t> 기본 환경설정</a:t>
            </a:r>
            <a:r>
              <a:rPr lang="en-US" altLang="ko-KR" dirty="0"/>
              <a:t>? </a:t>
            </a:r>
            <a:r>
              <a:rPr lang="ko-KR" altLang="en-US" dirty="0"/>
              <a:t>으로 해주세요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Python 2 </a:t>
            </a:r>
            <a:r>
              <a:rPr lang="ko-KR" altLang="en-US" dirty="0"/>
              <a:t>와 </a:t>
            </a:r>
            <a:r>
              <a:rPr lang="en-US" altLang="ko-KR" dirty="0"/>
              <a:t>python 3</a:t>
            </a:r>
            <a:r>
              <a:rPr lang="ko-KR" altLang="en-US" dirty="0"/>
              <a:t>가 있는데 </a:t>
            </a:r>
            <a:r>
              <a:rPr lang="en-US" altLang="ko-KR" dirty="0"/>
              <a:t>python 3</a:t>
            </a:r>
            <a:r>
              <a:rPr lang="ko-KR" altLang="en-US" dirty="0"/>
              <a:t>를 더 많이 쓴다고 함</a:t>
            </a:r>
            <a:r>
              <a:rPr lang="en-US" altLang="ko-KR" dirty="0"/>
              <a:t>. </a:t>
            </a:r>
            <a:r>
              <a:rPr lang="ko-KR" altLang="en-US" dirty="0"/>
              <a:t>둘의 차이는 내장자료형의 내부적인 변화와 표준 라이브러리 재배치된 점 등이 있다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IDLE </a:t>
            </a:r>
            <a:r>
              <a:rPr lang="ko-KR" altLang="en-US" dirty="0"/>
              <a:t>사용하기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파이썬을</a:t>
            </a:r>
            <a:r>
              <a:rPr lang="ko-KR" altLang="en-US" dirty="0"/>
              <a:t> 다운로드 한 후</a:t>
            </a:r>
            <a:r>
              <a:rPr lang="en-US" altLang="ko-KR" dirty="0"/>
              <a:t>, window </a:t>
            </a:r>
            <a:r>
              <a:rPr lang="ko-KR" altLang="en-US" dirty="0"/>
              <a:t>창에 </a:t>
            </a:r>
            <a:r>
              <a:rPr lang="en-US" altLang="ko-KR" dirty="0"/>
              <a:t>IDLE</a:t>
            </a:r>
            <a:r>
              <a:rPr lang="ko-KR" altLang="en-US" dirty="0"/>
              <a:t>을 검색해서 실행하면 </a:t>
            </a:r>
            <a:r>
              <a:rPr lang="en-US" altLang="ko-KR" dirty="0"/>
              <a:t>Python Shell</a:t>
            </a:r>
            <a:r>
              <a:rPr lang="ko-KR" altLang="en-US" dirty="0"/>
              <a:t>이 나온다</a:t>
            </a:r>
            <a:r>
              <a:rPr lang="en-US" altLang="ko-KR" dirty="0"/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err="1"/>
              <a:t>Ctrl+n</a:t>
            </a:r>
            <a:r>
              <a:rPr lang="en-US" altLang="ko-KR" dirty="0"/>
              <a:t> </a:t>
            </a:r>
            <a:r>
              <a:rPr lang="ko-KR" altLang="en-US" dirty="0"/>
              <a:t>을 누르면 에디터 창이 켜진다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코드를 작성하고 </a:t>
            </a:r>
            <a:r>
              <a:rPr lang="en-US" altLang="ko-KR" dirty="0"/>
              <a:t>F5</a:t>
            </a:r>
            <a:r>
              <a:rPr lang="ko-KR" altLang="en-US" dirty="0"/>
              <a:t>를 누르면 컴파일 후 </a:t>
            </a:r>
            <a:r>
              <a:rPr lang="en-US" altLang="ko-KR" dirty="0"/>
              <a:t>shell</a:t>
            </a:r>
            <a:r>
              <a:rPr lang="ko-KR" altLang="en-US" dirty="0"/>
              <a:t>에 출력 값이 나온다</a:t>
            </a:r>
            <a:r>
              <a:rPr lang="en-US" altLang="ko-KR" dirty="0"/>
              <a:t>.</a:t>
            </a:r>
          </a:p>
          <a:p>
            <a:pPr marL="384048" lvl="2" indent="0">
              <a:buNone/>
            </a:pP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Shell </a:t>
            </a:r>
            <a:r>
              <a:rPr lang="ko-KR" altLang="en-US" dirty="0"/>
              <a:t>을 사용해 간단한 코드 작성 가능</a:t>
            </a:r>
            <a:r>
              <a:rPr lang="en-US" altLang="ko-KR" dirty="0"/>
              <a:t>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많이 불편할 거임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다음 자료들은 </a:t>
            </a:r>
            <a:r>
              <a:rPr lang="ko-KR" altLang="en-US" dirty="0" err="1"/>
              <a:t>파이썬</a:t>
            </a:r>
            <a:r>
              <a:rPr lang="ko-KR" altLang="en-US" dirty="0"/>
              <a:t> 기본 문법들이다</a:t>
            </a:r>
            <a:r>
              <a:rPr lang="en-US" altLang="ko-KR" dirty="0"/>
              <a:t>. </a:t>
            </a:r>
            <a:r>
              <a:rPr lang="ko-KR" altLang="en-US" dirty="0"/>
              <a:t>전에 자신이 배운 언어와 어떤 점이 다른지 </a:t>
            </a:r>
            <a:r>
              <a:rPr lang="en-US" altLang="ko-KR" dirty="0"/>
              <a:t>‘</a:t>
            </a:r>
            <a:r>
              <a:rPr lang="ko-KR" altLang="en-US" dirty="0"/>
              <a:t>코드</a:t>
            </a:r>
            <a:r>
              <a:rPr lang="en-US" altLang="ko-KR" dirty="0"/>
              <a:t>’</a:t>
            </a:r>
            <a:r>
              <a:rPr lang="ko-KR" altLang="en-US" dirty="0"/>
              <a:t>를 눈여겨봐라</a:t>
            </a:r>
            <a:r>
              <a:rPr lang="en-US" altLang="ko-KR" dirty="0"/>
              <a:t>.</a:t>
            </a:r>
          </a:p>
        </p:txBody>
      </p:sp>
      <p:pic>
        <p:nvPicPr>
          <p:cNvPr id="4" name="Picture 2" descr="python log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195" y="788460"/>
            <a:ext cx="903768" cy="9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2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93790"/>
            <a:ext cx="5451627" cy="51503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 dirty="0" err="1"/>
              <a:t>숫자형</a:t>
            </a:r>
            <a:r>
              <a:rPr lang="en-US" altLang="ko-KR" dirty="0"/>
              <a:t> (Numeric)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578358" lvl="2" indent="-285750"/>
            <a:r>
              <a:rPr lang="ko-KR" altLang="en-US" dirty="0"/>
              <a:t>정수형은 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 marL="578358" lvl="2" indent="-285750"/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</a:p>
          <a:p>
            <a:pPr marL="578358" lvl="2" indent="-285750"/>
            <a:endParaRPr lang="en-US" altLang="ko-KR" dirty="0"/>
          </a:p>
          <a:p>
            <a:pPr marL="578358" lvl="2" indent="-285750"/>
            <a:r>
              <a:rPr lang="ko-KR" altLang="en-US" dirty="0"/>
              <a:t>이외에도</a:t>
            </a:r>
            <a:r>
              <a:rPr lang="en-US" altLang="ko-KR" dirty="0"/>
              <a:t>,</a:t>
            </a:r>
          </a:p>
          <a:p>
            <a:pPr marL="578358" lvl="2" indent="-285750"/>
            <a:r>
              <a:rPr lang="ko-KR" altLang="en-US" dirty="0"/>
              <a:t>복소수는 </a:t>
            </a:r>
            <a:r>
              <a:rPr lang="en-US" altLang="ko-KR" dirty="0"/>
              <a:t>complex</a:t>
            </a:r>
          </a:p>
          <a:p>
            <a:pPr marL="578358" lvl="2" indent="-285750"/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진수는 숫자가 </a:t>
            </a:r>
            <a:r>
              <a:rPr lang="en-US" altLang="ko-KR" dirty="0"/>
              <a:t>0o </a:t>
            </a:r>
            <a:r>
              <a:rPr lang="ko-KR" altLang="en-US" dirty="0"/>
              <a:t>또는 </a:t>
            </a:r>
            <a:r>
              <a:rPr lang="en-US" altLang="ko-KR" dirty="0"/>
              <a:t>0O(</a:t>
            </a:r>
            <a:r>
              <a:rPr lang="ko-KR" altLang="en-US" dirty="0"/>
              <a:t>숫자 </a:t>
            </a:r>
            <a:r>
              <a:rPr lang="en-US" altLang="ko-KR" dirty="0"/>
              <a:t>0 + </a:t>
            </a:r>
            <a:r>
              <a:rPr lang="ko-KR" altLang="en-US" dirty="0"/>
              <a:t>알파벳 소문자 </a:t>
            </a:r>
            <a:r>
              <a:rPr lang="en-US" altLang="ko-KR" dirty="0"/>
              <a:t>o </a:t>
            </a:r>
            <a:r>
              <a:rPr lang="ko-KR" altLang="en-US" dirty="0"/>
              <a:t>또는 대문자 </a:t>
            </a:r>
            <a:r>
              <a:rPr lang="en-US" altLang="ko-KR" dirty="0"/>
              <a:t>O)</a:t>
            </a:r>
            <a:r>
              <a:rPr lang="ko-KR" altLang="en-US" dirty="0"/>
              <a:t>로 시작하면 된다</a:t>
            </a:r>
            <a:r>
              <a:rPr lang="en-US" altLang="ko-KR" dirty="0"/>
              <a:t>.</a:t>
            </a:r>
          </a:p>
          <a:p>
            <a:pPr marL="578358" lvl="2" indent="-285750"/>
            <a:r>
              <a:rPr lang="en-US" altLang="ko-KR" dirty="0"/>
              <a:t>Ex) a = 0o177</a:t>
            </a:r>
          </a:p>
          <a:p>
            <a:pPr marL="578358" lvl="2" indent="-285750"/>
            <a:r>
              <a:rPr lang="en-US" altLang="ko-KR" dirty="0"/>
              <a:t> 16</a:t>
            </a:r>
            <a:r>
              <a:rPr lang="ko-KR" altLang="en-US" dirty="0"/>
              <a:t>진수는 </a:t>
            </a:r>
            <a:r>
              <a:rPr lang="en-US" altLang="ko-KR" dirty="0"/>
              <a:t>0x</a:t>
            </a:r>
            <a:r>
              <a:rPr lang="ko-KR" altLang="en-US" dirty="0"/>
              <a:t>로 시작하면 된다</a:t>
            </a:r>
            <a:r>
              <a:rPr lang="en-US" altLang="ko-KR" dirty="0"/>
              <a:t>.</a:t>
            </a:r>
          </a:p>
          <a:p>
            <a:pPr marL="578358" lvl="2" indent="-285750"/>
            <a:r>
              <a:rPr lang="en-US" altLang="ko-KR" dirty="0"/>
              <a:t>Ex) a = 0x8ff</a:t>
            </a:r>
          </a:p>
          <a:p>
            <a:pPr marL="578358" lvl="2" indent="-285750"/>
            <a:r>
              <a:rPr lang="en-US" altLang="ko-KR" dirty="0"/>
              <a:t> b = 0xABC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45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/>
              <a:t>사칙연산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제곱을 나타내는 </a:t>
            </a:r>
            <a:r>
              <a:rPr lang="en-US" altLang="ko-KR" dirty="0"/>
              <a:t>**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나눗셈 후 나머지를 나타내는 </a:t>
            </a:r>
            <a:r>
              <a:rPr lang="en-US" altLang="ko-KR" dirty="0"/>
              <a:t>%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나눗셈 후 소수점 아랫자리를 버리는 </a:t>
            </a:r>
            <a:r>
              <a:rPr lang="en-US" altLang="ko-KR" dirty="0"/>
              <a:t>//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2.7</a:t>
            </a:r>
            <a:r>
              <a:rPr lang="ko-KR" altLang="en-US" dirty="0"/>
              <a:t>에서 </a:t>
            </a:r>
            <a:r>
              <a:rPr lang="en-US" altLang="ko-KR" dirty="0"/>
              <a:t>¾</a:t>
            </a:r>
            <a:r>
              <a:rPr lang="ko-KR" altLang="en-US" dirty="0"/>
              <a:t>를 실행할 경우</a:t>
            </a:r>
            <a:r>
              <a:rPr lang="en-US" altLang="ko-KR" dirty="0"/>
              <a:t>,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 나올 것이다</a:t>
            </a:r>
            <a:r>
              <a:rPr lang="en-US" altLang="ko-KR" dirty="0"/>
              <a:t>.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에서는 </a:t>
            </a:r>
            <a:r>
              <a:rPr lang="ko-KR" altLang="en-US" dirty="0" err="1"/>
              <a:t>정수형끼리</a:t>
            </a:r>
            <a:r>
              <a:rPr lang="ko-KR" altLang="en-US" dirty="0"/>
              <a:t> 나오면 정수형 값만 </a:t>
            </a:r>
            <a:r>
              <a:rPr lang="ko-KR" altLang="en-US" dirty="0" err="1"/>
              <a:t>리턴하기</a:t>
            </a:r>
            <a:r>
              <a:rPr lang="ko-KR" altLang="en-US" dirty="0"/>
              <a:t> 때문이다</a:t>
            </a:r>
            <a:r>
              <a:rPr lang="en-US" altLang="ko-KR" dirty="0"/>
              <a:t>. </a:t>
            </a:r>
            <a:r>
              <a:rPr lang="ko-KR" altLang="en-US" dirty="0"/>
              <a:t>소수점으로 계산을 하고 싶으면</a:t>
            </a:r>
            <a:r>
              <a:rPr lang="en-US" altLang="ko-KR" dirty="0"/>
              <a:t> a/(b*1.0) </a:t>
            </a:r>
            <a:r>
              <a:rPr lang="ko-KR" altLang="en-US" dirty="0"/>
              <a:t>처럼 </a:t>
            </a:r>
            <a:r>
              <a:rPr lang="en-US" altLang="ko-KR" dirty="0"/>
              <a:t>b</a:t>
            </a:r>
            <a:r>
              <a:rPr lang="ko-KR" altLang="en-US" dirty="0"/>
              <a:t>를 강제로 </a:t>
            </a:r>
            <a:r>
              <a:rPr lang="ko-KR" altLang="en-US" dirty="0" err="1"/>
              <a:t>실수형으로</a:t>
            </a:r>
            <a:r>
              <a:rPr lang="ko-KR" altLang="en-US" dirty="0"/>
              <a:t> 변환해야 한다</a:t>
            </a:r>
            <a:r>
              <a:rPr lang="en-US" altLang="ko-KR" dirty="0"/>
              <a:t>.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는 그럴 필요가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7" y="1489068"/>
            <a:ext cx="3378063" cy="33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 descr="Python string declaration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43192" y="966641"/>
            <a:ext cx="5451627" cy="46046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문자열 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문자열은 </a:t>
            </a:r>
            <a:r>
              <a:rPr lang="en-US" altLang="ko-KR" dirty="0"/>
              <a:t>‘ ‘ , “ “</a:t>
            </a:r>
            <a:r>
              <a:rPr lang="ko-KR" altLang="en-US" dirty="0"/>
              <a:t>로 쓴다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531088" y="2275367"/>
            <a:ext cx="82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‘String’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85755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1424</TotalTime>
  <Words>1419</Words>
  <Application>Microsoft Office PowerPoint</Application>
  <PresentationFormat>와이드스크린</PresentationFormat>
  <Paragraphs>181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a각설탕</vt:lpstr>
      <vt:lpstr>맑은 고딕</vt:lpstr>
      <vt:lpstr>Arial</vt:lpstr>
      <vt:lpstr>Calibri</vt:lpstr>
      <vt:lpstr>Calibri Light</vt:lpstr>
      <vt:lpstr>추억</vt:lpstr>
      <vt:lpstr>Python </vt:lpstr>
      <vt:lpstr>파이썬 스터디 일정</vt:lpstr>
      <vt:lpstr>왜 파이썬인가?</vt:lpstr>
      <vt:lpstr>파이썬이란</vt:lpstr>
      <vt:lpstr>파이썬 활용 (나중에 파이썬으로 무엇을 더 해보고 싶은지 생각해 볼 것)</vt:lpstr>
      <vt:lpstr>파이썬 시작하기</vt:lpstr>
      <vt:lpstr>자료형 숫자형 (Numeric)</vt:lpstr>
      <vt:lpstr>자료형 사칙연산</vt:lpstr>
      <vt:lpstr>자료형 문자열 (string)</vt:lpstr>
      <vt:lpstr>문자열 특수기호</vt:lpstr>
      <vt:lpstr>문자열 인덱스</vt:lpstr>
      <vt:lpstr>문자열 특성</vt:lpstr>
      <vt:lpstr>문자열 슬라이싱</vt:lpstr>
      <vt:lpstr>문자열 포매팅</vt:lpstr>
      <vt:lpstr>리스트</vt:lpstr>
      <vt:lpstr>리스트의 특성</vt:lpstr>
      <vt:lpstr>리스트 함수들</vt:lpstr>
      <vt:lpstr>리스트 함수들</vt:lpstr>
      <vt:lpstr> input(), type()</vt:lpstr>
      <vt:lpstr> 제어문 if  </vt:lpstr>
      <vt:lpstr> 제어문 while</vt:lpstr>
      <vt:lpstr>제어문 for</vt:lpstr>
      <vt:lpstr>과제</vt:lpstr>
      <vt:lpstr>과제</vt:lpstr>
      <vt:lpstr>과제</vt:lpstr>
      <vt:lpstr>과제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DongHyun Kim</dc:creator>
  <cp:lastModifiedBy>DongHyun Kim</cp:lastModifiedBy>
  <cp:revision>42</cp:revision>
  <dcterms:created xsi:type="dcterms:W3CDTF">2016-09-03T17:09:58Z</dcterms:created>
  <dcterms:modified xsi:type="dcterms:W3CDTF">2016-09-13T16:30:20Z</dcterms:modified>
</cp:coreProperties>
</file>