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01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5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2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4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3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2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5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012517" y="2983816"/>
            <a:ext cx="5993659" cy="5655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Fluxo de criação da conta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83AC45-9606-5DBC-8B4B-AD4B1BF8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325092" cy="685586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5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32336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5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Síndico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preenche</a:t>
            </a:r>
            <a:r>
              <a:rPr lang="en-US" sz="2900" dirty="0">
                <a:latin typeface="+mj-lt"/>
                <a:ea typeface="+mj-ea"/>
                <a:cs typeface="+mj-cs"/>
              </a:rPr>
              <a:t> as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informações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referente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grupo</a:t>
            </a:r>
            <a:r>
              <a:rPr lang="en-US" sz="2900" dirty="0">
                <a:latin typeface="+mj-lt"/>
                <a:ea typeface="+mj-ea"/>
                <a:cs typeface="+mj-cs"/>
              </a:rPr>
              <a:t> que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está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criando</a:t>
            </a:r>
            <a:r>
              <a:rPr lang="en-US" sz="29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Obs.: </a:t>
            </a:r>
            <a:r>
              <a:rPr lang="en-US" sz="2900" dirty="0">
                <a:latin typeface="+mj-lt"/>
                <a:ea typeface="+mj-ea"/>
                <a:cs typeface="+mj-cs"/>
              </a:rPr>
              <a:t>Nessa </a:t>
            </a:r>
            <a:r>
              <a:rPr lang="en-US" sz="2900" dirty="0" err="1">
                <a:latin typeface="+mj-lt"/>
                <a:ea typeface="+mj-ea"/>
                <a:cs typeface="+mj-cs"/>
              </a:rPr>
              <a:t>etapa</a:t>
            </a:r>
            <a:r>
              <a:rPr lang="en-US" sz="2900" dirty="0">
                <a:latin typeface="+mj-lt"/>
                <a:ea typeface="+mj-ea"/>
                <a:cs typeface="+mj-cs"/>
              </a:rPr>
              <a:t>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síndico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poderá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incluir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documentos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2900" dirty="0">
                <a:latin typeface="+mj-lt"/>
                <a:ea typeface="+mj-ea"/>
                <a:cs typeface="+mj-cs"/>
              </a:rPr>
              <a:t>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próprio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regulamento</a:t>
            </a:r>
            <a:r>
              <a:rPr lang="en-US" sz="2900" dirty="0">
                <a:latin typeface="+mj-lt"/>
                <a:ea typeface="+mj-ea"/>
                <a:cs typeface="+mj-cs"/>
              </a:rPr>
              <a:t> do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condomínio</a:t>
            </a:r>
            <a:r>
              <a:rPr lang="en-US" sz="2900" dirty="0">
                <a:latin typeface="+mj-lt"/>
                <a:ea typeface="+mj-ea"/>
                <a:cs typeface="+mj-cs"/>
              </a:rPr>
              <a:t> entre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outras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informações</a:t>
            </a:r>
            <a:r>
              <a:rPr lang="en-US" sz="29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clica no botão “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Próximo</a:t>
            </a:r>
            <a:r>
              <a:rPr lang="en-US" sz="2900" dirty="0">
                <a:latin typeface="+mj-lt"/>
                <a:ea typeface="+mj-ea"/>
                <a:cs typeface="+mj-cs"/>
              </a:rPr>
              <a:t>”.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A4A74DD-A800-F42C-0D88-CBC5D9C1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68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4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442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6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Síndico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é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informado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sobre</a:t>
            </a:r>
            <a:r>
              <a:rPr lang="en-US" sz="2900" dirty="0">
                <a:latin typeface="+mj-lt"/>
                <a:ea typeface="+mj-ea"/>
                <a:cs typeface="+mj-cs"/>
              </a:rPr>
              <a:t> a forma de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cobrança</a:t>
            </a:r>
            <a:r>
              <a:rPr lang="en-US" sz="2900" dirty="0">
                <a:latin typeface="+mj-lt"/>
                <a:ea typeface="+mj-ea"/>
                <a:cs typeface="+mj-cs"/>
              </a:rPr>
              <a:t> pela criação do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grupo</a:t>
            </a:r>
            <a:r>
              <a:rPr lang="en-US" sz="29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Obs.: </a:t>
            </a:r>
            <a:r>
              <a:rPr lang="en-US" sz="2900" dirty="0">
                <a:latin typeface="+mj-lt"/>
                <a:ea typeface="+mj-ea"/>
                <a:cs typeface="+mj-cs"/>
              </a:rPr>
              <a:t>A forma de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rentabilizar</a:t>
            </a:r>
            <a:r>
              <a:rPr lang="en-US" sz="2900" dirty="0">
                <a:latin typeface="+mj-lt"/>
                <a:ea typeface="+mj-ea"/>
                <a:cs typeface="+mj-cs"/>
              </a:rPr>
              <a:t> a Plataforma </a:t>
            </a:r>
            <a:r>
              <a:rPr lang="en-US" sz="2900" dirty="0" err="1">
                <a:latin typeface="+mj-lt"/>
                <a:ea typeface="+mj-ea"/>
                <a:cs typeface="+mj-cs"/>
              </a:rPr>
              <a:t>será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através</a:t>
            </a:r>
            <a:r>
              <a:rPr lang="en-US" sz="2900" dirty="0">
                <a:latin typeface="+mj-lt"/>
                <a:ea typeface="+mj-ea"/>
                <a:cs typeface="+mj-cs"/>
              </a:rPr>
              <a:t> da criação de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grupos</a:t>
            </a:r>
            <a:r>
              <a:rPr lang="en-US" sz="2900" dirty="0">
                <a:latin typeface="+mj-lt"/>
                <a:ea typeface="+mj-ea"/>
                <a:cs typeface="+mj-cs"/>
              </a:rPr>
              <a:t>,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cada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grupo</a:t>
            </a:r>
            <a:r>
              <a:rPr lang="en-US" sz="2900" dirty="0">
                <a:latin typeface="+mj-lt"/>
                <a:ea typeface="+mj-ea"/>
                <a:cs typeface="+mj-cs"/>
              </a:rPr>
              <a:t> equivale a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uma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comunidade</a:t>
            </a:r>
            <a:r>
              <a:rPr lang="en-US" sz="2900" dirty="0">
                <a:latin typeface="+mj-lt"/>
                <a:ea typeface="+mj-ea"/>
                <a:cs typeface="+mj-cs"/>
              </a:rPr>
              <a:t>,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administrador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pagará</a:t>
            </a:r>
            <a:r>
              <a:rPr lang="en-US" sz="2900" dirty="0">
                <a:latin typeface="+mj-lt"/>
                <a:ea typeface="+mj-ea"/>
                <a:cs typeface="+mj-cs"/>
              </a:rPr>
              <a:t> pela criação com um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adicional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proporcional</a:t>
            </a:r>
            <a:r>
              <a:rPr lang="en-US" sz="2900" dirty="0">
                <a:latin typeface="+mj-lt"/>
                <a:ea typeface="+mj-ea"/>
                <a:cs typeface="+mj-cs"/>
              </a:rPr>
              <a:t> a </a:t>
            </a:r>
            <a:r>
              <a:rPr lang="en-US" sz="2900" dirty="0" err="1">
                <a:latin typeface="+mj-lt"/>
                <a:ea typeface="+mj-ea"/>
                <a:cs typeface="+mj-cs"/>
              </a:rPr>
              <a:t>quantidade</a:t>
            </a:r>
            <a:r>
              <a:rPr lang="en-US" sz="2900" dirty="0">
                <a:latin typeface="+mj-lt"/>
                <a:ea typeface="+mj-ea"/>
                <a:cs typeface="+mj-cs"/>
              </a:rPr>
              <a:t> de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pessoas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daquele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grupo</a:t>
            </a:r>
            <a:r>
              <a:rPr lang="en-US" sz="29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clica no botão “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Próximo</a:t>
            </a:r>
            <a:r>
              <a:rPr lang="en-US" sz="2900" dirty="0">
                <a:latin typeface="+mj-lt"/>
                <a:ea typeface="+mj-ea"/>
                <a:cs typeface="+mj-cs"/>
              </a:rPr>
              <a:t>”.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4DB24FB-4D21-FE53-5100-88B95480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041"/>
            <a:ext cx="3099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9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442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7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Síndico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informa</a:t>
            </a:r>
            <a:r>
              <a:rPr lang="en-US" sz="2900" dirty="0">
                <a:latin typeface="+mj-lt"/>
                <a:ea typeface="+mj-ea"/>
                <a:cs typeface="+mj-cs"/>
              </a:rPr>
              <a:t> as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informações</a:t>
            </a:r>
            <a:r>
              <a:rPr lang="en-US" sz="2900" dirty="0">
                <a:latin typeface="+mj-lt"/>
                <a:ea typeface="+mj-ea"/>
                <a:cs typeface="+mj-cs"/>
              </a:rPr>
              <a:t> para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pagamento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referente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grupo</a:t>
            </a:r>
            <a:r>
              <a:rPr lang="en-US" sz="2900" dirty="0">
                <a:latin typeface="+mj-lt"/>
                <a:ea typeface="+mj-ea"/>
                <a:cs typeface="+mj-cs"/>
              </a:rPr>
              <a:t> que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será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criado</a:t>
            </a:r>
            <a:r>
              <a:rPr lang="en-US" sz="29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Obs.: </a:t>
            </a: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mês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será</a:t>
            </a:r>
            <a:r>
              <a:rPr lang="en-US" sz="2900" dirty="0">
                <a:latin typeface="+mj-lt"/>
                <a:ea typeface="+mj-ea"/>
                <a:cs typeface="+mj-cs"/>
              </a:rPr>
              <a:t> de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graça</a:t>
            </a:r>
            <a:r>
              <a:rPr lang="en-US" sz="2900" dirty="0">
                <a:latin typeface="+mj-lt"/>
                <a:ea typeface="+mj-ea"/>
                <a:cs typeface="+mj-cs"/>
              </a:rPr>
              <a:t> para que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adminstrador</a:t>
            </a:r>
            <a:r>
              <a:rPr lang="en-US" sz="2900" dirty="0">
                <a:latin typeface="+mj-lt"/>
                <a:ea typeface="+mj-ea"/>
                <a:cs typeface="+mj-cs"/>
              </a:rPr>
              <a:t> teste a ferramenta e que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seja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uma</a:t>
            </a:r>
            <a:r>
              <a:rPr lang="en-US" sz="2900" dirty="0">
                <a:latin typeface="+mj-lt"/>
                <a:ea typeface="+mj-ea"/>
                <a:cs typeface="+mj-cs"/>
              </a:rPr>
              <a:t> forma de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fidelizar</a:t>
            </a:r>
            <a:r>
              <a:rPr lang="en-US" sz="2900" dirty="0">
                <a:latin typeface="+mj-lt"/>
                <a:ea typeface="+mj-ea"/>
                <a:cs typeface="+mj-cs"/>
              </a:rPr>
              <a:t>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cliente</a:t>
            </a:r>
            <a:r>
              <a:rPr lang="en-US" sz="29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clica no botão “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Próximo</a:t>
            </a:r>
            <a:r>
              <a:rPr lang="en-US" sz="2900" dirty="0">
                <a:latin typeface="+mj-lt"/>
                <a:ea typeface="+mj-ea"/>
                <a:cs typeface="+mj-cs"/>
              </a:rPr>
              <a:t>” 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finaliza</a:t>
            </a:r>
            <a:r>
              <a:rPr lang="en-US" sz="2900" dirty="0">
                <a:latin typeface="+mj-lt"/>
                <a:ea typeface="+mj-ea"/>
                <a:cs typeface="+mj-cs"/>
              </a:rPr>
              <a:t> a criação.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F1AC0992-C1D8-CAF1-3790-618B2AC9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08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442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8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Síndico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 err="1">
                <a:latin typeface="+mj-lt"/>
                <a:ea typeface="+mj-ea"/>
                <a:cs typeface="+mj-cs"/>
              </a:rPr>
              <a:t>Após</a:t>
            </a:r>
            <a:r>
              <a:rPr lang="en-US" sz="2900" dirty="0">
                <a:latin typeface="+mj-lt"/>
                <a:ea typeface="+mj-ea"/>
                <a:cs typeface="+mj-cs"/>
              </a:rPr>
              <a:t> a criação de um </a:t>
            </a:r>
            <a:r>
              <a:rPr lang="en-US" sz="2900" dirty="0" err="1">
                <a:latin typeface="+mj-lt"/>
                <a:ea typeface="+mj-ea"/>
                <a:cs typeface="+mj-cs"/>
              </a:rPr>
              <a:t>ou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mais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grupos</a:t>
            </a:r>
            <a:r>
              <a:rPr lang="en-US" sz="2900" dirty="0">
                <a:latin typeface="+mj-lt"/>
                <a:ea typeface="+mj-ea"/>
                <a:cs typeface="+mj-cs"/>
              </a:rPr>
              <a:t>, </a:t>
            </a:r>
            <a:r>
              <a:rPr lang="en-US" sz="2900" dirty="0" err="1">
                <a:latin typeface="+mj-lt"/>
                <a:ea typeface="+mj-ea"/>
                <a:cs typeface="+mj-cs"/>
              </a:rPr>
              <a:t>ele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poderá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acessar</a:t>
            </a:r>
            <a:r>
              <a:rPr lang="en-US" sz="2900" dirty="0">
                <a:latin typeface="+mj-lt"/>
                <a:ea typeface="+mj-ea"/>
                <a:cs typeface="+mj-cs"/>
              </a:rPr>
              <a:t>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grupo</a:t>
            </a:r>
            <a:r>
              <a:rPr lang="en-US" sz="2900" dirty="0">
                <a:latin typeface="+mj-lt"/>
                <a:ea typeface="+mj-ea"/>
                <a:cs typeface="+mj-cs"/>
              </a:rPr>
              <a:t> 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enviar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convites</a:t>
            </a:r>
            <a:r>
              <a:rPr lang="en-US" sz="2900" dirty="0">
                <a:latin typeface="+mj-lt"/>
                <a:ea typeface="+mj-ea"/>
                <a:cs typeface="+mj-cs"/>
              </a:rPr>
              <a:t> via SMS, E-mail 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Whatsapp</a:t>
            </a:r>
            <a:r>
              <a:rPr lang="en-US" sz="2900" dirty="0">
                <a:latin typeface="+mj-lt"/>
                <a:ea typeface="+mj-ea"/>
                <a:cs typeface="+mj-cs"/>
              </a:rPr>
              <a:t> para que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os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moradores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ingressem</a:t>
            </a:r>
            <a:r>
              <a:rPr lang="en-US" sz="2900" dirty="0">
                <a:latin typeface="+mj-lt"/>
                <a:ea typeface="+mj-ea"/>
                <a:cs typeface="+mj-cs"/>
              </a:rPr>
              <a:t>,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assim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terá</a:t>
            </a:r>
            <a:r>
              <a:rPr lang="en-US" sz="2900" dirty="0">
                <a:latin typeface="+mj-lt"/>
                <a:ea typeface="+mj-ea"/>
                <a:cs typeface="+mj-cs"/>
              </a:rPr>
              <a:t> ferramentas para auxiliar </a:t>
            </a:r>
            <a:r>
              <a:rPr lang="en-US" sz="2900" dirty="0" err="1">
                <a:latin typeface="+mj-lt"/>
                <a:ea typeface="+mj-ea"/>
                <a:cs typeface="+mj-cs"/>
              </a:rPr>
              <a:t>na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gestão</a:t>
            </a:r>
            <a:r>
              <a:rPr lang="en-US" sz="2900" dirty="0">
                <a:latin typeface="+mj-lt"/>
                <a:ea typeface="+mj-ea"/>
                <a:cs typeface="+mj-cs"/>
              </a:rPr>
              <a:t> do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condomínio</a:t>
            </a:r>
            <a:r>
              <a:rPr lang="en-US" sz="2900" dirty="0"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86352F5-6638-246A-1ABC-CC86CA275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093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9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442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8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Síndico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adminstrador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poderá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gerenciar</a:t>
            </a:r>
            <a:r>
              <a:rPr lang="en-US" sz="2900" dirty="0">
                <a:latin typeface="+mj-lt"/>
                <a:ea typeface="+mj-ea"/>
                <a:cs typeface="+mj-cs"/>
              </a:rPr>
              <a:t> custos, </a:t>
            </a:r>
            <a:r>
              <a:rPr lang="en-US" sz="2900" dirty="0" err="1">
                <a:latin typeface="+mj-lt"/>
                <a:ea typeface="+mj-ea"/>
                <a:cs typeface="+mj-cs"/>
              </a:rPr>
              <a:t>folha</a:t>
            </a:r>
            <a:r>
              <a:rPr lang="en-US" sz="2900" dirty="0">
                <a:latin typeface="+mj-lt"/>
                <a:ea typeface="+mj-ea"/>
                <a:cs typeface="+mj-cs"/>
              </a:rPr>
              <a:t> de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ponto</a:t>
            </a:r>
            <a:r>
              <a:rPr lang="en-US" sz="2900" dirty="0">
                <a:latin typeface="+mj-lt"/>
                <a:ea typeface="+mj-ea"/>
                <a:cs typeface="+mj-cs"/>
              </a:rPr>
              <a:t>, utilizer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distribuidor</a:t>
            </a:r>
            <a:r>
              <a:rPr lang="en-US" sz="2900" dirty="0">
                <a:latin typeface="+mj-lt"/>
                <a:ea typeface="+mj-ea"/>
                <a:cs typeface="+mj-cs"/>
              </a:rPr>
              <a:t> de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vagas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inteligente</a:t>
            </a:r>
            <a:r>
              <a:rPr lang="en-US" sz="2900" dirty="0">
                <a:latin typeface="+mj-lt"/>
                <a:ea typeface="+mj-ea"/>
                <a:cs typeface="+mj-cs"/>
              </a:rPr>
              <a:t>, </a:t>
            </a:r>
            <a:r>
              <a:rPr lang="en-US" sz="2900" dirty="0" err="1">
                <a:latin typeface="+mj-lt"/>
                <a:ea typeface="+mj-ea"/>
                <a:cs typeface="+mj-cs"/>
              </a:rPr>
              <a:t>sistema</a:t>
            </a:r>
            <a:r>
              <a:rPr lang="en-US" sz="2900" dirty="0">
                <a:latin typeface="+mj-lt"/>
                <a:ea typeface="+mj-ea"/>
                <a:cs typeface="+mj-cs"/>
              </a:rPr>
              <a:t> de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segurança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integrado</a:t>
            </a:r>
            <a:r>
              <a:rPr lang="en-US" sz="2900" dirty="0">
                <a:latin typeface="+mj-lt"/>
                <a:ea typeface="+mj-ea"/>
                <a:cs typeface="+mj-cs"/>
              </a:rPr>
              <a:t> 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muito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mais</a:t>
            </a:r>
            <a:r>
              <a:rPr lang="en-US" sz="2900" dirty="0"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C62214B-4E52-DFD0-43EA-B90BB3D3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82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442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9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Morador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poderá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participar</a:t>
            </a:r>
            <a:r>
              <a:rPr lang="en-US" sz="2900" dirty="0">
                <a:latin typeface="+mj-lt"/>
                <a:ea typeface="+mj-ea"/>
                <a:cs typeface="+mj-cs"/>
              </a:rPr>
              <a:t> de um </a:t>
            </a:r>
            <a:r>
              <a:rPr lang="en-US" sz="2900" dirty="0" err="1">
                <a:latin typeface="+mj-lt"/>
                <a:ea typeface="+mj-ea"/>
                <a:cs typeface="+mj-cs"/>
              </a:rPr>
              <a:t>ou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mais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grupos</a:t>
            </a:r>
            <a:r>
              <a:rPr lang="en-US" sz="2900" dirty="0">
                <a:latin typeface="+mj-lt"/>
                <a:ea typeface="+mj-ea"/>
                <a:cs typeface="+mj-cs"/>
              </a:rPr>
              <a:t>,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nos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casos</a:t>
            </a:r>
            <a:r>
              <a:rPr lang="en-US" sz="2900" dirty="0">
                <a:latin typeface="+mj-lt"/>
                <a:ea typeface="+mj-ea"/>
                <a:cs typeface="+mj-cs"/>
              </a:rPr>
              <a:t> a qual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uma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pessoa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possui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mais</a:t>
            </a:r>
            <a:r>
              <a:rPr lang="en-US" sz="2900" dirty="0">
                <a:latin typeface="+mj-lt"/>
                <a:ea typeface="+mj-ea"/>
                <a:cs typeface="+mj-cs"/>
              </a:rPr>
              <a:t> de um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imóvel</a:t>
            </a:r>
            <a:r>
              <a:rPr lang="en-US" sz="29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47FFE782-CE5C-E898-D9FA-AE962C24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120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9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442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10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Morador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clica no botão “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Acessar</a:t>
            </a:r>
            <a:r>
              <a:rPr lang="en-US" sz="2900" dirty="0">
                <a:latin typeface="+mj-lt"/>
                <a:ea typeface="+mj-ea"/>
                <a:cs typeface="+mj-cs"/>
              </a:rPr>
              <a:t>” </a:t>
            </a:r>
            <a:r>
              <a:rPr lang="en-US" sz="2900" dirty="0" err="1">
                <a:latin typeface="+mj-lt"/>
                <a:ea typeface="+mj-ea"/>
                <a:cs typeface="+mj-cs"/>
              </a:rPr>
              <a:t>referente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condomínio</a:t>
            </a:r>
            <a:r>
              <a:rPr lang="en-US" sz="2900" dirty="0">
                <a:latin typeface="+mj-lt"/>
                <a:ea typeface="+mj-ea"/>
                <a:cs typeface="+mj-cs"/>
              </a:rPr>
              <a:t> que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deseja</a:t>
            </a:r>
            <a:r>
              <a:rPr lang="en-US" sz="29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9FB72DC-3591-DB83-3289-46B8A702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669" y="0"/>
            <a:ext cx="3120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3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442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11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Morador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terá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diversas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funcionalidades</a:t>
            </a:r>
            <a:r>
              <a:rPr lang="en-US" sz="2900" dirty="0">
                <a:latin typeface="+mj-lt"/>
                <a:ea typeface="+mj-ea"/>
                <a:cs typeface="+mj-cs"/>
              </a:rPr>
              <a:t>,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2900" dirty="0">
                <a:latin typeface="+mj-lt"/>
                <a:ea typeface="+mj-ea"/>
                <a:cs typeface="+mj-cs"/>
              </a:rPr>
              <a:t>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- Minhas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Contas</a:t>
            </a: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-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Aluguel</a:t>
            </a:r>
            <a:r>
              <a:rPr lang="en-US" sz="2900" dirty="0">
                <a:latin typeface="+mj-lt"/>
                <a:ea typeface="+mj-ea"/>
                <a:cs typeface="+mj-cs"/>
              </a:rPr>
              <a:t> de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equipamentos</a:t>
            </a: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F14EFD31-F325-C6CF-6F02-52159083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365" y="0"/>
            <a:ext cx="3088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8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442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11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Morador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- </a:t>
            </a:r>
            <a:r>
              <a:rPr lang="en-US" sz="2900" dirty="0" err="1">
                <a:latin typeface="+mj-lt"/>
                <a:ea typeface="+mj-ea"/>
                <a:cs typeface="+mj-cs"/>
              </a:rPr>
              <a:t>Denúncia</a:t>
            </a: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- </a:t>
            </a:r>
            <a:r>
              <a:rPr lang="en-US" sz="2900" dirty="0" err="1">
                <a:latin typeface="+mj-lt"/>
                <a:ea typeface="+mj-ea"/>
                <a:cs typeface="+mj-cs"/>
              </a:rPr>
              <a:t>Reserva</a:t>
            </a:r>
            <a:r>
              <a:rPr lang="en-US" sz="2900" dirty="0">
                <a:latin typeface="+mj-lt"/>
                <a:ea typeface="+mj-ea"/>
                <a:cs typeface="+mj-cs"/>
              </a:rPr>
              <a:t> de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Espaços</a:t>
            </a: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C473E7C-91EC-D594-86B0-0ED4208B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095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442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11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Morador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- </a:t>
            </a:r>
            <a:r>
              <a:rPr lang="en-US" sz="2900" dirty="0" err="1">
                <a:latin typeface="+mj-lt"/>
                <a:ea typeface="+mj-ea"/>
                <a:cs typeface="+mj-cs"/>
              </a:rPr>
              <a:t>Doações</a:t>
            </a: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-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Comércio</a:t>
            </a:r>
            <a:r>
              <a:rPr lang="en-US" sz="2900" dirty="0">
                <a:latin typeface="+mj-lt"/>
                <a:ea typeface="+mj-ea"/>
                <a:cs typeface="+mj-cs"/>
              </a:rPr>
              <a:t> Local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F008CD9-F2A4-3A67-DB03-835C1276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6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acessa</a:t>
            </a:r>
            <a:r>
              <a:rPr lang="en-US" sz="2900" dirty="0">
                <a:latin typeface="+mj-lt"/>
                <a:ea typeface="+mj-ea"/>
                <a:cs typeface="+mj-cs"/>
              </a:rPr>
              <a:t>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aplicativo</a:t>
            </a:r>
            <a:r>
              <a:rPr lang="en-US" sz="2900" dirty="0">
                <a:latin typeface="+mj-lt"/>
                <a:ea typeface="+mj-ea"/>
                <a:cs typeface="+mj-cs"/>
              </a:rPr>
              <a:t> da Condom via App (IOS </a:t>
            </a:r>
            <a:r>
              <a:rPr lang="en-US" sz="2900" dirty="0" err="1">
                <a:latin typeface="+mj-lt"/>
                <a:ea typeface="+mj-ea"/>
                <a:cs typeface="+mj-cs"/>
              </a:rPr>
              <a:t>ou</a:t>
            </a:r>
            <a:r>
              <a:rPr lang="en-US" sz="2900" dirty="0">
                <a:latin typeface="+mj-lt"/>
                <a:ea typeface="+mj-ea"/>
                <a:cs typeface="+mj-cs"/>
              </a:rPr>
              <a:t> Android) </a:t>
            </a:r>
            <a:r>
              <a:rPr lang="en-US" sz="2900" dirty="0" err="1">
                <a:latin typeface="+mj-lt"/>
                <a:ea typeface="+mj-ea"/>
                <a:cs typeface="+mj-cs"/>
              </a:rPr>
              <a:t>ou</a:t>
            </a:r>
            <a:r>
              <a:rPr lang="en-US" sz="2900" dirty="0">
                <a:latin typeface="+mj-lt"/>
                <a:ea typeface="+mj-ea"/>
                <a:cs typeface="+mj-cs"/>
              </a:rPr>
              <a:t> via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url</a:t>
            </a:r>
            <a:r>
              <a:rPr lang="en-US" sz="2900" dirty="0">
                <a:latin typeface="+mj-lt"/>
                <a:ea typeface="+mj-ea"/>
                <a:cs typeface="+mj-cs"/>
              </a:rPr>
              <a:t> condom.azurewebsites.net e clica no botão “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Começar</a:t>
            </a:r>
            <a:r>
              <a:rPr lang="en-US" sz="2900" dirty="0">
                <a:latin typeface="+mj-lt"/>
                <a:ea typeface="+mj-ea"/>
                <a:cs typeface="+mj-cs"/>
              </a:rPr>
              <a:t>”.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83AC45-9606-5DBC-8B4B-AD4B1BF8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325092" cy="685586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8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442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11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Morador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- </a:t>
            </a:r>
            <a:r>
              <a:rPr lang="en-US" sz="2900" dirty="0" err="1">
                <a:latin typeface="+mj-lt"/>
                <a:ea typeface="+mj-ea"/>
                <a:cs typeface="+mj-cs"/>
              </a:rPr>
              <a:t>Vagas</a:t>
            </a: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- Assembleia Online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85553E9A-4897-7655-372E-EC6583E3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8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84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442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11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Morador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- </a:t>
            </a:r>
            <a:r>
              <a:rPr lang="en-US" sz="2900" dirty="0" err="1">
                <a:latin typeface="+mj-lt"/>
                <a:ea typeface="+mj-ea"/>
                <a:cs typeface="+mj-cs"/>
              </a:rPr>
              <a:t>Desafios</a:t>
            </a: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-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Consumo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Consciente</a:t>
            </a: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3EC1C27-497E-5623-0C4A-852F1049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64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2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clica no botão “</a:t>
            </a:r>
            <a:r>
              <a:rPr lang="en-US" sz="2900" dirty="0">
                <a:solidFill>
                  <a:srgbClr val="00B2F3"/>
                </a:solidFill>
                <a:latin typeface="+mj-lt"/>
                <a:ea typeface="+mj-ea"/>
                <a:cs typeface="+mj-cs"/>
              </a:rPr>
              <a:t>Criar nova conta</a:t>
            </a:r>
            <a:r>
              <a:rPr lang="en-US" sz="2900" dirty="0">
                <a:latin typeface="+mj-lt"/>
                <a:ea typeface="+mj-ea"/>
                <a:cs typeface="+mj-cs"/>
              </a:rPr>
              <a:t>”.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E1C2CDC-D9E9-9A58-2700-AF819DE2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" y="0"/>
            <a:ext cx="3331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9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3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preenche</a:t>
            </a:r>
            <a:r>
              <a:rPr lang="en-US" sz="2900" dirty="0">
                <a:latin typeface="+mj-lt"/>
                <a:ea typeface="+mj-ea"/>
                <a:cs typeface="+mj-cs"/>
              </a:rPr>
              <a:t> as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informações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necessárias</a:t>
            </a:r>
            <a:r>
              <a:rPr lang="en-US" sz="2900" dirty="0">
                <a:latin typeface="+mj-lt"/>
                <a:ea typeface="+mj-ea"/>
                <a:cs typeface="+mj-cs"/>
              </a:rPr>
              <a:t> e clica no botão “</a:t>
            </a:r>
            <a:r>
              <a:rPr lang="en-US" sz="2900" dirty="0">
                <a:solidFill>
                  <a:srgbClr val="00B2F3"/>
                </a:solidFill>
                <a:latin typeface="+mj-lt"/>
                <a:ea typeface="+mj-ea"/>
                <a:cs typeface="+mj-cs"/>
              </a:rPr>
              <a:t>Criar conta</a:t>
            </a:r>
            <a:r>
              <a:rPr lang="en-US" sz="2900" dirty="0">
                <a:latin typeface="+mj-lt"/>
                <a:ea typeface="+mj-ea"/>
                <a:cs typeface="+mj-cs"/>
              </a:rPr>
              <a:t>”.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ACCD34C-F328-33CB-D611-AAE5A39C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5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870081" y="2889757"/>
            <a:ext cx="5993659" cy="5655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Fluxo do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Usuário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83AC45-9606-5DBC-8B4B-AD4B1BF8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325092" cy="685586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7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acessa</a:t>
            </a:r>
            <a:r>
              <a:rPr lang="en-US" sz="2900" dirty="0">
                <a:latin typeface="+mj-lt"/>
                <a:ea typeface="+mj-ea"/>
                <a:cs typeface="+mj-cs"/>
              </a:rPr>
              <a:t>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aplicativo</a:t>
            </a:r>
            <a:r>
              <a:rPr lang="en-US" sz="2900" dirty="0">
                <a:latin typeface="+mj-lt"/>
                <a:ea typeface="+mj-ea"/>
                <a:cs typeface="+mj-cs"/>
              </a:rPr>
              <a:t> da Condom via App (IOS </a:t>
            </a:r>
            <a:r>
              <a:rPr lang="en-US" sz="2900" dirty="0" err="1">
                <a:latin typeface="+mj-lt"/>
                <a:ea typeface="+mj-ea"/>
                <a:cs typeface="+mj-cs"/>
              </a:rPr>
              <a:t>ou</a:t>
            </a:r>
            <a:r>
              <a:rPr lang="en-US" sz="2900" dirty="0">
                <a:latin typeface="+mj-lt"/>
                <a:ea typeface="+mj-ea"/>
                <a:cs typeface="+mj-cs"/>
              </a:rPr>
              <a:t> Android) </a:t>
            </a:r>
            <a:r>
              <a:rPr lang="en-US" sz="2900" dirty="0" err="1">
                <a:latin typeface="+mj-lt"/>
                <a:ea typeface="+mj-ea"/>
                <a:cs typeface="+mj-cs"/>
              </a:rPr>
              <a:t>ou</a:t>
            </a:r>
            <a:r>
              <a:rPr lang="en-US" sz="2900" dirty="0">
                <a:latin typeface="+mj-lt"/>
                <a:ea typeface="+mj-ea"/>
                <a:cs typeface="+mj-cs"/>
              </a:rPr>
              <a:t> via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url</a:t>
            </a:r>
            <a:r>
              <a:rPr lang="en-US" sz="2900" dirty="0">
                <a:latin typeface="+mj-lt"/>
                <a:ea typeface="+mj-ea"/>
                <a:cs typeface="+mj-cs"/>
              </a:rPr>
              <a:t> condom.azurewebsites.net e clica no botão “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Começar</a:t>
            </a:r>
            <a:r>
              <a:rPr lang="en-US" sz="2900" dirty="0">
                <a:latin typeface="+mj-lt"/>
                <a:ea typeface="+mj-ea"/>
                <a:cs typeface="+mj-cs"/>
              </a:rPr>
              <a:t>”.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83AC45-9606-5DBC-8B4B-AD4B1BF8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325092" cy="685586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6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2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insere</a:t>
            </a:r>
            <a:r>
              <a:rPr lang="en-US" sz="2900" dirty="0">
                <a:latin typeface="+mj-lt"/>
                <a:ea typeface="+mj-ea"/>
                <a:cs typeface="+mj-cs"/>
              </a:rPr>
              <a:t> as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informações</a:t>
            </a:r>
            <a:r>
              <a:rPr lang="en-US" sz="2900" dirty="0">
                <a:latin typeface="+mj-lt"/>
                <a:ea typeface="+mj-ea"/>
                <a:cs typeface="+mj-cs"/>
              </a:rPr>
              <a:t> de e-mail 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senha</a:t>
            </a:r>
            <a:r>
              <a:rPr lang="en-US" sz="2900" dirty="0">
                <a:latin typeface="+mj-lt"/>
                <a:ea typeface="+mj-ea"/>
                <a:cs typeface="+mj-cs"/>
              </a:rPr>
              <a:t> 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depois</a:t>
            </a:r>
            <a:r>
              <a:rPr lang="en-US" sz="2900" dirty="0">
                <a:latin typeface="+mj-lt"/>
                <a:ea typeface="+mj-ea"/>
                <a:cs typeface="+mj-cs"/>
              </a:rPr>
              <a:t> clica no botão “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Acessar</a:t>
            </a:r>
            <a:r>
              <a:rPr lang="en-US" sz="2900" dirty="0">
                <a:latin typeface="+mj-lt"/>
                <a:ea typeface="+mj-ea"/>
                <a:cs typeface="+mj-cs"/>
              </a:rPr>
              <a:t>”.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E1C2CDC-D9E9-9A58-2700-AF819DE2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" y="0"/>
            <a:ext cx="3331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6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3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 err="1">
                <a:latin typeface="+mj-lt"/>
                <a:ea typeface="+mj-ea"/>
                <a:cs typeface="+mj-cs"/>
              </a:rPr>
              <a:t>Nesse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momento</a:t>
            </a:r>
            <a:r>
              <a:rPr lang="en-US" sz="2900" dirty="0">
                <a:latin typeface="+mj-lt"/>
                <a:ea typeface="+mj-ea"/>
                <a:cs typeface="+mj-cs"/>
              </a:rPr>
              <a:t>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poderá</a:t>
            </a:r>
            <a:r>
              <a:rPr lang="en-US" sz="2900" dirty="0">
                <a:latin typeface="+mj-lt"/>
                <a:ea typeface="+mj-ea"/>
                <a:cs typeface="+mj-cs"/>
              </a:rPr>
              <a:t> tanto ser um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adminstrador</a:t>
            </a:r>
            <a:r>
              <a:rPr lang="en-US" sz="2900" dirty="0">
                <a:latin typeface="+mj-lt"/>
                <a:ea typeface="+mj-ea"/>
                <a:cs typeface="+mj-cs"/>
              </a:rPr>
              <a:t> “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síndico</a:t>
            </a:r>
            <a:r>
              <a:rPr lang="en-US" sz="2900" dirty="0">
                <a:latin typeface="+mj-lt"/>
                <a:ea typeface="+mj-ea"/>
                <a:cs typeface="+mj-cs"/>
              </a:rPr>
              <a:t>” </a:t>
            </a:r>
            <a:r>
              <a:rPr lang="en-US" sz="2900" dirty="0" err="1">
                <a:latin typeface="+mj-lt"/>
                <a:ea typeface="+mj-ea"/>
                <a:cs typeface="+mj-cs"/>
              </a:rPr>
              <a:t>quanto</a:t>
            </a:r>
            <a:r>
              <a:rPr lang="en-US" sz="2900" dirty="0">
                <a:latin typeface="+mj-lt"/>
                <a:ea typeface="+mj-ea"/>
                <a:cs typeface="+mj-cs"/>
              </a:rPr>
              <a:t> um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“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morador</a:t>
            </a:r>
            <a:r>
              <a:rPr lang="en-US" sz="2900" dirty="0">
                <a:latin typeface="+mj-lt"/>
                <a:ea typeface="+mj-ea"/>
                <a:cs typeface="+mj-cs"/>
              </a:rPr>
              <a:t>”.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 err="1">
                <a:latin typeface="+mj-lt"/>
                <a:ea typeface="+mj-ea"/>
                <a:cs typeface="+mj-cs"/>
              </a:rPr>
              <a:t>Sendo</a:t>
            </a:r>
            <a:r>
              <a:rPr lang="en-US" sz="2900" dirty="0">
                <a:latin typeface="+mj-lt"/>
                <a:ea typeface="+mj-ea"/>
                <a:cs typeface="+mj-cs"/>
              </a:rPr>
              <a:t> </a:t>
            </a:r>
            <a:r>
              <a:rPr lang="en-US" sz="2900" dirty="0" err="1">
                <a:latin typeface="+mj-lt"/>
                <a:ea typeface="+mj-ea"/>
                <a:cs typeface="+mj-cs"/>
              </a:rPr>
              <a:t>assim</a:t>
            </a:r>
            <a:r>
              <a:rPr lang="en-US" sz="2900" dirty="0">
                <a:latin typeface="+mj-lt"/>
                <a:ea typeface="+mj-ea"/>
                <a:cs typeface="+mj-cs"/>
              </a:rPr>
              <a:t>, </a:t>
            </a:r>
            <a:r>
              <a:rPr lang="en-US" sz="2900" dirty="0" err="1">
                <a:latin typeface="+mj-lt"/>
                <a:ea typeface="+mj-ea"/>
                <a:cs typeface="+mj-cs"/>
              </a:rPr>
              <a:t>demonstrarei</a:t>
            </a:r>
            <a:r>
              <a:rPr lang="en-US" sz="2900" dirty="0">
                <a:latin typeface="+mj-lt"/>
                <a:ea typeface="+mj-ea"/>
                <a:cs typeface="+mj-cs"/>
              </a:rPr>
              <a:t>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fluxo</a:t>
            </a:r>
            <a:r>
              <a:rPr lang="en-US" sz="2900" dirty="0">
                <a:latin typeface="+mj-lt"/>
                <a:ea typeface="+mj-ea"/>
                <a:cs typeface="+mj-cs"/>
              </a:rPr>
              <a:t> de um “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síndico</a:t>
            </a:r>
            <a:r>
              <a:rPr lang="en-US" sz="2900" dirty="0">
                <a:latin typeface="+mj-lt"/>
                <a:ea typeface="+mj-ea"/>
                <a:cs typeface="+mj-cs"/>
              </a:rPr>
              <a:t>” 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depois</a:t>
            </a:r>
            <a:r>
              <a:rPr lang="en-US" sz="2900" dirty="0">
                <a:latin typeface="+mj-lt"/>
                <a:ea typeface="+mj-ea"/>
                <a:cs typeface="+mj-cs"/>
              </a:rPr>
              <a:t> do “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morador</a:t>
            </a:r>
            <a:r>
              <a:rPr lang="en-US" sz="2900" b="1" dirty="0">
                <a:latin typeface="+mj-lt"/>
                <a:ea typeface="+mj-ea"/>
                <a:cs typeface="+mj-cs"/>
              </a:rPr>
              <a:t>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E1C2CDC-D9E9-9A58-2700-AF819DE2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" y="0"/>
            <a:ext cx="3331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1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A7543A-F372-0E46-D844-154C414475C1}"/>
              </a:ext>
            </a:extLst>
          </p:cNvPr>
          <p:cNvSpPr txBox="1"/>
          <p:nvPr/>
        </p:nvSpPr>
        <p:spPr>
          <a:xfrm>
            <a:off x="5226273" y="768334"/>
            <a:ext cx="5993659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latin typeface="+mj-lt"/>
                <a:ea typeface="+mj-ea"/>
                <a:cs typeface="+mj-cs"/>
              </a:rPr>
              <a:t>Etapa 4 – </a:t>
            </a:r>
            <a:r>
              <a:rPr lang="en-US" sz="2900" b="1" dirty="0" err="1">
                <a:latin typeface="+mj-lt"/>
                <a:ea typeface="+mj-ea"/>
                <a:cs typeface="+mj-cs"/>
              </a:rPr>
              <a:t>Síndico</a:t>
            </a: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latin typeface="+mj-lt"/>
                <a:ea typeface="+mj-ea"/>
                <a:cs typeface="+mj-cs"/>
              </a:rPr>
              <a:t>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usuário</a:t>
            </a:r>
            <a:r>
              <a:rPr lang="en-US" sz="2900" dirty="0">
                <a:latin typeface="+mj-lt"/>
                <a:ea typeface="+mj-ea"/>
                <a:cs typeface="+mj-cs"/>
              </a:rPr>
              <a:t> clica no botão “</a:t>
            </a:r>
            <a:r>
              <a:rPr lang="en-US" sz="2900" dirty="0">
                <a:solidFill>
                  <a:srgbClr val="00B2F3"/>
                </a:solidFill>
                <a:latin typeface="+mj-lt"/>
                <a:ea typeface="+mj-ea"/>
                <a:cs typeface="+mj-cs"/>
              </a:rPr>
              <a:t>Sim, </a:t>
            </a:r>
            <a:r>
              <a:rPr lang="en-US" sz="2900" dirty="0" err="1">
                <a:solidFill>
                  <a:srgbClr val="00B2F3"/>
                </a:solidFill>
                <a:latin typeface="+mj-lt"/>
                <a:ea typeface="+mj-ea"/>
                <a:cs typeface="+mj-cs"/>
              </a:rPr>
              <a:t>criar</a:t>
            </a:r>
            <a:r>
              <a:rPr lang="en-US" sz="2900" dirty="0">
                <a:solidFill>
                  <a:srgbClr val="00B2F3"/>
                </a:solidFill>
                <a:latin typeface="+mj-lt"/>
                <a:ea typeface="+mj-ea"/>
                <a:cs typeface="+mj-cs"/>
              </a:rPr>
              <a:t> um novo</a:t>
            </a:r>
            <a:r>
              <a:rPr lang="en-US" sz="2900" dirty="0">
                <a:latin typeface="+mj-lt"/>
                <a:ea typeface="+mj-ea"/>
                <a:cs typeface="+mj-cs"/>
              </a:rPr>
              <a:t>” para que </a:t>
            </a:r>
            <a:r>
              <a:rPr lang="en-US" sz="2900" dirty="0" err="1">
                <a:latin typeface="+mj-lt"/>
                <a:ea typeface="+mj-ea"/>
                <a:cs typeface="+mj-cs"/>
              </a:rPr>
              <a:t>inicie</a:t>
            </a:r>
            <a:r>
              <a:rPr lang="en-US" sz="2900" dirty="0">
                <a:latin typeface="+mj-lt"/>
                <a:ea typeface="+mj-ea"/>
                <a:cs typeface="+mj-cs"/>
              </a:rPr>
              <a:t> 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fluxo</a:t>
            </a:r>
            <a:r>
              <a:rPr lang="en-US" sz="2900" dirty="0">
                <a:latin typeface="+mj-lt"/>
                <a:ea typeface="+mj-ea"/>
                <a:cs typeface="+mj-cs"/>
              </a:rPr>
              <a:t> de criação do </a:t>
            </a:r>
            <a:r>
              <a:rPr lang="en-US" sz="2900" dirty="0" err="1">
                <a:latin typeface="+mj-lt"/>
                <a:ea typeface="+mj-ea"/>
                <a:cs typeface="+mj-cs"/>
              </a:rPr>
              <a:t>grupo</a:t>
            </a:r>
            <a:r>
              <a:rPr lang="en-US" sz="2900" dirty="0">
                <a:latin typeface="+mj-lt"/>
                <a:ea typeface="+mj-ea"/>
                <a:cs typeface="+mj-cs"/>
              </a:rPr>
              <a:t>.</a:t>
            </a:r>
            <a:endParaRPr lang="en-US" sz="2900" b="1" dirty="0"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9F9D152-EBE6-BCDD-62FA-6FBDF84C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09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2813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532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Neue Haas Grotesk Text Pro</vt:lpstr>
      <vt:lpstr>PunchcardVTI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Lucas dos Santos</dc:creator>
  <cp:lastModifiedBy>Renato Lucas dos Santos</cp:lastModifiedBy>
  <cp:revision>15</cp:revision>
  <dcterms:created xsi:type="dcterms:W3CDTF">2023-05-03T00:38:32Z</dcterms:created>
  <dcterms:modified xsi:type="dcterms:W3CDTF">2023-05-03T01:48:33Z</dcterms:modified>
</cp:coreProperties>
</file>