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HV Median 2015-2019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Лист4!$B$1</c:f>
              <c:strCache>
                <c:ptCount val="1"/>
                <c:pt idx="0">
                  <c:v>HV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Лист4!$A$2:$A$12</c:f>
              <c:strCache>
                <c:ptCount val="11"/>
                <c:pt idx="0">
                  <c:v>REIT - Mortgage</c:v>
                </c:pt>
                <c:pt idx="1">
                  <c:v>REIT - Residential</c:v>
                </c:pt>
                <c:pt idx="2">
                  <c:v>REIT - Industrial</c:v>
                </c:pt>
                <c:pt idx="3">
                  <c:v>REIT - Office</c:v>
                </c:pt>
                <c:pt idx="4">
                  <c:v>REIT - Retail</c:v>
                </c:pt>
                <c:pt idx="5">
                  <c:v>REIT - Diversified</c:v>
                </c:pt>
                <c:pt idx="6">
                  <c:v>REIT - Hotel &amp; Motel</c:v>
                </c:pt>
                <c:pt idx="7">
                  <c:v>REIT - Healthcare Facilities</c:v>
                </c:pt>
                <c:pt idx="8">
                  <c:v>REIT - Specialty</c:v>
                </c:pt>
                <c:pt idx="9">
                  <c:v>Real Estate Services</c:v>
                </c:pt>
                <c:pt idx="10">
                  <c:v>Real Estate - Development</c:v>
                </c:pt>
              </c:strCache>
            </c:strRef>
          </c:cat>
          <c:val>
            <c:numRef>
              <c:f>Лист4!$B$2:$B$12</c:f>
              <c:numCache>
                <c:formatCode>0.00</c:formatCode>
                <c:ptCount val="11"/>
                <c:pt idx="0">
                  <c:v>13.139849999999999</c:v>
                </c:pt>
                <c:pt idx="1">
                  <c:v>15.205500000000001</c:v>
                </c:pt>
                <c:pt idx="2">
                  <c:v>16.650300000000001</c:v>
                </c:pt>
                <c:pt idx="3">
                  <c:v>17.427600000000002</c:v>
                </c:pt>
                <c:pt idx="4">
                  <c:v>18.019100000000002</c:v>
                </c:pt>
                <c:pt idx="5">
                  <c:v>18.2941</c:v>
                </c:pt>
                <c:pt idx="6">
                  <c:v>19.681699999999999</c:v>
                </c:pt>
                <c:pt idx="7">
                  <c:v>19.859400000000001</c:v>
                </c:pt>
                <c:pt idx="8">
                  <c:v>21.355699999999999</c:v>
                </c:pt>
                <c:pt idx="9">
                  <c:v>29.042099999999898</c:v>
                </c:pt>
                <c:pt idx="10">
                  <c:v>33.674999999999997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33-4B54-96F6-F0B09907F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2705344"/>
        <c:axId val="1352699520"/>
      </c:barChart>
      <c:catAx>
        <c:axId val="1352705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2699520"/>
        <c:crosses val="autoZero"/>
        <c:auto val="1"/>
        <c:lblAlgn val="ctr"/>
        <c:lblOffset val="100"/>
        <c:noMultiLvlLbl val="0"/>
      </c:catAx>
      <c:valAx>
        <c:axId val="1352699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2705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HV </a:t>
            </a:r>
            <a:r>
              <a:rPr lang="en-US" sz="2000" dirty="0" smtClean="0"/>
              <a:t>median 2020</a:t>
            </a:r>
            <a:endParaRPr lang="en-US" sz="2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Лист2!$B$1</c:f>
              <c:strCache>
                <c:ptCount val="1"/>
                <c:pt idx="0">
                  <c:v>HV median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Лист2!$A$2:$A$12</c:f>
              <c:strCache>
                <c:ptCount val="11"/>
                <c:pt idx="0">
                  <c:v>REIT - Industrial</c:v>
                </c:pt>
                <c:pt idx="1">
                  <c:v>REIT - Residential</c:v>
                </c:pt>
                <c:pt idx="2">
                  <c:v>Real Estate - Development</c:v>
                </c:pt>
                <c:pt idx="3">
                  <c:v>REIT - Office</c:v>
                </c:pt>
                <c:pt idx="4">
                  <c:v>REIT - Specialty</c:v>
                </c:pt>
                <c:pt idx="5">
                  <c:v>Real Estate Services</c:v>
                </c:pt>
                <c:pt idx="6">
                  <c:v>REIT - Diversified</c:v>
                </c:pt>
                <c:pt idx="7">
                  <c:v>REIT - Healthcare Facilities</c:v>
                </c:pt>
                <c:pt idx="8">
                  <c:v>REIT - Retail</c:v>
                </c:pt>
                <c:pt idx="9">
                  <c:v>REIT - Mortgage</c:v>
                </c:pt>
                <c:pt idx="10">
                  <c:v>REIT - Hotel &amp; Motel</c:v>
                </c:pt>
              </c:strCache>
            </c:strRef>
          </c:cat>
          <c:val>
            <c:numRef>
              <c:f>Лист2!$B$2:$B$12</c:f>
              <c:numCache>
                <c:formatCode>0.00</c:formatCode>
                <c:ptCount val="11"/>
                <c:pt idx="0">
                  <c:v>45.866999999999997</c:v>
                </c:pt>
                <c:pt idx="1">
                  <c:v>49.672499999999999</c:v>
                </c:pt>
                <c:pt idx="2">
                  <c:v>57.997399999999999</c:v>
                </c:pt>
                <c:pt idx="3">
                  <c:v>58.139499999999998</c:v>
                </c:pt>
                <c:pt idx="4">
                  <c:v>61.823</c:v>
                </c:pt>
                <c:pt idx="5">
                  <c:v>68.605850000000004</c:v>
                </c:pt>
                <c:pt idx="6">
                  <c:v>71.049749999999904</c:v>
                </c:pt>
                <c:pt idx="7">
                  <c:v>73.953100000000006</c:v>
                </c:pt>
                <c:pt idx="8">
                  <c:v>76.382199999999997</c:v>
                </c:pt>
                <c:pt idx="9">
                  <c:v>95.691499999999905</c:v>
                </c:pt>
                <c:pt idx="10">
                  <c:v>98.718999999999994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1C-41D5-A1F8-67045839C2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850384"/>
        <c:axId val="77848720"/>
      </c:barChart>
      <c:catAx>
        <c:axId val="7785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7848720"/>
        <c:crosses val="autoZero"/>
        <c:auto val="1"/>
        <c:lblAlgn val="ctr"/>
        <c:lblOffset val="100"/>
        <c:noMultiLvlLbl val="0"/>
      </c:catAx>
      <c:valAx>
        <c:axId val="7784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7850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0EBF-068F-4119-9F84-05F5029E1786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5A1A-D1DE-44DE-B7DC-E43CEC172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32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0EBF-068F-4119-9F84-05F5029E1786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5A1A-D1DE-44DE-B7DC-E43CEC172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86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0EBF-068F-4119-9F84-05F5029E1786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5A1A-D1DE-44DE-B7DC-E43CEC172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26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0EBF-068F-4119-9F84-05F5029E1786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5A1A-D1DE-44DE-B7DC-E43CEC172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50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0EBF-068F-4119-9F84-05F5029E1786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5A1A-D1DE-44DE-B7DC-E43CEC172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64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0EBF-068F-4119-9F84-05F5029E1786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5A1A-D1DE-44DE-B7DC-E43CEC172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70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0EBF-068F-4119-9F84-05F5029E1786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5A1A-D1DE-44DE-B7DC-E43CEC172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13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0EBF-068F-4119-9F84-05F5029E1786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5A1A-D1DE-44DE-B7DC-E43CEC172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0EBF-068F-4119-9F84-05F5029E1786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5A1A-D1DE-44DE-B7DC-E43CEC172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93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0EBF-068F-4119-9F84-05F5029E1786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5A1A-D1DE-44DE-B7DC-E43CEC172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18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0EBF-068F-4119-9F84-05F5029E1786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5A1A-D1DE-44DE-B7DC-E43CEC172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26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00EBF-068F-4119-9F84-05F5029E1786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F5A1A-D1DE-44DE-B7DC-E43CEC172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9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65" y="349635"/>
            <a:ext cx="11441269" cy="615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07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783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6500907"/>
              </p:ext>
            </p:extLst>
          </p:nvPr>
        </p:nvGraphicFramePr>
        <p:xfrm>
          <a:off x="350981" y="350981"/>
          <a:ext cx="11517745" cy="6169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56932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71365"/>
              </p:ext>
            </p:extLst>
          </p:nvPr>
        </p:nvGraphicFramePr>
        <p:xfrm>
          <a:off x="350981" y="314035"/>
          <a:ext cx="11517745" cy="6271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331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25" y="349635"/>
            <a:ext cx="11606349" cy="615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25" y="349635"/>
            <a:ext cx="11606349" cy="615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6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220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01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5309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60308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6</Words>
  <Application>Microsoft Office PowerPoint</Application>
  <PresentationFormat>Широкоэкранный</PresentationFormat>
  <Paragraphs>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Шевченко Роман</dc:creator>
  <cp:lastModifiedBy>Шевченко Роман</cp:lastModifiedBy>
  <cp:revision>8</cp:revision>
  <dcterms:created xsi:type="dcterms:W3CDTF">2021-03-03T12:05:56Z</dcterms:created>
  <dcterms:modified xsi:type="dcterms:W3CDTF">2021-03-03T14:46:02Z</dcterms:modified>
</cp:coreProperties>
</file>