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59" r:id="rId1"/>
  </p:sldMasterIdLst>
  <p:notesMasterIdLst>
    <p:notesMasterId r:id="rId28"/>
  </p:notesMasterIdLst>
  <p:sldIdLst>
    <p:sldId id="266" r:id="rId2"/>
    <p:sldId id="465" r:id="rId3"/>
    <p:sldId id="256" r:id="rId4"/>
    <p:sldId id="429" r:id="rId5"/>
    <p:sldId id="466" r:id="rId6"/>
    <p:sldId id="460" r:id="rId7"/>
    <p:sldId id="461" r:id="rId8"/>
    <p:sldId id="462" r:id="rId9"/>
    <p:sldId id="463" r:id="rId10"/>
    <p:sldId id="467" r:id="rId11"/>
    <p:sldId id="468" r:id="rId12"/>
    <p:sldId id="469" r:id="rId13"/>
    <p:sldId id="470" r:id="rId14"/>
    <p:sldId id="471" r:id="rId15"/>
    <p:sldId id="472" r:id="rId16"/>
    <p:sldId id="478" r:id="rId17"/>
    <p:sldId id="479" r:id="rId18"/>
    <p:sldId id="480" r:id="rId19"/>
    <p:sldId id="481" r:id="rId20"/>
    <p:sldId id="482" r:id="rId21"/>
    <p:sldId id="473" r:id="rId22"/>
    <p:sldId id="474" r:id="rId23"/>
    <p:sldId id="475" r:id="rId24"/>
    <p:sldId id="476" r:id="rId25"/>
    <p:sldId id="477" r:id="rId26"/>
    <p:sldId id="464" r:id="rId27"/>
  </p:sldIdLst>
  <p:sldSz cx="9144000" cy="5715000" type="screen16x10"/>
  <p:notesSz cx="6858000" cy="9144000"/>
  <p:embeddedFontLst>
    <p:embeddedFont>
      <p:font typeface="Roboto Slab" charset="0"/>
      <p:regular r:id="rId29"/>
      <p:bold r:id="rId30"/>
    </p:embeddedFont>
    <p:embeddedFont>
      <p:font typeface="Yu Gothic UI Semibold" pitchFamily="34" charset="-128"/>
      <p:bold r:id="rId31"/>
    </p:embeddedFont>
    <p:embeddedFont>
      <p:font typeface="Playfair Display" charset="0"/>
      <p:regular r:id="rId32"/>
      <p:bold r:id="rId33"/>
      <p:italic r:id="rId34"/>
      <p:boldItalic r:id="rId35"/>
    </p:embeddedFont>
    <p:embeddedFont>
      <p:font typeface="Constantia" pitchFamily="18" charset="0"/>
      <p:regular r:id="rId36"/>
      <p:bold r:id="rId37"/>
      <p:italic r:id="rId38"/>
      <p:boldItalic r:id="rId39"/>
    </p:embeddedFont>
    <p:embeddedFont>
      <p:font typeface="Lato" charset="0"/>
      <p:regular r:id="rId40"/>
      <p:bold r:id="rId41"/>
    </p:embeddedFont>
    <p:embeddedFont>
      <p:font typeface="Calibri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66"/>
    <a:srgbClr val="333399"/>
    <a:srgbClr val="017595"/>
    <a:srgbClr val="800080"/>
    <a:srgbClr val="00CC66"/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5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822" y="-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808888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7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586721" y="5641000"/>
            <a:ext cx="7970700" cy="7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483723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52000"/>
            <a:ext cx="7893000" cy="20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587083"/>
            <a:ext cx="7893000" cy="14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606333"/>
            <a:ext cx="9144000" cy="10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282439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414139"/>
            <a:ext cx="85206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575333"/>
            <a:ext cx="8520600" cy="3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57530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822611"/>
            <a:ext cx="28080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7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8"/>
          <p:cNvSpPr/>
          <p:nvPr/>
        </p:nvSpPr>
        <p:spPr>
          <a:xfrm>
            <a:off x="586721" y="5641000"/>
            <a:ext cx="7970700" cy="7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84833"/>
            <a:ext cx="56187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7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11"/>
          <p:cNvSpPr/>
          <p:nvPr/>
        </p:nvSpPr>
        <p:spPr>
          <a:xfrm>
            <a:off x="586721" y="5641000"/>
            <a:ext cx="7970700" cy="7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504208"/>
            <a:ext cx="7970700" cy="17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86725" y="3298209"/>
            <a:ext cx="79707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gradFill flip="none" rotWithShape="1">
          <a:gsLst>
            <a:gs pos="71000">
              <a:schemeClr val="accent3">
                <a:lumMod val="50000"/>
              </a:schemeClr>
            </a:gs>
            <a:gs pos="0">
              <a:schemeClr val="accent3"/>
            </a:gs>
          </a:gsLst>
          <a:lin ang="138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4139"/>
            <a:ext cx="85206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75333"/>
            <a:ext cx="8520600" cy="3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72000">
              <a:schemeClr val="accent3">
                <a:lumMod val="50000"/>
              </a:schemeClr>
            </a:gs>
            <a:gs pos="0">
              <a:schemeClr val="accent3">
                <a:lumMod val="75000"/>
              </a:schemeClr>
            </a:gs>
          </a:gsLst>
          <a:lin ang="13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24590"/>
            <a:ext cx="9144000" cy="2108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Roboto Slab" charset="0"/>
                <a:ea typeface="Yu Gothic UI Semibold" panose="020B0700000000000000" pitchFamily="34" charset="-128"/>
                <a:cs typeface="Roboto Black" pitchFamily="2" charset="0"/>
              </a:rPr>
              <a:t>R.M.K. ENGINEERING COLLEGE</a:t>
            </a:r>
            <a:r>
              <a:rPr lang="en-IN" sz="3200" dirty="0">
                <a:solidFill>
                  <a:srgbClr val="FFC000"/>
                </a:solidFill>
                <a:latin typeface="Roboto Slab" charset="0"/>
                <a:ea typeface="Roboto Slab" charset="0"/>
                <a:cs typeface="Roboto Black" pitchFamily="2" charset="0"/>
              </a:rPr>
              <a:t/>
            </a:r>
            <a:br>
              <a:rPr lang="en-IN" sz="3200" dirty="0">
                <a:solidFill>
                  <a:srgbClr val="FFC000"/>
                </a:solidFill>
                <a:latin typeface="Roboto Slab" charset="0"/>
                <a:ea typeface="Roboto Slab" charset="0"/>
                <a:cs typeface="Roboto Black" pitchFamily="2" charset="0"/>
              </a:rPr>
            </a:br>
            <a:r>
              <a:rPr lang="en-IN" sz="1000" dirty="0">
                <a:solidFill>
                  <a:schemeClr val="accent6"/>
                </a:solidFill>
                <a:latin typeface="Roboto Slab" charset="0"/>
                <a:ea typeface="Roboto Slab" charset="0"/>
                <a:cs typeface="Roboto Black" pitchFamily="2" charset="0"/>
              </a:rPr>
              <a:t>(An Autonomous Institution)</a:t>
            </a:r>
          </a:p>
          <a:p>
            <a:pPr algn="ctr"/>
            <a:r>
              <a:rPr lang="en-US" sz="900" b="0" dirty="0">
                <a:solidFill>
                  <a:schemeClr val="tx1"/>
                </a:solidFill>
                <a:latin typeface="Roboto Slab" charset="0"/>
                <a:ea typeface="Roboto Slab" charset="0"/>
                <a:cs typeface="Roboto Black" pitchFamily="2" charset="0"/>
              </a:rPr>
              <a:t>(Affiliated to Anna University, Chennai / Approved by AICTE, New Delhi / Accredited by NAAC with A+ Grade / </a:t>
            </a:r>
          </a:p>
          <a:p>
            <a:pPr algn="ctr"/>
            <a:r>
              <a:rPr lang="en-US" sz="900" b="0" dirty="0">
                <a:solidFill>
                  <a:schemeClr val="tx1"/>
                </a:solidFill>
                <a:latin typeface="Roboto Slab" charset="0"/>
                <a:ea typeface="Roboto Slab" charset="0"/>
                <a:cs typeface="Roboto Black" pitchFamily="2" charset="0"/>
              </a:rPr>
              <a:t> ISO 9001:2015 Certified Institution / All the Eligible UG Programs are Accredited by NBA, New Delhi.)</a:t>
            </a:r>
          </a:p>
          <a:p>
            <a:pPr algn="ctr"/>
            <a:r>
              <a:rPr lang="it-IT" sz="1000" b="1" dirty="0">
                <a:solidFill>
                  <a:schemeClr val="tx1"/>
                </a:solidFill>
                <a:latin typeface="Roboto Slab" charset="0"/>
                <a:ea typeface="Roboto Slab" charset="0"/>
                <a:cs typeface="Roboto Black" pitchFamily="2" charset="0"/>
              </a:rPr>
              <a:t>RSM Nagar, Kavaraipettai – 601 206, Gummidipoondi Taluk, Thiruvallur District</a:t>
            </a:r>
            <a:r>
              <a:rPr lang="it-IT" sz="900" b="1" dirty="0">
                <a:solidFill>
                  <a:schemeClr val="tx1"/>
                </a:solidFill>
                <a:latin typeface="Roboto Slab" charset="0"/>
                <a:ea typeface="Roboto Slab" charset="0"/>
                <a:cs typeface="Roboto Black" pitchFamily="2" charset="0"/>
              </a:rPr>
              <a:t>.</a:t>
            </a:r>
          </a:p>
          <a:p>
            <a:pPr algn="ctr"/>
            <a:endParaRPr lang="it-IT" sz="700" b="1" dirty="0">
              <a:solidFill>
                <a:schemeClr val="tx1"/>
              </a:solidFill>
              <a:latin typeface="Roboto Slab" charset="0"/>
              <a:ea typeface="Roboto Slab" charset="0"/>
              <a:cs typeface="Roboto Black" pitchFamily="2" charset="0"/>
            </a:endParaRPr>
          </a:p>
          <a:p>
            <a:pPr algn="ctr"/>
            <a:endParaRPr lang="it-IT" sz="700" b="1" dirty="0">
              <a:solidFill>
                <a:schemeClr val="tx1"/>
              </a:solidFill>
              <a:latin typeface="Roboto Slab" charset="0"/>
              <a:ea typeface="Roboto Slab" charset="0"/>
              <a:cs typeface="Roboto Black" pitchFamily="2" charset="0"/>
            </a:endParaRPr>
          </a:p>
          <a:p>
            <a:pPr algn="ctr"/>
            <a:r>
              <a:rPr lang="en-IN" sz="2000" b="1" dirty="0">
                <a:solidFill>
                  <a:schemeClr val="tx1"/>
                </a:solidFill>
                <a:latin typeface="Roboto Slab" charset="0"/>
                <a:ea typeface="Roboto Slab" charset="0"/>
                <a:cs typeface="Roboto Black" pitchFamily="2" charset="0"/>
              </a:rPr>
              <a:t/>
            </a:r>
            <a:br>
              <a:rPr lang="en-IN" sz="2000" b="1" dirty="0">
                <a:solidFill>
                  <a:schemeClr val="tx1"/>
                </a:solidFill>
                <a:latin typeface="Roboto Slab" charset="0"/>
                <a:ea typeface="Roboto Slab" charset="0"/>
                <a:cs typeface="Roboto Black" pitchFamily="2" charset="0"/>
              </a:rPr>
            </a:br>
            <a:r>
              <a:rPr lang="en-IN" sz="2000" dirty="0">
                <a:solidFill>
                  <a:schemeClr val="tx1"/>
                </a:solidFill>
                <a:latin typeface="Constantia" panose="02030602050306030303" pitchFamily="18" charset="0"/>
                <a:ea typeface="Axia Black" panose="020B0A03030202020206" pitchFamily="34" charset="0"/>
                <a:cs typeface="Roboto Black" panose="02000000000000000000" pitchFamily="2" charset="0"/>
              </a:rPr>
              <a:t>Department of Civil Engineering</a:t>
            </a:r>
            <a:endParaRPr lang="en-IN" sz="700" dirty="0">
              <a:solidFill>
                <a:schemeClr val="tx1"/>
              </a:solidFill>
              <a:latin typeface="Constantia" panose="02030602050306030303" pitchFamily="18" charset="0"/>
              <a:ea typeface="Axia Black" panose="020B0A03030202020206" pitchFamily="34" charset="0"/>
              <a:cs typeface="Roboto Black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52" y="568649"/>
            <a:ext cx="1453895" cy="1848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5000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4" y="152400"/>
            <a:ext cx="8538386" cy="978439"/>
          </a:xfrm>
        </p:spPr>
        <p:txBody>
          <a:bodyPr/>
          <a:lstStyle/>
          <a:p>
            <a:r>
              <a:rPr lang="en-US" dirty="0" smtClean="0"/>
              <a:t>                     </a:t>
            </a:r>
            <a:br>
              <a:rPr lang="en-US" dirty="0" smtClean="0"/>
            </a:br>
            <a:r>
              <a:rPr lang="en-US" dirty="0" smtClean="0"/>
              <a:t>                      Load calculations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314" y="1328058"/>
            <a:ext cx="7935686" cy="4038598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Roof</a:t>
            </a:r>
            <a:r>
              <a:rPr lang="en-US" b="1" dirty="0" smtClean="0"/>
              <a:t> </a:t>
            </a:r>
            <a:r>
              <a:rPr lang="en-US" sz="2400" b="1" dirty="0" smtClean="0"/>
              <a:t>slab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Assume the thickness of slab = 6” = 15 cm</a:t>
            </a:r>
          </a:p>
          <a:p>
            <a:pPr>
              <a:buNone/>
            </a:pPr>
            <a:r>
              <a:rPr lang="en-US" dirty="0" smtClean="0"/>
              <a:t>Self weight of 6” thick slab     = 25 X 0.15</a:t>
            </a:r>
          </a:p>
          <a:p>
            <a:pPr>
              <a:buNone/>
            </a:pPr>
            <a:r>
              <a:rPr lang="en-US" dirty="0" smtClean="0"/>
              <a:t>                                                  = 3.75 KN/m2</a:t>
            </a:r>
          </a:p>
          <a:p>
            <a:pPr>
              <a:buNone/>
            </a:pPr>
            <a:r>
              <a:rPr lang="en-US" dirty="0" smtClean="0"/>
              <a:t>Live load                                   =  1.5 KN/m2</a:t>
            </a:r>
          </a:p>
          <a:p>
            <a:pPr>
              <a:buNone/>
            </a:pPr>
            <a:r>
              <a:rPr lang="en-US" dirty="0" smtClean="0"/>
              <a:t>Floor finishing                          = 1.5 KN/m2</a:t>
            </a:r>
          </a:p>
          <a:p>
            <a:pPr>
              <a:buNone/>
            </a:pPr>
            <a:r>
              <a:rPr lang="en-US" dirty="0" smtClean="0"/>
              <a:t>Additional                                 = 1.0 KN/m2</a:t>
            </a:r>
          </a:p>
          <a:p>
            <a:pPr>
              <a:buNone/>
            </a:pPr>
            <a:r>
              <a:rPr lang="en-US" dirty="0" smtClean="0"/>
              <a:t>Total                                          = 7.75 KN/m2</a:t>
            </a:r>
          </a:p>
          <a:p>
            <a:pPr>
              <a:buNone/>
            </a:pPr>
            <a:r>
              <a:rPr lang="en-US" dirty="0" smtClean="0"/>
              <a:t>Factored load                           = 11.625 KN/m2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696686"/>
            <a:ext cx="8473071" cy="925285"/>
          </a:xfrm>
        </p:spPr>
        <p:txBody>
          <a:bodyPr/>
          <a:lstStyle/>
          <a:p>
            <a:r>
              <a:rPr lang="en-US" dirty="0" smtClean="0"/>
              <a:t>                      Load calculations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2114" y="1426029"/>
            <a:ext cx="7700184" cy="362853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Floor</a:t>
            </a:r>
            <a:r>
              <a:rPr lang="en-US" dirty="0" smtClean="0"/>
              <a:t> </a:t>
            </a:r>
            <a:r>
              <a:rPr lang="en-US" sz="2400" b="1" dirty="0" smtClean="0"/>
              <a:t>slab :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dirty="0" smtClean="0"/>
              <a:t>Assume the thickness of slab = 6” = 15 cm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Self weight of 6” thick slab     = 25 X 0.15</a:t>
            </a:r>
          </a:p>
          <a:p>
            <a:pPr>
              <a:buNone/>
            </a:pPr>
            <a:r>
              <a:rPr lang="en-US" dirty="0" smtClean="0"/>
              <a:t>                                                  = 3.75 KN/m2</a:t>
            </a:r>
          </a:p>
          <a:p>
            <a:pPr>
              <a:buNone/>
            </a:pPr>
            <a:r>
              <a:rPr lang="en-US" dirty="0" smtClean="0"/>
              <a:t>Live load                                  = 3.0 KN/m2 [Refer IS 875]</a:t>
            </a:r>
          </a:p>
          <a:p>
            <a:pPr>
              <a:buNone/>
            </a:pPr>
            <a:r>
              <a:rPr lang="en-US" dirty="0" smtClean="0"/>
              <a:t>Assume Floor finishing           = 1.5 KN/m2</a:t>
            </a:r>
          </a:p>
          <a:p>
            <a:pPr>
              <a:buNone/>
            </a:pPr>
            <a:r>
              <a:rPr lang="en-US" dirty="0" smtClean="0"/>
              <a:t>Partition walls                         = 1.0 KN/m2</a:t>
            </a:r>
          </a:p>
          <a:p>
            <a:pPr>
              <a:buNone/>
            </a:pPr>
            <a:r>
              <a:rPr lang="en-US" dirty="0" smtClean="0"/>
              <a:t>Total                                        = 9.25 KN/m2</a:t>
            </a:r>
          </a:p>
          <a:p>
            <a:pPr>
              <a:buNone/>
            </a:pPr>
            <a:r>
              <a:rPr lang="en-US" dirty="0" smtClean="0"/>
              <a:t>Factored load                         =13.875KN/m2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15" y="446796"/>
            <a:ext cx="8520600" cy="716700"/>
          </a:xfrm>
        </p:spPr>
        <p:txBody>
          <a:bodyPr/>
          <a:lstStyle/>
          <a:p>
            <a:r>
              <a:rPr lang="en-US" dirty="0" smtClean="0"/>
              <a:t>              Load on the frame D-1-2-3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3886" y="1175657"/>
            <a:ext cx="7663544" cy="4125686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Load on roof beam D-1-2</a:t>
            </a:r>
          </a:p>
          <a:p>
            <a:pPr>
              <a:buNone/>
            </a:pPr>
            <a:r>
              <a:rPr lang="en-US" dirty="0" smtClean="0"/>
              <a:t>Assume roof beam size = 230 mm X 450 mm</a:t>
            </a:r>
          </a:p>
          <a:p>
            <a:pPr>
              <a:buNone/>
            </a:pPr>
            <a:r>
              <a:rPr lang="en-US" dirty="0" smtClean="0"/>
              <a:t>Ly/Lx = </a:t>
            </a:r>
            <a:r>
              <a:rPr lang="en-US" dirty="0" smtClean="0"/>
              <a:t>3.6</a:t>
            </a:r>
            <a:r>
              <a:rPr lang="en-US" dirty="0" smtClean="0"/>
              <a:t>/3.45 </a:t>
            </a:r>
            <a:r>
              <a:rPr lang="en-US" dirty="0" smtClean="0"/>
              <a:t>= </a:t>
            </a:r>
            <a:r>
              <a:rPr lang="en-US" dirty="0" smtClean="0"/>
              <a:t>1.04 </a:t>
            </a:r>
            <a:r>
              <a:rPr lang="en-US" dirty="0" smtClean="0"/>
              <a:t>&lt; 2 (2 way slab)</a:t>
            </a:r>
          </a:p>
          <a:p>
            <a:pPr>
              <a:buNone/>
            </a:pPr>
            <a:r>
              <a:rPr lang="en-US" dirty="0" smtClean="0"/>
              <a:t>Equivalent </a:t>
            </a:r>
            <a:r>
              <a:rPr lang="en-US" dirty="0" err="1" smtClean="0"/>
              <a:t>udl</a:t>
            </a:r>
            <a:r>
              <a:rPr lang="en-US" dirty="0" smtClean="0"/>
              <a:t> = (</a:t>
            </a:r>
            <a:r>
              <a:rPr lang="en-US" dirty="0" err="1" smtClean="0"/>
              <a:t>wLxr</a:t>
            </a:r>
            <a:r>
              <a:rPr lang="en-US" dirty="0" smtClean="0"/>
              <a:t>)/(2+r)</a:t>
            </a:r>
          </a:p>
          <a:p>
            <a:pPr>
              <a:buNone/>
            </a:pPr>
            <a:r>
              <a:rPr lang="en-US" dirty="0" smtClean="0"/>
              <a:t>                               = (</a:t>
            </a:r>
            <a:r>
              <a:rPr lang="en-US" dirty="0" smtClean="0"/>
              <a:t>11.625x3.45x1.04)/(2+1.04)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= </a:t>
            </a:r>
            <a:r>
              <a:rPr lang="en-US" dirty="0" smtClean="0"/>
              <a:t>13.72 </a:t>
            </a:r>
            <a:r>
              <a:rPr lang="en-US" dirty="0" smtClean="0"/>
              <a:t>KN/m</a:t>
            </a:r>
          </a:p>
          <a:p>
            <a:pPr>
              <a:buNone/>
            </a:pPr>
            <a:r>
              <a:rPr lang="en-US" dirty="0" smtClean="0"/>
              <a:t>Self weight of roof beam = 25x0.23x0.45x1.5</a:t>
            </a:r>
          </a:p>
          <a:p>
            <a:pPr>
              <a:buNone/>
            </a:pPr>
            <a:r>
              <a:rPr lang="en-US" dirty="0" smtClean="0"/>
              <a:t>                                           = 3.88KN/m</a:t>
            </a:r>
          </a:p>
          <a:p>
            <a:pPr>
              <a:buNone/>
            </a:pPr>
            <a:r>
              <a:rPr lang="en-US" dirty="0" smtClean="0"/>
              <a:t>Load due to parapet wall = </a:t>
            </a:r>
            <a:r>
              <a:rPr lang="en-US" dirty="0" smtClean="0"/>
              <a:t>20x0.23x0.45x1.5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= 6.9 KN/m</a:t>
            </a:r>
          </a:p>
          <a:p>
            <a:pPr>
              <a:buNone/>
            </a:pPr>
            <a:r>
              <a:rPr lang="en-US" dirty="0" smtClean="0"/>
              <a:t>Total load on roof beam D-1-2 = </a:t>
            </a:r>
            <a:r>
              <a:rPr lang="en-US" dirty="0" smtClean="0"/>
              <a:t>24.5KN/m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8828" y="1393371"/>
            <a:ext cx="7863471" cy="3682962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Load on roof beam D-2-3</a:t>
            </a:r>
          </a:p>
          <a:p>
            <a:pPr>
              <a:buNone/>
            </a:pPr>
            <a:r>
              <a:rPr lang="en-US" dirty="0" smtClean="0"/>
              <a:t>Ly/Lx = </a:t>
            </a:r>
            <a:r>
              <a:rPr lang="en-US" dirty="0" smtClean="0"/>
              <a:t>5.3</a:t>
            </a:r>
            <a:r>
              <a:rPr lang="en-US" dirty="0" smtClean="0"/>
              <a:t>/3.6 </a:t>
            </a:r>
            <a:r>
              <a:rPr lang="en-US" dirty="0" smtClean="0"/>
              <a:t>= </a:t>
            </a:r>
            <a:r>
              <a:rPr lang="en-US" dirty="0" smtClean="0"/>
              <a:t>1.47 </a:t>
            </a:r>
            <a:r>
              <a:rPr lang="en-US" dirty="0" smtClean="0"/>
              <a:t>&lt; 2 (2 way slab)</a:t>
            </a:r>
          </a:p>
          <a:p>
            <a:pPr>
              <a:buNone/>
            </a:pPr>
            <a:r>
              <a:rPr lang="en-US" dirty="0" smtClean="0"/>
              <a:t>Equivalent </a:t>
            </a:r>
            <a:r>
              <a:rPr lang="en-US" dirty="0" err="1" smtClean="0"/>
              <a:t>udl</a:t>
            </a:r>
            <a:r>
              <a:rPr lang="en-US" dirty="0" smtClean="0"/>
              <a:t> = (</a:t>
            </a:r>
            <a:r>
              <a:rPr lang="en-US" dirty="0" err="1" smtClean="0"/>
              <a:t>wLxr</a:t>
            </a:r>
            <a:r>
              <a:rPr lang="en-US" dirty="0" smtClean="0"/>
              <a:t>)/(2+r)</a:t>
            </a:r>
          </a:p>
          <a:p>
            <a:pPr>
              <a:buNone/>
            </a:pPr>
            <a:r>
              <a:rPr lang="en-US" dirty="0" smtClean="0"/>
              <a:t>                               = (</a:t>
            </a:r>
            <a:r>
              <a:rPr lang="en-US" dirty="0" smtClean="0"/>
              <a:t>11.625x3.6x1.47)/(2+1.47)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= </a:t>
            </a:r>
            <a:r>
              <a:rPr lang="en-US" dirty="0" smtClean="0"/>
              <a:t>17.72KN/m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Self weight of roof beam = </a:t>
            </a:r>
            <a:r>
              <a:rPr lang="en-US" dirty="0" smtClean="0"/>
              <a:t>25x0.23x0.45x1.5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= 3.88KN/m</a:t>
            </a:r>
          </a:p>
          <a:p>
            <a:pPr>
              <a:buNone/>
            </a:pPr>
            <a:r>
              <a:rPr lang="en-US" dirty="0" smtClean="0"/>
              <a:t>Load due to parapet wall = 20x0.23x1x1.5</a:t>
            </a:r>
          </a:p>
          <a:p>
            <a:pPr>
              <a:buNone/>
            </a:pPr>
            <a:r>
              <a:rPr lang="en-US" dirty="0" smtClean="0"/>
              <a:t>                                           = 6.9 KN/m</a:t>
            </a:r>
          </a:p>
          <a:p>
            <a:pPr>
              <a:buNone/>
            </a:pPr>
            <a:r>
              <a:rPr lang="en-US" dirty="0" smtClean="0"/>
              <a:t>Total load on roof beam D-2-3 = </a:t>
            </a:r>
            <a:r>
              <a:rPr lang="en-US" dirty="0" smtClean="0"/>
              <a:t>28.5</a:t>
            </a:r>
            <a:r>
              <a:rPr lang="en-US" dirty="0" smtClean="0"/>
              <a:t>KN/m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456" y="1055914"/>
            <a:ext cx="8523515" cy="43434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Load on floor beam D-1-2</a:t>
            </a:r>
          </a:p>
          <a:p>
            <a:pPr>
              <a:buNone/>
            </a:pPr>
            <a:r>
              <a:rPr lang="en-US" dirty="0" smtClean="0"/>
              <a:t>Equivalent </a:t>
            </a:r>
            <a:r>
              <a:rPr lang="en-US" dirty="0" err="1" smtClean="0"/>
              <a:t>udl</a:t>
            </a:r>
            <a:r>
              <a:rPr lang="en-US" dirty="0" smtClean="0"/>
              <a:t> = (</a:t>
            </a:r>
            <a:r>
              <a:rPr lang="en-US" dirty="0" err="1" smtClean="0"/>
              <a:t>wLxr</a:t>
            </a:r>
            <a:r>
              <a:rPr lang="en-US" dirty="0" smtClean="0"/>
              <a:t>)/(2+r)</a:t>
            </a:r>
          </a:p>
          <a:p>
            <a:pPr>
              <a:buNone/>
            </a:pPr>
            <a:r>
              <a:rPr lang="en-US" dirty="0" smtClean="0"/>
              <a:t>                               = (13.875x3.45x1.04)/(2+1.04)</a:t>
            </a:r>
          </a:p>
          <a:p>
            <a:pPr>
              <a:buNone/>
            </a:pPr>
            <a:r>
              <a:rPr lang="en-US" dirty="0" smtClean="0"/>
              <a:t>                               = </a:t>
            </a:r>
            <a:r>
              <a:rPr lang="en-US" dirty="0" smtClean="0"/>
              <a:t>16.37</a:t>
            </a:r>
            <a:r>
              <a:rPr lang="en-US" dirty="0" smtClean="0"/>
              <a:t> KN/m</a:t>
            </a:r>
          </a:p>
          <a:p>
            <a:pPr>
              <a:buNone/>
            </a:pPr>
            <a:r>
              <a:rPr lang="en-US" dirty="0" smtClean="0"/>
              <a:t>weight of wall = 20x0.23x3x1.5 = 20.7KN/m</a:t>
            </a:r>
          </a:p>
          <a:p>
            <a:pPr>
              <a:buNone/>
            </a:pPr>
            <a:r>
              <a:rPr lang="en-US" dirty="0" smtClean="0"/>
              <a:t>Total load = 40.95KN/m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b="1" dirty="0" smtClean="0"/>
              <a:t>Load on floor beam D-2-3</a:t>
            </a:r>
          </a:p>
          <a:p>
            <a:pPr>
              <a:buNone/>
            </a:pPr>
            <a:r>
              <a:rPr lang="en-US" dirty="0" smtClean="0"/>
              <a:t>Equivalent </a:t>
            </a:r>
            <a:r>
              <a:rPr lang="en-US" dirty="0" err="1" smtClean="0"/>
              <a:t>udl</a:t>
            </a:r>
            <a:r>
              <a:rPr lang="en-US" dirty="0" smtClean="0"/>
              <a:t> = (</a:t>
            </a:r>
            <a:r>
              <a:rPr lang="en-US" dirty="0" err="1" smtClean="0"/>
              <a:t>wLxr</a:t>
            </a:r>
            <a:r>
              <a:rPr lang="en-US" dirty="0" smtClean="0"/>
              <a:t>)/(2+r)</a:t>
            </a:r>
          </a:p>
          <a:p>
            <a:pPr>
              <a:buNone/>
            </a:pPr>
            <a:r>
              <a:rPr lang="en-US" dirty="0" smtClean="0"/>
              <a:t>                               = (</a:t>
            </a:r>
            <a:r>
              <a:rPr lang="en-US" dirty="0" smtClean="0"/>
              <a:t>14.875x3.6x1.47)/(2+1.47) </a:t>
            </a:r>
            <a:r>
              <a:rPr lang="en-US" dirty="0" smtClean="0"/>
              <a:t>= </a:t>
            </a:r>
            <a:r>
              <a:rPr lang="en-US" dirty="0" smtClean="0"/>
              <a:t>22.68</a:t>
            </a:r>
            <a:r>
              <a:rPr lang="en-US" dirty="0" smtClean="0"/>
              <a:t> </a:t>
            </a:r>
            <a:r>
              <a:rPr lang="en-US" dirty="0" smtClean="0"/>
              <a:t>KN/m</a:t>
            </a:r>
          </a:p>
          <a:p>
            <a:pPr>
              <a:buNone/>
            </a:pPr>
            <a:r>
              <a:rPr lang="en-US" dirty="0" smtClean="0"/>
              <a:t>Self weight of floor beam = 25x0.23x0.45x1.5 = 3.88KN/m</a:t>
            </a:r>
          </a:p>
          <a:p>
            <a:pPr>
              <a:buNone/>
            </a:pPr>
            <a:r>
              <a:rPr lang="en-US" dirty="0" smtClean="0"/>
              <a:t>Wall load = 20x0.23x3x1.5 = 20.7 KN/m</a:t>
            </a:r>
          </a:p>
          <a:p>
            <a:pPr>
              <a:buNone/>
            </a:pPr>
            <a:r>
              <a:rPr lang="en-US" dirty="0" smtClean="0"/>
              <a:t>Total load = </a:t>
            </a:r>
            <a:r>
              <a:rPr lang="en-US" dirty="0" smtClean="0"/>
              <a:t>47.26 </a:t>
            </a:r>
            <a:r>
              <a:rPr lang="en-US" dirty="0" smtClean="0"/>
              <a:t>KN/m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/>
              <a:t>Load on plinth beam </a:t>
            </a:r>
          </a:p>
          <a:p>
            <a:pPr>
              <a:buNone/>
            </a:pPr>
            <a:r>
              <a:rPr lang="en-US" dirty="0" smtClean="0"/>
              <a:t>Load on plinth beam = 25x0.23x0.45x1.5 = 3.88KN/m</a:t>
            </a:r>
          </a:p>
          <a:p>
            <a:pPr>
              <a:buNone/>
            </a:pPr>
            <a:r>
              <a:rPr lang="en-US" dirty="0" smtClean="0"/>
              <a:t>Weight of the wall = 20x0.23x3x1.5 = 20.7KN/m</a:t>
            </a:r>
          </a:p>
          <a:p>
            <a:pPr>
              <a:buNone/>
            </a:pPr>
            <a:r>
              <a:rPr lang="en-US" dirty="0" smtClean="0"/>
              <a:t>Total load acting on plinth beam = 25KN/m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75332"/>
            <a:ext cx="8494843" cy="3606267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Load on roof beam </a:t>
            </a:r>
            <a:r>
              <a:rPr lang="en-US" sz="2000" b="1" dirty="0" smtClean="0"/>
              <a:t>C-1-2</a:t>
            </a:r>
            <a:endParaRPr lang="en-US" sz="2000" b="1" dirty="0" smtClean="0"/>
          </a:p>
          <a:p>
            <a:pPr>
              <a:buNone/>
            </a:pPr>
            <a:r>
              <a:rPr lang="en-US" dirty="0" smtClean="0"/>
              <a:t>Assume roof beam size = 230 mm X 450 mm</a:t>
            </a:r>
          </a:p>
          <a:p>
            <a:pPr>
              <a:buNone/>
            </a:pPr>
            <a:r>
              <a:rPr lang="en-US" dirty="0" smtClean="0"/>
              <a:t>Ly/Lx = </a:t>
            </a:r>
            <a:r>
              <a:rPr lang="en-US" dirty="0" smtClean="0"/>
              <a:t>3.45/3.35 </a:t>
            </a:r>
            <a:r>
              <a:rPr lang="en-US" dirty="0" smtClean="0"/>
              <a:t>= </a:t>
            </a:r>
            <a:r>
              <a:rPr lang="en-US" dirty="0" smtClean="0"/>
              <a:t>1.03 </a:t>
            </a:r>
            <a:r>
              <a:rPr lang="en-US" dirty="0" smtClean="0"/>
              <a:t>&lt; 2 (2 way slab)</a:t>
            </a:r>
          </a:p>
          <a:p>
            <a:pPr>
              <a:buNone/>
            </a:pPr>
            <a:r>
              <a:rPr lang="en-US" dirty="0" smtClean="0"/>
              <a:t>Equivalent </a:t>
            </a:r>
            <a:r>
              <a:rPr lang="en-US" dirty="0" err="1" smtClean="0"/>
              <a:t>udl</a:t>
            </a:r>
            <a:r>
              <a:rPr lang="en-US" dirty="0" smtClean="0"/>
              <a:t> = (</a:t>
            </a:r>
            <a:r>
              <a:rPr lang="en-US" dirty="0" err="1" smtClean="0"/>
              <a:t>wLxr</a:t>
            </a:r>
            <a:r>
              <a:rPr lang="en-US" dirty="0" smtClean="0"/>
              <a:t>)/(2+r)</a:t>
            </a:r>
          </a:p>
          <a:p>
            <a:pPr>
              <a:buNone/>
            </a:pPr>
            <a:r>
              <a:rPr lang="en-US" dirty="0" smtClean="0"/>
              <a:t>                               = (</a:t>
            </a:r>
            <a:r>
              <a:rPr lang="en-US" dirty="0" smtClean="0"/>
              <a:t>11.625x3.35x1.03)/(2+1.03)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= </a:t>
            </a:r>
            <a:r>
              <a:rPr lang="en-US" dirty="0" smtClean="0"/>
              <a:t>13.23 </a:t>
            </a:r>
            <a:r>
              <a:rPr lang="en-US" dirty="0" smtClean="0"/>
              <a:t>KN/m</a:t>
            </a:r>
          </a:p>
          <a:p>
            <a:pPr>
              <a:buNone/>
            </a:pPr>
            <a:r>
              <a:rPr lang="en-US" dirty="0" smtClean="0"/>
              <a:t>Self weight of roof beam = 25x0.23x0.45x1.5</a:t>
            </a:r>
          </a:p>
          <a:p>
            <a:pPr>
              <a:buNone/>
            </a:pPr>
            <a:r>
              <a:rPr lang="en-US" dirty="0" smtClean="0"/>
              <a:t>                                           = 3.88KN/m</a:t>
            </a:r>
          </a:p>
          <a:p>
            <a:pPr>
              <a:buNone/>
            </a:pPr>
            <a:r>
              <a:rPr lang="en-US" dirty="0" smtClean="0"/>
              <a:t>Trapezoidal load from previous slab </a:t>
            </a:r>
            <a:r>
              <a:rPr lang="en-US" dirty="0" smtClean="0"/>
              <a:t>= </a:t>
            </a:r>
            <a:r>
              <a:rPr lang="en-US" dirty="0" smtClean="0"/>
              <a:t>13.72KN/m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Total load on roof beam </a:t>
            </a:r>
            <a:r>
              <a:rPr lang="en-US" dirty="0" smtClean="0"/>
              <a:t>C-1-2 </a:t>
            </a:r>
            <a:r>
              <a:rPr lang="en-US" dirty="0" smtClean="0"/>
              <a:t>= </a:t>
            </a:r>
            <a:r>
              <a:rPr lang="en-US" dirty="0" smtClean="0"/>
              <a:t>30.83KN/m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38942"/>
            <a:ext cx="8469086" cy="4376057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Load on roof beam </a:t>
            </a:r>
            <a:r>
              <a:rPr lang="en-US" b="1" dirty="0" smtClean="0"/>
              <a:t>C-2-3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Ly/Lx </a:t>
            </a:r>
            <a:r>
              <a:rPr lang="en-US" dirty="0" smtClean="0"/>
              <a:t>= </a:t>
            </a:r>
            <a:r>
              <a:rPr lang="en-US" dirty="0" smtClean="0"/>
              <a:t>5.3/3.35 </a:t>
            </a:r>
            <a:r>
              <a:rPr lang="en-US" dirty="0" smtClean="0"/>
              <a:t>= </a:t>
            </a:r>
            <a:r>
              <a:rPr lang="en-US" dirty="0" smtClean="0"/>
              <a:t>1.58 </a:t>
            </a:r>
            <a:r>
              <a:rPr lang="en-US" dirty="0" smtClean="0"/>
              <a:t>&lt; 2 (2 way slab)</a:t>
            </a:r>
          </a:p>
          <a:p>
            <a:pPr>
              <a:buNone/>
            </a:pPr>
            <a:r>
              <a:rPr lang="en-US" dirty="0" smtClean="0"/>
              <a:t>Equivalent </a:t>
            </a:r>
            <a:r>
              <a:rPr lang="en-US" dirty="0" err="1" smtClean="0"/>
              <a:t>udl</a:t>
            </a:r>
            <a:r>
              <a:rPr lang="en-US" dirty="0" smtClean="0"/>
              <a:t> = (</a:t>
            </a:r>
            <a:r>
              <a:rPr lang="en-US" dirty="0" err="1" smtClean="0"/>
              <a:t>wLxr</a:t>
            </a:r>
            <a:r>
              <a:rPr lang="en-US" dirty="0" smtClean="0"/>
              <a:t>)/(2+r)</a:t>
            </a:r>
          </a:p>
          <a:p>
            <a:pPr>
              <a:buNone/>
            </a:pPr>
            <a:r>
              <a:rPr lang="en-US" dirty="0" smtClean="0"/>
              <a:t>                               = (</a:t>
            </a:r>
            <a:r>
              <a:rPr lang="en-US" dirty="0" smtClean="0"/>
              <a:t>11.625x3.35x1.58)/(2+1.58)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= </a:t>
            </a:r>
            <a:r>
              <a:rPr lang="en-US" dirty="0" smtClean="0"/>
              <a:t>17.33KN/m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Self weight of roof beam = 25x0.23x0.45x1.5</a:t>
            </a:r>
          </a:p>
          <a:p>
            <a:pPr>
              <a:buNone/>
            </a:pPr>
            <a:r>
              <a:rPr lang="en-US" dirty="0" smtClean="0"/>
              <a:t>                                           = 3.88KN/m</a:t>
            </a:r>
          </a:p>
          <a:p>
            <a:pPr>
              <a:buNone/>
            </a:pPr>
            <a:r>
              <a:rPr lang="en-US" dirty="0" smtClean="0"/>
              <a:t>Load </a:t>
            </a:r>
            <a:r>
              <a:rPr lang="en-US" dirty="0" smtClean="0"/>
              <a:t>from previous slab </a:t>
            </a:r>
            <a:r>
              <a:rPr lang="en-US" dirty="0" smtClean="0"/>
              <a:t>= </a:t>
            </a:r>
            <a:r>
              <a:rPr lang="en-US" dirty="0" smtClean="0"/>
              <a:t>17.72 KN/m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Total load on roof beam C</a:t>
            </a:r>
            <a:r>
              <a:rPr lang="en-US" dirty="0" smtClean="0"/>
              <a:t>-2-3 = 38.93 KN/m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15" y="1502227"/>
            <a:ext cx="8494842" cy="4020419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Load on floor beam </a:t>
            </a:r>
            <a:r>
              <a:rPr lang="en-US" sz="2000" b="1" dirty="0" smtClean="0"/>
              <a:t>C-1-2</a:t>
            </a:r>
            <a:endParaRPr lang="en-US" sz="2000" b="1" dirty="0" smtClean="0"/>
          </a:p>
          <a:p>
            <a:pPr>
              <a:buNone/>
            </a:pPr>
            <a:r>
              <a:rPr lang="en-US" dirty="0" smtClean="0"/>
              <a:t>Self weight of floor beam = 25x0.23x0.45x1.5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        = 3.88 KN/m</a:t>
            </a:r>
          </a:p>
          <a:p>
            <a:pPr>
              <a:buNone/>
            </a:pPr>
            <a:r>
              <a:rPr lang="en-US" dirty="0" smtClean="0"/>
              <a:t>Equivalent </a:t>
            </a:r>
            <a:r>
              <a:rPr lang="en-US" dirty="0" err="1" smtClean="0"/>
              <a:t>udl</a:t>
            </a:r>
            <a:r>
              <a:rPr lang="en-US" dirty="0" smtClean="0"/>
              <a:t> = (</a:t>
            </a:r>
            <a:r>
              <a:rPr lang="en-US" dirty="0" err="1" smtClean="0"/>
              <a:t>wLxr</a:t>
            </a:r>
            <a:r>
              <a:rPr lang="en-US" dirty="0" smtClean="0"/>
              <a:t>)/(2+r)</a:t>
            </a:r>
          </a:p>
          <a:p>
            <a:pPr>
              <a:buNone/>
            </a:pPr>
            <a:r>
              <a:rPr lang="en-US" dirty="0" smtClean="0"/>
              <a:t>                               = (</a:t>
            </a:r>
            <a:r>
              <a:rPr lang="en-US" dirty="0" smtClean="0"/>
              <a:t>13.875x3.35x1.03)/(2+1.03)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= </a:t>
            </a:r>
            <a:r>
              <a:rPr lang="en-US" dirty="0" smtClean="0"/>
              <a:t>15.8 </a:t>
            </a:r>
            <a:r>
              <a:rPr lang="en-US" dirty="0" smtClean="0"/>
              <a:t>KN/m</a:t>
            </a:r>
          </a:p>
          <a:p>
            <a:pPr>
              <a:buNone/>
            </a:pPr>
            <a:r>
              <a:rPr lang="en-US" dirty="0" smtClean="0"/>
              <a:t>weight of wall = 20x0.23x3x1.5 = </a:t>
            </a:r>
            <a:r>
              <a:rPr lang="en-US" dirty="0" smtClean="0"/>
              <a:t>20.7KN/m</a:t>
            </a:r>
          </a:p>
          <a:p>
            <a:pPr>
              <a:buNone/>
            </a:pPr>
            <a:r>
              <a:rPr lang="en-US" dirty="0" smtClean="0"/>
              <a:t>Load from previous slab = 16.37 KN/m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Total load = </a:t>
            </a:r>
            <a:r>
              <a:rPr lang="en-US" dirty="0" smtClean="0"/>
              <a:t>56.75 KN/m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343" y="1153886"/>
            <a:ext cx="8473070" cy="408573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Load on floor beam </a:t>
            </a:r>
            <a:r>
              <a:rPr lang="en-US" b="1" dirty="0" smtClean="0"/>
              <a:t>C-2-3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Self weight of floor beam = 25x0.23x0.45x1.5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        = 3.88 KN/m</a:t>
            </a:r>
          </a:p>
          <a:p>
            <a:pPr>
              <a:buNone/>
            </a:pPr>
            <a:r>
              <a:rPr lang="en-US" dirty="0" smtClean="0"/>
              <a:t>Equivalent </a:t>
            </a:r>
            <a:r>
              <a:rPr lang="en-US" dirty="0" err="1" smtClean="0"/>
              <a:t>udl</a:t>
            </a:r>
            <a:r>
              <a:rPr lang="en-US" dirty="0" smtClean="0"/>
              <a:t> = (</a:t>
            </a:r>
            <a:r>
              <a:rPr lang="en-US" dirty="0" err="1" smtClean="0"/>
              <a:t>wLxr</a:t>
            </a:r>
            <a:r>
              <a:rPr lang="en-US" dirty="0" smtClean="0"/>
              <a:t>)/(2+r)</a:t>
            </a:r>
          </a:p>
          <a:p>
            <a:pPr>
              <a:buNone/>
            </a:pPr>
            <a:r>
              <a:rPr lang="en-US" dirty="0" smtClean="0"/>
              <a:t>                               = (</a:t>
            </a:r>
            <a:r>
              <a:rPr lang="en-US" dirty="0" smtClean="0"/>
              <a:t>13.875x3.35x1.58)/(2+1.58) </a:t>
            </a:r>
            <a:r>
              <a:rPr lang="en-US" dirty="0" smtClean="0"/>
              <a:t>= </a:t>
            </a:r>
            <a:r>
              <a:rPr lang="en-US" dirty="0" smtClean="0"/>
              <a:t>20.5 </a:t>
            </a:r>
            <a:r>
              <a:rPr lang="en-US" dirty="0" smtClean="0"/>
              <a:t>KN/m</a:t>
            </a:r>
          </a:p>
          <a:p>
            <a:pPr>
              <a:buNone/>
            </a:pPr>
            <a:r>
              <a:rPr lang="en-US" dirty="0" smtClean="0"/>
              <a:t>Load from previous slab = 21.16 KN/m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Wall load = 20x0.23x3x1.5 = 20.7 KN/m</a:t>
            </a:r>
          </a:p>
          <a:p>
            <a:pPr>
              <a:buNone/>
            </a:pPr>
            <a:r>
              <a:rPr lang="en-US" dirty="0" smtClean="0"/>
              <a:t>Total load = </a:t>
            </a:r>
            <a:r>
              <a:rPr lang="en-US" dirty="0" smtClean="0"/>
              <a:t>66.24 KN/m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b="1" dirty="0" smtClean="0"/>
              <a:t>Load on plinth beam </a:t>
            </a:r>
          </a:p>
          <a:p>
            <a:pPr>
              <a:buNone/>
            </a:pPr>
            <a:r>
              <a:rPr lang="en-US" dirty="0" smtClean="0"/>
              <a:t>Load on plinth beam = 25x0.23x0.45x1.5 = 3.88KN/m</a:t>
            </a:r>
          </a:p>
          <a:p>
            <a:pPr>
              <a:buNone/>
            </a:pPr>
            <a:r>
              <a:rPr lang="en-US" dirty="0" smtClean="0"/>
              <a:t>Weight of the wall = 20x0.23x3x1.5 = 20.7KN/m</a:t>
            </a:r>
          </a:p>
          <a:p>
            <a:pPr>
              <a:buNone/>
            </a:pPr>
            <a:r>
              <a:rPr lang="en-US" dirty="0" smtClean="0"/>
              <a:t>Total load acting on plinth beam = 25KN/m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72000">
              <a:schemeClr val="accent3">
                <a:lumMod val="50000"/>
              </a:schemeClr>
            </a:gs>
            <a:gs pos="0">
              <a:schemeClr val="accent3">
                <a:lumMod val="75000"/>
              </a:schemeClr>
            </a:gs>
          </a:gsLst>
          <a:lin ang="13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80407"/>
            <a:ext cx="9144000" cy="1354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CE8711 - Creative and Innovative Project</a:t>
            </a:r>
            <a:r>
              <a:rPr lang="en-US" sz="2400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/>
            </a:r>
            <a:br>
              <a:rPr lang="en-US" sz="2400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</a:br>
            <a:r>
              <a:rPr lang="en-US" sz="2400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/>
            </a:r>
            <a:br>
              <a:rPr lang="en-US" sz="2400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</a:br>
            <a:r>
              <a:rPr lang="en-US" sz="240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First Review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9296DC-2509-4606-BC0F-0817591EEE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3824095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/>
              <a:t>Load on roof </a:t>
            </a:r>
            <a:r>
              <a:rPr lang="en-US" sz="2000" b="1" smtClean="0"/>
              <a:t>beam </a:t>
            </a:r>
            <a:r>
              <a:rPr lang="en-US" sz="2000" b="1" smtClean="0"/>
              <a:t>B-1-2-3</a:t>
            </a:r>
            <a:endParaRPr lang="en-US" sz="2000" b="1" dirty="0" smtClean="0"/>
          </a:p>
          <a:p>
            <a:pPr>
              <a:buNone/>
            </a:pPr>
            <a:r>
              <a:rPr lang="en-US" dirty="0" smtClean="0"/>
              <a:t>Assume roof beam size = 230 mm X 450 mm</a:t>
            </a:r>
          </a:p>
          <a:p>
            <a:pPr>
              <a:buNone/>
            </a:pPr>
            <a:r>
              <a:rPr lang="en-US" dirty="0" smtClean="0"/>
              <a:t>Ly/Lx = 3.45/3.35 = 1.03 &lt; 2 (2 way slab)</a:t>
            </a:r>
          </a:p>
          <a:p>
            <a:pPr>
              <a:buNone/>
            </a:pPr>
            <a:r>
              <a:rPr lang="en-US" dirty="0" smtClean="0"/>
              <a:t>Equivalent </a:t>
            </a:r>
            <a:r>
              <a:rPr lang="en-US" dirty="0" err="1" smtClean="0"/>
              <a:t>udl</a:t>
            </a:r>
            <a:r>
              <a:rPr lang="en-US" dirty="0" smtClean="0"/>
              <a:t> = (</a:t>
            </a:r>
            <a:r>
              <a:rPr lang="en-US" dirty="0" err="1" smtClean="0"/>
              <a:t>wLxr</a:t>
            </a:r>
            <a:r>
              <a:rPr lang="en-US" dirty="0" smtClean="0"/>
              <a:t>)/(2+r)</a:t>
            </a:r>
          </a:p>
          <a:p>
            <a:pPr>
              <a:buNone/>
            </a:pPr>
            <a:r>
              <a:rPr lang="en-US" dirty="0" smtClean="0"/>
              <a:t>                               = (11.625x3.35x1.03)/(2+1.03)</a:t>
            </a:r>
          </a:p>
          <a:p>
            <a:pPr>
              <a:buNone/>
            </a:pPr>
            <a:r>
              <a:rPr lang="en-US" dirty="0" smtClean="0"/>
              <a:t>                               = 13.23 KN/m</a:t>
            </a:r>
          </a:p>
          <a:p>
            <a:pPr>
              <a:buNone/>
            </a:pPr>
            <a:r>
              <a:rPr lang="en-US" dirty="0" smtClean="0"/>
              <a:t>Self weight of roof beam = 25x0.23x0.45x1.5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                                       </a:t>
            </a:r>
            <a:r>
              <a:rPr lang="en-US" dirty="0" smtClean="0"/>
              <a:t>= </a:t>
            </a:r>
            <a:r>
              <a:rPr lang="en-US" dirty="0" smtClean="0"/>
              <a:t>3.88KN/m</a:t>
            </a:r>
          </a:p>
          <a:p>
            <a:pPr>
              <a:buNone/>
            </a:pPr>
            <a:r>
              <a:rPr lang="en-US" dirty="0" smtClean="0"/>
              <a:t>Trapezoidal load from previous slab = 13.72KN/m</a:t>
            </a:r>
          </a:p>
          <a:p>
            <a:pPr>
              <a:buNone/>
            </a:pPr>
            <a:r>
              <a:rPr lang="en-US" dirty="0" smtClean="0"/>
              <a:t>Total load on roof beam C-1-2 = 30.83KN/m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Design of slab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Size of the slab : 4.5m x 2.7m</a:t>
            </a:r>
          </a:p>
          <a:p>
            <a:pPr>
              <a:buNone/>
            </a:pPr>
            <a:r>
              <a:rPr lang="en-US" dirty="0" smtClean="0"/>
              <a:t>Width of the support = 230mm</a:t>
            </a:r>
          </a:p>
          <a:p>
            <a:pPr>
              <a:buNone/>
            </a:pPr>
            <a:r>
              <a:rPr lang="en-US" dirty="0" smtClean="0"/>
              <a:t>Assume M20 grade concrete and Fe415 steel (Limit State method)</a:t>
            </a:r>
          </a:p>
          <a:p>
            <a:pPr>
              <a:buNone/>
            </a:pPr>
            <a:r>
              <a:rPr lang="en-US" dirty="0" smtClean="0"/>
              <a:t>Assume overall depth of the slab = 150mm</a:t>
            </a:r>
          </a:p>
          <a:p>
            <a:pPr>
              <a:buNone/>
            </a:pPr>
            <a:r>
              <a:rPr lang="en-US" dirty="0" smtClean="0"/>
              <a:t>Effective depth provided = 150 – 20 – (10/2) </a:t>
            </a:r>
          </a:p>
          <a:p>
            <a:pPr>
              <a:buNone/>
            </a:pPr>
            <a:r>
              <a:rPr lang="en-US" dirty="0" smtClean="0"/>
              <a:t>                                           = 125mm</a:t>
            </a:r>
          </a:p>
          <a:p>
            <a:pPr>
              <a:buNone/>
            </a:pPr>
            <a:r>
              <a:rPr lang="en-US" dirty="0" smtClean="0"/>
              <a:t>Type of the slab</a:t>
            </a:r>
          </a:p>
          <a:p>
            <a:pPr>
              <a:buNone/>
            </a:pPr>
            <a:r>
              <a:rPr lang="en-US" dirty="0" smtClean="0"/>
              <a:t>Ly/lx = (4.5/2.7) = 1.66 &lt; 2 (Therefore, two way slab)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Calculation of the effective span</a:t>
            </a:r>
          </a:p>
          <a:p>
            <a:pPr>
              <a:buNone/>
            </a:pPr>
            <a:r>
              <a:rPr lang="en-US" dirty="0" smtClean="0"/>
              <a:t>As per clause 22.2 of IS456 – 2000, the effective span will be the least of the</a:t>
            </a:r>
          </a:p>
          <a:p>
            <a:pPr>
              <a:buNone/>
            </a:pPr>
            <a:r>
              <a:rPr lang="en-US" dirty="0" smtClean="0"/>
              <a:t>following two values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1.Clear span + effective depth = 2.7+0.125 = 2.825m</a:t>
            </a:r>
          </a:p>
          <a:p>
            <a:pPr>
              <a:buNone/>
            </a:pPr>
            <a:r>
              <a:rPr lang="en-US" dirty="0" smtClean="0"/>
              <a:t>2.Centre to centre of supports = 2.7+0.23 = 2.93m</a:t>
            </a:r>
          </a:p>
          <a:p>
            <a:pPr>
              <a:buNone/>
            </a:pPr>
            <a:r>
              <a:rPr lang="en-US" dirty="0" smtClean="0"/>
              <a:t>Adopt lesser value of effective span = 2.825m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Load calculation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Self weight of the slab = 25x0.15</a:t>
            </a:r>
          </a:p>
          <a:p>
            <a:pPr>
              <a:buNone/>
            </a:pPr>
            <a:r>
              <a:rPr lang="en-US" dirty="0" smtClean="0"/>
              <a:t>                                       = 3.75KN/m2</a:t>
            </a:r>
          </a:p>
          <a:p>
            <a:pPr>
              <a:buNone/>
            </a:pPr>
            <a:r>
              <a:rPr lang="en-US" dirty="0" smtClean="0"/>
              <a:t>Live load on the slab =1.5 KN/m2</a:t>
            </a:r>
          </a:p>
          <a:p>
            <a:pPr>
              <a:buNone/>
            </a:pPr>
            <a:r>
              <a:rPr lang="en-US" dirty="0" smtClean="0"/>
              <a:t>Floor Finishing = 1.5 KN/m2</a:t>
            </a:r>
          </a:p>
          <a:p>
            <a:pPr>
              <a:buNone/>
            </a:pPr>
            <a:r>
              <a:rPr lang="en-US" dirty="0" smtClean="0"/>
              <a:t>Additional load = 1KN/m2</a:t>
            </a:r>
          </a:p>
          <a:p>
            <a:pPr>
              <a:buNone/>
            </a:pPr>
            <a:r>
              <a:rPr lang="en-US" dirty="0" smtClean="0"/>
              <a:t>Total load = 7.75KN/m2</a:t>
            </a:r>
          </a:p>
          <a:p>
            <a:pPr>
              <a:buNone/>
            </a:pPr>
            <a:r>
              <a:rPr lang="en-US" dirty="0" smtClean="0"/>
              <a:t>Factored load = 11.625KN/m2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Design moments and shear force</a:t>
            </a:r>
          </a:p>
          <a:p>
            <a:pPr>
              <a:buNone/>
            </a:pPr>
            <a:r>
              <a:rPr lang="en-US" dirty="0" smtClean="0"/>
              <a:t>As per Table 27 of IS456-2000, for 1/1.66, the value of moment coefficients are</a:t>
            </a:r>
          </a:p>
          <a:p>
            <a:pPr>
              <a:buNone/>
            </a:pPr>
            <a:r>
              <a:rPr lang="en-US" dirty="0" smtClean="0"/>
              <a:t> a, -0.109. a -0.04.</a:t>
            </a:r>
          </a:p>
          <a:p>
            <a:pPr>
              <a:buNone/>
            </a:pPr>
            <a:r>
              <a:rPr lang="en-US" dirty="0" smtClean="0"/>
              <a:t>Moment along the shorter span, M. -awl, 0.109x11.625x2 825x2.82510.11KNm.</a:t>
            </a:r>
          </a:p>
          <a:p>
            <a:pPr>
              <a:buNone/>
            </a:pPr>
            <a:r>
              <a:rPr lang="en-US" dirty="0" smtClean="0"/>
              <a:t>Moment along the longer span, M, as </a:t>
            </a:r>
            <a:r>
              <a:rPr lang="en-US" dirty="0" err="1" smtClean="0"/>
              <a:t>wl</a:t>
            </a:r>
            <a:r>
              <a:rPr lang="en-US" dirty="0" smtClean="0"/>
              <a:t>. 0.04x11.625x2.825x2.825 3.71KNm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Check for effective </a:t>
            </a:r>
            <a:r>
              <a:rPr lang="en-US" dirty="0" err="1" smtClean="0"/>
              <a:t>depthAs</a:t>
            </a:r>
            <a:r>
              <a:rPr lang="en-US" dirty="0" smtClean="0"/>
              <a:t> per IS456-2000,Mulim 0.138fbd10.11x10^6 0.138x20x1000xd-d=62.52mmd=125mm. Hence the section is adequate.</a:t>
            </a:r>
          </a:p>
          <a:p>
            <a:pPr>
              <a:buNone/>
            </a:pPr>
            <a:r>
              <a:rPr lang="en-US" dirty="0" err="1" smtClean="0"/>
              <a:t>zmalong</a:t>
            </a:r>
            <a:r>
              <a:rPr lang="en-US" dirty="0" smtClean="0"/>
              <a:t> the shorter </a:t>
            </a:r>
            <a:r>
              <a:rPr lang="en-US" dirty="0" err="1" smtClean="0"/>
              <a:t>spanMus</a:t>
            </a:r>
            <a:r>
              <a:rPr lang="en-US" dirty="0" smtClean="0"/>
              <a:t>/</a:t>
            </a:r>
            <a:r>
              <a:rPr lang="en-US" dirty="0" err="1" smtClean="0"/>
              <a:t>bd</a:t>
            </a:r>
            <a:r>
              <a:rPr lang="en-US" dirty="0" smtClean="0"/>
              <a:t> (10.11x10^6)/(1000x125x125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3ACDE4-255C-4FFF-A0B7-FD3045A7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24E565-B862-4DFB-82BC-307616EA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886" y="1349829"/>
            <a:ext cx="8059414" cy="3726504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dirty="0"/>
              <a:t>Books</a:t>
            </a:r>
          </a:p>
          <a:p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Structural Analysis by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Shri.S.RAMAMRUTHAM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 Design of RCC structures by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Shri.B.C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PUNIMA</a:t>
            </a:r>
            <a:endParaRPr lang="en-US" dirty="0"/>
          </a:p>
          <a:p>
            <a:pPr marL="114300" indent="0" algn="just">
              <a:lnSpc>
                <a:spcPct val="150000"/>
              </a:lnSpc>
              <a:buNone/>
            </a:pPr>
            <a:endParaRPr lang="en-US" dirty="0"/>
          </a:p>
          <a:p>
            <a:pPr marL="114300" indent="0" algn="just">
              <a:lnSpc>
                <a:spcPct val="150000"/>
              </a:lnSpc>
              <a:buNone/>
            </a:pPr>
            <a:endParaRPr lang="en-US" dirty="0"/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dirty="0"/>
              <a:t>Code Books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1. IS800CODE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2. IS 875 PART – I, II, III.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en-US" dirty="0"/>
          </a:p>
          <a:p>
            <a:pPr marL="114300" indent="0" algn="just">
              <a:lnSpc>
                <a:spcPct val="150000"/>
              </a:lnSpc>
              <a:buNone/>
            </a:pPr>
            <a:endParaRPr lang="en-US" dirty="0"/>
          </a:p>
          <a:p>
            <a:pPr marL="114300" indent="0" algn="just">
              <a:lnSpc>
                <a:spcPct val="150000"/>
              </a:lnSpc>
              <a:buNone/>
            </a:pPr>
            <a:endParaRPr lang="en-US" dirty="0"/>
          </a:p>
          <a:p>
            <a:pPr marL="114300" indent="0" algn="just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2CD7A2-0F71-4ADC-8C38-26D430F5A0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163075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433633" y="261728"/>
            <a:ext cx="8248454" cy="20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DESIGN AND ANALYSIS OF RESIDENTIAL BULIDING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931683" y="3709631"/>
            <a:ext cx="2733773" cy="1173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IN" sz="1800" b="1" dirty="0">
                <a:solidFill>
                  <a:srgbClr val="FFC000"/>
                </a:solidFill>
                <a:latin typeface="Lato" panose="020F0502020204030203" pitchFamily="34" charset="0"/>
              </a:rPr>
              <a:t>Project Supervisor</a:t>
            </a:r>
          </a:p>
          <a:p>
            <a:pPr marL="0" lvl="0" indent="0">
              <a:spcBef>
                <a:spcPts val="0"/>
              </a:spcBef>
            </a:pP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Dr . Murali Krishna T</a:t>
            </a:r>
          </a:p>
          <a:p>
            <a:pPr marL="0" lvl="0" indent="0">
              <a:spcBef>
                <a:spcPts val="0"/>
              </a:spcBef>
            </a:pP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Professor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49D1E381-6D93-46DC-AA5D-9D57B81935ED}"/>
              </a:ext>
            </a:extLst>
          </p:cNvPr>
          <p:cNvCxnSpPr>
            <a:cxnSpLocks/>
          </p:cNvCxnSpPr>
          <p:nvPr/>
        </p:nvCxnSpPr>
        <p:spPr>
          <a:xfrm>
            <a:off x="2290712" y="2978871"/>
            <a:ext cx="4892511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Google Shape;69;p13">
            <a:extLst>
              <a:ext uri="{FF2B5EF4-FFF2-40B4-BE49-F238E27FC236}">
                <a16:creationId xmlns="" xmlns:a16="http://schemas.microsoft.com/office/drawing/2014/main" id="{12DF67D3-C7B4-4979-81AE-6626CAAA2AD6}"/>
              </a:ext>
            </a:extLst>
          </p:cNvPr>
          <p:cNvSpPr txBox="1">
            <a:spLocks/>
          </p:cNvSpPr>
          <p:nvPr/>
        </p:nvSpPr>
        <p:spPr>
          <a:xfrm>
            <a:off x="4572000" y="3709631"/>
            <a:ext cx="4234721" cy="1446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IN" sz="1800" b="1" dirty="0">
                <a:solidFill>
                  <a:srgbClr val="FFC000"/>
                </a:solidFill>
                <a:latin typeface="Lato" panose="020F0502020204030203" pitchFamily="34" charset="0"/>
              </a:rPr>
              <a:t>Batch Members</a:t>
            </a:r>
          </a:p>
          <a:p>
            <a:pPr marL="0" indent="0">
              <a:spcBef>
                <a:spcPts val="0"/>
              </a:spcBef>
            </a:pP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1. P. </a:t>
            </a:r>
            <a:r>
              <a:rPr lang="en-IN" sz="1800" b="1" dirty="0" err="1">
                <a:solidFill>
                  <a:schemeClr val="tx1"/>
                </a:solidFill>
                <a:latin typeface="Lato" panose="020F0502020204030203" pitchFamily="34" charset="0"/>
              </a:rPr>
              <a:t>Sireesha</a:t>
            </a: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 111719103020</a:t>
            </a:r>
          </a:p>
          <a:p>
            <a:pPr marL="0" indent="0">
              <a:spcBef>
                <a:spcPts val="0"/>
              </a:spcBef>
            </a:pP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2. </a:t>
            </a:r>
            <a:r>
              <a:rPr lang="en-IN" sz="1800" b="1" dirty="0" err="1" smtClean="0">
                <a:solidFill>
                  <a:schemeClr val="tx1"/>
                </a:solidFill>
                <a:latin typeface="Lato" panose="020F0502020204030203" pitchFamily="34" charset="0"/>
              </a:rPr>
              <a:t>Pravalika</a:t>
            </a:r>
            <a:r>
              <a:rPr lang="en-IN" sz="1800" b="1" dirty="0" smtClean="0">
                <a:solidFill>
                  <a:schemeClr val="tx1"/>
                </a:solidFill>
                <a:latin typeface="Lato" panose="020F0502020204030203" pitchFamily="34" charset="0"/>
              </a:rPr>
              <a:t>    </a:t>
            </a: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111719103023</a:t>
            </a:r>
          </a:p>
          <a:p>
            <a:pPr marL="0" indent="0">
              <a:spcBef>
                <a:spcPts val="0"/>
              </a:spcBef>
            </a:pP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3. </a:t>
            </a:r>
            <a:r>
              <a:rPr lang="en-IN" sz="1800" b="1" dirty="0" err="1">
                <a:solidFill>
                  <a:schemeClr val="tx1"/>
                </a:solidFill>
                <a:latin typeface="Lato" panose="020F0502020204030203" pitchFamily="34" charset="0"/>
              </a:rPr>
              <a:t>B.Mahalakshmi</a:t>
            </a: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 111719103014</a:t>
            </a:r>
          </a:p>
          <a:p>
            <a:pPr marL="0" indent="0">
              <a:spcBef>
                <a:spcPts val="0"/>
              </a:spcBef>
            </a:pP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4. </a:t>
            </a:r>
            <a:r>
              <a:rPr lang="en-IN" sz="1800" b="1" dirty="0" err="1">
                <a:solidFill>
                  <a:schemeClr val="tx1"/>
                </a:solidFill>
                <a:latin typeface="Lato" panose="020F0502020204030203" pitchFamily="34" charset="0"/>
              </a:rPr>
              <a:t>T.Swathi</a:t>
            </a:r>
            <a:r>
              <a:rPr lang="en-IN" sz="1800" b="1" dirty="0">
                <a:solidFill>
                  <a:schemeClr val="tx1"/>
                </a:solidFill>
                <a:latin typeface="Lato" panose="020F0502020204030203" pitchFamily="34" charset="0"/>
              </a:rPr>
              <a:t>       111719103034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3A2D627-10CD-4556-8DAF-5F6C2875DB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3ACDE4-255C-4FFF-A0B7-FD3045A7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98" y="181197"/>
            <a:ext cx="8520600" cy="733203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Problem Description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24E565-B862-4DFB-82BC-307616EA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142" y="1226811"/>
            <a:ext cx="8675915" cy="448818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Our project deals with the plan and design of a Bank building. It is a reinforced concrete framed structure consisting of G + 1 with adequate facilities.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IS 456:2000 codes is the basic code for general construction in concrete structures, hence all the structural members are designed using limit state method in accordance with the IS 456:2000 code and design aids.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planning of any building in India will be recognized by National Building Code (NBC) , hence the building is planned in accordance with the National Building Code of India.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2CD7A2-0F71-4ADC-8C38-26D430F5A0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390843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14139"/>
            <a:ext cx="8396871" cy="347861"/>
          </a:xfrm>
        </p:spPr>
        <p:txBody>
          <a:bodyPr/>
          <a:lstStyle/>
          <a:p>
            <a:r>
              <a:rPr lang="en-US" sz="2400" dirty="0" smtClean="0"/>
              <a:t>                               </a:t>
            </a:r>
            <a:r>
              <a:rPr lang="en-US" sz="2400" dirty="0" smtClean="0">
                <a:solidFill>
                  <a:schemeClr val="accent6"/>
                </a:solidFill>
              </a:rPr>
              <a:t>Problem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Description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21229"/>
            <a:ext cx="8520600" cy="395510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The building includes the following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first floor:-</a:t>
            </a:r>
          </a:p>
          <a:p>
            <a:pPr>
              <a:buNone/>
            </a:pPr>
            <a:r>
              <a:rPr lang="en-US" dirty="0" smtClean="0"/>
              <a:t>      Shops and Parking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second floor:-</a:t>
            </a:r>
          </a:p>
          <a:p>
            <a:r>
              <a:rPr lang="en-US" dirty="0" smtClean="0"/>
              <a:t>1. Hall</a:t>
            </a:r>
          </a:p>
          <a:p>
            <a:r>
              <a:rPr lang="en-US" dirty="0" smtClean="0"/>
              <a:t>2. Bedroom</a:t>
            </a:r>
          </a:p>
          <a:p>
            <a:r>
              <a:rPr lang="en-US" dirty="0" smtClean="0"/>
              <a:t>3. Kitchen</a:t>
            </a:r>
          </a:p>
          <a:p>
            <a:r>
              <a:rPr lang="en-US" dirty="0" smtClean="0"/>
              <a:t>4. lobby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pooja</a:t>
            </a:r>
            <a:r>
              <a:rPr lang="en-US" dirty="0" smtClean="0"/>
              <a:t> room </a:t>
            </a:r>
          </a:p>
          <a:p>
            <a:r>
              <a:rPr lang="en-US" dirty="0" smtClean="0"/>
              <a:t>6. Toilet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3ACDE4-255C-4FFF-A0B7-FD3045A7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Plan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24E565-B862-4DFB-82BC-307616EAA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2CD7A2-0F71-4ADC-8C38-26D430F5A0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 dirty="0"/>
          </a:p>
        </p:txBody>
      </p:sp>
      <p:pic>
        <p:nvPicPr>
          <p:cNvPr id="7" name="Picture 6" descr="WhatsApp Image 2022-10-31 at 06.29.51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5" y="980089"/>
            <a:ext cx="8011885" cy="45755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928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3ACDE4-255C-4FFF-A0B7-FD3045A7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Specification Requirements as per NBC 2017 for the Proposed Plan </a:t>
            </a:r>
            <a:r>
              <a:rPr lang="en-US" sz="2400" dirty="0" smtClean="0">
                <a:solidFill>
                  <a:srgbClr val="FFC000"/>
                </a:solidFill>
              </a:rPr>
              <a:t>Given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/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24E565-B862-4DFB-82BC-307616EA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6354" y="1290916"/>
            <a:ext cx="5338827" cy="4327836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IN" dirty="0" smtClean="0"/>
              <a:t>Main door :  3’6”x6’0”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IN" dirty="0" smtClean="0"/>
              <a:t>Bedroom door :  3’0”x6’0”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IN" dirty="0" smtClean="0"/>
              <a:t>Guest door : 3’0”x6’0”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IN" dirty="0" smtClean="0"/>
              <a:t>Drawing room : 3’0”x6’0”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2CD7A2-0F71-4ADC-8C38-26D430F5A0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379057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3ACDE4-255C-4FFF-A0B7-FD3045A7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59961"/>
            <a:ext cx="8520600" cy="119080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\Methodology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/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/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/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/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/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/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/>
            </a:r>
            <a:br>
              <a:rPr lang="en-US" sz="2400" dirty="0" smtClean="0">
                <a:solidFill>
                  <a:srgbClr val="FFC000"/>
                </a:solidFill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24E565-B862-4DFB-82BC-307616EA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175" y="732020"/>
            <a:ext cx="8577467" cy="4649113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2CD7A2-0F71-4ADC-8C38-26D430F5A0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D48EE0A-C0AD-266F-18D1-DE43959AC3CE}"/>
              </a:ext>
            </a:extLst>
          </p:cNvPr>
          <p:cNvSpPr/>
          <p:nvPr/>
        </p:nvSpPr>
        <p:spPr>
          <a:xfrm>
            <a:off x="1373471" y="462850"/>
            <a:ext cx="2145466" cy="2717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 of Data</a:t>
            </a:r>
            <a:endParaRPr lang="en-IN" dirty="0"/>
          </a:p>
        </p:txBody>
      </p:sp>
      <p:sp>
        <p:nvSpPr>
          <p:cNvPr id="6" name="Arrow: Down 5">
            <a:extLst>
              <a:ext uri="{FF2B5EF4-FFF2-40B4-BE49-F238E27FC236}">
                <a16:creationId xmlns="" xmlns:a16="http://schemas.microsoft.com/office/drawing/2014/main" id="{EBE33D84-F466-C8D9-7565-E563BA8DCB4D}"/>
              </a:ext>
            </a:extLst>
          </p:cNvPr>
          <p:cNvSpPr/>
          <p:nvPr/>
        </p:nvSpPr>
        <p:spPr>
          <a:xfrm>
            <a:off x="2227909" y="763302"/>
            <a:ext cx="279193" cy="395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C7C35DB-7EC6-9AFC-3D45-54803D503D88}"/>
              </a:ext>
            </a:extLst>
          </p:cNvPr>
          <p:cNvSpPr/>
          <p:nvPr/>
        </p:nvSpPr>
        <p:spPr>
          <a:xfrm>
            <a:off x="1334126" y="1206926"/>
            <a:ext cx="2145466" cy="276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Planning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9412FD7-5F2C-5E78-904B-659EFE51AD2E}"/>
              </a:ext>
            </a:extLst>
          </p:cNvPr>
          <p:cNvSpPr/>
          <p:nvPr/>
        </p:nvSpPr>
        <p:spPr>
          <a:xfrm>
            <a:off x="1310699" y="1985824"/>
            <a:ext cx="2106121" cy="297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Load Calculation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014642A-D704-440F-C753-35442EF5C75F}"/>
              </a:ext>
            </a:extLst>
          </p:cNvPr>
          <p:cNvSpPr/>
          <p:nvPr/>
        </p:nvSpPr>
        <p:spPr>
          <a:xfrm>
            <a:off x="1400643" y="2715823"/>
            <a:ext cx="2016177" cy="297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Analysis</a:t>
            </a:r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="" xmlns:a16="http://schemas.microsoft.com/office/drawing/2014/main" id="{F0E444C2-B704-127E-B108-0CD63EC1DF7E}"/>
              </a:ext>
            </a:extLst>
          </p:cNvPr>
          <p:cNvSpPr/>
          <p:nvPr/>
        </p:nvSpPr>
        <p:spPr>
          <a:xfrm>
            <a:off x="2224164" y="1522701"/>
            <a:ext cx="279193" cy="433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="" xmlns:a16="http://schemas.microsoft.com/office/drawing/2014/main" id="{8DC135D3-6A80-0A70-19CE-15EB9AD4DD50}"/>
              </a:ext>
            </a:extLst>
          </p:cNvPr>
          <p:cNvSpPr/>
          <p:nvPr/>
        </p:nvSpPr>
        <p:spPr>
          <a:xfrm>
            <a:off x="2224164" y="2283255"/>
            <a:ext cx="286684" cy="418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="" xmlns:a16="http://schemas.microsoft.com/office/drawing/2014/main" id="{60D9760E-D2B8-9509-EA0D-BA927CD04C1F}"/>
              </a:ext>
            </a:extLst>
          </p:cNvPr>
          <p:cNvSpPr/>
          <p:nvPr/>
        </p:nvSpPr>
        <p:spPr>
          <a:xfrm flipV="1">
            <a:off x="3753167" y="1130838"/>
            <a:ext cx="818833" cy="352409"/>
          </a:xfrm>
          <a:prstGeom prst="rightArrow">
            <a:avLst>
              <a:gd name="adj1" fmla="val 50000"/>
              <a:gd name="adj2" fmla="val 52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19173C-AA41-31D9-6237-B30BAD8A2331}"/>
              </a:ext>
            </a:extLst>
          </p:cNvPr>
          <p:cNvSpPr/>
          <p:nvPr/>
        </p:nvSpPr>
        <p:spPr>
          <a:xfrm>
            <a:off x="4845575" y="1176371"/>
            <a:ext cx="1994440" cy="306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AutoCAD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555F98C-2FA5-AAAF-553D-7FE5325CB56B}"/>
              </a:ext>
            </a:extLst>
          </p:cNvPr>
          <p:cNvSpPr/>
          <p:nvPr/>
        </p:nvSpPr>
        <p:spPr>
          <a:xfrm>
            <a:off x="4885682" y="1954222"/>
            <a:ext cx="2016177" cy="297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MS Excel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CBD324A-E50E-3534-2B48-3E687EB04BF7}"/>
              </a:ext>
            </a:extLst>
          </p:cNvPr>
          <p:cNvSpPr/>
          <p:nvPr/>
        </p:nvSpPr>
        <p:spPr>
          <a:xfrm>
            <a:off x="4885681" y="2701432"/>
            <a:ext cx="2016177" cy="284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Staad Pro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A988AF5-0692-1B73-C93E-86751B2C339E}"/>
              </a:ext>
            </a:extLst>
          </p:cNvPr>
          <p:cNvSpPr/>
          <p:nvPr/>
        </p:nvSpPr>
        <p:spPr>
          <a:xfrm>
            <a:off x="4954634" y="3269891"/>
            <a:ext cx="1878270" cy="3941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Bending Moment &amp; Shear Force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D3D87975-0715-A68B-9877-CE4D14B14C2F}"/>
              </a:ext>
            </a:extLst>
          </p:cNvPr>
          <p:cNvSpPr/>
          <p:nvPr/>
        </p:nvSpPr>
        <p:spPr>
          <a:xfrm>
            <a:off x="4954634" y="3901657"/>
            <a:ext cx="1940113" cy="499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Slab,Beam,Column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Footing,Staircase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C6FE56E2-99BB-9F6A-96F4-A02BE4447D3D}"/>
              </a:ext>
            </a:extLst>
          </p:cNvPr>
          <p:cNvSpPr/>
          <p:nvPr/>
        </p:nvSpPr>
        <p:spPr>
          <a:xfrm>
            <a:off x="1393143" y="3879903"/>
            <a:ext cx="2106121" cy="330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Designing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4565F7F-BB3A-139F-B5B9-32C1A496DA4C}"/>
              </a:ext>
            </a:extLst>
          </p:cNvPr>
          <p:cNvSpPr/>
          <p:nvPr/>
        </p:nvSpPr>
        <p:spPr>
          <a:xfrm>
            <a:off x="1400643" y="4601980"/>
            <a:ext cx="2118294" cy="349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27" name="Arrow: Right 26">
            <a:extLst>
              <a:ext uri="{FF2B5EF4-FFF2-40B4-BE49-F238E27FC236}">
                <a16:creationId xmlns="" xmlns:a16="http://schemas.microsoft.com/office/drawing/2014/main" id="{C44724BA-C141-B652-080F-EE1B27C89519}"/>
              </a:ext>
            </a:extLst>
          </p:cNvPr>
          <p:cNvSpPr/>
          <p:nvPr/>
        </p:nvSpPr>
        <p:spPr>
          <a:xfrm>
            <a:off x="3814997" y="4009869"/>
            <a:ext cx="757003" cy="22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="" xmlns:a16="http://schemas.microsoft.com/office/drawing/2014/main" id="{AA9BC0E8-C5B2-D5B4-3C7D-14F5A2B84945}"/>
              </a:ext>
            </a:extLst>
          </p:cNvPr>
          <p:cNvSpPr/>
          <p:nvPr/>
        </p:nvSpPr>
        <p:spPr>
          <a:xfrm>
            <a:off x="2224164" y="3269891"/>
            <a:ext cx="279193" cy="507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Down 29">
            <a:extLst>
              <a:ext uri="{FF2B5EF4-FFF2-40B4-BE49-F238E27FC236}">
                <a16:creationId xmlns="" xmlns:a16="http://schemas.microsoft.com/office/drawing/2014/main" id="{86E21CA6-39F8-981A-DC5A-D2F292883DC4}"/>
              </a:ext>
            </a:extLst>
          </p:cNvPr>
          <p:cNvSpPr/>
          <p:nvPr/>
        </p:nvSpPr>
        <p:spPr>
          <a:xfrm>
            <a:off x="2249253" y="4231753"/>
            <a:ext cx="254104" cy="349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="" xmlns:a16="http://schemas.microsoft.com/office/drawing/2014/main" id="{3F2DBFC1-F858-36B2-1196-438E43C7DB6C}"/>
              </a:ext>
            </a:extLst>
          </p:cNvPr>
          <p:cNvSpPr/>
          <p:nvPr/>
        </p:nvSpPr>
        <p:spPr>
          <a:xfrm>
            <a:off x="3753167" y="2038662"/>
            <a:ext cx="757003" cy="212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="" xmlns:a16="http://schemas.microsoft.com/office/drawing/2014/main" id="{F107627D-F374-5FD4-A8DE-BFED8AFB9770}"/>
              </a:ext>
            </a:extLst>
          </p:cNvPr>
          <p:cNvSpPr/>
          <p:nvPr/>
        </p:nvSpPr>
        <p:spPr>
          <a:xfrm>
            <a:off x="3753167" y="2807068"/>
            <a:ext cx="757003" cy="179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Down 32">
            <a:extLst>
              <a:ext uri="{FF2B5EF4-FFF2-40B4-BE49-F238E27FC236}">
                <a16:creationId xmlns="" xmlns:a16="http://schemas.microsoft.com/office/drawing/2014/main" id="{B1974D96-6A4F-A007-FD73-19011815D570}"/>
              </a:ext>
            </a:extLst>
          </p:cNvPr>
          <p:cNvSpPr/>
          <p:nvPr/>
        </p:nvSpPr>
        <p:spPr>
          <a:xfrm>
            <a:off x="5808689" y="3013569"/>
            <a:ext cx="157396" cy="210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7795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3ACDE4-255C-4FFF-A0B7-FD3045A7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83029"/>
            <a:ext cx="8549271" cy="449580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Work Done So </a:t>
            </a:r>
            <a:r>
              <a:rPr lang="en-US" sz="2400" dirty="0" smtClean="0">
                <a:solidFill>
                  <a:srgbClr val="FFC000"/>
                </a:solidFill>
              </a:rPr>
              <a:t>Far</a:t>
            </a:r>
            <a:br>
              <a:rPr lang="en-US" sz="2400" dirty="0" smtClean="0">
                <a:solidFill>
                  <a:srgbClr val="FFC000"/>
                </a:solidFill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24E565-B862-4DFB-82BC-307616EA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23080"/>
            <a:ext cx="8832300" cy="4595672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endParaRPr lang="en-US" dirty="0"/>
          </a:p>
          <a:p>
            <a:pPr marL="114300" indent="0" algn="just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2CD7A2-0F71-4ADC-8C38-26D430F5A0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 dirty="0"/>
          </a:p>
        </p:txBody>
      </p:sp>
      <p:pic>
        <p:nvPicPr>
          <p:cNvPr id="10" name="Picture 9" descr="WhatsApp Image 2022-11-01 at 14.20.2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3" y="1319212"/>
            <a:ext cx="6953250" cy="3838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75593253"/>
      </p:ext>
    </p:extLst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sign Project Template- First Review" id="{4C045E65-1632-476E-BD45-05E065BF91C7}" vid="{665C3DA2-4116-4F8D-9581-9F6585F3DA9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Project Template- First Review</Template>
  <TotalTime>456</TotalTime>
  <Words>1259</Words>
  <Application>Microsoft Office PowerPoint</Application>
  <PresentationFormat>On-screen Show (16:10)</PresentationFormat>
  <Paragraphs>236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Roboto Slab</vt:lpstr>
      <vt:lpstr>Yu Gothic UI Semibold</vt:lpstr>
      <vt:lpstr>Roboto Black</vt:lpstr>
      <vt:lpstr>Playfair Display</vt:lpstr>
      <vt:lpstr>Constantia</vt:lpstr>
      <vt:lpstr>Axia Black</vt:lpstr>
      <vt:lpstr>Lato</vt:lpstr>
      <vt:lpstr>Wingdings</vt:lpstr>
      <vt:lpstr>Calibri</vt:lpstr>
      <vt:lpstr>Blue &amp; Gold</vt:lpstr>
      <vt:lpstr>R.M.K. ENGINEERING COLLEGE (An Autonomous Institution) (Affiliated to Anna University, Chennai / Approved by AICTE, New Delhi / Accredited by NAAC with A+ Grade /   ISO 9001:2015 Certified Institution / All the Eligible UG Programs are Accredited by NBA, New Delhi.) RSM Nagar, Kavaraipettai – 601 206, Gummidipoondi Taluk, Thiruvallur District.    Department of Civil Engineering</vt:lpstr>
      <vt:lpstr>CE8711 - Creative and Innovative Project  First Review</vt:lpstr>
      <vt:lpstr>DESIGN AND ANALYSIS OF RESIDENTIAL BULIDING</vt:lpstr>
      <vt:lpstr>Problem Description  </vt:lpstr>
      <vt:lpstr>                               Problem Description</vt:lpstr>
      <vt:lpstr>Plan  </vt:lpstr>
      <vt:lpstr>Specification Requirements as per NBC 2017 for the Proposed Plan Given   </vt:lpstr>
      <vt:lpstr>\Methodology        </vt:lpstr>
      <vt:lpstr>Work Done So Far </vt:lpstr>
      <vt:lpstr>                                            Load calculations</vt:lpstr>
      <vt:lpstr>                      Load calculations</vt:lpstr>
      <vt:lpstr>              Load on the frame D-1-2-3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                             Design of slab</vt:lpstr>
      <vt:lpstr>Slide 22</vt:lpstr>
      <vt:lpstr>Slide 23</vt:lpstr>
      <vt:lpstr>Slide 24</vt:lpstr>
      <vt:lpstr>Slide 25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R.M.K. ENGINEERING COLLEGE (An Autonomous Institution) (Affiliated to Anna University, Chennai / Approved by AICTE, New Delhi / Accredited by NAAC with A+ Grade /   ISO 9001:2015 Certified Institution / All the Eligible UG Programs are Accredited by NBA, New Delhi.) RSM Nagar, Kavaraipettai – 601 206, Gummidipoondi Taluk, Thiruvallur District.    Department of Civil Engineering</dc:title>
  <dc:creator>Joyson Silva Parisutham</dc:creator>
  <cp:lastModifiedBy>HP</cp:lastModifiedBy>
  <cp:revision>39</cp:revision>
  <dcterms:created xsi:type="dcterms:W3CDTF">2020-08-20T06:22:57Z</dcterms:created>
  <dcterms:modified xsi:type="dcterms:W3CDTF">2022-11-15T08:38:25Z</dcterms:modified>
</cp:coreProperties>
</file>