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29" r:id="rId3"/>
    <p:sldId id="324" r:id="rId4"/>
    <p:sldId id="333" r:id="rId5"/>
    <p:sldId id="336" r:id="rId6"/>
    <p:sldId id="331" r:id="rId7"/>
    <p:sldId id="332" r:id="rId8"/>
    <p:sldId id="335" r:id="rId9"/>
    <p:sldId id="334" r:id="rId10"/>
    <p:sldId id="29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Dean" initials="JD" lastIdx="4" clrIdx="0">
    <p:extLst>
      <p:ext uri="{19B8F6BF-5375-455C-9EA6-DF929625EA0E}">
        <p15:presenceInfo xmlns:p15="http://schemas.microsoft.com/office/powerpoint/2012/main" userId="S::jdean@theadditiveagency.com::48d7c856-aa91-4f9a-9c9d-c7de74b978a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7780"/>
    <a:srgbClr val="D74100"/>
    <a:srgbClr val="000000"/>
    <a:srgbClr val="404040"/>
    <a:srgbClr val="6D777E"/>
    <a:srgbClr val="F76900"/>
    <a:srgbClr val="F76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4"/>
    <p:restoredTop sz="89358"/>
  </p:normalViewPr>
  <p:slideViewPr>
    <p:cSldViewPr snapToGrid="0" snapToObjects="1">
      <p:cViewPr varScale="1">
        <p:scale>
          <a:sx n="104" d="100"/>
          <a:sy n="104" d="100"/>
        </p:scale>
        <p:origin x="1164" y="102"/>
      </p:cViewPr>
      <p:guideLst/>
    </p:cSldViewPr>
  </p:slideViewPr>
  <p:outlineViewPr>
    <p:cViewPr>
      <p:scale>
        <a:sx n="33" d="100"/>
        <a:sy n="33" d="100"/>
      </p:scale>
      <p:origin x="0" y="-12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2" d="100"/>
        <a:sy n="152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54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AC01379A-EF37-704C-8538-D0F73F424F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2CBE97-3D0C-5045-9FE9-7F95CA6BE3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CE2166-158B-7043-BC3D-862E3961CD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0385E-9AEC-AE4B-9F29-034FFD6546A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37B6664E-7B47-9F48-A0F4-96D7B082EC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0C87-C4B2-804D-A271-30F16C3C06F1}" type="datetimeFigureOut">
              <a:rPr lang="en-US" smtClean="0"/>
              <a:t>11/21/2022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54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088AB-38D9-574D-9FE4-C1ABD659377A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9CC7F-D7FD-7142-9894-9CD0A54C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7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Block S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879447"/>
            <a:ext cx="658368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75122"/>
            <a:ext cx="6583680" cy="10397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4" descr="Large orange blocky &quot;S&quot; placed on the bottom right corner of the slide. " title="Syracuse University Block S">
            <a:extLst>
              <a:ext uri="{FF2B5EF4-FFF2-40B4-BE49-F238E27FC236}">
                <a16:creationId xmlns="" xmlns:a16="http://schemas.microsoft.com/office/drawing/2014/main" id="{D1E18515-35BE-7644-8158-2284E6C0A6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2" r="11376" b="6722"/>
          <a:stretch/>
        </p:blipFill>
        <p:spPr>
          <a:xfrm>
            <a:off x="7772400" y="457200"/>
            <a:ext cx="4416552" cy="640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68F5775-E43E-5642-9751-F9EF72E339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1520" y="457200"/>
            <a:ext cx="3310128" cy="9189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298121" y="832757"/>
            <a:ext cx="2955472" cy="661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5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F9FBE8-57B1-984B-85C1-A3E9EEE3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29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="" xmlns:a16="http://schemas.microsoft.com/office/drawing/2014/main" id="{3B3998B0-802F-B748-B5BA-6FE0D747129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41248" y="1510393"/>
            <a:ext cx="10515600" cy="46709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4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BF2A658F-CD0B-4645-8298-83CE8302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0D1DCB07-D8B9-C74E-BA30-F4E3DA9511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75707"/>
            <a:ext cx="12192000" cy="528229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58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B8A667-DD05-564E-B57D-77CECB3A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5599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100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with Photo (Orang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31" y="1060809"/>
            <a:ext cx="522482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4114800"/>
            <a:ext cx="5224821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="" xmlns:a16="http://schemas.microsoft.com/office/drawing/2014/main" id="{0816FEDB-1838-C944-A3FD-F00975D579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2240" y="0"/>
            <a:ext cx="5699760" cy="68580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06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with Photo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31" y="1060809"/>
            <a:ext cx="522482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31" y="4114800"/>
            <a:ext cx="5224821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="" xmlns:a16="http://schemas.microsoft.com/office/drawing/2014/main" id="{C17D0421-183A-334C-9D76-A5BEBECDE6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2240" y="0"/>
            <a:ext cx="569976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76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(Orang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36987"/>
            <a:ext cx="10515600" cy="136366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357813"/>
            <a:ext cx="10515600" cy="719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107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36987"/>
            <a:ext cx="10515600" cy="136366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357813"/>
            <a:ext cx="10515600" cy="719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7574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 descr="This rectangle is a decorative element that becomes a white background for the orange logo at the top left of the slide. " title="Decorative Background">
            <a:extLst>
              <a:ext uri="{FF2B5EF4-FFF2-40B4-BE49-F238E27FC236}">
                <a16:creationId xmlns="" xmlns:a16="http://schemas.microsoft.com/office/drawing/2014/main" id="{982ED1EF-5686-E24D-9F47-3384F095732F}"/>
              </a:ext>
            </a:extLst>
          </p:cNvPr>
          <p:cNvSpPr/>
          <p:nvPr userDrawn="1"/>
        </p:nvSpPr>
        <p:spPr>
          <a:xfrm>
            <a:off x="0" y="0"/>
            <a:ext cx="12191999" cy="1188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378F63C-0147-3441-9377-F9E2452D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332" y="2778847"/>
            <a:ext cx="5486400" cy="1737360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75A0E45-D314-A544-B91B-8DC4068F0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058" y="258685"/>
            <a:ext cx="2418374" cy="67134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102179" y="514350"/>
            <a:ext cx="2188028" cy="5633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86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Laurel (Orang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94660B-E1AB-AF43-9B1B-F34D5E1C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63" y="2766217"/>
            <a:ext cx="5486400" cy="1737360"/>
          </a:xfrm>
        </p:spPr>
        <p:txBody>
          <a:bodyPr tIns="0" bIns="0" anchor="t" anchorCtr="0"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309D30B-6606-364D-A0A7-22FC1C8BFA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520" y="542658"/>
            <a:ext cx="3310128" cy="9189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273629" y="922564"/>
            <a:ext cx="3020785" cy="71029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43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Block S (Nav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879447"/>
            <a:ext cx="658368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75122"/>
            <a:ext cx="6583680" cy="10397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4" descr="Large navy blocky &quot;S&quot; placed on the bottom right corner of the slide. " title="Syracuse University Block S">
            <a:extLst>
              <a:ext uri="{FF2B5EF4-FFF2-40B4-BE49-F238E27FC236}">
                <a16:creationId xmlns="" xmlns:a16="http://schemas.microsoft.com/office/drawing/2014/main" id="{069354DE-56C0-484E-A9B2-526150D0EC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4" r="11376" b="6720"/>
          <a:stretch/>
        </p:blipFill>
        <p:spPr>
          <a:xfrm>
            <a:off x="7772400" y="457200"/>
            <a:ext cx="4416552" cy="640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3E5926F-157D-FB47-B006-A551BD8130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1520" y="457200"/>
            <a:ext cx="3310128" cy="9189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322614" y="857250"/>
            <a:ext cx="2824843" cy="661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94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Laurel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DFF41C7C-C8A5-FE4C-AF93-AC5D5F45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64" y="2766217"/>
            <a:ext cx="5483335" cy="1737360"/>
          </a:xfrm>
        </p:spPr>
        <p:txBody>
          <a:bodyPr tIns="0" bIns="0" anchor="t" anchorCtr="0">
            <a:noAutofit/>
          </a:bodyPr>
          <a:lstStyle>
            <a:lvl1pPr>
              <a:defRPr sz="66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C1EDE60-051D-264D-A3C6-2C5CA24DB0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664" y="504801"/>
            <a:ext cx="3300984" cy="916361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314450" y="840921"/>
            <a:ext cx="2841171" cy="76744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3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Block S (Orang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879447"/>
            <a:ext cx="658368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75122"/>
            <a:ext cx="6583680" cy="10397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4" descr="Large navy blocky &quot;S&quot; placed on the bottom right corner of the slide. " title="Syracuse University Block S">
            <a:extLst>
              <a:ext uri="{FF2B5EF4-FFF2-40B4-BE49-F238E27FC236}">
                <a16:creationId xmlns="" xmlns:a16="http://schemas.microsoft.com/office/drawing/2014/main" id="{1EBB5EBE-9943-6946-A35D-110561847C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4" r="11376" b="6720"/>
          <a:stretch/>
        </p:blipFill>
        <p:spPr>
          <a:xfrm>
            <a:off x="7772400" y="457200"/>
            <a:ext cx="4416552" cy="640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61E9528-15EC-4A44-8F0B-7D57E31D00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1520" y="457200"/>
            <a:ext cx="3310128" cy="9189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306286" y="865414"/>
            <a:ext cx="3069771" cy="6858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 (Orang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79447"/>
            <a:ext cx="439010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975122"/>
            <a:ext cx="4390103" cy="10397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="" xmlns:a16="http://schemas.microsoft.com/office/drawing/2014/main" id="{369042D0-5033-4541-ADD4-1239414CD9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29200" y="0"/>
            <a:ext cx="716280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406DB82-A1D8-9647-A950-5975CF2154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056" y="486084"/>
            <a:ext cx="3310128" cy="9189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012371" y="873579"/>
            <a:ext cx="2947308" cy="63681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79447"/>
            <a:ext cx="439010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975122"/>
            <a:ext cx="4390103" cy="10397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="" xmlns:a16="http://schemas.microsoft.com/office/drawing/2014/main" id="{DC87AD74-788A-2745-9A83-3936DD28B9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29200" y="0"/>
            <a:ext cx="716280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8D05D18-AE60-1548-A024-3F9198F49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504800"/>
            <a:ext cx="3300984" cy="916361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036864" y="849086"/>
            <a:ext cx="2890157" cy="7266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6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87A350-A569-4D4A-A8C5-9F53139FA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014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904DD360-C2B2-1A49-B668-FE02618F2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4642077"/>
          </a:xfrm>
        </p:spPr>
        <p:txBody>
          <a:bodyPr/>
          <a:lstStyle>
            <a:lvl1pPr marL="0" indent="0">
              <a:buNone/>
              <a:defRPr sz="3200"/>
            </a:lvl1pPr>
            <a:lvl2pPr marL="9525" indent="0">
              <a:buNone/>
              <a:tabLst/>
              <a:defRPr sz="2800"/>
            </a:lvl2pPr>
            <a:lvl3pPr marL="9525" indent="0">
              <a:buNone/>
              <a:tabLst/>
              <a:defRPr sz="2800"/>
            </a:lvl3pPr>
            <a:lvl4pPr marL="9525" indent="0">
              <a:buNone/>
              <a:tabLst/>
              <a:defRPr sz="2400"/>
            </a:lvl4pPr>
            <a:lvl5pPr marL="9525" indent="0">
              <a:buNone/>
              <a:tabLst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47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F9FBE8-57B1-984B-85C1-A3E9EEE3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E5067853-CEB1-FC44-B005-DDF70C5D1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464207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71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DF407E-022E-794A-A444-D97BCE8B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E5029A84-5503-7243-AB5C-33942C7CB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4886"/>
            <a:ext cx="5181600" cy="46420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="" xmlns:a16="http://schemas.microsoft.com/office/drawing/2014/main" id="{8D58A4AA-3BBA-CD47-9E72-79747053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34886"/>
            <a:ext cx="5181600" cy="46420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461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AD03F8-3E42-A544-82DD-AA6A2FE1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292CCD6E-072F-2642-AB45-71658C909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23547"/>
            <a:ext cx="5157787" cy="73152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1"/>
                </a:solidFill>
                <a:latin typeface="Sherman Sans" pitchFamily="2" charset="77"/>
                <a:ea typeface="Sherman Sans" pitchFamily="2" charset="77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="" xmlns:a16="http://schemas.microsoft.com/office/drawing/2014/main" id="{FCF624C1-8860-7343-A9C7-D4AE6D946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400300"/>
            <a:ext cx="5157787" cy="3776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6F7A2362-C790-E647-BCBF-A98393C55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23547"/>
            <a:ext cx="5183188" cy="73152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1"/>
                </a:solidFill>
                <a:latin typeface="Sherman Sans" pitchFamily="2" charset="77"/>
                <a:ea typeface="Sherman Sans" pitchFamily="2" charset="77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="" xmlns:a16="http://schemas.microsoft.com/office/drawing/2014/main" id="{03FD1DC2-B954-A943-AD79-573CC1E41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2400300"/>
            <a:ext cx="5183188" cy="3776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61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="" xmlns:a16="http://schemas.microsoft.com/office/drawing/2014/main" id="{194CB2F0-51AE-5C4D-B565-575D802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CBCC5045-1D03-7D4A-9807-27BCB241B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1189"/>
            <a:ext cx="10515600" cy="46569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3">
            <a:extLst>
              <a:ext uri="{FF2B5EF4-FFF2-40B4-BE49-F238E27FC236}">
                <a16:creationId xmlns="" xmlns:a16="http://schemas.microsoft.com/office/drawing/2014/main" id="{08139C9B-1722-DF45-9141-674D6389476B}"/>
              </a:ext>
            </a:extLst>
          </p:cNvPr>
          <p:cNvCxnSpPr>
            <a:cxnSpLocks/>
          </p:cNvCxnSpPr>
          <p:nvPr userDrawn="1"/>
        </p:nvCxnSpPr>
        <p:spPr>
          <a:xfrm>
            <a:off x="838200" y="6355845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="" xmlns:a16="http://schemas.microsoft.com/office/drawing/2014/main" id="{B074448F-ECDF-DC44-9F43-FD59771C7B33}"/>
              </a:ext>
            </a:extLst>
          </p:cNvPr>
          <p:cNvSpPr txBox="1"/>
          <p:nvPr userDrawn="1"/>
        </p:nvSpPr>
        <p:spPr>
          <a:xfrm>
            <a:off x="838200" y="6355845"/>
            <a:ext cx="4350249" cy="365125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en-US" sz="1100" dirty="0" smtClean="0">
                <a:solidFill>
                  <a:schemeClr val="tx2"/>
                </a:solidFill>
                <a:latin typeface="Sherman Serif Book" pitchFamily="2" charset="77"/>
                <a:ea typeface="Sherman Serif Book" pitchFamily="2" charset="77"/>
                <a:cs typeface="Verdana" panose="020B0604030504040204" pitchFamily="34" charset="0"/>
              </a:rPr>
              <a:t>Syracuse </a:t>
            </a:r>
            <a:r>
              <a:rPr lang="en-US" sz="1100" dirty="0">
                <a:solidFill>
                  <a:schemeClr val="tx2"/>
                </a:solidFill>
                <a:latin typeface="Sherman Serif Book" pitchFamily="2" charset="77"/>
                <a:ea typeface="Sherman Serif Book" pitchFamily="2" charset="77"/>
                <a:cs typeface="Verdana" panose="020B0604030504040204" pitchFamily="34" charset="0"/>
              </a:rPr>
              <a:t>University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="" xmlns:a16="http://schemas.microsoft.com/office/drawing/2014/main" id="{5617610D-C255-5549-8A79-A9BD2F9C5841}"/>
              </a:ext>
            </a:extLst>
          </p:cNvPr>
          <p:cNvSpPr txBox="1"/>
          <p:nvPr userDrawn="1"/>
        </p:nvSpPr>
        <p:spPr>
          <a:xfrm>
            <a:off x="9434557" y="6355845"/>
            <a:ext cx="1919243" cy="365125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r"/>
            <a:fld id="{9A343670-1D05-7C47-B2D6-B371475A4076}" type="slidenum">
              <a:rPr lang="en-US" sz="1000" b="0" smtClean="0">
                <a:solidFill>
                  <a:schemeClr val="tx2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rPr>
              <a:t>‹#›</a:t>
            </a:fld>
            <a:endParaRPr lang="en-US" sz="1000" b="0" dirty="0">
              <a:solidFill>
                <a:schemeClr val="tx2"/>
              </a:solidFill>
              <a:latin typeface="Sherman Sans Book" pitchFamily="2" charset="77"/>
              <a:ea typeface="Sherman Sans Book" pitchFamily="2" charset="77"/>
              <a:cs typeface="Verdana" panose="020B0604030504040204" pitchFamily="34" charset="0"/>
            </a:endParaRPr>
          </a:p>
        </p:txBody>
      </p:sp>
      <p:cxnSp>
        <p:nvCxnSpPr>
          <p:cNvPr id="7" name="Straight Connector 3">
            <a:extLst>
              <a:ext uri="{FF2B5EF4-FFF2-40B4-BE49-F238E27FC236}">
                <a16:creationId xmlns="" xmlns:a16="http://schemas.microsoft.com/office/drawing/2014/main" id="{08139C9B-1722-DF45-9141-674D6389476B}"/>
              </a:ext>
            </a:extLst>
          </p:cNvPr>
          <p:cNvCxnSpPr>
            <a:cxnSpLocks/>
          </p:cNvCxnSpPr>
          <p:nvPr userDrawn="1"/>
        </p:nvCxnSpPr>
        <p:spPr>
          <a:xfrm>
            <a:off x="859972" y="1413737"/>
            <a:ext cx="10515600" cy="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96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666" r:id="rId4"/>
    <p:sldLayoutId id="2147483668" r:id="rId5"/>
    <p:sldLayoutId id="2147483671" r:id="rId6"/>
    <p:sldLayoutId id="2147483650" r:id="rId7"/>
    <p:sldLayoutId id="2147483652" r:id="rId8"/>
    <p:sldLayoutId id="2147483653" r:id="rId9"/>
    <p:sldLayoutId id="2147483672" r:id="rId10"/>
    <p:sldLayoutId id="2147483655" r:id="rId11"/>
    <p:sldLayoutId id="2147483654" r:id="rId12"/>
    <p:sldLayoutId id="2147483673" r:id="rId13"/>
    <p:sldLayoutId id="2147483658" r:id="rId14"/>
    <p:sldLayoutId id="2147483657" r:id="rId15"/>
    <p:sldLayoutId id="2147483662" r:id="rId16"/>
    <p:sldLayoutId id="2147483663" r:id="rId17"/>
    <p:sldLayoutId id="2147483656" r:id="rId18"/>
    <p:sldLayoutId id="2147483660" r:id="rId19"/>
    <p:sldLayoutId id="214748366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Sherman Sans Book" pitchFamily="2" charset="77"/>
          <a:ea typeface="Sherman Sans Book" pitchFamily="2" charset="77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accent1"/>
          </a:solidFill>
          <a:latin typeface="Sherman Sans Book" pitchFamily="2" charset="77"/>
          <a:ea typeface="Sherman Sans Book" pitchFamily="2" charset="77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2"/>
        </a:buClr>
        <a:buFont typeface="System Font Regular"/>
        <a:buChar char="–"/>
        <a:defRPr sz="2800" kern="1200">
          <a:solidFill>
            <a:schemeClr val="accent1"/>
          </a:solidFill>
          <a:latin typeface="Sherman Sans Book" pitchFamily="2" charset="77"/>
          <a:ea typeface="Sherman Sans Book" pitchFamily="2" charset="77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1"/>
        </a:buClr>
        <a:buFont typeface="Wingdings" pitchFamily="2" charset="2"/>
        <a:buChar char="§"/>
        <a:defRPr sz="2800" kern="1200">
          <a:solidFill>
            <a:schemeClr val="accent1"/>
          </a:solidFill>
          <a:latin typeface="Sherman Sans Book" pitchFamily="2" charset="77"/>
          <a:ea typeface="Sherman Sans Book" pitchFamily="2" charset="77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1"/>
        </a:buClr>
        <a:buFont typeface="System Font Regular"/>
        <a:buChar char="–"/>
        <a:defRPr sz="2400" kern="1200">
          <a:solidFill>
            <a:schemeClr val="accent1"/>
          </a:solidFill>
          <a:latin typeface="Sherman Sans Book" pitchFamily="2" charset="77"/>
          <a:ea typeface="Sherman Sans Book" pitchFamily="2" charset="77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Sherman Sans Book" pitchFamily="2" charset="77"/>
          <a:ea typeface="Sherman Sans Book" pitchFamily="2" charset="77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F21F66-3E41-0E40-8A24-85BC6F280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610" y="1879447"/>
            <a:ext cx="6583680" cy="2387600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Summarization</a:t>
            </a:r>
            <a:br>
              <a:rPr lang="en-US" sz="7200" b="1" dirty="0" smtClean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737FF1F-0DED-694B-8A7F-D982B7827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610" y="4910467"/>
            <a:ext cx="6962371" cy="1039761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Ryan </a:t>
            </a:r>
            <a:r>
              <a:rPr lang="en-US" b="1" dirty="0" err="1" smtClean="0"/>
              <a:t>Tervo</a:t>
            </a:r>
            <a:endParaRPr lang="en-US" b="1" dirty="0" smtClean="0"/>
          </a:p>
          <a:p>
            <a:r>
              <a:rPr lang="en-US" b="1" dirty="0" smtClean="0"/>
              <a:t>Natural Language Processing (IST 664) Fall 2022</a:t>
            </a:r>
          </a:p>
        </p:txBody>
      </p:sp>
    </p:spTree>
    <p:extLst>
      <p:ext uri="{BB962C8B-B14F-4D97-AF65-F5344CB8AC3E}">
        <p14:creationId xmlns:p14="http://schemas.microsoft.com/office/powerpoint/2010/main" val="55990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473" y="1461689"/>
            <a:ext cx="4710473" cy="471047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E656ED1F-B1F3-A546-A5B1-D62E87F77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89" y="1306871"/>
            <a:ext cx="8495702" cy="4798365"/>
          </a:xfrm>
        </p:spPr>
        <p:txBody>
          <a:bodyPr>
            <a:no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Thank you!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74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What is ‘Summarization’</a:t>
            </a:r>
          </a:p>
          <a:p>
            <a:endParaRPr lang="en-US" sz="1100" b="1" dirty="0"/>
          </a:p>
          <a:p>
            <a:r>
              <a:rPr lang="en-US" b="1" dirty="0" smtClean="0"/>
              <a:t>Types of Summarization</a:t>
            </a:r>
          </a:p>
          <a:p>
            <a:endParaRPr lang="en-US" sz="1100" b="1" dirty="0"/>
          </a:p>
          <a:p>
            <a:r>
              <a:rPr lang="en-US" b="1" dirty="0" smtClean="0"/>
              <a:t>Available Applications</a:t>
            </a:r>
          </a:p>
          <a:p>
            <a:endParaRPr lang="en-US" sz="1100" b="1" dirty="0"/>
          </a:p>
          <a:p>
            <a:r>
              <a:rPr lang="en-US" b="1" dirty="0" smtClean="0"/>
              <a:t>Current Commercial Products</a:t>
            </a:r>
          </a:p>
          <a:p>
            <a:endParaRPr lang="en-US" sz="1100" b="1" dirty="0" smtClean="0"/>
          </a:p>
          <a:p>
            <a:r>
              <a:rPr lang="en-US" b="1" dirty="0" smtClean="0">
                <a:solidFill>
                  <a:srgbClr val="000E54"/>
                </a:solidFill>
              </a:rPr>
              <a:t>Easy Demo!</a:t>
            </a:r>
            <a:endParaRPr lang="en-US" sz="1000" b="1" dirty="0"/>
          </a:p>
          <a:p>
            <a:endParaRPr lang="en-US" sz="1000" b="1" dirty="0"/>
          </a:p>
          <a:p>
            <a:r>
              <a:rPr lang="en-US" b="1" dirty="0" smtClean="0"/>
              <a:t>References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37" y="1534886"/>
            <a:ext cx="5470236" cy="454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1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Summarization</a:t>
            </a:r>
            <a:endParaRPr lang="en-US" sz="4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Definition:</a:t>
            </a:r>
          </a:p>
          <a:p>
            <a:r>
              <a:rPr lang="en-US" dirty="0" smtClean="0"/>
              <a:t>Process </a:t>
            </a:r>
            <a:r>
              <a:rPr lang="en-US" dirty="0"/>
              <a:t>of condensing large amounts of information into concise, consumable texts</a:t>
            </a:r>
            <a:r>
              <a:rPr lang="en-US" dirty="0" smtClean="0"/>
              <a:t>.</a:t>
            </a:r>
          </a:p>
          <a:p>
            <a:endParaRPr lang="en-US" sz="1200" dirty="0" smtClean="0"/>
          </a:p>
          <a:p>
            <a:r>
              <a:rPr lang="en-US" b="1" u="sng" dirty="0" smtClean="0"/>
              <a:t>Benefit:</a:t>
            </a:r>
            <a:endParaRPr lang="en-US" b="1" u="sng" dirty="0"/>
          </a:p>
          <a:p>
            <a:r>
              <a:rPr lang="en-US" dirty="0" smtClean="0"/>
              <a:t>Helps </a:t>
            </a:r>
            <a:r>
              <a:rPr lang="en-US" dirty="0"/>
              <a:t>readers understand complex topics quickly by reducing the topics down to their main </a:t>
            </a:r>
            <a:r>
              <a:rPr lang="en-US" dirty="0" smtClean="0"/>
              <a:t>points.</a:t>
            </a:r>
          </a:p>
          <a:p>
            <a:endParaRPr lang="en-US" sz="1200" dirty="0"/>
          </a:p>
          <a:p>
            <a:r>
              <a:rPr lang="en-US" b="1" u="sng" dirty="0" smtClean="0"/>
              <a:t>Why This is Important:</a:t>
            </a:r>
            <a:endParaRPr lang="en-US" dirty="0" smtClean="0"/>
          </a:p>
          <a:p>
            <a:r>
              <a:rPr lang="en-US" dirty="0" smtClean="0"/>
              <a:t>The ability to summarize large amounts of texts can save companies tremendous amount of time and resources.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096655" y="6508977"/>
            <a:ext cx="9107054" cy="403452"/>
          </a:xfrm>
          <a:prstGeom prst="rect">
            <a:avLst/>
          </a:prstGeom>
        </p:spPr>
        <p:txBody>
          <a:bodyPr vert="horz" lIns="0" tIns="45720" rIns="0" bIns="45720" rtlCol="0">
            <a:normAutofit fontScale="4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1pPr>
            <a:lvl2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System Font Regular"/>
              <a:buNone/>
              <a:tabLst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2pPr>
            <a:lvl3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None/>
              <a:tabLst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3pPr>
            <a:lvl4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System Font Regular"/>
              <a:buNone/>
              <a:tabLst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4pPr>
            <a:lvl5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  <a:tabLst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u="sng" dirty="0"/>
              <a:t>https://www.summari.com/blog/six-things-you-should-know-about-text-summarization</a:t>
            </a:r>
            <a:endParaRPr lang="en-US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8073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Types of Summarization</a:t>
            </a:r>
            <a:endParaRPr lang="en-US" sz="4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60256" y="1534887"/>
            <a:ext cx="5880326" cy="2377238"/>
          </a:xfrm>
        </p:spPr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b="1" u="sng" dirty="0" smtClean="0"/>
              <a:t>E</a:t>
            </a:r>
            <a:r>
              <a:rPr lang="en-US" b="1" dirty="0" smtClean="0"/>
              <a:t>xtractive: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u="sng" dirty="0" smtClean="0"/>
              <a:t>Finds</a:t>
            </a:r>
            <a:r>
              <a:rPr lang="en-US" dirty="0" smtClean="0"/>
              <a:t> key points &amp; phrases from text to generate a summary.</a:t>
            </a:r>
          </a:p>
          <a:p>
            <a:pPr lvl="1">
              <a:buClr>
                <a:srgbClr val="F76900"/>
              </a:buClr>
            </a:pPr>
            <a:r>
              <a:rPr lang="en-US" dirty="0" smtClean="0">
                <a:solidFill>
                  <a:srgbClr val="000E54"/>
                </a:solidFill>
              </a:rPr>
              <a:t> </a:t>
            </a:r>
            <a:r>
              <a:rPr lang="en-US" b="1" u="sng" dirty="0" smtClean="0">
                <a:solidFill>
                  <a:srgbClr val="000E54"/>
                </a:solidFill>
              </a:rPr>
              <a:t>E</a:t>
            </a:r>
            <a:r>
              <a:rPr lang="en-US" dirty="0" smtClean="0">
                <a:solidFill>
                  <a:srgbClr val="000E54"/>
                </a:solidFill>
              </a:rPr>
              <a:t>asy!</a:t>
            </a:r>
            <a:endParaRPr lang="en-US" dirty="0">
              <a:solidFill>
                <a:srgbClr val="000E54"/>
              </a:solidFill>
            </a:endParaRPr>
          </a:p>
          <a:p>
            <a:pPr lvl="1"/>
            <a:endParaRPr lang="en-US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47684" y="1534887"/>
            <a:ext cx="5790414" cy="2377238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u="sng" dirty="0" smtClean="0"/>
              <a:t>A</a:t>
            </a:r>
            <a:r>
              <a:rPr lang="en-US" b="1" dirty="0" smtClean="0"/>
              <a:t>bstractive:</a:t>
            </a:r>
            <a:endParaRPr lang="en-US" b="1" u="sng" dirty="0"/>
          </a:p>
          <a:p>
            <a:pPr lvl="1"/>
            <a:r>
              <a:rPr lang="en-US" dirty="0" smtClean="0"/>
              <a:t> </a:t>
            </a:r>
            <a:r>
              <a:rPr lang="en-US" u="sng" dirty="0" smtClean="0"/>
              <a:t>Creates</a:t>
            </a:r>
            <a:r>
              <a:rPr lang="en-US" dirty="0" smtClean="0"/>
              <a:t> </a:t>
            </a:r>
            <a:r>
              <a:rPr lang="en-US" dirty="0"/>
              <a:t>a summary based on the main ideas of the text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Not </a:t>
            </a:r>
            <a:r>
              <a:rPr lang="en-US" b="1" u="sng" dirty="0" smtClean="0"/>
              <a:t>A</a:t>
            </a:r>
            <a:r>
              <a:rPr lang="en-US" dirty="0" smtClean="0"/>
              <a:t>s Easy!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76" y="3480993"/>
            <a:ext cx="5402393" cy="24596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384" y="3480993"/>
            <a:ext cx="5137609" cy="2460393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29225" y="6428567"/>
            <a:ext cx="12108873" cy="4034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1pPr>
            <a:lvl2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System Font Regular"/>
              <a:buNone/>
              <a:tabLst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2pPr>
            <a:lvl3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None/>
              <a:tabLst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3pPr>
            <a:lvl4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System Font Regular"/>
              <a:buNone/>
              <a:tabLst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4pPr>
            <a:lvl5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  <a:tabLst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u="sng" dirty="0"/>
              <a:t>https://broutonlab.com/blog/summarization-of-medical-texts-machine-learning</a:t>
            </a:r>
            <a:endParaRPr lang="en-US" sz="14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63654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Types of Summarization</a:t>
            </a:r>
            <a:endParaRPr lang="en-US" sz="4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9322" y="1932293"/>
            <a:ext cx="5854339" cy="151099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 smtClean="0"/>
              <a:t>Can </a:t>
            </a:r>
            <a:r>
              <a:rPr lang="en-US" b="1" dirty="0"/>
              <a:t>be used for a single </a:t>
            </a:r>
            <a:r>
              <a:rPr lang="en-US" b="1" dirty="0" smtClean="0"/>
              <a:t>or </a:t>
            </a:r>
            <a:r>
              <a:rPr lang="en-US" b="1" dirty="0"/>
              <a:t>multiple documents 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9225" y="6428567"/>
            <a:ext cx="12108873" cy="4034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1pPr>
            <a:lvl2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System Font Regular"/>
              <a:buNone/>
              <a:tabLst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2pPr>
            <a:lvl3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None/>
              <a:tabLst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3pPr>
            <a:lvl4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System Font Regular"/>
              <a:buNone/>
              <a:tabLst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4pPr>
            <a:lvl5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  <a:tabLst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u="sng" dirty="0"/>
              <a:t>https://aylien.com/blog/multi-document-summarisation-and-the-wcep-dataset</a:t>
            </a:r>
            <a:endParaRPr lang="en-US" sz="1400" b="1" u="sng" dirty="0" smtClean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60256" y="1543533"/>
            <a:ext cx="12138098" cy="4254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System Font Regular"/>
              <a:buChar char="–"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System Font Regular"/>
              <a:buChar char="–"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8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Adventures in Multi-Document Summarization: The Wikipedia Current Events  Portal Datas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201" y="1443025"/>
            <a:ext cx="5210175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98" y="3812127"/>
            <a:ext cx="605905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Applications (partial list)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17685" y="1534887"/>
            <a:ext cx="5181600" cy="3781720"/>
          </a:xfrm>
        </p:spPr>
        <p:txBody>
          <a:bodyPr>
            <a:normAutofit/>
          </a:bodyPr>
          <a:lstStyle/>
          <a:p>
            <a:r>
              <a:rPr lang="en-US" b="1" dirty="0" smtClean="0"/>
              <a:t>Major Industries:</a:t>
            </a:r>
          </a:p>
          <a:p>
            <a:pPr lvl="1"/>
            <a:r>
              <a:rPr lang="en-US" dirty="0" smtClean="0"/>
              <a:t> Medical </a:t>
            </a:r>
            <a:r>
              <a:rPr lang="en-US" dirty="0"/>
              <a:t>cases</a:t>
            </a:r>
          </a:p>
          <a:p>
            <a:pPr lvl="1"/>
            <a:r>
              <a:rPr lang="en-US" dirty="0" smtClean="0"/>
              <a:t> Legal </a:t>
            </a:r>
            <a:r>
              <a:rPr lang="en-US" dirty="0"/>
              <a:t>contract analysis</a:t>
            </a:r>
          </a:p>
          <a:p>
            <a:pPr lvl="1"/>
            <a:r>
              <a:rPr lang="en-US" dirty="0" smtClean="0"/>
              <a:t> Research &amp; Development</a:t>
            </a:r>
            <a:endParaRPr lang="en-US" dirty="0"/>
          </a:p>
          <a:p>
            <a:pPr lvl="1"/>
            <a:r>
              <a:rPr lang="en-US" dirty="0" smtClean="0"/>
              <a:t> Patent </a:t>
            </a:r>
            <a:r>
              <a:rPr lang="en-US" dirty="0"/>
              <a:t>research</a:t>
            </a:r>
          </a:p>
          <a:p>
            <a:pPr lvl="1"/>
            <a:r>
              <a:rPr lang="en-US" dirty="0" smtClean="0"/>
              <a:t> Internal document review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854045" y="1534887"/>
            <a:ext cx="5778631" cy="3781720"/>
          </a:xfrm>
        </p:spPr>
        <p:txBody>
          <a:bodyPr>
            <a:normAutofit/>
          </a:bodyPr>
          <a:lstStyle/>
          <a:p>
            <a:r>
              <a:rPr lang="en-US" b="1" dirty="0"/>
              <a:t>Basic Services:</a:t>
            </a:r>
          </a:p>
          <a:p>
            <a:pPr lvl="1"/>
            <a:r>
              <a:rPr lang="en-US" dirty="0"/>
              <a:t>Newsletters</a:t>
            </a:r>
          </a:p>
          <a:p>
            <a:pPr lvl="1"/>
            <a:r>
              <a:rPr lang="en-US" dirty="0"/>
              <a:t>Books and literature</a:t>
            </a:r>
          </a:p>
          <a:p>
            <a:pPr lvl="1"/>
            <a:r>
              <a:rPr lang="en-US" dirty="0"/>
              <a:t>Media monitoring</a:t>
            </a:r>
          </a:p>
          <a:p>
            <a:pPr lvl="1"/>
            <a:r>
              <a:rPr lang="en-US" dirty="0"/>
              <a:t>Question answering and bots</a:t>
            </a:r>
          </a:p>
          <a:p>
            <a:pPr lvl="1"/>
            <a:r>
              <a:rPr lang="en-US" dirty="0"/>
              <a:t>Email overload</a:t>
            </a:r>
          </a:p>
          <a:p>
            <a:pPr lvl="1"/>
            <a:r>
              <a:rPr lang="en-US" dirty="0" smtClean="0"/>
              <a:t>Meetings &amp; video-conferencing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29824" y="5422657"/>
            <a:ext cx="11259143" cy="108183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System Font Regular"/>
              <a:buChar char="–"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System Font Regular"/>
              <a:buChar char="–"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 dirty="0" smtClean="0"/>
              <a:t>Perhaps the one that is most pertinent…</a:t>
            </a:r>
          </a:p>
          <a:p>
            <a:pPr lvl="1"/>
            <a:r>
              <a:rPr lang="en-US" sz="3000" dirty="0" smtClean="0"/>
              <a:t>E-learning and class assignments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9225" y="6428567"/>
            <a:ext cx="12108873" cy="4034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1pPr>
            <a:lvl2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System Font Regular"/>
              <a:buNone/>
              <a:tabLst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2pPr>
            <a:lvl3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None/>
              <a:tabLst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3pPr>
            <a:lvl4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System Font Regular"/>
              <a:buNone/>
              <a:tabLst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4pPr>
            <a:lvl5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  <a:tabLst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u="sng" dirty="0"/>
              <a:t>https://www.frase.io/blog/20-applications-of-automatic-summarization-in-the-enterprise/</a:t>
            </a:r>
            <a:endParaRPr lang="en-US" sz="14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45707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Current </a:t>
            </a:r>
            <a:r>
              <a:rPr lang="en-US" b="1" dirty="0" smtClean="0"/>
              <a:t>Commercial Products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534886"/>
            <a:ext cx="11887200" cy="4642077"/>
          </a:xfrm>
        </p:spPr>
        <p:txBody>
          <a:bodyPr>
            <a:normAutofit fontScale="47500" lnSpcReduction="20000"/>
          </a:bodyPr>
          <a:lstStyle/>
          <a:p>
            <a:pPr fontAlgn="base"/>
            <a:r>
              <a:rPr lang="en-US" sz="4500" b="1" dirty="0"/>
              <a:t>1. </a:t>
            </a:r>
            <a:r>
              <a:rPr lang="en-US" sz="4500" b="1" dirty="0" err="1"/>
              <a:t>AssemblyAI’s</a:t>
            </a:r>
            <a:r>
              <a:rPr lang="en-US" sz="4500" b="1" dirty="0"/>
              <a:t> Auto Chapters </a:t>
            </a:r>
            <a:r>
              <a:rPr lang="en-US" sz="4500" b="1" dirty="0" smtClean="0"/>
              <a:t>API (“Sales Department”)</a:t>
            </a:r>
            <a:endParaRPr lang="en-US" sz="4500" b="1" dirty="0"/>
          </a:p>
          <a:p>
            <a:endParaRPr lang="en-US" sz="4500" b="1" dirty="0" smtClean="0"/>
          </a:p>
          <a:p>
            <a:r>
              <a:rPr lang="en-US" sz="4500" b="1" dirty="0" smtClean="0"/>
              <a:t>*2. </a:t>
            </a:r>
            <a:r>
              <a:rPr lang="en-US" sz="4500" b="1" dirty="0" err="1" smtClean="0"/>
              <a:t>plnia’s</a:t>
            </a:r>
            <a:r>
              <a:rPr lang="en-US" sz="4500" b="1" dirty="0" smtClean="0"/>
              <a:t> </a:t>
            </a:r>
            <a:r>
              <a:rPr lang="en-US" sz="4500" b="1" dirty="0"/>
              <a:t>Text Summarization </a:t>
            </a:r>
            <a:r>
              <a:rPr lang="en-US" sz="4500" b="1" dirty="0" smtClean="0"/>
              <a:t>API  (10 Day free trial, $9-59/month)</a:t>
            </a:r>
          </a:p>
          <a:p>
            <a:endParaRPr lang="en-US" sz="4500" b="1" dirty="0" smtClean="0"/>
          </a:p>
          <a:p>
            <a:r>
              <a:rPr lang="en-US" sz="4500" b="1" dirty="0" smtClean="0"/>
              <a:t>*3. </a:t>
            </a:r>
            <a:r>
              <a:rPr lang="en-US" sz="4500" b="1" dirty="0"/>
              <a:t>Microsoft Azure Text </a:t>
            </a:r>
            <a:r>
              <a:rPr lang="en-US" sz="4500" b="1" dirty="0" smtClean="0"/>
              <a:t>Summarization (Pay as you go, depends on usage, has free plan)</a:t>
            </a:r>
            <a:endParaRPr lang="en-US" sz="4500" b="1" dirty="0"/>
          </a:p>
          <a:p>
            <a:endParaRPr lang="en-US" sz="4500" b="1" dirty="0" smtClean="0"/>
          </a:p>
          <a:p>
            <a:r>
              <a:rPr lang="en-US" sz="4500" b="1" dirty="0" smtClean="0"/>
              <a:t>*4</a:t>
            </a:r>
            <a:r>
              <a:rPr lang="en-US" sz="4500" b="1" dirty="0"/>
              <a:t>. </a:t>
            </a:r>
            <a:r>
              <a:rPr lang="en-US" sz="4500" b="1" dirty="0" err="1"/>
              <a:t>MeaningCloud’s</a:t>
            </a:r>
            <a:r>
              <a:rPr lang="en-US" sz="4500" b="1" dirty="0"/>
              <a:t> Automatic </a:t>
            </a:r>
            <a:r>
              <a:rPr lang="en-US" sz="4500" b="1" dirty="0" smtClean="0"/>
              <a:t>Summarization (0-$999 / month, depends on usage)</a:t>
            </a:r>
            <a:endParaRPr lang="en-US" sz="4500" b="1" dirty="0"/>
          </a:p>
          <a:p>
            <a:endParaRPr lang="en-US" sz="4500" b="1" dirty="0" smtClean="0"/>
          </a:p>
          <a:p>
            <a:r>
              <a:rPr lang="en-US" sz="4500" b="1" dirty="0" smtClean="0"/>
              <a:t>*5. </a:t>
            </a:r>
            <a:r>
              <a:rPr lang="en-US" sz="4500" b="1" dirty="0"/>
              <a:t>NLP Cloud Summarization </a:t>
            </a:r>
            <a:r>
              <a:rPr lang="en-US" sz="4500" b="1" dirty="0" smtClean="0"/>
              <a:t>API (0-$499 / month, depends on usage)</a:t>
            </a:r>
            <a:endParaRPr lang="en-US" sz="4500" b="1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0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072" y="328490"/>
            <a:ext cx="10515600" cy="990146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Brevi</a:t>
            </a:r>
            <a:r>
              <a:rPr lang="en-US" b="1" dirty="0" smtClean="0"/>
              <a:t> </a:t>
            </a:r>
            <a:r>
              <a:rPr lang="en-US" b="1" dirty="0"/>
              <a:t>Demo!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000" b="1" dirty="0" smtClean="0">
                <a:solidFill>
                  <a:schemeClr val="accent1"/>
                </a:solidFill>
              </a:rPr>
              <a:t>(Copy/paste directly </a:t>
            </a:r>
            <a:r>
              <a:rPr lang="en-US" sz="2000" b="1" dirty="0">
                <a:solidFill>
                  <a:schemeClr val="accent1"/>
                </a:solidFill>
              </a:rPr>
              <a:t>into </a:t>
            </a:r>
            <a:r>
              <a:rPr lang="en-US" sz="2000" b="1" dirty="0" smtClean="0">
                <a:solidFill>
                  <a:schemeClr val="accent1"/>
                </a:solidFill>
              </a:rPr>
              <a:t>site, but only 3 times!)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38200" y="6425853"/>
            <a:ext cx="10515600" cy="4034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1pPr>
            <a:lvl2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System Font Regular"/>
              <a:buNone/>
              <a:tabLst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2pPr>
            <a:lvl3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None/>
              <a:tabLst/>
              <a:defRPr sz="28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3pPr>
            <a:lvl4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System Font Regular"/>
              <a:buNone/>
              <a:tabLst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4pPr>
            <a:lvl5pPr marL="95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  <a:tabLst/>
              <a:defRPr sz="2400" kern="1200">
                <a:solidFill>
                  <a:schemeClr val="accent1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u="sng" dirty="0"/>
              <a:t>https://brevi.app/</a:t>
            </a:r>
            <a:endParaRPr lang="en-US" sz="1400" b="1" u="sng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269" b="4715"/>
          <a:stretch/>
        </p:blipFill>
        <p:spPr>
          <a:xfrm>
            <a:off x="1348560" y="1496291"/>
            <a:ext cx="9328624" cy="473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6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sz="1800" b="1" dirty="0" smtClean="0"/>
              <a:t>https</a:t>
            </a:r>
            <a:r>
              <a:rPr lang="en-US" sz="1800" b="1" dirty="0"/>
              <a:t>://</a:t>
            </a:r>
            <a:r>
              <a:rPr lang="en-US" sz="1800" b="1" dirty="0" smtClean="0"/>
              <a:t>www.summari.com/blog/six-things-you-should-know-about-text-summarization</a:t>
            </a:r>
          </a:p>
          <a:p>
            <a:pPr fontAlgn="base"/>
            <a:endParaRPr lang="en-US" sz="600" b="1" dirty="0" smtClean="0"/>
          </a:p>
          <a:p>
            <a:pPr fontAlgn="base"/>
            <a:r>
              <a:rPr lang="en-US" sz="1800" b="1" dirty="0" smtClean="0"/>
              <a:t>https</a:t>
            </a:r>
            <a:r>
              <a:rPr lang="en-US" sz="1800" b="1" dirty="0"/>
              <a:t>://www.frase.io/blog/20-applications-of-automatic-summarization-in-the-enterprise</a:t>
            </a:r>
            <a:r>
              <a:rPr lang="en-US" sz="1800" b="1" dirty="0" smtClean="0"/>
              <a:t>/</a:t>
            </a:r>
          </a:p>
          <a:p>
            <a:pPr fontAlgn="base"/>
            <a:endParaRPr lang="en-US" sz="600" b="1" dirty="0" smtClean="0"/>
          </a:p>
          <a:p>
            <a:pPr fontAlgn="base"/>
            <a:r>
              <a:rPr lang="en-US" sz="1800" b="1" dirty="0" smtClean="0"/>
              <a:t>https</a:t>
            </a:r>
            <a:r>
              <a:rPr lang="en-US" sz="1800" b="1" dirty="0"/>
              <a:t>://marketbusinessnews.com/automatic-text-summarization-in-business/267019</a:t>
            </a:r>
            <a:r>
              <a:rPr lang="en-US" sz="1800" b="1" dirty="0" smtClean="0"/>
              <a:t>/</a:t>
            </a:r>
          </a:p>
          <a:p>
            <a:pPr fontAlgn="base"/>
            <a:endParaRPr lang="en-US" sz="600" b="1" dirty="0" smtClean="0"/>
          </a:p>
          <a:p>
            <a:pPr fontAlgn="base"/>
            <a:r>
              <a:rPr lang="en-US" sz="1800" b="1" dirty="0" smtClean="0"/>
              <a:t>https</a:t>
            </a:r>
            <a:r>
              <a:rPr lang="en-US" sz="1800" b="1" dirty="0"/>
              <a:t>://www.assemblyai.com/blog/text-summarization-nlp-5-best-apis</a:t>
            </a:r>
            <a:r>
              <a:rPr lang="en-US" sz="1800" b="1" dirty="0" smtClean="0"/>
              <a:t>/</a:t>
            </a:r>
          </a:p>
          <a:p>
            <a:pPr fontAlgn="base"/>
            <a:endParaRPr lang="en-US" sz="600" b="1" dirty="0" smtClean="0"/>
          </a:p>
          <a:p>
            <a:pPr fontAlgn="base"/>
            <a:r>
              <a:rPr lang="en-US" sz="1800" b="1" dirty="0" smtClean="0"/>
              <a:t>https</a:t>
            </a:r>
            <a:r>
              <a:rPr lang="en-US" sz="1800" b="1" dirty="0"/>
              <a:t>://monkeylearn.com/blog/natural-language-processing-applications</a:t>
            </a:r>
            <a:r>
              <a:rPr lang="en-US" sz="1800" b="1" dirty="0" smtClean="0"/>
              <a:t>/</a:t>
            </a:r>
          </a:p>
          <a:p>
            <a:pPr fontAlgn="base"/>
            <a:endParaRPr lang="en-US" sz="600" b="1" dirty="0" smtClean="0"/>
          </a:p>
          <a:p>
            <a:pPr fontAlgn="base"/>
            <a:r>
              <a:rPr lang="en-US" sz="1800" b="1" dirty="0" smtClean="0"/>
              <a:t>https</a:t>
            </a:r>
            <a:r>
              <a:rPr lang="en-US" sz="1800" b="1" dirty="0"/>
              <a:t>://</a:t>
            </a:r>
            <a:r>
              <a:rPr lang="en-US" sz="1800" b="1" dirty="0" smtClean="0"/>
              <a:t>www.topcoder.com/thrive/articles/text-summarization-in-nlp</a:t>
            </a:r>
          </a:p>
          <a:p>
            <a:pPr fontAlgn="base"/>
            <a:endParaRPr lang="en-US" sz="600" b="1" dirty="0" smtClean="0"/>
          </a:p>
          <a:p>
            <a:pPr fontAlgn="base"/>
            <a:r>
              <a:rPr lang="en-US" sz="1800" b="1" dirty="0" smtClean="0"/>
              <a:t>https</a:t>
            </a:r>
            <a:r>
              <a:rPr lang="en-US" sz="1800" b="1" dirty="0"/>
              <a:t>://medium.com/@</a:t>
            </a:r>
            <a:r>
              <a:rPr lang="en-US" sz="1800" b="1" dirty="0" smtClean="0"/>
              <a:t>prasasthy.sanal/brief-history-of-text-summarization-9d1b3787a707</a:t>
            </a:r>
          </a:p>
          <a:p>
            <a:pPr fontAlgn="base"/>
            <a:endParaRPr lang="en-US" sz="600" b="1" dirty="0"/>
          </a:p>
          <a:p>
            <a:pPr fontAlgn="base"/>
            <a:r>
              <a:rPr lang="en-US" sz="1800" b="1" dirty="0"/>
              <a:t>https://</a:t>
            </a:r>
            <a:r>
              <a:rPr lang="en-US" sz="1800" b="1" dirty="0" smtClean="0"/>
              <a:t>broutonlab.com/blog/summarization-of-medical-texts-machine-learning</a:t>
            </a:r>
          </a:p>
          <a:p>
            <a:pPr fontAlgn="base"/>
            <a:endParaRPr lang="en-US" sz="700" b="1" dirty="0"/>
          </a:p>
          <a:p>
            <a:pPr fontAlgn="base"/>
            <a:r>
              <a:rPr lang="en-US" sz="1800" b="1" u="sng" dirty="0"/>
              <a:t>https://aylien.com/blog/multi-document-summarisation-and-the-wcep-dataset</a:t>
            </a:r>
          </a:p>
          <a:p>
            <a:pPr fontAlgn="base"/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0494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yracuse University Color Palette">
      <a:dk1>
        <a:srgbClr val="3F403F"/>
      </a:dk1>
      <a:lt1>
        <a:srgbClr val="FFFFFF"/>
      </a:lt1>
      <a:dk2>
        <a:srgbClr val="F76900"/>
      </a:dk2>
      <a:lt2>
        <a:srgbClr val="ADB3B8"/>
      </a:lt2>
      <a:accent1>
        <a:srgbClr val="000E54"/>
      </a:accent1>
      <a:accent2>
        <a:srgbClr val="FF431B"/>
      </a:accent2>
      <a:accent3>
        <a:srgbClr val="FF8E00"/>
      </a:accent3>
      <a:accent4>
        <a:srgbClr val="203299"/>
      </a:accent4>
      <a:accent5>
        <a:srgbClr val="2B72D7"/>
      </a:accent5>
      <a:accent6>
        <a:srgbClr val="F76900"/>
      </a:accent6>
      <a:hlink>
        <a:srgbClr val="D74100"/>
      </a:hlink>
      <a:folHlink>
        <a:srgbClr val="D7410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8424</TotalTime>
  <Words>338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Sherman Sans</vt:lpstr>
      <vt:lpstr>Sherman Sans Book</vt:lpstr>
      <vt:lpstr>Sherman Serif Book</vt:lpstr>
      <vt:lpstr>System Font Regular</vt:lpstr>
      <vt:lpstr>Verdana</vt:lpstr>
      <vt:lpstr>Wingdings</vt:lpstr>
      <vt:lpstr>Office Theme</vt:lpstr>
      <vt:lpstr>Summarization </vt:lpstr>
      <vt:lpstr>OVERVIEW</vt:lpstr>
      <vt:lpstr>Summarization</vt:lpstr>
      <vt:lpstr>Types of Summarization</vt:lpstr>
      <vt:lpstr>Types of Summarization</vt:lpstr>
      <vt:lpstr>Applications (partial list)</vt:lpstr>
      <vt:lpstr>Current Commercial Products</vt:lpstr>
      <vt:lpstr>Brevi Demo!  (Copy/paste directly into site, but only 3 times!)</vt:lpstr>
      <vt:lpstr>References</vt:lpstr>
      <vt:lpstr>  Thank you!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Hubert De La Vega</dc:creator>
  <cp:lastModifiedBy>NewGuy1</cp:lastModifiedBy>
  <cp:revision>185</cp:revision>
  <dcterms:created xsi:type="dcterms:W3CDTF">2019-07-05T14:23:44Z</dcterms:created>
  <dcterms:modified xsi:type="dcterms:W3CDTF">2022-11-21T21:52:58Z</dcterms:modified>
</cp:coreProperties>
</file>