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262" r:id="rId3"/>
    <p:sldId id="271" r:id="rId4"/>
    <p:sldId id="259" r:id="rId5"/>
    <p:sldId id="282" r:id="rId6"/>
    <p:sldId id="275" r:id="rId7"/>
    <p:sldId id="283" r:id="rId8"/>
    <p:sldId id="263" r:id="rId9"/>
    <p:sldId id="284" r:id="rId10"/>
    <p:sldId id="285" r:id="rId11"/>
    <p:sldId id="267" r:id="rId12"/>
    <p:sldId id="287" r:id="rId13"/>
    <p:sldId id="272" r:id="rId14"/>
    <p:sldId id="286" r:id="rId15"/>
    <p:sldId id="288" r:id="rId16"/>
    <p:sldId id="273" r:id="rId17"/>
    <p:sldId id="290" r:id="rId18"/>
    <p:sldId id="274" r:id="rId19"/>
    <p:sldId id="291" r:id="rId20"/>
    <p:sldId id="270" r:id="rId21"/>
    <p:sldId id="292" r:id="rId22"/>
    <p:sldId id="265" r:id="rId23"/>
    <p:sldId id="281" r:id="rId24"/>
    <p:sldId id="279" r:id="rId25"/>
    <p:sldId id="293" r:id="rId26"/>
    <p:sldId id="280" r:id="rId27"/>
    <p:sldId id="266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5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1D69-C9C0-499B-B857-0F5CEA00ADE8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E3FEF-A8A1-49C0-A212-423F12351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7AE13-8C6E-4837-A34A-045156AF9667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67957-1501-4C7F-8C5A-E01E28504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0965-B5A4-444B-B0E8-10ABE9F16918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1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85" r="7433"/>
          <a:stretch>
            <a:fillRect/>
          </a:stretch>
        </p:blipFill>
        <p:spPr bwMode="auto">
          <a:xfrm>
            <a:off x="0" y="1"/>
            <a:ext cx="827584" cy="35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그림 3" descr="image0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0425" y="0"/>
            <a:ext cx="1933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4F02-4526-4C6F-93FE-7736179E0DD6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D10C-CA7C-48E0-A1A5-93EB47EA0B81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48680"/>
            <a:ext cx="6372200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372200" y="548680"/>
            <a:ext cx="2771800" cy="468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</p:spPr>
        <p:txBody>
          <a:bodyPr>
            <a:noAutofit/>
          </a:bodyPr>
          <a:lstStyle>
            <a:lvl1pPr marL="342900" indent="-342900" algn="l">
              <a:buFont typeface="+mj-lt"/>
              <a:buAutoNum type="arabicPeriod"/>
              <a:defRPr sz="1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72201" y="548680"/>
            <a:ext cx="2771800" cy="4691063"/>
          </a:xfrm>
        </p:spPr>
        <p:txBody>
          <a:bodyPr>
            <a:normAutofit/>
          </a:bodyPr>
          <a:lstStyle>
            <a:lvl1pPr marL="342900" indent="-342900">
              <a:buFont typeface="+mj-ea"/>
              <a:buAutoNum type="circleNumDbPlain"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5229200"/>
            <a:ext cx="9144000" cy="10801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0" y="5229200"/>
            <a:ext cx="9144000" cy="1090663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1000"/>
            </a:lvl1pPr>
            <a:lvl2pPr marL="457200" indent="0">
              <a:buFont typeface="Arial" pitchFamily="34" charset="0"/>
              <a:buChar char="•"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85" r="7433"/>
          <a:stretch>
            <a:fillRect/>
          </a:stretch>
        </p:blipFill>
        <p:spPr bwMode="auto">
          <a:xfrm>
            <a:off x="0" y="6500096"/>
            <a:ext cx="827584" cy="35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그림 3" descr="image0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0425" y="6515100"/>
            <a:ext cx="1933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130-BBB6-4295-9B4A-7F5887F2AC02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2493-4DD9-484B-AB42-1DB0601BD2E7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C05A-7162-45F0-B607-C3B7A399AFC7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46BB-5A81-405E-8C0E-6BEC8343B7BF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D5DF-318E-4C63-AD2D-2B4A1334A23D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514-7C78-4676-93F9-A1A7D8C0DCD3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3ABA-E288-4998-A9A0-EDC1F57A223A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1706-DAC4-490A-8F65-7160F260DF25}" type="datetime1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96BA-6B07-4CB2-9077-5A1EA7B3E8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65920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400" b="1" dirty="0" smtClean="0">
                <a:latin typeface="+mn-ea"/>
                <a:ea typeface="+mn-ea"/>
              </a:rPr>
              <a:t>자동하이라이트 시스템</a:t>
            </a:r>
            <a:r>
              <a:rPr lang="en-US" altLang="ko-KR" sz="2400" b="1" dirty="0" smtClean="0">
                <a:latin typeface="+mn-ea"/>
                <a:ea typeface="+mn-ea"/>
              </a:rPr>
              <a:t/>
            </a:r>
            <a:br>
              <a:rPr lang="en-US" altLang="ko-KR" sz="2400" b="1" dirty="0" smtClean="0">
                <a:latin typeface="+mn-ea"/>
                <a:ea typeface="+mn-ea"/>
              </a:rPr>
            </a:br>
            <a:r>
              <a:rPr lang="en-US" altLang="ko-KR" sz="2400" b="1" dirty="0" smtClean="0">
                <a:latin typeface="+mn-ea"/>
                <a:ea typeface="+mn-ea"/>
              </a:rPr>
              <a:t>Admin </a:t>
            </a:r>
            <a:r>
              <a:rPr lang="ko-KR" altLang="en-US" sz="2400" b="1" dirty="0" smtClean="0">
                <a:latin typeface="+mn-ea"/>
                <a:ea typeface="+mn-ea"/>
              </a:rPr>
              <a:t>스토리보드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2020/05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디자인시안</a:t>
            </a:r>
            <a:r>
              <a:rPr lang="en-US" altLang="ko-KR" dirty="0" smtClean="0"/>
              <a:t>-2)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48680"/>
            <a:ext cx="9144000" cy="5163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배치 관리 메뉴를 선택하면 등록된 배치 목록을 화면에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배치의 아이콘을 통해 수정 및 삭제 활성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비활성 상태를 변경할 수 있도록 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배치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삭제할 배치로 생성된 하이라이트 영상에 대한 삭제 여부를 확인한다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하이라이트 영상 </a:t>
            </a:r>
            <a:r>
              <a:rPr lang="ko-KR" altLang="en-US" dirty="0" err="1" smtClean="0"/>
              <a:t>삭제시에는</a:t>
            </a:r>
            <a:r>
              <a:rPr lang="ko-KR" altLang="en-US" dirty="0" smtClean="0"/>
              <a:t> 하이라이트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및 하이라이트 상세 테이블에서 해당 배치의 모든 영상을 삭제한다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비활성 상태에서 활성 상태로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회성 배치인 경우에는 편집화면으로 전환한다</a:t>
            </a:r>
            <a:r>
              <a:rPr lang="en-US" altLang="ko-KR" dirty="0" smtClean="0"/>
              <a:t>.</a:t>
            </a:r>
          </a:p>
          <a:p>
            <a:pPr>
              <a:buFont typeface="+mj-ea"/>
              <a:buAutoNum type="circleNumDbPlain" startAt="3"/>
            </a:pPr>
            <a:r>
              <a:rPr lang="en-US" altLang="ko-KR" dirty="0" smtClean="0"/>
              <a:t>“</a:t>
            </a:r>
            <a:r>
              <a:rPr lang="ko-KR" altLang="en-US" dirty="0" smtClean="0"/>
              <a:t>배치 만들기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통해 새로운 배치를 생성한다</a:t>
            </a:r>
            <a:r>
              <a:rPr lang="en-US" altLang="ko-KR" dirty="0" smtClean="0"/>
              <a:t>.</a:t>
            </a:r>
          </a:p>
          <a:p>
            <a:pPr>
              <a:buAutoNum type="circleNumDbPlain" startAt="3"/>
            </a:pPr>
            <a:r>
              <a:rPr lang="ko-KR" altLang="en-US" dirty="0" smtClean="0"/>
              <a:t>목록에서 </a:t>
            </a:r>
            <a:r>
              <a:rPr lang="ko-KR" altLang="en-US" dirty="0" err="1" smtClean="0"/>
              <a:t>배치명을</a:t>
            </a:r>
            <a:r>
              <a:rPr lang="ko-KR" altLang="en-US" dirty="0" smtClean="0"/>
              <a:t> 클릭 하면 선택된 배치 수정 화면으로 전환</a:t>
            </a:r>
            <a:r>
              <a:rPr lang="en-US" altLang="ko-KR" dirty="0" smtClean="0"/>
              <a:t>.</a:t>
            </a:r>
          </a:p>
          <a:p>
            <a:pPr>
              <a:buAutoNum type="circleNumDbPlain" startAt="3"/>
            </a:pPr>
            <a:r>
              <a:rPr lang="ko-KR" altLang="en-US" dirty="0" smtClean="0"/>
              <a:t>배치 수행 결과를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세부 내역을 표시하며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paly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클릭시에는</a:t>
            </a:r>
            <a:r>
              <a:rPr lang="ko-KR" altLang="en-US" dirty="0" smtClean="0"/>
              <a:t> 해당 하이라이트 영상을 </a:t>
            </a:r>
            <a:r>
              <a:rPr lang="en-US" altLang="ko-KR" dirty="0" err="1" smtClean="0"/>
              <a:t>paly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배치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batch_info_table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배치 결과 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batch_result_table</a:t>
            </a:r>
            <a:r>
              <a:rPr lang="en-US" altLang="ko-KR" dirty="0" smtClean="0"/>
              <a:t>_</a:t>
            </a:r>
          </a:p>
          <a:p>
            <a:r>
              <a:rPr lang="ko-KR" altLang="en-US" dirty="0" smtClean="0"/>
              <a:t>하이라이트 정보 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highlight_info_table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하이라이트 상세 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highlight_detail_table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9672" y="19888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23488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31840" y="23488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0032" y="1844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645024"/>
            <a:ext cx="3600400" cy="13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059832" y="37890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 디자인 시안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515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생성할 </a:t>
            </a:r>
            <a:r>
              <a:rPr lang="ko-KR" altLang="en-US" dirty="0" err="1" smtClean="0"/>
              <a:t>배치명을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ko-KR" altLang="en-US" dirty="0" smtClean="0"/>
              <a:t>배치 동작 가능한 시간을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동작 시간은 시스템의 동시 처리 시간을 고려하여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단위로 처리되도록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설정된 수만큼의 배치가 등록된 시간대일 경우에는 설정에 표시되지 않도록 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 가능한 시간대만 표시되어 선택되도록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하이라이트 생성을 위한 팀을 선택</a:t>
            </a:r>
            <a:endParaRPr lang="en-US" altLang="ko-KR" dirty="0" smtClean="0"/>
          </a:p>
          <a:p>
            <a:r>
              <a:rPr lang="ko-KR" altLang="en-US" dirty="0" smtClean="0"/>
              <a:t>하이라이트 생성을 위한 선수 선택</a:t>
            </a:r>
            <a:endParaRPr lang="en-US" altLang="ko-KR" dirty="0" smtClean="0"/>
          </a:p>
          <a:p>
            <a:r>
              <a:rPr lang="ko-KR" altLang="en-US" dirty="0" smtClean="0"/>
              <a:t>하이라이트 생성을 위한 기간을 선택</a:t>
            </a:r>
            <a:endParaRPr lang="en-US" altLang="ko-KR" dirty="0" smtClean="0"/>
          </a:p>
          <a:p>
            <a:r>
              <a:rPr lang="ko-KR" altLang="en-US" dirty="0" smtClean="0"/>
              <a:t>하이라이트 추출을 위한 항목 설정</a:t>
            </a:r>
            <a:endParaRPr lang="en-US" altLang="ko-KR" dirty="0" smtClean="0"/>
          </a:p>
          <a:p>
            <a:r>
              <a:rPr lang="ko-KR" altLang="en-US" dirty="0" smtClean="0"/>
              <a:t>반복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반복 설정이 된 경우 매일 지정된 시간에 해당 조건으로 하이라이트가 생성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반복 설정이 된 경우에는 기간선택 항목은 표시되지 않음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반복 설정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화면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지정 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달력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 요일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요일 선택 화면 제공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배치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지정된 조건에 대한 유효성 여부를 검증한다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배치 정보 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batch_info_table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배치 등록 및 수정</a:t>
            </a:r>
            <a:endParaRPr lang="en-US" altLang="ko-KR" dirty="0" smtClean="0"/>
          </a:p>
          <a:p>
            <a:r>
              <a:rPr lang="ko-KR" altLang="en-US" dirty="0" smtClean="0"/>
              <a:t>작업 </a:t>
            </a:r>
            <a:r>
              <a:rPr lang="ko-KR" altLang="en-US" dirty="0" err="1" smtClean="0"/>
              <a:t>스케쥴러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배치 동작 시간 설정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2420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39952" y="22768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37170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67744" y="39330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⑦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1560" y="29969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07704" y="32129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72000" y="328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501008"/>
            <a:ext cx="73808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 시안</a:t>
            </a:r>
            <a:r>
              <a:rPr lang="en-US" altLang="ko-KR" dirty="0" smtClean="0"/>
              <a:t>-1)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51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배치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 시안</a:t>
            </a:r>
            <a:r>
              <a:rPr lang="en-US" altLang="ko-KR" dirty="0" smtClean="0"/>
              <a:t>-2)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50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하이라이트 편집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로 편집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6372201" y="548680"/>
            <a:ext cx="2771800" cy="4691063"/>
          </a:xfrm>
        </p:spPr>
        <p:txBody>
          <a:bodyPr/>
          <a:lstStyle/>
          <a:p>
            <a:r>
              <a:rPr lang="ko-KR" altLang="en-US" dirty="0" smtClean="0"/>
              <a:t>하이라이트 편집을 위해 경기 날짜와 진행이 완료된 경기를 선택</a:t>
            </a:r>
            <a:endParaRPr lang="en-US" altLang="ko-KR" dirty="0" smtClean="0"/>
          </a:p>
          <a:p>
            <a:r>
              <a:rPr lang="ko-KR" altLang="en-US" dirty="0" smtClean="0"/>
              <a:t>테이블 목록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를 통한 편집을 선택 </a:t>
            </a:r>
            <a:r>
              <a:rPr lang="en-US" altLang="ko-KR" dirty="0" smtClean="0"/>
              <a:t>(default </a:t>
            </a:r>
            <a:r>
              <a:rPr lang="ko-KR" altLang="en-US" dirty="0" smtClean="0"/>
              <a:t>영상 </a:t>
            </a:r>
            <a:r>
              <a:rPr lang="en-US" altLang="ko-KR" dirty="0" err="1" smtClean="0"/>
              <a:t>paly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영상을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출력되는 영상에 해당되는 구간 정보를 하단에 출력하며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하이라이트로 추출된 구간 여부를 표시</a:t>
            </a:r>
            <a:endParaRPr lang="en-US" altLang="ko-KR" dirty="0" smtClean="0"/>
          </a:p>
          <a:p>
            <a:r>
              <a:rPr lang="en-US" altLang="ko-KR" dirty="0" smtClean="0"/>
              <a:t>Play </a:t>
            </a:r>
            <a:r>
              <a:rPr lang="ko-KR" altLang="en-US" dirty="0" smtClean="0"/>
              <a:t>되는 시점의 구간 정보를 표출하며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수정이 가능하도록 구성</a:t>
            </a:r>
            <a:endParaRPr lang="en-US" altLang="ko-KR" dirty="0" smtClean="0"/>
          </a:p>
          <a:p>
            <a:r>
              <a:rPr lang="en-US" altLang="ko-KR" dirty="0" smtClean="0"/>
              <a:t>Play </a:t>
            </a:r>
            <a:r>
              <a:rPr lang="ko-KR" altLang="en-US" dirty="0" smtClean="0"/>
              <a:t>되는 영상 구간을 하이라이트 영상에 포함여부를 판단</a:t>
            </a:r>
            <a:endParaRPr lang="en-US" altLang="ko-KR" dirty="0" smtClean="0"/>
          </a:p>
          <a:p>
            <a:r>
              <a:rPr lang="ko-KR" altLang="en-US" dirty="0" smtClean="0"/>
              <a:t>해당 구간의 변경 사항이 발생이 있을 경우 활성화</a:t>
            </a:r>
            <a:endParaRPr lang="en-US" altLang="ko-KR" dirty="0" smtClean="0"/>
          </a:p>
          <a:p>
            <a:r>
              <a:rPr lang="ko-KR" altLang="en-US" dirty="0" smtClean="0"/>
              <a:t>변경사항이 저장되면 시스템에 해당 경기의 하이라이트 재 생성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수행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0" y="5229200"/>
            <a:ext cx="9144000" cy="1090663"/>
          </a:xfrm>
        </p:spPr>
        <p:txBody>
          <a:bodyPr/>
          <a:lstStyle/>
          <a:p>
            <a:r>
              <a:rPr lang="ko-KR" altLang="en-US" dirty="0" smtClean="0"/>
              <a:t>경기 정보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 결과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하이라이트 정보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하이라이트 상세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 관리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변경내역관리</a:t>
            </a:r>
            <a:r>
              <a:rPr lang="en-US" altLang="ko-KR" dirty="0" smtClean="0"/>
              <a:t>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83568" y="19168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092606" y="1844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83968" y="40770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88024" y="328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23728" y="46531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88024" y="45811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하이라이트 편집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로 편집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시안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512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하이라이트 편집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경기 결과 목록으로 편집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6372201" y="548680"/>
            <a:ext cx="2771800" cy="4691063"/>
          </a:xfrm>
        </p:spPr>
        <p:txBody>
          <a:bodyPr/>
          <a:lstStyle/>
          <a:p>
            <a:r>
              <a:rPr lang="ko-KR" altLang="en-US" dirty="0" smtClean="0"/>
              <a:t>하이라이트 편집을 위해 경기 날짜와 진행이 완료된 경기를 선택</a:t>
            </a:r>
            <a:endParaRPr lang="en-US" altLang="ko-KR" dirty="0" smtClean="0"/>
          </a:p>
          <a:p>
            <a:r>
              <a:rPr lang="ko-KR" altLang="en-US" dirty="0" smtClean="0"/>
              <a:t>테이블 목록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를 통한 편집을 선택 </a:t>
            </a:r>
            <a:r>
              <a:rPr lang="en-US" altLang="ko-KR" dirty="0" smtClean="0"/>
              <a:t>(default </a:t>
            </a:r>
            <a:r>
              <a:rPr lang="ko-KR" altLang="en-US" dirty="0" smtClean="0"/>
              <a:t>영상 </a:t>
            </a:r>
            <a:r>
              <a:rPr lang="en-US" altLang="ko-KR" dirty="0" err="1" smtClean="0"/>
              <a:t>paly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썸네일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창으로 영상 </a:t>
            </a:r>
            <a:r>
              <a:rPr lang="en-US" altLang="ko-KR" dirty="0" smtClean="0"/>
              <a:t>Play, </a:t>
            </a:r>
            <a:r>
              <a:rPr lang="ko-KR" altLang="en-US" dirty="0" smtClean="0"/>
              <a:t>편집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화면 팝업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해당 구간 삭제 처리</a:t>
            </a:r>
            <a:endParaRPr lang="en-US" altLang="ko-KR" dirty="0" smtClean="0"/>
          </a:p>
          <a:p>
            <a:r>
              <a:rPr lang="ko-KR" altLang="en-US" dirty="0" smtClean="0"/>
              <a:t>해당 구간 영상을 </a:t>
            </a:r>
            <a:r>
              <a:rPr lang="en-US" altLang="ko-KR" dirty="0" smtClean="0"/>
              <a:t>play</a:t>
            </a:r>
          </a:p>
          <a:p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구간 정보를 편집</a:t>
            </a:r>
            <a:endParaRPr lang="en-US" altLang="ko-KR" dirty="0" smtClean="0"/>
          </a:p>
          <a:p>
            <a:r>
              <a:rPr lang="ko-KR" altLang="en-US" dirty="0" smtClean="0"/>
              <a:t>변경사항이 저장되면 시스템에 해당 경기의 하이라이트 재 생성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수행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0" y="5229200"/>
            <a:ext cx="9144000" cy="1090663"/>
          </a:xfrm>
        </p:spPr>
        <p:txBody>
          <a:bodyPr/>
          <a:lstStyle/>
          <a:p>
            <a:r>
              <a:rPr lang="ko-KR" altLang="en-US" dirty="0" smtClean="0"/>
              <a:t>경기 정보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 결과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하이라이트 정보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하이라이트 상세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 관리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변경내역관리</a:t>
            </a:r>
            <a:r>
              <a:rPr lang="en-US" altLang="ko-KR" dirty="0" smtClean="0"/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48680"/>
            <a:ext cx="637810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411760" y="14847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76056" y="16288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52120" y="31409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75856" y="20608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r="29268"/>
          <a:stretch>
            <a:fillRect/>
          </a:stretch>
        </p:blipFill>
        <p:spPr bwMode="auto">
          <a:xfrm>
            <a:off x="2339752" y="2852936"/>
            <a:ext cx="2088232" cy="10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995936" y="2780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하이라이트 편집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경기 결과 목록으로 편집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시안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517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04056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b="1" dirty="0" smtClean="0"/>
              <a:t>문서이력</a:t>
            </a:r>
            <a:endParaRPr lang="ko-KR" altLang="en-US" sz="1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397000"/>
          <a:ext cx="820891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64096"/>
                <a:gridCol w="1368152"/>
                <a:gridCol w="792088"/>
                <a:gridCol w="51845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저자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2020/05/20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안엽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스토리보드</a:t>
                      </a:r>
                      <a:r>
                        <a:rPr lang="ko-KR" altLang="en-US" sz="1000" baseline="0" dirty="0" smtClean="0"/>
                        <a:t> 작성을 위한 문서 포맷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2020/06/29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안엽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스토리보드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차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release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detection </a:t>
            </a:r>
            <a:r>
              <a:rPr lang="ko-KR" altLang="en-US" dirty="0" smtClean="0"/>
              <a:t>판정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경기를 선택하면 마지막으로 작업한 구간을 기본으로 표출한다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경기 정보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 결과 테이블</a:t>
            </a:r>
            <a:r>
              <a:rPr lang="en-US" altLang="ko-KR" dirty="0" smtClean="0"/>
              <a:t>/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548680"/>
            <a:ext cx="6372198" cy="469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작업 관리 </a:t>
            </a:r>
            <a:r>
              <a:rPr lang="en-US" altLang="ko-KR" dirty="0" smtClean="0"/>
              <a:t>– detection </a:t>
            </a:r>
            <a:r>
              <a:rPr lang="ko-KR" altLang="en-US" dirty="0" smtClean="0"/>
              <a:t>판정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경기 정보 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 결과 테이블</a:t>
            </a:r>
            <a:r>
              <a:rPr lang="en-US" altLang="ko-KR" dirty="0" smtClean="0"/>
              <a:t>/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518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모니터링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하이라이트 영상 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0811"/>
          <a:stretch>
            <a:fillRect/>
          </a:stretch>
        </p:blipFill>
        <p:spPr bwMode="auto">
          <a:xfrm>
            <a:off x="-1" y="548680"/>
            <a:ext cx="637220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모니터링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경기 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문자중계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하이라이트 구간 추출에 대한 세부 수행된 데이터를 확인</a:t>
            </a:r>
            <a:endParaRPr lang="en-US" altLang="ko-KR" dirty="0" smtClean="0"/>
          </a:p>
          <a:p>
            <a:r>
              <a:rPr lang="ko-KR" altLang="en-US" dirty="0" smtClean="0"/>
              <a:t>보기를 클릭하면 해당 경기의 원본 저장된 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로드하여</a:t>
            </a:r>
            <a:r>
              <a:rPr lang="ko-KR" altLang="en-US" dirty="0" smtClean="0"/>
              <a:t> 테이블 형태로 출력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44420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모니터링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진행상태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모니터링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진행상태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디자인시안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5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모니터링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정확도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진행 및 대기 상태의 항목을 더블 클릭하면 </a:t>
            </a:r>
            <a:r>
              <a:rPr lang="en-US" altLang="ko-KR" dirty="0" smtClean="0"/>
              <a:t>Detection </a:t>
            </a:r>
            <a:r>
              <a:rPr lang="ko-KR" altLang="en-US" dirty="0" smtClean="0"/>
              <a:t>판정 화면으로 이동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진행중인 항목일 경우에는 다음 판정 구간이 출력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012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목록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84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정보 등록 및 수정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 로그인시에만 출력</a:t>
            </a:r>
            <a:endParaRPr lang="en-US" altLang="ko-KR" dirty="0" smtClean="0"/>
          </a:p>
          <a:p>
            <a:r>
              <a:rPr lang="ko-KR" altLang="en-US" dirty="0" smtClean="0"/>
              <a:t>일반 계정에서는 로그인 사용자의 정보만 표시</a:t>
            </a:r>
            <a:r>
              <a:rPr lang="en-US" altLang="ko-KR" dirty="0" smtClean="0"/>
              <a:t>(ID </a:t>
            </a:r>
            <a:r>
              <a:rPr lang="ko-KR" altLang="en-US" dirty="0" smtClean="0"/>
              <a:t>변경불가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엔진 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 로그인시에만 출력</a:t>
            </a:r>
            <a:endParaRPr lang="en-US" altLang="ko-KR" dirty="0" smtClean="0"/>
          </a:p>
          <a:p>
            <a:r>
              <a:rPr lang="ko-KR" altLang="en-US" dirty="0" smtClean="0"/>
              <a:t>일반 계정에서는 로그인 사용자의 정보만 표시</a:t>
            </a:r>
            <a:r>
              <a:rPr lang="en-US" altLang="ko-KR" dirty="0" smtClean="0"/>
              <a:t>(ID </a:t>
            </a:r>
            <a:r>
              <a:rPr lang="ko-KR" altLang="en-US" dirty="0" smtClean="0"/>
              <a:t>변경불가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HOME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 Main </a:t>
            </a:r>
            <a:r>
              <a:rPr lang="ko-KR" altLang="en-US" sz="1400" dirty="0" smtClean="0">
                <a:latin typeface="+mn-ea"/>
              </a:rPr>
              <a:t>화면으로 </a:t>
            </a:r>
            <a:r>
              <a:rPr lang="en-US" altLang="ko-KR" sz="1400" dirty="0" smtClean="0">
                <a:latin typeface="+mn-ea"/>
              </a:rPr>
              <a:t>“</a:t>
            </a:r>
            <a:r>
              <a:rPr lang="ko-KR" altLang="en-US" sz="1400" dirty="0" smtClean="0">
                <a:latin typeface="+mn-ea"/>
              </a:rPr>
              <a:t>오늘의 하이라이트 </a:t>
            </a:r>
            <a:r>
              <a:rPr lang="en-US" altLang="ko-KR" sz="1400" dirty="0" smtClean="0">
                <a:latin typeface="+mn-ea"/>
              </a:rPr>
              <a:t>“ </a:t>
            </a:r>
            <a:r>
              <a:rPr lang="ko-KR" altLang="en-US" sz="1400" dirty="0" smtClean="0">
                <a:latin typeface="+mn-ea"/>
              </a:rPr>
              <a:t>표출</a:t>
            </a:r>
            <a:endParaRPr lang="en-US" altLang="ko-KR" sz="1400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b="72402"/>
          <a:stretch>
            <a:fillRect/>
          </a:stretch>
        </p:blipFill>
        <p:spPr bwMode="auto">
          <a:xfrm>
            <a:off x="0" y="548680"/>
            <a:ext cx="63722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31640" y="1988840"/>
            <a:ext cx="720080" cy="216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작업관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리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4663" y="1988840"/>
            <a:ext cx="720080" cy="216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HOME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0779" y="1988840"/>
            <a:ext cx="720080" cy="216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모니터링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69918" y="1988840"/>
            <a:ext cx="720080" cy="216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17590" y="2348880"/>
            <a:ext cx="72008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배치관리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hape 15"/>
          <p:cNvCxnSpPr>
            <a:stCxn id="10" idx="2"/>
            <a:endCxn id="14" idx="1"/>
          </p:cNvCxnSpPr>
          <p:nvPr/>
        </p:nvCxnSpPr>
        <p:spPr>
          <a:xfrm rot="16200000" flipH="1">
            <a:off x="1628621" y="2267923"/>
            <a:ext cx="252028" cy="1259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393654" y="2636912"/>
            <a:ext cx="864096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배치목</a:t>
            </a:r>
            <a:r>
              <a:rPr lang="ko-KR" altLang="en-US" sz="800" dirty="0" smtClean="0">
                <a:solidFill>
                  <a:schemeClr val="tx1"/>
                </a:solidFill>
              </a:rPr>
              <a:t>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93654" y="2924944"/>
            <a:ext cx="864096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배치 만들기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93654" y="3212976"/>
            <a:ext cx="864096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결과 편집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Shape 24"/>
          <p:cNvCxnSpPr>
            <a:stCxn id="14" idx="2"/>
            <a:endCxn id="22" idx="1"/>
          </p:cNvCxnSpPr>
          <p:nvPr/>
        </p:nvCxnSpPr>
        <p:spPr>
          <a:xfrm rot="16200000" flipH="1">
            <a:off x="2177630" y="2564904"/>
            <a:ext cx="216024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4" idx="2"/>
            <a:endCxn id="23" idx="1"/>
          </p:cNvCxnSpPr>
          <p:nvPr/>
        </p:nvCxnSpPr>
        <p:spPr>
          <a:xfrm rot="16200000" flipH="1">
            <a:off x="2033614" y="2708920"/>
            <a:ext cx="504056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4" idx="2"/>
            <a:endCxn id="24" idx="1"/>
          </p:cNvCxnSpPr>
          <p:nvPr/>
        </p:nvCxnSpPr>
        <p:spPr>
          <a:xfrm rot="16200000" flipH="1">
            <a:off x="1889598" y="2852936"/>
            <a:ext cx="792088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1817590" y="3645024"/>
            <a:ext cx="187220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경기하이라이트 편집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17590" y="4077072"/>
            <a:ext cx="1872208" cy="1440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Detection </a:t>
            </a:r>
            <a:r>
              <a:rPr lang="ko-KR" altLang="en-US" sz="1000" dirty="0" smtClean="0">
                <a:solidFill>
                  <a:schemeClr val="tx1"/>
                </a:solidFill>
              </a:rPr>
              <a:t>판정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hape 46"/>
          <p:cNvCxnSpPr>
            <a:stCxn id="10" idx="2"/>
            <a:endCxn id="45" idx="1"/>
          </p:cNvCxnSpPr>
          <p:nvPr/>
        </p:nvCxnSpPr>
        <p:spPr>
          <a:xfrm rot="16200000" flipH="1">
            <a:off x="998551" y="2897993"/>
            <a:ext cx="1512168" cy="1259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0" idx="2"/>
            <a:endCxn id="46" idx="1"/>
          </p:cNvCxnSpPr>
          <p:nvPr/>
        </p:nvCxnSpPr>
        <p:spPr>
          <a:xfrm rot="16200000" flipH="1">
            <a:off x="782527" y="3114017"/>
            <a:ext cx="1944216" cy="1259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3545782" y="2348880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프로세스 상태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Shape 57"/>
          <p:cNvCxnSpPr>
            <a:stCxn id="12" idx="2"/>
            <a:endCxn id="57" idx="1"/>
          </p:cNvCxnSpPr>
          <p:nvPr/>
        </p:nvCxnSpPr>
        <p:spPr>
          <a:xfrm rot="16200000" flipH="1">
            <a:off x="3352286" y="2263396"/>
            <a:ext cx="252028" cy="1349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3545782" y="2636912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작업상태</a:t>
            </a:r>
            <a:r>
              <a:rPr lang="en-US" altLang="ko-KR" sz="1000" dirty="0" smtClean="0">
                <a:solidFill>
                  <a:schemeClr val="tx1"/>
                </a:solidFill>
              </a:rPr>
              <a:t>(Kafka)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hape 66"/>
          <p:cNvCxnSpPr>
            <a:stCxn id="12" idx="2"/>
            <a:endCxn id="66" idx="1"/>
          </p:cNvCxnSpPr>
          <p:nvPr/>
        </p:nvCxnSpPr>
        <p:spPr>
          <a:xfrm rot="16200000" flipH="1">
            <a:off x="3208270" y="2407412"/>
            <a:ext cx="540060" cy="1349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3545782" y="2924944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Shape 73"/>
          <p:cNvCxnSpPr>
            <a:stCxn id="12" idx="2"/>
            <a:endCxn id="73" idx="1"/>
          </p:cNvCxnSpPr>
          <p:nvPr/>
        </p:nvCxnSpPr>
        <p:spPr>
          <a:xfrm rot="16200000" flipH="1">
            <a:off x="3064254" y="2551428"/>
            <a:ext cx="828092" cy="1349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246815" y="2348880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문자중</a:t>
            </a:r>
            <a:r>
              <a:rPr lang="ko-KR" altLang="en-US" sz="1000" dirty="0" smtClean="0">
                <a:solidFill>
                  <a:schemeClr val="tx1"/>
                </a:solidFill>
              </a:rPr>
              <a:t>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246815" y="2622510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영상다운로드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246815" y="2896140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엔진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246815" y="3169770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MDP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46815" y="3717032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246815" y="3443400"/>
            <a:ext cx="108012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스케쥴러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Shape 86"/>
          <p:cNvCxnSpPr>
            <a:stCxn id="13" idx="2"/>
            <a:endCxn id="85" idx="1"/>
          </p:cNvCxnSpPr>
          <p:nvPr/>
        </p:nvCxnSpPr>
        <p:spPr>
          <a:xfrm rot="16200000" flipH="1">
            <a:off x="4378296" y="2956525"/>
            <a:ext cx="1620180" cy="116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13" idx="2"/>
            <a:endCxn id="86" idx="1"/>
          </p:cNvCxnSpPr>
          <p:nvPr/>
        </p:nvCxnSpPr>
        <p:spPr>
          <a:xfrm rot="16200000" flipH="1">
            <a:off x="4515112" y="2819709"/>
            <a:ext cx="1346548" cy="116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stCxn id="13" idx="2"/>
            <a:endCxn id="84" idx="1"/>
          </p:cNvCxnSpPr>
          <p:nvPr/>
        </p:nvCxnSpPr>
        <p:spPr>
          <a:xfrm rot="16200000" flipH="1">
            <a:off x="4651927" y="2682894"/>
            <a:ext cx="1072918" cy="116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13" idx="2"/>
            <a:endCxn id="83" idx="1"/>
          </p:cNvCxnSpPr>
          <p:nvPr/>
        </p:nvCxnSpPr>
        <p:spPr>
          <a:xfrm rot="16200000" flipH="1">
            <a:off x="4788742" y="2546079"/>
            <a:ext cx="799288" cy="116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13" idx="2"/>
            <a:endCxn id="82" idx="1"/>
          </p:cNvCxnSpPr>
          <p:nvPr/>
        </p:nvCxnSpPr>
        <p:spPr>
          <a:xfrm rot="16200000" flipH="1">
            <a:off x="4925557" y="2409264"/>
            <a:ext cx="525658" cy="116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13" idx="2"/>
            <a:endCxn id="81" idx="1"/>
          </p:cNvCxnSpPr>
          <p:nvPr/>
        </p:nvCxnSpPr>
        <p:spPr>
          <a:xfrm rot="16200000" flipH="1">
            <a:off x="5062372" y="2272449"/>
            <a:ext cx="252028" cy="116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연동 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admin</a:t>
            </a:r>
            <a:r>
              <a:rPr lang="ko-KR" altLang="en-US" dirty="0" smtClean="0"/>
              <a:t> 로그인시에만 출력</a:t>
            </a:r>
            <a:endParaRPr lang="en-US" altLang="ko-KR" dirty="0" smtClean="0"/>
          </a:p>
          <a:p>
            <a:r>
              <a:rPr lang="ko-KR" altLang="en-US" dirty="0" smtClean="0"/>
              <a:t>일반 계정에서는 로그인 사용자의 정보만 표시</a:t>
            </a:r>
            <a:r>
              <a:rPr lang="en-US" altLang="ko-KR" dirty="0" smtClean="0"/>
              <a:t>(ID </a:t>
            </a:r>
            <a:r>
              <a:rPr lang="ko-KR" altLang="en-US" dirty="0" smtClean="0"/>
              <a:t>변경불가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ID/</a:t>
            </a:r>
            <a:r>
              <a:rPr lang="ko-KR" altLang="en-US" dirty="0" smtClean="0"/>
              <a:t>패스워드 입력을 통해 로그인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회 연속 실패 시 로그인 제한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사용자 정보 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user_info_table</a:t>
            </a:r>
            <a:r>
              <a:rPr lang="en-US" altLang="ko-KR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 ID/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최종 로그인 시간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디자인시안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538" t="6173" r="3538"/>
          <a:stretch>
            <a:fillRect/>
          </a:stretch>
        </p:blipFill>
        <p:spPr bwMode="auto">
          <a:xfrm>
            <a:off x="0" y="548680"/>
            <a:ext cx="9144000" cy="577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계정생성 요청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r>
              <a:rPr lang="ko-KR" altLang="en-US" dirty="0" smtClean="0"/>
              <a:t>패스워드를 입력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/HP/</a:t>
            </a:r>
            <a:r>
              <a:rPr lang="ko-KR" altLang="en-US" dirty="0" smtClean="0"/>
              <a:t>내선 번호를 입력</a:t>
            </a:r>
            <a:endParaRPr lang="en-US" altLang="ko-KR" dirty="0" smtClean="0"/>
          </a:p>
          <a:p>
            <a:r>
              <a:rPr lang="ko-KR" altLang="en-US" dirty="0" smtClean="0"/>
              <a:t>필수 항목</a:t>
            </a:r>
            <a:r>
              <a:rPr lang="en-US" altLang="ko-KR" dirty="0" smtClean="0"/>
              <a:t>: ID/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/E-mail</a:t>
            </a:r>
          </a:p>
          <a:p>
            <a:r>
              <a:rPr lang="ko-KR" altLang="en-US" dirty="0" smtClean="0"/>
              <a:t>중복 체크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존재 여부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+E-mail </a:t>
            </a:r>
            <a:r>
              <a:rPr lang="ko-KR" altLang="en-US" dirty="0" smtClean="0"/>
              <a:t>중복 가입 체크</a:t>
            </a:r>
            <a:endParaRPr lang="en-US" altLang="ko-KR" dirty="0" smtClean="0"/>
          </a:p>
          <a:p>
            <a:r>
              <a:rPr lang="ko-KR" altLang="en-US" dirty="0" smtClean="0"/>
              <a:t>제출 버튼 클릭하면 등록된 정보를 사용자 관리 테이블에 입력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사용자 정보 테이블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 ID/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/HP/</a:t>
            </a:r>
            <a:r>
              <a:rPr lang="ko-KR" altLang="en-US" dirty="0" smtClean="0"/>
              <a:t>내선번호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상태최종 로그인 시간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/>
              <a:t>상태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승인대기</a:t>
            </a:r>
            <a:r>
              <a:rPr lang="en-US" altLang="ko-KR" dirty="0" smtClean="0"/>
              <a:t>(0)/</a:t>
            </a:r>
            <a:r>
              <a:rPr lang="ko-KR" altLang="en-US" dirty="0" smtClean="0"/>
              <a:t>승인완료</a:t>
            </a:r>
            <a:r>
              <a:rPr lang="en-US" altLang="ko-KR" dirty="0" smtClean="0"/>
              <a:t>(1)/</a:t>
            </a:r>
            <a:r>
              <a:rPr lang="ko-KR" altLang="en-US" dirty="0" smtClean="0"/>
              <a:t>접속제한</a:t>
            </a:r>
            <a:r>
              <a:rPr lang="en-US" altLang="ko-KR" dirty="0" smtClean="0"/>
              <a:t>(2)/</a:t>
            </a:r>
            <a:r>
              <a:rPr lang="ko-KR" altLang="en-US" dirty="0" err="1" smtClean="0"/>
              <a:t>일시접속제한</a:t>
            </a:r>
            <a:r>
              <a:rPr lang="en-US" altLang="ko-KR" dirty="0" smtClean="0"/>
              <a:t>(3)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9703" y="996738"/>
            <a:ext cx="39645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 관리     작업관리       모니터링       조회         설정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9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계정생성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디자인시안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974" t="7337" r="3956"/>
          <a:stretch>
            <a:fillRect/>
          </a:stretch>
        </p:blipFill>
        <p:spPr bwMode="auto">
          <a:xfrm>
            <a:off x="0" y="548680"/>
            <a:ext cx="91440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6372200" cy="469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메뉴 구성되면 마우스 클릭 시 하위 메뉴를 화면에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경기 하이라이트의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이미지를 출력하며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하이라이트 영상을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경기에 대한 정보와 결과를 출력한다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경기 요약 정보에는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구장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 진행 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 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풀 영상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승리투수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패전투수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세이브 </a:t>
            </a:r>
            <a:r>
              <a:rPr lang="ko-KR" altLang="en-US" dirty="0" err="1" smtClean="0"/>
              <a:t>투수등의</a:t>
            </a:r>
            <a:r>
              <a:rPr lang="ko-KR" altLang="en-US" dirty="0" smtClean="0"/>
              <a:t> 정보를 표현</a:t>
            </a:r>
            <a:r>
              <a:rPr lang="en-US" altLang="ko-KR" dirty="0" smtClean="0"/>
              <a:t>” </a:t>
            </a:r>
          </a:p>
          <a:p>
            <a:pPr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상세 보기에는 경기 결과에 대한 각 구간 정보를 표현하며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하이라이트에 포함 여부를 확인 가능하도록 구성한다</a:t>
            </a:r>
            <a:r>
              <a:rPr lang="en-US" altLang="ko-KR" dirty="0" smtClean="0"/>
              <a:t>.</a:t>
            </a:r>
          </a:p>
          <a:p>
            <a:pPr>
              <a:buFont typeface="+mj-ea"/>
              <a:buAutoNum type="circleNumDbPlain" startAt="4"/>
            </a:pPr>
            <a:r>
              <a:rPr lang="ko-KR" altLang="en-US" dirty="0" smtClean="0"/>
              <a:t>아이콘으로 구성하며 구간영상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구간편집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구간 삭제의 기능을 수행한다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 smtClean="0"/>
              <a:t>구간편집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time range</a:t>
            </a:r>
            <a:r>
              <a:rPr lang="ko-KR" altLang="en-US" sz="1000" dirty="0" smtClean="0"/>
              <a:t>로 편집 화면을 출력한다</a:t>
            </a:r>
            <a:r>
              <a:rPr lang="en-US" altLang="ko-KR" sz="1000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토글</a:t>
            </a:r>
            <a:r>
              <a:rPr lang="ko-KR" altLang="en-US" sz="1000" dirty="0" smtClean="0"/>
              <a:t> 버튼을 통해 하이라이트 영상에 선택된 구간을 포함하거나 제거한다</a:t>
            </a:r>
            <a:r>
              <a:rPr lang="en-US" altLang="ko-KR" sz="1000" dirty="0" smtClean="0"/>
              <a:t>.</a:t>
            </a:r>
          </a:p>
          <a:p>
            <a:pPr marL="342900" lvl="1" indent="-342900">
              <a:buFont typeface="+mj-ea"/>
              <a:buAutoNum type="circleNumDbPlain" startAt="5"/>
            </a:pPr>
            <a:r>
              <a:rPr lang="ko-KR" altLang="en-US" sz="1000" dirty="0" smtClean="0"/>
              <a:t>변경된 내용을 저장하면 해당 내용을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하이라이트 시스템에서 해당 경기에 대한 하이라이트를 재생성하도록 한다</a:t>
            </a:r>
            <a:r>
              <a:rPr lang="en-US" altLang="ko-KR" sz="1000" dirty="0" smtClean="0"/>
              <a:t>.</a:t>
            </a:r>
          </a:p>
          <a:p>
            <a:pPr lvl="1">
              <a:buFontTx/>
              <a:buChar char="-"/>
            </a:pPr>
            <a:endParaRPr lang="en-US" altLang="ko-KR" sz="100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ko-KR" altLang="en-US" dirty="0" smtClean="0"/>
              <a:t>경기 정보 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gaem_info_table</a:t>
            </a:r>
            <a:r>
              <a:rPr lang="en-US" altLang="ko-KR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smtClean="0"/>
              <a:t> 경기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원정팀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경기결과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 영상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하이라이트 영상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 결과 데이터 위치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275856" y="1340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51520" y="23488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1520" y="32129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34290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365104"/>
            <a:ext cx="2650636" cy="64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꺾인 연결선 12"/>
          <p:cNvCxnSpPr/>
          <p:nvPr/>
        </p:nvCxnSpPr>
        <p:spPr>
          <a:xfrm>
            <a:off x="5220072" y="4221088"/>
            <a:ext cx="792088" cy="288032"/>
          </a:xfrm>
          <a:prstGeom prst="bentConnector3">
            <a:avLst>
              <a:gd name="adj1" fmla="val -2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55976" y="44371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디자인시안</a:t>
            </a:r>
            <a:r>
              <a:rPr lang="en-US" altLang="ko-KR" dirty="0" smtClean="0"/>
              <a:t>-1)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4396BA-6B07-4CB2-9077-5A1EA7B3E8E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48680"/>
            <a:ext cx="9143999" cy="514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1255</Words>
  <Application>Microsoft Office PowerPoint</Application>
  <PresentationFormat>화면 슬라이드 쇼(4:3)</PresentationFormat>
  <Paragraphs>217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자동하이라이트 시스템 Admin 스토리보드</vt:lpstr>
      <vt:lpstr>문서이력</vt:lpstr>
      <vt:lpstr>메뉴 구성</vt:lpstr>
      <vt:lpstr>로그인</vt:lpstr>
      <vt:lpstr>로그인(디자인시안)</vt:lpstr>
      <vt:lpstr>로그인 – 계정생성 요청</vt:lpstr>
      <vt:lpstr>로그인 – 계정생성 요청(디자인시안)</vt:lpstr>
      <vt:lpstr>Main 화면</vt:lpstr>
      <vt:lpstr>Main 화면(디자인시안-1)</vt:lpstr>
      <vt:lpstr>Main 화면(디자인시안-2)</vt:lpstr>
      <vt:lpstr>작업 관리 – 배치 관리 - 목록</vt:lpstr>
      <vt:lpstr>작업 관리 – 배치 관리 – 목록 디자인 시안</vt:lpstr>
      <vt:lpstr>작업 관리 – 배치 관리 – 배치 생성/수정</vt:lpstr>
      <vt:lpstr>작업 관리 – 배치 관리 – 배치 생성/수정(디자인 시안-1)</vt:lpstr>
      <vt:lpstr>작업 관리 – 배치 관리 – 배치 생성/수정(디자인 시안-2)</vt:lpstr>
      <vt:lpstr>작업 관리 – 하이라이트 편집(영상 play로 편집)</vt:lpstr>
      <vt:lpstr>작업 관리 – 하이라이트 편집(영상 play로 편집 – 디자인 시안)</vt:lpstr>
      <vt:lpstr>작업 관리 – 하이라이트 편집(경기 결과 목록으로 편집)</vt:lpstr>
      <vt:lpstr>작업 관리 – 하이라이트 편집(경기 결과 목록으로 편집 – 디자인 시안)</vt:lpstr>
      <vt:lpstr>작업 관리 – detection 판정</vt:lpstr>
      <vt:lpstr>작업 관리 – detection 판정</vt:lpstr>
      <vt:lpstr>모니터링 – 하이라이트 영상 조회</vt:lpstr>
      <vt:lpstr>모니터링 – 경기 결과</vt:lpstr>
      <vt:lpstr>모니터링 - 진행상태</vt:lpstr>
      <vt:lpstr>모니터링 – 진행상태 - 디자인시안</vt:lpstr>
      <vt:lpstr>모니터링 - 정확도</vt:lpstr>
      <vt:lpstr>설정 – 사용자 관리 – 사용자 목록</vt:lpstr>
      <vt:lpstr>설정 – 사용자 관리 – 사용자 정보 등록 및 수정</vt:lpstr>
      <vt:lpstr>설정 – 엔진 설정</vt:lpstr>
      <vt:lpstr>설정 – 연동 설정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안엽</dc:creator>
  <cp:lastModifiedBy>안엽</cp:lastModifiedBy>
  <cp:revision>178</cp:revision>
  <dcterms:created xsi:type="dcterms:W3CDTF">2020-05-20T04:13:13Z</dcterms:created>
  <dcterms:modified xsi:type="dcterms:W3CDTF">2020-07-01T05:24:01Z</dcterms:modified>
</cp:coreProperties>
</file>