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257" r:id="rId3"/>
    <p:sldId id="258" r:id="rId4"/>
    <p:sldId id="256" r:id="rId5"/>
    <p:sldId id="259" r:id="rId6"/>
    <p:sldId id="263" r:id="rId7"/>
    <p:sldId id="264"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61"/>
    <p:restoredTop sz="94663"/>
  </p:normalViewPr>
  <p:slideViewPr>
    <p:cSldViewPr snapToGrid="0" snapToObjects="1">
      <p:cViewPr>
        <p:scale>
          <a:sx n="47" d="100"/>
          <a:sy n="47" d="100"/>
        </p:scale>
        <p:origin x="992"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0CB50-BA73-7D48-A165-D573F5D70A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57A6B9-2984-454A-A15B-751EEEED00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417DC7-0B3E-A848-8747-06F12E53A05A}"/>
              </a:ext>
            </a:extLst>
          </p:cNvPr>
          <p:cNvSpPr>
            <a:spLocks noGrp="1"/>
          </p:cNvSpPr>
          <p:nvPr>
            <p:ph type="dt" sz="half" idx="10"/>
          </p:nvPr>
        </p:nvSpPr>
        <p:spPr/>
        <p:txBody>
          <a:bodyPr/>
          <a:lstStyle/>
          <a:p>
            <a:fld id="{2AF85260-1C1A-374E-B7ED-79B9AF1FCAE8}" type="datetimeFigureOut">
              <a:rPr lang="en-US" smtClean="0"/>
              <a:t>1/20/21</a:t>
            </a:fld>
            <a:endParaRPr lang="en-US"/>
          </a:p>
        </p:txBody>
      </p:sp>
      <p:sp>
        <p:nvSpPr>
          <p:cNvPr id="5" name="Footer Placeholder 4">
            <a:extLst>
              <a:ext uri="{FF2B5EF4-FFF2-40B4-BE49-F238E27FC236}">
                <a16:creationId xmlns:a16="http://schemas.microsoft.com/office/drawing/2014/main" id="{BF594833-D47E-864D-980D-773F6C6EF4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691DDD-DF3D-974B-99A0-93BA388A06F9}"/>
              </a:ext>
            </a:extLst>
          </p:cNvPr>
          <p:cNvSpPr>
            <a:spLocks noGrp="1"/>
          </p:cNvSpPr>
          <p:nvPr>
            <p:ph type="sldNum" sz="quarter" idx="12"/>
          </p:nvPr>
        </p:nvSpPr>
        <p:spPr/>
        <p:txBody>
          <a:bodyPr/>
          <a:lstStyle/>
          <a:p>
            <a:fld id="{F3A088AB-829F-FA49-A088-D5E6BE69B024}" type="slidenum">
              <a:rPr lang="en-US" smtClean="0"/>
              <a:t>‹#›</a:t>
            </a:fld>
            <a:endParaRPr lang="en-US"/>
          </a:p>
        </p:txBody>
      </p:sp>
    </p:spTree>
    <p:extLst>
      <p:ext uri="{BB962C8B-B14F-4D97-AF65-F5344CB8AC3E}">
        <p14:creationId xmlns:p14="http://schemas.microsoft.com/office/powerpoint/2010/main" val="2573227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01417-5850-C741-85F1-2197187F86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253E70-EF6D-AA44-8EDA-445F8228E0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FD64BC-1AD2-4447-B5FF-26795C047285}"/>
              </a:ext>
            </a:extLst>
          </p:cNvPr>
          <p:cNvSpPr>
            <a:spLocks noGrp="1"/>
          </p:cNvSpPr>
          <p:nvPr>
            <p:ph type="dt" sz="half" idx="10"/>
          </p:nvPr>
        </p:nvSpPr>
        <p:spPr/>
        <p:txBody>
          <a:bodyPr/>
          <a:lstStyle/>
          <a:p>
            <a:fld id="{2AF85260-1C1A-374E-B7ED-79B9AF1FCAE8}" type="datetimeFigureOut">
              <a:rPr lang="en-US" smtClean="0"/>
              <a:t>1/20/21</a:t>
            </a:fld>
            <a:endParaRPr lang="en-US"/>
          </a:p>
        </p:txBody>
      </p:sp>
      <p:sp>
        <p:nvSpPr>
          <p:cNvPr id="5" name="Footer Placeholder 4">
            <a:extLst>
              <a:ext uri="{FF2B5EF4-FFF2-40B4-BE49-F238E27FC236}">
                <a16:creationId xmlns:a16="http://schemas.microsoft.com/office/drawing/2014/main" id="{2CF11CD5-0B6D-B447-B01A-8E9F157EF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DE13C5-4AAB-3042-B3D1-5BAE17AFE095}"/>
              </a:ext>
            </a:extLst>
          </p:cNvPr>
          <p:cNvSpPr>
            <a:spLocks noGrp="1"/>
          </p:cNvSpPr>
          <p:nvPr>
            <p:ph type="sldNum" sz="quarter" idx="12"/>
          </p:nvPr>
        </p:nvSpPr>
        <p:spPr/>
        <p:txBody>
          <a:bodyPr/>
          <a:lstStyle/>
          <a:p>
            <a:fld id="{F3A088AB-829F-FA49-A088-D5E6BE69B024}" type="slidenum">
              <a:rPr lang="en-US" smtClean="0"/>
              <a:t>‹#›</a:t>
            </a:fld>
            <a:endParaRPr lang="en-US"/>
          </a:p>
        </p:txBody>
      </p:sp>
    </p:spTree>
    <p:extLst>
      <p:ext uri="{BB962C8B-B14F-4D97-AF65-F5344CB8AC3E}">
        <p14:creationId xmlns:p14="http://schemas.microsoft.com/office/powerpoint/2010/main" val="1280422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A01189-3B03-5641-9AD1-AB2D9EDC0A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05C57D-1015-924C-B661-6EF80FAFB6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ADD1C8-4B83-F644-9F20-8246C318C4A9}"/>
              </a:ext>
            </a:extLst>
          </p:cNvPr>
          <p:cNvSpPr>
            <a:spLocks noGrp="1"/>
          </p:cNvSpPr>
          <p:nvPr>
            <p:ph type="dt" sz="half" idx="10"/>
          </p:nvPr>
        </p:nvSpPr>
        <p:spPr/>
        <p:txBody>
          <a:bodyPr/>
          <a:lstStyle/>
          <a:p>
            <a:fld id="{2AF85260-1C1A-374E-B7ED-79B9AF1FCAE8}" type="datetimeFigureOut">
              <a:rPr lang="en-US" smtClean="0"/>
              <a:t>1/20/21</a:t>
            </a:fld>
            <a:endParaRPr lang="en-US"/>
          </a:p>
        </p:txBody>
      </p:sp>
      <p:sp>
        <p:nvSpPr>
          <p:cNvPr id="5" name="Footer Placeholder 4">
            <a:extLst>
              <a:ext uri="{FF2B5EF4-FFF2-40B4-BE49-F238E27FC236}">
                <a16:creationId xmlns:a16="http://schemas.microsoft.com/office/drawing/2014/main" id="{5001A30A-1A98-6540-9A9B-97CEC46E0A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718B3F-745D-4841-A1D5-0497DA827250}"/>
              </a:ext>
            </a:extLst>
          </p:cNvPr>
          <p:cNvSpPr>
            <a:spLocks noGrp="1"/>
          </p:cNvSpPr>
          <p:nvPr>
            <p:ph type="sldNum" sz="quarter" idx="12"/>
          </p:nvPr>
        </p:nvSpPr>
        <p:spPr/>
        <p:txBody>
          <a:bodyPr/>
          <a:lstStyle/>
          <a:p>
            <a:fld id="{F3A088AB-829F-FA49-A088-D5E6BE69B024}" type="slidenum">
              <a:rPr lang="en-US" smtClean="0"/>
              <a:t>‹#›</a:t>
            </a:fld>
            <a:endParaRPr lang="en-US"/>
          </a:p>
        </p:txBody>
      </p:sp>
    </p:spTree>
    <p:extLst>
      <p:ext uri="{BB962C8B-B14F-4D97-AF65-F5344CB8AC3E}">
        <p14:creationId xmlns:p14="http://schemas.microsoft.com/office/powerpoint/2010/main" val="4261503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992DC-FC77-8846-9F00-DAB9992E5D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03F488-3B10-214D-BE4A-B3B9A245D4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C3508C-28E0-5F47-8F05-311A809BCC6E}"/>
              </a:ext>
            </a:extLst>
          </p:cNvPr>
          <p:cNvSpPr>
            <a:spLocks noGrp="1"/>
          </p:cNvSpPr>
          <p:nvPr>
            <p:ph type="dt" sz="half" idx="10"/>
          </p:nvPr>
        </p:nvSpPr>
        <p:spPr/>
        <p:txBody>
          <a:bodyPr/>
          <a:lstStyle/>
          <a:p>
            <a:fld id="{2AF85260-1C1A-374E-B7ED-79B9AF1FCAE8}" type="datetimeFigureOut">
              <a:rPr lang="en-US" smtClean="0"/>
              <a:t>1/20/21</a:t>
            </a:fld>
            <a:endParaRPr lang="en-US"/>
          </a:p>
        </p:txBody>
      </p:sp>
      <p:sp>
        <p:nvSpPr>
          <p:cNvPr id="5" name="Footer Placeholder 4">
            <a:extLst>
              <a:ext uri="{FF2B5EF4-FFF2-40B4-BE49-F238E27FC236}">
                <a16:creationId xmlns:a16="http://schemas.microsoft.com/office/drawing/2014/main" id="{F3B115C9-1C73-7F45-A02F-98A17BEF2F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0A4683-2B95-4247-A1EE-5FE3CCE90657}"/>
              </a:ext>
            </a:extLst>
          </p:cNvPr>
          <p:cNvSpPr>
            <a:spLocks noGrp="1"/>
          </p:cNvSpPr>
          <p:nvPr>
            <p:ph type="sldNum" sz="quarter" idx="12"/>
          </p:nvPr>
        </p:nvSpPr>
        <p:spPr/>
        <p:txBody>
          <a:bodyPr/>
          <a:lstStyle/>
          <a:p>
            <a:fld id="{F3A088AB-829F-FA49-A088-D5E6BE69B024}" type="slidenum">
              <a:rPr lang="en-US" smtClean="0"/>
              <a:t>‹#›</a:t>
            </a:fld>
            <a:endParaRPr lang="en-US"/>
          </a:p>
        </p:txBody>
      </p:sp>
    </p:spTree>
    <p:extLst>
      <p:ext uri="{BB962C8B-B14F-4D97-AF65-F5344CB8AC3E}">
        <p14:creationId xmlns:p14="http://schemas.microsoft.com/office/powerpoint/2010/main" val="699221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2D76-A0C2-3342-830B-469BC2E0EC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517661-2427-7B4E-87B0-7CED5246FB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9F8195-2F1E-C447-8729-F1624431896B}"/>
              </a:ext>
            </a:extLst>
          </p:cNvPr>
          <p:cNvSpPr>
            <a:spLocks noGrp="1"/>
          </p:cNvSpPr>
          <p:nvPr>
            <p:ph type="dt" sz="half" idx="10"/>
          </p:nvPr>
        </p:nvSpPr>
        <p:spPr/>
        <p:txBody>
          <a:bodyPr/>
          <a:lstStyle/>
          <a:p>
            <a:fld id="{2AF85260-1C1A-374E-B7ED-79B9AF1FCAE8}" type="datetimeFigureOut">
              <a:rPr lang="en-US" smtClean="0"/>
              <a:t>1/20/21</a:t>
            </a:fld>
            <a:endParaRPr lang="en-US"/>
          </a:p>
        </p:txBody>
      </p:sp>
      <p:sp>
        <p:nvSpPr>
          <p:cNvPr id="5" name="Footer Placeholder 4">
            <a:extLst>
              <a:ext uri="{FF2B5EF4-FFF2-40B4-BE49-F238E27FC236}">
                <a16:creationId xmlns:a16="http://schemas.microsoft.com/office/drawing/2014/main" id="{1505225D-EF60-594C-9771-F72E687DDF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8CB076-B70C-D849-BF50-17E6440C6791}"/>
              </a:ext>
            </a:extLst>
          </p:cNvPr>
          <p:cNvSpPr>
            <a:spLocks noGrp="1"/>
          </p:cNvSpPr>
          <p:nvPr>
            <p:ph type="sldNum" sz="quarter" idx="12"/>
          </p:nvPr>
        </p:nvSpPr>
        <p:spPr/>
        <p:txBody>
          <a:bodyPr/>
          <a:lstStyle/>
          <a:p>
            <a:fld id="{F3A088AB-829F-FA49-A088-D5E6BE69B024}" type="slidenum">
              <a:rPr lang="en-US" smtClean="0"/>
              <a:t>‹#›</a:t>
            </a:fld>
            <a:endParaRPr lang="en-US"/>
          </a:p>
        </p:txBody>
      </p:sp>
    </p:spTree>
    <p:extLst>
      <p:ext uri="{BB962C8B-B14F-4D97-AF65-F5344CB8AC3E}">
        <p14:creationId xmlns:p14="http://schemas.microsoft.com/office/powerpoint/2010/main" val="3055322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500A1-9D48-894F-BE3B-D81ACBF5F3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A11744-0327-9B41-9CE5-2729334F3B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B0F01D-A4BA-824D-A6FD-BDD6E3D8EE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E4746C-74D2-C34A-BD50-2C688C77C42F}"/>
              </a:ext>
            </a:extLst>
          </p:cNvPr>
          <p:cNvSpPr>
            <a:spLocks noGrp="1"/>
          </p:cNvSpPr>
          <p:nvPr>
            <p:ph type="dt" sz="half" idx="10"/>
          </p:nvPr>
        </p:nvSpPr>
        <p:spPr/>
        <p:txBody>
          <a:bodyPr/>
          <a:lstStyle/>
          <a:p>
            <a:fld id="{2AF85260-1C1A-374E-B7ED-79B9AF1FCAE8}" type="datetimeFigureOut">
              <a:rPr lang="en-US" smtClean="0"/>
              <a:t>1/20/21</a:t>
            </a:fld>
            <a:endParaRPr lang="en-US"/>
          </a:p>
        </p:txBody>
      </p:sp>
      <p:sp>
        <p:nvSpPr>
          <p:cNvPr id="6" name="Footer Placeholder 5">
            <a:extLst>
              <a:ext uri="{FF2B5EF4-FFF2-40B4-BE49-F238E27FC236}">
                <a16:creationId xmlns:a16="http://schemas.microsoft.com/office/drawing/2014/main" id="{54A257BD-DDB2-1440-8BD7-41531D4FAB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DC3473-9D46-7E4E-BF60-73F53945F379}"/>
              </a:ext>
            </a:extLst>
          </p:cNvPr>
          <p:cNvSpPr>
            <a:spLocks noGrp="1"/>
          </p:cNvSpPr>
          <p:nvPr>
            <p:ph type="sldNum" sz="quarter" idx="12"/>
          </p:nvPr>
        </p:nvSpPr>
        <p:spPr/>
        <p:txBody>
          <a:bodyPr/>
          <a:lstStyle/>
          <a:p>
            <a:fld id="{F3A088AB-829F-FA49-A088-D5E6BE69B024}" type="slidenum">
              <a:rPr lang="en-US" smtClean="0"/>
              <a:t>‹#›</a:t>
            </a:fld>
            <a:endParaRPr lang="en-US"/>
          </a:p>
        </p:txBody>
      </p:sp>
    </p:spTree>
    <p:extLst>
      <p:ext uri="{BB962C8B-B14F-4D97-AF65-F5344CB8AC3E}">
        <p14:creationId xmlns:p14="http://schemas.microsoft.com/office/powerpoint/2010/main" val="534746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FCF8D-F091-D642-83E8-3E4161E024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E4B01A-0C78-E24E-9948-2452B94160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F7636-FD86-7B47-930D-8174905D71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2B3730-68B9-5143-8B05-C02CAEA2C7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4DC2DC-14AA-4F44-BC80-27A0246FAD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961705-CD48-E746-9DD3-F035C2370F52}"/>
              </a:ext>
            </a:extLst>
          </p:cNvPr>
          <p:cNvSpPr>
            <a:spLocks noGrp="1"/>
          </p:cNvSpPr>
          <p:nvPr>
            <p:ph type="dt" sz="half" idx="10"/>
          </p:nvPr>
        </p:nvSpPr>
        <p:spPr/>
        <p:txBody>
          <a:bodyPr/>
          <a:lstStyle/>
          <a:p>
            <a:fld id="{2AF85260-1C1A-374E-B7ED-79B9AF1FCAE8}" type="datetimeFigureOut">
              <a:rPr lang="en-US" smtClean="0"/>
              <a:t>1/20/21</a:t>
            </a:fld>
            <a:endParaRPr lang="en-US"/>
          </a:p>
        </p:txBody>
      </p:sp>
      <p:sp>
        <p:nvSpPr>
          <p:cNvPr id="8" name="Footer Placeholder 7">
            <a:extLst>
              <a:ext uri="{FF2B5EF4-FFF2-40B4-BE49-F238E27FC236}">
                <a16:creationId xmlns:a16="http://schemas.microsoft.com/office/drawing/2014/main" id="{9159BD48-8267-4E47-838A-598A0C6341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A31323-5C18-7E45-A476-26769FA5E5B1}"/>
              </a:ext>
            </a:extLst>
          </p:cNvPr>
          <p:cNvSpPr>
            <a:spLocks noGrp="1"/>
          </p:cNvSpPr>
          <p:nvPr>
            <p:ph type="sldNum" sz="quarter" idx="12"/>
          </p:nvPr>
        </p:nvSpPr>
        <p:spPr/>
        <p:txBody>
          <a:bodyPr/>
          <a:lstStyle/>
          <a:p>
            <a:fld id="{F3A088AB-829F-FA49-A088-D5E6BE69B024}" type="slidenum">
              <a:rPr lang="en-US" smtClean="0"/>
              <a:t>‹#›</a:t>
            </a:fld>
            <a:endParaRPr lang="en-US"/>
          </a:p>
        </p:txBody>
      </p:sp>
    </p:spTree>
    <p:extLst>
      <p:ext uri="{BB962C8B-B14F-4D97-AF65-F5344CB8AC3E}">
        <p14:creationId xmlns:p14="http://schemas.microsoft.com/office/powerpoint/2010/main" val="286966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EE6C3-AA44-0A49-A808-3B9C4D9C20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7E164C-9164-4C4E-AC77-3A4DFF66DE9B}"/>
              </a:ext>
            </a:extLst>
          </p:cNvPr>
          <p:cNvSpPr>
            <a:spLocks noGrp="1"/>
          </p:cNvSpPr>
          <p:nvPr>
            <p:ph type="dt" sz="half" idx="10"/>
          </p:nvPr>
        </p:nvSpPr>
        <p:spPr/>
        <p:txBody>
          <a:bodyPr/>
          <a:lstStyle/>
          <a:p>
            <a:fld id="{2AF85260-1C1A-374E-B7ED-79B9AF1FCAE8}" type="datetimeFigureOut">
              <a:rPr lang="en-US" smtClean="0"/>
              <a:t>1/20/21</a:t>
            </a:fld>
            <a:endParaRPr lang="en-US"/>
          </a:p>
        </p:txBody>
      </p:sp>
      <p:sp>
        <p:nvSpPr>
          <p:cNvPr id="4" name="Footer Placeholder 3">
            <a:extLst>
              <a:ext uri="{FF2B5EF4-FFF2-40B4-BE49-F238E27FC236}">
                <a16:creationId xmlns:a16="http://schemas.microsoft.com/office/drawing/2014/main" id="{A409BC73-AAB7-C440-9035-BAE8576B89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B815D0-392C-7A45-ACE2-DE138F3DCFC5}"/>
              </a:ext>
            </a:extLst>
          </p:cNvPr>
          <p:cNvSpPr>
            <a:spLocks noGrp="1"/>
          </p:cNvSpPr>
          <p:nvPr>
            <p:ph type="sldNum" sz="quarter" idx="12"/>
          </p:nvPr>
        </p:nvSpPr>
        <p:spPr/>
        <p:txBody>
          <a:bodyPr/>
          <a:lstStyle/>
          <a:p>
            <a:fld id="{F3A088AB-829F-FA49-A088-D5E6BE69B024}" type="slidenum">
              <a:rPr lang="en-US" smtClean="0"/>
              <a:t>‹#›</a:t>
            </a:fld>
            <a:endParaRPr lang="en-US"/>
          </a:p>
        </p:txBody>
      </p:sp>
    </p:spTree>
    <p:extLst>
      <p:ext uri="{BB962C8B-B14F-4D97-AF65-F5344CB8AC3E}">
        <p14:creationId xmlns:p14="http://schemas.microsoft.com/office/powerpoint/2010/main" val="2141612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781237-3001-E646-A731-0C22FF10893B}"/>
              </a:ext>
            </a:extLst>
          </p:cNvPr>
          <p:cNvSpPr>
            <a:spLocks noGrp="1"/>
          </p:cNvSpPr>
          <p:nvPr>
            <p:ph type="dt" sz="half" idx="10"/>
          </p:nvPr>
        </p:nvSpPr>
        <p:spPr/>
        <p:txBody>
          <a:bodyPr/>
          <a:lstStyle/>
          <a:p>
            <a:fld id="{2AF85260-1C1A-374E-B7ED-79B9AF1FCAE8}" type="datetimeFigureOut">
              <a:rPr lang="en-US" smtClean="0"/>
              <a:t>1/20/21</a:t>
            </a:fld>
            <a:endParaRPr lang="en-US"/>
          </a:p>
        </p:txBody>
      </p:sp>
      <p:sp>
        <p:nvSpPr>
          <p:cNvPr id="3" name="Footer Placeholder 2">
            <a:extLst>
              <a:ext uri="{FF2B5EF4-FFF2-40B4-BE49-F238E27FC236}">
                <a16:creationId xmlns:a16="http://schemas.microsoft.com/office/drawing/2014/main" id="{BB25107F-93C6-A142-889F-BFD924BE36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A6CB58-2FF6-5848-B28C-22B30288A2F9}"/>
              </a:ext>
            </a:extLst>
          </p:cNvPr>
          <p:cNvSpPr>
            <a:spLocks noGrp="1"/>
          </p:cNvSpPr>
          <p:nvPr>
            <p:ph type="sldNum" sz="quarter" idx="12"/>
          </p:nvPr>
        </p:nvSpPr>
        <p:spPr/>
        <p:txBody>
          <a:bodyPr/>
          <a:lstStyle/>
          <a:p>
            <a:fld id="{F3A088AB-829F-FA49-A088-D5E6BE69B024}" type="slidenum">
              <a:rPr lang="en-US" smtClean="0"/>
              <a:t>‹#›</a:t>
            </a:fld>
            <a:endParaRPr lang="en-US"/>
          </a:p>
        </p:txBody>
      </p:sp>
    </p:spTree>
    <p:extLst>
      <p:ext uri="{BB962C8B-B14F-4D97-AF65-F5344CB8AC3E}">
        <p14:creationId xmlns:p14="http://schemas.microsoft.com/office/powerpoint/2010/main" val="2679661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D6A72-45C9-B347-B772-C10CB359BA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835177-78FD-754C-9E46-4E67665CD4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145BA1-603A-E44D-9F80-A38846DF17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4E9F14-3F04-C547-A580-3F5259657F23}"/>
              </a:ext>
            </a:extLst>
          </p:cNvPr>
          <p:cNvSpPr>
            <a:spLocks noGrp="1"/>
          </p:cNvSpPr>
          <p:nvPr>
            <p:ph type="dt" sz="half" idx="10"/>
          </p:nvPr>
        </p:nvSpPr>
        <p:spPr/>
        <p:txBody>
          <a:bodyPr/>
          <a:lstStyle/>
          <a:p>
            <a:fld id="{2AF85260-1C1A-374E-B7ED-79B9AF1FCAE8}" type="datetimeFigureOut">
              <a:rPr lang="en-US" smtClean="0"/>
              <a:t>1/20/21</a:t>
            </a:fld>
            <a:endParaRPr lang="en-US"/>
          </a:p>
        </p:txBody>
      </p:sp>
      <p:sp>
        <p:nvSpPr>
          <p:cNvPr id="6" name="Footer Placeholder 5">
            <a:extLst>
              <a:ext uri="{FF2B5EF4-FFF2-40B4-BE49-F238E27FC236}">
                <a16:creationId xmlns:a16="http://schemas.microsoft.com/office/drawing/2014/main" id="{B8926E09-5ACD-F04F-A87B-773A53C2A8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54F7BF-B703-1E4C-A6D9-A5FB855E2B54}"/>
              </a:ext>
            </a:extLst>
          </p:cNvPr>
          <p:cNvSpPr>
            <a:spLocks noGrp="1"/>
          </p:cNvSpPr>
          <p:nvPr>
            <p:ph type="sldNum" sz="quarter" idx="12"/>
          </p:nvPr>
        </p:nvSpPr>
        <p:spPr/>
        <p:txBody>
          <a:bodyPr/>
          <a:lstStyle/>
          <a:p>
            <a:fld id="{F3A088AB-829F-FA49-A088-D5E6BE69B024}" type="slidenum">
              <a:rPr lang="en-US" smtClean="0"/>
              <a:t>‹#›</a:t>
            </a:fld>
            <a:endParaRPr lang="en-US"/>
          </a:p>
        </p:txBody>
      </p:sp>
    </p:spTree>
    <p:extLst>
      <p:ext uri="{BB962C8B-B14F-4D97-AF65-F5344CB8AC3E}">
        <p14:creationId xmlns:p14="http://schemas.microsoft.com/office/powerpoint/2010/main" val="335902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B338E-50C2-854F-8FBF-7019893CCB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870917-FE12-A747-B5AD-D3B7C9C473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113812-36B2-0743-ABD4-44A6F8B0F3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6E16E1-EFC9-E74E-94F8-6C984EB84ED8}"/>
              </a:ext>
            </a:extLst>
          </p:cNvPr>
          <p:cNvSpPr>
            <a:spLocks noGrp="1"/>
          </p:cNvSpPr>
          <p:nvPr>
            <p:ph type="dt" sz="half" idx="10"/>
          </p:nvPr>
        </p:nvSpPr>
        <p:spPr/>
        <p:txBody>
          <a:bodyPr/>
          <a:lstStyle/>
          <a:p>
            <a:fld id="{2AF85260-1C1A-374E-B7ED-79B9AF1FCAE8}" type="datetimeFigureOut">
              <a:rPr lang="en-US" smtClean="0"/>
              <a:t>1/20/21</a:t>
            </a:fld>
            <a:endParaRPr lang="en-US"/>
          </a:p>
        </p:txBody>
      </p:sp>
      <p:sp>
        <p:nvSpPr>
          <p:cNvPr id="6" name="Footer Placeholder 5">
            <a:extLst>
              <a:ext uri="{FF2B5EF4-FFF2-40B4-BE49-F238E27FC236}">
                <a16:creationId xmlns:a16="http://schemas.microsoft.com/office/drawing/2014/main" id="{FF2025B8-A8E7-E044-939D-5AED571FDD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C7B31B-7428-BB4D-ADE0-37F1B059EAFE}"/>
              </a:ext>
            </a:extLst>
          </p:cNvPr>
          <p:cNvSpPr>
            <a:spLocks noGrp="1"/>
          </p:cNvSpPr>
          <p:nvPr>
            <p:ph type="sldNum" sz="quarter" idx="12"/>
          </p:nvPr>
        </p:nvSpPr>
        <p:spPr/>
        <p:txBody>
          <a:bodyPr/>
          <a:lstStyle/>
          <a:p>
            <a:fld id="{F3A088AB-829F-FA49-A088-D5E6BE69B024}" type="slidenum">
              <a:rPr lang="en-US" smtClean="0"/>
              <a:t>‹#›</a:t>
            </a:fld>
            <a:endParaRPr lang="en-US"/>
          </a:p>
        </p:txBody>
      </p:sp>
    </p:spTree>
    <p:extLst>
      <p:ext uri="{BB962C8B-B14F-4D97-AF65-F5344CB8AC3E}">
        <p14:creationId xmlns:p14="http://schemas.microsoft.com/office/powerpoint/2010/main" val="18427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13188C-3560-884C-AB33-23F531C181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2191C4-1E64-9340-920F-4CF53FE9A1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60942C-C110-764E-BCEE-7162B1F5A2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F85260-1C1A-374E-B7ED-79B9AF1FCAE8}" type="datetimeFigureOut">
              <a:rPr lang="en-US" smtClean="0"/>
              <a:t>1/20/21</a:t>
            </a:fld>
            <a:endParaRPr lang="en-US"/>
          </a:p>
        </p:txBody>
      </p:sp>
      <p:sp>
        <p:nvSpPr>
          <p:cNvPr id="5" name="Footer Placeholder 4">
            <a:extLst>
              <a:ext uri="{FF2B5EF4-FFF2-40B4-BE49-F238E27FC236}">
                <a16:creationId xmlns:a16="http://schemas.microsoft.com/office/drawing/2014/main" id="{B0537AD5-4CDA-5A4E-8B7F-E7801CFFD3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55BB68-C52B-DA46-9EED-FC6CB90363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A088AB-829F-FA49-A088-D5E6BE69B024}" type="slidenum">
              <a:rPr lang="en-US" smtClean="0"/>
              <a:t>‹#›</a:t>
            </a:fld>
            <a:endParaRPr lang="en-US"/>
          </a:p>
        </p:txBody>
      </p:sp>
    </p:spTree>
    <p:extLst>
      <p:ext uri="{BB962C8B-B14F-4D97-AF65-F5344CB8AC3E}">
        <p14:creationId xmlns:p14="http://schemas.microsoft.com/office/powerpoint/2010/main" val="2971011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Logo, company name&#10;&#10;Description automatically generated">
            <a:extLst>
              <a:ext uri="{FF2B5EF4-FFF2-40B4-BE49-F238E27FC236}">
                <a16:creationId xmlns:a16="http://schemas.microsoft.com/office/drawing/2014/main" id="{C05846E4-E509-AA46-A47B-71195DC6A536}"/>
              </a:ext>
            </a:extLst>
          </p:cNvPr>
          <p:cNvPicPr>
            <a:picLocks noChangeAspect="1"/>
          </p:cNvPicPr>
          <p:nvPr/>
        </p:nvPicPr>
        <p:blipFill rotWithShape="1">
          <a:blip r:embed="rId2"/>
          <a:srcRect l="24153" t="20517" r="27891" b="30856"/>
          <a:stretch/>
        </p:blipFill>
        <p:spPr>
          <a:xfrm>
            <a:off x="1911926" y="2410691"/>
            <a:ext cx="3796147" cy="2715492"/>
          </a:xfrm>
          <a:prstGeom prst="rect">
            <a:avLst/>
          </a:prstGeom>
        </p:spPr>
      </p:pic>
      <p:pic>
        <p:nvPicPr>
          <p:cNvPr id="9" name="Picture 8">
            <a:extLst>
              <a:ext uri="{FF2B5EF4-FFF2-40B4-BE49-F238E27FC236}">
                <a16:creationId xmlns:a16="http://schemas.microsoft.com/office/drawing/2014/main" id="{25E3ABAF-2C8C-FE43-A8B1-49884E0E5E35}"/>
              </a:ext>
            </a:extLst>
          </p:cNvPr>
          <p:cNvPicPr>
            <a:picLocks noChangeAspect="1"/>
          </p:cNvPicPr>
          <p:nvPr/>
        </p:nvPicPr>
        <p:blipFill>
          <a:blip r:embed="rId3"/>
          <a:stretch>
            <a:fillRect/>
          </a:stretch>
        </p:blipFill>
        <p:spPr>
          <a:xfrm>
            <a:off x="7437120" y="1950720"/>
            <a:ext cx="3372556" cy="3642360"/>
          </a:xfrm>
          <a:prstGeom prst="rect">
            <a:avLst/>
          </a:prstGeom>
        </p:spPr>
      </p:pic>
    </p:spTree>
    <p:extLst>
      <p:ext uri="{BB962C8B-B14F-4D97-AF65-F5344CB8AC3E}">
        <p14:creationId xmlns:p14="http://schemas.microsoft.com/office/powerpoint/2010/main" val="3957260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8A3C39-508B-4047-AA16-4114ACD67264}"/>
              </a:ext>
            </a:extLst>
          </p:cNvPr>
          <p:cNvPicPr>
            <a:picLocks noChangeAspect="1"/>
          </p:cNvPicPr>
          <p:nvPr/>
        </p:nvPicPr>
        <p:blipFill>
          <a:blip r:embed="rId2"/>
          <a:stretch>
            <a:fillRect/>
          </a:stretch>
        </p:blipFill>
        <p:spPr>
          <a:xfrm>
            <a:off x="548572" y="1382477"/>
            <a:ext cx="4109245" cy="4093046"/>
          </a:xfrm>
          <a:prstGeom prst="rect">
            <a:avLst/>
          </a:prstGeom>
        </p:spPr>
      </p:pic>
      <p:sp>
        <p:nvSpPr>
          <p:cNvPr id="5" name="TextBox 4">
            <a:extLst>
              <a:ext uri="{FF2B5EF4-FFF2-40B4-BE49-F238E27FC236}">
                <a16:creationId xmlns:a16="http://schemas.microsoft.com/office/drawing/2014/main" id="{41C8E969-3AE4-BF4C-AEEF-27EC7F9EAFBD}"/>
              </a:ext>
            </a:extLst>
          </p:cNvPr>
          <p:cNvSpPr txBox="1"/>
          <p:nvPr/>
        </p:nvSpPr>
        <p:spPr>
          <a:xfrm>
            <a:off x="4657817" y="1780783"/>
            <a:ext cx="7425326" cy="2862322"/>
          </a:xfrm>
          <a:prstGeom prst="rect">
            <a:avLst/>
          </a:prstGeom>
          <a:noFill/>
        </p:spPr>
        <p:txBody>
          <a:bodyPr wrap="square" rtlCol="0">
            <a:spAutoFit/>
          </a:bodyPr>
          <a:lstStyle/>
          <a:p>
            <a:r>
              <a:rPr lang="en-US" b="1" dirty="0">
                <a:latin typeface="Helvetica" pitchFamily="2" charset="0"/>
              </a:rPr>
              <a:t>CRISPR-based functional genomics platforms</a:t>
            </a:r>
          </a:p>
          <a:p>
            <a:endParaRPr lang="en-US" dirty="0">
              <a:latin typeface="Helvetica" pitchFamily="2" charset="0"/>
            </a:endParaRPr>
          </a:p>
          <a:p>
            <a:r>
              <a:rPr lang="en-US" dirty="0">
                <a:latin typeface="Helvetica" pitchFamily="2" charset="0"/>
              </a:rPr>
              <a:t>We are developing innovative functional genomics platforms by combining</a:t>
            </a:r>
          </a:p>
          <a:p>
            <a:r>
              <a:rPr lang="en-US" dirty="0">
                <a:latin typeface="Helvetica" pitchFamily="2" charset="0"/>
              </a:rPr>
              <a:t>CRISPR screening with other cutting-edge technologies including iPSC differentiation, single cell sequencing, automated high-content imaging and </a:t>
            </a:r>
            <a:r>
              <a:rPr lang="en-US" i="1" dirty="0">
                <a:latin typeface="Helvetica" pitchFamily="2" charset="0"/>
              </a:rPr>
              <a:t>in vivo </a:t>
            </a:r>
            <a:r>
              <a:rPr lang="en-US" dirty="0">
                <a:latin typeface="Helvetica" pitchFamily="2" charset="0"/>
              </a:rPr>
              <a:t>disease modeling. Using these tools, we aim to uncover cellular and molecular mechanisms of human neurological diseases and develop novel therapeutic strategies.</a:t>
            </a:r>
          </a:p>
          <a:p>
            <a:endParaRPr lang="en-US" dirty="0">
              <a:latin typeface="Helvetica" pitchFamily="2" charset="0"/>
            </a:endParaRPr>
          </a:p>
        </p:txBody>
      </p:sp>
    </p:spTree>
    <p:extLst>
      <p:ext uri="{BB962C8B-B14F-4D97-AF65-F5344CB8AC3E}">
        <p14:creationId xmlns:p14="http://schemas.microsoft.com/office/powerpoint/2010/main" val="1978083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a:extLst>
              <a:ext uri="{FF2B5EF4-FFF2-40B4-BE49-F238E27FC236}">
                <a16:creationId xmlns:a16="http://schemas.microsoft.com/office/drawing/2014/main" id="{3B913FF8-0105-A546-8CE4-F04A45DE605E}"/>
              </a:ext>
            </a:extLst>
          </p:cNvPr>
          <p:cNvSpPr txBox="1"/>
          <p:nvPr/>
        </p:nvSpPr>
        <p:spPr>
          <a:xfrm>
            <a:off x="4801852" y="1524019"/>
            <a:ext cx="7425326" cy="3416320"/>
          </a:xfrm>
          <a:prstGeom prst="rect">
            <a:avLst/>
          </a:prstGeom>
          <a:noFill/>
        </p:spPr>
        <p:txBody>
          <a:bodyPr wrap="square" rtlCol="0">
            <a:spAutoFit/>
          </a:bodyPr>
          <a:lstStyle/>
          <a:p>
            <a:r>
              <a:rPr lang="en-US" b="1" dirty="0">
                <a:latin typeface="Helvetica" pitchFamily="2" charset="0"/>
              </a:rPr>
              <a:t>Stress response in human neurons</a:t>
            </a:r>
          </a:p>
          <a:p>
            <a:endParaRPr lang="en-US" dirty="0">
              <a:latin typeface="Helvetica" pitchFamily="2" charset="0"/>
            </a:endParaRPr>
          </a:p>
          <a:p>
            <a:r>
              <a:rPr lang="en-US" dirty="0">
                <a:latin typeface="Helvetica" pitchFamily="2" charset="0"/>
              </a:rPr>
              <a:t>Neurons, as one of the longest-living cell types in the human body, are challenged by various stresses in aging and disease. Due to their post-mitotic nature, neurons do not have the ability to ‘self-renew’ by cell division. Therefore, robust stress response mechanisms are required for neurons to maintain long-term health. We are interested in understanding how neurons response to various cellular stresses in normal and disease conditions and how we could prevent neurons from stress-induced degeneration in diseases. In particular, we are interested in understanding oxidative stress response in neurons and how ferroptosis is regulated in human neurons.</a:t>
            </a:r>
          </a:p>
        </p:txBody>
      </p:sp>
      <p:pic>
        <p:nvPicPr>
          <p:cNvPr id="59" name="Picture 58" descr="A picture containing application&#10;&#10;Description automatically generated">
            <a:extLst>
              <a:ext uri="{FF2B5EF4-FFF2-40B4-BE49-F238E27FC236}">
                <a16:creationId xmlns:a16="http://schemas.microsoft.com/office/drawing/2014/main" id="{CBF19546-0ED5-9A45-87D8-C1E02EDDE08C}"/>
              </a:ext>
            </a:extLst>
          </p:cNvPr>
          <p:cNvPicPr>
            <a:picLocks noChangeAspect="1"/>
          </p:cNvPicPr>
          <p:nvPr/>
        </p:nvPicPr>
        <p:blipFill>
          <a:blip r:embed="rId2"/>
          <a:stretch>
            <a:fillRect/>
          </a:stretch>
        </p:blipFill>
        <p:spPr>
          <a:xfrm>
            <a:off x="566402" y="1250979"/>
            <a:ext cx="8470900" cy="3962400"/>
          </a:xfrm>
          <a:prstGeom prst="rect">
            <a:avLst/>
          </a:prstGeom>
        </p:spPr>
      </p:pic>
    </p:spTree>
    <p:extLst>
      <p:ext uri="{BB962C8B-B14F-4D97-AF65-F5344CB8AC3E}">
        <p14:creationId xmlns:p14="http://schemas.microsoft.com/office/powerpoint/2010/main" val="329734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6416FD-2FE9-7846-BFDD-D8294B82BE0F}"/>
              </a:ext>
            </a:extLst>
          </p:cNvPr>
          <p:cNvPicPr>
            <a:picLocks noChangeAspect="1"/>
          </p:cNvPicPr>
          <p:nvPr/>
        </p:nvPicPr>
        <p:blipFill>
          <a:blip r:embed="rId2"/>
          <a:stretch>
            <a:fillRect/>
          </a:stretch>
        </p:blipFill>
        <p:spPr>
          <a:xfrm>
            <a:off x="149957" y="765175"/>
            <a:ext cx="4813385" cy="4545379"/>
          </a:xfrm>
          <a:prstGeom prst="rect">
            <a:avLst/>
          </a:prstGeom>
        </p:spPr>
      </p:pic>
      <p:sp>
        <p:nvSpPr>
          <p:cNvPr id="5" name="TextBox 4">
            <a:extLst>
              <a:ext uri="{FF2B5EF4-FFF2-40B4-BE49-F238E27FC236}">
                <a16:creationId xmlns:a16="http://schemas.microsoft.com/office/drawing/2014/main" id="{889E216A-FD18-104A-9AE3-B76A2D40E592}"/>
              </a:ext>
            </a:extLst>
          </p:cNvPr>
          <p:cNvSpPr txBox="1"/>
          <p:nvPr/>
        </p:nvSpPr>
        <p:spPr>
          <a:xfrm>
            <a:off x="4766674" y="1547446"/>
            <a:ext cx="7425326" cy="2308324"/>
          </a:xfrm>
          <a:prstGeom prst="rect">
            <a:avLst/>
          </a:prstGeom>
          <a:noFill/>
        </p:spPr>
        <p:txBody>
          <a:bodyPr wrap="square" rtlCol="0">
            <a:spAutoFit/>
          </a:bodyPr>
          <a:lstStyle/>
          <a:p>
            <a:r>
              <a:rPr lang="en-US" b="1" dirty="0">
                <a:latin typeface="Helvetica" pitchFamily="2" charset="0"/>
              </a:rPr>
              <a:t>Glia-neuron interaction</a:t>
            </a:r>
          </a:p>
          <a:p>
            <a:endParaRPr lang="en-US" b="1" dirty="0">
              <a:latin typeface="Helvetica" pitchFamily="2" charset="0"/>
            </a:endParaRPr>
          </a:p>
          <a:p>
            <a:r>
              <a:rPr lang="en-US" dirty="0">
                <a:latin typeface="Helvetica" pitchFamily="2" charset="0"/>
              </a:rPr>
              <a:t>Glia cells, including astrocytes and microglia, play important roles in regulating neuronal survival and supporting neuronal functions. However, under diseases conditions (such as neurodegenerative diseases), glia cells could become neurotoxic. We are interested in identifying key factors that determine the neuroprotective or neurotoxic effect of glia cells to neurons using imaging-based CRISPR screening.</a:t>
            </a:r>
          </a:p>
        </p:txBody>
      </p:sp>
    </p:spTree>
    <p:extLst>
      <p:ext uri="{BB962C8B-B14F-4D97-AF65-F5344CB8AC3E}">
        <p14:creationId xmlns:p14="http://schemas.microsoft.com/office/powerpoint/2010/main" val="4020638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21F55C98-1285-1447-86D0-86819F397E0A}"/>
              </a:ext>
            </a:extLst>
          </p:cNvPr>
          <p:cNvSpPr txBox="1"/>
          <p:nvPr/>
        </p:nvSpPr>
        <p:spPr>
          <a:xfrm>
            <a:off x="5574890" y="1580895"/>
            <a:ext cx="6617110" cy="2308324"/>
          </a:xfrm>
          <a:prstGeom prst="rect">
            <a:avLst/>
          </a:prstGeom>
          <a:noFill/>
        </p:spPr>
        <p:txBody>
          <a:bodyPr wrap="square" rtlCol="0">
            <a:spAutoFit/>
          </a:bodyPr>
          <a:lstStyle/>
          <a:p>
            <a:r>
              <a:rPr lang="en-US" b="1" dirty="0">
                <a:latin typeface="Helvetica" pitchFamily="2" charset="0"/>
              </a:rPr>
              <a:t>lncRNA functions in human brain cells</a:t>
            </a:r>
          </a:p>
          <a:p>
            <a:endParaRPr lang="en-US" b="1" dirty="0">
              <a:latin typeface="Helvetica" pitchFamily="2" charset="0"/>
            </a:endParaRPr>
          </a:p>
          <a:p>
            <a:r>
              <a:rPr lang="en-US" dirty="0">
                <a:latin typeface="Helvetica" pitchFamily="2" charset="0"/>
              </a:rPr>
              <a:t>lncRNA are highly tissue-specific and play important roles in regulating various cellular processes. Their functions in human brain cells, including neurons and glia cells, are not well studied. Therefore, we are interested in systematically characterizing lncRNA functions in human neurons, astrocytes and microglia using our CRISPR screening platform.</a:t>
            </a:r>
          </a:p>
        </p:txBody>
      </p:sp>
      <p:pic>
        <p:nvPicPr>
          <p:cNvPr id="32" name="Picture 31" descr="Text, whiteboard&#10;&#10;Description automatically generated">
            <a:extLst>
              <a:ext uri="{FF2B5EF4-FFF2-40B4-BE49-F238E27FC236}">
                <a16:creationId xmlns:a16="http://schemas.microsoft.com/office/drawing/2014/main" id="{AEC94650-9DB5-BF4B-9249-CF66244E3BC9}"/>
              </a:ext>
            </a:extLst>
          </p:cNvPr>
          <p:cNvPicPr>
            <a:picLocks noChangeAspect="1"/>
          </p:cNvPicPr>
          <p:nvPr/>
        </p:nvPicPr>
        <p:blipFill>
          <a:blip r:embed="rId2"/>
          <a:stretch>
            <a:fillRect/>
          </a:stretch>
        </p:blipFill>
        <p:spPr>
          <a:xfrm>
            <a:off x="0" y="958850"/>
            <a:ext cx="5448300" cy="4940300"/>
          </a:xfrm>
          <a:prstGeom prst="rect">
            <a:avLst/>
          </a:prstGeom>
        </p:spPr>
      </p:pic>
    </p:spTree>
    <p:extLst>
      <p:ext uri="{BB962C8B-B14F-4D97-AF65-F5344CB8AC3E}">
        <p14:creationId xmlns:p14="http://schemas.microsoft.com/office/powerpoint/2010/main" val="3528023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31C99-C26C-8142-8341-281009DF975D}"/>
              </a:ext>
            </a:extLst>
          </p:cNvPr>
          <p:cNvSpPr>
            <a:spLocks noGrp="1"/>
          </p:cNvSpPr>
          <p:nvPr>
            <p:ph type="title"/>
          </p:nvPr>
        </p:nvSpPr>
        <p:spPr>
          <a:xfrm>
            <a:off x="537008" y="0"/>
            <a:ext cx="10515600" cy="1325563"/>
          </a:xfrm>
        </p:spPr>
        <p:txBody>
          <a:bodyPr/>
          <a:lstStyle/>
          <a:p>
            <a:r>
              <a:rPr lang="en-US"/>
              <a:t>Publications</a:t>
            </a:r>
            <a:endParaRPr lang="en-US" dirty="0"/>
          </a:p>
        </p:txBody>
      </p:sp>
      <p:pic>
        <p:nvPicPr>
          <p:cNvPr id="6146" name="Picture 2" descr="See the source image">
            <a:extLst>
              <a:ext uri="{FF2B5EF4-FFF2-40B4-BE49-F238E27FC236}">
                <a16:creationId xmlns:a16="http://schemas.microsoft.com/office/drawing/2014/main" id="{08326FF9-8460-F548-B980-725B926BC3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8307" y="1180819"/>
            <a:ext cx="7973002" cy="5312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719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CE766-B33A-BC43-A48F-D4A9561BB83B}"/>
              </a:ext>
            </a:extLst>
          </p:cNvPr>
          <p:cNvSpPr>
            <a:spLocks noGrp="1"/>
          </p:cNvSpPr>
          <p:nvPr>
            <p:ph type="title"/>
          </p:nvPr>
        </p:nvSpPr>
        <p:spPr>
          <a:xfrm>
            <a:off x="472440" y="0"/>
            <a:ext cx="10515600" cy="1325563"/>
          </a:xfrm>
        </p:spPr>
        <p:txBody>
          <a:bodyPr/>
          <a:lstStyle/>
          <a:p>
            <a:r>
              <a:rPr lang="en-US" dirty="0"/>
              <a:t>Contact</a:t>
            </a:r>
          </a:p>
        </p:txBody>
      </p:sp>
      <p:pic>
        <p:nvPicPr>
          <p:cNvPr id="4098" name="Picture 2" descr="See the source image">
            <a:extLst>
              <a:ext uri="{FF2B5EF4-FFF2-40B4-BE49-F238E27FC236}">
                <a16:creationId xmlns:a16="http://schemas.microsoft.com/office/drawing/2014/main" id="{8CE136D9-8EDA-CC49-B409-8C6AF5E94A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 y="965835"/>
            <a:ext cx="10988040" cy="5648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086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810B-8DD0-1949-BE1E-19B37050A3C9}"/>
              </a:ext>
            </a:extLst>
          </p:cNvPr>
          <p:cNvSpPr>
            <a:spLocks noGrp="1"/>
          </p:cNvSpPr>
          <p:nvPr>
            <p:ph type="title"/>
          </p:nvPr>
        </p:nvSpPr>
        <p:spPr/>
        <p:txBody>
          <a:bodyPr/>
          <a:lstStyle/>
          <a:p>
            <a:r>
              <a:rPr lang="en-US"/>
              <a:t>Opportunities</a:t>
            </a:r>
            <a:endParaRPr lang="en-US" dirty="0"/>
          </a:p>
        </p:txBody>
      </p:sp>
      <p:sp>
        <p:nvSpPr>
          <p:cNvPr id="3" name="Content Placeholder 2">
            <a:extLst>
              <a:ext uri="{FF2B5EF4-FFF2-40B4-BE49-F238E27FC236}">
                <a16:creationId xmlns:a16="http://schemas.microsoft.com/office/drawing/2014/main" id="{358AC312-203F-8B4D-9EE6-1A8723FEFCFA}"/>
              </a:ext>
            </a:extLst>
          </p:cNvPr>
          <p:cNvSpPr>
            <a:spLocks noGrp="1"/>
          </p:cNvSpPr>
          <p:nvPr>
            <p:ph idx="1"/>
          </p:nvPr>
        </p:nvSpPr>
        <p:spPr/>
        <p:txBody>
          <a:bodyPr>
            <a:normAutofit/>
          </a:bodyPr>
          <a:lstStyle/>
          <a:p>
            <a:r>
              <a:rPr lang="en-US" sz="2000">
                <a:latin typeface="Helvetica" pitchFamily="2" charset="0"/>
              </a:rPr>
              <a:t>Join us</a:t>
            </a:r>
          </a:p>
          <a:p>
            <a:pPr lvl="1"/>
            <a:r>
              <a:rPr lang="en-US" sz="1600">
                <a:latin typeface="Helvetica" pitchFamily="2" charset="0"/>
              </a:rPr>
              <a:t>We are looking for highly-motivated new lab members (research assistants, Masters students, PhD students, visiting students and post-docs) to join our team! Contact tianrl@sustech.edu.cn if you are interested.</a:t>
            </a:r>
          </a:p>
          <a:p>
            <a:r>
              <a:rPr lang="en-US" sz="2000">
                <a:latin typeface="Helvetica" pitchFamily="2" charset="0"/>
              </a:rPr>
              <a:t>Masters and PhD students</a:t>
            </a:r>
          </a:p>
          <a:p>
            <a:pPr lvl="1"/>
            <a:r>
              <a:rPr lang="en-US" sz="1600">
                <a:latin typeface="Helvetica" pitchFamily="2" charset="0"/>
              </a:rPr>
              <a:t>We offer Masters and PhD programs (https://med.sustech.edu.cn/educat.html?lang=zh-cn) at SUSTech Medical school. Candidates could contact Ruilin Tian directly before application. We welcome applicants from all backgrounds</a:t>
            </a:r>
          </a:p>
          <a:p>
            <a:r>
              <a:rPr lang="en-US" sz="1600">
                <a:latin typeface="Helvetica" pitchFamily="2" charset="0"/>
              </a:rPr>
              <a:t>Postdocs</a:t>
            </a:r>
          </a:p>
          <a:p>
            <a:pPr lvl="1"/>
            <a:r>
              <a:rPr lang="en-US" sz="1600">
                <a:latin typeface="Helvetica" pitchFamily="2" charset="0"/>
              </a:rPr>
              <a:t>We offer highly competitive packages for postdocs. Please contact tianrl@sustech.edu.cn if you are interested.</a:t>
            </a:r>
            <a:endParaRPr lang="en-US" sz="1600" dirty="0">
              <a:latin typeface="Helvetica" pitchFamily="2" charset="0"/>
            </a:endParaRPr>
          </a:p>
        </p:txBody>
      </p:sp>
    </p:spTree>
    <p:extLst>
      <p:ext uri="{BB962C8B-B14F-4D97-AF65-F5344CB8AC3E}">
        <p14:creationId xmlns:p14="http://schemas.microsoft.com/office/powerpoint/2010/main" val="1037753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E3683F7B-CD0B-DF48-89E3-2E49924551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480" y="294640"/>
            <a:ext cx="9845040" cy="6563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4501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415</Words>
  <Application>Microsoft Macintosh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Helvetica</vt:lpstr>
      <vt:lpstr>Office Theme</vt:lpstr>
      <vt:lpstr>PowerPoint Presentation</vt:lpstr>
      <vt:lpstr>PowerPoint Presentation</vt:lpstr>
      <vt:lpstr>PowerPoint Presentation</vt:lpstr>
      <vt:lpstr>PowerPoint Presentation</vt:lpstr>
      <vt:lpstr>PowerPoint Presentation</vt:lpstr>
      <vt:lpstr>Publications</vt:lpstr>
      <vt:lpstr>Contact</vt:lpstr>
      <vt:lpstr>Opportunities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Tian, Ruilin</dc:creator>
  <cp:lastModifiedBy>Tian, Ruilin</cp:lastModifiedBy>
  <cp:revision>14</cp:revision>
  <dcterms:created xsi:type="dcterms:W3CDTF">2021-01-20T11:57:09Z</dcterms:created>
  <dcterms:modified xsi:type="dcterms:W3CDTF">2021-01-20T15:50:42Z</dcterms:modified>
</cp:coreProperties>
</file>