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8" r:id="rId1"/>
  </p:sldMasterIdLst>
  <p:sldIdLst>
    <p:sldId id="256" r:id="rId2"/>
    <p:sldId id="262" r:id="rId3"/>
    <p:sldId id="263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29E6-2A62-9447-B7FB-45249B0F5E3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16EB-5270-C647-A6EC-68F449D63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seemann/snippy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185-8AFC-1E44-9AC1-58B986D6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1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of variants in the evolution of novel aerobic citrate metabolism in </a:t>
            </a:r>
            <a:r>
              <a:rPr lang="en-US" i="1" dirty="0" err="1"/>
              <a:t>Escheria</a:t>
            </a:r>
            <a:r>
              <a:rPr lang="en-US" i="1" dirty="0"/>
              <a:t> coli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F581-17CE-A048-B597-E45EC257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06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Richard Tillett</a:t>
            </a:r>
          </a:p>
          <a:p>
            <a:r>
              <a:rPr lang="en-US" dirty="0"/>
              <a:t>Midterm example, BCH 709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74489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B81-8034-0E45-AA5C-7A69887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45" y="0"/>
            <a:ext cx="10364451" cy="1596177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5E-258F-9441-A233-CB75BF3D8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045" y="1721120"/>
            <a:ext cx="5106026" cy="475483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Blount et al 2012 tracked E. coli for 40k generations under low glucose, high citrate medium</a:t>
            </a:r>
          </a:p>
          <a:p>
            <a:r>
              <a:rPr lang="en-US"/>
              <a:t>They detected the evolution of citrate metabolism </a:t>
            </a:r>
            <a:r>
              <a:rPr lang="en-US" u="sng"/>
              <a:t>Cit+</a:t>
            </a:r>
            <a:r>
              <a:rPr lang="en-US"/>
              <a:t> in this span of time</a:t>
            </a:r>
          </a:p>
          <a:p>
            <a:r>
              <a:rPr lang="en-US"/>
              <a:t>Sequenced various generations before and after Cit+ emerged</a:t>
            </a:r>
          </a:p>
          <a:p>
            <a:r>
              <a:rPr lang="en-US"/>
              <a:t>Identified numerous potentiating mutations pre-emergence of Cit+</a:t>
            </a:r>
          </a:p>
          <a:p>
            <a:r>
              <a:rPr lang="en-US"/>
              <a:t>Can I find them using the Data Carpentry tools?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1E5048-A05F-A74E-8DA5-69BFE0FC5D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7132" y="340755"/>
            <a:ext cx="4994882" cy="58071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579FF-940D-A94F-B681-513CB0B62E54}"/>
              </a:ext>
            </a:extLst>
          </p:cNvPr>
          <p:cNvSpPr txBox="1"/>
          <p:nvPr/>
        </p:nvSpPr>
        <p:spPr>
          <a:xfrm>
            <a:off x="8676470" y="61479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Blount et al 2012, Fig 1</a:t>
            </a:r>
          </a:p>
        </p:txBody>
      </p:sp>
    </p:spTree>
    <p:extLst>
      <p:ext uri="{BB962C8B-B14F-4D97-AF65-F5344CB8AC3E}">
        <p14:creationId xmlns:p14="http://schemas.microsoft.com/office/powerpoint/2010/main" val="41472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B81-8034-0E45-AA5C-7A69887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11" y="443013"/>
            <a:ext cx="7400178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Aim 1: Identify variants in six samples from Blount et al 2012, using the tools from Data Carpentry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021F6-4491-7D4F-9FAE-3EAA5F2B18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55468" y="720289"/>
            <a:ext cx="4104480" cy="569469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23415-FFDB-6844-A5E8-4CC93DF27A3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1617" y="2837611"/>
            <a:ext cx="6183532" cy="32922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2BB04-DCA0-CF46-82C8-65E35C1D85FB}"/>
              </a:ext>
            </a:extLst>
          </p:cNvPr>
          <p:cNvSpPr txBox="1"/>
          <p:nvPr/>
        </p:nvSpPr>
        <p:spPr>
          <a:xfrm>
            <a:off x="7128934" y="6414987"/>
            <a:ext cx="486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Carpentry Wrangling Genomics Schema</a:t>
            </a:r>
          </a:p>
        </p:txBody>
      </p:sp>
    </p:spTree>
    <p:extLst>
      <p:ext uri="{BB962C8B-B14F-4D97-AF65-F5344CB8AC3E}">
        <p14:creationId xmlns:p14="http://schemas.microsoft.com/office/powerpoint/2010/main" val="27062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B81-8034-0E45-AA5C-7A69887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45" y="0"/>
            <a:ext cx="5807485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Aim 2: Comparison of variants with Blount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5E-258F-9441-A233-CB75BF3D8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045" y="1721120"/>
            <a:ext cx="5106026" cy="4754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generate a compact list of variants and compare, I have to go beyond the tools described in the DC lessons</a:t>
            </a:r>
          </a:p>
          <a:p>
            <a:r>
              <a:rPr lang="en-US" dirty="0"/>
              <a:t>I will install and use </a:t>
            </a:r>
            <a:r>
              <a:rPr lang="en-US" i="1" dirty="0"/>
              <a:t>Snippy </a:t>
            </a:r>
            <a:r>
              <a:rPr lang="en-US" dirty="0"/>
              <a:t>to call and report variants with tools and settings appropriate for haploid genomes</a:t>
            </a:r>
          </a:p>
          <a:p>
            <a:r>
              <a:rPr lang="en-US" i="1" dirty="0">
                <a:hlinkClick r:id="rId2"/>
              </a:rPr>
              <a:t>https://github.com/tseemann/snippy</a:t>
            </a:r>
            <a:endParaRPr lang="en-US" i="1" dirty="0"/>
          </a:p>
          <a:p>
            <a:r>
              <a:rPr lang="en-US" dirty="0"/>
              <a:t>Snippy uses bwa, </a:t>
            </a:r>
            <a:r>
              <a:rPr lang="en-US" dirty="0" err="1"/>
              <a:t>samtools</a:t>
            </a:r>
            <a:r>
              <a:rPr lang="en-US" dirty="0"/>
              <a:t>, </a:t>
            </a:r>
            <a:r>
              <a:rPr lang="en-US" dirty="0" err="1"/>
              <a:t>freebayes</a:t>
            </a:r>
            <a:r>
              <a:rPr lang="en-US" dirty="0"/>
              <a:t>, </a:t>
            </a:r>
            <a:r>
              <a:rPr lang="en-US" dirty="0" err="1"/>
              <a:t>snpeff</a:t>
            </a:r>
            <a:r>
              <a:rPr lang="en-US" dirty="0"/>
              <a:t>, more</a:t>
            </a:r>
          </a:p>
          <a:p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5BD067-CAF8-6247-AF53-F5D6A05BFAB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30862" y="133862"/>
            <a:ext cx="5105400" cy="26091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3CBF4-5680-534E-9D20-01663B48F203}"/>
              </a:ext>
            </a:extLst>
          </p:cNvPr>
          <p:cNvSpPr txBox="1"/>
          <p:nvPr/>
        </p:nvSpPr>
        <p:spPr>
          <a:xfrm>
            <a:off x="7833012" y="272304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Snippy README </a:t>
            </a:r>
            <a:r>
              <a:rPr lang="en-US" dirty="0" err="1"/>
              <a:t>Seermann</a:t>
            </a:r>
            <a:r>
              <a:rPr lang="en-US" dirty="0"/>
              <a:t>, et 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A848-D1E1-074E-88B8-5C403EA1C6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354"/>
          <a:stretch/>
        </p:blipFill>
        <p:spPr>
          <a:xfrm>
            <a:off x="6893523" y="3660329"/>
            <a:ext cx="4542739" cy="2609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AE8CA-2E0C-1245-BE93-405852AC1704}"/>
              </a:ext>
            </a:extLst>
          </p:cNvPr>
          <p:cNvSpPr txBox="1"/>
          <p:nvPr/>
        </p:nvSpPr>
        <p:spPr>
          <a:xfrm>
            <a:off x="7930507" y="62295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Snippy Report</a:t>
            </a:r>
          </a:p>
        </p:txBody>
      </p:sp>
    </p:spTree>
    <p:extLst>
      <p:ext uri="{BB962C8B-B14F-4D97-AF65-F5344CB8AC3E}">
        <p14:creationId xmlns:p14="http://schemas.microsoft.com/office/powerpoint/2010/main" val="90202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B81-8034-0E45-AA5C-7A69887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45" y="0"/>
            <a:ext cx="9038155" cy="1596177"/>
          </a:xfrm>
        </p:spPr>
        <p:txBody>
          <a:bodyPr>
            <a:normAutofit/>
          </a:bodyPr>
          <a:lstStyle/>
          <a:p>
            <a:r>
              <a:rPr lang="en-US" dirty="0"/>
              <a:t>Aim 2: Comparison of variants with Blount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5E-258F-9441-A233-CB75BF3D8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044" y="1659330"/>
            <a:ext cx="9393755" cy="2000999"/>
          </a:xfrm>
        </p:spPr>
        <p:txBody>
          <a:bodyPr>
            <a:normAutofit/>
          </a:bodyPr>
          <a:lstStyle/>
          <a:p>
            <a:r>
              <a:rPr lang="en-US" dirty="0"/>
              <a:t>How many of the variants reported in Blount will I also find using the DC tools and Snippy?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5BD067-CAF8-6247-AF53-F5D6A05BFAB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6365" y="3260857"/>
            <a:ext cx="5899990" cy="21917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3CBF4-5680-534E-9D20-01663B48F203}"/>
              </a:ext>
            </a:extLst>
          </p:cNvPr>
          <p:cNvSpPr txBox="1"/>
          <p:nvPr/>
        </p:nvSpPr>
        <p:spPr>
          <a:xfrm>
            <a:off x="286629" y="566132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Blount et al, Supplemental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A848-D1E1-074E-88B8-5C403EA1C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54"/>
          <a:stretch/>
        </p:blipFill>
        <p:spPr>
          <a:xfrm>
            <a:off x="7329830" y="3052129"/>
            <a:ext cx="4542739" cy="2609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AE8CA-2E0C-1245-BE93-405852AC1704}"/>
              </a:ext>
            </a:extLst>
          </p:cNvPr>
          <p:cNvSpPr txBox="1"/>
          <p:nvPr/>
        </p:nvSpPr>
        <p:spPr>
          <a:xfrm>
            <a:off x="7348393" y="584599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Snippy Report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307461-C474-0643-AD62-8E750AD26DE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236355" y="4356727"/>
            <a:ext cx="1093475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6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235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Identification of variants in the evolution of novel aerobic citrate metabolism in Escheria coli </vt:lpstr>
      <vt:lpstr>Background</vt:lpstr>
      <vt:lpstr>Aim 1: Identify variants in six samples from Blount et al 2012, using the tools from Data Carpentry</vt:lpstr>
      <vt:lpstr>Aim 2: Comparison of variants with Blount et al.</vt:lpstr>
      <vt:lpstr>Aim 2: Comparison of variants with Blount et 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variants in the evolution of novel aerobic citrate metabolism in Escheria coli </dc:title>
  <dc:creator>Richard Tillett</dc:creator>
  <cp:lastModifiedBy>Richard Tillett</cp:lastModifiedBy>
  <cp:revision>6</cp:revision>
  <dcterms:created xsi:type="dcterms:W3CDTF">2018-10-23T15:00:04Z</dcterms:created>
  <dcterms:modified xsi:type="dcterms:W3CDTF">2018-10-23T16:01:34Z</dcterms:modified>
</cp:coreProperties>
</file>