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3" r:id="rId3"/>
    <p:sldId id="284" r:id="rId4"/>
    <p:sldId id="286" r:id="rId5"/>
    <p:sldId id="285" r:id="rId6"/>
    <p:sldId id="258" r:id="rId7"/>
    <p:sldId id="263" r:id="rId8"/>
    <p:sldId id="289" r:id="rId9"/>
    <p:sldId id="257" r:id="rId10"/>
    <p:sldId id="287" r:id="rId11"/>
    <p:sldId id="259" r:id="rId12"/>
    <p:sldId id="260" r:id="rId13"/>
    <p:sldId id="294" r:id="rId14"/>
    <p:sldId id="264" r:id="rId15"/>
    <p:sldId id="265" r:id="rId16"/>
    <p:sldId id="268" r:id="rId17"/>
    <p:sldId id="293" r:id="rId18"/>
    <p:sldId id="295" r:id="rId19"/>
    <p:sldId id="296" r:id="rId20"/>
    <p:sldId id="297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8F25A3-C3D6-724B-AAA2-94D2BE9E4E31}">
          <p14:sldIdLst>
            <p14:sldId id="256"/>
            <p14:sldId id="283"/>
            <p14:sldId id="284"/>
            <p14:sldId id="286"/>
            <p14:sldId id="285"/>
            <p14:sldId id="258"/>
            <p14:sldId id="263"/>
            <p14:sldId id="289"/>
            <p14:sldId id="257"/>
            <p14:sldId id="287"/>
            <p14:sldId id="259"/>
            <p14:sldId id="260"/>
            <p14:sldId id="294"/>
            <p14:sldId id="264"/>
            <p14:sldId id="265"/>
            <p14:sldId id="268"/>
            <p14:sldId id="293"/>
            <p14:sldId id="295"/>
            <p14:sldId id="296"/>
            <p14:sldId id="297"/>
            <p14:sldId id="291"/>
          </p14:sldIdLst>
        </p14:section>
        <p14:section name="ncbi field guide" id="{4B554EE1-C805-3247-BF80-D1394D8F3CD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B6566-04E1-9647-8CE0-913AD5BDFB7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FC7FE-7506-9543-A26C-F29F6394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2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C2172-F190-D94E-B380-D09DCBC4EC25}" type="slidenum">
              <a:rPr lang="en-US"/>
              <a:pPr/>
              <a:t>7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CE825-2DBE-904C-84C3-BE7E37FD1626}" type="slidenum">
              <a:rPr lang="en-US"/>
              <a:pPr/>
              <a:t>9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902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B4EBF-9103-DE49-B11B-3AEF4E1C1A2D}" type="slidenum">
              <a:rPr lang="en-US"/>
              <a:pPr/>
              <a:t>11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869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03797" indent="-270691" defTabSz="927869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082764" indent="-216553" defTabSz="927869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15869" indent="-216553" defTabSz="927869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48975" indent="-216553" defTabSz="927869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382081" indent="-216553" defTabSz="9278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15186" indent="-216553" defTabSz="9278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248292" indent="-216553" defTabSz="9278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681397" indent="-216553" defTabSz="9278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713B56A-3350-4DE6-8778-272B0A39B5D2}" type="slidenum">
              <a:rPr lang="en-US" altLang="en-US" smtClean="0">
                <a:latin typeface="Arial" charset="0"/>
              </a:rPr>
              <a:pPr/>
              <a:t>13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1677D-3D88-E844-BC53-3AD54883675B}" type="slidenum">
              <a:rPr lang="en-US"/>
              <a:pPr/>
              <a:t>14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757238"/>
            <a:ext cx="4381500" cy="328612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5"/>
            <a:ext cx="5030391" cy="4135060"/>
          </a:xfrm>
        </p:spPr>
        <p:txBody>
          <a:bodyPr/>
          <a:lstStyle/>
          <a:p>
            <a:r>
              <a:rPr lang="en-US"/>
              <a:t>-X  X dropoff value for gapped alignment (in bits) (zero invokes default</a:t>
            </a:r>
          </a:p>
          <a:p>
            <a:r>
              <a:rPr lang="en-US"/>
              <a:t>        behavior) blastn 30, megablast 20, tblastx 0, all others 15 [Integer]</a:t>
            </a:r>
          </a:p>
          <a:p>
            <a:r>
              <a:rPr lang="en-US"/>
              <a:t>        default = 0</a:t>
            </a:r>
          </a:p>
          <a:p>
            <a:r>
              <a:rPr lang="en-US"/>
              <a:t>=X2 (in output)</a:t>
            </a:r>
          </a:p>
          <a:p>
            <a:r>
              <a:rPr lang="en-US"/>
              <a:t>-y  X dropoff value for ungapped extensions in bits (0.0 invokes default</a:t>
            </a:r>
          </a:p>
          <a:p>
            <a:r>
              <a:rPr lang="en-US"/>
              <a:t>        behavior) blastn 20, megablast 10, all others 7 [Real]</a:t>
            </a:r>
          </a:p>
          <a:p>
            <a:r>
              <a:rPr lang="en-US"/>
              <a:t>        default = 0.0</a:t>
            </a:r>
          </a:p>
          <a:p>
            <a:r>
              <a:rPr lang="en-US"/>
              <a:t>=X1 (in output)</a:t>
            </a:r>
          </a:p>
          <a:p>
            <a:r>
              <a:rPr lang="en-US"/>
              <a:t>-Z  X dropoff value for final gapped alignment in bits (0.0 invokes default</a:t>
            </a:r>
          </a:p>
          <a:p>
            <a:r>
              <a:rPr lang="en-US"/>
              <a:t>        behavior) blastn/megablast 50, tblastx 0, all others 25 [Integer]</a:t>
            </a:r>
          </a:p>
          <a:p>
            <a:r>
              <a:rPr lang="en-US"/>
              <a:t>        default = 0</a:t>
            </a:r>
          </a:p>
          <a:p>
            <a:r>
              <a:rPr lang="en-US"/>
              <a:t>=X3 (in output)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C2172-F190-D94E-B380-D09DCBC4EC25}" type="slidenum">
              <a:rPr lang="en-US"/>
              <a:pPr/>
              <a:t>17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7DCD-6169-624D-B28A-EAF983FAD891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C79-02C0-9248-BA2A-C71DD85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7DCD-6169-624D-B28A-EAF983FAD891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C79-02C0-9248-BA2A-C71DD85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7DCD-6169-624D-B28A-EAF983FAD891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C79-02C0-9248-BA2A-C71DD85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4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7DCD-6169-624D-B28A-EAF983FAD891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C79-02C0-9248-BA2A-C71DD85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7DCD-6169-624D-B28A-EAF983FAD891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C79-02C0-9248-BA2A-C71DD85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1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7DCD-6169-624D-B28A-EAF983FAD891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C79-02C0-9248-BA2A-C71DD85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7DCD-6169-624D-B28A-EAF983FAD891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C79-02C0-9248-BA2A-C71DD85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7DCD-6169-624D-B28A-EAF983FAD891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C79-02C0-9248-BA2A-C71DD85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7DCD-6169-624D-B28A-EAF983FAD891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C79-02C0-9248-BA2A-C71DD85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0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7DCD-6169-624D-B28A-EAF983FAD891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C79-02C0-9248-BA2A-C71DD85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7DCD-6169-624D-B28A-EAF983FAD891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C79-02C0-9248-BA2A-C71DD85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77DCD-6169-624D-B28A-EAF983FAD891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91C79-02C0-9248-BA2A-C71DD85F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ltillett/diy-blas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DIY Bioinformatics:</a:t>
            </a:r>
            <a:br>
              <a:rPr lang="en-US" dirty="0" smtClean="0"/>
            </a:br>
            <a:r>
              <a:rPr lang="en-US" dirty="0" smtClean="0"/>
              <a:t>BLAST &amp; friends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Richard </a:t>
            </a:r>
            <a:r>
              <a:rPr lang="en-US" dirty="0" smtClean="0"/>
              <a:t>Tillett</a:t>
            </a:r>
          </a:p>
          <a:p>
            <a:r>
              <a:rPr lang="en-US" dirty="0" smtClean="0"/>
              <a:t>NV INBRE Bioinformatics Core</a:t>
            </a:r>
            <a:endParaRPr lang="en-US" dirty="0" smtClean="0"/>
          </a:p>
          <a:p>
            <a:r>
              <a:rPr lang="en-US" dirty="0" smtClean="0"/>
              <a:t>Feb </a:t>
            </a:r>
            <a:r>
              <a:rPr lang="en-US" dirty="0" smtClean="0"/>
              <a:t>24, 2017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Why use BLAST?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“</a:t>
            </a:r>
            <a:r>
              <a:rPr lang="en-US" dirty="0"/>
              <a:t>What is my sequence and what does it do?”</a:t>
            </a:r>
          </a:p>
          <a:p>
            <a:pPr lvl="1"/>
            <a:r>
              <a:rPr lang="en-US" dirty="0"/>
              <a:t>You obtained DNA sequence from an experiment and need to know more about it</a:t>
            </a:r>
          </a:p>
          <a:p>
            <a:pPr lvl="1"/>
            <a:r>
              <a:rPr lang="en-US" dirty="0"/>
              <a:t>Comparing the novel sequence to known protein sequences to hypothesize gene function</a:t>
            </a:r>
          </a:p>
          <a:p>
            <a:pPr lvl="1"/>
            <a:r>
              <a:rPr lang="en-US" dirty="0"/>
              <a:t>Comparing a partial sequence to whole genome sequences</a:t>
            </a:r>
          </a:p>
          <a:p>
            <a:pPr lvl="0"/>
            <a:r>
              <a:rPr lang="en-US" dirty="0"/>
              <a:t>Finding homologs to interesting genes in your favorite species</a:t>
            </a:r>
          </a:p>
          <a:p>
            <a:pPr lvl="0"/>
            <a:r>
              <a:rPr lang="en-US" dirty="0"/>
              <a:t>Specialized BLASTs</a:t>
            </a:r>
          </a:p>
          <a:p>
            <a:pPr lvl="1"/>
            <a:r>
              <a:rPr lang="en-US" dirty="0"/>
              <a:t>Make gene-specific primers for PCR (Primer-BLAST)</a:t>
            </a:r>
          </a:p>
          <a:p>
            <a:pPr lvl="1"/>
            <a:r>
              <a:rPr lang="en-US" dirty="0"/>
              <a:t>Screen a sequence for vectors (</a:t>
            </a:r>
            <a:r>
              <a:rPr lang="en-US" dirty="0" err="1"/>
              <a:t>VecScreen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Comparing two sequences (bl2seq)</a:t>
            </a:r>
          </a:p>
        </p:txBody>
      </p:sp>
    </p:spTree>
    <p:extLst>
      <p:ext uri="{BB962C8B-B14F-4D97-AF65-F5344CB8AC3E}">
        <p14:creationId xmlns:p14="http://schemas.microsoft.com/office/powerpoint/2010/main" val="368655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/>
              <a:t>Schlauch</a:t>
            </a:r>
            <a:r>
              <a:rPr lang="en-US" sz="1000" dirty="0"/>
              <a:t> </a:t>
            </a:r>
            <a:r>
              <a:rPr lang="en-US" sz="1000" dirty="0" smtClean="0"/>
              <a:t>BCH709</a:t>
            </a:r>
            <a:endParaRPr lang="en-US" sz="1000" dirty="0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0" y="1524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/>
              <a:t>Types of BLASTing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0" y="1139825"/>
            <a:ext cx="867526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dirty="0">
                <a:latin typeface="Comic Sans MS" charset="0"/>
              </a:rPr>
              <a:t>BLASTN: DNA query </a:t>
            </a:r>
            <a:r>
              <a:rPr lang="en-US" dirty="0" err="1">
                <a:latin typeface="Comic Sans MS" charset="0"/>
              </a:rPr>
              <a:t>vs</a:t>
            </a:r>
            <a:r>
              <a:rPr lang="en-US" dirty="0">
                <a:latin typeface="Comic Sans MS" charset="0"/>
              </a:rPr>
              <a:t> DNA database</a:t>
            </a:r>
          </a:p>
          <a:p>
            <a:pPr>
              <a:buFontTx/>
              <a:buChar char="•"/>
            </a:pPr>
            <a:endParaRPr lang="en-US" dirty="0">
              <a:latin typeface="Comic Sans MS" charset="0"/>
            </a:endParaRPr>
          </a:p>
          <a:p>
            <a:pPr>
              <a:buFontTx/>
              <a:buChar char="•"/>
            </a:pPr>
            <a:r>
              <a:rPr lang="en-US" dirty="0" smtClean="0">
                <a:latin typeface="Comic Sans MS" charset="0"/>
              </a:rPr>
              <a:t>BLASTP</a:t>
            </a:r>
            <a:r>
              <a:rPr lang="en-US" dirty="0">
                <a:latin typeface="Comic Sans MS" charset="0"/>
              </a:rPr>
              <a:t>: protein query </a:t>
            </a:r>
            <a:r>
              <a:rPr lang="en-US" dirty="0" err="1">
                <a:latin typeface="Comic Sans MS" charset="0"/>
              </a:rPr>
              <a:t>vs</a:t>
            </a:r>
            <a:r>
              <a:rPr lang="en-US" dirty="0">
                <a:latin typeface="Comic Sans MS" charset="0"/>
              </a:rPr>
              <a:t> protein database</a:t>
            </a:r>
          </a:p>
          <a:p>
            <a:endParaRPr lang="en-US" dirty="0">
              <a:latin typeface="Comic Sans MS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omic Sans MS" charset="0"/>
              </a:rPr>
              <a:t>BLASTX: DNA query translated into all six reading frames to produce translated protein sequences, which are the used to query a protein </a:t>
            </a:r>
            <a:r>
              <a:rPr lang="en-US" dirty="0" err="1">
                <a:latin typeface="Comic Sans MS" charset="0"/>
              </a:rPr>
              <a:t>seq</a:t>
            </a:r>
            <a:r>
              <a:rPr lang="en-US" dirty="0">
                <a:latin typeface="Comic Sans MS" charset="0"/>
              </a:rPr>
              <a:t> database</a:t>
            </a:r>
          </a:p>
          <a:p>
            <a:pPr>
              <a:buFontTx/>
              <a:buChar char="•"/>
            </a:pPr>
            <a:endParaRPr lang="en-US" dirty="0">
              <a:latin typeface="Comic Sans MS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omic Sans MS" charset="0"/>
              </a:rPr>
              <a:t>TBLASTN: protein query </a:t>
            </a:r>
            <a:r>
              <a:rPr lang="en-US" dirty="0" err="1">
                <a:latin typeface="Comic Sans MS" charset="0"/>
              </a:rPr>
              <a:t>vs</a:t>
            </a:r>
            <a:r>
              <a:rPr lang="en-US" dirty="0">
                <a:latin typeface="Comic Sans MS" charset="0"/>
              </a:rPr>
              <a:t> a DNA sequence database with </a:t>
            </a:r>
            <a:r>
              <a:rPr lang="en-US" dirty="0" err="1">
                <a:latin typeface="Comic Sans MS" charset="0"/>
              </a:rPr>
              <a:t>seqs</a:t>
            </a:r>
            <a:r>
              <a:rPr lang="en-US" dirty="0">
                <a:latin typeface="Comic Sans MS" charset="0"/>
              </a:rPr>
              <a:t> translated into all 6 reading frames</a:t>
            </a:r>
          </a:p>
          <a:p>
            <a:pPr>
              <a:buFontTx/>
              <a:buChar char="•"/>
            </a:pPr>
            <a:endParaRPr lang="en-US" dirty="0" smtClean="0">
              <a:latin typeface="Comic Sans MS" charset="0"/>
            </a:endParaRPr>
          </a:p>
          <a:p>
            <a:pPr>
              <a:buFontTx/>
              <a:buChar char="•"/>
            </a:pPr>
            <a:r>
              <a:rPr lang="en-US" dirty="0" smtClean="0">
                <a:latin typeface="Comic Sans MS" charset="0"/>
              </a:rPr>
              <a:t>TBLASTX</a:t>
            </a:r>
            <a:r>
              <a:rPr lang="en-US" dirty="0">
                <a:latin typeface="Comic Sans MS" charset="0"/>
              </a:rPr>
              <a:t>: DNA query sequence translated into all 6 reading frames against DNA </a:t>
            </a:r>
            <a:r>
              <a:rPr lang="en-US" dirty="0" err="1">
                <a:latin typeface="Comic Sans MS" charset="0"/>
              </a:rPr>
              <a:t>seq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 err="1">
                <a:latin typeface="Comic Sans MS" charset="0"/>
              </a:rPr>
              <a:t>db</a:t>
            </a:r>
            <a:r>
              <a:rPr lang="en-US" dirty="0">
                <a:latin typeface="Comic Sans MS" charset="0"/>
              </a:rPr>
              <a:t> translated into all 6 reading  frames</a:t>
            </a:r>
          </a:p>
          <a:p>
            <a:pPr>
              <a:buFontTx/>
              <a:buChar char="•"/>
            </a:pPr>
            <a:endParaRPr lang="en-US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3393"/>
      </p:ext>
    </p:extLst>
  </p:cSld>
  <p:clrMapOvr>
    <a:masterClrMapping/>
  </p:clrMapOvr>
  <p:transition xmlns:p14="http://schemas.microsoft.com/office/powerpoint/2010/main" advTm="48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/>
              <a:t>Schlauch</a:t>
            </a:r>
            <a:r>
              <a:rPr lang="en-US" sz="1000" dirty="0"/>
              <a:t> </a:t>
            </a:r>
            <a:r>
              <a:rPr lang="en-US" sz="1000" dirty="0" smtClean="0"/>
              <a:t>BCH709</a:t>
            </a:r>
            <a:endParaRPr lang="en-US" sz="1000" dirty="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15240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0" y="1524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/>
              <a:t>Database Similarity Searching 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0" y="114300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 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52400" y="1066800"/>
            <a:ext cx="88392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general goal</a:t>
            </a:r>
          </a:p>
          <a:p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submit a sequence of interest (</a:t>
            </a:r>
            <a:r>
              <a:rPr lang="en-US" sz="2400" b="1" dirty="0"/>
              <a:t>query</a:t>
            </a:r>
            <a:r>
              <a:rPr lang="en-US" sz="2400" dirty="0"/>
              <a:t>)</a:t>
            </a:r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find most similar sequences from XX databases</a:t>
            </a:r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the most similar sequences </a:t>
            </a:r>
            <a:r>
              <a:rPr lang="en-US" sz="2400" b="1" i="1" u="sng" dirty="0"/>
              <a:t>may</a:t>
            </a:r>
            <a:r>
              <a:rPr lang="en-US" sz="2400" dirty="0"/>
              <a:t> have the </a:t>
            </a:r>
            <a:r>
              <a:rPr lang="en-US" sz="2400" dirty="0" smtClean="0"/>
              <a:t>most </a:t>
            </a:r>
            <a:r>
              <a:rPr lang="en-US" sz="2400" dirty="0"/>
              <a:t>similar function to query 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9568"/>
      </p:ext>
    </p:extLst>
  </p:cSld>
  <p:clrMapOvr>
    <a:masterClrMapping/>
  </p:clrMapOvr>
  <p:transition xmlns:p14="http://schemas.microsoft.com/office/powerpoint/2010/main" advTm="28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000" dirty="0"/>
              <a:t>Schlauch BCH709 Fall </a:t>
            </a:r>
            <a:r>
              <a:rPr lang="en-US" altLang="en-US" sz="1000" dirty="0" smtClean="0"/>
              <a:t>2016</a:t>
            </a:r>
            <a:endParaRPr lang="en-US" altLang="en-US" sz="10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1524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/>
              <a:t>E</a:t>
            </a:r>
            <a:r>
              <a:rPr lang="en-US" altLang="en-US" sz="4000" dirty="0" smtClean="0"/>
              <a:t>-Values</a:t>
            </a:r>
            <a:endParaRPr lang="en-US" altLang="en-US" sz="4000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1139825"/>
            <a:ext cx="9144000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 rules of thumb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 </a:t>
            </a:r>
            <a:r>
              <a:rPr lang="en-US" altLang="en-US" sz="2500" dirty="0"/>
              <a:t>E &lt; 10</a:t>
            </a:r>
            <a:r>
              <a:rPr lang="en-US" altLang="en-US" sz="2500" baseline="30000" dirty="0"/>
              <a:t>-50 </a:t>
            </a:r>
            <a:r>
              <a:rPr lang="en-US" altLang="en-US" sz="2500" dirty="0">
                <a:sym typeface="Wingdings" pitchFamily="2" charset="2"/>
              </a:rPr>
              <a:t> high confidence of homologous relationships </a:t>
            </a:r>
            <a:endParaRPr lang="en-US" altLang="en-US" sz="2500" dirty="0"/>
          </a:p>
          <a:p>
            <a:pPr>
              <a:spcBef>
                <a:spcPct val="0"/>
              </a:spcBef>
              <a:buNone/>
            </a:pPr>
            <a:endParaRPr lang="en-US" altLang="en-US" sz="2500" baseline="30000" dirty="0"/>
          </a:p>
          <a:p>
            <a:pPr>
              <a:spcBef>
                <a:spcPct val="0"/>
              </a:spcBef>
              <a:buNone/>
            </a:pPr>
            <a:r>
              <a:rPr lang="en-US" altLang="en-US" sz="2500" dirty="0"/>
              <a:t> 10</a:t>
            </a:r>
            <a:r>
              <a:rPr lang="en-US" altLang="en-US" sz="2500" baseline="30000" dirty="0"/>
              <a:t>-50 </a:t>
            </a:r>
            <a:r>
              <a:rPr lang="en-US" altLang="en-US" sz="2500" dirty="0"/>
              <a:t>&lt; E &lt; .01</a:t>
            </a:r>
            <a:r>
              <a:rPr lang="en-US" altLang="en-US" sz="2500" baseline="30000" dirty="0"/>
              <a:t> </a:t>
            </a:r>
            <a:r>
              <a:rPr lang="en-US" altLang="en-US" sz="2500" dirty="0">
                <a:sym typeface="Wingdings" pitchFamily="2" charset="2"/>
              </a:rPr>
              <a:t> result of homology</a:t>
            </a:r>
            <a:endParaRPr lang="en-US" altLang="en-US" sz="2500" dirty="0"/>
          </a:p>
          <a:p>
            <a:pPr>
              <a:spcBef>
                <a:spcPct val="0"/>
              </a:spcBef>
              <a:buNone/>
            </a:pPr>
            <a:endParaRPr lang="en-US" altLang="en-US" sz="2500" dirty="0"/>
          </a:p>
          <a:p>
            <a:pPr>
              <a:spcBef>
                <a:spcPct val="0"/>
              </a:spcBef>
              <a:buNone/>
            </a:pPr>
            <a:r>
              <a:rPr lang="en-US" altLang="en-US" sz="2500" baseline="30000" dirty="0"/>
              <a:t> </a:t>
            </a:r>
            <a:r>
              <a:rPr lang="en-US" altLang="en-US" sz="2500" dirty="0"/>
              <a:t>.01</a:t>
            </a:r>
            <a:r>
              <a:rPr lang="en-US" altLang="en-US" sz="2500" baseline="30000" dirty="0"/>
              <a:t> </a:t>
            </a:r>
            <a:r>
              <a:rPr lang="en-US" altLang="en-US" sz="2500" dirty="0"/>
              <a:t>&lt; E &lt; 10</a:t>
            </a:r>
            <a:r>
              <a:rPr lang="en-US" altLang="en-US" sz="2500" baseline="30000" dirty="0"/>
              <a:t> </a:t>
            </a:r>
            <a:r>
              <a:rPr lang="en-US" altLang="en-US" sz="2500" dirty="0">
                <a:sym typeface="Wingdings" pitchFamily="2" charset="2"/>
              </a:rPr>
              <a:t> no significance, perhaps remote homology</a:t>
            </a:r>
            <a:endParaRPr lang="en-US" altLang="en-US" sz="2500" dirty="0"/>
          </a:p>
          <a:p>
            <a:pPr>
              <a:spcBef>
                <a:spcPct val="0"/>
              </a:spcBef>
              <a:buNone/>
            </a:pPr>
            <a:endParaRPr lang="en-US" altLang="en-US" sz="2500" baseline="30000" dirty="0"/>
          </a:p>
          <a:p>
            <a:pPr>
              <a:spcBef>
                <a:spcPct val="0"/>
              </a:spcBef>
              <a:buNone/>
            </a:pPr>
            <a:r>
              <a:rPr lang="en-US" altLang="en-US" sz="2500" baseline="30000" dirty="0"/>
              <a:t> </a:t>
            </a:r>
            <a:r>
              <a:rPr lang="en-US" altLang="en-US" sz="2500" baseline="30000" dirty="0" smtClean="0"/>
              <a:t> </a:t>
            </a:r>
            <a:r>
              <a:rPr lang="en-US" altLang="en-US" sz="2500" dirty="0" smtClean="0"/>
              <a:t>E </a:t>
            </a:r>
            <a:r>
              <a:rPr lang="en-US" altLang="en-US" sz="2500" dirty="0"/>
              <a:t>&gt;</a:t>
            </a:r>
            <a:r>
              <a:rPr lang="en-US" altLang="en-US" sz="2500" baseline="30000" dirty="0"/>
              <a:t> </a:t>
            </a:r>
            <a:r>
              <a:rPr lang="en-US" altLang="en-US" sz="2500" dirty="0"/>
              <a:t>10</a:t>
            </a:r>
            <a:r>
              <a:rPr lang="en-US" altLang="en-US" sz="2500" baseline="30000" dirty="0"/>
              <a:t>  </a:t>
            </a:r>
            <a:r>
              <a:rPr lang="en-US" altLang="en-US" sz="2500" dirty="0">
                <a:sym typeface="Wingdings" pitchFamily="2" charset="2"/>
              </a:rPr>
              <a:t></a:t>
            </a:r>
            <a:r>
              <a:rPr lang="en-US" altLang="en-US" sz="2500" dirty="0"/>
              <a:t>   two sequences are randomly related</a:t>
            </a:r>
            <a:endParaRPr lang="en-US" altLang="en-US" sz="2500" baseline="30000" dirty="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-76200" y="4876800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dirty="0"/>
              <a:t> Nota Bene: </a:t>
            </a:r>
            <a:r>
              <a:rPr lang="en-US" altLang="en-US" sz="2400" dirty="0" smtClean="0"/>
              <a:t>as E </a:t>
            </a:r>
            <a:r>
              <a:rPr lang="en-US" altLang="en-US" sz="2400" dirty="0"/>
              <a:t>is </a:t>
            </a:r>
            <a:r>
              <a:rPr lang="en-US" altLang="en-US" sz="2400" dirty="0" smtClean="0"/>
              <a:t>directly dependent </a:t>
            </a:r>
            <a:r>
              <a:rPr lang="en-US" altLang="en-US" sz="2400" dirty="0"/>
              <a:t>on the </a:t>
            </a:r>
            <a:r>
              <a:rPr lang="en-US" altLang="en-US" sz="2400" dirty="0" smtClean="0"/>
              <a:t>length of the  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database, as the database(s) increase in length, E will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increase, which likely will yield less hits</a:t>
            </a:r>
            <a:endParaRPr lang="en-US" altLang="en-US" sz="2400" dirty="0"/>
          </a:p>
        </p:txBody>
      </p:sp>
    </p:spTree>
  </p:cSld>
  <p:clrMapOvr>
    <a:masterClrMapping/>
  </p:clrMapOvr>
  <p:transition xmlns:p14="http://schemas.microsoft.com/office/powerpoint/2010/main" advTm="48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5638" y="204788"/>
            <a:ext cx="5216525" cy="8001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b="1">
                <a:solidFill>
                  <a:schemeClr val="accent2"/>
                </a:solidFill>
              </a:rPr>
              <a:t>How BLAST Works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25" y="1354138"/>
            <a:ext cx="8181975" cy="4868862"/>
          </a:xfrm>
          <a:solidFill>
            <a:schemeClr val="bg1"/>
          </a:solidFill>
          <a:ln/>
          <a:effectLst>
            <a:outerShdw blurRad="63500" dist="107763" dir="27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609600" indent="-609600">
              <a:lnSpc>
                <a:spcPct val="170000"/>
              </a:lnSpc>
              <a:buFontTx/>
              <a:buAutoNum type="arabicPeriod"/>
            </a:pPr>
            <a:r>
              <a:rPr lang="en-US" sz="2800"/>
              <a:t>Make lookup table of </a:t>
            </a:r>
            <a:r>
              <a:rPr lang="ja-JP" altLang="en-US" sz="2800">
                <a:latin typeface="Arial"/>
              </a:rPr>
              <a:t>“</a:t>
            </a:r>
            <a:r>
              <a:rPr lang="en-US" sz="2800"/>
              <a:t>words</a:t>
            </a:r>
            <a:r>
              <a:rPr lang="ja-JP" altLang="en-US" sz="2800">
                <a:latin typeface="Arial"/>
              </a:rPr>
              <a:t>”</a:t>
            </a:r>
            <a:r>
              <a:rPr lang="en-US" sz="2800"/>
              <a:t> for query</a:t>
            </a:r>
          </a:p>
          <a:p>
            <a:pPr marL="609600" indent="-609600">
              <a:lnSpc>
                <a:spcPct val="170000"/>
              </a:lnSpc>
              <a:buFontTx/>
              <a:buAutoNum type="arabicPeriod"/>
            </a:pPr>
            <a:r>
              <a:rPr lang="en-US" sz="2800"/>
              <a:t>Scan database for hits (word match/seed)</a:t>
            </a:r>
          </a:p>
          <a:p>
            <a:pPr marL="609600" indent="-609600">
              <a:lnSpc>
                <a:spcPct val="170000"/>
              </a:lnSpc>
              <a:buFontTx/>
              <a:buAutoNum type="arabicPeriod"/>
            </a:pPr>
            <a:r>
              <a:rPr lang="en-US" sz="2800"/>
              <a:t>Extend alignment both directions</a:t>
            </a:r>
          </a:p>
          <a:p>
            <a:pPr marL="990600" lvl="1" indent="-533400">
              <a:lnSpc>
                <a:spcPct val="170000"/>
              </a:lnSpc>
            </a:pPr>
            <a:r>
              <a:rPr lang="en-US" sz="2400"/>
              <a:t>Ungapped extensions of hits (initial HSPs)</a:t>
            </a:r>
          </a:p>
          <a:p>
            <a:pPr marL="990600" lvl="1" indent="-533400">
              <a:lnSpc>
                <a:spcPct val="170000"/>
              </a:lnSpc>
            </a:pPr>
            <a:r>
              <a:rPr lang="en-US" sz="2400"/>
              <a:t>Gapped extensions (no traceback)</a:t>
            </a:r>
          </a:p>
          <a:p>
            <a:pPr marL="990600" lvl="1" indent="-533400">
              <a:lnSpc>
                <a:spcPct val="170000"/>
              </a:lnSpc>
            </a:pPr>
            <a:r>
              <a:rPr lang="en-US" sz="2400"/>
              <a:t>Gapped extensions (traceback + alignment details)</a:t>
            </a:r>
          </a:p>
          <a:p>
            <a:pPr marL="990600" lvl="1" indent="-533400">
              <a:lnSpc>
                <a:spcPct val="170000"/>
              </a:lnSpc>
            </a:pPr>
            <a:endParaRPr lang="en-US" sz="12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439205"/>
            <a:ext cx="37886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 b="0" i="1" dirty="0">
                <a:solidFill>
                  <a:schemeClr val="tx2"/>
                </a:solidFill>
                <a:latin typeface="Arial" charset="0"/>
              </a:rPr>
              <a:t>Tao </a:t>
            </a:r>
            <a:r>
              <a:rPr lang="en-US" sz="1800" b="0" i="1" dirty="0" smtClean="0">
                <a:solidFill>
                  <a:schemeClr val="tx2"/>
                </a:solidFill>
                <a:latin typeface="Arial" charset="0"/>
              </a:rPr>
              <a:t>Tao</a:t>
            </a:r>
            <a:r>
              <a:rPr lang="en-US" i="1" dirty="0">
                <a:solidFill>
                  <a:schemeClr val="tx2"/>
                </a:solidFill>
                <a:latin typeface="Arial" charset="0"/>
              </a:rPr>
              <a:t>, NLM, NIH, Bethesda, 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</a:rPr>
              <a:t>MD</a:t>
            </a:r>
            <a:endParaRPr lang="en-US" i="1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5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4050" y="206375"/>
            <a:ext cx="7772400" cy="8382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>
                <a:solidFill>
                  <a:schemeClr val="accent2"/>
                </a:solidFill>
              </a:rPr>
              <a:t>Nucleotide Words</a:t>
            </a:r>
          </a:p>
        </p:txBody>
      </p:sp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720725" y="2667000"/>
            <a:ext cx="791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chemeClr val="tx2"/>
                </a:solidFill>
                <a:latin typeface="Times New Roman" charset="0"/>
              </a:rPr>
              <a:t>ATGCTGCTAGTCGATGACGTAGCTACCGATAT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727075" y="3321050"/>
            <a:ext cx="7615238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chemeClr val="tx2"/>
                </a:solidFill>
                <a:latin typeface="Times New Roman" charset="0"/>
              </a:rPr>
              <a:t>ATGCTGCTAGT</a:t>
            </a:r>
          </a:p>
          <a:p>
            <a:r>
              <a:rPr lang="en-US" sz="2800" b="0">
                <a:solidFill>
                  <a:srgbClr val="FF3300"/>
                </a:solidFill>
                <a:latin typeface="Times New Roman" charset="0"/>
              </a:rPr>
              <a:t>ATGCTGCTAGTCGATGACGTAGCTACC</a:t>
            </a:r>
          </a:p>
          <a:p>
            <a:r>
              <a:rPr lang="en-US" sz="2800" b="0">
                <a:solidFill>
                  <a:schemeClr val="tx2"/>
                </a:solidFill>
                <a:latin typeface="Times New Roman" charset="0"/>
              </a:rPr>
              <a:t>   TGCTGCTAGTC</a:t>
            </a:r>
          </a:p>
          <a:p>
            <a:r>
              <a:rPr lang="en-US" sz="2800" b="0">
                <a:solidFill>
                  <a:schemeClr val="tx2"/>
                </a:solidFill>
                <a:latin typeface="Times New Roman" charset="0"/>
              </a:rPr>
              <a:t>     GCTGCTAGTCG</a:t>
            </a:r>
          </a:p>
          <a:p>
            <a:r>
              <a:rPr lang="en-US" sz="2800" b="0">
                <a:solidFill>
                  <a:schemeClr val="tx2"/>
                </a:solidFill>
                <a:latin typeface="Times New Roman" charset="0"/>
              </a:rPr>
              <a:t>        CTGCTAGTCGA</a:t>
            </a:r>
          </a:p>
          <a:p>
            <a:r>
              <a:rPr lang="en-US" sz="2800" b="0">
                <a:solidFill>
                  <a:schemeClr val="tx2"/>
                </a:solidFill>
                <a:latin typeface="Times New Roman" charset="0"/>
              </a:rPr>
              <a:t>        </a:t>
            </a:r>
            <a:r>
              <a:rPr lang="en-US" sz="2800" b="0" i="1">
                <a:solidFill>
                  <a:srgbClr val="FF3300"/>
                </a:solidFill>
                <a:latin typeface="Times New Roman" charset="0"/>
              </a:rPr>
              <a:t>  </a:t>
            </a:r>
            <a:r>
              <a:rPr lang="en-US" sz="2800" b="0">
                <a:solidFill>
                  <a:srgbClr val="FF3300"/>
                </a:solidFill>
                <a:latin typeface="Times New Roman" charset="0"/>
              </a:rPr>
              <a:t>TGCTAGTCGATGACGTAGCTACCGATA</a:t>
            </a:r>
          </a:p>
          <a:p>
            <a:r>
              <a:rPr lang="en-US" sz="2800" b="0">
                <a:solidFill>
                  <a:schemeClr val="tx2"/>
                </a:solidFill>
                <a:latin typeface="Times New Roman" charset="0"/>
              </a:rPr>
              <a:t>        . . .</a:t>
            </a:r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639763" y="1611313"/>
            <a:ext cx="7234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chemeClr val="tx2"/>
                </a:solidFill>
                <a:latin typeface="Arial" charset="0"/>
              </a:rPr>
              <a:t>Make a lookup table based on the word size</a:t>
            </a:r>
            <a:r>
              <a:rPr lang="en-US" sz="2800" b="0">
                <a:latin typeface="Arial" charset="0"/>
              </a:rPr>
              <a:t>.</a:t>
            </a:r>
          </a:p>
        </p:txBody>
      </p:sp>
      <p:sp>
        <p:nvSpPr>
          <p:cNvPr id="740359" name="Line 7"/>
          <p:cNvSpPr>
            <a:spLocks noChangeShapeType="1"/>
          </p:cNvSpPr>
          <p:nvPr/>
        </p:nvSpPr>
        <p:spPr bwMode="auto">
          <a:xfrm flipV="1">
            <a:off x="866775" y="2641600"/>
            <a:ext cx="2565400" cy="127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539875" y="224155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Arial" charset="0"/>
              </a:rPr>
              <a:t>11-mer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6439205"/>
            <a:ext cx="37886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 b="0" i="1" dirty="0">
                <a:solidFill>
                  <a:schemeClr val="tx2"/>
                </a:solidFill>
                <a:latin typeface="Arial" charset="0"/>
              </a:rPr>
              <a:t>Tao </a:t>
            </a:r>
            <a:r>
              <a:rPr lang="en-US" sz="1800" b="0" i="1" dirty="0" smtClean="0">
                <a:solidFill>
                  <a:schemeClr val="tx2"/>
                </a:solidFill>
                <a:latin typeface="Arial" charset="0"/>
              </a:rPr>
              <a:t>Tao</a:t>
            </a:r>
            <a:r>
              <a:rPr lang="en-US" i="1" dirty="0">
                <a:solidFill>
                  <a:schemeClr val="tx2"/>
                </a:solidFill>
                <a:latin typeface="Arial" charset="0"/>
              </a:rPr>
              <a:t>, NLM, NIH, Bethesda, 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</a:rPr>
              <a:t>MD</a:t>
            </a:r>
            <a:endParaRPr lang="en-US" i="1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9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7863" y="344488"/>
            <a:ext cx="7772400" cy="8255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Word Hits &amp; Extensions</a:t>
            </a:r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4708525" y="5603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>
              <a:latin typeface="Times New Roman" charset="0"/>
            </a:endParaRPr>
          </a:p>
        </p:txBody>
      </p:sp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1219200" y="22098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charset="0"/>
              </a:rPr>
              <a:t>ATGCTGCTAGTCGATGACGTAGCTA</a:t>
            </a:r>
          </a:p>
        </p:txBody>
      </p:sp>
      <p:sp>
        <p:nvSpPr>
          <p:cNvPr id="744453" name="Text Box 5"/>
          <p:cNvSpPr txBox="1">
            <a:spLocks noChangeArrowheads="1"/>
          </p:cNvSpPr>
          <p:nvPr/>
        </p:nvSpPr>
        <p:spPr bwMode="auto">
          <a:xfrm>
            <a:off x="1908175" y="1677988"/>
            <a:ext cx="5303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Arial" charset="0"/>
              </a:rPr>
              <a:t>Nucleotide: one exact match</a:t>
            </a:r>
          </a:p>
        </p:txBody>
      </p:sp>
      <p:sp>
        <p:nvSpPr>
          <p:cNvPr id="744454" name="Text Box 6"/>
          <p:cNvSpPr txBox="1">
            <a:spLocks noChangeArrowheads="1"/>
          </p:cNvSpPr>
          <p:nvPr/>
        </p:nvSpPr>
        <p:spPr bwMode="auto">
          <a:xfrm>
            <a:off x="3146425" y="2620963"/>
            <a:ext cx="2960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rgbClr val="CC6600"/>
                </a:solidFill>
                <a:latin typeface="Times New Roman" charset="0"/>
              </a:rPr>
              <a:t>TAGTCGATGA</a:t>
            </a:r>
          </a:p>
        </p:txBody>
      </p:sp>
      <p:sp>
        <p:nvSpPr>
          <p:cNvPr id="744455" name="Text Box 7"/>
          <p:cNvSpPr txBox="1">
            <a:spLocks noChangeArrowheads="1"/>
          </p:cNvSpPr>
          <p:nvPr/>
        </p:nvSpPr>
        <p:spPr bwMode="auto">
          <a:xfrm>
            <a:off x="808038" y="4124325"/>
            <a:ext cx="7334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Arial" charset="0"/>
              </a:rPr>
              <a:t>Protein: two matches within 40 residues</a:t>
            </a:r>
          </a:p>
        </p:txBody>
      </p:sp>
      <p:sp>
        <p:nvSpPr>
          <p:cNvPr id="744456" name="Text Box 8"/>
          <p:cNvSpPr txBox="1">
            <a:spLocks noChangeArrowheads="1"/>
          </p:cNvSpPr>
          <p:nvPr/>
        </p:nvSpPr>
        <p:spPr bwMode="auto">
          <a:xfrm>
            <a:off x="1211263" y="4648200"/>
            <a:ext cx="580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charset="0"/>
              </a:rPr>
              <a:t>PHAIEKCYTGCTLAQEADDTA</a:t>
            </a:r>
          </a:p>
        </p:txBody>
      </p:sp>
      <p:sp>
        <p:nvSpPr>
          <p:cNvPr id="744457" name="Text Box 9"/>
          <p:cNvSpPr txBox="1">
            <a:spLocks noChangeArrowheads="1"/>
          </p:cNvSpPr>
          <p:nvPr/>
        </p:nvSpPr>
        <p:spPr bwMode="auto">
          <a:xfrm>
            <a:off x="1725613" y="5105400"/>
            <a:ext cx="4484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charset="0"/>
              </a:rPr>
              <a:t>   </a:t>
            </a:r>
            <a:r>
              <a:rPr lang="en-US" sz="3200" b="0">
                <a:solidFill>
                  <a:srgbClr val="CC6600"/>
                </a:solidFill>
                <a:latin typeface="Times New Roman" charset="0"/>
              </a:rPr>
              <a:t>I</a:t>
            </a:r>
            <a:r>
              <a:rPr lang="en-US" sz="3200" b="0">
                <a:solidFill>
                  <a:srgbClr val="0033CC"/>
                </a:solidFill>
                <a:latin typeface="Times New Roman" charset="0"/>
              </a:rPr>
              <a:t>D</a:t>
            </a:r>
            <a:r>
              <a:rPr lang="en-US" sz="3200" b="0">
                <a:solidFill>
                  <a:srgbClr val="CC6600"/>
                </a:solidFill>
                <a:latin typeface="Times New Roman" charset="0"/>
              </a:rPr>
              <a:t>K</a:t>
            </a:r>
            <a:r>
              <a:rPr lang="en-US" sz="3200" b="0">
                <a:latin typeface="Times New Roman" charset="0"/>
              </a:rPr>
              <a:t>                        </a:t>
            </a:r>
            <a:r>
              <a:rPr lang="en-US" sz="3200" b="0">
                <a:solidFill>
                  <a:srgbClr val="CC6600"/>
                </a:solidFill>
                <a:latin typeface="Times New Roman" charset="0"/>
              </a:rPr>
              <a:t>EAD</a:t>
            </a:r>
          </a:p>
        </p:txBody>
      </p:sp>
      <p:sp>
        <p:nvSpPr>
          <p:cNvPr id="744458" name="AutoShape 10"/>
          <p:cNvSpPr>
            <a:spLocks noChangeArrowheads="1"/>
          </p:cNvSpPr>
          <p:nvPr/>
        </p:nvSpPr>
        <p:spPr bwMode="auto">
          <a:xfrm>
            <a:off x="6121400" y="28194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FFFF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459" name="AutoShape 11"/>
          <p:cNvSpPr>
            <a:spLocks noChangeArrowheads="1"/>
          </p:cNvSpPr>
          <p:nvPr/>
        </p:nvSpPr>
        <p:spPr bwMode="auto">
          <a:xfrm flipH="1">
            <a:off x="2127250" y="2819400"/>
            <a:ext cx="1042988" cy="228600"/>
          </a:xfrm>
          <a:prstGeom prst="rightArrow">
            <a:avLst>
              <a:gd name="adj1" fmla="val 50000"/>
              <a:gd name="adj2" fmla="val 114063"/>
            </a:avLst>
          </a:prstGeom>
          <a:solidFill>
            <a:srgbClr val="FFFFFF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460" name="AutoShape 12"/>
          <p:cNvSpPr>
            <a:spLocks noChangeArrowheads="1"/>
          </p:cNvSpPr>
          <p:nvPr/>
        </p:nvSpPr>
        <p:spPr bwMode="auto">
          <a:xfrm>
            <a:off x="6223000" y="5283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FFFF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461" name="AutoShape 13"/>
          <p:cNvSpPr>
            <a:spLocks noChangeArrowheads="1"/>
          </p:cNvSpPr>
          <p:nvPr/>
        </p:nvSpPr>
        <p:spPr bwMode="auto">
          <a:xfrm flipH="1">
            <a:off x="4394200" y="5283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FFFF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462" name="AutoShape 14"/>
          <p:cNvSpPr>
            <a:spLocks noChangeArrowheads="1"/>
          </p:cNvSpPr>
          <p:nvPr/>
        </p:nvSpPr>
        <p:spPr bwMode="auto">
          <a:xfrm>
            <a:off x="2921000" y="5283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FFFF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465" name="AutoShape 17"/>
          <p:cNvSpPr>
            <a:spLocks noChangeArrowheads="1"/>
          </p:cNvSpPr>
          <p:nvPr/>
        </p:nvSpPr>
        <p:spPr bwMode="auto">
          <a:xfrm flipH="1">
            <a:off x="1282700" y="5291138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FFFF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0" y="6439205"/>
            <a:ext cx="37886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 b="0" i="1" dirty="0">
                <a:solidFill>
                  <a:schemeClr val="tx2"/>
                </a:solidFill>
                <a:latin typeface="Arial" charset="0"/>
              </a:rPr>
              <a:t>Tao </a:t>
            </a:r>
            <a:r>
              <a:rPr lang="en-US" sz="1800" b="0" i="1" dirty="0" smtClean="0">
                <a:solidFill>
                  <a:schemeClr val="tx2"/>
                </a:solidFill>
                <a:latin typeface="Arial" charset="0"/>
              </a:rPr>
              <a:t>Tao</a:t>
            </a:r>
            <a:r>
              <a:rPr lang="en-US" i="1" dirty="0">
                <a:solidFill>
                  <a:schemeClr val="tx2"/>
                </a:solidFill>
                <a:latin typeface="Arial" charset="0"/>
              </a:rPr>
              <a:t>, NLM, NIH, Bethesda, 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</a:rPr>
              <a:t>MD</a:t>
            </a:r>
            <a:endParaRPr lang="en-US" i="1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29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74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5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4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7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7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2" grpId="0"/>
      <p:bldP spid="744454" grpId="0"/>
      <p:bldP spid="744454" grpId="1"/>
      <p:bldP spid="744455" grpId="0"/>
      <p:bldP spid="744456" grpId="0"/>
      <p:bldP spid="744457" grpId="0"/>
      <p:bldP spid="744457" grpId="1"/>
      <p:bldP spid="744458" grpId="0" animBg="1"/>
      <p:bldP spid="744459" grpId="0" animBg="1"/>
      <p:bldP spid="744460" grpId="0" animBg="1"/>
      <p:bldP spid="744461" grpId="0" animBg="1"/>
      <p:bldP spid="744462" grpId="0" animBg="1"/>
      <p:bldP spid="7444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7650"/>
            <a:ext cx="8229600" cy="7747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Global vs Local Alignment</a:t>
            </a:r>
          </a:p>
        </p:txBody>
      </p:sp>
      <p:grpSp>
        <p:nvGrpSpPr>
          <p:cNvPr id="734211" name="Group 3"/>
          <p:cNvGrpSpPr>
            <a:grpSpLocks/>
          </p:cNvGrpSpPr>
          <p:nvPr/>
        </p:nvGrpSpPr>
        <p:grpSpPr bwMode="auto">
          <a:xfrm>
            <a:off x="733425" y="1357313"/>
            <a:ext cx="793750" cy="1014412"/>
            <a:chOff x="462" y="655"/>
            <a:chExt cx="500" cy="639"/>
          </a:xfrm>
        </p:grpSpPr>
        <p:sp>
          <p:nvSpPr>
            <p:cNvPr id="734212" name="Text Box 4"/>
            <p:cNvSpPr txBox="1">
              <a:spLocks noChangeArrowheads="1"/>
            </p:cNvSpPr>
            <p:nvPr/>
          </p:nvSpPr>
          <p:spPr bwMode="auto">
            <a:xfrm>
              <a:off x="462" y="6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charset="0"/>
                </a:rPr>
                <a:t>Seq 1</a:t>
              </a:r>
            </a:p>
          </p:txBody>
        </p:sp>
        <p:sp>
          <p:nvSpPr>
            <p:cNvPr id="734213" name="Text Box 5"/>
            <p:cNvSpPr txBox="1">
              <a:spLocks noChangeArrowheads="1"/>
            </p:cNvSpPr>
            <p:nvPr/>
          </p:nvSpPr>
          <p:spPr bwMode="auto">
            <a:xfrm>
              <a:off x="462" y="1063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charset="0"/>
                </a:rPr>
                <a:t>Seq 2</a:t>
              </a:r>
            </a:p>
          </p:txBody>
        </p:sp>
      </p:grpSp>
      <p:sp>
        <p:nvSpPr>
          <p:cNvPr id="734214" name="Line 6"/>
          <p:cNvSpPr>
            <a:spLocks noChangeShapeType="1"/>
          </p:cNvSpPr>
          <p:nvPr/>
        </p:nvSpPr>
        <p:spPr bwMode="auto">
          <a:xfrm>
            <a:off x="1854200" y="2209800"/>
            <a:ext cx="5003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4215" name="Line 7"/>
          <p:cNvSpPr>
            <a:spLocks noChangeShapeType="1"/>
          </p:cNvSpPr>
          <p:nvPr/>
        </p:nvSpPr>
        <p:spPr bwMode="auto">
          <a:xfrm>
            <a:off x="1841500" y="1549400"/>
            <a:ext cx="57023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34216" name="Group 8"/>
          <p:cNvGrpSpPr>
            <a:grpSpLocks/>
          </p:cNvGrpSpPr>
          <p:nvPr/>
        </p:nvGrpSpPr>
        <p:grpSpPr bwMode="auto">
          <a:xfrm>
            <a:off x="1841500" y="1447800"/>
            <a:ext cx="5715000" cy="850900"/>
            <a:chOff x="1160" y="712"/>
            <a:chExt cx="3600" cy="536"/>
          </a:xfrm>
        </p:grpSpPr>
        <p:grpSp>
          <p:nvGrpSpPr>
            <p:cNvPr id="734217" name="Group 9"/>
            <p:cNvGrpSpPr>
              <a:grpSpLocks/>
            </p:cNvGrpSpPr>
            <p:nvPr/>
          </p:nvGrpSpPr>
          <p:grpSpPr bwMode="auto">
            <a:xfrm>
              <a:off x="1160" y="720"/>
              <a:ext cx="0" cy="528"/>
              <a:chOff x="1160" y="720"/>
              <a:chExt cx="0" cy="528"/>
            </a:xfrm>
          </p:grpSpPr>
          <p:sp>
            <p:nvSpPr>
              <p:cNvPr id="734218" name="Line 10"/>
              <p:cNvSpPr>
                <a:spLocks noChangeShapeType="1"/>
              </p:cNvSpPr>
              <p:nvPr/>
            </p:nvSpPr>
            <p:spPr bwMode="auto">
              <a:xfrm>
                <a:off x="1160" y="808"/>
                <a:ext cx="0" cy="3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19" name="Line 11"/>
              <p:cNvSpPr>
                <a:spLocks noChangeShapeType="1"/>
              </p:cNvSpPr>
              <p:nvPr/>
            </p:nvSpPr>
            <p:spPr bwMode="auto">
              <a:xfrm flipV="1">
                <a:off x="1160" y="1136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20" name="Line 12"/>
              <p:cNvSpPr>
                <a:spLocks noChangeShapeType="1"/>
              </p:cNvSpPr>
              <p:nvPr/>
            </p:nvSpPr>
            <p:spPr bwMode="auto">
              <a:xfrm flipV="1">
                <a:off x="1160" y="720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34221" name="Group 13"/>
            <p:cNvGrpSpPr>
              <a:grpSpLocks/>
            </p:cNvGrpSpPr>
            <p:nvPr/>
          </p:nvGrpSpPr>
          <p:grpSpPr bwMode="auto">
            <a:xfrm>
              <a:off x="4328" y="712"/>
              <a:ext cx="432" cy="536"/>
              <a:chOff x="4328" y="712"/>
              <a:chExt cx="432" cy="536"/>
            </a:xfrm>
          </p:grpSpPr>
          <p:sp>
            <p:nvSpPr>
              <p:cNvPr id="734222" name="Line 14"/>
              <p:cNvSpPr>
                <a:spLocks noChangeShapeType="1"/>
              </p:cNvSpPr>
              <p:nvPr/>
            </p:nvSpPr>
            <p:spPr bwMode="auto">
              <a:xfrm flipV="1">
                <a:off x="4328" y="816"/>
                <a:ext cx="430" cy="3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23" name="Line 15"/>
              <p:cNvSpPr>
                <a:spLocks noChangeShapeType="1"/>
              </p:cNvSpPr>
              <p:nvPr/>
            </p:nvSpPr>
            <p:spPr bwMode="auto">
              <a:xfrm flipV="1">
                <a:off x="4328" y="1136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24" name="Line 16"/>
              <p:cNvSpPr>
                <a:spLocks noChangeShapeType="1"/>
              </p:cNvSpPr>
              <p:nvPr/>
            </p:nvSpPr>
            <p:spPr bwMode="auto">
              <a:xfrm flipV="1">
                <a:off x="4760" y="712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34225" name="Group 17"/>
          <p:cNvGrpSpPr>
            <a:grpSpLocks/>
          </p:cNvGrpSpPr>
          <p:nvPr/>
        </p:nvGrpSpPr>
        <p:grpSpPr bwMode="auto">
          <a:xfrm>
            <a:off x="733425" y="4202113"/>
            <a:ext cx="6810375" cy="1014412"/>
            <a:chOff x="462" y="2447"/>
            <a:chExt cx="4290" cy="639"/>
          </a:xfrm>
        </p:grpSpPr>
        <p:sp>
          <p:nvSpPr>
            <p:cNvPr id="734226" name="Line 18"/>
            <p:cNvSpPr>
              <a:spLocks noChangeShapeType="1"/>
            </p:cNvSpPr>
            <p:nvPr/>
          </p:nvSpPr>
          <p:spPr bwMode="auto">
            <a:xfrm>
              <a:off x="1160" y="2568"/>
              <a:ext cx="359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27" name="Line 19"/>
            <p:cNvSpPr>
              <a:spLocks noChangeShapeType="1"/>
            </p:cNvSpPr>
            <p:nvPr/>
          </p:nvSpPr>
          <p:spPr bwMode="auto">
            <a:xfrm>
              <a:off x="1160" y="2984"/>
              <a:ext cx="315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34228" name="Group 20"/>
            <p:cNvGrpSpPr>
              <a:grpSpLocks/>
            </p:cNvGrpSpPr>
            <p:nvPr/>
          </p:nvGrpSpPr>
          <p:grpSpPr bwMode="auto">
            <a:xfrm>
              <a:off x="462" y="2447"/>
              <a:ext cx="500" cy="639"/>
              <a:chOff x="462" y="655"/>
              <a:chExt cx="500" cy="639"/>
            </a:xfrm>
          </p:grpSpPr>
          <p:sp>
            <p:nvSpPr>
              <p:cNvPr id="734229" name="Text Box 21"/>
              <p:cNvSpPr txBox="1">
                <a:spLocks noChangeArrowheads="1"/>
              </p:cNvSpPr>
              <p:nvPr/>
            </p:nvSpPr>
            <p:spPr bwMode="auto">
              <a:xfrm>
                <a:off x="462" y="655"/>
                <a:ext cx="5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Arial" charset="0"/>
                  </a:rPr>
                  <a:t>Seq 1</a:t>
                </a:r>
              </a:p>
            </p:txBody>
          </p:sp>
          <p:sp>
            <p:nvSpPr>
              <p:cNvPr id="734230" name="Text Box 22"/>
              <p:cNvSpPr txBox="1">
                <a:spLocks noChangeArrowheads="1"/>
              </p:cNvSpPr>
              <p:nvPr/>
            </p:nvSpPr>
            <p:spPr bwMode="auto">
              <a:xfrm>
                <a:off x="462" y="1063"/>
                <a:ext cx="5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Arial" charset="0"/>
                  </a:rPr>
                  <a:t>Seq 2</a:t>
                </a:r>
              </a:p>
            </p:txBody>
          </p:sp>
        </p:grpSp>
      </p:grpSp>
      <p:grpSp>
        <p:nvGrpSpPr>
          <p:cNvPr id="734231" name="Group 23"/>
          <p:cNvGrpSpPr>
            <a:grpSpLocks/>
          </p:cNvGrpSpPr>
          <p:nvPr/>
        </p:nvGrpSpPr>
        <p:grpSpPr bwMode="auto">
          <a:xfrm>
            <a:off x="2308225" y="4292600"/>
            <a:ext cx="4537075" cy="850900"/>
            <a:chOff x="1454" y="2504"/>
            <a:chExt cx="2858" cy="536"/>
          </a:xfrm>
        </p:grpSpPr>
        <p:sp>
          <p:nvSpPr>
            <p:cNvPr id="734232" name="Line 24"/>
            <p:cNvSpPr>
              <a:spLocks noChangeShapeType="1"/>
            </p:cNvSpPr>
            <p:nvPr/>
          </p:nvSpPr>
          <p:spPr bwMode="auto">
            <a:xfrm flipV="1">
              <a:off x="4160" y="2608"/>
              <a:ext cx="15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4233" name="Line 25"/>
            <p:cNvSpPr>
              <a:spLocks noChangeShapeType="1"/>
            </p:cNvSpPr>
            <p:nvPr/>
          </p:nvSpPr>
          <p:spPr bwMode="auto">
            <a:xfrm flipV="1">
              <a:off x="1688" y="2928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34" name="Line 26"/>
            <p:cNvSpPr>
              <a:spLocks noChangeShapeType="1"/>
            </p:cNvSpPr>
            <p:nvPr/>
          </p:nvSpPr>
          <p:spPr bwMode="auto">
            <a:xfrm flipV="1">
              <a:off x="4160" y="2928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35" name="Line 27"/>
            <p:cNvSpPr>
              <a:spLocks noChangeShapeType="1"/>
            </p:cNvSpPr>
            <p:nvPr/>
          </p:nvSpPr>
          <p:spPr bwMode="auto">
            <a:xfrm flipV="1">
              <a:off x="1456" y="2512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36" name="Line 28"/>
            <p:cNvSpPr>
              <a:spLocks noChangeShapeType="1"/>
            </p:cNvSpPr>
            <p:nvPr/>
          </p:nvSpPr>
          <p:spPr bwMode="auto">
            <a:xfrm flipV="1">
              <a:off x="4312" y="2504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37" name="Line 29"/>
            <p:cNvSpPr>
              <a:spLocks noChangeShapeType="1"/>
            </p:cNvSpPr>
            <p:nvPr/>
          </p:nvSpPr>
          <p:spPr bwMode="auto">
            <a:xfrm flipV="1">
              <a:off x="1984" y="2504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38" name="Line 30"/>
            <p:cNvSpPr>
              <a:spLocks noChangeShapeType="1"/>
            </p:cNvSpPr>
            <p:nvPr/>
          </p:nvSpPr>
          <p:spPr bwMode="auto">
            <a:xfrm flipV="1">
              <a:off x="2312" y="2920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39" name="Line 31"/>
            <p:cNvSpPr>
              <a:spLocks noChangeShapeType="1"/>
            </p:cNvSpPr>
            <p:nvPr/>
          </p:nvSpPr>
          <p:spPr bwMode="auto">
            <a:xfrm flipV="1">
              <a:off x="3816" y="2512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40" name="Line 32"/>
            <p:cNvSpPr>
              <a:spLocks noChangeShapeType="1"/>
            </p:cNvSpPr>
            <p:nvPr/>
          </p:nvSpPr>
          <p:spPr bwMode="auto">
            <a:xfrm flipV="1">
              <a:off x="3504" y="2928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41" name="Line 33"/>
            <p:cNvSpPr>
              <a:spLocks noChangeShapeType="1"/>
            </p:cNvSpPr>
            <p:nvPr/>
          </p:nvSpPr>
          <p:spPr bwMode="auto">
            <a:xfrm flipV="1">
              <a:off x="3504" y="2616"/>
              <a:ext cx="312" cy="3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42" name="Line 34"/>
            <p:cNvSpPr>
              <a:spLocks noChangeShapeType="1"/>
            </p:cNvSpPr>
            <p:nvPr/>
          </p:nvSpPr>
          <p:spPr bwMode="auto">
            <a:xfrm flipH="1" flipV="1">
              <a:off x="1984" y="2603"/>
              <a:ext cx="328" cy="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4243" name="Line 35"/>
            <p:cNvSpPr>
              <a:spLocks noChangeShapeType="1"/>
            </p:cNvSpPr>
            <p:nvPr/>
          </p:nvSpPr>
          <p:spPr bwMode="auto">
            <a:xfrm flipH="1" flipV="1">
              <a:off x="1454" y="2608"/>
              <a:ext cx="234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34244" name="Group 36"/>
          <p:cNvGrpSpPr>
            <a:grpSpLocks/>
          </p:cNvGrpSpPr>
          <p:nvPr/>
        </p:nvGrpSpPr>
        <p:grpSpPr bwMode="auto">
          <a:xfrm>
            <a:off x="1828800" y="2351088"/>
            <a:ext cx="6051550" cy="1030287"/>
            <a:chOff x="1152" y="1281"/>
            <a:chExt cx="3812" cy="649"/>
          </a:xfrm>
        </p:grpSpPr>
        <p:grpSp>
          <p:nvGrpSpPr>
            <p:cNvPr id="734245" name="Group 37"/>
            <p:cNvGrpSpPr>
              <a:grpSpLocks/>
            </p:cNvGrpSpPr>
            <p:nvPr/>
          </p:nvGrpSpPr>
          <p:grpSpPr bwMode="auto">
            <a:xfrm>
              <a:off x="2872" y="1281"/>
              <a:ext cx="2092" cy="327"/>
              <a:chOff x="2872" y="1281"/>
              <a:chExt cx="2092" cy="327"/>
            </a:xfrm>
          </p:grpSpPr>
          <p:sp>
            <p:nvSpPr>
              <p:cNvPr id="734246" name="Line 38"/>
              <p:cNvSpPr>
                <a:spLocks noChangeShapeType="1"/>
              </p:cNvSpPr>
              <p:nvPr/>
            </p:nvSpPr>
            <p:spPr bwMode="auto">
              <a:xfrm>
                <a:off x="2872" y="1344"/>
                <a:ext cx="0" cy="2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47" name="Text Box 39"/>
              <p:cNvSpPr txBox="1">
                <a:spLocks noChangeArrowheads="1"/>
              </p:cNvSpPr>
              <p:nvPr/>
            </p:nvSpPr>
            <p:spPr bwMode="auto">
              <a:xfrm>
                <a:off x="3163" y="1281"/>
                <a:ext cx="180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0">
                    <a:latin typeface="Arial" charset="0"/>
                  </a:rPr>
                  <a:t>Global alignment</a:t>
                </a:r>
              </a:p>
            </p:txBody>
          </p:sp>
        </p:grpSp>
        <p:grpSp>
          <p:nvGrpSpPr>
            <p:cNvPr id="734248" name="Group 40"/>
            <p:cNvGrpSpPr>
              <a:grpSpLocks/>
            </p:cNvGrpSpPr>
            <p:nvPr/>
          </p:nvGrpSpPr>
          <p:grpSpPr bwMode="auto">
            <a:xfrm>
              <a:off x="1152" y="1730"/>
              <a:ext cx="3598" cy="200"/>
              <a:chOff x="1152" y="1730"/>
              <a:chExt cx="3598" cy="200"/>
            </a:xfrm>
          </p:grpSpPr>
          <p:grpSp>
            <p:nvGrpSpPr>
              <p:cNvPr id="734249" name="Group 41"/>
              <p:cNvGrpSpPr>
                <a:grpSpLocks/>
              </p:cNvGrpSpPr>
              <p:nvPr/>
            </p:nvGrpSpPr>
            <p:grpSpPr bwMode="auto">
              <a:xfrm>
                <a:off x="1152" y="1930"/>
                <a:ext cx="3598" cy="0"/>
                <a:chOff x="1152" y="1930"/>
                <a:chExt cx="3598" cy="0"/>
              </a:xfrm>
            </p:grpSpPr>
            <p:grpSp>
              <p:nvGrpSpPr>
                <p:cNvPr id="734250" name="Group 42"/>
                <p:cNvGrpSpPr>
                  <a:grpSpLocks/>
                </p:cNvGrpSpPr>
                <p:nvPr/>
              </p:nvGrpSpPr>
              <p:grpSpPr bwMode="auto">
                <a:xfrm>
                  <a:off x="1184" y="1930"/>
                  <a:ext cx="3464" cy="0"/>
                  <a:chOff x="1112" y="2384"/>
                  <a:chExt cx="3464" cy="0"/>
                </a:xfrm>
              </p:grpSpPr>
              <p:sp>
                <p:nvSpPr>
                  <p:cNvPr id="73425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112" y="2384"/>
                    <a:ext cx="232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5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376" y="2384"/>
                    <a:ext cx="200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5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16" y="2384"/>
                    <a:ext cx="112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5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472" y="2384"/>
                    <a:ext cx="112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5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056" y="2384"/>
                    <a:ext cx="232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4256" name="Group 48"/>
                <p:cNvGrpSpPr>
                  <a:grpSpLocks/>
                </p:cNvGrpSpPr>
                <p:nvPr/>
              </p:nvGrpSpPr>
              <p:grpSpPr bwMode="auto">
                <a:xfrm>
                  <a:off x="1152" y="1930"/>
                  <a:ext cx="3598" cy="0"/>
                  <a:chOff x="1152" y="1930"/>
                  <a:chExt cx="3598" cy="0"/>
                </a:xfrm>
              </p:grpSpPr>
              <p:sp>
                <p:nvSpPr>
                  <p:cNvPr id="73425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930"/>
                    <a:ext cx="10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5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434" y="1930"/>
                    <a:ext cx="436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5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004" y="1930"/>
                    <a:ext cx="1090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6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372" y="1930"/>
                    <a:ext cx="148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6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660" y="1930"/>
                    <a:ext cx="774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6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4644" y="1930"/>
                    <a:ext cx="106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34263" name="Group 55"/>
              <p:cNvGrpSpPr>
                <a:grpSpLocks/>
              </p:cNvGrpSpPr>
              <p:nvPr/>
            </p:nvGrpSpPr>
            <p:grpSpPr bwMode="auto">
              <a:xfrm>
                <a:off x="1152" y="1730"/>
                <a:ext cx="3598" cy="0"/>
                <a:chOff x="1152" y="1688"/>
                <a:chExt cx="3598" cy="0"/>
              </a:xfrm>
            </p:grpSpPr>
            <p:sp>
              <p:nvSpPr>
                <p:cNvPr id="734264" name="Line 56"/>
                <p:cNvSpPr>
                  <a:spLocks noChangeShapeType="1"/>
                </p:cNvSpPr>
                <p:nvPr/>
              </p:nvSpPr>
              <p:spPr bwMode="auto">
                <a:xfrm>
                  <a:off x="4024" y="1688"/>
                  <a:ext cx="726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4265" name="Line 57"/>
                <p:cNvSpPr>
                  <a:spLocks noChangeShapeType="1"/>
                </p:cNvSpPr>
                <p:nvPr/>
              </p:nvSpPr>
              <p:spPr bwMode="auto">
                <a:xfrm>
                  <a:off x="1152" y="1688"/>
                  <a:ext cx="210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4266" name="Line 58"/>
                <p:cNvSpPr>
                  <a:spLocks noChangeShapeType="1"/>
                </p:cNvSpPr>
                <p:nvPr/>
              </p:nvSpPr>
              <p:spPr bwMode="auto">
                <a:xfrm>
                  <a:off x="1626" y="1688"/>
                  <a:ext cx="666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4267" name="Line 59"/>
                <p:cNvSpPr>
                  <a:spLocks noChangeShapeType="1"/>
                </p:cNvSpPr>
                <p:nvPr/>
              </p:nvSpPr>
              <p:spPr bwMode="auto">
                <a:xfrm>
                  <a:off x="2424" y="1688"/>
                  <a:ext cx="1392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34268" name="Group 60"/>
                <p:cNvGrpSpPr>
                  <a:grpSpLocks/>
                </p:cNvGrpSpPr>
                <p:nvPr/>
              </p:nvGrpSpPr>
              <p:grpSpPr bwMode="auto">
                <a:xfrm>
                  <a:off x="1384" y="1688"/>
                  <a:ext cx="2640" cy="0"/>
                  <a:chOff x="1384" y="1696"/>
                  <a:chExt cx="2640" cy="0"/>
                </a:xfrm>
              </p:grpSpPr>
              <p:sp>
                <p:nvSpPr>
                  <p:cNvPr id="73426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384" y="1696"/>
                    <a:ext cx="232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7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824" y="1696"/>
                    <a:ext cx="200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7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280" y="1696"/>
                    <a:ext cx="160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734272" name="Group 64"/>
          <p:cNvGrpSpPr>
            <a:grpSpLocks/>
          </p:cNvGrpSpPr>
          <p:nvPr/>
        </p:nvGrpSpPr>
        <p:grpSpPr bwMode="auto">
          <a:xfrm>
            <a:off x="2711450" y="5183188"/>
            <a:ext cx="5095875" cy="1017587"/>
            <a:chOff x="1708" y="3065"/>
            <a:chExt cx="3210" cy="641"/>
          </a:xfrm>
        </p:grpSpPr>
        <p:grpSp>
          <p:nvGrpSpPr>
            <p:cNvPr id="734273" name="Group 65"/>
            <p:cNvGrpSpPr>
              <a:grpSpLocks/>
            </p:cNvGrpSpPr>
            <p:nvPr/>
          </p:nvGrpSpPr>
          <p:grpSpPr bwMode="auto">
            <a:xfrm>
              <a:off x="2880" y="3065"/>
              <a:ext cx="2038" cy="327"/>
              <a:chOff x="2872" y="1625"/>
              <a:chExt cx="2038" cy="327"/>
            </a:xfrm>
          </p:grpSpPr>
          <p:sp>
            <p:nvSpPr>
              <p:cNvPr id="734274" name="Line 66"/>
              <p:cNvSpPr>
                <a:spLocks noChangeShapeType="1"/>
              </p:cNvSpPr>
              <p:nvPr/>
            </p:nvSpPr>
            <p:spPr bwMode="auto">
              <a:xfrm>
                <a:off x="2872" y="1688"/>
                <a:ext cx="0" cy="2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75" name="Text Box 67"/>
              <p:cNvSpPr txBox="1">
                <a:spLocks noChangeArrowheads="1"/>
              </p:cNvSpPr>
              <p:nvPr/>
            </p:nvSpPr>
            <p:spPr bwMode="auto">
              <a:xfrm>
                <a:off x="3221" y="1625"/>
                <a:ext cx="168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0">
                    <a:latin typeface="Arial" charset="0"/>
                  </a:rPr>
                  <a:t>Local alignment</a:t>
                </a:r>
              </a:p>
            </p:txBody>
          </p:sp>
        </p:grpSp>
        <p:grpSp>
          <p:nvGrpSpPr>
            <p:cNvPr id="734276" name="Group 68"/>
            <p:cNvGrpSpPr>
              <a:grpSpLocks/>
            </p:cNvGrpSpPr>
            <p:nvPr/>
          </p:nvGrpSpPr>
          <p:grpSpPr bwMode="auto">
            <a:xfrm>
              <a:off x="1708" y="3528"/>
              <a:ext cx="2454" cy="178"/>
              <a:chOff x="1708" y="3528"/>
              <a:chExt cx="2454" cy="178"/>
            </a:xfrm>
          </p:grpSpPr>
          <p:grpSp>
            <p:nvGrpSpPr>
              <p:cNvPr id="734277" name="Group 69"/>
              <p:cNvGrpSpPr>
                <a:grpSpLocks/>
              </p:cNvGrpSpPr>
              <p:nvPr/>
            </p:nvGrpSpPr>
            <p:grpSpPr bwMode="auto">
              <a:xfrm>
                <a:off x="1708" y="3704"/>
                <a:ext cx="604" cy="2"/>
                <a:chOff x="1708" y="3704"/>
                <a:chExt cx="604" cy="2"/>
              </a:xfrm>
            </p:grpSpPr>
            <p:sp>
              <p:nvSpPr>
                <p:cNvPr id="734278" name="Line 70"/>
                <p:cNvSpPr>
                  <a:spLocks noChangeShapeType="1"/>
                </p:cNvSpPr>
                <p:nvPr/>
              </p:nvSpPr>
              <p:spPr bwMode="auto">
                <a:xfrm>
                  <a:off x="1856" y="3706"/>
                  <a:ext cx="88" cy="0"/>
                </a:xfrm>
                <a:prstGeom prst="line">
                  <a:avLst/>
                </a:prstGeom>
                <a:noFill/>
                <a:ln w="730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427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1926" y="3704"/>
                  <a:ext cx="386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4280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708" y="3704"/>
                  <a:ext cx="136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4281" name="Group 73"/>
              <p:cNvGrpSpPr>
                <a:grpSpLocks/>
              </p:cNvGrpSpPr>
              <p:nvPr/>
            </p:nvGrpSpPr>
            <p:grpSpPr bwMode="auto">
              <a:xfrm>
                <a:off x="1712" y="3528"/>
                <a:ext cx="600" cy="0"/>
                <a:chOff x="1712" y="3528"/>
                <a:chExt cx="600" cy="0"/>
              </a:xfrm>
            </p:grpSpPr>
            <p:sp>
              <p:nvSpPr>
                <p:cNvPr id="734282" name="Line 74"/>
                <p:cNvSpPr>
                  <a:spLocks noChangeShapeType="1"/>
                </p:cNvSpPr>
                <p:nvPr/>
              </p:nvSpPr>
              <p:spPr bwMode="auto">
                <a:xfrm>
                  <a:off x="1852" y="3528"/>
                  <a:ext cx="200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34283" name="Group 75"/>
                <p:cNvGrpSpPr>
                  <a:grpSpLocks/>
                </p:cNvGrpSpPr>
                <p:nvPr/>
              </p:nvGrpSpPr>
              <p:grpSpPr bwMode="auto">
                <a:xfrm>
                  <a:off x="1712" y="3528"/>
                  <a:ext cx="600" cy="0"/>
                  <a:chOff x="1712" y="3528"/>
                  <a:chExt cx="600" cy="0"/>
                </a:xfrm>
              </p:grpSpPr>
              <p:sp>
                <p:nvSpPr>
                  <p:cNvPr id="734284" name="Line 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56" y="3528"/>
                    <a:ext cx="256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85" name="Line 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12" y="3528"/>
                    <a:ext cx="132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34286" name="Group 78"/>
              <p:cNvGrpSpPr>
                <a:grpSpLocks/>
              </p:cNvGrpSpPr>
              <p:nvPr/>
            </p:nvGrpSpPr>
            <p:grpSpPr bwMode="auto">
              <a:xfrm>
                <a:off x="3512" y="3528"/>
                <a:ext cx="650" cy="176"/>
                <a:chOff x="3512" y="3528"/>
                <a:chExt cx="650" cy="176"/>
              </a:xfrm>
            </p:grpSpPr>
            <p:sp>
              <p:nvSpPr>
                <p:cNvPr id="734287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512" y="3704"/>
                  <a:ext cx="240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4288" name="Line 80"/>
                <p:cNvSpPr>
                  <a:spLocks noChangeShapeType="1"/>
                </p:cNvSpPr>
                <p:nvPr/>
              </p:nvSpPr>
              <p:spPr bwMode="auto">
                <a:xfrm>
                  <a:off x="3768" y="3702"/>
                  <a:ext cx="88" cy="0"/>
                </a:xfrm>
                <a:prstGeom prst="line">
                  <a:avLst/>
                </a:prstGeom>
                <a:noFill/>
                <a:ln w="730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34289" name="Group 81"/>
                <p:cNvGrpSpPr>
                  <a:grpSpLocks/>
                </p:cNvGrpSpPr>
                <p:nvPr/>
              </p:nvGrpSpPr>
              <p:grpSpPr bwMode="auto">
                <a:xfrm>
                  <a:off x="3514" y="3528"/>
                  <a:ext cx="644" cy="0"/>
                  <a:chOff x="3514" y="3528"/>
                  <a:chExt cx="644" cy="0"/>
                </a:xfrm>
              </p:grpSpPr>
              <p:sp>
                <p:nvSpPr>
                  <p:cNvPr id="734290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14" y="3528"/>
                    <a:ext cx="396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91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912" y="3528"/>
                    <a:ext cx="152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92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2" y="3528"/>
                    <a:ext cx="96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3429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3860" y="3704"/>
                  <a:ext cx="302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34294" name="Group 86"/>
          <p:cNvGrpSpPr>
            <a:grpSpLocks/>
          </p:cNvGrpSpPr>
          <p:nvPr/>
        </p:nvGrpSpPr>
        <p:grpSpPr bwMode="auto">
          <a:xfrm>
            <a:off x="2311400" y="4457700"/>
            <a:ext cx="2616200" cy="1743075"/>
            <a:chOff x="1456" y="2608"/>
            <a:chExt cx="1648" cy="1098"/>
          </a:xfrm>
        </p:grpSpPr>
        <p:grpSp>
          <p:nvGrpSpPr>
            <p:cNvPr id="734295" name="Group 87"/>
            <p:cNvGrpSpPr>
              <a:grpSpLocks/>
            </p:cNvGrpSpPr>
            <p:nvPr/>
          </p:nvGrpSpPr>
          <p:grpSpPr bwMode="auto">
            <a:xfrm>
              <a:off x="1456" y="2608"/>
              <a:ext cx="1616" cy="430"/>
              <a:chOff x="1456" y="2608"/>
              <a:chExt cx="1616" cy="430"/>
            </a:xfrm>
          </p:grpSpPr>
          <p:sp>
            <p:nvSpPr>
              <p:cNvPr id="734296" name="Line 88"/>
              <p:cNvSpPr>
                <a:spLocks noChangeShapeType="1"/>
              </p:cNvSpPr>
              <p:nvPr/>
            </p:nvSpPr>
            <p:spPr bwMode="auto">
              <a:xfrm>
                <a:off x="1456" y="2608"/>
                <a:ext cx="1056" cy="3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97" name="Line 89"/>
              <p:cNvSpPr>
                <a:spLocks noChangeShapeType="1"/>
              </p:cNvSpPr>
              <p:nvPr/>
            </p:nvSpPr>
            <p:spPr bwMode="auto">
              <a:xfrm>
                <a:off x="1984" y="2612"/>
                <a:ext cx="1084" cy="3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98" name="Line 90"/>
              <p:cNvSpPr>
                <a:spLocks noChangeShapeType="1"/>
              </p:cNvSpPr>
              <p:nvPr/>
            </p:nvSpPr>
            <p:spPr bwMode="auto">
              <a:xfrm flipV="1">
                <a:off x="2512" y="2920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99" name="Line 91"/>
              <p:cNvSpPr>
                <a:spLocks noChangeShapeType="1"/>
              </p:cNvSpPr>
              <p:nvPr/>
            </p:nvSpPr>
            <p:spPr bwMode="auto">
              <a:xfrm flipH="1" flipV="1">
                <a:off x="3068" y="2930"/>
                <a:ext cx="4" cy="1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34300" name="Group 92"/>
            <p:cNvGrpSpPr>
              <a:grpSpLocks/>
            </p:cNvGrpSpPr>
            <p:nvPr/>
          </p:nvGrpSpPr>
          <p:grpSpPr bwMode="auto">
            <a:xfrm>
              <a:off x="2500" y="3528"/>
              <a:ext cx="604" cy="178"/>
              <a:chOff x="2500" y="3528"/>
              <a:chExt cx="604" cy="178"/>
            </a:xfrm>
          </p:grpSpPr>
          <p:sp>
            <p:nvSpPr>
              <p:cNvPr id="734301" name="Line 93"/>
              <p:cNvSpPr>
                <a:spLocks noChangeShapeType="1"/>
              </p:cNvSpPr>
              <p:nvPr/>
            </p:nvSpPr>
            <p:spPr bwMode="auto">
              <a:xfrm>
                <a:off x="2644" y="3528"/>
                <a:ext cx="2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302" name="Line 94"/>
              <p:cNvSpPr>
                <a:spLocks noChangeShapeType="1"/>
              </p:cNvSpPr>
              <p:nvPr/>
            </p:nvSpPr>
            <p:spPr bwMode="auto">
              <a:xfrm flipV="1">
                <a:off x="2800" y="3528"/>
                <a:ext cx="304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303" name="Line 95"/>
              <p:cNvSpPr>
                <a:spLocks noChangeShapeType="1"/>
              </p:cNvSpPr>
              <p:nvPr/>
            </p:nvSpPr>
            <p:spPr bwMode="auto">
              <a:xfrm flipV="1">
                <a:off x="2504" y="3528"/>
                <a:ext cx="13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304" name="Line 96"/>
              <p:cNvSpPr>
                <a:spLocks noChangeShapeType="1"/>
              </p:cNvSpPr>
              <p:nvPr/>
            </p:nvSpPr>
            <p:spPr bwMode="auto">
              <a:xfrm>
                <a:off x="2648" y="3706"/>
                <a:ext cx="120" cy="0"/>
              </a:xfrm>
              <a:prstGeom prst="line">
                <a:avLst/>
              </a:prstGeom>
              <a:noFill/>
              <a:ln w="698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305" name="Line 97"/>
              <p:cNvSpPr>
                <a:spLocks noChangeShapeType="1"/>
              </p:cNvSpPr>
              <p:nvPr/>
            </p:nvSpPr>
            <p:spPr bwMode="auto">
              <a:xfrm flipV="1">
                <a:off x="2750" y="3704"/>
                <a:ext cx="354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306" name="Line 98"/>
              <p:cNvSpPr>
                <a:spLocks noChangeShapeType="1"/>
              </p:cNvSpPr>
              <p:nvPr/>
            </p:nvSpPr>
            <p:spPr bwMode="auto">
              <a:xfrm flipV="1">
                <a:off x="2500" y="3704"/>
                <a:ext cx="136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0" y="6439205"/>
            <a:ext cx="37886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 b="0" i="1" dirty="0">
                <a:solidFill>
                  <a:schemeClr val="tx2"/>
                </a:solidFill>
                <a:latin typeface="Arial" charset="0"/>
              </a:rPr>
              <a:t>Tao </a:t>
            </a:r>
            <a:r>
              <a:rPr lang="en-US" sz="1800" b="0" i="1" dirty="0" smtClean="0">
                <a:solidFill>
                  <a:schemeClr val="tx2"/>
                </a:solidFill>
                <a:latin typeface="Arial" charset="0"/>
              </a:rPr>
              <a:t>Tao</a:t>
            </a:r>
            <a:r>
              <a:rPr lang="en-US" i="1" dirty="0">
                <a:solidFill>
                  <a:schemeClr val="tx2"/>
                </a:solidFill>
                <a:latin typeface="Arial" charset="0"/>
              </a:rPr>
              <a:t>, NLM, NIH, Bethesda, 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</a:rPr>
              <a:t>MD</a:t>
            </a:r>
            <a:endParaRPr lang="en-US" i="1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22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3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3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3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000" dirty="0"/>
              <a:t>Schlauch BCH709 Fall </a:t>
            </a:r>
            <a:r>
              <a:rPr lang="en-US" altLang="en-US" sz="1000" dirty="0" smtClean="0"/>
              <a:t>2016</a:t>
            </a:r>
            <a:endParaRPr lang="en-US" altLang="en-US" sz="1000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15240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0" y="114300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 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76200" y="990600"/>
            <a:ext cx="88392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/>
              <a:t> </a:t>
            </a:r>
            <a:r>
              <a:rPr lang="en-US" altLang="en-US" sz="2500" u="sng" dirty="0"/>
              <a:t>Max target sequences</a:t>
            </a:r>
            <a:r>
              <a:rPr lang="en-US" altLang="en-US" sz="2500" dirty="0"/>
              <a:t>: how many possible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 dirty="0"/>
              <a:t>  alignments you want to BLAST to return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500" dirty="0"/>
          </a:p>
          <a:p>
            <a:pPr>
              <a:spcBef>
                <a:spcPct val="0"/>
              </a:spcBef>
            </a:pPr>
            <a:r>
              <a:rPr lang="en-US" altLang="en-US" sz="2500" dirty="0"/>
              <a:t> </a:t>
            </a:r>
            <a:r>
              <a:rPr lang="en-US" altLang="en-US" sz="2500" u="sng" dirty="0"/>
              <a:t>Automatically adjust parameters for short sequences: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 dirty="0"/>
              <a:t>  defaults: BLOSUM62, for short sequences, PAM30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 dirty="0"/>
              <a:t>  shorter sequences = 50 bases,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500" dirty="0"/>
          </a:p>
          <a:p>
            <a:pPr>
              <a:spcBef>
                <a:spcPct val="0"/>
              </a:spcBef>
            </a:pPr>
            <a:r>
              <a:rPr lang="en-US" altLang="en-US" sz="2500" dirty="0"/>
              <a:t> </a:t>
            </a:r>
            <a:r>
              <a:rPr lang="en-US" altLang="en-US" sz="2500" u="sng" dirty="0"/>
              <a:t>Expect threshold:</a:t>
            </a:r>
            <a:r>
              <a:rPr lang="en-US" altLang="en-US" sz="2500" dirty="0"/>
              <a:t> how many matches from the database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 dirty="0"/>
              <a:t>  should be due to chance alone?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500" dirty="0"/>
          </a:p>
          <a:p>
            <a:pPr>
              <a:spcBef>
                <a:spcPct val="0"/>
              </a:spcBef>
            </a:pPr>
            <a:r>
              <a:rPr lang="en-US" altLang="en-US" sz="2500" dirty="0"/>
              <a:t> </a:t>
            </a:r>
            <a:r>
              <a:rPr lang="en-US" altLang="en-US" sz="2500" u="sng" dirty="0"/>
              <a:t>Word size</a:t>
            </a:r>
            <a:r>
              <a:rPr lang="en-US" altLang="en-US" sz="2500" dirty="0"/>
              <a:t>: the length of the word that the BLAST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 dirty="0"/>
              <a:t>  algorithm first uses between the query and database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 dirty="0"/>
              <a:t>  sequences (and then extends left and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 dirty="0"/>
              <a:t>  defaults: </a:t>
            </a:r>
            <a:r>
              <a:rPr lang="en-US" altLang="en-US" sz="2500" dirty="0" smtClean="0"/>
              <a:t>3 or 6 AA’s</a:t>
            </a:r>
            <a:r>
              <a:rPr lang="en-US" altLang="en-US" sz="2500" dirty="0"/>
              <a:t>; 11 bases, smaller values </a:t>
            </a:r>
            <a:r>
              <a:rPr lang="en-US" altLang="en-US" sz="2500" dirty="0" smtClean="0"/>
              <a:t>are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 dirty="0"/>
              <a:t> </a:t>
            </a:r>
            <a:r>
              <a:rPr lang="en-US" altLang="en-US" sz="2500" dirty="0" smtClean="0"/>
              <a:t> sensitive </a:t>
            </a:r>
            <a:endParaRPr lang="en-US" altLang="en-US" sz="2500" u="sng" dirty="0"/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-76200" y="152400"/>
            <a:ext cx="937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BLAST Parameters</a:t>
            </a:r>
          </a:p>
        </p:txBody>
      </p:sp>
    </p:spTree>
  </p:cSld>
  <p:clrMapOvr>
    <a:masterClrMapping/>
  </p:clrMapOvr>
  <p:transition xmlns:p14="http://schemas.microsoft.com/office/powerpoint/2010/main" advTm="85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000" dirty="0"/>
              <a:t>Schlauch BCH709 Fall </a:t>
            </a:r>
            <a:r>
              <a:rPr lang="en-US" altLang="en-US" sz="1000" dirty="0" smtClean="0"/>
              <a:t>2016</a:t>
            </a:r>
            <a:endParaRPr lang="en-US" altLang="en-US" sz="1000" dirty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15240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0" y="114300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 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8839200" cy="590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 </a:t>
            </a:r>
            <a:r>
              <a:rPr lang="en-US" altLang="en-US" sz="2500" u="sng"/>
              <a:t>Max matches in a query range</a:t>
            </a:r>
            <a:r>
              <a:rPr lang="en-US" altLang="en-US" sz="2500"/>
              <a:t>: you can limit the number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/>
              <a:t>  of matches to a particular part of a sequence</a:t>
            </a:r>
            <a:endParaRPr lang="en-US" altLang="en-US" sz="2500" u="sng"/>
          </a:p>
          <a:p>
            <a:pPr>
              <a:spcBef>
                <a:spcPct val="0"/>
              </a:spcBef>
            </a:pPr>
            <a:endParaRPr lang="en-US" altLang="en-US" sz="2500" u="sng"/>
          </a:p>
          <a:p>
            <a:pPr>
              <a:spcBef>
                <a:spcPct val="0"/>
              </a:spcBef>
            </a:pPr>
            <a:r>
              <a:rPr lang="en-US" altLang="en-US" sz="2500"/>
              <a:t> </a:t>
            </a:r>
            <a:r>
              <a:rPr lang="en-US" altLang="en-US" sz="2500" u="sng"/>
              <a:t>Match/Mismatch Scores</a:t>
            </a:r>
            <a:r>
              <a:rPr lang="en-US" altLang="en-US" sz="2500"/>
              <a:t>: select from pull-down menu</a:t>
            </a:r>
          </a:p>
          <a:p>
            <a:pPr>
              <a:spcBef>
                <a:spcPct val="0"/>
              </a:spcBef>
            </a:pPr>
            <a:endParaRPr lang="en-US" altLang="en-US" sz="2500"/>
          </a:p>
          <a:p>
            <a:pPr>
              <a:spcBef>
                <a:spcPct val="0"/>
              </a:spcBef>
            </a:pPr>
            <a:r>
              <a:rPr lang="en-US" altLang="en-US" sz="2500"/>
              <a:t> </a:t>
            </a:r>
            <a:r>
              <a:rPr lang="en-US" altLang="en-US" sz="2500" u="sng"/>
              <a:t>Gap Costs</a:t>
            </a:r>
            <a:r>
              <a:rPr lang="en-US" altLang="en-US" sz="2500"/>
              <a:t>: choose from specifics or use a linear function</a:t>
            </a:r>
            <a:endParaRPr lang="en-US" altLang="en-US" sz="2500" u="sng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/>
              <a:t>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500"/>
          </a:p>
          <a:p>
            <a:pPr>
              <a:spcBef>
                <a:spcPct val="0"/>
              </a:spcBef>
            </a:pPr>
            <a:r>
              <a:rPr lang="en-US" altLang="en-US" sz="2500" u="sng"/>
              <a:t> Filter</a:t>
            </a:r>
            <a:r>
              <a:rPr lang="en-US" altLang="en-US" sz="2500"/>
              <a:t>: you can filter out low-complexity regions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/>
              <a:t>  or known repeat regions based on organism</a:t>
            </a:r>
          </a:p>
          <a:p>
            <a:pPr>
              <a:spcBef>
                <a:spcPct val="0"/>
              </a:spcBef>
            </a:pPr>
            <a:endParaRPr lang="en-US" altLang="en-US" sz="2500"/>
          </a:p>
          <a:p>
            <a:pPr>
              <a:spcBef>
                <a:spcPct val="0"/>
              </a:spcBef>
            </a:pPr>
            <a:r>
              <a:rPr lang="en-US" altLang="en-US" sz="2500"/>
              <a:t> </a:t>
            </a:r>
            <a:r>
              <a:rPr lang="en-US" altLang="en-US" sz="2500" u="sng"/>
              <a:t>Mask</a:t>
            </a:r>
            <a:r>
              <a:rPr lang="en-US" altLang="en-US" sz="2500"/>
              <a:t>: you can highlight parts of your sequence to be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/>
              <a:t> filtered by the filter above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5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/>
              <a:t> </a:t>
            </a:r>
            <a:endParaRPr lang="en-US" altLang="en-US" sz="2500" u="sng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-76200" y="152400"/>
            <a:ext cx="937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BLAST Parameters</a:t>
            </a:r>
          </a:p>
        </p:txBody>
      </p:sp>
    </p:spTree>
  </p:cSld>
  <p:clrMapOvr>
    <a:masterClrMapping/>
  </p:clrMapOvr>
  <p:transition xmlns:p14="http://schemas.microsoft.com/office/powerpoint/2010/main" advTm="85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goal today is to help you answer one question…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7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000" dirty="0"/>
              <a:t>Schlauch BCH709 Fall </a:t>
            </a:r>
            <a:r>
              <a:rPr lang="en-US" altLang="en-US" sz="1000" dirty="0" smtClean="0"/>
              <a:t>2016</a:t>
            </a:r>
            <a:endParaRPr lang="en-US" altLang="en-US" sz="1000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15240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1524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BLAST Parameters 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0" y="114300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 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6200" y="1066800"/>
            <a:ext cx="9067800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500"/>
              <a:t> before aligning, you may want to exclude regions of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/>
              <a:t>  low complexity ~ regions containing short repeats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500"/>
          </a:p>
          <a:p>
            <a:pPr>
              <a:spcBef>
                <a:spcPct val="0"/>
              </a:spcBef>
            </a:pPr>
            <a:r>
              <a:rPr lang="en-US" altLang="en-US" sz="2500"/>
              <a:t> they make up ~15% of all protein sequence data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500"/>
          </a:p>
          <a:p>
            <a:pPr>
              <a:spcBef>
                <a:spcPct val="0"/>
              </a:spcBef>
            </a:pPr>
            <a:r>
              <a:rPr lang="en-US" altLang="en-US" sz="2500"/>
              <a:t> may artificially increase the similarity score </a:t>
            </a:r>
          </a:p>
          <a:p>
            <a:pPr>
              <a:spcBef>
                <a:spcPct val="0"/>
              </a:spcBef>
            </a:pPr>
            <a:endParaRPr lang="en-US" altLang="en-US" sz="2500"/>
          </a:p>
          <a:p>
            <a:pPr>
              <a:spcBef>
                <a:spcPct val="0"/>
              </a:spcBef>
            </a:pPr>
            <a:r>
              <a:rPr lang="en-US" altLang="en-US" sz="2500"/>
              <a:t> alignment software allows you to mask these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/>
              <a:t>  regions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/>
              <a:t>        - hard masking: excludes the regions completely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/>
              <a:t>         - soft masking: excludes the regions in first step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500"/>
              <a:t>                                 but uses them for the extension step</a:t>
            </a:r>
          </a:p>
        </p:txBody>
      </p:sp>
    </p:spTree>
  </p:cSld>
  <p:clrMapOvr>
    <a:masterClrMapping/>
  </p:clrMapOvr>
  <p:transition xmlns:p14="http://schemas.microsoft.com/office/powerpoint/2010/main" advTm="65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 time!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https://github.com/rltillett/diy-</a:t>
            </a:r>
            <a:r>
              <a:rPr lang="en-US" dirty="0" smtClean="0">
                <a:hlinkClick r:id="rId2"/>
              </a:rPr>
              <a:t>blast/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&amp; click “</a:t>
            </a:r>
            <a:r>
              <a:rPr lang="en-US" u="sng" dirty="0" err="1" smtClean="0"/>
              <a:t>diy_blast.md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64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“What am I going to do with this!?”</a:t>
            </a:r>
            <a:endParaRPr lang="en-US" dirty="0"/>
          </a:p>
        </p:txBody>
      </p:sp>
      <p:pic>
        <p:nvPicPr>
          <p:cNvPr id="4" name="Content Placeholder 3" descr="Screen Shot 2015-02-18 at 1.58.5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03"/>
          <a:stretch/>
        </p:blipFill>
        <p:spPr>
          <a:xfrm>
            <a:off x="457200" y="1417638"/>
            <a:ext cx="8229600" cy="5327712"/>
          </a:xfrm>
        </p:spPr>
      </p:pic>
    </p:spTree>
    <p:extLst>
      <p:ext uri="{BB962C8B-B14F-4D97-AF65-F5344CB8AC3E}">
        <p14:creationId xmlns:p14="http://schemas.microsoft.com/office/powerpoint/2010/main" val="247700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We’ll make some sense of it (starting with BLAST)!</a:t>
            </a:r>
            <a:endParaRPr lang="en-US" dirty="0"/>
          </a:p>
        </p:txBody>
      </p:sp>
      <p:pic>
        <p:nvPicPr>
          <p:cNvPr id="4" name="Content Placeholder 3" descr="Screen Shot 2015-02-18 at 1.58.5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03"/>
          <a:stretch/>
        </p:blipFill>
        <p:spPr>
          <a:xfrm>
            <a:off x="457200" y="1417638"/>
            <a:ext cx="8229600" cy="5327712"/>
          </a:xfrm>
        </p:spPr>
      </p:pic>
    </p:spTree>
    <p:extLst>
      <p:ext uri="{BB962C8B-B14F-4D97-AF65-F5344CB8AC3E}">
        <p14:creationId xmlns:p14="http://schemas.microsoft.com/office/powerpoint/2010/main" val="21113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will we do make sense of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Using the Basic Local Alignment Search Tool (BLAST)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u="sng" dirty="0"/>
              <a:t>What is BLAST?</a:t>
            </a:r>
            <a:endParaRPr lang="en-US" dirty="0"/>
          </a:p>
          <a:p>
            <a:r>
              <a:rPr lang="en-US" dirty="0"/>
              <a:t>BLAST is a set of tools used to identify imperfect matches (similarity) between a query nucleotide/protein sequence with sequences stored in a database. For a given query sequence, BLAST reports </a:t>
            </a:r>
            <a:r>
              <a:rPr lang="en-US" dirty="0" smtClean="0"/>
              <a:t>sequences with aligned </a:t>
            </a:r>
            <a:r>
              <a:rPr lang="en-US" dirty="0"/>
              <a:t>regions of similarity.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2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Local Alignment Search Tool</a:t>
            </a:r>
          </a:p>
          <a:p>
            <a:pPr>
              <a:buFontTx/>
              <a:buChar char="•"/>
            </a:pPr>
            <a:r>
              <a:rPr lang="en-US" dirty="0" smtClean="0"/>
              <a:t>based </a:t>
            </a:r>
            <a:r>
              <a:rPr lang="en-US" dirty="0"/>
              <a:t>on Smith-Waterman </a:t>
            </a:r>
            <a:r>
              <a:rPr lang="en-US" dirty="0" smtClean="0"/>
              <a:t>(SW) local alignment</a:t>
            </a:r>
          </a:p>
          <a:p>
            <a:pPr lvl="1">
              <a:buFontTx/>
              <a:buChar char="•"/>
            </a:pPr>
            <a:r>
              <a:rPr lang="en-US" dirty="0" smtClean="0"/>
              <a:t>SW alignment employs a type of math called dynamic programming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BLAST uses </a:t>
            </a:r>
            <a:r>
              <a:rPr lang="en-US" dirty="0"/>
              <a:t>a heuristic (shortcut) called </a:t>
            </a:r>
            <a:r>
              <a:rPr lang="en-US" u="sng" dirty="0"/>
              <a:t>word method</a:t>
            </a:r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1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7650"/>
            <a:ext cx="8229600" cy="7747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Global vs Local Alignment</a:t>
            </a:r>
          </a:p>
        </p:txBody>
      </p:sp>
      <p:grpSp>
        <p:nvGrpSpPr>
          <p:cNvPr id="734211" name="Group 3"/>
          <p:cNvGrpSpPr>
            <a:grpSpLocks/>
          </p:cNvGrpSpPr>
          <p:nvPr/>
        </p:nvGrpSpPr>
        <p:grpSpPr bwMode="auto">
          <a:xfrm>
            <a:off x="733425" y="1357313"/>
            <a:ext cx="793750" cy="1014412"/>
            <a:chOff x="462" y="655"/>
            <a:chExt cx="500" cy="639"/>
          </a:xfrm>
        </p:grpSpPr>
        <p:sp>
          <p:nvSpPr>
            <p:cNvPr id="734212" name="Text Box 4"/>
            <p:cNvSpPr txBox="1">
              <a:spLocks noChangeArrowheads="1"/>
            </p:cNvSpPr>
            <p:nvPr/>
          </p:nvSpPr>
          <p:spPr bwMode="auto">
            <a:xfrm>
              <a:off x="462" y="6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charset="0"/>
                </a:rPr>
                <a:t>Seq 1</a:t>
              </a:r>
            </a:p>
          </p:txBody>
        </p:sp>
        <p:sp>
          <p:nvSpPr>
            <p:cNvPr id="734213" name="Text Box 5"/>
            <p:cNvSpPr txBox="1">
              <a:spLocks noChangeArrowheads="1"/>
            </p:cNvSpPr>
            <p:nvPr/>
          </p:nvSpPr>
          <p:spPr bwMode="auto">
            <a:xfrm>
              <a:off x="462" y="1063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charset="0"/>
                </a:rPr>
                <a:t>Seq 2</a:t>
              </a:r>
            </a:p>
          </p:txBody>
        </p:sp>
      </p:grpSp>
      <p:sp>
        <p:nvSpPr>
          <p:cNvPr id="734214" name="Line 6"/>
          <p:cNvSpPr>
            <a:spLocks noChangeShapeType="1"/>
          </p:cNvSpPr>
          <p:nvPr/>
        </p:nvSpPr>
        <p:spPr bwMode="auto">
          <a:xfrm>
            <a:off x="1854200" y="2209800"/>
            <a:ext cx="5003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4215" name="Line 7"/>
          <p:cNvSpPr>
            <a:spLocks noChangeShapeType="1"/>
          </p:cNvSpPr>
          <p:nvPr/>
        </p:nvSpPr>
        <p:spPr bwMode="auto">
          <a:xfrm>
            <a:off x="1841500" y="1549400"/>
            <a:ext cx="57023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34216" name="Group 8"/>
          <p:cNvGrpSpPr>
            <a:grpSpLocks/>
          </p:cNvGrpSpPr>
          <p:nvPr/>
        </p:nvGrpSpPr>
        <p:grpSpPr bwMode="auto">
          <a:xfrm>
            <a:off x="1841500" y="1447800"/>
            <a:ext cx="5715000" cy="850900"/>
            <a:chOff x="1160" y="712"/>
            <a:chExt cx="3600" cy="536"/>
          </a:xfrm>
        </p:grpSpPr>
        <p:grpSp>
          <p:nvGrpSpPr>
            <p:cNvPr id="734217" name="Group 9"/>
            <p:cNvGrpSpPr>
              <a:grpSpLocks/>
            </p:cNvGrpSpPr>
            <p:nvPr/>
          </p:nvGrpSpPr>
          <p:grpSpPr bwMode="auto">
            <a:xfrm>
              <a:off x="1160" y="720"/>
              <a:ext cx="0" cy="528"/>
              <a:chOff x="1160" y="720"/>
              <a:chExt cx="0" cy="528"/>
            </a:xfrm>
          </p:grpSpPr>
          <p:sp>
            <p:nvSpPr>
              <p:cNvPr id="734218" name="Line 10"/>
              <p:cNvSpPr>
                <a:spLocks noChangeShapeType="1"/>
              </p:cNvSpPr>
              <p:nvPr/>
            </p:nvSpPr>
            <p:spPr bwMode="auto">
              <a:xfrm>
                <a:off x="1160" y="808"/>
                <a:ext cx="0" cy="3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19" name="Line 11"/>
              <p:cNvSpPr>
                <a:spLocks noChangeShapeType="1"/>
              </p:cNvSpPr>
              <p:nvPr/>
            </p:nvSpPr>
            <p:spPr bwMode="auto">
              <a:xfrm flipV="1">
                <a:off x="1160" y="1136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20" name="Line 12"/>
              <p:cNvSpPr>
                <a:spLocks noChangeShapeType="1"/>
              </p:cNvSpPr>
              <p:nvPr/>
            </p:nvSpPr>
            <p:spPr bwMode="auto">
              <a:xfrm flipV="1">
                <a:off x="1160" y="720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34221" name="Group 13"/>
            <p:cNvGrpSpPr>
              <a:grpSpLocks/>
            </p:cNvGrpSpPr>
            <p:nvPr/>
          </p:nvGrpSpPr>
          <p:grpSpPr bwMode="auto">
            <a:xfrm>
              <a:off x="4328" y="712"/>
              <a:ext cx="432" cy="536"/>
              <a:chOff x="4328" y="712"/>
              <a:chExt cx="432" cy="536"/>
            </a:xfrm>
          </p:grpSpPr>
          <p:sp>
            <p:nvSpPr>
              <p:cNvPr id="734222" name="Line 14"/>
              <p:cNvSpPr>
                <a:spLocks noChangeShapeType="1"/>
              </p:cNvSpPr>
              <p:nvPr/>
            </p:nvSpPr>
            <p:spPr bwMode="auto">
              <a:xfrm flipV="1">
                <a:off x="4328" y="816"/>
                <a:ext cx="430" cy="3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23" name="Line 15"/>
              <p:cNvSpPr>
                <a:spLocks noChangeShapeType="1"/>
              </p:cNvSpPr>
              <p:nvPr/>
            </p:nvSpPr>
            <p:spPr bwMode="auto">
              <a:xfrm flipV="1">
                <a:off x="4328" y="1136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24" name="Line 16"/>
              <p:cNvSpPr>
                <a:spLocks noChangeShapeType="1"/>
              </p:cNvSpPr>
              <p:nvPr/>
            </p:nvSpPr>
            <p:spPr bwMode="auto">
              <a:xfrm flipV="1">
                <a:off x="4760" y="712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34225" name="Group 17"/>
          <p:cNvGrpSpPr>
            <a:grpSpLocks/>
          </p:cNvGrpSpPr>
          <p:nvPr/>
        </p:nvGrpSpPr>
        <p:grpSpPr bwMode="auto">
          <a:xfrm>
            <a:off x="733425" y="4202113"/>
            <a:ext cx="6810375" cy="1014412"/>
            <a:chOff x="462" y="2447"/>
            <a:chExt cx="4290" cy="639"/>
          </a:xfrm>
        </p:grpSpPr>
        <p:sp>
          <p:nvSpPr>
            <p:cNvPr id="734226" name="Line 18"/>
            <p:cNvSpPr>
              <a:spLocks noChangeShapeType="1"/>
            </p:cNvSpPr>
            <p:nvPr/>
          </p:nvSpPr>
          <p:spPr bwMode="auto">
            <a:xfrm>
              <a:off x="1160" y="2568"/>
              <a:ext cx="359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27" name="Line 19"/>
            <p:cNvSpPr>
              <a:spLocks noChangeShapeType="1"/>
            </p:cNvSpPr>
            <p:nvPr/>
          </p:nvSpPr>
          <p:spPr bwMode="auto">
            <a:xfrm>
              <a:off x="1160" y="2984"/>
              <a:ext cx="315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34228" name="Group 20"/>
            <p:cNvGrpSpPr>
              <a:grpSpLocks/>
            </p:cNvGrpSpPr>
            <p:nvPr/>
          </p:nvGrpSpPr>
          <p:grpSpPr bwMode="auto">
            <a:xfrm>
              <a:off x="462" y="2447"/>
              <a:ext cx="500" cy="639"/>
              <a:chOff x="462" y="655"/>
              <a:chExt cx="500" cy="639"/>
            </a:xfrm>
          </p:grpSpPr>
          <p:sp>
            <p:nvSpPr>
              <p:cNvPr id="734229" name="Text Box 21"/>
              <p:cNvSpPr txBox="1">
                <a:spLocks noChangeArrowheads="1"/>
              </p:cNvSpPr>
              <p:nvPr/>
            </p:nvSpPr>
            <p:spPr bwMode="auto">
              <a:xfrm>
                <a:off x="462" y="655"/>
                <a:ext cx="5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Arial" charset="0"/>
                  </a:rPr>
                  <a:t>Seq 1</a:t>
                </a:r>
              </a:p>
            </p:txBody>
          </p:sp>
          <p:sp>
            <p:nvSpPr>
              <p:cNvPr id="734230" name="Text Box 22"/>
              <p:cNvSpPr txBox="1">
                <a:spLocks noChangeArrowheads="1"/>
              </p:cNvSpPr>
              <p:nvPr/>
            </p:nvSpPr>
            <p:spPr bwMode="auto">
              <a:xfrm>
                <a:off x="462" y="1063"/>
                <a:ext cx="5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Arial" charset="0"/>
                  </a:rPr>
                  <a:t>Seq 2</a:t>
                </a:r>
              </a:p>
            </p:txBody>
          </p:sp>
        </p:grpSp>
      </p:grpSp>
      <p:grpSp>
        <p:nvGrpSpPr>
          <p:cNvPr id="734231" name="Group 23"/>
          <p:cNvGrpSpPr>
            <a:grpSpLocks/>
          </p:cNvGrpSpPr>
          <p:nvPr/>
        </p:nvGrpSpPr>
        <p:grpSpPr bwMode="auto">
          <a:xfrm>
            <a:off x="2308225" y="4292600"/>
            <a:ext cx="4537075" cy="850900"/>
            <a:chOff x="1454" y="2504"/>
            <a:chExt cx="2858" cy="536"/>
          </a:xfrm>
        </p:grpSpPr>
        <p:sp>
          <p:nvSpPr>
            <p:cNvPr id="734232" name="Line 24"/>
            <p:cNvSpPr>
              <a:spLocks noChangeShapeType="1"/>
            </p:cNvSpPr>
            <p:nvPr/>
          </p:nvSpPr>
          <p:spPr bwMode="auto">
            <a:xfrm flipV="1">
              <a:off x="4160" y="2608"/>
              <a:ext cx="15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4233" name="Line 25"/>
            <p:cNvSpPr>
              <a:spLocks noChangeShapeType="1"/>
            </p:cNvSpPr>
            <p:nvPr/>
          </p:nvSpPr>
          <p:spPr bwMode="auto">
            <a:xfrm flipV="1">
              <a:off x="1688" y="2928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34" name="Line 26"/>
            <p:cNvSpPr>
              <a:spLocks noChangeShapeType="1"/>
            </p:cNvSpPr>
            <p:nvPr/>
          </p:nvSpPr>
          <p:spPr bwMode="auto">
            <a:xfrm flipV="1">
              <a:off x="4160" y="2928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35" name="Line 27"/>
            <p:cNvSpPr>
              <a:spLocks noChangeShapeType="1"/>
            </p:cNvSpPr>
            <p:nvPr/>
          </p:nvSpPr>
          <p:spPr bwMode="auto">
            <a:xfrm flipV="1">
              <a:off x="1456" y="2512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36" name="Line 28"/>
            <p:cNvSpPr>
              <a:spLocks noChangeShapeType="1"/>
            </p:cNvSpPr>
            <p:nvPr/>
          </p:nvSpPr>
          <p:spPr bwMode="auto">
            <a:xfrm flipV="1">
              <a:off x="4312" y="2504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37" name="Line 29"/>
            <p:cNvSpPr>
              <a:spLocks noChangeShapeType="1"/>
            </p:cNvSpPr>
            <p:nvPr/>
          </p:nvSpPr>
          <p:spPr bwMode="auto">
            <a:xfrm flipV="1">
              <a:off x="1984" y="2504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38" name="Line 30"/>
            <p:cNvSpPr>
              <a:spLocks noChangeShapeType="1"/>
            </p:cNvSpPr>
            <p:nvPr/>
          </p:nvSpPr>
          <p:spPr bwMode="auto">
            <a:xfrm flipV="1">
              <a:off x="2312" y="2920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39" name="Line 31"/>
            <p:cNvSpPr>
              <a:spLocks noChangeShapeType="1"/>
            </p:cNvSpPr>
            <p:nvPr/>
          </p:nvSpPr>
          <p:spPr bwMode="auto">
            <a:xfrm flipV="1">
              <a:off x="3816" y="2512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40" name="Line 32"/>
            <p:cNvSpPr>
              <a:spLocks noChangeShapeType="1"/>
            </p:cNvSpPr>
            <p:nvPr/>
          </p:nvSpPr>
          <p:spPr bwMode="auto">
            <a:xfrm flipV="1">
              <a:off x="3504" y="2928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41" name="Line 33"/>
            <p:cNvSpPr>
              <a:spLocks noChangeShapeType="1"/>
            </p:cNvSpPr>
            <p:nvPr/>
          </p:nvSpPr>
          <p:spPr bwMode="auto">
            <a:xfrm flipV="1">
              <a:off x="3504" y="2616"/>
              <a:ext cx="312" cy="3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4242" name="Line 34"/>
            <p:cNvSpPr>
              <a:spLocks noChangeShapeType="1"/>
            </p:cNvSpPr>
            <p:nvPr/>
          </p:nvSpPr>
          <p:spPr bwMode="auto">
            <a:xfrm flipH="1" flipV="1">
              <a:off x="1984" y="2603"/>
              <a:ext cx="328" cy="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4243" name="Line 35"/>
            <p:cNvSpPr>
              <a:spLocks noChangeShapeType="1"/>
            </p:cNvSpPr>
            <p:nvPr/>
          </p:nvSpPr>
          <p:spPr bwMode="auto">
            <a:xfrm flipH="1" flipV="1">
              <a:off x="1454" y="2608"/>
              <a:ext cx="234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34244" name="Group 36"/>
          <p:cNvGrpSpPr>
            <a:grpSpLocks/>
          </p:cNvGrpSpPr>
          <p:nvPr/>
        </p:nvGrpSpPr>
        <p:grpSpPr bwMode="auto">
          <a:xfrm>
            <a:off x="1828800" y="2351088"/>
            <a:ext cx="6051550" cy="1030287"/>
            <a:chOff x="1152" y="1281"/>
            <a:chExt cx="3812" cy="649"/>
          </a:xfrm>
        </p:grpSpPr>
        <p:grpSp>
          <p:nvGrpSpPr>
            <p:cNvPr id="734245" name="Group 37"/>
            <p:cNvGrpSpPr>
              <a:grpSpLocks/>
            </p:cNvGrpSpPr>
            <p:nvPr/>
          </p:nvGrpSpPr>
          <p:grpSpPr bwMode="auto">
            <a:xfrm>
              <a:off x="2872" y="1281"/>
              <a:ext cx="2092" cy="327"/>
              <a:chOff x="2872" y="1281"/>
              <a:chExt cx="2092" cy="327"/>
            </a:xfrm>
          </p:grpSpPr>
          <p:sp>
            <p:nvSpPr>
              <p:cNvPr id="734246" name="Line 38"/>
              <p:cNvSpPr>
                <a:spLocks noChangeShapeType="1"/>
              </p:cNvSpPr>
              <p:nvPr/>
            </p:nvSpPr>
            <p:spPr bwMode="auto">
              <a:xfrm>
                <a:off x="2872" y="1344"/>
                <a:ext cx="0" cy="2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47" name="Text Box 39"/>
              <p:cNvSpPr txBox="1">
                <a:spLocks noChangeArrowheads="1"/>
              </p:cNvSpPr>
              <p:nvPr/>
            </p:nvSpPr>
            <p:spPr bwMode="auto">
              <a:xfrm>
                <a:off x="3163" y="1281"/>
                <a:ext cx="180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0">
                    <a:latin typeface="Arial" charset="0"/>
                  </a:rPr>
                  <a:t>Global alignment</a:t>
                </a:r>
              </a:p>
            </p:txBody>
          </p:sp>
        </p:grpSp>
        <p:grpSp>
          <p:nvGrpSpPr>
            <p:cNvPr id="734248" name="Group 40"/>
            <p:cNvGrpSpPr>
              <a:grpSpLocks/>
            </p:cNvGrpSpPr>
            <p:nvPr/>
          </p:nvGrpSpPr>
          <p:grpSpPr bwMode="auto">
            <a:xfrm>
              <a:off x="1152" y="1730"/>
              <a:ext cx="3598" cy="200"/>
              <a:chOff x="1152" y="1730"/>
              <a:chExt cx="3598" cy="200"/>
            </a:xfrm>
          </p:grpSpPr>
          <p:grpSp>
            <p:nvGrpSpPr>
              <p:cNvPr id="734249" name="Group 41"/>
              <p:cNvGrpSpPr>
                <a:grpSpLocks/>
              </p:cNvGrpSpPr>
              <p:nvPr/>
            </p:nvGrpSpPr>
            <p:grpSpPr bwMode="auto">
              <a:xfrm>
                <a:off x="1152" y="1930"/>
                <a:ext cx="3598" cy="0"/>
                <a:chOff x="1152" y="1930"/>
                <a:chExt cx="3598" cy="0"/>
              </a:xfrm>
            </p:grpSpPr>
            <p:grpSp>
              <p:nvGrpSpPr>
                <p:cNvPr id="734250" name="Group 42"/>
                <p:cNvGrpSpPr>
                  <a:grpSpLocks/>
                </p:cNvGrpSpPr>
                <p:nvPr/>
              </p:nvGrpSpPr>
              <p:grpSpPr bwMode="auto">
                <a:xfrm>
                  <a:off x="1184" y="1930"/>
                  <a:ext cx="3464" cy="0"/>
                  <a:chOff x="1112" y="2384"/>
                  <a:chExt cx="3464" cy="0"/>
                </a:xfrm>
              </p:grpSpPr>
              <p:sp>
                <p:nvSpPr>
                  <p:cNvPr id="73425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112" y="2384"/>
                    <a:ext cx="232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5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376" y="2384"/>
                    <a:ext cx="200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5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16" y="2384"/>
                    <a:ext cx="112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5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472" y="2384"/>
                    <a:ext cx="112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5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056" y="2384"/>
                    <a:ext cx="232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4256" name="Group 48"/>
                <p:cNvGrpSpPr>
                  <a:grpSpLocks/>
                </p:cNvGrpSpPr>
                <p:nvPr/>
              </p:nvGrpSpPr>
              <p:grpSpPr bwMode="auto">
                <a:xfrm>
                  <a:off x="1152" y="1930"/>
                  <a:ext cx="3598" cy="0"/>
                  <a:chOff x="1152" y="1930"/>
                  <a:chExt cx="3598" cy="0"/>
                </a:xfrm>
              </p:grpSpPr>
              <p:sp>
                <p:nvSpPr>
                  <p:cNvPr id="73425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930"/>
                    <a:ext cx="10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5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434" y="1930"/>
                    <a:ext cx="436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5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004" y="1930"/>
                    <a:ext cx="1090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6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372" y="1930"/>
                    <a:ext cx="148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6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660" y="1930"/>
                    <a:ext cx="774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6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4644" y="1930"/>
                    <a:ext cx="106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34263" name="Group 55"/>
              <p:cNvGrpSpPr>
                <a:grpSpLocks/>
              </p:cNvGrpSpPr>
              <p:nvPr/>
            </p:nvGrpSpPr>
            <p:grpSpPr bwMode="auto">
              <a:xfrm>
                <a:off x="1152" y="1730"/>
                <a:ext cx="3598" cy="0"/>
                <a:chOff x="1152" y="1688"/>
                <a:chExt cx="3598" cy="0"/>
              </a:xfrm>
            </p:grpSpPr>
            <p:sp>
              <p:nvSpPr>
                <p:cNvPr id="734264" name="Line 56"/>
                <p:cNvSpPr>
                  <a:spLocks noChangeShapeType="1"/>
                </p:cNvSpPr>
                <p:nvPr/>
              </p:nvSpPr>
              <p:spPr bwMode="auto">
                <a:xfrm>
                  <a:off x="4024" y="1688"/>
                  <a:ext cx="726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4265" name="Line 57"/>
                <p:cNvSpPr>
                  <a:spLocks noChangeShapeType="1"/>
                </p:cNvSpPr>
                <p:nvPr/>
              </p:nvSpPr>
              <p:spPr bwMode="auto">
                <a:xfrm>
                  <a:off x="1152" y="1688"/>
                  <a:ext cx="210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4266" name="Line 58"/>
                <p:cNvSpPr>
                  <a:spLocks noChangeShapeType="1"/>
                </p:cNvSpPr>
                <p:nvPr/>
              </p:nvSpPr>
              <p:spPr bwMode="auto">
                <a:xfrm>
                  <a:off x="1626" y="1688"/>
                  <a:ext cx="666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4267" name="Line 59"/>
                <p:cNvSpPr>
                  <a:spLocks noChangeShapeType="1"/>
                </p:cNvSpPr>
                <p:nvPr/>
              </p:nvSpPr>
              <p:spPr bwMode="auto">
                <a:xfrm>
                  <a:off x="2424" y="1688"/>
                  <a:ext cx="1392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34268" name="Group 60"/>
                <p:cNvGrpSpPr>
                  <a:grpSpLocks/>
                </p:cNvGrpSpPr>
                <p:nvPr/>
              </p:nvGrpSpPr>
              <p:grpSpPr bwMode="auto">
                <a:xfrm>
                  <a:off x="1384" y="1688"/>
                  <a:ext cx="2640" cy="0"/>
                  <a:chOff x="1384" y="1696"/>
                  <a:chExt cx="2640" cy="0"/>
                </a:xfrm>
              </p:grpSpPr>
              <p:sp>
                <p:nvSpPr>
                  <p:cNvPr id="73426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384" y="1696"/>
                    <a:ext cx="232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7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824" y="1696"/>
                    <a:ext cx="200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7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280" y="1696"/>
                    <a:ext cx="160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734272" name="Group 64"/>
          <p:cNvGrpSpPr>
            <a:grpSpLocks/>
          </p:cNvGrpSpPr>
          <p:nvPr/>
        </p:nvGrpSpPr>
        <p:grpSpPr bwMode="auto">
          <a:xfrm>
            <a:off x="2711450" y="5183188"/>
            <a:ext cx="5095875" cy="1017587"/>
            <a:chOff x="1708" y="3065"/>
            <a:chExt cx="3210" cy="641"/>
          </a:xfrm>
        </p:grpSpPr>
        <p:grpSp>
          <p:nvGrpSpPr>
            <p:cNvPr id="734273" name="Group 65"/>
            <p:cNvGrpSpPr>
              <a:grpSpLocks/>
            </p:cNvGrpSpPr>
            <p:nvPr/>
          </p:nvGrpSpPr>
          <p:grpSpPr bwMode="auto">
            <a:xfrm>
              <a:off x="2880" y="3065"/>
              <a:ext cx="2038" cy="327"/>
              <a:chOff x="2872" y="1625"/>
              <a:chExt cx="2038" cy="327"/>
            </a:xfrm>
          </p:grpSpPr>
          <p:sp>
            <p:nvSpPr>
              <p:cNvPr id="734274" name="Line 66"/>
              <p:cNvSpPr>
                <a:spLocks noChangeShapeType="1"/>
              </p:cNvSpPr>
              <p:nvPr/>
            </p:nvSpPr>
            <p:spPr bwMode="auto">
              <a:xfrm>
                <a:off x="2872" y="1688"/>
                <a:ext cx="0" cy="2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75" name="Text Box 67"/>
              <p:cNvSpPr txBox="1">
                <a:spLocks noChangeArrowheads="1"/>
              </p:cNvSpPr>
              <p:nvPr/>
            </p:nvSpPr>
            <p:spPr bwMode="auto">
              <a:xfrm>
                <a:off x="3221" y="1625"/>
                <a:ext cx="168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0">
                    <a:latin typeface="Arial" charset="0"/>
                  </a:rPr>
                  <a:t>Local alignment</a:t>
                </a:r>
              </a:p>
            </p:txBody>
          </p:sp>
        </p:grpSp>
        <p:grpSp>
          <p:nvGrpSpPr>
            <p:cNvPr id="734276" name="Group 68"/>
            <p:cNvGrpSpPr>
              <a:grpSpLocks/>
            </p:cNvGrpSpPr>
            <p:nvPr/>
          </p:nvGrpSpPr>
          <p:grpSpPr bwMode="auto">
            <a:xfrm>
              <a:off x="1708" y="3528"/>
              <a:ext cx="2454" cy="178"/>
              <a:chOff x="1708" y="3528"/>
              <a:chExt cx="2454" cy="178"/>
            </a:xfrm>
          </p:grpSpPr>
          <p:grpSp>
            <p:nvGrpSpPr>
              <p:cNvPr id="734277" name="Group 69"/>
              <p:cNvGrpSpPr>
                <a:grpSpLocks/>
              </p:cNvGrpSpPr>
              <p:nvPr/>
            </p:nvGrpSpPr>
            <p:grpSpPr bwMode="auto">
              <a:xfrm>
                <a:off x="1708" y="3704"/>
                <a:ext cx="604" cy="2"/>
                <a:chOff x="1708" y="3704"/>
                <a:chExt cx="604" cy="2"/>
              </a:xfrm>
            </p:grpSpPr>
            <p:sp>
              <p:nvSpPr>
                <p:cNvPr id="734278" name="Line 70"/>
                <p:cNvSpPr>
                  <a:spLocks noChangeShapeType="1"/>
                </p:cNvSpPr>
                <p:nvPr/>
              </p:nvSpPr>
              <p:spPr bwMode="auto">
                <a:xfrm>
                  <a:off x="1856" y="3706"/>
                  <a:ext cx="88" cy="0"/>
                </a:xfrm>
                <a:prstGeom prst="line">
                  <a:avLst/>
                </a:prstGeom>
                <a:noFill/>
                <a:ln w="730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427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1926" y="3704"/>
                  <a:ext cx="386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4280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708" y="3704"/>
                  <a:ext cx="136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34281" name="Group 73"/>
              <p:cNvGrpSpPr>
                <a:grpSpLocks/>
              </p:cNvGrpSpPr>
              <p:nvPr/>
            </p:nvGrpSpPr>
            <p:grpSpPr bwMode="auto">
              <a:xfrm>
                <a:off x="1712" y="3528"/>
                <a:ext cx="600" cy="0"/>
                <a:chOff x="1712" y="3528"/>
                <a:chExt cx="600" cy="0"/>
              </a:xfrm>
            </p:grpSpPr>
            <p:sp>
              <p:nvSpPr>
                <p:cNvPr id="734282" name="Line 74"/>
                <p:cNvSpPr>
                  <a:spLocks noChangeShapeType="1"/>
                </p:cNvSpPr>
                <p:nvPr/>
              </p:nvSpPr>
              <p:spPr bwMode="auto">
                <a:xfrm>
                  <a:off x="1852" y="3528"/>
                  <a:ext cx="200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34283" name="Group 75"/>
                <p:cNvGrpSpPr>
                  <a:grpSpLocks/>
                </p:cNvGrpSpPr>
                <p:nvPr/>
              </p:nvGrpSpPr>
              <p:grpSpPr bwMode="auto">
                <a:xfrm>
                  <a:off x="1712" y="3528"/>
                  <a:ext cx="600" cy="0"/>
                  <a:chOff x="1712" y="3528"/>
                  <a:chExt cx="600" cy="0"/>
                </a:xfrm>
              </p:grpSpPr>
              <p:sp>
                <p:nvSpPr>
                  <p:cNvPr id="734284" name="Line 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56" y="3528"/>
                    <a:ext cx="256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85" name="Line 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12" y="3528"/>
                    <a:ext cx="132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34286" name="Group 78"/>
              <p:cNvGrpSpPr>
                <a:grpSpLocks/>
              </p:cNvGrpSpPr>
              <p:nvPr/>
            </p:nvGrpSpPr>
            <p:grpSpPr bwMode="auto">
              <a:xfrm>
                <a:off x="3512" y="3528"/>
                <a:ext cx="650" cy="176"/>
                <a:chOff x="3512" y="3528"/>
                <a:chExt cx="650" cy="176"/>
              </a:xfrm>
            </p:grpSpPr>
            <p:sp>
              <p:nvSpPr>
                <p:cNvPr id="734287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512" y="3704"/>
                  <a:ext cx="240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4288" name="Line 80"/>
                <p:cNvSpPr>
                  <a:spLocks noChangeShapeType="1"/>
                </p:cNvSpPr>
                <p:nvPr/>
              </p:nvSpPr>
              <p:spPr bwMode="auto">
                <a:xfrm>
                  <a:off x="3768" y="3702"/>
                  <a:ext cx="88" cy="0"/>
                </a:xfrm>
                <a:prstGeom prst="line">
                  <a:avLst/>
                </a:prstGeom>
                <a:noFill/>
                <a:ln w="730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34289" name="Group 81"/>
                <p:cNvGrpSpPr>
                  <a:grpSpLocks/>
                </p:cNvGrpSpPr>
                <p:nvPr/>
              </p:nvGrpSpPr>
              <p:grpSpPr bwMode="auto">
                <a:xfrm>
                  <a:off x="3514" y="3528"/>
                  <a:ext cx="644" cy="0"/>
                  <a:chOff x="3514" y="3528"/>
                  <a:chExt cx="644" cy="0"/>
                </a:xfrm>
              </p:grpSpPr>
              <p:sp>
                <p:nvSpPr>
                  <p:cNvPr id="734290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14" y="3528"/>
                    <a:ext cx="396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91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912" y="3528"/>
                    <a:ext cx="152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292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2" y="3528"/>
                    <a:ext cx="96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3429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3860" y="3704"/>
                  <a:ext cx="302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34294" name="Group 86"/>
          <p:cNvGrpSpPr>
            <a:grpSpLocks/>
          </p:cNvGrpSpPr>
          <p:nvPr/>
        </p:nvGrpSpPr>
        <p:grpSpPr bwMode="auto">
          <a:xfrm>
            <a:off x="2311400" y="4457700"/>
            <a:ext cx="2616200" cy="1743075"/>
            <a:chOff x="1456" y="2608"/>
            <a:chExt cx="1648" cy="1098"/>
          </a:xfrm>
        </p:grpSpPr>
        <p:grpSp>
          <p:nvGrpSpPr>
            <p:cNvPr id="734295" name="Group 87"/>
            <p:cNvGrpSpPr>
              <a:grpSpLocks/>
            </p:cNvGrpSpPr>
            <p:nvPr/>
          </p:nvGrpSpPr>
          <p:grpSpPr bwMode="auto">
            <a:xfrm>
              <a:off x="1456" y="2608"/>
              <a:ext cx="1616" cy="430"/>
              <a:chOff x="1456" y="2608"/>
              <a:chExt cx="1616" cy="430"/>
            </a:xfrm>
          </p:grpSpPr>
          <p:sp>
            <p:nvSpPr>
              <p:cNvPr id="734296" name="Line 88"/>
              <p:cNvSpPr>
                <a:spLocks noChangeShapeType="1"/>
              </p:cNvSpPr>
              <p:nvPr/>
            </p:nvSpPr>
            <p:spPr bwMode="auto">
              <a:xfrm>
                <a:off x="1456" y="2608"/>
                <a:ext cx="1056" cy="3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97" name="Line 89"/>
              <p:cNvSpPr>
                <a:spLocks noChangeShapeType="1"/>
              </p:cNvSpPr>
              <p:nvPr/>
            </p:nvSpPr>
            <p:spPr bwMode="auto">
              <a:xfrm>
                <a:off x="1984" y="2612"/>
                <a:ext cx="1084" cy="3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98" name="Line 90"/>
              <p:cNvSpPr>
                <a:spLocks noChangeShapeType="1"/>
              </p:cNvSpPr>
              <p:nvPr/>
            </p:nvSpPr>
            <p:spPr bwMode="auto">
              <a:xfrm flipV="1">
                <a:off x="2512" y="2920"/>
                <a:ext cx="0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299" name="Line 91"/>
              <p:cNvSpPr>
                <a:spLocks noChangeShapeType="1"/>
              </p:cNvSpPr>
              <p:nvPr/>
            </p:nvSpPr>
            <p:spPr bwMode="auto">
              <a:xfrm flipH="1" flipV="1">
                <a:off x="3068" y="2930"/>
                <a:ext cx="4" cy="1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34300" name="Group 92"/>
            <p:cNvGrpSpPr>
              <a:grpSpLocks/>
            </p:cNvGrpSpPr>
            <p:nvPr/>
          </p:nvGrpSpPr>
          <p:grpSpPr bwMode="auto">
            <a:xfrm>
              <a:off x="2500" y="3528"/>
              <a:ext cx="604" cy="178"/>
              <a:chOff x="2500" y="3528"/>
              <a:chExt cx="604" cy="178"/>
            </a:xfrm>
          </p:grpSpPr>
          <p:sp>
            <p:nvSpPr>
              <p:cNvPr id="734301" name="Line 93"/>
              <p:cNvSpPr>
                <a:spLocks noChangeShapeType="1"/>
              </p:cNvSpPr>
              <p:nvPr/>
            </p:nvSpPr>
            <p:spPr bwMode="auto">
              <a:xfrm>
                <a:off x="2644" y="3528"/>
                <a:ext cx="2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302" name="Line 94"/>
              <p:cNvSpPr>
                <a:spLocks noChangeShapeType="1"/>
              </p:cNvSpPr>
              <p:nvPr/>
            </p:nvSpPr>
            <p:spPr bwMode="auto">
              <a:xfrm flipV="1">
                <a:off x="2800" y="3528"/>
                <a:ext cx="304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303" name="Line 95"/>
              <p:cNvSpPr>
                <a:spLocks noChangeShapeType="1"/>
              </p:cNvSpPr>
              <p:nvPr/>
            </p:nvSpPr>
            <p:spPr bwMode="auto">
              <a:xfrm flipV="1">
                <a:off x="2504" y="3528"/>
                <a:ext cx="13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304" name="Line 96"/>
              <p:cNvSpPr>
                <a:spLocks noChangeShapeType="1"/>
              </p:cNvSpPr>
              <p:nvPr/>
            </p:nvSpPr>
            <p:spPr bwMode="auto">
              <a:xfrm>
                <a:off x="2648" y="3706"/>
                <a:ext cx="120" cy="0"/>
              </a:xfrm>
              <a:prstGeom prst="line">
                <a:avLst/>
              </a:prstGeom>
              <a:noFill/>
              <a:ln w="698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305" name="Line 97"/>
              <p:cNvSpPr>
                <a:spLocks noChangeShapeType="1"/>
              </p:cNvSpPr>
              <p:nvPr/>
            </p:nvSpPr>
            <p:spPr bwMode="auto">
              <a:xfrm flipV="1">
                <a:off x="2750" y="3704"/>
                <a:ext cx="354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4306" name="Line 98"/>
              <p:cNvSpPr>
                <a:spLocks noChangeShapeType="1"/>
              </p:cNvSpPr>
              <p:nvPr/>
            </p:nvSpPr>
            <p:spPr bwMode="auto">
              <a:xfrm flipV="1">
                <a:off x="2500" y="3704"/>
                <a:ext cx="136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0" y="6439205"/>
            <a:ext cx="37886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 b="0" i="1" dirty="0">
                <a:solidFill>
                  <a:schemeClr val="tx2"/>
                </a:solidFill>
                <a:latin typeface="Arial" charset="0"/>
              </a:rPr>
              <a:t>Tao </a:t>
            </a:r>
            <a:r>
              <a:rPr lang="en-US" sz="1800" b="0" i="1" dirty="0" smtClean="0">
                <a:solidFill>
                  <a:schemeClr val="tx2"/>
                </a:solidFill>
                <a:latin typeface="Arial" charset="0"/>
              </a:rPr>
              <a:t>Tao</a:t>
            </a:r>
            <a:r>
              <a:rPr lang="en-US" i="1" dirty="0">
                <a:solidFill>
                  <a:schemeClr val="tx2"/>
                </a:solidFill>
                <a:latin typeface="Arial" charset="0"/>
              </a:rPr>
              <a:t>, NLM, NIH, Bethesda, 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</a:rPr>
              <a:t>MD</a:t>
            </a:r>
            <a:endParaRPr lang="en-US" i="1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41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3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3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3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basics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BLAST needs two things:</a:t>
            </a:r>
          </a:p>
          <a:p>
            <a:pPr lvl="1"/>
            <a:r>
              <a:rPr lang="en-US" dirty="0" smtClean="0"/>
              <a:t>A query</a:t>
            </a:r>
          </a:p>
          <a:p>
            <a:pPr lvl="2"/>
            <a:r>
              <a:rPr lang="en-US" dirty="0" smtClean="0"/>
              <a:t>Nucleotide or protein sequence</a:t>
            </a:r>
          </a:p>
          <a:p>
            <a:pPr lvl="2"/>
            <a:r>
              <a:rPr lang="en-US" dirty="0" smtClean="0"/>
              <a:t>Typically in FASTA format text</a:t>
            </a:r>
          </a:p>
          <a:p>
            <a:pPr lvl="1">
              <a:buFontTx/>
              <a:buChar char="•"/>
            </a:pPr>
            <a:r>
              <a:rPr lang="en-US" dirty="0" smtClean="0"/>
              <a:t>A database to search</a:t>
            </a:r>
          </a:p>
          <a:p>
            <a:pPr lvl="2">
              <a:buFontTx/>
              <a:buChar char="•"/>
            </a:pPr>
            <a:r>
              <a:rPr lang="en-US" u="sng" dirty="0" smtClean="0"/>
              <a:t>On web-based blasts, this will be a dropdown menu</a:t>
            </a:r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6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FASTA</a:t>
            </a:r>
            <a:endParaRPr lang="en-GB" dirty="0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457200" y="838200"/>
            <a:ext cx="8229600" cy="401390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gi|5524211|gb|AAD44166.1| cytochrome b [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Elephas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maximus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maximus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]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urier"/>
                <a:cs typeface="Courier"/>
              </a:rPr>
              <a:t>LCLYTHIGRNIYYGSYLYSETWNTGIMLLLITMATAFMGYVLPWGQMSFWGATVITN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urier"/>
                <a:cs typeface="Courier"/>
              </a:rPr>
              <a:t>LFSAIPYIGTNLVEWIWGGFSVDKATLNRFFAFHFILPFTMVALAGVHLTFLHETGSN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urier"/>
                <a:cs typeface="Courier"/>
              </a:rPr>
              <a:t>NPLGLTSDSDKIPFHPYYTIKDFLGLLILILLLLLLALLSPDMLGDPDNHMPADPLNTPLHI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urier"/>
                <a:cs typeface="Courier"/>
              </a:rPr>
              <a:t>KPEWYFLFAYAILRSVPNKLGGVLALFLSIVILGLMPFLHTSKHRSMMLRPLSQALFWTL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urier"/>
                <a:cs typeface="Courier"/>
              </a:rPr>
              <a:t>TMDLLTLTWIGSQPVEYPYTIIGQMASILYFSIILAFLPIAGXIENY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&gt;SEQUENCE_2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urier"/>
                <a:cs typeface="Courier"/>
              </a:rPr>
              <a:t>MTEITAAMVKELRESTGAGMMDCKNALSETNGDFDKAVQLLREKGLGKAAKKADRLA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urier"/>
                <a:cs typeface="Courier"/>
              </a:rPr>
              <a:t>AEGLVSVKVSDDFTIAAMRPSYLSYEDLDMTFVENEYKALVAELEKENEERRRLKDPNKP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urier"/>
                <a:cs typeface="Courier"/>
              </a:rPr>
              <a:t>EHKIPQFASRKQLSDAILKEAEEKIKEELKAQGKPEKIWDNIIPGKMNSFIADNSQLDS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urier"/>
                <a:cs typeface="Courier"/>
              </a:rPr>
              <a:t>KLTLMGQFYVMDDKKTVEQVIAEKEKEFGGKIKIVEFICFEVGEGLEKKTEDFAAEVAA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urier"/>
                <a:cs typeface="Courier"/>
              </a:rPr>
              <a:t>QL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&gt;SEQUENCE_3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urier"/>
                <a:cs typeface="Courier"/>
              </a:rPr>
              <a:t>SATVSEINSETDFVAKNDQFIALTKDTTAHIQSNSLQSVEELHSSTINGVKFEEYLKS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urier"/>
                <a:cs typeface="Courier"/>
              </a:rPr>
              <a:t>QIATIGENLVVRRFATLKAGANGVVNGYIHTNGRVGVVIAAACDSAEVASKSRDLLRQ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ourier"/>
                <a:cs typeface="Courier"/>
              </a:rPr>
              <a:t>ICMH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/>
              <a:t>Schlauch</a:t>
            </a:r>
            <a:r>
              <a:rPr lang="en-US" sz="1000" dirty="0"/>
              <a:t> </a:t>
            </a:r>
            <a:r>
              <a:rPr lang="en-US" sz="1000" dirty="0" smtClean="0"/>
              <a:t>BCH709</a:t>
            </a:r>
            <a:endParaRPr lang="en-US" sz="1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985296"/>
            <a:ext cx="7938168" cy="1220537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A very basic specification consisting of: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&gt;Definition line</a:t>
            </a:r>
          </a:p>
          <a:p>
            <a:pPr lvl="1"/>
            <a:r>
              <a:rPr lang="en-US" dirty="0" smtClean="0"/>
              <a:t>One or more lines of sequence</a:t>
            </a:r>
          </a:p>
          <a:p>
            <a:pPr lvl="1"/>
            <a:r>
              <a:rPr lang="en-US" dirty="0" smtClean="0"/>
              <a:t>Nucleotide OR protein</a:t>
            </a:r>
          </a:p>
          <a:p>
            <a:pPr lvl="1"/>
            <a:r>
              <a:rPr lang="en-US" dirty="0" smtClean="0"/>
              <a:t>File named as .</a:t>
            </a:r>
            <a:r>
              <a:rPr lang="en-US" dirty="0" err="1" smtClean="0"/>
              <a:t>fasta</a:t>
            </a:r>
            <a:r>
              <a:rPr lang="en-US" dirty="0" smtClean="0"/>
              <a:t>, .</a:t>
            </a:r>
            <a:r>
              <a:rPr lang="en-US" dirty="0" err="1" smtClean="0"/>
              <a:t>fa</a:t>
            </a:r>
            <a:r>
              <a:rPr lang="en-US" dirty="0" smtClean="0"/>
              <a:t>, .</a:t>
            </a:r>
            <a:r>
              <a:rPr lang="en-US" dirty="0" err="1" smtClean="0"/>
              <a:t>fna</a:t>
            </a:r>
            <a:r>
              <a:rPr lang="en-US" dirty="0" smtClean="0"/>
              <a:t>, .</a:t>
            </a:r>
            <a:r>
              <a:rPr lang="en-US" dirty="0" err="1" smtClean="0"/>
              <a:t>faa</a:t>
            </a:r>
            <a:r>
              <a:rPr lang="en-US" dirty="0" smtClean="0"/>
              <a:t>, 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652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224</TotalTime>
  <Words>1144</Words>
  <Application>Microsoft Macintosh PowerPoint</Application>
  <PresentationFormat>On-screen Show (4:3)</PresentationFormat>
  <Paragraphs>213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Theme</vt:lpstr>
      <vt:lpstr>DIY Bioinformatics: BLAST &amp; friends</vt:lpstr>
      <vt:lpstr>Today’s goal</vt:lpstr>
      <vt:lpstr>“What am I going to do with this!?”</vt:lpstr>
      <vt:lpstr>We’ll make some sense of it (starting with BLAST)!</vt:lpstr>
      <vt:lpstr>How will we do make sense of it?</vt:lpstr>
      <vt:lpstr>BLAST</vt:lpstr>
      <vt:lpstr>Global vs Local Alignment</vt:lpstr>
      <vt:lpstr>BLAST basics</vt:lpstr>
      <vt:lpstr>FASTA</vt:lpstr>
      <vt:lpstr>Why use BLAST? </vt:lpstr>
      <vt:lpstr>PowerPoint Presentation</vt:lpstr>
      <vt:lpstr>PowerPoint Presentation</vt:lpstr>
      <vt:lpstr>PowerPoint Presentation</vt:lpstr>
      <vt:lpstr>How BLAST Works</vt:lpstr>
      <vt:lpstr>Nucleotide Words</vt:lpstr>
      <vt:lpstr>Word Hits &amp; Extensions</vt:lpstr>
      <vt:lpstr>Global vs Local Alignment</vt:lpstr>
      <vt:lpstr>PowerPoint Presentation</vt:lpstr>
      <vt:lpstr>PowerPoint Presentation</vt:lpstr>
      <vt:lpstr>PowerPoint Presentation</vt:lpstr>
      <vt:lpstr>Test drive time!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Tillett</dc:creator>
  <cp:lastModifiedBy>Richard Tillett</cp:lastModifiedBy>
  <cp:revision>20</cp:revision>
  <cp:lastPrinted>2017-02-24T20:05:01Z</cp:lastPrinted>
  <dcterms:created xsi:type="dcterms:W3CDTF">2015-02-18T20:59:54Z</dcterms:created>
  <dcterms:modified xsi:type="dcterms:W3CDTF">2017-02-24T20:07:02Z</dcterms:modified>
</cp:coreProperties>
</file>