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 id="2147483861" r:id="rId2"/>
  </p:sldMasterIdLst>
  <p:sldIdLst>
    <p:sldId id="256" r:id="rId3"/>
    <p:sldId id="258" r:id="rId4"/>
    <p:sldId id="259" r:id="rId5"/>
    <p:sldId id="257" r:id="rId6"/>
    <p:sldId id="260" r:id="rId7"/>
    <p:sldId id="263" r:id="rId8"/>
    <p:sldId id="264" r:id="rId9"/>
    <p:sldId id="265" r:id="rId10"/>
    <p:sldId id="266" r:id="rId11"/>
    <p:sldId id="267" r:id="rId12"/>
    <p:sldId id="268" r:id="rId13"/>
    <p:sldId id="269" r:id="rId14"/>
    <p:sldId id="270" r:id="rId15"/>
    <p:sldId id="273" r:id="rId16"/>
    <p:sldId id="271" r:id="rId17"/>
    <p:sldId id="277" r:id="rId18"/>
    <p:sldId id="278" r:id="rId19"/>
    <p:sldId id="286" r:id="rId20"/>
    <p:sldId id="280" r:id="rId21"/>
    <p:sldId id="281" r:id="rId22"/>
    <p:sldId id="282" r:id="rId23"/>
    <p:sldId id="283" r:id="rId24"/>
    <p:sldId id="284" r:id="rId25"/>
    <p:sldId id="287" r:id="rId26"/>
    <p:sldId id="288" r:id="rId27"/>
    <p:sldId id="289" r:id="rId28"/>
    <p:sldId id="290" r:id="rId29"/>
    <p:sldId id="291" r:id="rId30"/>
    <p:sldId id="292" r:id="rId31"/>
    <p:sldId id="293" r:id="rId32"/>
    <p:sldId id="294" r:id="rId33"/>
    <p:sldId id="295" r:id="rId34"/>
    <p:sldId id="296" r:id="rId35"/>
    <p:sldId id="272" r:id="rId36"/>
    <p:sldId id="297" r:id="rId37"/>
    <p:sldId id="299" r:id="rId38"/>
    <p:sldId id="298" r:id="rId39"/>
    <p:sldId id="301" r:id="rId40"/>
    <p:sldId id="300" r:id="rId41"/>
    <p:sldId id="302" r:id="rId42"/>
    <p:sldId id="303" r:id="rId43"/>
    <p:sldId id="304" r:id="rId44"/>
    <p:sldId id="305" r:id="rId45"/>
    <p:sldId id="261" r:id="rId46"/>
    <p:sldId id="262" r:id="rId47"/>
    <p:sldId id="274" r:id="rId48"/>
    <p:sldId id="275" r:id="rId49"/>
    <p:sldId id="276" r:id="rId50"/>
    <p:sldId id="306" r:id="rId51"/>
    <p:sldId id="307" r:id="rId52"/>
    <p:sldId id="309" r:id="rId53"/>
    <p:sldId id="30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1" d="100"/>
          <a:sy n="161" d="100"/>
        </p:scale>
        <p:origin x="1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illc\Dropbox\NHATS\NHAT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billc\Dropbox\NHATS\NHAT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billc\Dropbox\NHATS\NHAT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billc\Dropbox\NHATS\NHAT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billc\Dropbox\NHATS\NHAT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billc\Dropbox\NHATS\NHATS.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illc\Dropbox\NHATS\NHA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illc\Dropbox\NHATS\NHA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illc\Dropbox\NHATS\NHA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illc\Dropbox\NHATS\NHA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illc\Dropbox\NHATS\NHA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illc\Dropbox\NHATS\NHA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billc\Dropbox\NHATS\NHAT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billc\Dropbox\NHATS\NHAT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30611015287524"/>
          <c:y val="2.3561030591965078E-2"/>
          <c:w val="0.85256363338169006"/>
          <c:h val="0.83740002150717485"/>
        </c:manualLayout>
      </c:layout>
      <c:scatterChart>
        <c:scatterStyle val="lineMarker"/>
        <c:varyColors val="0"/>
        <c:ser>
          <c:idx val="0"/>
          <c:order val="0"/>
          <c:spPr>
            <a:ln w="19050" cap="rnd">
              <a:noFill/>
              <a:round/>
            </a:ln>
            <a:effectLst/>
          </c:spPr>
          <c:marker>
            <c:symbol val="diamond"/>
            <c:size val="15"/>
            <c:spPr>
              <a:solidFill>
                <a:schemeClr val="accent1"/>
              </a:solidFill>
              <a:ln w="9525">
                <a:solidFill>
                  <a:schemeClr val="accent1"/>
                </a:solidFill>
              </a:ln>
              <a:effectLst/>
            </c:spPr>
          </c:marker>
          <c:trendline>
            <c:spPr>
              <a:ln w="28575" cap="rnd">
                <a:solidFill>
                  <a:schemeClr val="tx1"/>
                </a:solidFill>
                <a:prstDash val="solid"/>
              </a:ln>
              <a:effectLst/>
            </c:spPr>
            <c:trendlineType val="linear"/>
            <c:dispRSqr val="0"/>
            <c:dispEq val="0"/>
          </c:trendline>
          <c:yVal>
            <c:numRef>
              <c:f>Sheet3!$G$5:$G$14</c:f>
              <c:numCache>
                <c:formatCode>###0.0000</c:formatCode>
                <c:ptCount val="10"/>
                <c:pt idx="0">
                  <c:v>2.8075471698113272</c:v>
                </c:pt>
                <c:pt idx="1">
                  <c:v>2.7885621504600437</c:v>
                </c:pt>
                <c:pt idx="2">
                  <c:v>2.79218714512833</c:v>
                </c:pt>
                <c:pt idx="3">
                  <c:v>2.7786131996658403</c:v>
                </c:pt>
                <c:pt idx="4">
                  <c:v>2.8114634855979026</c:v>
                </c:pt>
                <c:pt idx="5">
                  <c:v>2.7978400269996686</c:v>
                </c:pt>
                <c:pt idx="6">
                  <c:v>2.7955418908531819</c:v>
                </c:pt>
                <c:pt idx="7">
                  <c:v>2.7889848812095033</c:v>
                </c:pt>
                <c:pt idx="8">
                  <c:v>2.7881844380403451</c:v>
                </c:pt>
                <c:pt idx="9">
                  <c:v>2.7715736040609111</c:v>
                </c:pt>
              </c:numCache>
            </c:numRef>
          </c:yVal>
          <c:smooth val="0"/>
          <c:extLst>
            <c:ext xmlns:c16="http://schemas.microsoft.com/office/drawing/2014/chart" uri="{C3380CC4-5D6E-409C-BE32-E72D297353CC}">
              <c16:uniqueId val="{00000000-8336-45DB-BCB9-07F748DBF8EE}"/>
            </c:ext>
          </c:extLst>
        </c:ser>
        <c:dLbls>
          <c:showLegendKey val="0"/>
          <c:showVal val="0"/>
          <c:showCatName val="0"/>
          <c:showSerName val="0"/>
          <c:showPercent val="0"/>
          <c:showBubbleSize val="0"/>
        </c:dLbls>
        <c:axId val="1878729183"/>
        <c:axId val="1878722943"/>
      </c:scatterChart>
      <c:valAx>
        <c:axId val="1878729183"/>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Wave</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878722943"/>
        <c:crosses val="autoZero"/>
        <c:crossBetween val="midCat"/>
        <c:majorUnit val="1"/>
      </c:valAx>
      <c:valAx>
        <c:axId val="1878722943"/>
        <c:scaling>
          <c:orientation val="minMax"/>
          <c:max val="3.25"/>
          <c:min val="2.5"/>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a:t>Purpose in Life</a:t>
                </a:r>
              </a:p>
            </c:rich>
          </c:tx>
          <c:layout>
            <c:manualLayout>
              <c:xMode val="edge"/>
              <c:yMode val="edge"/>
              <c:x val="2.2222255373794807E-2"/>
              <c:y val="0.40620728933921196"/>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878729183"/>
        <c:crosses val="autoZero"/>
        <c:crossBetween val="midCat"/>
      </c:valAx>
      <c:spPr>
        <a:noFill/>
        <a:ln>
          <a:noFill/>
        </a:ln>
        <a:effectLst/>
      </c:spPr>
    </c:plotArea>
    <c:plotVisOnly val="1"/>
    <c:dispBlanksAs val="gap"/>
    <c:showDLblsOverMax val="0"/>
  </c:chart>
  <c:spPr>
    <a:noFill/>
    <a:ln>
      <a:noFill/>
    </a:ln>
    <a:effectLst/>
  </c:spPr>
  <c:txPr>
    <a:bodyPr/>
    <a:lstStyle/>
    <a:p>
      <a:pPr>
        <a:defRPr sz="20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733280465239228"/>
          <c:y val="6.8152085156022169E-2"/>
          <c:w val="0.87469204335183715"/>
          <c:h val="0.8397738407699038"/>
        </c:manualLayout>
      </c:layout>
      <c:scatterChart>
        <c:scatterStyle val="lineMarker"/>
        <c:varyColors val="0"/>
        <c:ser>
          <c:idx val="0"/>
          <c:order val="0"/>
          <c:tx>
            <c:strRef>
              <c:f>'Positive Emotion'!$A$4</c:f>
              <c:strCache>
                <c:ptCount val="1"/>
                <c:pt idx="0">
                  <c:v>1</c:v>
                </c:pt>
              </c:strCache>
            </c:strRef>
          </c:tx>
          <c:spPr>
            <a:ln w="19050" cap="rnd">
              <a:noFill/>
              <a:round/>
            </a:ln>
            <a:effectLst/>
          </c:spPr>
          <c:marker>
            <c:symbol val="none"/>
          </c:marker>
          <c:trendline>
            <c:name>65-69</c:name>
            <c:spPr>
              <a:ln w="25400" cap="rnd">
                <a:solidFill>
                  <a:schemeClr val="accent1"/>
                </a:solidFill>
                <a:prstDash val="solid"/>
              </a:ln>
              <a:effectLst/>
            </c:spPr>
            <c:trendlineType val="poly"/>
            <c:order val="2"/>
            <c:dispRSqr val="0"/>
            <c:dispEq val="0"/>
          </c:trendline>
          <c:xVal>
            <c:numRef>
              <c:f>'Positive Emotion'!$C$3:$L$3</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'Positive Emotion'!$C$4:$L$4</c:f>
              <c:numCache>
                <c:formatCode>General</c:formatCode>
                <c:ptCount val="10"/>
                <c:pt idx="0">
                  <c:v>3.9681999999999999</c:v>
                </c:pt>
                <c:pt idx="1">
                  <c:v>3.9348999999999998</c:v>
                </c:pt>
                <c:pt idx="2">
                  <c:v>3.9470999999999998</c:v>
                </c:pt>
                <c:pt idx="3">
                  <c:v>3.9489000000000001</c:v>
                </c:pt>
                <c:pt idx="4">
                  <c:v>3.9723000000000002</c:v>
                </c:pt>
                <c:pt idx="5">
                  <c:v>3.9342000000000001</c:v>
                </c:pt>
                <c:pt idx="6">
                  <c:v>3.9291999999999998</c:v>
                </c:pt>
                <c:pt idx="7">
                  <c:v>3.9276</c:v>
                </c:pt>
                <c:pt idx="8">
                  <c:v>3.9066000000000001</c:v>
                </c:pt>
                <c:pt idx="9">
                  <c:v>3.7879999999999998</c:v>
                </c:pt>
              </c:numCache>
            </c:numRef>
          </c:yVal>
          <c:smooth val="0"/>
          <c:extLst>
            <c:ext xmlns:c16="http://schemas.microsoft.com/office/drawing/2014/chart" uri="{C3380CC4-5D6E-409C-BE32-E72D297353CC}">
              <c16:uniqueId val="{00000000-1817-46A7-81D4-F53B3422C18C}"/>
            </c:ext>
          </c:extLst>
        </c:ser>
        <c:ser>
          <c:idx val="1"/>
          <c:order val="1"/>
          <c:tx>
            <c:strRef>
              <c:f>'Positive Emotion'!$A$7</c:f>
              <c:strCache>
                <c:ptCount val="1"/>
                <c:pt idx="0">
                  <c:v>2</c:v>
                </c:pt>
              </c:strCache>
            </c:strRef>
          </c:tx>
          <c:spPr>
            <a:ln w="25400" cap="rnd">
              <a:noFill/>
              <a:round/>
            </a:ln>
            <a:effectLst/>
          </c:spPr>
          <c:marker>
            <c:symbol val="none"/>
          </c:marker>
          <c:trendline>
            <c:name>70-74</c:name>
            <c:spPr>
              <a:ln w="25400" cap="rnd">
                <a:solidFill>
                  <a:schemeClr val="accent2"/>
                </a:solidFill>
                <a:prstDash val="solid"/>
              </a:ln>
              <a:effectLst/>
            </c:spPr>
            <c:trendlineType val="poly"/>
            <c:order val="2"/>
            <c:dispRSqr val="0"/>
            <c:dispEq val="0"/>
          </c:trendline>
          <c:yVal>
            <c:numRef>
              <c:f>'Positive Emotion'!$C$7:$L$7</c:f>
              <c:numCache>
                <c:formatCode>General</c:formatCode>
                <c:ptCount val="10"/>
                <c:pt idx="0">
                  <c:v>3.9887000000000001</c:v>
                </c:pt>
                <c:pt idx="1">
                  <c:v>3.93</c:v>
                </c:pt>
                <c:pt idx="2">
                  <c:v>3.9159999999999999</c:v>
                </c:pt>
                <c:pt idx="3">
                  <c:v>3.9245999999999999</c:v>
                </c:pt>
                <c:pt idx="4">
                  <c:v>3.9598</c:v>
                </c:pt>
                <c:pt idx="5">
                  <c:v>3.9089</c:v>
                </c:pt>
                <c:pt idx="6">
                  <c:v>3.9371</c:v>
                </c:pt>
                <c:pt idx="7">
                  <c:v>3.9011</c:v>
                </c:pt>
                <c:pt idx="8">
                  <c:v>3.9123000000000001</c:v>
                </c:pt>
                <c:pt idx="9">
                  <c:v>3.778</c:v>
                </c:pt>
              </c:numCache>
            </c:numRef>
          </c:yVal>
          <c:smooth val="0"/>
          <c:extLst>
            <c:ext xmlns:c16="http://schemas.microsoft.com/office/drawing/2014/chart" uri="{C3380CC4-5D6E-409C-BE32-E72D297353CC}">
              <c16:uniqueId val="{00000001-1817-46A7-81D4-F53B3422C18C}"/>
            </c:ext>
          </c:extLst>
        </c:ser>
        <c:ser>
          <c:idx val="2"/>
          <c:order val="2"/>
          <c:tx>
            <c:strRef>
              <c:f>'Positive Emotion'!$A$10</c:f>
              <c:strCache>
                <c:ptCount val="1"/>
                <c:pt idx="0">
                  <c:v>3</c:v>
                </c:pt>
              </c:strCache>
            </c:strRef>
          </c:tx>
          <c:spPr>
            <a:ln w="25400" cap="rnd">
              <a:noFill/>
              <a:round/>
            </a:ln>
            <a:effectLst/>
          </c:spPr>
          <c:marker>
            <c:symbol val="none"/>
          </c:marker>
          <c:yVal>
            <c:numRef>
              <c:f>'Positive Emotion'!$C$10:$L$10</c:f>
              <c:numCache>
                <c:formatCode>General</c:formatCode>
                <c:ptCount val="10"/>
                <c:pt idx="0">
                  <c:v>3.9729999999999999</c:v>
                </c:pt>
                <c:pt idx="1">
                  <c:v>3.9279999999999999</c:v>
                </c:pt>
                <c:pt idx="2">
                  <c:v>3.9079999999999999</c:v>
                </c:pt>
                <c:pt idx="3">
                  <c:v>3.9102000000000001</c:v>
                </c:pt>
                <c:pt idx="4">
                  <c:v>3.9588999999999999</c:v>
                </c:pt>
                <c:pt idx="5">
                  <c:v>3.8955000000000002</c:v>
                </c:pt>
                <c:pt idx="6">
                  <c:v>3.8997999999999999</c:v>
                </c:pt>
                <c:pt idx="7">
                  <c:v>3.8831000000000002</c:v>
                </c:pt>
                <c:pt idx="8">
                  <c:v>3.8839999999999999</c:v>
                </c:pt>
                <c:pt idx="9">
                  <c:v>3.7755999999999998</c:v>
                </c:pt>
              </c:numCache>
            </c:numRef>
          </c:yVal>
          <c:smooth val="0"/>
          <c:extLst>
            <c:ext xmlns:c16="http://schemas.microsoft.com/office/drawing/2014/chart" uri="{C3380CC4-5D6E-409C-BE32-E72D297353CC}">
              <c16:uniqueId val="{00000002-1817-46A7-81D4-F53B3422C18C}"/>
            </c:ext>
          </c:extLst>
        </c:ser>
        <c:ser>
          <c:idx val="3"/>
          <c:order val="3"/>
          <c:tx>
            <c:strRef>
              <c:f>'Positive Emotion'!$A$13</c:f>
              <c:strCache>
                <c:ptCount val="1"/>
                <c:pt idx="0">
                  <c:v>4</c:v>
                </c:pt>
              </c:strCache>
            </c:strRef>
          </c:tx>
          <c:spPr>
            <a:ln w="25400" cap="rnd">
              <a:noFill/>
              <a:round/>
            </a:ln>
            <a:effectLst/>
          </c:spPr>
          <c:marker>
            <c:symbol val="none"/>
          </c:marker>
          <c:yVal>
            <c:numRef>
              <c:f>'Positive Emotion'!$C$13:$L$13</c:f>
              <c:numCache>
                <c:formatCode>General</c:formatCode>
                <c:ptCount val="10"/>
                <c:pt idx="0">
                  <c:v>3.9144999999999999</c:v>
                </c:pt>
                <c:pt idx="1">
                  <c:v>3.8422000000000001</c:v>
                </c:pt>
                <c:pt idx="2">
                  <c:v>3.8481999999999998</c:v>
                </c:pt>
                <c:pt idx="3">
                  <c:v>3.8485999999999998</c:v>
                </c:pt>
                <c:pt idx="4">
                  <c:v>3.9533999999999998</c:v>
                </c:pt>
                <c:pt idx="5">
                  <c:v>3.8835999999999999</c:v>
                </c:pt>
                <c:pt idx="6">
                  <c:v>3.8477999999999999</c:v>
                </c:pt>
                <c:pt idx="7">
                  <c:v>3.8178000000000001</c:v>
                </c:pt>
                <c:pt idx="8">
                  <c:v>3.8068</c:v>
                </c:pt>
                <c:pt idx="9">
                  <c:v>3.7334999999999998</c:v>
                </c:pt>
              </c:numCache>
            </c:numRef>
          </c:yVal>
          <c:smooth val="0"/>
          <c:extLst>
            <c:ext xmlns:c16="http://schemas.microsoft.com/office/drawing/2014/chart" uri="{C3380CC4-5D6E-409C-BE32-E72D297353CC}">
              <c16:uniqueId val="{00000003-1817-46A7-81D4-F53B3422C18C}"/>
            </c:ext>
          </c:extLst>
        </c:ser>
        <c:ser>
          <c:idx val="4"/>
          <c:order val="4"/>
          <c:tx>
            <c:strRef>
              <c:f>'Positive Emotion'!$A$16</c:f>
              <c:strCache>
                <c:ptCount val="1"/>
                <c:pt idx="0">
                  <c:v>5</c:v>
                </c:pt>
              </c:strCache>
            </c:strRef>
          </c:tx>
          <c:spPr>
            <a:ln w="25400" cap="rnd">
              <a:noFill/>
              <a:round/>
            </a:ln>
            <a:effectLst/>
          </c:spPr>
          <c:marker>
            <c:symbol val="none"/>
          </c:marker>
          <c:yVal>
            <c:numRef>
              <c:f>'Positive Emotion'!$C$16:$L$16</c:f>
              <c:numCache>
                <c:formatCode>General</c:formatCode>
                <c:ptCount val="10"/>
                <c:pt idx="0">
                  <c:v>3.8944000000000001</c:v>
                </c:pt>
                <c:pt idx="1">
                  <c:v>3.8231999999999999</c:v>
                </c:pt>
                <c:pt idx="2">
                  <c:v>3.8014999999999999</c:v>
                </c:pt>
                <c:pt idx="3">
                  <c:v>3.859</c:v>
                </c:pt>
                <c:pt idx="4">
                  <c:v>3.8719000000000001</c:v>
                </c:pt>
                <c:pt idx="5">
                  <c:v>3.8279999999999998</c:v>
                </c:pt>
                <c:pt idx="6">
                  <c:v>3.8513000000000002</c:v>
                </c:pt>
                <c:pt idx="7">
                  <c:v>3.7923</c:v>
                </c:pt>
                <c:pt idx="8">
                  <c:v>3.8128000000000002</c:v>
                </c:pt>
                <c:pt idx="9">
                  <c:v>3.7139000000000002</c:v>
                </c:pt>
              </c:numCache>
            </c:numRef>
          </c:yVal>
          <c:smooth val="0"/>
          <c:extLst>
            <c:ext xmlns:c16="http://schemas.microsoft.com/office/drawing/2014/chart" uri="{C3380CC4-5D6E-409C-BE32-E72D297353CC}">
              <c16:uniqueId val="{00000004-1817-46A7-81D4-F53B3422C18C}"/>
            </c:ext>
          </c:extLst>
        </c:ser>
        <c:ser>
          <c:idx val="5"/>
          <c:order val="5"/>
          <c:tx>
            <c:strRef>
              <c:f>'Positive Emotion'!$A$19</c:f>
              <c:strCache>
                <c:ptCount val="1"/>
                <c:pt idx="0">
                  <c:v>6</c:v>
                </c:pt>
              </c:strCache>
            </c:strRef>
          </c:tx>
          <c:spPr>
            <a:ln w="25400" cap="rnd">
              <a:noFill/>
              <a:round/>
            </a:ln>
            <a:effectLst/>
          </c:spPr>
          <c:marker>
            <c:symbol val="none"/>
          </c:marker>
          <c:yVal>
            <c:numRef>
              <c:f>'Positive Emotion'!$C$19:$L$19</c:f>
              <c:numCache>
                <c:formatCode>General</c:formatCode>
                <c:ptCount val="10"/>
                <c:pt idx="0">
                  <c:v>3.8532000000000002</c:v>
                </c:pt>
                <c:pt idx="1">
                  <c:v>3.7696000000000001</c:v>
                </c:pt>
                <c:pt idx="2">
                  <c:v>3.8224</c:v>
                </c:pt>
                <c:pt idx="3">
                  <c:v>3.8001999999999998</c:v>
                </c:pt>
                <c:pt idx="4">
                  <c:v>3.8759999999999999</c:v>
                </c:pt>
                <c:pt idx="5">
                  <c:v>3.806</c:v>
                </c:pt>
                <c:pt idx="6">
                  <c:v>3.8570000000000002</c:v>
                </c:pt>
                <c:pt idx="7">
                  <c:v>3.7812999999999999</c:v>
                </c:pt>
                <c:pt idx="8">
                  <c:v>3.7065000000000001</c:v>
                </c:pt>
                <c:pt idx="9">
                  <c:v>3.6091000000000002</c:v>
                </c:pt>
              </c:numCache>
            </c:numRef>
          </c:yVal>
          <c:smooth val="0"/>
          <c:extLst>
            <c:ext xmlns:c16="http://schemas.microsoft.com/office/drawing/2014/chart" uri="{C3380CC4-5D6E-409C-BE32-E72D297353CC}">
              <c16:uniqueId val="{00000005-1817-46A7-81D4-F53B3422C18C}"/>
            </c:ext>
          </c:extLst>
        </c:ser>
        <c:dLbls>
          <c:showLegendKey val="0"/>
          <c:showVal val="0"/>
          <c:showCatName val="0"/>
          <c:showSerName val="0"/>
          <c:showPercent val="0"/>
          <c:showBubbleSize val="0"/>
        </c:dLbls>
        <c:axId val="1198379024"/>
        <c:axId val="1198379856"/>
      </c:scatterChart>
      <c:valAx>
        <c:axId val="119837902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Wave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856"/>
        <c:crosses val="autoZero"/>
        <c:crossBetween val="midCat"/>
        <c:majorUnit val="1"/>
      </c:valAx>
      <c:valAx>
        <c:axId val="119837985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Positive Emotions</a:t>
                </a:r>
              </a:p>
            </c:rich>
          </c:tx>
          <c:layout>
            <c:manualLayout>
              <c:xMode val="edge"/>
              <c:yMode val="edge"/>
              <c:x val="1.6917790113666401E-2"/>
              <c:y val="0.40315004374453195"/>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024"/>
        <c:crosses val="autoZero"/>
        <c:crossBetween val="midCat"/>
      </c:valAx>
      <c:spPr>
        <a:noFill/>
        <a:ln>
          <a:noFill/>
        </a:ln>
        <a:effectLst/>
      </c:spPr>
    </c:plotArea>
    <c:legend>
      <c:legendPos val="t"/>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6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733280465239228"/>
          <c:y val="6.8152085156022169E-2"/>
          <c:w val="0.87469204335183715"/>
          <c:h val="0.8397738407699038"/>
        </c:manualLayout>
      </c:layout>
      <c:scatterChart>
        <c:scatterStyle val="lineMarker"/>
        <c:varyColors val="0"/>
        <c:ser>
          <c:idx val="0"/>
          <c:order val="0"/>
          <c:tx>
            <c:strRef>
              <c:f>'Positive Emotion'!$A$4</c:f>
              <c:strCache>
                <c:ptCount val="1"/>
                <c:pt idx="0">
                  <c:v>1</c:v>
                </c:pt>
              </c:strCache>
            </c:strRef>
          </c:tx>
          <c:spPr>
            <a:ln w="19050" cap="rnd">
              <a:noFill/>
              <a:round/>
            </a:ln>
            <a:effectLst/>
          </c:spPr>
          <c:marker>
            <c:symbol val="none"/>
          </c:marker>
          <c:trendline>
            <c:name>65-69</c:name>
            <c:spPr>
              <a:ln w="25400" cap="rnd">
                <a:solidFill>
                  <a:schemeClr val="accent1"/>
                </a:solidFill>
                <a:prstDash val="solid"/>
              </a:ln>
              <a:effectLst/>
            </c:spPr>
            <c:trendlineType val="poly"/>
            <c:order val="2"/>
            <c:dispRSqr val="0"/>
            <c:dispEq val="0"/>
          </c:trendline>
          <c:xVal>
            <c:numRef>
              <c:f>'Positive Emotion'!$C$3:$L$3</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'Positive Emotion'!$C$4:$L$4</c:f>
              <c:numCache>
                <c:formatCode>General</c:formatCode>
                <c:ptCount val="10"/>
                <c:pt idx="0">
                  <c:v>3.9681999999999999</c:v>
                </c:pt>
                <c:pt idx="1">
                  <c:v>3.9348999999999998</c:v>
                </c:pt>
                <c:pt idx="2">
                  <c:v>3.9470999999999998</c:v>
                </c:pt>
                <c:pt idx="3">
                  <c:v>3.9489000000000001</c:v>
                </c:pt>
                <c:pt idx="4">
                  <c:v>3.9723000000000002</c:v>
                </c:pt>
                <c:pt idx="5">
                  <c:v>3.9342000000000001</c:v>
                </c:pt>
                <c:pt idx="6">
                  <c:v>3.9291999999999998</c:v>
                </c:pt>
                <c:pt idx="7">
                  <c:v>3.9276</c:v>
                </c:pt>
                <c:pt idx="8">
                  <c:v>3.9066000000000001</c:v>
                </c:pt>
                <c:pt idx="9">
                  <c:v>3.7879999999999998</c:v>
                </c:pt>
              </c:numCache>
            </c:numRef>
          </c:yVal>
          <c:smooth val="0"/>
          <c:extLst>
            <c:ext xmlns:c16="http://schemas.microsoft.com/office/drawing/2014/chart" uri="{C3380CC4-5D6E-409C-BE32-E72D297353CC}">
              <c16:uniqueId val="{00000000-1817-46A7-81D4-F53B3422C18C}"/>
            </c:ext>
          </c:extLst>
        </c:ser>
        <c:ser>
          <c:idx val="1"/>
          <c:order val="1"/>
          <c:tx>
            <c:strRef>
              <c:f>'Positive Emotion'!$A$7</c:f>
              <c:strCache>
                <c:ptCount val="1"/>
                <c:pt idx="0">
                  <c:v>2</c:v>
                </c:pt>
              </c:strCache>
            </c:strRef>
          </c:tx>
          <c:spPr>
            <a:ln w="25400" cap="rnd">
              <a:noFill/>
              <a:round/>
            </a:ln>
            <a:effectLst/>
          </c:spPr>
          <c:marker>
            <c:symbol val="none"/>
          </c:marker>
          <c:trendline>
            <c:name>70-74</c:name>
            <c:spPr>
              <a:ln w="25400" cap="rnd">
                <a:solidFill>
                  <a:schemeClr val="accent2"/>
                </a:solidFill>
                <a:prstDash val="solid"/>
              </a:ln>
              <a:effectLst/>
            </c:spPr>
            <c:trendlineType val="poly"/>
            <c:order val="2"/>
            <c:dispRSqr val="0"/>
            <c:dispEq val="0"/>
          </c:trendline>
          <c:yVal>
            <c:numRef>
              <c:f>'Positive Emotion'!$C$7:$L$7</c:f>
              <c:numCache>
                <c:formatCode>General</c:formatCode>
                <c:ptCount val="10"/>
                <c:pt idx="0">
                  <c:v>3.9887000000000001</c:v>
                </c:pt>
                <c:pt idx="1">
                  <c:v>3.93</c:v>
                </c:pt>
                <c:pt idx="2">
                  <c:v>3.9159999999999999</c:v>
                </c:pt>
                <c:pt idx="3">
                  <c:v>3.9245999999999999</c:v>
                </c:pt>
                <c:pt idx="4">
                  <c:v>3.9598</c:v>
                </c:pt>
                <c:pt idx="5">
                  <c:v>3.9089</c:v>
                </c:pt>
                <c:pt idx="6">
                  <c:v>3.9371</c:v>
                </c:pt>
                <c:pt idx="7">
                  <c:v>3.9011</c:v>
                </c:pt>
                <c:pt idx="8">
                  <c:v>3.9123000000000001</c:v>
                </c:pt>
                <c:pt idx="9">
                  <c:v>3.778</c:v>
                </c:pt>
              </c:numCache>
            </c:numRef>
          </c:yVal>
          <c:smooth val="0"/>
          <c:extLst>
            <c:ext xmlns:c16="http://schemas.microsoft.com/office/drawing/2014/chart" uri="{C3380CC4-5D6E-409C-BE32-E72D297353CC}">
              <c16:uniqueId val="{00000001-1817-46A7-81D4-F53B3422C18C}"/>
            </c:ext>
          </c:extLst>
        </c:ser>
        <c:ser>
          <c:idx val="2"/>
          <c:order val="2"/>
          <c:tx>
            <c:strRef>
              <c:f>'Positive Emotion'!$A$10</c:f>
              <c:strCache>
                <c:ptCount val="1"/>
                <c:pt idx="0">
                  <c:v>3</c:v>
                </c:pt>
              </c:strCache>
            </c:strRef>
          </c:tx>
          <c:spPr>
            <a:ln w="25400" cap="rnd">
              <a:noFill/>
              <a:round/>
            </a:ln>
            <a:effectLst/>
          </c:spPr>
          <c:marker>
            <c:symbol val="none"/>
          </c:marker>
          <c:trendline>
            <c:name>75-79</c:name>
            <c:spPr>
              <a:ln w="25400" cap="rnd">
                <a:solidFill>
                  <a:schemeClr val="accent3"/>
                </a:solidFill>
                <a:prstDash val="solid"/>
              </a:ln>
              <a:effectLst/>
            </c:spPr>
            <c:trendlineType val="poly"/>
            <c:order val="2"/>
            <c:dispRSqr val="0"/>
            <c:dispEq val="0"/>
          </c:trendline>
          <c:yVal>
            <c:numRef>
              <c:f>'Positive Emotion'!$C$10:$L$10</c:f>
              <c:numCache>
                <c:formatCode>General</c:formatCode>
                <c:ptCount val="10"/>
                <c:pt idx="0">
                  <c:v>3.9729999999999999</c:v>
                </c:pt>
                <c:pt idx="1">
                  <c:v>3.9279999999999999</c:v>
                </c:pt>
                <c:pt idx="2">
                  <c:v>3.9079999999999999</c:v>
                </c:pt>
                <c:pt idx="3">
                  <c:v>3.9102000000000001</c:v>
                </c:pt>
                <c:pt idx="4">
                  <c:v>3.9588999999999999</c:v>
                </c:pt>
                <c:pt idx="5">
                  <c:v>3.8955000000000002</c:v>
                </c:pt>
                <c:pt idx="6">
                  <c:v>3.8997999999999999</c:v>
                </c:pt>
                <c:pt idx="7">
                  <c:v>3.8831000000000002</c:v>
                </c:pt>
                <c:pt idx="8">
                  <c:v>3.8839999999999999</c:v>
                </c:pt>
                <c:pt idx="9">
                  <c:v>3.7755999999999998</c:v>
                </c:pt>
              </c:numCache>
            </c:numRef>
          </c:yVal>
          <c:smooth val="0"/>
          <c:extLst>
            <c:ext xmlns:c16="http://schemas.microsoft.com/office/drawing/2014/chart" uri="{C3380CC4-5D6E-409C-BE32-E72D297353CC}">
              <c16:uniqueId val="{00000002-1817-46A7-81D4-F53B3422C18C}"/>
            </c:ext>
          </c:extLst>
        </c:ser>
        <c:ser>
          <c:idx val="3"/>
          <c:order val="3"/>
          <c:tx>
            <c:strRef>
              <c:f>'Positive Emotion'!$A$13</c:f>
              <c:strCache>
                <c:ptCount val="1"/>
                <c:pt idx="0">
                  <c:v>4</c:v>
                </c:pt>
              </c:strCache>
            </c:strRef>
          </c:tx>
          <c:spPr>
            <a:ln w="25400" cap="rnd">
              <a:noFill/>
              <a:round/>
            </a:ln>
            <a:effectLst/>
          </c:spPr>
          <c:marker>
            <c:symbol val="none"/>
          </c:marker>
          <c:yVal>
            <c:numRef>
              <c:f>'Positive Emotion'!$C$13:$L$13</c:f>
              <c:numCache>
                <c:formatCode>General</c:formatCode>
                <c:ptCount val="10"/>
                <c:pt idx="0">
                  <c:v>3.9144999999999999</c:v>
                </c:pt>
                <c:pt idx="1">
                  <c:v>3.8422000000000001</c:v>
                </c:pt>
                <c:pt idx="2">
                  <c:v>3.8481999999999998</c:v>
                </c:pt>
                <c:pt idx="3">
                  <c:v>3.8485999999999998</c:v>
                </c:pt>
                <c:pt idx="4">
                  <c:v>3.9533999999999998</c:v>
                </c:pt>
                <c:pt idx="5">
                  <c:v>3.8835999999999999</c:v>
                </c:pt>
                <c:pt idx="6">
                  <c:v>3.8477999999999999</c:v>
                </c:pt>
                <c:pt idx="7">
                  <c:v>3.8178000000000001</c:v>
                </c:pt>
                <c:pt idx="8">
                  <c:v>3.8068</c:v>
                </c:pt>
                <c:pt idx="9">
                  <c:v>3.7334999999999998</c:v>
                </c:pt>
              </c:numCache>
            </c:numRef>
          </c:yVal>
          <c:smooth val="0"/>
          <c:extLst>
            <c:ext xmlns:c16="http://schemas.microsoft.com/office/drawing/2014/chart" uri="{C3380CC4-5D6E-409C-BE32-E72D297353CC}">
              <c16:uniqueId val="{00000003-1817-46A7-81D4-F53B3422C18C}"/>
            </c:ext>
          </c:extLst>
        </c:ser>
        <c:ser>
          <c:idx val="4"/>
          <c:order val="4"/>
          <c:tx>
            <c:strRef>
              <c:f>'Positive Emotion'!$A$16</c:f>
              <c:strCache>
                <c:ptCount val="1"/>
                <c:pt idx="0">
                  <c:v>5</c:v>
                </c:pt>
              </c:strCache>
            </c:strRef>
          </c:tx>
          <c:spPr>
            <a:ln w="25400" cap="rnd">
              <a:noFill/>
              <a:round/>
            </a:ln>
            <a:effectLst/>
          </c:spPr>
          <c:marker>
            <c:symbol val="none"/>
          </c:marker>
          <c:yVal>
            <c:numRef>
              <c:f>'Positive Emotion'!$C$16:$L$16</c:f>
              <c:numCache>
                <c:formatCode>General</c:formatCode>
                <c:ptCount val="10"/>
                <c:pt idx="0">
                  <c:v>3.8944000000000001</c:v>
                </c:pt>
                <c:pt idx="1">
                  <c:v>3.8231999999999999</c:v>
                </c:pt>
                <c:pt idx="2">
                  <c:v>3.8014999999999999</c:v>
                </c:pt>
                <c:pt idx="3">
                  <c:v>3.859</c:v>
                </c:pt>
                <c:pt idx="4">
                  <c:v>3.8719000000000001</c:v>
                </c:pt>
                <c:pt idx="5">
                  <c:v>3.8279999999999998</c:v>
                </c:pt>
                <c:pt idx="6">
                  <c:v>3.8513000000000002</c:v>
                </c:pt>
                <c:pt idx="7">
                  <c:v>3.7923</c:v>
                </c:pt>
                <c:pt idx="8">
                  <c:v>3.8128000000000002</c:v>
                </c:pt>
                <c:pt idx="9">
                  <c:v>3.7139000000000002</c:v>
                </c:pt>
              </c:numCache>
            </c:numRef>
          </c:yVal>
          <c:smooth val="0"/>
          <c:extLst>
            <c:ext xmlns:c16="http://schemas.microsoft.com/office/drawing/2014/chart" uri="{C3380CC4-5D6E-409C-BE32-E72D297353CC}">
              <c16:uniqueId val="{00000004-1817-46A7-81D4-F53B3422C18C}"/>
            </c:ext>
          </c:extLst>
        </c:ser>
        <c:ser>
          <c:idx val="5"/>
          <c:order val="5"/>
          <c:tx>
            <c:strRef>
              <c:f>'Positive Emotion'!$A$19</c:f>
              <c:strCache>
                <c:ptCount val="1"/>
                <c:pt idx="0">
                  <c:v>6</c:v>
                </c:pt>
              </c:strCache>
            </c:strRef>
          </c:tx>
          <c:spPr>
            <a:ln w="25400" cap="rnd">
              <a:noFill/>
              <a:round/>
            </a:ln>
            <a:effectLst/>
          </c:spPr>
          <c:marker>
            <c:symbol val="none"/>
          </c:marker>
          <c:yVal>
            <c:numRef>
              <c:f>'Positive Emotion'!$C$19:$L$19</c:f>
              <c:numCache>
                <c:formatCode>General</c:formatCode>
                <c:ptCount val="10"/>
                <c:pt idx="0">
                  <c:v>3.8532000000000002</c:v>
                </c:pt>
                <c:pt idx="1">
                  <c:v>3.7696000000000001</c:v>
                </c:pt>
                <c:pt idx="2">
                  <c:v>3.8224</c:v>
                </c:pt>
                <c:pt idx="3">
                  <c:v>3.8001999999999998</c:v>
                </c:pt>
                <c:pt idx="4">
                  <c:v>3.8759999999999999</c:v>
                </c:pt>
                <c:pt idx="5">
                  <c:v>3.806</c:v>
                </c:pt>
                <c:pt idx="6">
                  <c:v>3.8570000000000002</c:v>
                </c:pt>
                <c:pt idx="7">
                  <c:v>3.7812999999999999</c:v>
                </c:pt>
                <c:pt idx="8">
                  <c:v>3.7065000000000001</c:v>
                </c:pt>
                <c:pt idx="9">
                  <c:v>3.6091000000000002</c:v>
                </c:pt>
              </c:numCache>
            </c:numRef>
          </c:yVal>
          <c:smooth val="0"/>
          <c:extLst>
            <c:ext xmlns:c16="http://schemas.microsoft.com/office/drawing/2014/chart" uri="{C3380CC4-5D6E-409C-BE32-E72D297353CC}">
              <c16:uniqueId val="{00000005-1817-46A7-81D4-F53B3422C18C}"/>
            </c:ext>
          </c:extLst>
        </c:ser>
        <c:dLbls>
          <c:showLegendKey val="0"/>
          <c:showVal val="0"/>
          <c:showCatName val="0"/>
          <c:showSerName val="0"/>
          <c:showPercent val="0"/>
          <c:showBubbleSize val="0"/>
        </c:dLbls>
        <c:axId val="1198379024"/>
        <c:axId val="1198379856"/>
      </c:scatterChart>
      <c:valAx>
        <c:axId val="119837902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Wave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856"/>
        <c:crosses val="autoZero"/>
        <c:crossBetween val="midCat"/>
        <c:majorUnit val="1"/>
      </c:valAx>
      <c:valAx>
        <c:axId val="119837985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Positive Emotions</a:t>
                </a:r>
              </a:p>
            </c:rich>
          </c:tx>
          <c:layout>
            <c:manualLayout>
              <c:xMode val="edge"/>
              <c:yMode val="edge"/>
              <c:x val="1.6917790113666401E-2"/>
              <c:y val="0.40315004374453195"/>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024"/>
        <c:crosses val="autoZero"/>
        <c:crossBetween val="midCat"/>
      </c:valAx>
      <c:spPr>
        <a:noFill/>
        <a:ln>
          <a:noFill/>
        </a:ln>
        <a:effectLst/>
      </c:spPr>
    </c:plotArea>
    <c:legend>
      <c:legendPos val="t"/>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6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733280465239228"/>
          <c:y val="6.8152085156022169E-2"/>
          <c:w val="0.87469204335183715"/>
          <c:h val="0.8397738407699038"/>
        </c:manualLayout>
      </c:layout>
      <c:scatterChart>
        <c:scatterStyle val="lineMarker"/>
        <c:varyColors val="0"/>
        <c:ser>
          <c:idx val="0"/>
          <c:order val="0"/>
          <c:tx>
            <c:strRef>
              <c:f>'Positive Emotion'!$A$4</c:f>
              <c:strCache>
                <c:ptCount val="1"/>
                <c:pt idx="0">
                  <c:v>1</c:v>
                </c:pt>
              </c:strCache>
            </c:strRef>
          </c:tx>
          <c:spPr>
            <a:ln w="19050" cap="rnd">
              <a:noFill/>
              <a:round/>
            </a:ln>
            <a:effectLst/>
          </c:spPr>
          <c:marker>
            <c:symbol val="none"/>
          </c:marker>
          <c:trendline>
            <c:name>65-69</c:name>
            <c:spPr>
              <a:ln w="25400" cap="rnd">
                <a:solidFill>
                  <a:schemeClr val="accent1"/>
                </a:solidFill>
                <a:prstDash val="solid"/>
              </a:ln>
              <a:effectLst/>
            </c:spPr>
            <c:trendlineType val="poly"/>
            <c:order val="2"/>
            <c:dispRSqr val="0"/>
            <c:dispEq val="0"/>
          </c:trendline>
          <c:xVal>
            <c:numRef>
              <c:f>'Positive Emotion'!$C$3:$L$3</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'Positive Emotion'!$C$4:$L$4</c:f>
              <c:numCache>
                <c:formatCode>General</c:formatCode>
                <c:ptCount val="10"/>
                <c:pt idx="0">
                  <c:v>3.9681999999999999</c:v>
                </c:pt>
                <c:pt idx="1">
                  <c:v>3.9348999999999998</c:v>
                </c:pt>
                <c:pt idx="2">
                  <c:v>3.9470999999999998</c:v>
                </c:pt>
                <c:pt idx="3">
                  <c:v>3.9489000000000001</c:v>
                </c:pt>
                <c:pt idx="4">
                  <c:v>3.9723000000000002</c:v>
                </c:pt>
                <c:pt idx="5">
                  <c:v>3.9342000000000001</c:v>
                </c:pt>
                <c:pt idx="6">
                  <c:v>3.9291999999999998</c:v>
                </c:pt>
                <c:pt idx="7">
                  <c:v>3.9276</c:v>
                </c:pt>
                <c:pt idx="8">
                  <c:v>3.9066000000000001</c:v>
                </c:pt>
                <c:pt idx="9">
                  <c:v>3.7879999999999998</c:v>
                </c:pt>
              </c:numCache>
            </c:numRef>
          </c:yVal>
          <c:smooth val="0"/>
          <c:extLst>
            <c:ext xmlns:c16="http://schemas.microsoft.com/office/drawing/2014/chart" uri="{C3380CC4-5D6E-409C-BE32-E72D297353CC}">
              <c16:uniqueId val="{00000000-1817-46A7-81D4-F53B3422C18C}"/>
            </c:ext>
          </c:extLst>
        </c:ser>
        <c:ser>
          <c:idx val="1"/>
          <c:order val="1"/>
          <c:tx>
            <c:strRef>
              <c:f>'Positive Emotion'!$A$7</c:f>
              <c:strCache>
                <c:ptCount val="1"/>
                <c:pt idx="0">
                  <c:v>2</c:v>
                </c:pt>
              </c:strCache>
            </c:strRef>
          </c:tx>
          <c:spPr>
            <a:ln w="25400" cap="rnd">
              <a:noFill/>
              <a:round/>
            </a:ln>
            <a:effectLst/>
          </c:spPr>
          <c:marker>
            <c:symbol val="none"/>
          </c:marker>
          <c:trendline>
            <c:name>70-74</c:name>
            <c:spPr>
              <a:ln w="25400" cap="rnd">
                <a:solidFill>
                  <a:schemeClr val="accent2"/>
                </a:solidFill>
                <a:prstDash val="solid"/>
              </a:ln>
              <a:effectLst/>
            </c:spPr>
            <c:trendlineType val="poly"/>
            <c:order val="2"/>
            <c:dispRSqr val="0"/>
            <c:dispEq val="0"/>
          </c:trendline>
          <c:yVal>
            <c:numRef>
              <c:f>'Positive Emotion'!$C$7:$L$7</c:f>
              <c:numCache>
                <c:formatCode>General</c:formatCode>
                <c:ptCount val="10"/>
                <c:pt idx="0">
                  <c:v>3.9887000000000001</c:v>
                </c:pt>
                <c:pt idx="1">
                  <c:v>3.93</c:v>
                </c:pt>
                <c:pt idx="2">
                  <c:v>3.9159999999999999</c:v>
                </c:pt>
                <c:pt idx="3">
                  <c:v>3.9245999999999999</c:v>
                </c:pt>
                <c:pt idx="4">
                  <c:v>3.9598</c:v>
                </c:pt>
                <c:pt idx="5">
                  <c:v>3.9089</c:v>
                </c:pt>
                <c:pt idx="6">
                  <c:v>3.9371</c:v>
                </c:pt>
                <c:pt idx="7">
                  <c:v>3.9011</c:v>
                </c:pt>
                <c:pt idx="8">
                  <c:v>3.9123000000000001</c:v>
                </c:pt>
                <c:pt idx="9">
                  <c:v>3.778</c:v>
                </c:pt>
              </c:numCache>
            </c:numRef>
          </c:yVal>
          <c:smooth val="0"/>
          <c:extLst>
            <c:ext xmlns:c16="http://schemas.microsoft.com/office/drawing/2014/chart" uri="{C3380CC4-5D6E-409C-BE32-E72D297353CC}">
              <c16:uniqueId val="{00000001-1817-46A7-81D4-F53B3422C18C}"/>
            </c:ext>
          </c:extLst>
        </c:ser>
        <c:ser>
          <c:idx val="2"/>
          <c:order val="2"/>
          <c:tx>
            <c:strRef>
              <c:f>'Positive Emotion'!$A$10</c:f>
              <c:strCache>
                <c:ptCount val="1"/>
                <c:pt idx="0">
                  <c:v>3</c:v>
                </c:pt>
              </c:strCache>
            </c:strRef>
          </c:tx>
          <c:spPr>
            <a:ln w="25400" cap="rnd">
              <a:noFill/>
              <a:round/>
            </a:ln>
            <a:effectLst/>
          </c:spPr>
          <c:marker>
            <c:symbol val="none"/>
          </c:marker>
          <c:trendline>
            <c:name>75-79</c:name>
            <c:spPr>
              <a:ln w="25400" cap="rnd">
                <a:solidFill>
                  <a:schemeClr val="accent3"/>
                </a:solidFill>
                <a:prstDash val="solid"/>
              </a:ln>
              <a:effectLst/>
            </c:spPr>
            <c:trendlineType val="poly"/>
            <c:order val="2"/>
            <c:dispRSqr val="0"/>
            <c:dispEq val="0"/>
          </c:trendline>
          <c:yVal>
            <c:numRef>
              <c:f>'Positive Emotion'!$C$10:$L$10</c:f>
              <c:numCache>
                <c:formatCode>General</c:formatCode>
                <c:ptCount val="10"/>
                <c:pt idx="0">
                  <c:v>3.9729999999999999</c:v>
                </c:pt>
                <c:pt idx="1">
                  <c:v>3.9279999999999999</c:v>
                </c:pt>
                <c:pt idx="2">
                  <c:v>3.9079999999999999</c:v>
                </c:pt>
                <c:pt idx="3">
                  <c:v>3.9102000000000001</c:v>
                </c:pt>
                <c:pt idx="4">
                  <c:v>3.9588999999999999</c:v>
                </c:pt>
                <c:pt idx="5">
                  <c:v>3.8955000000000002</c:v>
                </c:pt>
                <c:pt idx="6">
                  <c:v>3.8997999999999999</c:v>
                </c:pt>
                <c:pt idx="7">
                  <c:v>3.8831000000000002</c:v>
                </c:pt>
                <c:pt idx="8">
                  <c:v>3.8839999999999999</c:v>
                </c:pt>
                <c:pt idx="9">
                  <c:v>3.7755999999999998</c:v>
                </c:pt>
              </c:numCache>
            </c:numRef>
          </c:yVal>
          <c:smooth val="0"/>
          <c:extLst>
            <c:ext xmlns:c16="http://schemas.microsoft.com/office/drawing/2014/chart" uri="{C3380CC4-5D6E-409C-BE32-E72D297353CC}">
              <c16:uniqueId val="{00000002-1817-46A7-81D4-F53B3422C18C}"/>
            </c:ext>
          </c:extLst>
        </c:ser>
        <c:ser>
          <c:idx val="3"/>
          <c:order val="3"/>
          <c:tx>
            <c:strRef>
              <c:f>'Positive Emotion'!$A$13</c:f>
              <c:strCache>
                <c:ptCount val="1"/>
                <c:pt idx="0">
                  <c:v>4</c:v>
                </c:pt>
              </c:strCache>
            </c:strRef>
          </c:tx>
          <c:spPr>
            <a:ln w="25400" cap="rnd">
              <a:noFill/>
              <a:round/>
            </a:ln>
            <a:effectLst/>
          </c:spPr>
          <c:marker>
            <c:symbol val="none"/>
          </c:marker>
          <c:trendline>
            <c:name>80-84</c:name>
            <c:spPr>
              <a:ln w="25400" cap="rnd">
                <a:solidFill>
                  <a:schemeClr val="accent4"/>
                </a:solidFill>
                <a:prstDash val="solid"/>
              </a:ln>
              <a:effectLst/>
            </c:spPr>
            <c:trendlineType val="poly"/>
            <c:order val="2"/>
            <c:dispRSqr val="0"/>
            <c:dispEq val="0"/>
          </c:trendline>
          <c:yVal>
            <c:numRef>
              <c:f>'Positive Emotion'!$C$13:$L$13</c:f>
              <c:numCache>
                <c:formatCode>General</c:formatCode>
                <c:ptCount val="10"/>
                <c:pt idx="0">
                  <c:v>3.9144999999999999</c:v>
                </c:pt>
                <c:pt idx="1">
                  <c:v>3.8422000000000001</c:v>
                </c:pt>
                <c:pt idx="2">
                  <c:v>3.8481999999999998</c:v>
                </c:pt>
                <c:pt idx="3">
                  <c:v>3.8485999999999998</c:v>
                </c:pt>
                <c:pt idx="4">
                  <c:v>3.9533999999999998</c:v>
                </c:pt>
                <c:pt idx="5">
                  <c:v>3.8835999999999999</c:v>
                </c:pt>
                <c:pt idx="6">
                  <c:v>3.8477999999999999</c:v>
                </c:pt>
                <c:pt idx="7">
                  <c:v>3.8178000000000001</c:v>
                </c:pt>
                <c:pt idx="8">
                  <c:v>3.8068</c:v>
                </c:pt>
                <c:pt idx="9">
                  <c:v>3.7334999999999998</c:v>
                </c:pt>
              </c:numCache>
            </c:numRef>
          </c:yVal>
          <c:smooth val="0"/>
          <c:extLst>
            <c:ext xmlns:c16="http://schemas.microsoft.com/office/drawing/2014/chart" uri="{C3380CC4-5D6E-409C-BE32-E72D297353CC}">
              <c16:uniqueId val="{00000003-1817-46A7-81D4-F53B3422C18C}"/>
            </c:ext>
          </c:extLst>
        </c:ser>
        <c:ser>
          <c:idx val="4"/>
          <c:order val="4"/>
          <c:tx>
            <c:strRef>
              <c:f>'Positive Emotion'!$A$16</c:f>
              <c:strCache>
                <c:ptCount val="1"/>
                <c:pt idx="0">
                  <c:v>5</c:v>
                </c:pt>
              </c:strCache>
            </c:strRef>
          </c:tx>
          <c:spPr>
            <a:ln w="25400" cap="rnd">
              <a:noFill/>
              <a:round/>
            </a:ln>
            <a:effectLst/>
          </c:spPr>
          <c:marker>
            <c:symbol val="none"/>
          </c:marker>
          <c:yVal>
            <c:numRef>
              <c:f>'Positive Emotion'!$C$16:$L$16</c:f>
              <c:numCache>
                <c:formatCode>General</c:formatCode>
                <c:ptCount val="10"/>
                <c:pt idx="0">
                  <c:v>3.8944000000000001</c:v>
                </c:pt>
                <c:pt idx="1">
                  <c:v>3.8231999999999999</c:v>
                </c:pt>
                <c:pt idx="2">
                  <c:v>3.8014999999999999</c:v>
                </c:pt>
                <c:pt idx="3">
                  <c:v>3.859</c:v>
                </c:pt>
                <c:pt idx="4">
                  <c:v>3.8719000000000001</c:v>
                </c:pt>
                <c:pt idx="5">
                  <c:v>3.8279999999999998</c:v>
                </c:pt>
                <c:pt idx="6">
                  <c:v>3.8513000000000002</c:v>
                </c:pt>
                <c:pt idx="7">
                  <c:v>3.7923</c:v>
                </c:pt>
                <c:pt idx="8">
                  <c:v>3.8128000000000002</c:v>
                </c:pt>
                <c:pt idx="9">
                  <c:v>3.7139000000000002</c:v>
                </c:pt>
              </c:numCache>
            </c:numRef>
          </c:yVal>
          <c:smooth val="0"/>
          <c:extLst>
            <c:ext xmlns:c16="http://schemas.microsoft.com/office/drawing/2014/chart" uri="{C3380CC4-5D6E-409C-BE32-E72D297353CC}">
              <c16:uniqueId val="{00000004-1817-46A7-81D4-F53B3422C18C}"/>
            </c:ext>
          </c:extLst>
        </c:ser>
        <c:ser>
          <c:idx val="5"/>
          <c:order val="5"/>
          <c:tx>
            <c:strRef>
              <c:f>'Positive Emotion'!$A$19</c:f>
              <c:strCache>
                <c:ptCount val="1"/>
                <c:pt idx="0">
                  <c:v>6</c:v>
                </c:pt>
              </c:strCache>
            </c:strRef>
          </c:tx>
          <c:spPr>
            <a:ln w="25400" cap="rnd">
              <a:noFill/>
              <a:round/>
            </a:ln>
            <a:effectLst/>
          </c:spPr>
          <c:marker>
            <c:symbol val="none"/>
          </c:marker>
          <c:yVal>
            <c:numRef>
              <c:f>'Positive Emotion'!$C$19:$L$19</c:f>
              <c:numCache>
                <c:formatCode>General</c:formatCode>
                <c:ptCount val="10"/>
                <c:pt idx="0">
                  <c:v>3.8532000000000002</c:v>
                </c:pt>
                <c:pt idx="1">
                  <c:v>3.7696000000000001</c:v>
                </c:pt>
                <c:pt idx="2">
                  <c:v>3.8224</c:v>
                </c:pt>
                <c:pt idx="3">
                  <c:v>3.8001999999999998</c:v>
                </c:pt>
                <c:pt idx="4">
                  <c:v>3.8759999999999999</c:v>
                </c:pt>
                <c:pt idx="5">
                  <c:v>3.806</c:v>
                </c:pt>
                <c:pt idx="6">
                  <c:v>3.8570000000000002</c:v>
                </c:pt>
                <c:pt idx="7">
                  <c:v>3.7812999999999999</c:v>
                </c:pt>
                <c:pt idx="8">
                  <c:v>3.7065000000000001</c:v>
                </c:pt>
                <c:pt idx="9">
                  <c:v>3.6091000000000002</c:v>
                </c:pt>
              </c:numCache>
            </c:numRef>
          </c:yVal>
          <c:smooth val="0"/>
          <c:extLst>
            <c:ext xmlns:c16="http://schemas.microsoft.com/office/drawing/2014/chart" uri="{C3380CC4-5D6E-409C-BE32-E72D297353CC}">
              <c16:uniqueId val="{00000005-1817-46A7-81D4-F53B3422C18C}"/>
            </c:ext>
          </c:extLst>
        </c:ser>
        <c:dLbls>
          <c:showLegendKey val="0"/>
          <c:showVal val="0"/>
          <c:showCatName val="0"/>
          <c:showSerName val="0"/>
          <c:showPercent val="0"/>
          <c:showBubbleSize val="0"/>
        </c:dLbls>
        <c:axId val="1198379024"/>
        <c:axId val="1198379856"/>
      </c:scatterChart>
      <c:valAx>
        <c:axId val="119837902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Wave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856"/>
        <c:crosses val="autoZero"/>
        <c:crossBetween val="midCat"/>
        <c:majorUnit val="1"/>
      </c:valAx>
      <c:valAx>
        <c:axId val="119837985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Positive Emotions</a:t>
                </a:r>
              </a:p>
            </c:rich>
          </c:tx>
          <c:layout>
            <c:manualLayout>
              <c:xMode val="edge"/>
              <c:yMode val="edge"/>
              <c:x val="1.6917790113666401E-2"/>
              <c:y val="0.40315004374453195"/>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024"/>
        <c:crosses val="autoZero"/>
        <c:crossBetween val="midCat"/>
      </c:valAx>
      <c:spPr>
        <a:noFill/>
        <a:ln>
          <a:noFill/>
        </a:ln>
        <a:effectLst/>
      </c:spPr>
    </c:plotArea>
    <c:legend>
      <c:legendPos val="t"/>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6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733280465239228"/>
          <c:y val="6.8152085156022169E-2"/>
          <c:w val="0.87469204335183715"/>
          <c:h val="0.8397738407699038"/>
        </c:manualLayout>
      </c:layout>
      <c:scatterChart>
        <c:scatterStyle val="lineMarker"/>
        <c:varyColors val="0"/>
        <c:ser>
          <c:idx val="0"/>
          <c:order val="0"/>
          <c:tx>
            <c:strRef>
              <c:f>'Positive Emotion'!$A$4</c:f>
              <c:strCache>
                <c:ptCount val="1"/>
                <c:pt idx="0">
                  <c:v>1</c:v>
                </c:pt>
              </c:strCache>
            </c:strRef>
          </c:tx>
          <c:spPr>
            <a:ln w="19050" cap="rnd">
              <a:noFill/>
              <a:round/>
            </a:ln>
            <a:effectLst/>
          </c:spPr>
          <c:marker>
            <c:symbol val="none"/>
          </c:marker>
          <c:trendline>
            <c:name>65-69</c:name>
            <c:spPr>
              <a:ln w="25400" cap="rnd">
                <a:solidFill>
                  <a:schemeClr val="accent1"/>
                </a:solidFill>
                <a:prstDash val="solid"/>
              </a:ln>
              <a:effectLst/>
            </c:spPr>
            <c:trendlineType val="poly"/>
            <c:order val="2"/>
            <c:dispRSqr val="0"/>
            <c:dispEq val="0"/>
          </c:trendline>
          <c:xVal>
            <c:numRef>
              <c:f>'Positive Emotion'!$C$3:$L$3</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'Positive Emotion'!$C$4:$L$4</c:f>
              <c:numCache>
                <c:formatCode>General</c:formatCode>
                <c:ptCount val="10"/>
                <c:pt idx="0">
                  <c:v>3.9681999999999999</c:v>
                </c:pt>
                <c:pt idx="1">
                  <c:v>3.9348999999999998</c:v>
                </c:pt>
                <c:pt idx="2">
                  <c:v>3.9470999999999998</c:v>
                </c:pt>
                <c:pt idx="3">
                  <c:v>3.9489000000000001</c:v>
                </c:pt>
                <c:pt idx="4">
                  <c:v>3.9723000000000002</c:v>
                </c:pt>
                <c:pt idx="5">
                  <c:v>3.9342000000000001</c:v>
                </c:pt>
                <c:pt idx="6">
                  <c:v>3.9291999999999998</c:v>
                </c:pt>
                <c:pt idx="7">
                  <c:v>3.9276</c:v>
                </c:pt>
                <c:pt idx="8">
                  <c:v>3.9066000000000001</c:v>
                </c:pt>
                <c:pt idx="9">
                  <c:v>3.7879999999999998</c:v>
                </c:pt>
              </c:numCache>
            </c:numRef>
          </c:yVal>
          <c:smooth val="0"/>
          <c:extLst>
            <c:ext xmlns:c16="http://schemas.microsoft.com/office/drawing/2014/chart" uri="{C3380CC4-5D6E-409C-BE32-E72D297353CC}">
              <c16:uniqueId val="{00000000-1817-46A7-81D4-F53B3422C18C}"/>
            </c:ext>
          </c:extLst>
        </c:ser>
        <c:ser>
          <c:idx val="1"/>
          <c:order val="1"/>
          <c:tx>
            <c:strRef>
              <c:f>'Positive Emotion'!$A$7</c:f>
              <c:strCache>
                <c:ptCount val="1"/>
                <c:pt idx="0">
                  <c:v>2</c:v>
                </c:pt>
              </c:strCache>
            </c:strRef>
          </c:tx>
          <c:spPr>
            <a:ln w="25400" cap="rnd">
              <a:noFill/>
              <a:round/>
            </a:ln>
            <a:effectLst/>
          </c:spPr>
          <c:marker>
            <c:symbol val="none"/>
          </c:marker>
          <c:trendline>
            <c:name>70-74</c:name>
            <c:spPr>
              <a:ln w="25400" cap="rnd">
                <a:solidFill>
                  <a:schemeClr val="accent2"/>
                </a:solidFill>
                <a:prstDash val="solid"/>
              </a:ln>
              <a:effectLst/>
            </c:spPr>
            <c:trendlineType val="poly"/>
            <c:order val="2"/>
            <c:dispRSqr val="0"/>
            <c:dispEq val="0"/>
          </c:trendline>
          <c:yVal>
            <c:numRef>
              <c:f>'Positive Emotion'!$C$7:$L$7</c:f>
              <c:numCache>
                <c:formatCode>General</c:formatCode>
                <c:ptCount val="10"/>
                <c:pt idx="0">
                  <c:v>3.9887000000000001</c:v>
                </c:pt>
                <c:pt idx="1">
                  <c:v>3.93</c:v>
                </c:pt>
                <c:pt idx="2">
                  <c:v>3.9159999999999999</c:v>
                </c:pt>
                <c:pt idx="3">
                  <c:v>3.9245999999999999</c:v>
                </c:pt>
                <c:pt idx="4">
                  <c:v>3.9598</c:v>
                </c:pt>
                <c:pt idx="5">
                  <c:v>3.9089</c:v>
                </c:pt>
                <c:pt idx="6">
                  <c:v>3.9371</c:v>
                </c:pt>
                <c:pt idx="7">
                  <c:v>3.9011</c:v>
                </c:pt>
                <c:pt idx="8">
                  <c:v>3.9123000000000001</c:v>
                </c:pt>
                <c:pt idx="9">
                  <c:v>3.778</c:v>
                </c:pt>
              </c:numCache>
            </c:numRef>
          </c:yVal>
          <c:smooth val="0"/>
          <c:extLst>
            <c:ext xmlns:c16="http://schemas.microsoft.com/office/drawing/2014/chart" uri="{C3380CC4-5D6E-409C-BE32-E72D297353CC}">
              <c16:uniqueId val="{00000001-1817-46A7-81D4-F53B3422C18C}"/>
            </c:ext>
          </c:extLst>
        </c:ser>
        <c:ser>
          <c:idx val="2"/>
          <c:order val="2"/>
          <c:tx>
            <c:strRef>
              <c:f>'Positive Emotion'!$A$10</c:f>
              <c:strCache>
                <c:ptCount val="1"/>
                <c:pt idx="0">
                  <c:v>3</c:v>
                </c:pt>
              </c:strCache>
            </c:strRef>
          </c:tx>
          <c:spPr>
            <a:ln w="25400" cap="rnd">
              <a:noFill/>
              <a:round/>
            </a:ln>
            <a:effectLst/>
          </c:spPr>
          <c:marker>
            <c:symbol val="none"/>
          </c:marker>
          <c:trendline>
            <c:name>75-79</c:name>
            <c:spPr>
              <a:ln w="25400" cap="rnd">
                <a:solidFill>
                  <a:schemeClr val="accent3"/>
                </a:solidFill>
                <a:prstDash val="solid"/>
              </a:ln>
              <a:effectLst/>
            </c:spPr>
            <c:trendlineType val="poly"/>
            <c:order val="2"/>
            <c:dispRSqr val="0"/>
            <c:dispEq val="0"/>
          </c:trendline>
          <c:yVal>
            <c:numRef>
              <c:f>'Positive Emotion'!$C$10:$L$10</c:f>
              <c:numCache>
                <c:formatCode>General</c:formatCode>
                <c:ptCount val="10"/>
                <c:pt idx="0">
                  <c:v>3.9729999999999999</c:v>
                </c:pt>
                <c:pt idx="1">
                  <c:v>3.9279999999999999</c:v>
                </c:pt>
                <c:pt idx="2">
                  <c:v>3.9079999999999999</c:v>
                </c:pt>
                <c:pt idx="3">
                  <c:v>3.9102000000000001</c:v>
                </c:pt>
                <c:pt idx="4">
                  <c:v>3.9588999999999999</c:v>
                </c:pt>
                <c:pt idx="5">
                  <c:v>3.8955000000000002</c:v>
                </c:pt>
                <c:pt idx="6">
                  <c:v>3.8997999999999999</c:v>
                </c:pt>
                <c:pt idx="7">
                  <c:v>3.8831000000000002</c:v>
                </c:pt>
                <c:pt idx="8">
                  <c:v>3.8839999999999999</c:v>
                </c:pt>
                <c:pt idx="9">
                  <c:v>3.7755999999999998</c:v>
                </c:pt>
              </c:numCache>
            </c:numRef>
          </c:yVal>
          <c:smooth val="0"/>
          <c:extLst>
            <c:ext xmlns:c16="http://schemas.microsoft.com/office/drawing/2014/chart" uri="{C3380CC4-5D6E-409C-BE32-E72D297353CC}">
              <c16:uniqueId val="{00000002-1817-46A7-81D4-F53B3422C18C}"/>
            </c:ext>
          </c:extLst>
        </c:ser>
        <c:ser>
          <c:idx val="3"/>
          <c:order val="3"/>
          <c:tx>
            <c:strRef>
              <c:f>'Positive Emotion'!$A$13</c:f>
              <c:strCache>
                <c:ptCount val="1"/>
                <c:pt idx="0">
                  <c:v>4</c:v>
                </c:pt>
              </c:strCache>
            </c:strRef>
          </c:tx>
          <c:spPr>
            <a:ln w="25400" cap="rnd">
              <a:noFill/>
              <a:round/>
            </a:ln>
            <a:effectLst/>
          </c:spPr>
          <c:marker>
            <c:symbol val="none"/>
          </c:marker>
          <c:trendline>
            <c:name>80-84</c:name>
            <c:spPr>
              <a:ln w="25400" cap="rnd">
                <a:solidFill>
                  <a:schemeClr val="accent4"/>
                </a:solidFill>
                <a:prstDash val="solid"/>
              </a:ln>
              <a:effectLst/>
            </c:spPr>
            <c:trendlineType val="poly"/>
            <c:order val="2"/>
            <c:dispRSqr val="0"/>
            <c:dispEq val="0"/>
          </c:trendline>
          <c:yVal>
            <c:numRef>
              <c:f>'Positive Emotion'!$C$13:$L$13</c:f>
              <c:numCache>
                <c:formatCode>General</c:formatCode>
                <c:ptCount val="10"/>
                <c:pt idx="0">
                  <c:v>3.9144999999999999</c:v>
                </c:pt>
                <c:pt idx="1">
                  <c:v>3.8422000000000001</c:v>
                </c:pt>
                <c:pt idx="2">
                  <c:v>3.8481999999999998</c:v>
                </c:pt>
                <c:pt idx="3">
                  <c:v>3.8485999999999998</c:v>
                </c:pt>
                <c:pt idx="4">
                  <c:v>3.9533999999999998</c:v>
                </c:pt>
                <c:pt idx="5">
                  <c:v>3.8835999999999999</c:v>
                </c:pt>
                <c:pt idx="6">
                  <c:v>3.8477999999999999</c:v>
                </c:pt>
                <c:pt idx="7">
                  <c:v>3.8178000000000001</c:v>
                </c:pt>
                <c:pt idx="8">
                  <c:v>3.8068</c:v>
                </c:pt>
                <c:pt idx="9">
                  <c:v>3.7334999999999998</c:v>
                </c:pt>
              </c:numCache>
            </c:numRef>
          </c:yVal>
          <c:smooth val="0"/>
          <c:extLst>
            <c:ext xmlns:c16="http://schemas.microsoft.com/office/drawing/2014/chart" uri="{C3380CC4-5D6E-409C-BE32-E72D297353CC}">
              <c16:uniqueId val="{00000003-1817-46A7-81D4-F53B3422C18C}"/>
            </c:ext>
          </c:extLst>
        </c:ser>
        <c:ser>
          <c:idx val="4"/>
          <c:order val="4"/>
          <c:tx>
            <c:strRef>
              <c:f>'Positive Emotion'!$A$16</c:f>
              <c:strCache>
                <c:ptCount val="1"/>
                <c:pt idx="0">
                  <c:v>5</c:v>
                </c:pt>
              </c:strCache>
            </c:strRef>
          </c:tx>
          <c:spPr>
            <a:ln w="25400" cap="rnd">
              <a:noFill/>
              <a:round/>
            </a:ln>
            <a:effectLst/>
          </c:spPr>
          <c:marker>
            <c:symbol val="none"/>
          </c:marker>
          <c:trendline>
            <c:name>85-89</c:name>
            <c:spPr>
              <a:ln w="25400" cap="rnd">
                <a:solidFill>
                  <a:schemeClr val="accent5"/>
                </a:solidFill>
                <a:prstDash val="solid"/>
              </a:ln>
              <a:effectLst/>
            </c:spPr>
            <c:trendlineType val="poly"/>
            <c:order val="2"/>
            <c:dispRSqr val="0"/>
            <c:dispEq val="0"/>
          </c:trendline>
          <c:yVal>
            <c:numRef>
              <c:f>'Positive Emotion'!$C$16:$L$16</c:f>
              <c:numCache>
                <c:formatCode>General</c:formatCode>
                <c:ptCount val="10"/>
                <c:pt idx="0">
                  <c:v>3.8944000000000001</c:v>
                </c:pt>
                <c:pt idx="1">
                  <c:v>3.8231999999999999</c:v>
                </c:pt>
                <c:pt idx="2">
                  <c:v>3.8014999999999999</c:v>
                </c:pt>
                <c:pt idx="3">
                  <c:v>3.859</c:v>
                </c:pt>
                <c:pt idx="4">
                  <c:v>3.8719000000000001</c:v>
                </c:pt>
                <c:pt idx="5">
                  <c:v>3.8279999999999998</c:v>
                </c:pt>
                <c:pt idx="6">
                  <c:v>3.8513000000000002</c:v>
                </c:pt>
                <c:pt idx="7">
                  <c:v>3.7923</c:v>
                </c:pt>
                <c:pt idx="8">
                  <c:v>3.8128000000000002</c:v>
                </c:pt>
                <c:pt idx="9">
                  <c:v>3.7139000000000002</c:v>
                </c:pt>
              </c:numCache>
            </c:numRef>
          </c:yVal>
          <c:smooth val="0"/>
          <c:extLst>
            <c:ext xmlns:c16="http://schemas.microsoft.com/office/drawing/2014/chart" uri="{C3380CC4-5D6E-409C-BE32-E72D297353CC}">
              <c16:uniqueId val="{00000004-1817-46A7-81D4-F53B3422C18C}"/>
            </c:ext>
          </c:extLst>
        </c:ser>
        <c:ser>
          <c:idx val="5"/>
          <c:order val="5"/>
          <c:tx>
            <c:strRef>
              <c:f>'Positive Emotion'!$A$19</c:f>
              <c:strCache>
                <c:ptCount val="1"/>
                <c:pt idx="0">
                  <c:v>6</c:v>
                </c:pt>
              </c:strCache>
            </c:strRef>
          </c:tx>
          <c:spPr>
            <a:ln w="25400" cap="rnd">
              <a:noFill/>
              <a:round/>
            </a:ln>
            <a:effectLst/>
          </c:spPr>
          <c:marker>
            <c:symbol val="none"/>
          </c:marker>
          <c:yVal>
            <c:numRef>
              <c:f>'Positive Emotion'!$C$19:$L$19</c:f>
              <c:numCache>
                <c:formatCode>General</c:formatCode>
                <c:ptCount val="10"/>
                <c:pt idx="0">
                  <c:v>3.8532000000000002</c:v>
                </c:pt>
                <c:pt idx="1">
                  <c:v>3.7696000000000001</c:v>
                </c:pt>
                <c:pt idx="2">
                  <c:v>3.8224</c:v>
                </c:pt>
                <c:pt idx="3">
                  <c:v>3.8001999999999998</c:v>
                </c:pt>
                <c:pt idx="4">
                  <c:v>3.8759999999999999</c:v>
                </c:pt>
                <c:pt idx="5">
                  <c:v>3.806</c:v>
                </c:pt>
                <c:pt idx="6">
                  <c:v>3.8570000000000002</c:v>
                </c:pt>
                <c:pt idx="7">
                  <c:v>3.7812999999999999</c:v>
                </c:pt>
                <c:pt idx="8">
                  <c:v>3.7065000000000001</c:v>
                </c:pt>
                <c:pt idx="9">
                  <c:v>3.6091000000000002</c:v>
                </c:pt>
              </c:numCache>
            </c:numRef>
          </c:yVal>
          <c:smooth val="0"/>
          <c:extLst>
            <c:ext xmlns:c16="http://schemas.microsoft.com/office/drawing/2014/chart" uri="{C3380CC4-5D6E-409C-BE32-E72D297353CC}">
              <c16:uniqueId val="{00000005-1817-46A7-81D4-F53B3422C18C}"/>
            </c:ext>
          </c:extLst>
        </c:ser>
        <c:dLbls>
          <c:showLegendKey val="0"/>
          <c:showVal val="0"/>
          <c:showCatName val="0"/>
          <c:showSerName val="0"/>
          <c:showPercent val="0"/>
          <c:showBubbleSize val="0"/>
        </c:dLbls>
        <c:axId val="1198379024"/>
        <c:axId val="1198379856"/>
      </c:scatterChart>
      <c:valAx>
        <c:axId val="119837902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Wave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856"/>
        <c:crosses val="autoZero"/>
        <c:crossBetween val="midCat"/>
        <c:majorUnit val="1"/>
      </c:valAx>
      <c:valAx>
        <c:axId val="119837985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Positive Emotions</a:t>
                </a:r>
              </a:p>
            </c:rich>
          </c:tx>
          <c:layout>
            <c:manualLayout>
              <c:xMode val="edge"/>
              <c:yMode val="edge"/>
              <c:x val="1.6917790113666401E-2"/>
              <c:y val="0.40315004374453195"/>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024"/>
        <c:crosses val="autoZero"/>
        <c:crossBetween val="midCat"/>
      </c:valAx>
      <c:spPr>
        <a:noFill/>
        <a:ln>
          <a:noFill/>
        </a:ln>
        <a:effectLst/>
      </c:spPr>
    </c:plotArea>
    <c:legend>
      <c:legendPos val="t"/>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6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733280465239228"/>
          <c:y val="6.8152085156022169E-2"/>
          <c:w val="0.87469204335183715"/>
          <c:h val="0.8397738407699038"/>
        </c:manualLayout>
      </c:layout>
      <c:scatterChart>
        <c:scatterStyle val="lineMarker"/>
        <c:varyColors val="0"/>
        <c:ser>
          <c:idx val="0"/>
          <c:order val="0"/>
          <c:tx>
            <c:strRef>
              <c:f>'Positive Emotion'!$A$4</c:f>
              <c:strCache>
                <c:ptCount val="1"/>
                <c:pt idx="0">
                  <c:v>1</c:v>
                </c:pt>
              </c:strCache>
            </c:strRef>
          </c:tx>
          <c:spPr>
            <a:ln w="19050" cap="rnd">
              <a:noFill/>
              <a:round/>
            </a:ln>
            <a:effectLst/>
          </c:spPr>
          <c:marker>
            <c:symbol val="none"/>
          </c:marker>
          <c:trendline>
            <c:name>65-69</c:name>
            <c:spPr>
              <a:ln w="25400" cap="rnd">
                <a:solidFill>
                  <a:schemeClr val="accent1"/>
                </a:solidFill>
                <a:prstDash val="solid"/>
              </a:ln>
              <a:effectLst/>
            </c:spPr>
            <c:trendlineType val="poly"/>
            <c:order val="2"/>
            <c:dispRSqr val="0"/>
            <c:dispEq val="0"/>
          </c:trendline>
          <c:xVal>
            <c:numRef>
              <c:f>'Positive Emotion'!$C$3:$L$3</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'Positive Emotion'!$C$4:$L$4</c:f>
              <c:numCache>
                <c:formatCode>General</c:formatCode>
                <c:ptCount val="10"/>
                <c:pt idx="0">
                  <c:v>3.9681999999999999</c:v>
                </c:pt>
                <c:pt idx="1">
                  <c:v>3.9348999999999998</c:v>
                </c:pt>
                <c:pt idx="2">
                  <c:v>3.9470999999999998</c:v>
                </c:pt>
                <c:pt idx="3">
                  <c:v>3.9489000000000001</c:v>
                </c:pt>
                <c:pt idx="4">
                  <c:v>3.9723000000000002</c:v>
                </c:pt>
                <c:pt idx="5">
                  <c:v>3.9342000000000001</c:v>
                </c:pt>
                <c:pt idx="6">
                  <c:v>3.9291999999999998</c:v>
                </c:pt>
                <c:pt idx="7">
                  <c:v>3.9276</c:v>
                </c:pt>
                <c:pt idx="8">
                  <c:v>3.9066000000000001</c:v>
                </c:pt>
                <c:pt idx="9">
                  <c:v>3.7879999999999998</c:v>
                </c:pt>
              </c:numCache>
            </c:numRef>
          </c:yVal>
          <c:smooth val="0"/>
          <c:extLst>
            <c:ext xmlns:c16="http://schemas.microsoft.com/office/drawing/2014/chart" uri="{C3380CC4-5D6E-409C-BE32-E72D297353CC}">
              <c16:uniqueId val="{00000000-1817-46A7-81D4-F53B3422C18C}"/>
            </c:ext>
          </c:extLst>
        </c:ser>
        <c:ser>
          <c:idx val="1"/>
          <c:order val="1"/>
          <c:tx>
            <c:strRef>
              <c:f>'Positive Emotion'!$A$7</c:f>
              <c:strCache>
                <c:ptCount val="1"/>
                <c:pt idx="0">
                  <c:v>2</c:v>
                </c:pt>
              </c:strCache>
            </c:strRef>
          </c:tx>
          <c:spPr>
            <a:ln w="25400" cap="rnd">
              <a:noFill/>
              <a:round/>
            </a:ln>
            <a:effectLst/>
          </c:spPr>
          <c:marker>
            <c:symbol val="none"/>
          </c:marker>
          <c:trendline>
            <c:name>70-74</c:name>
            <c:spPr>
              <a:ln w="25400" cap="rnd">
                <a:solidFill>
                  <a:schemeClr val="accent2"/>
                </a:solidFill>
                <a:prstDash val="solid"/>
              </a:ln>
              <a:effectLst/>
            </c:spPr>
            <c:trendlineType val="poly"/>
            <c:order val="2"/>
            <c:dispRSqr val="0"/>
            <c:dispEq val="0"/>
          </c:trendline>
          <c:yVal>
            <c:numRef>
              <c:f>'Positive Emotion'!$C$7:$L$7</c:f>
              <c:numCache>
                <c:formatCode>General</c:formatCode>
                <c:ptCount val="10"/>
                <c:pt idx="0">
                  <c:v>3.9887000000000001</c:v>
                </c:pt>
                <c:pt idx="1">
                  <c:v>3.93</c:v>
                </c:pt>
                <c:pt idx="2">
                  <c:v>3.9159999999999999</c:v>
                </c:pt>
                <c:pt idx="3">
                  <c:v>3.9245999999999999</c:v>
                </c:pt>
                <c:pt idx="4">
                  <c:v>3.9598</c:v>
                </c:pt>
                <c:pt idx="5">
                  <c:v>3.9089</c:v>
                </c:pt>
                <c:pt idx="6">
                  <c:v>3.9371</c:v>
                </c:pt>
                <c:pt idx="7">
                  <c:v>3.9011</c:v>
                </c:pt>
                <c:pt idx="8">
                  <c:v>3.9123000000000001</c:v>
                </c:pt>
                <c:pt idx="9">
                  <c:v>3.778</c:v>
                </c:pt>
              </c:numCache>
            </c:numRef>
          </c:yVal>
          <c:smooth val="0"/>
          <c:extLst>
            <c:ext xmlns:c16="http://schemas.microsoft.com/office/drawing/2014/chart" uri="{C3380CC4-5D6E-409C-BE32-E72D297353CC}">
              <c16:uniqueId val="{00000001-1817-46A7-81D4-F53B3422C18C}"/>
            </c:ext>
          </c:extLst>
        </c:ser>
        <c:ser>
          <c:idx val="2"/>
          <c:order val="2"/>
          <c:tx>
            <c:strRef>
              <c:f>'Positive Emotion'!$A$10</c:f>
              <c:strCache>
                <c:ptCount val="1"/>
                <c:pt idx="0">
                  <c:v>3</c:v>
                </c:pt>
              </c:strCache>
            </c:strRef>
          </c:tx>
          <c:spPr>
            <a:ln w="25400" cap="rnd">
              <a:noFill/>
              <a:round/>
            </a:ln>
            <a:effectLst/>
          </c:spPr>
          <c:marker>
            <c:symbol val="none"/>
          </c:marker>
          <c:trendline>
            <c:name>75-79</c:name>
            <c:spPr>
              <a:ln w="25400" cap="rnd">
                <a:solidFill>
                  <a:schemeClr val="accent3"/>
                </a:solidFill>
                <a:prstDash val="solid"/>
              </a:ln>
              <a:effectLst/>
            </c:spPr>
            <c:trendlineType val="poly"/>
            <c:order val="2"/>
            <c:dispRSqr val="0"/>
            <c:dispEq val="0"/>
          </c:trendline>
          <c:yVal>
            <c:numRef>
              <c:f>'Positive Emotion'!$C$10:$L$10</c:f>
              <c:numCache>
                <c:formatCode>General</c:formatCode>
                <c:ptCount val="10"/>
                <c:pt idx="0">
                  <c:v>3.9729999999999999</c:v>
                </c:pt>
                <c:pt idx="1">
                  <c:v>3.9279999999999999</c:v>
                </c:pt>
                <c:pt idx="2">
                  <c:v>3.9079999999999999</c:v>
                </c:pt>
                <c:pt idx="3">
                  <c:v>3.9102000000000001</c:v>
                </c:pt>
                <c:pt idx="4">
                  <c:v>3.9588999999999999</c:v>
                </c:pt>
                <c:pt idx="5">
                  <c:v>3.8955000000000002</c:v>
                </c:pt>
                <c:pt idx="6">
                  <c:v>3.8997999999999999</c:v>
                </c:pt>
                <c:pt idx="7">
                  <c:v>3.8831000000000002</c:v>
                </c:pt>
                <c:pt idx="8">
                  <c:v>3.8839999999999999</c:v>
                </c:pt>
                <c:pt idx="9">
                  <c:v>3.7755999999999998</c:v>
                </c:pt>
              </c:numCache>
            </c:numRef>
          </c:yVal>
          <c:smooth val="0"/>
          <c:extLst>
            <c:ext xmlns:c16="http://schemas.microsoft.com/office/drawing/2014/chart" uri="{C3380CC4-5D6E-409C-BE32-E72D297353CC}">
              <c16:uniqueId val="{00000002-1817-46A7-81D4-F53B3422C18C}"/>
            </c:ext>
          </c:extLst>
        </c:ser>
        <c:ser>
          <c:idx val="3"/>
          <c:order val="3"/>
          <c:tx>
            <c:strRef>
              <c:f>'Positive Emotion'!$A$13</c:f>
              <c:strCache>
                <c:ptCount val="1"/>
                <c:pt idx="0">
                  <c:v>4</c:v>
                </c:pt>
              </c:strCache>
            </c:strRef>
          </c:tx>
          <c:spPr>
            <a:ln w="25400" cap="rnd">
              <a:noFill/>
              <a:round/>
            </a:ln>
            <a:effectLst/>
          </c:spPr>
          <c:marker>
            <c:symbol val="none"/>
          </c:marker>
          <c:trendline>
            <c:name>80-84</c:name>
            <c:spPr>
              <a:ln w="25400" cap="rnd">
                <a:solidFill>
                  <a:schemeClr val="accent4"/>
                </a:solidFill>
                <a:prstDash val="solid"/>
              </a:ln>
              <a:effectLst/>
            </c:spPr>
            <c:trendlineType val="poly"/>
            <c:order val="2"/>
            <c:dispRSqr val="0"/>
            <c:dispEq val="0"/>
          </c:trendline>
          <c:yVal>
            <c:numRef>
              <c:f>'Positive Emotion'!$C$13:$L$13</c:f>
              <c:numCache>
                <c:formatCode>General</c:formatCode>
                <c:ptCount val="10"/>
                <c:pt idx="0">
                  <c:v>3.9144999999999999</c:v>
                </c:pt>
                <c:pt idx="1">
                  <c:v>3.8422000000000001</c:v>
                </c:pt>
                <c:pt idx="2">
                  <c:v>3.8481999999999998</c:v>
                </c:pt>
                <c:pt idx="3">
                  <c:v>3.8485999999999998</c:v>
                </c:pt>
                <c:pt idx="4">
                  <c:v>3.9533999999999998</c:v>
                </c:pt>
                <c:pt idx="5">
                  <c:v>3.8835999999999999</c:v>
                </c:pt>
                <c:pt idx="6">
                  <c:v>3.8477999999999999</c:v>
                </c:pt>
                <c:pt idx="7">
                  <c:v>3.8178000000000001</c:v>
                </c:pt>
                <c:pt idx="8">
                  <c:v>3.8068</c:v>
                </c:pt>
                <c:pt idx="9">
                  <c:v>3.7334999999999998</c:v>
                </c:pt>
              </c:numCache>
            </c:numRef>
          </c:yVal>
          <c:smooth val="0"/>
          <c:extLst>
            <c:ext xmlns:c16="http://schemas.microsoft.com/office/drawing/2014/chart" uri="{C3380CC4-5D6E-409C-BE32-E72D297353CC}">
              <c16:uniqueId val="{00000003-1817-46A7-81D4-F53B3422C18C}"/>
            </c:ext>
          </c:extLst>
        </c:ser>
        <c:ser>
          <c:idx val="4"/>
          <c:order val="4"/>
          <c:tx>
            <c:strRef>
              <c:f>'Positive Emotion'!$A$16</c:f>
              <c:strCache>
                <c:ptCount val="1"/>
                <c:pt idx="0">
                  <c:v>5</c:v>
                </c:pt>
              </c:strCache>
            </c:strRef>
          </c:tx>
          <c:spPr>
            <a:ln w="25400" cap="rnd">
              <a:noFill/>
              <a:round/>
            </a:ln>
            <a:effectLst/>
          </c:spPr>
          <c:marker>
            <c:symbol val="none"/>
          </c:marker>
          <c:trendline>
            <c:name>85-89</c:name>
            <c:spPr>
              <a:ln w="25400" cap="rnd">
                <a:solidFill>
                  <a:schemeClr val="accent5"/>
                </a:solidFill>
                <a:prstDash val="solid"/>
              </a:ln>
              <a:effectLst/>
            </c:spPr>
            <c:trendlineType val="poly"/>
            <c:order val="2"/>
            <c:dispRSqr val="0"/>
            <c:dispEq val="0"/>
          </c:trendline>
          <c:yVal>
            <c:numRef>
              <c:f>'Positive Emotion'!$C$16:$L$16</c:f>
              <c:numCache>
                <c:formatCode>General</c:formatCode>
                <c:ptCount val="10"/>
                <c:pt idx="0">
                  <c:v>3.8944000000000001</c:v>
                </c:pt>
                <c:pt idx="1">
                  <c:v>3.8231999999999999</c:v>
                </c:pt>
                <c:pt idx="2">
                  <c:v>3.8014999999999999</c:v>
                </c:pt>
                <c:pt idx="3">
                  <c:v>3.859</c:v>
                </c:pt>
                <c:pt idx="4">
                  <c:v>3.8719000000000001</c:v>
                </c:pt>
                <c:pt idx="5">
                  <c:v>3.8279999999999998</c:v>
                </c:pt>
                <c:pt idx="6">
                  <c:v>3.8513000000000002</c:v>
                </c:pt>
                <c:pt idx="7">
                  <c:v>3.7923</c:v>
                </c:pt>
                <c:pt idx="8">
                  <c:v>3.8128000000000002</c:v>
                </c:pt>
                <c:pt idx="9">
                  <c:v>3.7139000000000002</c:v>
                </c:pt>
              </c:numCache>
            </c:numRef>
          </c:yVal>
          <c:smooth val="0"/>
          <c:extLst>
            <c:ext xmlns:c16="http://schemas.microsoft.com/office/drawing/2014/chart" uri="{C3380CC4-5D6E-409C-BE32-E72D297353CC}">
              <c16:uniqueId val="{00000004-1817-46A7-81D4-F53B3422C18C}"/>
            </c:ext>
          </c:extLst>
        </c:ser>
        <c:ser>
          <c:idx val="5"/>
          <c:order val="5"/>
          <c:tx>
            <c:strRef>
              <c:f>'Positive Emotion'!$A$19</c:f>
              <c:strCache>
                <c:ptCount val="1"/>
                <c:pt idx="0">
                  <c:v>6</c:v>
                </c:pt>
              </c:strCache>
            </c:strRef>
          </c:tx>
          <c:spPr>
            <a:ln w="25400" cap="rnd">
              <a:noFill/>
              <a:round/>
            </a:ln>
            <a:effectLst/>
          </c:spPr>
          <c:marker>
            <c:symbol val="none"/>
          </c:marker>
          <c:trendline>
            <c:name>90+</c:name>
            <c:spPr>
              <a:ln w="25400" cap="rnd">
                <a:solidFill>
                  <a:schemeClr val="accent6"/>
                </a:solidFill>
                <a:prstDash val="solid"/>
              </a:ln>
              <a:effectLst/>
            </c:spPr>
            <c:trendlineType val="poly"/>
            <c:order val="2"/>
            <c:dispRSqr val="0"/>
            <c:dispEq val="0"/>
          </c:trendline>
          <c:yVal>
            <c:numRef>
              <c:f>'Positive Emotion'!$C$19:$L$19</c:f>
              <c:numCache>
                <c:formatCode>General</c:formatCode>
                <c:ptCount val="10"/>
                <c:pt idx="0">
                  <c:v>3.8532000000000002</c:v>
                </c:pt>
                <c:pt idx="1">
                  <c:v>3.7696000000000001</c:v>
                </c:pt>
                <c:pt idx="2">
                  <c:v>3.8224</c:v>
                </c:pt>
                <c:pt idx="3">
                  <c:v>3.8001999999999998</c:v>
                </c:pt>
                <c:pt idx="4">
                  <c:v>3.8759999999999999</c:v>
                </c:pt>
                <c:pt idx="5">
                  <c:v>3.806</c:v>
                </c:pt>
                <c:pt idx="6">
                  <c:v>3.8570000000000002</c:v>
                </c:pt>
                <c:pt idx="7">
                  <c:v>3.7812999999999999</c:v>
                </c:pt>
                <c:pt idx="8">
                  <c:v>3.7065000000000001</c:v>
                </c:pt>
                <c:pt idx="9">
                  <c:v>3.6091000000000002</c:v>
                </c:pt>
              </c:numCache>
            </c:numRef>
          </c:yVal>
          <c:smooth val="0"/>
          <c:extLst>
            <c:ext xmlns:c16="http://schemas.microsoft.com/office/drawing/2014/chart" uri="{C3380CC4-5D6E-409C-BE32-E72D297353CC}">
              <c16:uniqueId val="{00000005-1817-46A7-81D4-F53B3422C18C}"/>
            </c:ext>
          </c:extLst>
        </c:ser>
        <c:dLbls>
          <c:showLegendKey val="0"/>
          <c:showVal val="0"/>
          <c:showCatName val="0"/>
          <c:showSerName val="0"/>
          <c:showPercent val="0"/>
          <c:showBubbleSize val="0"/>
        </c:dLbls>
        <c:axId val="1198379024"/>
        <c:axId val="1198379856"/>
      </c:scatterChart>
      <c:valAx>
        <c:axId val="119837902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Wave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856"/>
        <c:crosses val="autoZero"/>
        <c:crossBetween val="midCat"/>
        <c:majorUnit val="1"/>
      </c:valAx>
      <c:valAx>
        <c:axId val="119837985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Positive Emotions</a:t>
                </a:r>
              </a:p>
            </c:rich>
          </c:tx>
          <c:layout>
            <c:manualLayout>
              <c:xMode val="edge"/>
              <c:yMode val="edge"/>
              <c:x val="1.6917790113666401E-2"/>
              <c:y val="0.40315004374453195"/>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024"/>
        <c:crosses val="autoZero"/>
        <c:crossBetween val="midCat"/>
      </c:valAx>
      <c:spPr>
        <a:noFill/>
        <a:ln>
          <a:noFill/>
        </a:ln>
        <a:effectLst/>
      </c:spPr>
    </c:plotArea>
    <c:legend>
      <c:legendPos val="t"/>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6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7852120684609972E-2"/>
          <c:y val="7.2803414409994008E-2"/>
          <c:w val="0.89382514527492418"/>
          <c:h val="0.80905613059495163"/>
        </c:manualLayout>
      </c:layout>
      <c:scatterChart>
        <c:scatterStyle val="lineMarker"/>
        <c:varyColors val="0"/>
        <c:ser>
          <c:idx val="0"/>
          <c:order val="0"/>
          <c:tx>
            <c:strRef>
              <c:f>Purpose!$A$4</c:f>
              <c:strCache>
                <c:ptCount val="1"/>
                <c:pt idx="0">
                  <c:v>65 to 69</c:v>
                </c:pt>
              </c:strCache>
            </c:strRef>
          </c:tx>
          <c:spPr>
            <a:ln w="19050" cap="rnd">
              <a:noFill/>
              <a:round/>
            </a:ln>
            <a:effectLst/>
          </c:spPr>
          <c:marker>
            <c:symbol val="none"/>
          </c:marker>
          <c:trendline>
            <c:name>65-69</c:name>
            <c:spPr>
              <a:ln w="25400" cap="rnd">
                <a:solidFill>
                  <a:schemeClr val="accent1"/>
                </a:solidFill>
                <a:prstDash val="solid"/>
              </a:ln>
              <a:effectLst/>
            </c:spPr>
            <c:trendlineType val="linear"/>
            <c:dispRSqr val="0"/>
            <c:dispEq val="0"/>
          </c:trendline>
          <c:xVal>
            <c:numRef>
              <c:f>Purpose!$B$3:$K$3</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Purpose!$B$4:$K$4</c:f>
              <c:numCache>
                <c:formatCode>General</c:formatCode>
                <c:ptCount val="10"/>
                <c:pt idx="0">
                  <c:v>2.8582000000000001</c:v>
                </c:pt>
                <c:pt idx="1">
                  <c:v>2.8439000000000001</c:v>
                </c:pt>
                <c:pt idx="2">
                  <c:v>2.8441000000000001</c:v>
                </c:pt>
                <c:pt idx="3">
                  <c:v>2.8681000000000001</c:v>
                </c:pt>
                <c:pt idx="4">
                  <c:v>2.8473000000000002</c:v>
                </c:pt>
                <c:pt idx="5">
                  <c:v>2.8445999999999998</c:v>
                </c:pt>
                <c:pt idx="6">
                  <c:v>2.8542999999999998</c:v>
                </c:pt>
                <c:pt idx="7">
                  <c:v>2.8561000000000001</c:v>
                </c:pt>
                <c:pt idx="8">
                  <c:v>2.8393000000000002</c:v>
                </c:pt>
                <c:pt idx="9">
                  <c:v>2.823</c:v>
                </c:pt>
              </c:numCache>
            </c:numRef>
          </c:yVal>
          <c:smooth val="0"/>
          <c:extLst>
            <c:ext xmlns:c16="http://schemas.microsoft.com/office/drawing/2014/chart" uri="{C3380CC4-5D6E-409C-BE32-E72D297353CC}">
              <c16:uniqueId val="{00000000-606B-4855-89DF-56FDC6CF26D1}"/>
            </c:ext>
          </c:extLst>
        </c:ser>
        <c:ser>
          <c:idx val="1"/>
          <c:order val="1"/>
          <c:tx>
            <c:strRef>
              <c:f>Purpose!$A$7</c:f>
              <c:strCache>
                <c:ptCount val="1"/>
                <c:pt idx="0">
                  <c:v>70 to 74</c:v>
                </c:pt>
              </c:strCache>
            </c:strRef>
          </c:tx>
          <c:spPr>
            <a:ln w="25400" cap="rnd">
              <a:noFill/>
              <a:round/>
            </a:ln>
            <a:effectLst/>
          </c:spPr>
          <c:marker>
            <c:symbol val="none"/>
          </c:marker>
          <c:yVal>
            <c:numRef>
              <c:f>Purpose!$B$7:$K$7</c:f>
              <c:numCache>
                <c:formatCode>General</c:formatCode>
                <c:ptCount val="10"/>
                <c:pt idx="0">
                  <c:v>2.8342000000000001</c:v>
                </c:pt>
                <c:pt idx="1">
                  <c:v>2.8391000000000002</c:v>
                </c:pt>
                <c:pt idx="2">
                  <c:v>2.8248000000000002</c:v>
                </c:pt>
                <c:pt idx="3">
                  <c:v>2.8176000000000001</c:v>
                </c:pt>
                <c:pt idx="4">
                  <c:v>2.8260999999999998</c:v>
                </c:pt>
                <c:pt idx="5">
                  <c:v>2.8311000000000002</c:v>
                </c:pt>
                <c:pt idx="6">
                  <c:v>2.8294000000000001</c:v>
                </c:pt>
                <c:pt idx="7">
                  <c:v>2.8184</c:v>
                </c:pt>
                <c:pt idx="8">
                  <c:v>2.8212000000000002</c:v>
                </c:pt>
                <c:pt idx="9">
                  <c:v>2.7921999999999998</c:v>
                </c:pt>
              </c:numCache>
            </c:numRef>
          </c:yVal>
          <c:smooth val="0"/>
          <c:extLst>
            <c:ext xmlns:c16="http://schemas.microsoft.com/office/drawing/2014/chart" uri="{C3380CC4-5D6E-409C-BE32-E72D297353CC}">
              <c16:uniqueId val="{00000001-606B-4855-89DF-56FDC6CF26D1}"/>
            </c:ext>
          </c:extLst>
        </c:ser>
        <c:ser>
          <c:idx val="2"/>
          <c:order val="2"/>
          <c:tx>
            <c:strRef>
              <c:f>Purpose!$A$10</c:f>
              <c:strCache>
                <c:ptCount val="1"/>
                <c:pt idx="0">
                  <c:v>75 to 79</c:v>
                </c:pt>
              </c:strCache>
            </c:strRef>
          </c:tx>
          <c:spPr>
            <a:ln w="25400" cap="rnd">
              <a:noFill/>
              <a:round/>
            </a:ln>
            <a:effectLst/>
          </c:spPr>
          <c:marker>
            <c:symbol val="none"/>
          </c:marker>
          <c:yVal>
            <c:numRef>
              <c:f>Purpose!$B$10:$K$10</c:f>
              <c:numCache>
                <c:formatCode>General</c:formatCode>
                <c:ptCount val="10"/>
                <c:pt idx="0">
                  <c:v>2.8311000000000002</c:v>
                </c:pt>
                <c:pt idx="1">
                  <c:v>2.7974000000000001</c:v>
                </c:pt>
                <c:pt idx="2">
                  <c:v>2.8197000000000001</c:v>
                </c:pt>
                <c:pt idx="3">
                  <c:v>2.8029000000000002</c:v>
                </c:pt>
                <c:pt idx="4">
                  <c:v>2.8235999999999999</c:v>
                </c:pt>
                <c:pt idx="5">
                  <c:v>2.8069999999999999</c:v>
                </c:pt>
                <c:pt idx="6">
                  <c:v>2.7951000000000001</c:v>
                </c:pt>
                <c:pt idx="7">
                  <c:v>2.7808999999999999</c:v>
                </c:pt>
                <c:pt idx="8">
                  <c:v>2.7808000000000002</c:v>
                </c:pt>
                <c:pt idx="9">
                  <c:v>2.7309000000000001</c:v>
                </c:pt>
              </c:numCache>
            </c:numRef>
          </c:yVal>
          <c:smooth val="0"/>
          <c:extLst>
            <c:ext xmlns:c16="http://schemas.microsoft.com/office/drawing/2014/chart" uri="{C3380CC4-5D6E-409C-BE32-E72D297353CC}">
              <c16:uniqueId val="{00000002-606B-4855-89DF-56FDC6CF26D1}"/>
            </c:ext>
          </c:extLst>
        </c:ser>
        <c:ser>
          <c:idx val="3"/>
          <c:order val="3"/>
          <c:tx>
            <c:strRef>
              <c:f>Purpose!$A$13</c:f>
              <c:strCache>
                <c:ptCount val="1"/>
                <c:pt idx="0">
                  <c:v>80 to 84</c:v>
                </c:pt>
              </c:strCache>
            </c:strRef>
          </c:tx>
          <c:spPr>
            <a:ln w="25400" cap="rnd">
              <a:noFill/>
              <a:round/>
            </a:ln>
            <a:effectLst/>
          </c:spPr>
          <c:marker>
            <c:symbol val="none"/>
          </c:marker>
          <c:yVal>
            <c:numRef>
              <c:f>Purpose!$B$13:$K$13</c:f>
              <c:numCache>
                <c:formatCode>General</c:formatCode>
                <c:ptCount val="10"/>
                <c:pt idx="0">
                  <c:v>2.7624</c:v>
                </c:pt>
                <c:pt idx="1">
                  <c:v>2.7404000000000002</c:v>
                </c:pt>
                <c:pt idx="2">
                  <c:v>2.7526000000000002</c:v>
                </c:pt>
                <c:pt idx="3">
                  <c:v>2.7103999999999999</c:v>
                </c:pt>
                <c:pt idx="4">
                  <c:v>2.786</c:v>
                </c:pt>
                <c:pt idx="5">
                  <c:v>2.7353999999999998</c:v>
                </c:pt>
                <c:pt idx="6">
                  <c:v>2.7195999999999998</c:v>
                </c:pt>
                <c:pt idx="7">
                  <c:v>2.7067999999999999</c:v>
                </c:pt>
                <c:pt idx="8">
                  <c:v>2.7128999999999999</c:v>
                </c:pt>
                <c:pt idx="9">
                  <c:v>2.7463000000000002</c:v>
                </c:pt>
              </c:numCache>
            </c:numRef>
          </c:yVal>
          <c:smooth val="0"/>
          <c:extLst>
            <c:ext xmlns:c16="http://schemas.microsoft.com/office/drawing/2014/chart" uri="{C3380CC4-5D6E-409C-BE32-E72D297353CC}">
              <c16:uniqueId val="{00000003-606B-4855-89DF-56FDC6CF26D1}"/>
            </c:ext>
          </c:extLst>
        </c:ser>
        <c:ser>
          <c:idx val="4"/>
          <c:order val="4"/>
          <c:tx>
            <c:strRef>
              <c:f>Purpose!$A$16</c:f>
              <c:strCache>
                <c:ptCount val="1"/>
                <c:pt idx="0">
                  <c:v>85 to 89</c:v>
                </c:pt>
              </c:strCache>
            </c:strRef>
          </c:tx>
          <c:spPr>
            <a:ln w="25400" cap="rnd">
              <a:noFill/>
              <a:round/>
            </a:ln>
            <a:effectLst/>
          </c:spPr>
          <c:marker>
            <c:symbol val="none"/>
          </c:marker>
          <c:yVal>
            <c:numRef>
              <c:f>Purpose!$B$16:$K$16</c:f>
              <c:numCache>
                <c:formatCode>General</c:formatCode>
                <c:ptCount val="10"/>
                <c:pt idx="0">
                  <c:v>2.7410000000000001</c:v>
                </c:pt>
                <c:pt idx="1">
                  <c:v>2.7078000000000002</c:v>
                </c:pt>
                <c:pt idx="2">
                  <c:v>2.7027999999999999</c:v>
                </c:pt>
                <c:pt idx="3">
                  <c:v>2.6356000000000002</c:v>
                </c:pt>
                <c:pt idx="4">
                  <c:v>2.7452000000000001</c:v>
                </c:pt>
                <c:pt idx="5">
                  <c:v>2.7262</c:v>
                </c:pt>
                <c:pt idx="6">
                  <c:v>2.7067999999999999</c:v>
                </c:pt>
                <c:pt idx="7">
                  <c:v>2.6775000000000002</c:v>
                </c:pt>
                <c:pt idx="8">
                  <c:v>2.6758999999999999</c:v>
                </c:pt>
                <c:pt idx="9">
                  <c:v>2.6120999999999999</c:v>
                </c:pt>
              </c:numCache>
            </c:numRef>
          </c:yVal>
          <c:smooth val="0"/>
          <c:extLst>
            <c:ext xmlns:c16="http://schemas.microsoft.com/office/drawing/2014/chart" uri="{C3380CC4-5D6E-409C-BE32-E72D297353CC}">
              <c16:uniqueId val="{00000004-606B-4855-89DF-56FDC6CF26D1}"/>
            </c:ext>
          </c:extLst>
        </c:ser>
        <c:ser>
          <c:idx val="5"/>
          <c:order val="5"/>
          <c:tx>
            <c:strRef>
              <c:f>Purpose!$A$19</c:f>
              <c:strCache>
                <c:ptCount val="1"/>
                <c:pt idx="0">
                  <c:v>6 90+</c:v>
                </c:pt>
              </c:strCache>
            </c:strRef>
          </c:tx>
          <c:spPr>
            <a:ln w="25400" cap="rnd">
              <a:noFill/>
              <a:round/>
            </a:ln>
            <a:effectLst/>
          </c:spPr>
          <c:marker>
            <c:symbol val="none"/>
          </c:marker>
          <c:yVal>
            <c:numRef>
              <c:f>Purpose!$B$19:$K$19</c:f>
              <c:numCache>
                <c:formatCode>General</c:formatCode>
                <c:ptCount val="10"/>
                <c:pt idx="0">
                  <c:v>2.7505000000000002</c:v>
                </c:pt>
                <c:pt idx="1">
                  <c:v>2.7006000000000001</c:v>
                </c:pt>
                <c:pt idx="2">
                  <c:v>2.6652</c:v>
                </c:pt>
                <c:pt idx="3">
                  <c:v>2.6257999999999999</c:v>
                </c:pt>
                <c:pt idx="4">
                  <c:v>2.7151999999999998</c:v>
                </c:pt>
                <c:pt idx="5">
                  <c:v>2.6638999999999999</c:v>
                </c:pt>
                <c:pt idx="6">
                  <c:v>2.6484999999999999</c:v>
                </c:pt>
                <c:pt idx="7">
                  <c:v>2.6496</c:v>
                </c:pt>
                <c:pt idx="8">
                  <c:v>2.5954999999999999</c:v>
                </c:pt>
                <c:pt idx="9">
                  <c:v>2.5926</c:v>
                </c:pt>
              </c:numCache>
            </c:numRef>
          </c:yVal>
          <c:smooth val="0"/>
          <c:extLst>
            <c:ext xmlns:c16="http://schemas.microsoft.com/office/drawing/2014/chart" uri="{C3380CC4-5D6E-409C-BE32-E72D297353CC}">
              <c16:uniqueId val="{00000005-606B-4855-89DF-56FDC6CF26D1}"/>
            </c:ext>
          </c:extLst>
        </c:ser>
        <c:dLbls>
          <c:showLegendKey val="0"/>
          <c:showVal val="0"/>
          <c:showCatName val="0"/>
          <c:showSerName val="0"/>
          <c:showPercent val="0"/>
          <c:showBubbleSize val="0"/>
        </c:dLbls>
        <c:axId val="1198379024"/>
        <c:axId val="1198379856"/>
      </c:scatterChart>
      <c:valAx>
        <c:axId val="119837902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Wave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856"/>
        <c:crosses val="autoZero"/>
        <c:crossBetween val="midCat"/>
        <c:majorUnit val="1"/>
      </c:valAx>
      <c:valAx>
        <c:axId val="119837985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a:t>Purpose in Life</a:t>
                </a:r>
              </a:p>
            </c:rich>
          </c:tx>
          <c:layout>
            <c:manualLayout>
              <c:xMode val="edge"/>
              <c:yMode val="edge"/>
              <c:x val="1.5089310386265977E-2"/>
              <c:y val="0.40019502013286917"/>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024"/>
        <c:crosses val="autoZero"/>
        <c:crossBetween val="midCat"/>
      </c:valAx>
      <c:spPr>
        <a:noFill/>
        <a:ln>
          <a:noFill/>
        </a:ln>
        <a:effectLst/>
      </c:spPr>
    </c:plotArea>
    <c:legend>
      <c:legendPos val="t"/>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6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7852120684609972E-2"/>
          <c:y val="7.2803414409994008E-2"/>
          <c:w val="0.89382514527492418"/>
          <c:h val="0.80905613059495163"/>
        </c:manualLayout>
      </c:layout>
      <c:scatterChart>
        <c:scatterStyle val="lineMarker"/>
        <c:varyColors val="0"/>
        <c:ser>
          <c:idx val="0"/>
          <c:order val="0"/>
          <c:tx>
            <c:strRef>
              <c:f>Purpose!$A$4</c:f>
              <c:strCache>
                <c:ptCount val="1"/>
                <c:pt idx="0">
                  <c:v>65 to 69</c:v>
                </c:pt>
              </c:strCache>
            </c:strRef>
          </c:tx>
          <c:spPr>
            <a:ln w="19050" cap="rnd">
              <a:noFill/>
              <a:round/>
            </a:ln>
            <a:effectLst/>
          </c:spPr>
          <c:marker>
            <c:symbol val="none"/>
          </c:marker>
          <c:trendline>
            <c:name>65-69</c:name>
            <c:spPr>
              <a:ln w="25400" cap="rnd">
                <a:solidFill>
                  <a:schemeClr val="accent1"/>
                </a:solidFill>
                <a:prstDash val="solid"/>
              </a:ln>
              <a:effectLst/>
            </c:spPr>
            <c:trendlineType val="linear"/>
            <c:dispRSqr val="0"/>
            <c:dispEq val="0"/>
          </c:trendline>
          <c:xVal>
            <c:numRef>
              <c:f>Purpose!$B$3:$K$3</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Purpose!$B$4:$K$4</c:f>
              <c:numCache>
                <c:formatCode>General</c:formatCode>
                <c:ptCount val="10"/>
                <c:pt idx="0">
                  <c:v>2.8582000000000001</c:v>
                </c:pt>
                <c:pt idx="1">
                  <c:v>2.8439000000000001</c:v>
                </c:pt>
                <c:pt idx="2">
                  <c:v>2.8441000000000001</c:v>
                </c:pt>
                <c:pt idx="3">
                  <c:v>2.8681000000000001</c:v>
                </c:pt>
                <c:pt idx="4">
                  <c:v>2.8473000000000002</c:v>
                </c:pt>
                <c:pt idx="5">
                  <c:v>2.8445999999999998</c:v>
                </c:pt>
                <c:pt idx="6">
                  <c:v>2.8542999999999998</c:v>
                </c:pt>
                <c:pt idx="7">
                  <c:v>2.8561000000000001</c:v>
                </c:pt>
                <c:pt idx="8">
                  <c:v>2.8393000000000002</c:v>
                </c:pt>
                <c:pt idx="9">
                  <c:v>2.823</c:v>
                </c:pt>
              </c:numCache>
            </c:numRef>
          </c:yVal>
          <c:smooth val="0"/>
          <c:extLst>
            <c:ext xmlns:c16="http://schemas.microsoft.com/office/drawing/2014/chart" uri="{C3380CC4-5D6E-409C-BE32-E72D297353CC}">
              <c16:uniqueId val="{00000000-606B-4855-89DF-56FDC6CF26D1}"/>
            </c:ext>
          </c:extLst>
        </c:ser>
        <c:ser>
          <c:idx val="1"/>
          <c:order val="1"/>
          <c:tx>
            <c:strRef>
              <c:f>Purpose!$A$7</c:f>
              <c:strCache>
                <c:ptCount val="1"/>
                <c:pt idx="0">
                  <c:v>70 to 74</c:v>
                </c:pt>
              </c:strCache>
            </c:strRef>
          </c:tx>
          <c:spPr>
            <a:ln w="25400" cap="rnd">
              <a:noFill/>
              <a:round/>
            </a:ln>
            <a:effectLst/>
          </c:spPr>
          <c:marker>
            <c:symbol val="none"/>
          </c:marker>
          <c:trendline>
            <c:name>70-74</c:name>
            <c:spPr>
              <a:ln w="25400" cap="rnd">
                <a:solidFill>
                  <a:schemeClr val="accent2"/>
                </a:solidFill>
                <a:prstDash val="solid"/>
              </a:ln>
              <a:effectLst/>
            </c:spPr>
            <c:trendlineType val="linear"/>
            <c:dispRSqr val="0"/>
            <c:dispEq val="0"/>
          </c:trendline>
          <c:yVal>
            <c:numRef>
              <c:f>Purpose!$B$7:$K$7</c:f>
              <c:numCache>
                <c:formatCode>General</c:formatCode>
                <c:ptCount val="10"/>
                <c:pt idx="0">
                  <c:v>2.8342000000000001</c:v>
                </c:pt>
                <c:pt idx="1">
                  <c:v>2.8391000000000002</c:v>
                </c:pt>
                <c:pt idx="2">
                  <c:v>2.8248000000000002</c:v>
                </c:pt>
                <c:pt idx="3">
                  <c:v>2.8176000000000001</c:v>
                </c:pt>
                <c:pt idx="4">
                  <c:v>2.8260999999999998</c:v>
                </c:pt>
                <c:pt idx="5">
                  <c:v>2.8311000000000002</c:v>
                </c:pt>
                <c:pt idx="6">
                  <c:v>2.8294000000000001</c:v>
                </c:pt>
                <c:pt idx="7">
                  <c:v>2.8184</c:v>
                </c:pt>
                <c:pt idx="8">
                  <c:v>2.8212000000000002</c:v>
                </c:pt>
                <c:pt idx="9">
                  <c:v>2.7921999999999998</c:v>
                </c:pt>
              </c:numCache>
            </c:numRef>
          </c:yVal>
          <c:smooth val="0"/>
          <c:extLst>
            <c:ext xmlns:c16="http://schemas.microsoft.com/office/drawing/2014/chart" uri="{C3380CC4-5D6E-409C-BE32-E72D297353CC}">
              <c16:uniqueId val="{00000001-606B-4855-89DF-56FDC6CF26D1}"/>
            </c:ext>
          </c:extLst>
        </c:ser>
        <c:ser>
          <c:idx val="2"/>
          <c:order val="2"/>
          <c:tx>
            <c:strRef>
              <c:f>Purpose!$A$10</c:f>
              <c:strCache>
                <c:ptCount val="1"/>
                <c:pt idx="0">
                  <c:v>75 to 79</c:v>
                </c:pt>
              </c:strCache>
            </c:strRef>
          </c:tx>
          <c:spPr>
            <a:ln w="25400" cap="rnd">
              <a:noFill/>
              <a:round/>
            </a:ln>
            <a:effectLst/>
          </c:spPr>
          <c:marker>
            <c:symbol val="none"/>
          </c:marker>
          <c:yVal>
            <c:numRef>
              <c:f>Purpose!$B$10:$K$10</c:f>
              <c:numCache>
                <c:formatCode>General</c:formatCode>
                <c:ptCount val="10"/>
                <c:pt idx="0">
                  <c:v>2.8311000000000002</c:v>
                </c:pt>
                <c:pt idx="1">
                  <c:v>2.7974000000000001</c:v>
                </c:pt>
                <c:pt idx="2">
                  <c:v>2.8197000000000001</c:v>
                </c:pt>
                <c:pt idx="3">
                  <c:v>2.8029000000000002</c:v>
                </c:pt>
                <c:pt idx="4">
                  <c:v>2.8235999999999999</c:v>
                </c:pt>
                <c:pt idx="5">
                  <c:v>2.8069999999999999</c:v>
                </c:pt>
                <c:pt idx="6">
                  <c:v>2.7951000000000001</c:v>
                </c:pt>
                <c:pt idx="7">
                  <c:v>2.7808999999999999</c:v>
                </c:pt>
                <c:pt idx="8">
                  <c:v>2.7808000000000002</c:v>
                </c:pt>
                <c:pt idx="9">
                  <c:v>2.7309000000000001</c:v>
                </c:pt>
              </c:numCache>
            </c:numRef>
          </c:yVal>
          <c:smooth val="0"/>
          <c:extLst>
            <c:ext xmlns:c16="http://schemas.microsoft.com/office/drawing/2014/chart" uri="{C3380CC4-5D6E-409C-BE32-E72D297353CC}">
              <c16:uniqueId val="{00000002-606B-4855-89DF-56FDC6CF26D1}"/>
            </c:ext>
          </c:extLst>
        </c:ser>
        <c:ser>
          <c:idx val="3"/>
          <c:order val="3"/>
          <c:tx>
            <c:strRef>
              <c:f>Purpose!$A$13</c:f>
              <c:strCache>
                <c:ptCount val="1"/>
                <c:pt idx="0">
                  <c:v>80 to 84</c:v>
                </c:pt>
              </c:strCache>
            </c:strRef>
          </c:tx>
          <c:spPr>
            <a:ln w="25400" cap="rnd">
              <a:noFill/>
              <a:round/>
            </a:ln>
            <a:effectLst/>
          </c:spPr>
          <c:marker>
            <c:symbol val="none"/>
          </c:marker>
          <c:yVal>
            <c:numRef>
              <c:f>Purpose!$B$13:$K$13</c:f>
              <c:numCache>
                <c:formatCode>General</c:formatCode>
                <c:ptCount val="10"/>
                <c:pt idx="0">
                  <c:v>2.7624</c:v>
                </c:pt>
                <c:pt idx="1">
                  <c:v>2.7404000000000002</c:v>
                </c:pt>
                <c:pt idx="2">
                  <c:v>2.7526000000000002</c:v>
                </c:pt>
                <c:pt idx="3">
                  <c:v>2.7103999999999999</c:v>
                </c:pt>
                <c:pt idx="4">
                  <c:v>2.786</c:v>
                </c:pt>
                <c:pt idx="5">
                  <c:v>2.7353999999999998</c:v>
                </c:pt>
                <c:pt idx="6">
                  <c:v>2.7195999999999998</c:v>
                </c:pt>
                <c:pt idx="7">
                  <c:v>2.7067999999999999</c:v>
                </c:pt>
                <c:pt idx="8">
                  <c:v>2.7128999999999999</c:v>
                </c:pt>
                <c:pt idx="9">
                  <c:v>2.7463000000000002</c:v>
                </c:pt>
              </c:numCache>
            </c:numRef>
          </c:yVal>
          <c:smooth val="0"/>
          <c:extLst>
            <c:ext xmlns:c16="http://schemas.microsoft.com/office/drawing/2014/chart" uri="{C3380CC4-5D6E-409C-BE32-E72D297353CC}">
              <c16:uniqueId val="{00000003-606B-4855-89DF-56FDC6CF26D1}"/>
            </c:ext>
          </c:extLst>
        </c:ser>
        <c:ser>
          <c:idx val="4"/>
          <c:order val="4"/>
          <c:tx>
            <c:strRef>
              <c:f>Purpose!$A$16</c:f>
              <c:strCache>
                <c:ptCount val="1"/>
                <c:pt idx="0">
                  <c:v>85 to 89</c:v>
                </c:pt>
              </c:strCache>
            </c:strRef>
          </c:tx>
          <c:spPr>
            <a:ln w="25400" cap="rnd">
              <a:noFill/>
              <a:round/>
            </a:ln>
            <a:effectLst/>
          </c:spPr>
          <c:marker>
            <c:symbol val="none"/>
          </c:marker>
          <c:yVal>
            <c:numRef>
              <c:f>Purpose!$B$16:$K$16</c:f>
              <c:numCache>
                <c:formatCode>General</c:formatCode>
                <c:ptCount val="10"/>
                <c:pt idx="0">
                  <c:v>2.7410000000000001</c:v>
                </c:pt>
                <c:pt idx="1">
                  <c:v>2.7078000000000002</c:v>
                </c:pt>
                <c:pt idx="2">
                  <c:v>2.7027999999999999</c:v>
                </c:pt>
                <c:pt idx="3">
                  <c:v>2.6356000000000002</c:v>
                </c:pt>
                <c:pt idx="4">
                  <c:v>2.7452000000000001</c:v>
                </c:pt>
                <c:pt idx="5">
                  <c:v>2.7262</c:v>
                </c:pt>
                <c:pt idx="6">
                  <c:v>2.7067999999999999</c:v>
                </c:pt>
                <c:pt idx="7">
                  <c:v>2.6775000000000002</c:v>
                </c:pt>
                <c:pt idx="8">
                  <c:v>2.6758999999999999</c:v>
                </c:pt>
                <c:pt idx="9">
                  <c:v>2.6120999999999999</c:v>
                </c:pt>
              </c:numCache>
            </c:numRef>
          </c:yVal>
          <c:smooth val="0"/>
          <c:extLst>
            <c:ext xmlns:c16="http://schemas.microsoft.com/office/drawing/2014/chart" uri="{C3380CC4-5D6E-409C-BE32-E72D297353CC}">
              <c16:uniqueId val="{00000004-606B-4855-89DF-56FDC6CF26D1}"/>
            </c:ext>
          </c:extLst>
        </c:ser>
        <c:ser>
          <c:idx val="5"/>
          <c:order val="5"/>
          <c:tx>
            <c:strRef>
              <c:f>Purpose!$A$19</c:f>
              <c:strCache>
                <c:ptCount val="1"/>
                <c:pt idx="0">
                  <c:v>6 90+</c:v>
                </c:pt>
              </c:strCache>
            </c:strRef>
          </c:tx>
          <c:spPr>
            <a:ln w="25400" cap="rnd">
              <a:noFill/>
              <a:round/>
            </a:ln>
            <a:effectLst/>
          </c:spPr>
          <c:marker>
            <c:symbol val="none"/>
          </c:marker>
          <c:yVal>
            <c:numRef>
              <c:f>Purpose!$B$19:$K$19</c:f>
              <c:numCache>
                <c:formatCode>General</c:formatCode>
                <c:ptCount val="10"/>
                <c:pt idx="0">
                  <c:v>2.7505000000000002</c:v>
                </c:pt>
                <c:pt idx="1">
                  <c:v>2.7006000000000001</c:v>
                </c:pt>
                <c:pt idx="2">
                  <c:v>2.6652</c:v>
                </c:pt>
                <c:pt idx="3">
                  <c:v>2.6257999999999999</c:v>
                </c:pt>
                <c:pt idx="4">
                  <c:v>2.7151999999999998</c:v>
                </c:pt>
                <c:pt idx="5">
                  <c:v>2.6638999999999999</c:v>
                </c:pt>
                <c:pt idx="6">
                  <c:v>2.6484999999999999</c:v>
                </c:pt>
                <c:pt idx="7">
                  <c:v>2.6496</c:v>
                </c:pt>
                <c:pt idx="8">
                  <c:v>2.5954999999999999</c:v>
                </c:pt>
                <c:pt idx="9">
                  <c:v>2.5926</c:v>
                </c:pt>
              </c:numCache>
            </c:numRef>
          </c:yVal>
          <c:smooth val="0"/>
          <c:extLst>
            <c:ext xmlns:c16="http://schemas.microsoft.com/office/drawing/2014/chart" uri="{C3380CC4-5D6E-409C-BE32-E72D297353CC}">
              <c16:uniqueId val="{00000005-606B-4855-89DF-56FDC6CF26D1}"/>
            </c:ext>
          </c:extLst>
        </c:ser>
        <c:dLbls>
          <c:showLegendKey val="0"/>
          <c:showVal val="0"/>
          <c:showCatName val="0"/>
          <c:showSerName val="0"/>
          <c:showPercent val="0"/>
          <c:showBubbleSize val="0"/>
        </c:dLbls>
        <c:axId val="1198379024"/>
        <c:axId val="1198379856"/>
      </c:scatterChart>
      <c:valAx>
        <c:axId val="119837902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Wave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856"/>
        <c:crosses val="autoZero"/>
        <c:crossBetween val="midCat"/>
        <c:majorUnit val="1"/>
      </c:valAx>
      <c:valAx>
        <c:axId val="119837985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a:t>Purpose in Life</a:t>
                </a:r>
              </a:p>
            </c:rich>
          </c:tx>
          <c:layout>
            <c:manualLayout>
              <c:xMode val="edge"/>
              <c:yMode val="edge"/>
              <c:x val="1.5089310386265977E-2"/>
              <c:y val="0.40019502013286917"/>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024"/>
        <c:crosses val="autoZero"/>
        <c:crossBetween val="midCat"/>
      </c:valAx>
      <c:spPr>
        <a:noFill/>
        <a:ln>
          <a:noFill/>
        </a:ln>
        <a:effectLst/>
      </c:spPr>
    </c:plotArea>
    <c:legend>
      <c:legendPos val="t"/>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6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7852120684609972E-2"/>
          <c:y val="7.2803414409994008E-2"/>
          <c:w val="0.89382514527492418"/>
          <c:h val="0.80905613059495163"/>
        </c:manualLayout>
      </c:layout>
      <c:scatterChart>
        <c:scatterStyle val="lineMarker"/>
        <c:varyColors val="0"/>
        <c:ser>
          <c:idx val="0"/>
          <c:order val="0"/>
          <c:tx>
            <c:strRef>
              <c:f>Purpose!$A$4</c:f>
              <c:strCache>
                <c:ptCount val="1"/>
                <c:pt idx="0">
                  <c:v>65 to 69</c:v>
                </c:pt>
              </c:strCache>
            </c:strRef>
          </c:tx>
          <c:spPr>
            <a:ln w="19050" cap="rnd">
              <a:noFill/>
              <a:round/>
            </a:ln>
            <a:effectLst/>
          </c:spPr>
          <c:marker>
            <c:symbol val="none"/>
          </c:marker>
          <c:trendline>
            <c:name>65-69</c:name>
            <c:spPr>
              <a:ln w="25400" cap="rnd">
                <a:solidFill>
                  <a:schemeClr val="accent1"/>
                </a:solidFill>
                <a:prstDash val="solid"/>
              </a:ln>
              <a:effectLst/>
            </c:spPr>
            <c:trendlineType val="linear"/>
            <c:dispRSqr val="0"/>
            <c:dispEq val="0"/>
          </c:trendline>
          <c:xVal>
            <c:numRef>
              <c:f>Purpose!$B$3:$K$3</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Purpose!$B$4:$K$4</c:f>
              <c:numCache>
                <c:formatCode>General</c:formatCode>
                <c:ptCount val="10"/>
                <c:pt idx="0">
                  <c:v>2.8582000000000001</c:v>
                </c:pt>
                <c:pt idx="1">
                  <c:v>2.8439000000000001</c:v>
                </c:pt>
                <c:pt idx="2">
                  <c:v>2.8441000000000001</c:v>
                </c:pt>
                <c:pt idx="3">
                  <c:v>2.8681000000000001</c:v>
                </c:pt>
                <c:pt idx="4">
                  <c:v>2.8473000000000002</c:v>
                </c:pt>
                <c:pt idx="5">
                  <c:v>2.8445999999999998</c:v>
                </c:pt>
                <c:pt idx="6">
                  <c:v>2.8542999999999998</c:v>
                </c:pt>
                <c:pt idx="7">
                  <c:v>2.8561000000000001</c:v>
                </c:pt>
                <c:pt idx="8">
                  <c:v>2.8393000000000002</c:v>
                </c:pt>
                <c:pt idx="9">
                  <c:v>2.823</c:v>
                </c:pt>
              </c:numCache>
            </c:numRef>
          </c:yVal>
          <c:smooth val="0"/>
          <c:extLst>
            <c:ext xmlns:c16="http://schemas.microsoft.com/office/drawing/2014/chart" uri="{C3380CC4-5D6E-409C-BE32-E72D297353CC}">
              <c16:uniqueId val="{00000000-606B-4855-89DF-56FDC6CF26D1}"/>
            </c:ext>
          </c:extLst>
        </c:ser>
        <c:ser>
          <c:idx val="1"/>
          <c:order val="1"/>
          <c:tx>
            <c:strRef>
              <c:f>Purpose!$A$7</c:f>
              <c:strCache>
                <c:ptCount val="1"/>
                <c:pt idx="0">
                  <c:v>70 to 74</c:v>
                </c:pt>
              </c:strCache>
            </c:strRef>
          </c:tx>
          <c:spPr>
            <a:ln w="25400" cap="rnd">
              <a:noFill/>
              <a:round/>
            </a:ln>
            <a:effectLst/>
          </c:spPr>
          <c:marker>
            <c:symbol val="none"/>
          </c:marker>
          <c:trendline>
            <c:name>70-74</c:name>
            <c:spPr>
              <a:ln w="25400" cap="rnd">
                <a:solidFill>
                  <a:schemeClr val="accent2"/>
                </a:solidFill>
                <a:prstDash val="solid"/>
              </a:ln>
              <a:effectLst/>
            </c:spPr>
            <c:trendlineType val="linear"/>
            <c:dispRSqr val="0"/>
            <c:dispEq val="0"/>
          </c:trendline>
          <c:yVal>
            <c:numRef>
              <c:f>Purpose!$B$7:$K$7</c:f>
              <c:numCache>
                <c:formatCode>General</c:formatCode>
                <c:ptCount val="10"/>
                <c:pt idx="0">
                  <c:v>2.8342000000000001</c:v>
                </c:pt>
                <c:pt idx="1">
                  <c:v>2.8391000000000002</c:v>
                </c:pt>
                <c:pt idx="2">
                  <c:v>2.8248000000000002</c:v>
                </c:pt>
                <c:pt idx="3">
                  <c:v>2.8176000000000001</c:v>
                </c:pt>
                <c:pt idx="4">
                  <c:v>2.8260999999999998</c:v>
                </c:pt>
                <c:pt idx="5">
                  <c:v>2.8311000000000002</c:v>
                </c:pt>
                <c:pt idx="6">
                  <c:v>2.8294000000000001</c:v>
                </c:pt>
                <c:pt idx="7">
                  <c:v>2.8184</c:v>
                </c:pt>
                <c:pt idx="8">
                  <c:v>2.8212000000000002</c:v>
                </c:pt>
                <c:pt idx="9">
                  <c:v>2.7921999999999998</c:v>
                </c:pt>
              </c:numCache>
            </c:numRef>
          </c:yVal>
          <c:smooth val="0"/>
          <c:extLst>
            <c:ext xmlns:c16="http://schemas.microsoft.com/office/drawing/2014/chart" uri="{C3380CC4-5D6E-409C-BE32-E72D297353CC}">
              <c16:uniqueId val="{00000001-606B-4855-89DF-56FDC6CF26D1}"/>
            </c:ext>
          </c:extLst>
        </c:ser>
        <c:ser>
          <c:idx val="2"/>
          <c:order val="2"/>
          <c:tx>
            <c:strRef>
              <c:f>Purpose!$A$10</c:f>
              <c:strCache>
                <c:ptCount val="1"/>
                <c:pt idx="0">
                  <c:v>75 to 79</c:v>
                </c:pt>
              </c:strCache>
            </c:strRef>
          </c:tx>
          <c:spPr>
            <a:ln w="25400" cap="rnd">
              <a:noFill/>
              <a:round/>
            </a:ln>
            <a:effectLst/>
          </c:spPr>
          <c:marker>
            <c:symbol val="none"/>
          </c:marker>
          <c:trendline>
            <c:name>75-79</c:name>
            <c:spPr>
              <a:ln w="25400" cap="rnd">
                <a:solidFill>
                  <a:schemeClr val="accent3"/>
                </a:solidFill>
                <a:prstDash val="solid"/>
              </a:ln>
              <a:effectLst/>
            </c:spPr>
            <c:trendlineType val="linear"/>
            <c:dispRSqr val="0"/>
            <c:dispEq val="0"/>
          </c:trendline>
          <c:yVal>
            <c:numRef>
              <c:f>Purpose!$B$10:$K$10</c:f>
              <c:numCache>
                <c:formatCode>General</c:formatCode>
                <c:ptCount val="10"/>
                <c:pt idx="0">
                  <c:v>2.8311000000000002</c:v>
                </c:pt>
                <c:pt idx="1">
                  <c:v>2.7974000000000001</c:v>
                </c:pt>
                <c:pt idx="2">
                  <c:v>2.8197000000000001</c:v>
                </c:pt>
                <c:pt idx="3">
                  <c:v>2.8029000000000002</c:v>
                </c:pt>
                <c:pt idx="4">
                  <c:v>2.8235999999999999</c:v>
                </c:pt>
                <c:pt idx="5">
                  <c:v>2.8069999999999999</c:v>
                </c:pt>
                <c:pt idx="6">
                  <c:v>2.7951000000000001</c:v>
                </c:pt>
                <c:pt idx="7">
                  <c:v>2.7808999999999999</c:v>
                </c:pt>
                <c:pt idx="8">
                  <c:v>2.7808000000000002</c:v>
                </c:pt>
                <c:pt idx="9">
                  <c:v>2.7309000000000001</c:v>
                </c:pt>
              </c:numCache>
            </c:numRef>
          </c:yVal>
          <c:smooth val="0"/>
          <c:extLst>
            <c:ext xmlns:c16="http://schemas.microsoft.com/office/drawing/2014/chart" uri="{C3380CC4-5D6E-409C-BE32-E72D297353CC}">
              <c16:uniqueId val="{00000002-606B-4855-89DF-56FDC6CF26D1}"/>
            </c:ext>
          </c:extLst>
        </c:ser>
        <c:ser>
          <c:idx val="3"/>
          <c:order val="3"/>
          <c:tx>
            <c:strRef>
              <c:f>Purpose!$A$13</c:f>
              <c:strCache>
                <c:ptCount val="1"/>
                <c:pt idx="0">
                  <c:v>80 to 84</c:v>
                </c:pt>
              </c:strCache>
            </c:strRef>
          </c:tx>
          <c:spPr>
            <a:ln w="25400" cap="rnd">
              <a:noFill/>
              <a:round/>
            </a:ln>
            <a:effectLst/>
          </c:spPr>
          <c:marker>
            <c:symbol val="none"/>
          </c:marker>
          <c:yVal>
            <c:numRef>
              <c:f>Purpose!$B$13:$K$13</c:f>
              <c:numCache>
                <c:formatCode>General</c:formatCode>
                <c:ptCount val="10"/>
                <c:pt idx="0">
                  <c:v>2.7624</c:v>
                </c:pt>
                <c:pt idx="1">
                  <c:v>2.7404000000000002</c:v>
                </c:pt>
                <c:pt idx="2">
                  <c:v>2.7526000000000002</c:v>
                </c:pt>
                <c:pt idx="3">
                  <c:v>2.7103999999999999</c:v>
                </c:pt>
                <c:pt idx="4">
                  <c:v>2.786</c:v>
                </c:pt>
                <c:pt idx="5">
                  <c:v>2.7353999999999998</c:v>
                </c:pt>
                <c:pt idx="6">
                  <c:v>2.7195999999999998</c:v>
                </c:pt>
                <c:pt idx="7">
                  <c:v>2.7067999999999999</c:v>
                </c:pt>
                <c:pt idx="8">
                  <c:v>2.7128999999999999</c:v>
                </c:pt>
                <c:pt idx="9">
                  <c:v>2.7463000000000002</c:v>
                </c:pt>
              </c:numCache>
            </c:numRef>
          </c:yVal>
          <c:smooth val="0"/>
          <c:extLst>
            <c:ext xmlns:c16="http://schemas.microsoft.com/office/drawing/2014/chart" uri="{C3380CC4-5D6E-409C-BE32-E72D297353CC}">
              <c16:uniqueId val="{00000003-606B-4855-89DF-56FDC6CF26D1}"/>
            </c:ext>
          </c:extLst>
        </c:ser>
        <c:ser>
          <c:idx val="4"/>
          <c:order val="4"/>
          <c:tx>
            <c:strRef>
              <c:f>Purpose!$A$16</c:f>
              <c:strCache>
                <c:ptCount val="1"/>
                <c:pt idx="0">
                  <c:v>85 to 89</c:v>
                </c:pt>
              </c:strCache>
            </c:strRef>
          </c:tx>
          <c:spPr>
            <a:ln w="25400" cap="rnd">
              <a:noFill/>
              <a:round/>
            </a:ln>
            <a:effectLst/>
          </c:spPr>
          <c:marker>
            <c:symbol val="none"/>
          </c:marker>
          <c:yVal>
            <c:numRef>
              <c:f>Purpose!$B$16:$K$16</c:f>
              <c:numCache>
                <c:formatCode>General</c:formatCode>
                <c:ptCount val="10"/>
                <c:pt idx="0">
                  <c:v>2.7410000000000001</c:v>
                </c:pt>
                <c:pt idx="1">
                  <c:v>2.7078000000000002</c:v>
                </c:pt>
                <c:pt idx="2">
                  <c:v>2.7027999999999999</c:v>
                </c:pt>
                <c:pt idx="3">
                  <c:v>2.6356000000000002</c:v>
                </c:pt>
                <c:pt idx="4">
                  <c:v>2.7452000000000001</c:v>
                </c:pt>
                <c:pt idx="5">
                  <c:v>2.7262</c:v>
                </c:pt>
                <c:pt idx="6">
                  <c:v>2.7067999999999999</c:v>
                </c:pt>
                <c:pt idx="7">
                  <c:v>2.6775000000000002</c:v>
                </c:pt>
                <c:pt idx="8">
                  <c:v>2.6758999999999999</c:v>
                </c:pt>
                <c:pt idx="9">
                  <c:v>2.6120999999999999</c:v>
                </c:pt>
              </c:numCache>
            </c:numRef>
          </c:yVal>
          <c:smooth val="0"/>
          <c:extLst>
            <c:ext xmlns:c16="http://schemas.microsoft.com/office/drawing/2014/chart" uri="{C3380CC4-5D6E-409C-BE32-E72D297353CC}">
              <c16:uniqueId val="{00000004-606B-4855-89DF-56FDC6CF26D1}"/>
            </c:ext>
          </c:extLst>
        </c:ser>
        <c:ser>
          <c:idx val="5"/>
          <c:order val="5"/>
          <c:tx>
            <c:strRef>
              <c:f>Purpose!$A$19</c:f>
              <c:strCache>
                <c:ptCount val="1"/>
                <c:pt idx="0">
                  <c:v>6 90+</c:v>
                </c:pt>
              </c:strCache>
            </c:strRef>
          </c:tx>
          <c:spPr>
            <a:ln w="25400" cap="rnd">
              <a:noFill/>
              <a:round/>
            </a:ln>
            <a:effectLst/>
          </c:spPr>
          <c:marker>
            <c:symbol val="none"/>
          </c:marker>
          <c:yVal>
            <c:numRef>
              <c:f>Purpose!$B$19:$K$19</c:f>
              <c:numCache>
                <c:formatCode>General</c:formatCode>
                <c:ptCount val="10"/>
                <c:pt idx="0">
                  <c:v>2.7505000000000002</c:v>
                </c:pt>
                <c:pt idx="1">
                  <c:v>2.7006000000000001</c:v>
                </c:pt>
                <c:pt idx="2">
                  <c:v>2.6652</c:v>
                </c:pt>
                <c:pt idx="3">
                  <c:v>2.6257999999999999</c:v>
                </c:pt>
                <c:pt idx="4">
                  <c:v>2.7151999999999998</c:v>
                </c:pt>
                <c:pt idx="5">
                  <c:v>2.6638999999999999</c:v>
                </c:pt>
                <c:pt idx="6">
                  <c:v>2.6484999999999999</c:v>
                </c:pt>
                <c:pt idx="7">
                  <c:v>2.6496</c:v>
                </c:pt>
                <c:pt idx="8">
                  <c:v>2.5954999999999999</c:v>
                </c:pt>
                <c:pt idx="9">
                  <c:v>2.5926</c:v>
                </c:pt>
              </c:numCache>
            </c:numRef>
          </c:yVal>
          <c:smooth val="0"/>
          <c:extLst>
            <c:ext xmlns:c16="http://schemas.microsoft.com/office/drawing/2014/chart" uri="{C3380CC4-5D6E-409C-BE32-E72D297353CC}">
              <c16:uniqueId val="{00000005-606B-4855-89DF-56FDC6CF26D1}"/>
            </c:ext>
          </c:extLst>
        </c:ser>
        <c:dLbls>
          <c:showLegendKey val="0"/>
          <c:showVal val="0"/>
          <c:showCatName val="0"/>
          <c:showSerName val="0"/>
          <c:showPercent val="0"/>
          <c:showBubbleSize val="0"/>
        </c:dLbls>
        <c:axId val="1198379024"/>
        <c:axId val="1198379856"/>
      </c:scatterChart>
      <c:valAx>
        <c:axId val="119837902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Wave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856"/>
        <c:crosses val="autoZero"/>
        <c:crossBetween val="midCat"/>
        <c:majorUnit val="1"/>
      </c:valAx>
      <c:valAx>
        <c:axId val="119837985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a:t>Purpose in Life</a:t>
                </a:r>
              </a:p>
            </c:rich>
          </c:tx>
          <c:layout>
            <c:manualLayout>
              <c:xMode val="edge"/>
              <c:yMode val="edge"/>
              <c:x val="1.5089310386265977E-2"/>
              <c:y val="0.40019502013286917"/>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024"/>
        <c:crosses val="autoZero"/>
        <c:crossBetween val="midCat"/>
      </c:valAx>
      <c:spPr>
        <a:noFill/>
        <a:ln>
          <a:noFill/>
        </a:ln>
        <a:effectLst/>
      </c:spPr>
    </c:plotArea>
    <c:legend>
      <c:legendPos val="t"/>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6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7852120684609972E-2"/>
          <c:y val="7.2803414409994008E-2"/>
          <c:w val="0.89382514527492418"/>
          <c:h val="0.80905613059495163"/>
        </c:manualLayout>
      </c:layout>
      <c:scatterChart>
        <c:scatterStyle val="lineMarker"/>
        <c:varyColors val="0"/>
        <c:ser>
          <c:idx val="0"/>
          <c:order val="0"/>
          <c:tx>
            <c:strRef>
              <c:f>Purpose!$A$4</c:f>
              <c:strCache>
                <c:ptCount val="1"/>
                <c:pt idx="0">
                  <c:v>65 to 69</c:v>
                </c:pt>
              </c:strCache>
            </c:strRef>
          </c:tx>
          <c:spPr>
            <a:ln w="19050" cap="rnd">
              <a:noFill/>
              <a:round/>
            </a:ln>
            <a:effectLst/>
          </c:spPr>
          <c:marker>
            <c:symbol val="none"/>
          </c:marker>
          <c:trendline>
            <c:name>65-69</c:name>
            <c:spPr>
              <a:ln w="25400" cap="rnd">
                <a:solidFill>
                  <a:schemeClr val="accent1"/>
                </a:solidFill>
                <a:prstDash val="solid"/>
              </a:ln>
              <a:effectLst/>
            </c:spPr>
            <c:trendlineType val="linear"/>
            <c:dispRSqr val="0"/>
            <c:dispEq val="0"/>
          </c:trendline>
          <c:xVal>
            <c:numRef>
              <c:f>Purpose!$B$3:$K$3</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Purpose!$B$4:$K$4</c:f>
              <c:numCache>
                <c:formatCode>General</c:formatCode>
                <c:ptCount val="10"/>
                <c:pt idx="0">
                  <c:v>2.8582000000000001</c:v>
                </c:pt>
                <c:pt idx="1">
                  <c:v>2.8439000000000001</c:v>
                </c:pt>
                <c:pt idx="2">
                  <c:v>2.8441000000000001</c:v>
                </c:pt>
                <c:pt idx="3">
                  <c:v>2.8681000000000001</c:v>
                </c:pt>
                <c:pt idx="4">
                  <c:v>2.8473000000000002</c:v>
                </c:pt>
                <c:pt idx="5">
                  <c:v>2.8445999999999998</c:v>
                </c:pt>
                <c:pt idx="6">
                  <c:v>2.8542999999999998</c:v>
                </c:pt>
                <c:pt idx="7">
                  <c:v>2.8561000000000001</c:v>
                </c:pt>
                <c:pt idx="8">
                  <c:v>2.8393000000000002</c:v>
                </c:pt>
                <c:pt idx="9">
                  <c:v>2.823</c:v>
                </c:pt>
              </c:numCache>
            </c:numRef>
          </c:yVal>
          <c:smooth val="0"/>
          <c:extLst>
            <c:ext xmlns:c16="http://schemas.microsoft.com/office/drawing/2014/chart" uri="{C3380CC4-5D6E-409C-BE32-E72D297353CC}">
              <c16:uniqueId val="{00000000-606B-4855-89DF-56FDC6CF26D1}"/>
            </c:ext>
          </c:extLst>
        </c:ser>
        <c:ser>
          <c:idx val="1"/>
          <c:order val="1"/>
          <c:tx>
            <c:strRef>
              <c:f>Purpose!$A$7</c:f>
              <c:strCache>
                <c:ptCount val="1"/>
                <c:pt idx="0">
                  <c:v>70 to 74</c:v>
                </c:pt>
              </c:strCache>
            </c:strRef>
          </c:tx>
          <c:spPr>
            <a:ln w="25400" cap="rnd">
              <a:noFill/>
              <a:round/>
            </a:ln>
            <a:effectLst/>
          </c:spPr>
          <c:marker>
            <c:symbol val="none"/>
          </c:marker>
          <c:trendline>
            <c:name>70-74</c:name>
            <c:spPr>
              <a:ln w="25400" cap="rnd">
                <a:solidFill>
                  <a:schemeClr val="accent2"/>
                </a:solidFill>
                <a:prstDash val="solid"/>
              </a:ln>
              <a:effectLst/>
            </c:spPr>
            <c:trendlineType val="linear"/>
            <c:dispRSqr val="0"/>
            <c:dispEq val="0"/>
          </c:trendline>
          <c:yVal>
            <c:numRef>
              <c:f>Purpose!$B$7:$K$7</c:f>
              <c:numCache>
                <c:formatCode>General</c:formatCode>
                <c:ptCount val="10"/>
                <c:pt idx="0">
                  <c:v>2.8342000000000001</c:v>
                </c:pt>
                <c:pt idx="1">
                  <c:v>2.8391000000000002</c:v>
                </c:pt>
                <c:pt idx="2">
                  <c:v>2.8248000000000002</c:v>
                </c:pt>
                <c:pt idx="3">
                  <c:v>2.8176000000000001</c:v>
                </c:pt>
                <c:pt idx="4">
                  <c:v>2.8260999999999998</c:v>
                </c:pt>
                <c:pt idx="5">
                  <c:v>2.8311000000000002</c:v>
                </c:pt>
                <c:pt idx="6">
                  <c:v>2.8294000000000001</c:v>
                </c:pt>
                <c:pt idx="7">
                  <c:v>2.8184</c:v>
                </c:pt>
                <c:pt idx="8">
                  <c:v>2.8212000000000002</c:v>
                </c:pt>
                <c:pt idx="9">
                  <c:v>2.7921999999999998</c:v>
                </c:pt>
              </c:numCache>
            </c:numRef>
          </c:yVal>
          <c:smooth val="0"/>
          <c:extLst>
            <c:ext xmlns:c16="http://schemas.microsoft.com/office/drawing/2014/chart" uri="{C3380CC4-5D6E-409C-BE32-E72D297353CC}">
              <c16:uniqueId val="{00000001-606B-4855-89DF-56FDC6CF26D1}"/>
            </c:ext>
          </c:extLst>
        </c:ser>
        <c:ser>
          <c:idx val="2"/>
          <c:order val="2"/>
          <c:tx>
            <c:strRef>
              <c:f>Purpose!$A$10</c:f>
              <c:strCache>
                <c:ptCount val="1"/>
                <c:pt idx="0">
                  <c:v>75 to 79</c:v>
                </c:pt>
              </c:strCache>
            </c:strRef>
          </c:tx>
          <c:spPr>
            <a:ln w="25400" cap="rnd">
              <a:noFill/>
              <a:round/>
            </a:ln>
            <a:effectLst/>
          </c:spPr>
          <c:marker>
            <c:symbol val="none"/>
          </c:marker>
          <c:trendline>
            <c:name>75-79</c:name>
            <c:spPr>
              <a:ln w="25400" cap="rnd">
                <a:solidFill>
                  <a:schemeClr val="accent3"/>
                </a:solidFill>
                <a:prstDash val="solid"/>
              </a:ln>
              <a:effectLst/>
            </c:spPr>
            <c:trendlineType val="linear"/>
            <c:dispRSqr val="0"/>
            <c:dispEq val="0"/>
          </c:trendline>
          <c:yVal>
            <c:numRef>
              <c:f>Purpose!$B$10:$K$10</c:f>
              <c:numCache>
                <c:formatCode>General</c:formatCode>
                <c:ptCount val="10"/>
                <c:pt idx="0">
                  <c:v>2.8311000000000002</c:v>
                </c:pt>
                <c:pt idx="1">
                  <c:v>2.7974000000000001</c:v>
                </c:pt>
                <c:pt idx="2">
                  <c:v>2.8197000000000001</c:v>
                </c:pt>
                <c:pt idx="3">
                  <c:v>2.8029000000000002</c:v>
                </c:pt>
                <c:pt idx="4">
                  <c:v>2.8235999999999999</c:v>
                </c:pt>
                <c:pt idx="5">
                  <c:v>2.8069999999999999</c:v>
                </c:pt>
                <c:pt idx="6">
                  <c:v>2.7951000000000001</c:v>
                </c:pt>
                <c:pt idx="7">
                  <c:v>2.7808999999999999</c:v>
                </c:pt>
                <c:pt idx="8">
                  <c:v>2.7808000000000002</c:v>
                </c:pt>
                <c:pt idx="9">
                  <c:v>2.7309000000000001</c:v>
                </c:pt>
              </c:numCache>
            </c:numRef>
          </c:yVal>
          <c:smooth val="0"/>
          <c:extLst>
            <c:ext xmlns:c16="http://schemas.microsoft.com/office/drawing/2014/chart" uri="{C3380CC4-5D6E-409C-BE32-E72D297353CC}">
              <c16:uniqueId val="{00000002-606B-4855-89DF-56FDC6CF26D1}"/>
            </c:ext>
          </c:extLst>
        </c:ser>
        <c:ser>
          <c:idx val="3"/>
          <c:order val="3"/>
          <c:tx>
            <c:strRef>
              <c:f>Purpose!$A$13</c:f>
              <c:strCache>
                <c:ptCount val="1"/>
                <c:pt idx="0">
                  <c:v>80 to 84</c:v>
                </c:pt>
              </c:strCache>
            </c:strRef>
          </c:tx>
          <c:spPr>
            <a:ln w="25400" cap="rnd">
              <a:noFill/>
              <a:round/>
            </a:ln>
            <a:effectLst/>
          </c:spPr>
          <c:marker>
            <c:symbol val="none"/>
          </c:marker>
          <c:trendline>
            <c:name>80-84</c:name>
            <c:spPr>
              <a:ln w="25400" cap="rnd">
                <a:solidFill>
                  <a:schemeClr val="accent4"/>
                </a:solidFill>
                <a:prstDash val="solid"/>
              </a:ln>
              <a:effectLst/>
            </c:spPr>
            <c:trendlineType val="linear"/>
            <c:dispRSqr val="0"/>
            <c:dispEq val="0"/>
          </c:trendline>
          <c:yVal>
            <c:numRef>
              <c:f>Purpose!$B$13:$K$13</c:f>
              <c:numCache>
                <c:formatCode>General</c:formatCode>
                <c:ptCount val="10"/>
                <c:pt idx="0">
                  <c:v>2.7624</c:v>
                </c:pt>
                <c:pt idx="1">
                  <c:v>2.7404000000000002</c:v>
                </c:pt>
                <c:pt idx="2">
                  <c:v>2.7526000000000002</c:v>
                </c:pt>
                <c:pt idx="3">
                  <c:v>2.7103999999999999</c:v>
                </c:pt>
                <c:pt idx="4">
                  <c:v>2.786</c:v>
                </c:pt>
                <c:pt idx="5">
                  <c:v>2.7353999999999998</c:v>
                </c:pt>
                <c:pt idx="6">
                  <c:v>2.7195999999999998</c:v>
                </c:pt>
                <c:pt idx="7">
                  <c:v>2.7067999999999999</c:v>
                </c:pt>
                <c:pt idx="8">
                  <c:v>2.7128999999999999</c:v>
                </c:pt>
                <c:pt idx="9">
                  <c:v>2.7463000000000002</c:v>
                </c:pt>
              </c:numCache>
            </c:numRef>
          </c:yVal>
          <c:smooth val="0"/>
          <c:extLst>
            <c:ext xmlns:c16="http://schemas.microsoft.com/office/drawing/2014/chart" uri="{C3380CC4-5D6E-409C-BE32-E72D297353CC}">
              <c16:uniqueId val="{00000003-606B-4855-89DF-56FDC6CF26D1}"/>
            </c:ext>
          </c:extLst>
        </c:ser>
        <c:ser>
          <c:idx val="4"/>
          <c:order val="4"/>
          <c:tx>
            <c:strRef>
              <c:f>Purpose!$A$16</c:f>
              <c:strCache>
                <c:ptCount val="1"/>
                <c:pt idx="0">
                  <c:v>85 to 89</c:v>
                </c:pt>
              </c:strCache>
            </c:strRef>
          </c:tx>
          <c:spPr>
            <a:ln w="25400" cap="rnd">
              <a:noFill/>
              <a:round/>
            </a:ln>
            <a:effectLst/>
          </c:spPr>
          <c:marker>
            <c:symbol val="none"/>
          </c:marker>
          <c:yVal>
            <c:numRef>
              <c:f>Purpose!$B$16:$K$16</c:f>
              <c:numCache>
                <c:formatCode>General</c:formatCode>
                <c:ptCount val="10"/>
                <c:pt idx="0">
                  <c:v>2.7410000000000001</c:v>
                </c:pt>
                <c:pt idx="1">
                  <c:v>2.7078000000000002</c:v>
                </c:pt>
                <c:pt idx="2">
                  <c:v>2.7027999999999999</c:v>
                </c:pt>
                <c:pt idx="3">
                  <c:v>2.6356000000000002</c:v>
                </c:pt>
                <c:pt idx="4">
                  <c:v>2.7452000000000001</c:v>
                </c:pt>
                <c:pt idx="5">
                  <c:v>2.7262</c:v>
                </c:pt>
                <c:pt idx="6">
                  <c:v>2.7067999999999999</c:v>
                </c:pt>
                <c:pt idx="7">
                  <c:v>2.6775000000000002</c:v>
                </c:pt>
                <c:pt idx="8">
                  <c:v>2.6758999999999999</c:v>
                </c:pt>
                <c:pt idx="9">
                  <c:v>2.6120999999999999</c:v>
                </c:pt>
              </c:numCache>
            </c:numRef>
          </c:yVal>
          <c:smooth val="0"/>
          <c:extLst>
            <c:ext xmlns:c16="http://schemas.microsoft.com/office/drawing/2014/chart" uri="{C3380CC4-5D6E-409C-BE32-E72D297353CC}">
              <c16:uniqueId val="{00000004-606B-4855-89DF-56FDC6CF26D1}"/>
            </c:ext>
          </c:extLst>
        </c:ser>
        <c:ser>
          <c:idx val="5"/>
          <c:order val="5"/>
          <c:tx>
            <c:strRef>
              <c:f>Purpose!$A$19</c:f>
              <c:strCache>
                <c:ptCount val="1"/>
                <c:pt idx="0">
                  <c:v>6 90+</c:v>
                </c:pt>
              </c:strCache>
            </c:strRef>
          </c:tx>
          <c:spPr>
            <a:ln w="25400" cap="rnd">
              <a:noFill/>
              <a:round/>
            </a:ln>
            <a:effectLst/>
          </c:spPr>
          <c:marker>
            <c:symbol val="none"/>
          </c:marker>
          <c:yVal>
            <c:numRef>
              <c:f>Purpose!$B$19:$K$19</c:f>
              <c:numCache>
                <c:formatCode>General</c:formatCode>
                <c:ptCount val="10"/>
                <c:pt idx="0">
                  <c:v>2.7505000000000002</c:v>
                </c:pt>
                <c:pt idx="1">
                  <c:v>2.7006000000000001</c:v>
                </c:pt>
                <c:pt idx="2">
                  <c:v>2.6652</c:v>
                </c:pt>
                <c:pt idx="3">
                  <c:v>2.6257999999999999</c:v>
                </c:pt>
                <c:pt idx="4">
                  <c:v>2.7151999999999998</c:v>
                </c:pt>
                <c:pt idx="5">
                  <c:v>2.6638999999999999</c:v>
                </c:pt>
                <c:pt idx="6">
                  <c:v>2.6484999999999999</c:v>
                </c:pt>
                <c:pt idx="7">
                  <c:v>2.6496</c:v>
                </c:pt>
                <c:pt idx="8">
                  <c:v>2.5954999999999999</c:v>
                </c:pt>
                <c:pt idx="9">
                  <c:v>2.5926</c:v>
                </c:pt>
              </c:numCache>
            </c:numRef>
          </c:yVal>
          <c:smooth val="0"/>
          <c:extLst>
            <c:ext xmlns:c16="http://schemas.microsoft.com/office/drawing/2014/chart" uri="{C3380CC4-5D6E-409C-BE32-E72D297353CC}">
              <c16:uniqueId val="{00000005-606B-4855-89DF-56FDC6CF26D1}"/>
            </c:ext>
          </c:extLst>
        </c:ser>
        <c:dLbls>
          <c:showLegendKey val="0"/>
          <c:showVal val="0"/>
          <c:showCatName val="0"/>
          <c:showSerName val="0"/>
          <c:showPercent val="0"/>
          <c:showBubbleSize val="0"/>
        </c:dLbls>
        <c:axId val="1198379024"/>
        <c:axId val="1198379856"/>
      </c:scatterChart>
      <c:valAx>
        <c:axId val="119837902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Wave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856"/>
        <c:crosses val="autoZero"/>
        <c:crossBetween val="midCat"/>
        <c:majorUnit val="1"/>
      </c:valAx>
      <c:valAx>
        <c:axId val="119837985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a:t>Purpose in Life</a:t>
                </a:r>
              </a:p>
            </c:rich>
          </c:tx>
          <c:layout>
            <c:manualLayout>
              <c:xMode val="edge"/>
              <c:yMode val="edge"/>
              <c:x val="1.5089310386265977E-2"/>
              <c:y val="0.40019502013286917"/>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024"/>
        <c:crosses val="autoZero"/>
        <c:crossBetween val="midCat"/>
      </c:valAx>
      <c:spPr>
        <a:noFill/>
        <a:ln>
          <a:noFill/>
        </a:ln>
        <a:effectLst/>
      </c:spPr>
    </c:plotArea>
    <c:legend>
      <c:legendPos val="t"/>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6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7852120684609972E-2"/>
          <c:y val="7.2803414409994008E-2"/>
          <c:w val="0.89382514527492418"/>
          <c:h val="0.80905613059495163"/>
        </c:manualLayout>
      </c:layout>
      <c:scatterChart>
        <c:scatterStyle val="lineMarker"/>
        <c:varyColors val="0"/>
        <c:ser>
          <c:idx val="0"/>
          <c:order val="0"/>
          <c:tx>
            <c:strRef>
              <c:f>Purpose!$A$4</c:f>
              <c:strCache>
                <c:ptCount val="1"/>
                <c:pt idx="0">
                  <c:v>65 to 69</c:v>
                </c:pt>
              </c:strCache>
            </c:strRef>
          </c:tx>
          <c:spPr>
            <a:ln w="19050" cap="rnd">
              <a:noFill/>
              <a:round/>
            </a:ln>
            <a:effectLst/>
          </c:spPr>
          <c:marker>
            <c:symbol val="none"/>
          </c:marker>
          <c:trendline>
            <c:name>65-69</c:name>
            <c:spPr>
              <a:ln w="25400" cap="rnd">
                <a:solidFill>
                  <a:schemeClr val="accent1"/>
                </a:solidFill>
                <a:prstDash val="solid"/>
              </a:ln>
              <a:effectLst/>
            </c:spPr>
            <c:trendlineType val="linear"/>
            <c:dispRSqr val="0"/>
            <c:dispEq val="0"/>
          </c:trendline>
          <c:xVal>
            <c:numRef>
              <c:f>Purpose!$B$3:$K$3</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Purpose!$B$4:$K$4</c:f>
              <c:numCache>
                <c:formatCode>General</c:formatCode>
                <c:ptCount val="10"/>
                <c:pt idx="0">
                  <c:v>2.8582000000000001</c:v>
                </c:pt>
                <c:pt idx="1">
                  <c:v>2.8439000000000001</c:v>
                </c:pt>
                <c:pt idx="2">
                  <c:v>2.8441000000000001</c:v>
                </c:pt>
                <c:pt idx="3">
                  <c:v>2.8681000000000001</c:v>
                </c:pt>
                <c:pt idx="4">
                  <c:v>2.8473000000000002</c:v>
                </c:pt>
                <c:pt idx="5">
                  <c:v>2.8445999999999998</c:v>
                </c:pt>
                <c:pt idx="6">
                  <c:v>2.8542999999999998</c:v>
                </c:pt>
                <c:pt idx="7">
                  <c:v>2.8561000000000001</c:v>
                </c:pt>
                <c:pt idx="8">
                  <c:v>2.8393000000000002</c:v>
                </c:pt>
                <c:pt idx="9">
                  <c:v>2.823</c:v>
                </c:pt>
              </c:numCache>
            </c:numRef>
          </c:yVal>
          <c:smooth val="0"/>
          <c:extLst>
            <c:ext xmlns:c16="http://schemas.microsoft.com/office/drawing/2014/chart" uri="{C3380CC4-5D6E-409C-BE32-E72D297353CC}">
              <c16:uniqueId val="{00000000-606B-4855-89DF-56FDC6CF26D1}"/>
            </c:ext>
          </c:extLst>
        </c:ser>
        <c:ser>
          <c:idx val="1"/>
          <c:order val="1"/>
          <c:tx>
            <c:strRef>
              <c:f>Purpose!$A$7</c:f>
              <c:strCache>
                <c:ptCount val="1"/>
                <c:pt idx="0">
                  <c:v>70 to 74</c:v>
                </c:pt>
              </c:strCache>
            </c:strRef>
          </c:tx>
          <c:spPr>
            <a:ln w="25400" cap="rnd">
              <a:noFill/>
              <a:round/>
            </a:ln>
            <a:effectLst/>
          </c:spPr>
          <c:marker>
            <c:symbol val="none"/>
          </c:marker>
          <c:trendline>
            <c:name>70-74</c:name>
            <c:spPr>
              <a:ln w="25400" cap="rnd">
                <a:solidFill>
                  <a:schemeClr val="accent2"/>
                </a:solidFill>
                <a:prstDash val="solid"/>
              </a:ln>
              <a:effectLst/>
            </c:spPr>
            <c:trendlineType val="linear"/>
            <c:dispRSqr val="0"/>
            <c:dispEq val="0"/>
          </c:trendline>
          <c:yVal>
            <c:numRef>
              <c:f>Purpose!$B$7:$K$7</c:f>
              <c:numCache>
                <c:formatCode>General</c:formatCode>
                <c:ptCount val="10"/>
                <c:pt idx="0">
                  <c:v>2.8342000000000001</c:v>
                </c:pt>
                <c:pt idx="1">
                  <c:v>2.8391000000000002</c:v>
                </c:pt>
                <c:pt idx="2">
                  <c:v>2.8248000000000002</c:v>
                </c:pt>
                <c:pt idx="3">
                  <c:v>2.8176000000000001</c:v>
                </c:pt>
                <c:pt idx="4">
                  <c:v>2.8260999999999998</c:v>
                </c:pt>
                <c:pt idx="5">
                  <c:v>2.8311000000000002</c:v>
                </c:pt>
                <c:pt idx="6">
                  <c:v>2.8294000000000001</c:v>
                </c:pt>
                <c:pt idx="7">
                  <c:v>2.8184</c:v>
                </c:pt>
                <c:pt idx="8">
                  <c:v>2.8212000000000002</c:v>
                </c:pt>
                <c:pt idx="9">
                  <c:v>2.7921999999999998</c:v>
                </c:pt>
              </c:numCache>
            </c:numRef>
          </c:yVal>
          <c:smooth val="0"/>
          <c:extLst>
            <c:ext xmlns:c16="http://schemas.microsoft.com/office/drawing/2014/chart" uri="{C3380CC4-5D6E-409C-BE32-E72D297353CC}">
              <c16:uniqueId val="{00000001-606B-4855-89DF-56FDC6CF26D1}"/>
            </c:ext>
          </c:extLst>
        </c:ser>
        <c:ser>
          <c:idx val="2"/>
          <c:order val="2"/>
          <c:tx>
            <c:strRef>
              <c:f>Purpose!$A$10</c:f>
              <c:strCache>
                <c:ptCount val="1"/>
                <c:pt idx="0">
                  <c:v>75 to 79</c:v>
                </c:pt>
              </c:strCache>
            </c:strRef>
          </c:tx>
          <c:spPr>
            <a:ln w="25400" cap="rnd">
              <a:noFill/>
              <a:round/>
            </a:ln>
            <a:effectLst/>
          </c:spPr>
          <c:marker>
            <c:symbol val="none"/>
          </c:marker>
          <c:trendline>
            <c:name>75-79</c:name>
            <c:spPr>
              <a:ln w="25400" cap="rnd">
                <a:solidFill>
                  <a:schemeClr val="accent3"/>
                </a:solidFill>
                <a:prstDash val="solid"/>
              </a:ln>
              <a:effectLst/>
            </c:spPr>
            <c:trendlineType val="linear"/>
            <c:dispRSqr val="0"/>
            <c:dispEq val="0"/>
          </c:trendline>
          <c:yVal>
            <c:numRef>
              <c:f>Purpose!$B$10:$K$10</c:f>
              <c:numCache>
                <c:formatCode>General</c:formatCode>
                <c:ptCount val="10"/>
                <c:pt idx="0">
                  <c:v>2.8311000000000002</c:v>
                </c:pt>
                <c:pt idx="1">
                  <c:v>2.7974000000000001</c:v>
                </c:pt>
                <c:pt idx="2">
                  <c:v>2.8197000000000001</c:v>
                </c:pt>
                <c:pt idx="3">
                  <c:v>2.8029000000000002</c:v>
                </c:pt>
                <c:pt idx="4">
                  <c:v>2.8235999999999999</c:v>
                </c:pt>
                <c:pt idx="5">
                  <c:v>2.8069999999999999</c:v>
                </c:pt>
                <c:pt idx="6">
                  <c:v>2.7951000000000001</c:v>
                </c:pt>
                <c:pt idx="7">
                  <c:v>2.7808999999999999</c:v>
                </c:pt>
                <c:pt idx="8">
                  <c:v>2.7808000000000002</c:v>
                </c:pt>
                <c:pt idx="9">
                  <c:v>2.7309000000000001</c:v>
                </c:pt>
              </c:numCache>
            </c:numRef>
          </c:yVal>
          <c:smooth val="0"/>
          <c:extLst>
            <c:ext xmlns:c16="http://schemas.microsoft.com/office/drawing/2014/chart" uri="{C3380CC4-5D6E-409C-BE32-E72D297353CC}">
              <c16:uniqueId val="{00000002-606B-4855-89DF-56FDC6CF26D1}"/>
            </c:ext>
          </c:extLst>
        </c:ser>
        <c:ser>
          <c:idx val="3"/>
          <c:order val="3"/>
          <c:tx>
            <c:strRef>
              <c:f>Purpose!$A$13</c:f>
              <c:strCache>
                <c:ptCount val="1"/>
                <c:pt idx="0">
                  <c:v>80 to 84</c:v>
                </c:pt>
              </c:strCache>
            </c:strRef>
          </c:tx>
          <c:spPr>
            <a:ln w="25400" cap="rnd">
              <a:noFill/>
              <a:round/>
            </a:ln>
            <a:effectLst/>
          </c:spPr>
          <c:marker>
            <c:symbol val="none"/>
          </c:marker>
          <c:trendline>
            <c:name>80-84</c:name>
            <c:spPr>
              <a:ln w="25400" cap="rnd">
                <a:solidFill>
                  <a:schemeClr val="accent4"/>
                </a:solidFill>
                <a:prstDash val="solid"/>
              </a:ln>
              <a:effectLst/>
            </c:spPr>
            <c:trendlineType val="linear"/>
            <c:dispRSqr val="0"/>
            <c:dispEq val="0"/>
          </c:trendline>
          <c:yVal>
            <c:numRef>
              <c:f>Purpose!$B$13:$K$13</c:f>
              <c:numCache>
                <c:formatCode>General</c:formatCode>
                <c:ptCount val="10"/>
                <c:pt idx="0">
                  <c:v>2.7624</c:v>
                </c:pt>
                <c:pt idx="1">
                  <c:v>2.7404000000000002</c:v>
                </c:pt>
                <c:pt idx="2">
                  <c:v>2.7526000000000002</c:v>
                </c:pt>
                <c:pt idx="3">
                  <c:v>2.7103999999999999</c:v>
                </c:pt>
                <c:pt idx="4">
                  <c:v>2.786</c:v>
                </c:pt>
                <c:pt idx="5">
                  <c:v>2.7353999999999998</c:v>
                </c:pt>
                <c:pt idx="6">
                  <c:v>2.7195999999999998</c:v>
                </c:pt>
                <c:pt idx="7">
                  <c:v>2.7067999999999999</c:v>
                </c:pt>
                <c:pt idx="8">
                  <c:v>2.7128999999999999</c:v>
                </c:pt>
                <c:pt idx="9">
                  <c:v>2.7463000000000002</c:v>
                </c:pt>
              </c:numCache>
            </c:numRef>
          </c:yVal>
          <c:smooth val="0"/>
          <c:extLst>
            <c:ext xmlns:c16="http://schemas.microsoft.com/office/drawing/2014/chart" uri="{C3380CC4-5D6E-409C-BE32-E72D297353CC}">
              <c16:uniqueId val="{00000003-606B-4855-89DF-56FDC6CF26D1}"/>
            </c:ext>
          </c:extLst>
        </c:ser>
        <c:ser>
          <c:idx val="4"/>
          <c:order val="4"/>
          <c:tx>
            <c:strRef>
              <c:f>Purpose!$A$16</c:f>
              <c:strCache>
                <c:ptCount val="1"/>
                <c:pt idx="0">
                  <c:v>85 to 89</c:v>
                </c:pt>
              </c:strCache>
            </c:strRef>
          </c:tx>
          <c:spPr>
            <a:ln w="25400" cap="rnd">
              <a:noFill/>
              <a:round/>
            </a:ln>
            <a:effectLst/>
          </c:spPr>
          <c:marker>
            <c:symbol val="none"/>
          </c:marker>
          <c:trendline>
            <c:name>85-89</c:name>
            <c:spPr>
              <a:ln w="25400" cap="rnd">
                <a:solidFill>
                  <a:schemeClr val="accent5"/>
                </a:solidFill>
                <a:prstDash val="solid"/>
              </a:ln>
              <a:effectLst/>
            </c:spPr>
            <c:trendlineType val="linear"/>
            <c:dispRSqr val="0"/>
            <c:dispEq val="0"/>
          </c:trendline>
          <c:yVal>
            <c:numRef>
              <c:f>Purpose!$B$16:$K$16</c:f>
              <c:numCache>
                <c:formatCode>General</c:formatCode>
                <c:ptCount val="10"/>
                <c:pt idx="0">
                  <c:v>2.7410000000000001</c:v>
                </c:pt>
                <c:pt idx="1">
                  <c:v>2.7078000000000002</c:v>
                </c:pt>
                <c:pt idx="2">
                  <c:v>2.7027999999999999</c:v>
                </c:pt>
                <c:pt idx="3">
                  <c:v>2.6356000000000002</c:v>
                </c:pt>
                <c:pt idx="4">
                  <c:v>2.7452000000000001</c:v>
                </c:pt>
                <c:pt idx="5">
                  <c:v>2.7262</c:v>
                </c:pt>
                <c:pt idx="6">
                  <c:v>2.7067999999999999</c:v>
                </c:pt>
                <c:pt idx="7">
                  <c:v>2.6775000000000002</c:v>
                </c:pt>
                <c:pt idx="8">
                  <c:v>2.6758999999999999</c:v>
                </c:pt>
                <c:pt idx="9">
                  <c:v>2.6120999999999999</c:v>
                </c:pt>
              </c:numCache>
            </c:numRef>
          </c:yVal>
          <c:smooth val="0"/>
          <c:extLst>
            <c:ext xmlns:c16="http://schemas.microsoft.com/office/drawing/2014/chart" uri="{C3380CC4-5D6E-409C-BE32-E72D297353CC}">
              <c16:uniqueId val="{00000004-606B-4855-89DF-56FDC6CF26D1}"/>
            </c:ext>
          </c:extLst>
        </c:ser>
        <c:ser>
          <c:idx val="5"/>
          <c:order val="5"/>
          <c:tx>
            <c:strRef>
              <c:f>Purpose!$A$19</c:f>
              <c:strCache>
                <c:ptCount val="1"/>
                <c:pt idx="0">
                  <c:v>6 90+</c:v>
                </c:pt>
              </c:strCache>
            </c:strRef>
          </c:tx>
          <c:spPr>
            <a:ln w="25400" cap="rnd">
              <a:noFill/>
              <a:round/>
            </a:ln>
            <a:effectLst/>
          </c:spPr>
          <c:marker>
            <c:symbol val="none"/>
          </c:marker>
          <c:yVal>
            <c:numRef>
              <c:f>Purpose!$B$19:$K$19</c:f>
              <c:numCache>
                <c:formatCode>General</c:formatCode>
                <c:ptCount val="10"/>
                <c:pt idx="0">
                  <c:v>2.7505000000000002</c:v>
                </c:pt>
                <c:pt idx="1">
                  <c:v>2.7006000000000001</c:v>
                </c:pt>
                <c:pt idx="2">
                  <c:v>2.6652</c:v>
                </c:pt>
                <c:pt idx="3">
                  <c:v>2.6257999999999999</c:v>
                </c:pt>
                <c:pt idx="4">
                  <c:v>2.7151999999999998</c:v>
                </c:pt>
                <c:pt idx="5">
                  <c:v>2.6638999999999999</c:v>
                </c:pt>
                <c:pt idx="6">
                  <c:v>2.6484999999999999</c:v>
                </c:pt>
                <c:pt idx="7">
                  <c:v>2.6496</c:v>
                </c:pt>
                <c:pt idx="8">
                  <c:v>2.5954999999999999</c:v>
                </c:pt>
                <c:pt idx="9">
                  <c:v>2.5926</c:v>
                </c:pt>
              </c:numCache>
            </c:numRef>
          </c:yVal>
          <c:smooth val="0"/>
          <c:extLst>
            <c:ext xmlns:c16="http://schemas.microsoft.com/office/drawing/2014/chart" uri="{C3380CC4-5D6E-409C-BE32-E72D297353CC}">
              <c16:uniqueId val="{00000005-606B-4855-89DF-56FDC6CF26D1}"/>
            </c:ext>
          </c:extLst>
        </c:ser>
        <c:dLbls>
          <c:showLegendKey val="0"/>
          <c:showVal val="0"/>
          <c:showCatName val="0"/>
          <c:showSerName val="0"/>
          <c:showPercent val="0"/>
          <c:showBubbleSize val="0"/>
        </c:dLbls>
        <c:axId val="1198379024"/>
        <c:axId val="1198379856"/>
      </c:scatterChart>
      <c:valAx>
        <c:axId val="119837902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Wave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856"/>
        <c:crosses val="autoZero"/>
        <c:crossBetween val="midCat"/>
        <c:majorUnit val="1"/>
      </c:valAx>
      <c:valAx>
        <c:axId val="119837985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a:t>Purpose in Life</a:t>
                </a:r>
              </a:p>
            </c:rich>
          </c:tx>
          <c:layout>
            <c:manualLayout>
              <c:xMode val="edge"/>
              <c:yMode val="edge"/>
              <c:x val="1.5089310386265977E-2"/>
              <c:y val="0.40019502013286917"/>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024"/>
        <c:crosses val="autoZero"/>
        <c:crossBetween val="midCat"/>
      </c:valAx>
      <c:spPr>
        <a:noFill/>
        <a:ln>
          <a:noFill/>
        </a:ln>
        <a:effectLst/>
      </c:spPr>
    </c:plotArea>
    <c:legend>
      <c:legendPos val="t"/>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6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7852120684609972E-2"/>
          <c:y val="7.2803414409994008E-2"/>
          <c:w val="0.89382514527492418"/>
          <c:h val="0.80905613059495163"/>
        </c:manualLayout>
      </c:layout>
      <c:scatterChart>
        <c:scatterStyle val="lineMarker"/>
        <c:varyColors val="0"/>
        <c:ser>
          <c:idx val="0"/>
          <c:order val="0"/>
          <c:tx>
            <c:strRef>
              <c:f>Purpose!$A$4</c:f>
              <c:strCache>
                <c:ptCount val="1"/>
                <c:pt idx="0">
                  <c:v>65 to 69</c:v>
                </c:pt>
              </c:strCache>
            </c:strRef>
          </c:tx>
          <c:spPr>
            <a:ln w="19050" cap="rnd">
              <a:noFill/>
              <a:round/>
            </a:ln>
            <a:effectLst/>
          </c:spPr>
          <c:marker>
            <c:symbol val="none"/>
          </c:marker>
          <c:trendline>
            <c:name>65-69</c:name>
            <c:spPr>
              <a:ln w="25400" cap="rnd">
                <a:solidFill>
                  <a:schemeClr val="accent1"/>
                </a:solidFill>
                <a:prstDash val="solid"/>
              </a:ln>
              <a:effectLst/>
            </c:spPr>
            <c:trendlineType val="linear"/>
            <c:dispRSqr val="0"/>
            <c:dispEq val="0"/>
          </c:trendline>
          <c:xVal>
            <c:numRef>
              <c:f>Purpose!$B$3:$K$3</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Purpose!$B$4:$K$4</c:f>
              <c:numCache>
                <c:formatCode>General</c:formatCode>
                <c:ptCount val="10"/>
                <c:pt idx="0">
                  <c:v>2.8582000000000001</c:v>
                </c:pt>
                <c:pt idx="1">
                  <c:v>2.8439000000000001</c:v>
                </c:pt>
                <c:pt idx="2">
                  <c:v>2.8441000000000001</c:v>
                </c:pt>
                <c:pt idx="3">
                  <c:v>2.8681000000000001</c:v>
                </c:pt>
                <c:pt idx="4">
                  <c:v>2.8473000000000002</c:v>
                </c:pt>
                <c:pt idx="5">
                  <c:v>2.8445999999999998</c:v>
                </c:pt>
                <c:pt idx="6">
                  <c:v>2.8542999999999998</c:v>
                </c:pt>
                <c:pt idx="7">
                  <c:v>2.8561000000000001</c:v>
                </c:pt>
                <c:pt idx="8">
                  <c:v>2.8393000000000002</c:v>
                </c:pt>
                <c:pt idx="9">
                  <c:v>2.823</c:v>
                </c:pt>
              </c:numCache>
            </c:numRef>
          </c:yVal>
          <c:smooth val="0"/>
          <c:extLst>
            <c:ext xmlns:c16="http://schemas.microsoft.com/office/drawing/2014/chart" uri="{C3380CC4-5D6E-409C-BE32-E72D297353CC}">
              <c16:uniqueId val="{00000000-606B-4855-89DF-56FDC6CF26D1}"/>
            </c:ext>
          </c:extLst>
        </c:ser>
        <c:ser>
          <c:idx val="1"/>
          <c:order val="1"/>
          <c:tx>
            <c:strRef>
              <c:f>Purpose!$A$7</c:f>
              <c:strCache>
                <c:ptCount val="1"/>
                <c:pt idx="0">
                  <c:v>70 to 74</c:v>
                </c:pt>
              </c:strCache>
            </c:strRef>
          </c:tx>
          <c:spPr>
            <a:ln w="25400" cap="rnd">
              <a:noFill/>
              <a:round/>
            </a:ln>
            <a:effectLst/>
          </c:spPr>
          <c:marker>
            <c:symbol val="none"/>
          </c:marker>
          <c:trendline>
            <c:name>70-74</c:name>
            <c:spPr>
              <a:ln w="25400" cap="rnd">
                <a:solidFill>
                  <a:schemeClr val="accent2"/>
                </a:solidFill>
                <a:prstDash val="solid"/>
              </a:ln>
              <a:effectLst/>
            </c:spPr>
            <c:trendlineType val="linear"/>
            <c:dispRSqr val="0"/>
            <c:dispEq val="0"/>
          </c:trendline>
          <c:yVal>
            <c:numRef>
              <c:f>Purpose!$B$7:$K$7</c:f>
              <c:numCache>
                <c:formatCode>General</c:formatCode>
                <c:ptCount val="10"/>
                <c:pt idx="0">
                  <c:v>2.8342000000000001</c:v>
                </c:pt>
                <c:pt idx="1">
                  <c:v>2.8391000000000002</c:v>
                </c:pt>
                <c:pt idx="2">
                  <c:v>2.8248000000000002</c:v>
                </c:pt>
                <c:pt idx="3">
                  <c:v>2.8176000000000001</c:v>
                </c:pt>
                <c:pt idx="4">
                  <c:v>2.8260999999999998</c:v>
                </c:pt>
                <c:pt idx="5">
                  <c:v>2.8311000000000002</c:v>
                </c:pt>
                <c:pt idx="6">
                  <c:v>2.8294000000000001</c:v>
                </c:pt>
                <c:pt idx="7">
                  <c:v>2.8184</c:v>
                </c:pt>
                <c:pt idx="8">
                  <c:v>2.8212000000000002</c:v>
                </c:pt>
                <c:pt idx="9">
                  <c:v>2.7921999999999998</c:v>
                </c:pt>
              </c:numCache>
            </c:numRef>
          </c:yVal>
          <c:smooth val="0"/>
          <c:extLst>
            <c:ext xmlns:c16="http://schemas.microsoft.com/office/drawing/2014/chart" uri="{C3380CC4-5D6E-409C-BE32-E72D297353CC}">
              <c16:uniqueId val="{00000001-606B-4855-89DF-56FDC6CF26D1}"/>
            </c:ext>
          </c:extLst>
        </c:ser>
        <c:ser>
          <c:idx val="2"/>
          <c:order val="2"/>
          <c:tx>
            <c:strRef>
              <c:f>Purpose!$A$10</c:f>
              <c:strCache>
                <c:ptCount val="1"/>
                <c:pt idx="0">
                  <c:v>75 to 79</c:v>
                </c:pt>
              </c:strCache>
            </c:strRef>
          </c:tx>
          <c:spPr>
            <a:ln w="25400" cap="rnd">
              <a:noFill/>
              <a:round/>
            </a:ln>
            <a:effectLst/>
          </c:spPr>
          <c:marker>
            <c:symbol val="none"/>
          </c:marker>
          <c:trendline>
            <c:name>75-79</c:name>
            <c:spPr>
              <a:ln w="25400" cap="rnd">
                <a:solidFill>
                  <a:schemeClr val="accent3"/>
                </a:solidFill>
                <a:prstDash val="solid"/>
              </a:ln>
              <a:effectLst/>
            </c:spPr>
            <c:trendlineType val="linear"/>
            <c:dispRSqr val="0"/>
            <c:dispEq val="0"/>
          </c:trendline>
          <c:yVal>
            <c:numRef>
              <c:f>Purpose!$B$10:$K$10</c:f>
              <c:numCache>
                <c:formatCode>General</c:formatCode>
                <c:ptCount val="10"/>
                <c:pt idx="0">
                  <c:v>2.8311000000000002</c:v>
                </c:pt>
                <c:pt idx="1">
                  <c:v>2.7974000000000001</c:v>
                </c:pt>
                <c:pt idx="2">
                  <c:v>2.8197000000000001</c:v>
                </c:pt>
                <c:pt idx="3">
                  <c:v>2.8029000000000002</c:v>
                </c:pt>
                <c:pt idx="4">
                  <c:v>2.8235999999999999</c:v>
                </c:pt>
                <c:pt idx="5">
                  <c:v>2.8069999999999999</c:v>
                </c:pt>
                <c:pt idx="6">
                  <c:v>2.7951000000000001</c:v>
                </c:pt>
                <c:pt idx="7">
                  <c:v>2.7808999999999999</c:v>
                </c:pt>
                <c:pt idx="8">
                  <c:v>2.7808000000000002</c:v>
                </c:pt>
                <c:pt idx="9">
                  <c:v>2.7309000000000001</c:v>
                </c:pt>
              </c:numCache>
            </c:numRef>
          </c:yVal>
          <c:smooth val="0"/>
          <c:extLst>
            <c:ext xmlns:c16="http://schemas.microsoft.com/office/drawing/2014/chart" uri="{C3380CC4-5D6E-409C-BE32-E72D297353CC}">
              <c16:uniqueId val="{00000002-606B-4855-89DF-56FDC6CF26D1}"/>
            </c:ext>
          </c:extLst>
        </c:ser>
        <c:ser>
          <c:idx val="3"/>
          <c:order val="3"/>
          <c:tx>
            <c:strRef>
              <c:f>Purpose!$A$13</c:f>
              <c:strCache>
                <c:ptCount val="1"/>
                <c:pt idx="0">
                  <c:v>80 to 84</c:v>
                </c:pt>
              </c:strCache>
            </c:strRef>
          </c:tx>
          <c:spPr>
            <a:ln w="25400" cap="rnd">
              <a:noFill/>
              <a:round/>
            </a:ln>
            <a:effectLst/>
          </c:spPr>
          <c:marker>
            <c:symbol val="none"/>
          </c:marker>
          <c:trendline>
            <c:name>80-84</c:name>
            <c:spPr>
              <a:ln w="25400" cap="rnd">
                <a:solidFill>
                  <a:schemeClr val="accent4"/>
                </a:solidFill>
                <a:prstDash val="solid"/>
              </a:ln>
              <a:effectLst/>
            </c:spPr>
            <c:trendlineType val="linear"/>
            <c:dispRSqr val="0"/>
            <c:dispEq val="0"/>
          </c:trendline>
          <c:yVal>
            <c:numRef>
              <c:f>Purpose!$B$13:$K$13</c:f>
              <c:numCache>
                <c:formatCode>General</c:formatCode>
                <c:ptCount val="10"/>
                <c:pt idx="0">
                  <c:v>2.7624</c:v>
                </c:pt>
                <c:pt idx="1">
                  <c:v>2.7404000000000002</c:v>
                </c:pt>
                <c:pt idx="2">
                  <c:v>2.7526000000000002</c:v>
                </c:pt>
                <c:pt idx="3">
                  <c:v>2.7103999999999999</c:v>
                </c:pt>
                <c:pt idx="4">
                  <c:v>2.786</c:v>
                </c:pt>
                <c:pt idx="5">
                  <c:v>2.7353999999999998</c:v>
                </c:pt>
                <c:pt idx="6">
                  <c:v>2.7195999999999998</c:v>
                </c:pt>
                <c:pt idx="7">
                  <c:v>2.7067999999999999</c:v>
                </c:pt>
                <c:pt idx="8">
                  <c:v>2.7128999999999999</c:v>
                </c:pt>
                <c:pt idx="9">
                  <c:v>2.7463000000000002</c:v>
                </c:pt>
              </c:numCache>
            </c:numRef>
          </c:yVal>
          <c:smooth val="0"/>
          <c:extLst>
            <c:ext xmlns:c16="http://schemas.microsoft.com/office/drawing/2014/chart" uri="{C3380CC4-5D6E-409C-BE32-E72D297353CC}">
              <c16:uniqueId val="{00000003-606B-4855-89DF-56FDC6CF26D1}"/>
            </c:ext>
          </c:extLst>
        </c:ser>
        <c:ser>
          <c:idx val="4"/>
          <c:order val="4"/>
          <c:tx>
            <c:strRef>
              <c:f>Purpose!$A$16</c:f>
              <c:strCache>
                <c:ptCount val="1"/>
                <c:pt idx="0">
                  <c:v>85 to 89</c:v>
                </c:pt>
              </c:strCache>
            </c:strRef>
          </c:tx>
          <c:spPr>
            <a:ln w="25400" cap="rnd">
              <a:noFill/>
              <a:round/>
            </a:ln>
            <a:effectLst/>
          </c:spPr>
          <c:marker>
            <c:symbol val="none"/>
          </c:marker>
          <c:trendline>
            <c:name>85-89</c:name>
            <c:spPr>
              <a:ln w="25400" cap="rnd">
                <a:solidFill>
                  <a:schemeClr val="accent5"/>
                </a:solidFill>
                <a:prstDash val="solid"/>
              </a:ln>
              <a:effectLst/>
            </c:spPr>
            <c:trendlineType val="linear"/>
            <c:dispRSqr val="0"/>
            <c:dispEq val="0"/>
          </c:trendline>
          <c:yVal>
            <c:numRef>
              <c:f>Purpose!$B$16:$K$16</c:f>
              <c:numCache>
                <c:formatCode>General</c:formatCode>
                <c:ptCount val="10"/>
                <c:pt idx="0">
                  <c:v>2.7410000000000001</c:v>
                </c:pt>
                <c:pt idx="1">
                  <c:v>2.7078000000000002</c:v>
                </c:pt>
                <c:pt idx="2">
                  <c:v>2.7027999999999999</c:v>
                </c:pt>
                <c:pt idx="3">
                  <c:v>2.6356000000000002</c:v>
                </c:pt>
                <c:pt idx="4">
                  <c:v>2.7452000000000001</c:v>
                </c:pt>
                <c:pt idx="5">
                  <c:v>2.7262</c:v>
                </c:pt>
                <c:pt idx="6">
                  <c:v>2.7067999999999999</c:v>
                </c:pt>
                <c:pt idx="7">
                  <c:v>2.6775000000000002</c:v>
                </c:pt>
                <c:pt idx="8">
                  <c:v>2.6758999999999999</c:v>
                </c:pt>
                <c:pt idx="9">
                  <c:v>2.6120999999999999</c:v>
                </c:pt>
              </c:numCache>
            </c:numRef>
          </c:yVal>
          <c:smooth val="0"/>
          <c:extLst>
            <c:ext xmlns:c16="http://schemas.microsoft.com/office/drawing/2014/chart" uri="{C3380CC4-5D6E-409C-BE32-E72D297353CC}">
              <c16:uniqueId val="{00000004-606B-4855-89DF-56FDC6CF26D1}"/>
            </c:ext>
          </c:extLst>
        </c:ser>
        <c:ser>
          <c:idx val="5"/>
          <c:order val="5"/>
          <c:tx>
            <c:strRef>
              <c:f>Purpose!$A$19</c:f>
              <c:strCache>
                <c:ptCount val="1"/>
                <c:pt idx="0">
                  <c:v>6 90+</c:v>
                </c:pt>
              </c:strCache>
            </c:strRef>
          </c:tx>
          <c:spPr>
            <a:ln w="25400" cap="rnd">
              <a:noFill/>
              <a:round/>
            </a:ln>
            <a:effectLst/>
          </c:spPr>
          <c:marker>
            <c:symbol val="none"/>
          </c:marker>
          <c:trendline>
            <c:name>90+</c:name>
            <c:spPr>
              <a:ln w="25400" cap="rnd">
                <a:solidFill>
                  <a:schemeClr val="accent6"/>
                </a:solidFill>
                <a:prstDash val="solid"/>
              </a:ln>
              <a:effectLst/>
            </c:spPr>
            <c:trendlineType val="linear"/>
            <c:dispRSqr val="0"/>
            <c:dispEq val="0"/>
          </c:trendline>
          <c:yVal>
            <c:numRef>
              <c:f>Purpose!$B$19:$K$19</c:f>
              <c:numCache>
                <c:formatCode>General</c:formatCode>
                <c:ptCount val="10"/>
                <c:pt idx="0">
                  <c:v>2.7505000000000002</c:v>
                </c:pt>
                <c:pt idx="1">
                  <c:v>2.7006000000000001</c:v>
                </c:pt>
                <c:pt idx="2">
                  <c:v>2.6652</c:v>
                </c:pt>
                <c:pt idx="3">
                  <c:v>2.6257999999999999</c:v>
                </c:pt>
                <c:pt idx="4">
                  <c:v>2.7151999999999998</c:v>
                </c:pt>
                <c:pt idx="5">
                  <c:v>2.6638999999999999</c:v>
                </c:pt>
                <c:pt idx="6">
                  <c:v>2.6484999999999999</c:v>
                </c:pt>
                <c:pt idx="7">
                  <c:v>2.6496</c:v>
                </c:pt>
                <c:pt idx="8">
                  <c:v>2.5954999999999999</c:v>
                </c:pt>
                <c:pt idx="9">
                  <c:v>2.5926</c:v>
                </c:pt>
              </c:numCache>
            </c:numRef>
          </c:yVal>
          <c:smooth val="0"/>
          <c:extLst>
            <c:ext xmlns:c16="http://schemas.microsoft.com/office/drawing/2014/chart" uri="{C3380CC4-5D6E-409C-BE32-E72D297353CC}">
              <c16:uniqueId val="{00000005-606B-4855-89DF-56FDC6CF26D1}"/>
            </c:ext>
          </c:extLst>
        </c:ser>
        <c:dLbls>
          <c:showLegendKey val="0"/>
          <c:showVal val="0"/>
          <c:showCatName val="0"/>
          <c:showSerName val="0"/>
          <c:showPercent val="0"/>
          <c:showBubbleSize val="0"/>
        </c:dLbls>
        <c:axId val="1198379024"/>
        <c:axId val="1198379856"/>
      </c:scatterChart>
      <c:valAx>
        <c:axId val="119837902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Wave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856"/>
        <c:crosses val="autoZero"/>
        <c:crossBetween val="midCat"/>
        <c:majorUnit val="1"/>
      </c:valAx>
      <c:valAx>
        <c:axId val="119837985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a:t>Purpose in Life</a:t>
                </a:r>
              </a:p>
            </c:rich>
          </c:tx>
          <c:layout>
            <c:manualLayout>
              <c:xMode val="edge"/>
              <c:yMode val="edge"/>
              <c:x val="1.5089310386265977E-2"/>
              <c:y val="0.40019502013286917"/>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024"/>
        <c:crosses val="autoZero"/>
        <c:crossBetween val="midCat"/>
      </c:valAx>
      <c:spPr>
        <a:noFill/>
        <a:ln>
          <a:noFill/>
        </a:ln>
        <a:effectLst/>
      </c:spPr>
    </c:plotArea>
    <c:legend>
      <c:legendPos val="t"/>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6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diamond"/>
            <c:size val="15"/>
            <c:spPr>
              <a:solidFill>
                <a:schemeClr val="accent1"/>
              </a:solidFill>
              <a:ln w="9525">
                <a:solidFill>
                  <a:schemeClr val="accent1"/>
                </a:solidFill>
              </a:ln>
              <a:effectLst/>
            </c:spPr>
          </c:marker>
          <c:trendline>
            <c:spPr>
              <a:ln w="28575" cap="rnd">
                <a:solidFill>
                  <a:schemeClr val="tx1"/>
                </a:solidFill>
                <a:prstDash val="solid"/>
              </a:ln>
              <a:effectLst/>
            </c:spPr>
            <c:trendlineType val="poly"/>
            <c:order val="2"/>
            <c:dispRSqr val="0"/>
            <c:dispEq val="0"/>
          </c:trendline>
          <c:yVal>
            <c:numRef>
              <c:f>Sheet3!$A$7:$A$16</c:f>
              <c:numCache>
                <c:formatCode>General</c:formatCode>
                <c:ptCount val="10"/>
                <c:pt idx="0">
                  <c:v>3.9462999999999999</c:v>
                </c:pt>
                <c:pt idx="1">
                  <c:v>3.891</c:v>
                </c:pt>
                <c:pt idx="2">
                  <c:v>3.8902999999999999</c:v>
                </c:pt>
                <c:pt idx="3">
                  <c:v>3.8999000000000001</c:v>
                </c:pt>
                <c:pt idx="4">
                  <c:v>3.9496000000000002</c:v>
                </c:pt>
                <c:pt idx="5">
                  <c:v>3.8972000000000002</c:v>
                </c:pt>
                <c:pt idx="6">
                  <c:v>3.9030999999999998</c:v>
                </c:pt>
                <c:pt idx="7">
                  <c:v>3.8807</c:v>
                </c:pt>
                <c:pt idx="8">
                  <c:v>3.8782999999999999</c:v>
                </c:pt>
                <c:pt idx="9">
                  <c:v>3.7692000000000001</c:v>
                </c:pt>
              </c:numCache>
            </c:numRef>
          </c:yVal>
          <c:smooth val="0"/>
          <c:extLst>
            <c:ext xmlns:c16="http://schemas.microsoft.com/office/drawing/2014/chart" uri="{C3380CC4-5D6E-409C-BE32-E72D297353CC}">
              <c16:uniqueId val="{00000000-2CBB-4D72-A53B-7129919BF2DC}"/>
            </c:ext>
          </c:extLst>
        </c:ser>
        <c:dLbls>
          <c:showLegendKey val="0"/>
          <c:showVal val="0"/>
          <c:showCatName val="0"/>
          <c:showSerName val="0"/>
          <c:showPercent val="0"/>
          <c:showBubbleSize val="0"/>
        </c:dLbls>
        <c:axId val="1878729183"/>
        <c:axId val="1878722943"/>
      </c:scatterChart>
      <c:valAx>
        <c:axId val="1878729183"/>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Wave</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878722943"/>
        <c:crosses val="autoZero"/>
        <c:crossBetween val="midCat"/>
        <c:majorUnit val="1"/>
      </c:valAx>
      <c:valAx>
        <c:axId val="1878722943"/>
        <c:scaling>
          <c:orientation val="minMax"/>
          <c:max val="4.5"/>
          <c:min val="3.5"/>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Positive Emotion</a:t>
                </a:r>
              </a:p>
            </c:rich>
          </c:tx>
          <c:layout>
            <c:manualLayout>
              <c:xMode val="edge"/>
              <c:yMode val="edge"/>
              <c:x val="9.9609049287950509E-3"/>
              <c:y val="0.26217597249683"/>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878729183"/>
        <c:crosses val="autoZero"/>
        <c:crossBetween val="midCat"/>
      </c:valAx>
      <c:spPr>
        <a:noFill/>
        <a:ln>
          <a:noFill/>
        </a:ln>
        <a:effectLst/>
      </c:spPr>
    </c:plotArea>
    <c:plotVisOnly val="1"/>
    <c:dispBlanksAs val="gap"/>
    <c:showDLblsOverMax val="0"/>
  </c:chart>
  <c:spPr>
    <a:noFill/>
    <a:ln>
      <a:noFill/>
    </a:ln>
    <a:effectLst/>
  </c:spPr>
  <c:txPr>
    <a:bodyPr/>
    <a:lstStyle/>
    <a:p>
      <a:pPr>
        <a:defRPr sz="20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733280465239228"/>
          <c:y val="6.8152085156022169E-2"/>
          <c:w val="0.87469204335183715"/>
          <c:h val="0.8397738407699038"/>
        </c:manualLayout>
      </c:layout>
      <c:scatterChart>
        <c:scatterStyle val="lineMarker"/>
        <c:varyColors val="0"/>
        <c:ser>
          <c:idx val="0"/>
          <c:order val="0"/>
          <c:tx>
            <c:strRef>
              <c:f>'Positive Emotion'!$A$4</c:f>
              <c:strCache>
                <c:ptCount val="1"/>
                <c:pt idx="0">
                  <c:v>1</c:v>
                </c:pt>
              </c:strCache>
            </c:strRef>
          </c:tx>
          <c:spPr>
            <a:ln w="19050" cap="rnd">
              <a:noFill/>
              <a:round/>
            </a:ln>
            <a:effectLst/>
          </c:spPr>
          <c:marker>
            <c:symbol val="none"/>
          </c:marker>
          <c:trendline>
            <c:name>65-69</c:name>
            <c:spPr>
              <a:ln w="25400" cap="rnd">
                <a:solidFill>
                  <a:schemeClr val="accent1"/>
                </a:solidFill>
                <a:prstDash val="solid"/>
              </a:ln>
              <a:effectLst/>
            </c:spPr>
            <c:trendlineType val="poly"/>
            <c:order val="2"/>
            <c:dispRSqr val="0"/>
            <c:dispEq val="0"/>
          </c:trendline>
          <c:xVal>
            <c:numRef>
              <c:f>'Positive Emotion'!$C$3:$L$3</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'Positive Emotion'!$C$4:$L$4</c:f>
              <c:numCache>
                <c:formatCode>General</c:formatCode>
                <c:ptCount val="10"/>
                <c:pt idx="0">
                  <c:v>3.9681999999999999</c:v>
                </c:pt>
                <c:pt idx="1">
                  <c:v>3.9348999999999998</c:v>
                </c:pt>
                <c:pt idx="2">
                  <c:v>3.9470999999999998</c:v>
                </c:pt>
                <c:pt idx="3">
                  <c:v>3.9489000000000001</c:v>
                </c:pt>
                <c:pt idx="4">
                  <c:v>3.9723000000000002</c:v>
                </c:pt>
                <c:pt idx="5">
                  <c:v>3.9342000000000001</c:v>
                </c:pt>
                <c:pt idx="6">
                  <c:v>3.9291999999999998</c:v>
                </c:pt>
                <c:pt idx="7">
                  <c:v>3.9276</c:v>
                </c:pt>
                <c:pt idx="8">
                  <c:v>3.9066000000000001</c:v>
                </c:pt>
                <c:pt idx="9">
                  <c:v>3.7879999999999998</c:v>
                </c:pt>
              </c:numCache>
            </c:numRef>
          </c:yVal>
          <c:smooth val="0"/>
          <c:extLst>
            <c:ext xmlns:c16="http://schemas.microsoft.com/office/drawing/2014/chart" uri="{C3380CC4-5D6E-409C-BE32-E72D297353CC}">
              <c16:uniqueId val="{00000000-1817-46A7-81D4-F53B3422C18C}"/>
            </c:ext>
          </c:extLst>
        </c:ser>
        <c:ser>
          <c:idx val="1"/>
          <c:order val="1"/>
          <c:tx>
            <c:strRef>
              <c:f>'Positive Emotion'!$A$7</c:f>
              <c:strCache>
                <c:ptCount val="1"/>
                <c:pt idx="0">
                  <c:v>2</c:v>
                </c:pt>
              </c:strCache>
            </c:strRef>
          </c:tx>
          <c:spPr>
            <a:ln w="25400" cap="rnd">
              <a:noFill/>
              <a:round/>
            </a:ln>
            <a:effectLst/>
          </c:spPr>
          <c:marker>
            <c:symbol val="none"/>
          </c:marker>
          <c:yVal>
            <c:numRef>
              <c:f>'Positive Emotion'!$C$7:$L$7</c:f>
              <c:numCache>
                <c:formatCode>General</c:formatCode>
                <c:ptCount val="10"/>
                <c:pt idx="0">
                  <c:v>3.9887000000000001</c:v>
                </c:pt>
                <c:pt idx="1">
                  <c:v>3.93</c:v>
                </c:pt>
                <c:pt idx="2">
                  <c:v>3.9159999999999999</c:v>
                </c:pt>
                <c:pt idx="3">
                  <c:v>3.9245999999999999</c:v>
                </c:pt>
                <c:pt idx="4">
                  <c:v>3.9598</c:v>
                </c:pt>
                <c:pt idx="5">
                  <c:v>3.9089</c:v>
                </c:pt>
                <c:pt idx="6">
                  <c:v>3.9371</c:v>
                </c:pt>
                <c:pt idx="7">
                  <c:v>3.9011</c:v>
                </c:pt>
                <c:pt idx="8">
                  <c:v>3.9123000000000001</c:v>
                </c:pt>
                <c:pt idx="9">
                  <c:v>3.778</c:v>
                </c:pt>
              </c:numCache>
            </c:numRef>
          </c:yVal>
          <c:smooth val="0"/>
          <c:extLst>
            <c:ext xmlns:c16="http://schemas.microsoft.com/office/drawing/2014/chart" uri="{C3380CC4-5D6E-409C-BE32-E72D297353CC}">
              <c16:uniqueId val="{00000001-1817-46A7-81D4-F53B3422C18C}"/>
            </c:ext>
          </c:extLst>
        </c:ser>
        <c:ser>
          <c:idx val="2"/>
          <c:order val="2"/>
          <c:tx>
            <c:strRef>
              <c:f>'Positive Emotion'!$A$10</c:f>
              <c:strCache>
                <c:ptCount val="1"/>
                <c:pt idx="0">
                  <c:v>3</c:v>
                </c:pt>
              </c:strCache>
            </c:strRef>
          </c:tx>
          <c:spPr>
            <a:ln w="25400" cap="rnd">
              <a:noFill/>
              <a:round/>
            </a:ln>
            <a:effectLst/>
          </c:spPr>
          <c:marker>
            <c:symbol val="none"/>
          </c:marker>
          <c:yVal>
            <c:numRef>
              <c:f>'Positive Emotion'!$C$10:$L$10</c:f>
              <c:numCache>
                <c:formatCode>General</c:formatCode>
                <c:ptCount val="10"/>
                <c:pt idx="0">
                  <c:v>3.9729999999999999</c:v>
                </c:pt>
                <c:pt idx="1">
                  <c:v>3.9279999999999999</c:v>
                </c:pt>
                <c:pt idx="2">
                  <c:v>3.9079999999999999</c:v>
                </c:pt>
                <c:pt idx="3">
                  <c:v>3.9102000000000001</c:v>
                </c:pt>
                <c:pt idx="4">
                  <c:v>3.9588999999999999</c:v>
                </c:pt>
                <c:pt idx="5">
                  <c:v>3.8955000000000002</c:v>
                </c:pt>
                <c:pt idx="6">
                  <c:v>3.8997999999999999</c:v>
                </c:pt>
                <c:pt idx="7">
                  <c:v>3.8831000000000002</c:v>
                </c:pt>
                <c:pt idx="8">
                  <c:v>3.8839999999999999</c:v>
                </c:pt>
                <c:pt idx="9">
                  <c:v>3.7755999999999998</c:v>
                </c:pt>
              </c:numCache>
            </c:numRef>
          </c:yVal>
          <c:smooth val="0"/>
          <c:extLst>
            <c:ext xmlns:c16="http://schemas.microsoft.com/office/drawing/2014/chart" uri="{C3380CC4-5D6E-409C-BE32-E72D297353CC}">
              <c16:uniqueId val="{00000002-1817-46A7-81D4-F53B3422C18C}"/>
            </c:ext>
          </c:extLst>
        </c:ser>
        <c:ser>
          <c:idx val="3"/>
          <c:order val="3"/>
          <c:tx>
            <c:strRef>
              <c:f>'Positive Emotion'!$A$13</c:f>
              <c:strCache>
                <c:ptCount val="1"/>
                <c:pt idx="0">
                  <c:v>4</c:v>
                </c:pt>
              </c:strCache>
            </c:strRef>
          </c:tx>
          <c:spPr>
            <a:ln w="25400" cap="rnd">
              <a:noFill/>
              <a:round/>
            </a:ln>
            <a:effectLst/>
          </c:spPr>
          <c:marker>
            <c:symbol val="none"/>
          </c:marker>
          <c:yVal>
            <c:numRef>
              <c:f>'Positive Emotion'!$C$13:$L$13</c:f>
              <c:numCache>
                <c:formatCode>General</c:formatCode>
                <c:ptCount val="10"/>
                <c:pt idx="0">
                  <c:v>3.9144999999999999</c:v>
                </c:pt>
                <c:pt idx="1">
                  <c:v>3.8422000000000001</c:v>
                </c:pt>
                <c:pt idx="2">
                  <c:v>3.8481999999999998</c:v>
                </c:pt>
                <c:pt idx="3">
                  <c:v>3.8485999999999998</c:v>
                </c:pt>
                <c:pt idx="4">
                  <c:v>3.9533999999999998</c:v>
                </c:pt>
                <c:pt idx="5">
                  <c:v>3.8835999999999999</c:v>
                </c:pt>
                <c:pt idx="6">
                  <c:v>3.8477999999999999</c:v>
                </c:pt>
                <c:pt idx="7">
                  <c:v>3.8178000000000001</c:v>
                </c:pt>
                <c:pt idx="8">
                  <c:v>3.8068</c:v>
                </c:pt>
                <c:pt idx="9">
                  <c:v>3.7334999999999998</c:v>
                </c:pt>
              </c:numCache>
            </c:numRef>
          </c:yVal>
          <c:smooth val="0"/>
          <c:extLst>
            <c:ext xmlns:c16="http://schemas.microsoft.com/office/drawing/2014/chart" uri="{C3380CC4-5D6E-409C-BE32-E72D297353CC}">
              <c16:uniqueId val="{00000003-1817-46A7-81D4-F53B3422C18C}"/>
            </c:ext>
          </c:extLst>
        </c:ser>
        <c:ser>
          <c:idx val="4"/>
          <c:order val="4"/>
          <c:tx>
            <c:strRef>
              <c:f>'Positive Emotion'!$A$16</c:f>
              <c:strCache>
                <c:ptCount val="1"/>
                <c:pt idx="0">
                  <c:v>5</c:v>
                </c:pt>
              </c:strCache>
            </c:strRef>
          </c:tx>
          <c:spPr>
            <a:ln w="25400" cap="rnd">
              <a:noFill/>
              <a:round/>
            </a:ln>
            <a:effectLst/>
          </c:spPr>
          <c:marker>
            <c:symbol val="none"/>
          </c:marker>
          <c:yVal>
            <c:numRef>
              <c:f>'Positive Emotion'!$C$16:$L$16</c:f>
              <c:numCache>
                <c:formatCode>General</c:formatCode>
                <c:ptCount val="10"/>
                <c:pt idx="0">
                  <c:v>3.8944000000000001</c:v>
                </c:pt>
                <c:pt idx="1">
                  <c:v>3.8231999999999999</c:v>
                </c:pt>
                <c:pt idx="2">
                  <c:v>3.8014999999999999</c:v>
                </c:pt>
                <c:pt idx="3">
                  <c:v>3.859</c:v>
                </c:pt>
                <c:pt idx="4">
                  <c:v>3.8719000000000001</c:v>
                </c:pt>
                <c:pt idx="5">
                  <c:v>3.8279999999999998</c:v>
                </c:pt>
                <c:pt idx="6">
                  <c:v>3.8513000000000002</c:v>
                </c:pt>
                <c:pt idx="7">
                  <c:v>3.7923</c:v>
                </c:pt>
                <c:pt idx="8">
                  <c:v>3.8128000000000002</c:v>
                </c:pt>
                <c:pt idx="9">
                  <c:v>3.7139000000000002</c:v>
                </c:pt>
              </c:numCache>
            </c:numRef>
          </c:yVal>
          <c:smooth val="0"/>
          <c:extLst>
            <c:ext xmlns:c16="http://schemas.microsoft.com/office/drawing/2014/chart" uri="{C3380CC4-5D6E-409C-BE32-E72D297353CC}">
              <c16:uniqueId val="{00000004-1817-46A7-81D4-F53B3422C18C}"/>
            </c:ext>
          </c:extLst>
        </c:ser>
        <c:ser>
          <c:idx val="5"/>
          <c:order val="5"/>
          <c:tx>
            <c:strRef>
              <c:f>'Positive Emotion'!$A$19</c:f>
              <c:strCache>
                <c:ptCount val="1"/>
                <c:pt idx="0">
                  <c:v>6</c:v>
                </c:pt>
              </c:strCache>
            </c:strRef>
          </c:tx>
          <c:spPr>
            <a:ln w="25400" cap="rnd">
              <a:noFill/>
              <a:round/>
            </a:ln>
            <a:effectLst/>
          </c:spPr>
          <c:marker>
            <c:symbol val="none"/>
          </c:marker>
          <c:yVal>
            <c:numRef>
              <c:f>'Positive Emotion'!$C$19:$L$19</c:f>
              <c:numCache>
                <c:formatCode>General</c:formatCode>
                <c:ptCount val="10"/>
                <c:pt idx="0">
                  <c:v>3.8532000000000002</c:v>
                </c:pt>
                <c:pt idx="1">
                  <c:v>3.7696000000000001</c:v>
                </c:pt>
                <c:pt idx="2">
                  <c:v>3.8224</c:v>
                </c:pt>
                <c:pt idx="3">
                  <c:v>3.8001999999999998</c:v>
                </c:pt>
                <c:pt idx="4">
                  <c:v>3.8759999999999999</c:v>
                </c:pt>
                <c:pt idx="5">
                  <c:v>3.806</c:v>
                </c:pt>
                <c:pt idx="6">
                  <c:v>3.8570000000000002</c:v>
                </c:pt>
                <c:pt idx="7">
                  <c:v>3.7812999999999999</c:v>
                </c:pt>
                <c:pt idx="8">
                  <c:v>3.7065000000000001</c:v>
                </c:pt>
                <c:pt idx="9">
                  <c:v>3.6091000000000002</c:v>
                </c:pt>
              </c:numCache>
            </c:numRef>
          </c:yVal>
          <c:smooth val="0"/>
          <c:extLst>
            <c:ext xmlns:c16="http://schemas.microsoft.com/office/drawing/2014/chart" uri="{C3380CC4-5D6E-409C-BE32-E72D297353CC}">
              <c16:uniqueId val="{00000005-1817-46A7-81D4-F53B3422C18C}"/>
            </c:ext>
          </c:extLst>
        </c:ser>
        <c:dLbls>
          <c:showLegendKey val="0"/>
          <c:showVal val="0"/>
          <c:showCatName val="0"/>
          <c:showSerName val="0"/>
          <c:showPercent val="0"/>
          <c:showBubbleSize val="0"/>
        </c:dLbls>
        <c:axId val="1198379024"/>
        <c:axId val="1198379856"/>
      </c:scatterChart>
      <c:valAx>
        <c:axId val="119837902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Wave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856"/>
        <c:crosses val="autoZero"/>
        <c:crossBetween val="midCat"/>
        <c:majorUnit val="1"/>
      </c:valAx>
      <c:valAx>
        <c:axId val="119837985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Positive Emotions</a:t>
                </a:r>
              </a:p>
            </c:rich>
          </c:tx>
          <c:layout>
            <c:manualLayout>
              <c:xMode val="edge"/>
              <c:yMode val="edge"/>
              <c:x val="1.6917790113666401E-2"/>
              <c:y val="0.40315004374453195"/>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98379024"/>
        <c:crosses val="autoZero"/>
        <c:crossBetween val="midCat"/>
      </c:valAx>
      <c:spPr>
        <a:noFill/>
        <a:ln>
          <a:noFill/>
        </a:ln>
        <a:effectLst/>
      </c:spPr>
    </c:plotArea>
    <c:legend>
      <c:legendPos val="t"/>
      <c:legendEntry>
        <c:idx val="0"/>
        <c:delete val="1"/>
      </c:legendEntry>
      <c:legendEntry>
        <c:idx val="1"/>
        <c:delete val="1"/>
      </c:legendEntry>
      <c:legendEntry>
        <c:idx val="2"/>
        <c:delete val="1"/>
      </c:legendEntry>
      <c:legendEntry>
        <c:idx val="3"/>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6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497D4E-4F6D-4125-8C95-FC5209C7F41B}"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349680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497D4E-4F6D-4125-8C95-FC5209C7F41B}"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16496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497D4E-4F6D-4125-8C95-FC5209C7F41B}"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2694613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E497D4E-4F6D-4125-8C95-FC5209C7F41B}" type="datetimeFigureOut">
              <a:rPr lang="en-US" smtClean="0"/>
              <a:t>4/6/2022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250635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97D4E-4F6D-4125-8C95-FC5209C7F41B}"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1765608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E497D4E-4F6D-4125-8C95-FC5209C7F41B}" type="datetimeFigureOut">
              <a:rPr lang="en-US" smtClean="0"/>
              <a:t>4/6/2022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3423961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497D4E-4F6D-4125-8C95-FC5209C7F41B}"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2837292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497D4E-4F6D-4125-8C95-FC5209C7F41B}" type="datetimeFigureOut">
              <a:rPr lang="en-US" smtClean="0"/>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569308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497D4E-4F6D-4125-8C95-FC5209C7F41B}" type="datetimeFigureOut">
              <a:rPr lang="en-US" smtClean="0"/>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14494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97D4E-4F6D-4125-8C95-FC5209C7F41B}" type="datetimeFigureOut">
              <a:rPr lang="en-US" smtClean="0"/>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3469217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497D4E-4F6D-4125-8C95-FC5209C7F41B}"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2302957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497D4E-4F6D-4125-8C95-FC5209C7F41B}"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3100945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497D4E-4F6D-4125-8C95-FC5209C7F41B}"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32857836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497D4E-4F6D-4125-8C95-FC5209C7F41B}"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3716191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E497D4E-4F6D-4125-8C95-FC5209C7F41B}" type="datetimeFigureOut">
              <a:rPr lang="en-US" smtClean="0"/>
              <a:t>4/6/2022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290031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E497D4E-4F6D-4125-8C95-FC5209C7F41B}" type="datetimeFigureOut">
              <a:rPr lang="en-US" smtClean="0"/>
              <a:t>4/6/2022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71673E2-4240-460E-BEB5-F449C6307F5D}"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91930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E497D4E-4F6D-4125-8C95-FC5209C7F41B}" type="datetimeFigureOut">
              <a:rPr lang="en-US" smtClean="0"/>
              <a:t>4/6/2022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2544630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497D4E-4F6D-4125-8C95-FC5209C7F41B}" type="datetimeFigureOut">
              <a:rPr lang="en-US" smtClean="0"/>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34512847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497D4E-4F6D-4125-8C95-FC5209C7F41B}" type="datetimeFigureOut">
              <a:rPr lang="en-US" smtClean="0"/>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34735585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97D4E-4F6D-4125-8C95-FC5209C7F41B}"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19328539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E497D4E-4F6D-4125-8C95-FC5209C7F41B}" type="datetimeFigureOut">
              <a:rPr lang="en-US" smtClean="0"/>
              <a:t>4/6/2022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359204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497D4E-4F6D-4125-8C95-FC5209C7F41B}"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122620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497D4E-4F6D-4125-8C95-FC5209C7F41B}"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416510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497D4E-4F6D-4125-8C95-FC5209C7F41B}" type="datetimeFigureOut">
              <a:rPr lang="en-US" smtClean="0"/>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378489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497D4E-4F6D-4125-8C95-FC5209C7F41B}" type="datetimeFigureOut">
              <a:rPr lang="en-US" smtClean="0"/>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273833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97D4E-4F6D-4125-8C95-FC5209C7F41B}" type="datetimeFigureOut">
              <a:rPr lang="en-US" smtClean="0"/>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2378356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497D4E-4F6D-4125-8C95-FC5209C7F41B}"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679482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497D4E-4F6D-4125-8C95-FC5209C7F41B}"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673E2-4240-460E-BEB5-F449C6307F5D}" type="slidenum">
              <a:rPr lang="en-US" smtClean="0"/>
              <a:t>‹#›</a:t>
            </a:fld>
            <a:endParaRPr lang="en-US"/>
          </a:p>
        </p:txBody>
      </p:sp>
    </p:spTree>
    <p:extLst>
      <p:ext uri="{BB962C8B-B14F-4D97-AF65-F5344CB8AC3E}">
        <p14:creationId xmlns:p14="http://schemas.microsoft.com/office/powerpoint/2010/main" val="112127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97D4E-4F6D-4125-8C95-FC5209C7F41B}" type="datetimeFigureOut">
              <a:rPr lang="en-US" smtClean="0"/>
              <a:t>4/6/2022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673E2-4240-460E-BEB5-F449C6307F5D}" type="slidenum">
              <a:rPr lang="en-US" smtClean="0"/>
              <a:t>‹#›</a:t>
            </a:fld>
            <a:endParaRPr lang="en-US"/>
          </a:p>
        </p:txBody>
      </p:sp>
    </p:spTree>
    <p:extLst>
      <p:ext uri="{BB962C8B-B14F-4D97-AF65-F5344CB8AC3E}">
        <p14:creationId xmlns:p14="http://schemas.microsoft.com/office/powerpoint/2010/main" val="2290783254"/>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497D4E-4F6D-4125-8C95-FC5209C7F41B}" type="datetimeFigureOut">
              <a:rPr lang="en-US" smtClean="0"/>
              <a:t>4/6/2022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1673E2-4240-460E-BEB5-F449C6307F5D}" type="slidenum">
              <a:rPr lang="en-US" smtClean="0"/>
              <a:t>‹#›</a:t>
            </a:fld>
            <a:endParaRPr lang="en-US"/>
          </a:p>
        </p:txBody>
      </p:sp>
    </p:spTree>
    <p:extLst>
      <p:ext uri="{BB962C8B-B14F-4D97-AF65-F5344CB8AC3E}">
        <p14:creationId xmlns:p14="http://schemas.microsoft.com/office/powerpoint/2010/main" val="3203971671"/>
      </p:ext>
    </p:extLst>
  </p:cSld>
  <p:clrMap bg1="dk1" tx1="lt1" bg2="dk2" tx2="lt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875" y="2416705"/>
            <a:ext cx="9448800" cy="1825096"/>
          </a:xfrm>
        </p:spPr>
        <p:txBody>
          <a:bodyPr>
            <a:normAutofit fontScale="90000"/>
          </a:bodyPr>
          <a:lstStyle/>
          <a:p>
            <a:r>
              <a:rPr lang="en-US" dirty="0"/>
              <a:t>Modeling Bivariate Change Processes of Health and Well-being in the NHATS</a:t>
            </a:r>
          </a:p>
        </p:txBody>
      </p:sp>
      <p:sp>
        <p:nvSpPr>
          <p:cNvPr id="3" name="Subtitle 2"/>
          <p:cNvSpPr>
            <a:spLocks noGrp="1"/>
          </p:cNvSpPr>
          <p:nvPr>
            <p:ph type="subTitle" idx="1"/>
          </p:nvPr>
        </p:nvSpPr>
        <p:spPr>
          <a:xfrm>
            <a:off x="1371600" y="4241801"/>
            <a:ext cx="9448800" cy="685800"/>
          </a:xfrm>
        </p:spPr>
        <p:txBody>
          <a:bodyPr/>
          <a:lstStyle/>
          <a:p>
            <a:r>
              <a:rPr lang="en-US" dirty="0"/>
              <a:t>By Bill</a:t>
            </a:r>
          </a:p>
        </p:txBody>
      </p:sp>
    </p:spTree>
    <p:extLst>
      <p:ext uri="{BB962C8B-B14F-4D97-AF65-F5344CB8AC3E}">
        <p14:creationId xmlns:p14="http://schemas.microsoft.com/office/powerpoint/2010/main" val="1706595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Broadening out well-being</a:t>
            </a:r>
          </a:p>
        </p:txBody>
      </p:sp>
      <p:sp>
        <p:nvSpPr>
          <p:cNvPr id="3" name="Content Placeholder 2"/>
          <p:cNvSpPr>
            <a:spLocks noGrp="1"/>
          </p:cNvSpPr>
          <p:nvPr>
            <p:ph idx="1"/>
          </p:nvPr>
        </p:nvSpPr>
        <p:spPr>
          <a:xfrm>
            <a:off x="542925" y="1609726"/>
            <a:ext cx="11220450" cy="5057774"/>
          </a:xfrm>
        </p:spPr>
        <p:txBody>
          <a:bodyPr>
            <a:noAutofit/>
          </a:bodyPr>
          <a:lstStyle/>
          <a:p>
            <a:r>
              <a:rPr lang="en-US" sz="3200" dirty="0"/>
              <a:t>Even more variability is present in less studied constructs that are conceptually related but empirically distinct constructs</a:t>
            </a:r>
          </a:p>
          <a:p>
            <a:pPr lvl="1"/>
            <a:r>
              <a:rPr lang="en-US" sz="2800" dirty="0"/>
              <a:t>Purpose in life (declines or no changes at all; Hill et al., 2015; </a:t>
            </a:r>
            <a:r>
              <a:rPr lang="en-US" sz="2800" dirty="0" err="1"/>
              <a:t>Pinquart</a:t>
            </a:r>
            <a:r>
              <a:rPr lang="en-US" sz="2800" dirty="0"/>
              <a:t>, 2002; Springer et al., 2011)</a:t>
            </a:r>
          </a:p>
          <a:p>
            <a:pPr lvl="1"/>
            <a:r>
              <a:rPr lang="en-US" sz="2800" dirty="0"/>
              <a:t>Positive emotionality (Chi, Almeida et al., 2021; </a:t>
            </a:r>
            <a:r>
              <a:rPr lang="en-US" sz="2800" dirty="0" err="1"/>
              <a:t>Stawski</a:t>
            </a:r>
            <a:r>
              <a:rPr lang="en-US" sz="2800" dirty="0"/>
              <a:t> et al. 2019).</a:t>
            </a:r>
          </a:p>
          <a:p>
            <a:r>
              <a:rPr lang="en-US" sz="3200" dirty="0"/>
              <a:t>Statistical controls might confound age-related processes.</a:t>
            </a:r>
          </a:p>
          <a:p>
            <a:pPr lvl="1"/>
            <a:r>
              <a:rPr lang="en-US" sz="2800" dirty="0"/>
              <a:t>How closely linked are things like well-being, health, and cognition? Has implications for models of successful aging.</a:t>
            </a:r>
          </a:p>
          <a:p>
            <a:r>
              <a:rPr lang="en-US" sz="3200" dirty="0"/>
              <a:t>What is needed is a large sample of heterogeneous older adults followed over extended periods of time with consistent measures of well-being, health, and cognition.</a:t>
            </a:r>
          </a:p>
        </p:txBody>
      </p:sp>
    </p:spTree>
    <p:extLst>
      <p:ext uri="{BB962C8B-B14F-4D97-AF65-F5344CB8AC3E}">
        <p14:creationId xmlns:p14="http://schemas.microsoft.com/office/powerpoint/2010/main" val="26135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National Health &amp; Aging Trends Study</a:t>
            </a:r>
          </a:p>
        </p:txBody>
      </p:sp>
      <p:sp>
        <p:nvSpPr>
          <p:cNvPr id="3" name="Content Placeholder 2"/>
          <p:cNvSpPr>
            <a:spLocks noGrp="1"/>
          </p:cNvSpPr>
          <p:nvPr>
            <p:ph idx="1"/>
          </p:nvPr>
        </p:nvSpPr>
        <p:spPr>
          <a:xfrm>
            <a:off x="239283" y="1546790"/>
            <a:ext cx="11114518" cy="5118930"/>
          </a:xfrm>
        </p:spPr>
        <p:txBody>
          <a:bodyPr>
            <a:normAutofit lnSpcReduction="10000"/>
          </a:bodyPr>
          <a:lstStyle/>
          <a:p>
            <a:r>
              <a:rPr lang="en-US" dirty="0"/>
              <a:t>Combined waves 1 through 10 to maximize the sample size.</a:t>
            </a:r>
          </a:p>
          <a:p>
            <a:pPr lvl="1"/>
            <a:r>
              <a:rPr lang="en-US" dirty="0"/>
              <a:t>N = 12,427 </a:t>
            </a:r>
            <a:r>
              <a:rPr lang="en-US" dirty="0" err="1"/>
              <a:t>SPs</a:t>
            </a:r>
            <a:r>
              <a:rPr lang="en-US" dirty="0"/>
              <a:t> contributing at least one wave of data (59.7% female)</a:t>
            </a:r>
          </a:p>
          <a:p>
            <a:pPr lvl="2"/>
            <a:r>
              <a:rPr lang="en-US" dirty="0"/>
              <a:t>65-69: 19.7%</a:t>
            </a:r>
          </a:p>
          <a:p>
            <a:pPr lvl="2"/>
            <a:r>
              <a:rPr lang="en-US" dirty="0"/>
              <a:t>70-74: 19.9%</a:t>
            </a:r>
          </a:p>
          <a:p>
            <a:pPr lvl="2"/>
            <a:r>
              <a:rPr lang="en-US" dirty="0"/>
              <a:t>75-79: 19.1%</a:t>
            </a:r>
          </a:p>
          <a:p>
            <a:pPr lvl="2"/>
            <a:r>
              <a:rPr lang="en-US" dirty="0"/>
              <a:t>80-84: 18.5%</a:t>
            </a:r>
          </a:p>
          <a:p>
            <a:pPr lvl="2"/>
            <a:r>
              <a:rPr lang="en-US" dirty="0"/>
              <a:t>85-89: 12.7%</a:t>
            </a:r>
          </a:p>
          <a:p>
            <a:pPr lvl="2"/>
            <a:r>
              <a:rPr lang="en-US" dirty="0"/>
              <a:t>90+: 10.2%</a:t>
            </a:r>
          </a:p>
          <a:p>
            <a:pPr lvl="1"/>
            <a:r>
              <a:rPr lang="en-US" dirty="0"/>
              <a:t>68.6% white, 21.8% black, 5.7% Hispanic, 2.8% other, 1.1% don’t know/refused</a:t>
            </a:r>
          </a:p>
          <a:p>
            <a:r>
              <a:rPr lang="en-US" dirty="0"/>
              <a:t>I modeled bivariate changes in purpose in life, self-rated health, and cognition (word recall tasks). These analyses controlled for age, gender, and education. </a:t>
            </a:r>
          </a:p>
          <a:p>
            <a:r>
              <a:rPr lang="en-US" dirty="0"/>
              <a:t>I’ll ask you a few questions later about modeling more complicated processes! And weighting.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92209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brief (measurement) aside…</a:t>
            </a:r>
          </a:p>
        </p:txBody>
      </p:sp>
      <p:sp>
        <p:nvSpPr>
          <p:cNvPr id="3" name="Content Placeholder 2"/>
          <p:cNvSpPr>
            <a:spLocks noGrp="1"/>
          </p:cNvSpPr>
          <p:nvPr>
            <p:ph idx="1"/>
          </p:nvPr>
        </p:nvSpPr>
        <p:spPr>
          <a:xfrm>
            <a:off x="683664" y="1825624"/>
            <a:ext cx="10670136" cy="5032375"/>
          </a:xfrm>
        </p:spPr>
        <p:txBody>
          <a:bodyPr>
            <a:normAutofit fontScale="92500" lnSpcReduction="10000"/>
          </a:bodyPr>
          <a:lstStyle/>
          <a:p>
            <a:r>
              <a:rPr lang="en-US" dirty="0"/>
              <a:t>Well-being Questions Group #1 (3-point scales; analyzed separately and together)</a:t>
            </a:r>
          </a:p>
          <a:p>
            <a:pPr lvl="1"/>
            <a:r>
              <a:rPr lang="en-US" dirty="0"/>
              <a:t>My life has meaning and purpose.</a:t>
            </a:r>
          </a:p>
          <a:p>
            <a:pPr lvl="1"/>
            <a:r>
              <a:rPr lang="en-US" dirty="0"/>
              <a:t>I feel confident and good about myself.</a:t>
            </a:r>
          </a:p>
          <a:p>
            <a:pPr lvl="1"/>
            <a:r>
              <a:rPr lang="en-US" dirty="0"/>
              <a:t>I gave up trying to improve my life a long time ago.</a:t>
            </a:r>
          </a:p>
          <a:p>
            <a:pPr lvl="1"/>
            <a:r>
              <a:rPr lang="en-US" dirty="0"/>
              <a:t>I like my living situation very much.</a:t>
            </a:r>
          </a:p>
          <a:p>
            <a:pPr lvl="1"/>
            <a:r>
              <a:rPr lang="en-US" u="sng" dirty="0"/>
              <a:t>Other people determine most of what I can and cannot do.</a:t>
            </a:r>
          </a:p>
          <a:p>
            <a:pPr lvl="1"/>
            <a:r>
              <a:rPr lang="en-US" u="sng" dirty="0"/>
              <a:t>When I really want to do something, I usually find a way to do it.</a:t>
            </a:r>
          </a:p>
          <a:p>
            <a:pPr lvl="1"/>
            <a:r>
              <a:rPr lang="en-US" u="sng" dirty="0"/>
              <a:t>I have an easy time adjusting to change.</a:t>
            </a:r>
          </a:p>
          <a:p>
            <a:r>
              <a:rPr lang="en-US" dirty="0"/>
              <a:t>Well-being Questions Group #2 (5-point scales; last month feeling)</a:t>
            </a:r>
          </a:p>
          <a:p>
            <a:pPr lvl="1"/>
            <a:r>
              <a:rPr lang="en-US" dirty="0"/>
              <a:t>Cheerful</a:t>
            </a:r>
          </a:p>
          <a:p>
            <a:pPr lvl="1"/>
            <a:r>
              <a:rPr lang="en-US" dirty="0"/>
              <a:t>Bored</a:t>
            </a:r>
          </a:p>
          <a:p>
            <a:pPr lvl="1"/>
            <a:r>
              <a:rPr lang="en-US" dirty="0"/>
              <a:t>Full of life</a:t>
            </a:r>
          </a:p>
          <a:p>
            <a:pPr lvl="1"/>
            <a:r>
              <a:rPr lang="en-US" dirty="0"/>
              <a:t>Upset</a:t>
            </a:r>
          </a:p>
        </p:txBody>
      </p:sp>
    </p:spTree>
    <p:extLst>
      <p:ext uri="{BB962C8B-B14F-4D97-AF65-F5344CB8AC3E}">
        <p14:creationId xmlns:p14="http://schemas.microsoft.com/office/powerpoint/2010/main" val="1079899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93200779"/>
              </p:ext>
            </p:extLst>
          </p:nvPr>
        </p:nvGraphicFramePr>
        <p:xfrm>
          <a:off x="470020" y="888764"/>
          <a:ext cx="10930072" cy="4574208"/>
        </p:xfrm>
        <a:graphic>
          <a:graphicData uri="http://schemas.openxmlformats.org/drawingml/2006/table">
            <a:tbl>
              <a:tblPr/>
              <a:tblGrid>
                <a:gridCol w="8275330">
                  <a:extLst>
                    <a:ext uri="{9D8B030D-6E8A-4147-A177-3AD203B41FA5}">
                      <a16:colId xmlns:a16="http://schemas.microsoft.com/office/drawing/2014/main" val="4168968569"/>
                    </a:ext>
                  </a:extLst>
                </a:gridCol>
                <a:gridCol w="1327371">
                  <a:extLst>
                    <a:ext uri="{9D8B030D-6E8A-4147-A177-3AD203B41FA5}">
                      <a16:colId xmlns:a16="http://schemas.microsoft.com/office/drawing/2014/main" val="1162270968"/>
                    </a:ext>
                  </a:extLst>
                </a:gridCol>
                <a:gridCol w="1327371">
                  <a:extLst>
                    <a:ext uri="{9D8B030D-6E8A-4147-A177-3AD203B41FA5}">
                      <a16:colId xmlns:a16="http://schemas.microsoft.com/office/drawing/2014/main" val="4248575262"/>
                    </a:ext>
                  </a:extLst>
                </a:gridCol>
              </a:tblGrid>
              <a:tr h="574778">
                <a:tc>
                  <a:txBody>
                    <a:bodyPr/>
                    <a:lstStyle/>
                    <a:p>
                      <a:pPr algn="ctr" fontAlgn="b"/>
                      <a:r>
                        <a:rPr lang="en-US" sz="2400" b="1" i="0" u="sng" strike="noStrike" dirty="0">
                          <a:solidFill>
                            <a:srgbClr val="000000"/>
                          </a:solidFill>
                          <a:effectLst/>
                          <a:latin typeface="Times New Roman" panose="02020603050405020304" pitchFamily="18" charset="0"/>
                        </a:rPr>
                        <a:t>Item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i="0" u="sng" strike="noStrike">
                          <a:solidFill>
                            <a:srgbClr val="000000"/>
                          </a:solidFill>
                          <a:effectLst/>
                          <a:latin typeface="Times New Roman" panose="02020603050405020304" pitchFamily="18" charset="0"/>
                        </a:rPr>
                        <a:t>Factor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i="0" u="sng" strike="noStrike">
                          <a:solidFill>
                            <a:srgbClr val="000000"/>
                          </a:solidFill>
                          <a:effectLst/>
                          <a:latin typeface="Times New Roman" panose="02020603050405020304" pitchFamily="18" charset="0"/>
                        </a:rPr>
                        <a:t>Factor 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3065116"/>
                  </a:ext>
                </a:extLst>
              </a:tr>
              <a:tr h="574778">
                <a:tc>
                  <a:txBody>
                    <a:bodyPr/>
                    <a:lstStyle/>
                    <a:p>
                      <a:pPr algn="ctr" fontAlgn="b"/>
                      <a:r>
                        <a:rPr lang="en-US" sz="2400" b="0" i="0" u="none" strike="noStrike" dirty="0">
                          <a:solidFill>
                            <a:srgbClr val="000000"/>
                          </a:solidFill>
                          <a:effectLst/>
                          <a:latin typeface="Times New Roman" panose="02020603050405020304" pitchFamily="18" charset="0"/>
                        </a:rPr>
                        <a:t>My life has meaning and purpose.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ctr" fontAlgn="b"/>
                      <a:r>
                        <a:rPr lang="en-US" sz="2400" b="0" i="0" u="none" strike="noStrike">
                          <a:solidFill>
                            <a:srgbClr val="000000"/>
                          </a:solidFill>
                          <a:effectLst/>
                          <a:latin typeface="Times New Roman" panose="02020603050405020304" pitchFamily="18" charset="0"/>
                        </a:rPr>
                        <a:t>0.67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b"/>
                      <a:r>
                        <a:rPr lang="en-US" sz="2400" b="0" i="0" u="none" strike="noStrike">
                          <a:solidFill>
                            <a:srgbClr val="000000"/>
                          </a:solidFill>
                          <a:effectLst/>
                          <a:latin typeface="Times New Roman" panose="02020603050405020304" pitchFamily="18" charset="0"/>
                        </a:rPr>
                        <a:t>0.21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1519055699"/>
                  </a:ext>
                </a:extLst>
              </a:tr>
              <a:tr h="574778">
                <a:tc>
                  <a:txBody>
                    <a:bodyPr/>
                    <a:lstStyle/>
                    <a:p>
                      <a:pPr algn="ctr" fontAlgn="b"/>
                      <a:r>
                        <a:rPr lang="en-US" sz="2400" b="0" i="0" u="none" strike="noStrike" dirty="0">
                          <a:solidFill>
                            <a:srgbClr val="000000"/>
                          </a:solidFill>
                          <a:effectLst/>
                          <a:latin typeface="Times New Roman" panose="02020603050405020304" pitchFamily="18" charset="0"/>
                        </a:rPr>
                        <a:t>I feel confident and good about myself.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ctr" fontAlgn="b"/>
                      <a:r>
                        <a:rPr lang="en-US" sz="2400" b="0" i="0" u="none" strike="noStrike">
                          <a:solidFill>
                            <a:srgbClr val="000000"/>
                          </a:solidFill>
                          <a:effectLst/>
                          <a:latin typeface="Times New Roman" panose="02020603050405020304" pitchFamily="18" charset="0"/>
                        </a:rPr>
                        <a:t>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b"/>
                      <a:r>
                        <a:rPr lang="en-US" sz="2400" b="0" i="0" u="none" strike="noStrike">
                          <a:solidFill>
                            <a:srgbClr val="000000"/>
                          </a:solidFill>
                          <a:effectLst/>
                          <a:latin typeface="Times New Roman" panose="02020603050405020304" pitchFamily="18" charset="0"/>
                        </a:rPr>
                        <a:t>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1057095155"/>
                  </a:ext>
                </a:extLst>
              </a:tr>
              <a:tr h="574778">
                <a:tc>
                  <a:txBody>
                    <a:bodyPr/>
                    <a:lstStyle/>
                    <a:p>
                      <a:pPr algn="ctr" fontAlgn="b"/>
                      <a:r>
                        <a:rPr lang="en-US" sz="2400" b="0" i="0" u="none" strike="noStrike">
                          <a:solidFill>
                            <a:srgbClr val="000000"/>
                          </a:solidFill>
                          <a:effectLst/>
                          <a:latin typeface="Times New Roman" panose="02020603050405020304" pitchFamily="18" charset="0"/>
                        </a:rPr>
                        <a:t>I gave up trying to improve my life a long time ago.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2400" b="0" i="0" u="none" strike="noStrike">
                          <a:solidFill>
                            <a:srgbClr val="000000"/>
                          </a:solidFill>
                          <a:effectLst/>
                          <a:latin typeface="Times New Roman" panose="02020603050405020304" pitchFamily="18" charset="0"/>
                        </a:rPr>
                        <a:t>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b"/>
                      <a:r>
                        <a:rPr lang="en-US" sz="2400" b="0" i="0" u="none" strike="noStrike">
                          <a:solidFill>
                            <a:srgbClr val="000000"/>
                          </a:solidFill>
                          <a:effectLst/>
                          <a:latin typeface="Times New Roman" panose="02020603050405020304" pitchFamily="18" charset="0"/>
                        </a:rPr>
                        <a:t>0.78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2078463771"/>
                  </a:ext>
                </a:extLst>
              </a:tr>
              <a:tr h="574778">
                <a:tc>
                  <a:txBody>
                    <a:bodyPr/>
                    <a:lstStyle/>
                    <a:p>
                      <a:pPr algn="ctr" fontAlgn="b"/>
                      <a:r>
                        <a:rPr lang="en-US" sz="2400" b="0" i="0" u="none" strike="noStrike">
                          <a:solidFill>
                            <a:srgbClr val="000000"/>
                          </a:solidFill>
                          <a:effectLst/>
                          <a:latin typeface="Times New Roman" panose="02020603050405020304" pitchFamily="18" charset="0"/>
                        </a:rPr>
                        <a:t>I like my living situation very much.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ctr" fontAlgn="b"/>
                      <a:r>
                        <a:rPr lang="en-US" sz="2400" b="0" i="0" u="none" strike="noStrike">
                          <a:solidFill>
                            <a:srgbClr val="000000"/>
                          </a:solidFill>
                          <a:effectLst/>
                          <a:latin typeface="Times New Roman" panose="02020603050405020304" pitchFamily="18" charset="0"/>
                        </a:rPr>
                        <a:t>0.66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b"/>
                      <a:r>
                        <a:rPr lang="en-US" sz="2400" b="0" i="0" u="none" strike="noStrike">
                          <a:solidFill>
                            <a:srgbClr val="000000"/>
                          </a:solidFill>
                          <a:effectLst/>
                          <a:latin typeface="Times New Roman" panose="02020603050405020304" pitchFamily="18" charset="0"/>
                        </a:rPr>
                        <a:t>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183490911"/>
                  </a:ext>
                </a:extLst>
              </a:tr>
              <a:tr h="574778">
                <a:tc>
                  <a:txBody>
                    <a:bodyPr/>
                    <a:lstStyle/>
                    <a:p>
                      <a:pPr algn="ctr" fontAlgn="b"/>
                      <a:r>
                        <a:rPr lang="en-US" sz="2400" b="0" i="0" u="none" strike="noStrike" dirty="0">
                          <a:solidFill>
                            <a:srgbClr val="000000"/>
                          </a:solidFill>
                          <a:effectLst/>
                          <a:latin typeface="Times New Roman" panose="02020603050405020304" pitchFamily="18" charset="0"/>
                        </a:rPr>
                        <a:t>Other people determine most of what I can and cannot do.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2400" b="0" i="0" u="none" strike="noStrike">
                          <a:solidFill>
                            <a:srgbClr val="000000"/>
                          </a:solidFill>
                          <a:effectLst/>
                          <a:latin typeface="Times New Roman" panose="02020603050405020304" pitchFamily="18" charset="0"/>
                        </a:rPr>
                        <a:t>0.09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b"/>
                      <a:r>
                        <a:rPr lang="en-US" sz="2400" b="0" i="0" u="none" strike="noStrike">
                          <a:solidFill>
                            <a:srgbClr val="000000"/>
                          </a:solidFill>
                          <a:effectLst/>
                          <a:latin typeface="Times New Roman" panose="02020603050405020304" pitchFamily="18" charset="0"/>
                        </a:rPr>
                        <a:t>0.79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3422665772"/>
                  </a:ext>
                </a:extLst>
              </a:tr>
              <a:tr h="550762">
                <a:tc>
                  <a:txBody>
                    <a:bodyPr/>
                    <a:lstStyle/>
                    <a:p>
                      <a:pPr algn="ctr" fontAlgn="b"/>
                      <a:r>
                        <a:rPr lang="en-US" sz="2400" b="0" i="0" u="none" strike="noStrike" dirty="0">
                          <a:solidFill>
                            <a:srgbClr val="000000"/>
                          </a:solidFill>
                          <a:effectLst/>
                          <a:latin typeface="Times New Roman" panose="02020603050405020304" pitchFamily="18" charset="0"/>
                        </a:rPr>
                        <a:t>When I really want to do something, I usually find a way to do it.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ctr" fontAlgn="b"/>
                      <a:r>
                        <a:rPr lang="en-US" sz="2400" b="0" i="0" u="none" strike="noStrike">
                          <a:solidFill>
                            <a:srgbClr val="000000"/>
                          </a:solidFill>
                          <a:effectLst/>
                          <a:latin typeface="Times New Roman" panose="02020603050405020304" pitchFamily="18" charset="0"/>
                        </a:rPr>
                        <a:t>0.49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b"/>
                      <a:r>
                        <a:rPr lang="en-US" sz="2400" b="0" i="0" u="none" strike="noStrike">
                          <a:solidFill>
                            <a:srgbClr val="000000"/>
                          </a:solidFill>
                          <a:effectLst/>
                          <a:latin typeface="Times New Roman" panose="02020603050405020304" pitchFamily="18" charset="0"/>
                        </a:rPr>
                        <a:t>0.24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440250956"/>
                  </a:ext>
                </a:extLst>
              </a:tr>
              <a:tr h="574778">
                <a:tc>
                  <a:txBody>
                    <a:bodyPr/>
                    <a:lstStyle/>
                    <a:p>
                      <a:pPr algn="ctr" fontAlgn="b"/>
                      <a:r>
                        <a:rPr lang="en-US" sz="2400" b="0" i="0" u="none" strike="noStrike">
                          <a:solidFill>
                            <a:srgbClr val="000000"/>
                          </a:solidFill>
                          <a:effectLst/>
                          <a:latin typeface="Times New Roman" panose="02020603050405020304" pitchFamily="18" charset="0"/>
                        </a:rPr>
                        <a:t>I have an easy time adjusting to change.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ctr" fontAlgn="b"/>
                      <a:r>
                        <a:rPr lang="en-US" sz="2400" b="0" i="0" u="none" strike="noStrike">
                          <a:solidFill>
                            <a:srgbClr val="000000"/>
                          </a:solidFill>
                          <a:effectLst/>
                          <a:latin typeface="Times New Roman" panose="02020603050405020304" pitchFamily="18" charset="0"/>
                        </a:rPr>
                        <a:t>0.56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b"/>
                      <a:r>
                        <a:rPr lang="en-US" sz="2400" b="0" i="0" u="none" strike="noStrike" dirty="0">
                          <a:solidFill>
                            <a:srgbClr val="000000"/>
                          </a:solidFill>
                          <a:effectLst/>
                          <a:latin typeface="Times New Roman" panose="02020603050405020304" pitchFamily="18" charset="0"/>
                        </a:rPr>
                        <a:t>-0.08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533209388"/>
                  </a:ext>
                </a:extLst>
              </a:tr>
            </a:tbl>
          </a:graphicData>
        </a:graphic>
      </p:graphicFrame>
    </p:spTree>
    <p:extLst>
      <p:ext uri="{BB962C8B-B14F-4D97-AF65-F5344CB8AC3E}">
        <p14:creationId xmlns:p14="http://schemas.microsoft.com/office/powerpoint/2010/main" val="1108267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69450784"/>
              </p:ext>
            </p:extLst>
          </p:nvPr>
        </p:nvGraphicFramePr>
        <p:xfrm>
          <a:off x="470020" y="888764"/>
          <a:ext cx="10930072" cy="4574208"/>
        </p:xfrm>
        <a:graphic>
          <a:graphicData uri="http://schemas.openxmlformats.org/drawingml/2006/table">
            <a:tbl>
              <a:tblPr/>
              <a:tblGrid>
                <a:gridCol w="8275330">
                  <a:extLst>
                    <a:ext uri="{9D8B030D-6E8A-4147-A177-3AD203B41FA5}">
                      <a16:colId xmlns:a16="http://schemas.microsoft.com/office/drawing/2014/main" val="4168968569"/>
                    </a:ext>
                  </a:extLst>
                </a:gridCol>
                <a:gridCol w="1327371">
                  <a:extLst>
                    <a:ext uri="{9D8B030D-6E8A-4147-A177-3AD203B41FA5}">
                      <a16:colId xmlns:a16="http://schemas.microsoft.com/office/drawing/2014/main" val="1162270968"/>
                    </a:ext>
                  </a:extLst>
                </a:gridCol>
                <a:gridCol w="1327371">
                  <a:extLst>
                    <a:ext uri="{9D8B030D-6E8A-4147-A177-3AD203B41FA5}">
                      <a16:colId xmlns:a16="http://schemas.microsoft.com/office/drawing/2014/main" val="4248575262"/>
                    </a:ext>
                  </a:extLst>
                </a:gridCol>
              </a:tblGrid>
              <a:tr h="574778">
                <a:tc>
                  <a:txBody>
                    <a:bodyPr/>
                    <a:lstStyle/>
                    <a:p>
                      <a:pPr algn="ctr" fontAlgn="b"/>
                      <a:r>
                        <a:rPr lang="en-US" sz="2400" b="1" i="0" u="sng" strike="noStrike" dirty="0">
                          <a:solidFill>
                            <a:srgbClr val="000000"/>
                          </a:solidFill>
                          <a:effectLst/>
                          <a:latin typeface="Times New Roman" panose="02020603050405020304" pitchFamily="18" charset="0"/>
                        </a:rPr>
                        <a:t>Item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fontAlgn="b"/>
                      <a:r>
                        <a:rPr lang="en-US" sz="2400" b="1" i="0" u="sng" strike="noStrike" dirty="0">
                          <a:solidFill>
                            <a:srgbClr val="000000"/>
                          </a:solidFill>
                          <a:effectLst/>
                          <a:latin typeface="Times New Roman" panose="02020603050405020304" pitchFamily="18" charset="0"/>
                        </a:rPr>
                        <a:t>Factor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fontAlgn="b"/>
                      <a:r>
                        <a:rPr lang="en-US" sz="2400" b="1" i="0" u="sng" strike="noStrike" dirty="0">
                          <a:solidFill>
                            <a:srgbClr val="000000"/>
                          </a:solidFill>
                          <a:effectLst/>
                          <a:latin typeface="Times New Roman" panose="02020603050405020304" pitchFamily="18" charset="0"/>
                        </a:rPr>
                        <a:t>Factor 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3065116"/>
                  </a:ext>
                </a:extLst>
              </a:tr>
              <a:tr h="574778">
                <a:tc>
                  <a:txBody>
                    <a:bodyPr/>
                    <a:lstStyle/>
                    <a:p>
                      <a:pPr algn="ctr" fontAlgn="b"/>
                      <a:r>
                        <a:rPr lang="en-US" sz="2400" b="0" i="0" u="none" strike="noStrike" dirty="0">
                          <a:solidFill>
                            <a:srgbClr val="000000"/>
                          </a:solidFill>
                          <a:effectLst/>
                          <a:latin typeface="Times New Roman" panose="02020603050405020304" pitchFamily="18" charset="0"/>
                        </a:rPr>
                        <a:t>My life has meaning and purpose.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rgbClr val="BDD7EE"/>
                    </a:solidFill>
                  </a:tcPr>
                </a:tc>
                <a:tc>
                  <a:txBody>
                    <a:bodyPr/>
                    <a:lstStyle/>
                    <a:p>
                      <a:pPr algn="ctr" fontAlgn="b"/>
                      <a:r>
                        <a:rPr lang="en-US" sz="2400" b="0" i="0" u="none" strike="noStrike" dirty="0">
                          <a:solidFill>
                            <a:srgbClr val="000000"/>
                          </a:solidFill>
                          <a:effectLst/>
                          <a:latin typeface="Times New Roman" panose="02020603050405020304" pitchFamily="18" charset="0"/>
                        </a:rPr>
                        <a:t>0.67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rgbClr val="63BE7B"/>
                    </a:solidFill>
                  </a:tcPr>
                </a:tc>
                <a:tc>
                  <a:txBody>
                    <a:bodyPr/>
                    <a:lstStyle/>
                    <a:p>
                      <a:pPr algn="ctr" fontAlgn="b"/>
                      <a:r>
                        <a:rPr lang="en-US" sz="2400" b="0" i="0" u="none" strike="noStrike" dirty="0">
                          <a:solidFill>
                            <a:srgbClr val="000000"/>
                          </a:solidFill>
                          <a:effectLst/>
                          <a:latin typeface="Times New Roman" panose="02020603050405020304" pitchFamily="18" charset="0"/>
                        </a:rPr>
                        <a:t>0.21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1519055699"/>
                  </a:ext>
                </a:extLst>
              </a:tr>
              <a:tr h="574778">
                <a:tc>
                  <a:txBody>
                    <a:bodyPr/>
                    <a:lstStyle/>
                    <a:p>
                      <a:pPr algn="ctr" fontAlgn="b"/>
                      <a:r>
                        <a:rPr lang="en-US" sz="2400" b="0" i="0" u="none" strike="noStrike" dirty="0">
                          <a:solidFill>
                            <a:srgbClr val="000000"/>
                          </a:solidFill>
                          <a:effectLst/>
                          <a:latin typeface="Times New Roman" panose="02020603050405020304" pitchFamily="18" charset="0"/>
                        </a:rPr>
                        <a:t>I feel confident and good about myself.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rPr>
                        <a:t>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rPr>
                        <a:t>0.17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57095155"/>
                  </a:ext>
                </a:extLst>
              </a:tr>
              <a:tr h="574778">
                <a:tc>
                  <a:txBody>
                    <a:bodyPr/>
                    <a:lstStyle/>
                    <a:p>
                      <a:pPr algn="ctr" fontAlgn="b"/>
                      <a:r>
                        <a:rPr lang="en-US" sz="2400" b="0" i="0" u="none" strike="noStrike" dirty="0">
                          <a:solidFill>
                            <a:srgbClr val="000000"/>
                          </a:solidFill>
                          <a:effectLst/>
                          <a:latin typeface="Times New Roman" panose="02020603050405020304" pitchFamily="18" charset="0"/>
                        </a:rPr>
                        <a:t>I gave up trying to improve my life a long time ago.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2400" b="0" i="0" u="none" strike="noStrike">
                          <a:solidFill>
                            <a:srgbClr val="000000"/>
                          </a:solidFill>
                          <a:effectLst/>
                          <a:latin typeface="Times New Roman" panose="02020603050405020304" pitchFamily="18" charset="0"/>
                        </a:rPr>
                        <a:t>0.10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2400" b="0" i="0" u="none" strike="noStrike">
                          <a:solidFill>
                            <a:srgbClr val="000000"/>
                          </a:solidFill>
                          <a:effectLst/>
                          <a:latin typeface="Times New Roman" panose="02020603050405020304" pitchFamily="18" charset="0"/>
                        </a:rPr>
                        <a:t>0.78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78463771"/>
                  </a:ext>
                </a:extLst>
              </a:tr>
              <a:tr h="574778">
                <a:tc>
                  <a:txBody>
                    <a:bodyPr/>
                    <a:lstStyle/>
                    <a:p>
                      <a:pPr algn="ctr" fontAlgn="b"/>
                      <a:r>
                        <a:rPr lang="en-US" sz="2400" b="0" i="0" u="none" strike="noStrike" dirty="0">
                          <a:solidFill>
                            <a:srgbClr val="000000"/>
                          </a:solidFill>
                          <a:effectLst/>
                          <a:latin typeface="Times New Roman" panose="02020603050405020304" pitchFamily="18" charset="0"/>
                        </a:rPr>
                        <a:t>I like my living situation very much.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rPr>
                        <a:t>0.66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2400" b="0" i="0" u="none" strike="noStrike">
                          <a:solidFill>
                            <a:srgbClr val="000000"/>
                          </a:solidFill>
                          <a:effectLst/>
                          <a:latin typeface="Times New Roman" panose="02020603050405020304" pitchFamily="18" charset="0"/>
                        </a:rPr>
                        <a:t>0.03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83490911"/>
                  </a:ext>
                </a:extLst>
              </a:tr>
              <a:tr h="574778">
                <a:tc>
                  <a:txBody>
                    <a:bodyPr/>
                    <a:lstStyle/>
                    <a:p>
                      <a:pPr algn="ctr" fontAlgn="b"/>
                      <a:r>
                        <a:rPr lang="en-US" sz="2400" b="0" i="0" u="none" strike="noStrike" dirty="0">
                          <a:solidFill>
                            <a:srgbClr val="000000"/>
                          </a:solidFill>
                          <a:effectLst/>
                          <a:latin typeface="Times New Roman" panose="02020603050405020304" pitchFamily="18" charset="0"/>
                        </a:rPr>
                        <a:t>Other people determine most of what I can and cannot do.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rPr>
                        <a:t>0.09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rPr>
                        <a:t>0.79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422665772"/>
                  </a:ext>
                </a:extLst>
              </a:tr>
              <a:tr h="550762">
                <a:tc>
                  <a:txBody>
                    <a:bodyPr/>
                    <a:lstStyle/>
                    <a:p>
                      <a:pPr algn="ctr" fontAlgn="b"/>
                      <a:r>
                        <a:rPr lang="en-US" sz="2400" b="0" i="0" u="none" strike="noStrike" dirty="0">
                          <a:solidFill>
                            <a:srgbClr val="000000"/>
                          </a:solidFill>
                          <a:effectLst/>
                          <a:latin typeface="Times New Roman" panose="02020603050405020304" pitchFamily="18" charset="0"/>
                        </a:rPr>
                        <a:t>When I really want to do something, I usually find a way to do it.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2400" b="0" i="0" u="none" strike="noStrike">
                          <a:solidFill>
                            <a:srgbClr val="000000"/>
                          </a:solidFill>
                          <a:effectLst/>
                          <a:latin typeface="Times New Roman" panose="02020603050405020304" pitchFamily="18" charset="0"/>
                        </a:rPr>
                        <a:t>0.49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rPr>
                        <a:t>0.24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40250956"/>
                  </a:ext>
                </a:extLst>
              </a:tr>
              <a:tr h="574778">
                <a:tc>
                  <a:txBody>
                    <a:bodyPr/>
                    <a:lstStyle/>
                    <a:p>
                      <a:pPr algn="ctr" fontAlgn="b"/>
                      <a:r>
                        <a:rPr lang="en-US" sz="2400" b="0" i="0" u="none" strike="noStrike">
                          <a:solidFill>
                            <a:srgbClr val="000000"/>
                          </a:solidFill>
                          <a:effectLst/>
                          <a:latin typeface="Times New Roman" panose="02020603050405020304" pitchFamily="18" charset="0"/>
                        </a:rPr>
                        <a:t>I have an easy time adjusting to change.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2400" b="0" i="0" u="none" strike="noStrike">
                          <a:solidFill>
                            <a:srgbClr val="000000"/>
                          </a:solidFill>
                          <a:effectLst/>
                          <a:latin typeface="Times New Roman" panose="02020603050405020304" pitchFamily="18" charset="0"/>
                        </a:rPr>
                        <a:t>0.56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rPr>
                        <a:t>-0.08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533209388"/>
                  </a:ext>
                </a:extLst>
              </a:tr>
            </a:tbl>
          </a:graphicData>
        </a:graphic>
      </p:graphicFrame>
    </p:spTree>
    <p:extLst>
      <p:ext uri="{BB962C8B-B14F-4D97-AF65-F5344CB8AC3E}">
        <p14:creationId xmlns:p14="http://schemas.microsoft.com/office/powerpoint/2010/main" val="291981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721403600"/>
              </p:ext>
            </p:extLst>
          </p:nvPr>
        </p:nvGraphicFramePr>
        <p:xfrm>
          <a:off x="1281157" y="2087907"/>
          <a:ext cx="9605473" cy="2473933"/>
        </p:xfrm>
        <a:graphic>
          <a:graphicData uri="http://schemas.openxmlformats.org/drawingml/2006/table">
            <a:tbl>
              <a:tblPr/>
              <a:tblGrid>
                <a:gridCol w="8277719">
                  <a:extLst>
                    <a:ext uri="{9D8B030D-6E8A-4147-A177-3AD203B41FA5}">
                      <a16:colId xmlns:a16="http://schemas.microsoft.com/office/drawing/2014/main" val="1752163985"/>
                    </a:ext>
                  </a:extLst>
                </a:gridCol>
                <a:gridCol w="1327754">
                  <a:extLst>
                    <a:ext uri="{9D8B030D-6E8A-4147-A177-3AD203B41FA5}">
                      <a16:colId xmlns:a16="http://schemas.microsoft.com/office/drawing/2014/main" val="2184782127"/>
                    </a:ext>
                  </a:extLst>
                </a:gridCol>
              </a:tblGrid>
              <a:tr h="538382">
                <a:tc>
                  <a:txBody>
                    <a:bodyPr/>
                    <a:lstStyle/>
                    <a:p>
                      <a:pPr algn="ctr" fontAlgn="b"/>
                      <a:r>
                        <a:rPr lang="en-US" sz="2400" b="1" i="0" u="sng" strike="noStrike">
                          <a:solidFill>
                            <a:srgbClr val="000000"/>
                          </a:solidFill>
                          <a:effectLst/>
                          <a:latin typeface="Times New Roman" panose="02020603050405020304" pitchFamily="18" charset="0"/>
                        </a:rPr>
                        <a:t>Item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i="0" u="sng" strike="noStrike">
                          <a:solidFill>
                            <a:srgbClr val="000000"/>
                          </a:solidFill>
                          <a:effectLst/>
                          <a:latin typeface="Times New Roman" panose="02020603050405020304" pitchFamily="18" charset="0"/>
                        </a:rPr>
                        <a:t>Factor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3048525"/>
                  </a:ext>
                </a:extLst>
              </a:tr>
              <a:tr h="478564">
                <a:tc>
                  <a:txBody>
                    <a:bodyPr/>
                    <a:lstStyle/>
                    <a:p>
                      <a:pPr algn="ctr" fontAlgn="b"/>
                      <a:r>
                        <a:rPr lang="en-US" sz="2400" b="0" i="0" u="none" strike="noStrike" dirty="0">
                          <a:solidFill>
                            <a:srgbClr val="000000"/>
                          </a:solidFill>
                          <a:effectLst/>
                          <a:latin typeface="Times New Roman" panose="02020603050405020304" pitchFamily="18" charset="0"/>
                        </a:rPr>
                        <a:t>Cheerful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ctr" fontAlgn="b"/>
                      <a:r>
                        <a:rPr lang="en-US" sz="2400" b="0" i="0" u="none" strike="noStrike">
                          <a:solidFill>
                            <a:srgbClr val="000000"/>
                          </a:solidFill>
                          <a:effectLst/>
                          <a:latin typeface="Times New Roman" panose="02020603050405020304" pitchFamily="18" charset="0"/>
                        </a:rPr>
                        <a:t>0.80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29190031"/>
                  </a:ext>
                </a:extLst>
              </a:tr>
              <a:tr h="504202">
                <a:tc>
                  <a:txBody>
                    <a:bodyPr/>
                    <a:lstStyle/>
                    <a:p>
                      <a:pPr algn="ctr" fontAlgn="b"/>
                      <a:r>
                        <a:rPr lang="en-US" sz="2400" b="0" i="0" u="none" strike="noStrike">
                          <a:solidFill>
                            <a:srgbClr val="000000"/>
                          </a:solidFill>
                          <a:effectLst/>
                          <a:latin typeface="Times New Roman" panose="02020603050405020304" pitchFamily="18" charset="0"/>
                        </a:rPr>
                        <a:t>Bored (R)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ctr" fontAlgn="b"/>
                      <a:r>
                        <a:rPr lang="en-US" sz="2400" b="0" i="0" u="none" strike="noStrike">
                          <a:solidFill>
                            <a:srgbClr val="000000"/>
                          </a:solidFill>
                          <a:effectLst/>
                          <a:latin typeface="Times New Roman" panose="02020603050405020304" pitchFamily="18" charset="0"/>
                        </a:rPr>
                        <a:t>0.69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3930553981"/>
                  </a:ext>
                </a:extLst>
              </a:tr>
              <a:tr h="461473">
                <a:tc>
                  <a:txBody>
                    <a:bodyPr/>
                    <a:lstStyle/>
                    <a:p>
                      <a:pPr algn="ctr" fontAlgn="b"/>
                      <a:r>
                        <a:rPr lang="en-US" sz="2400" b="0" i="0" u="none" strike="noStrike" dirty="0">
                          <a:solidFill>
                            <a:srgbClr val="000000"/>
                          </a:solidFill>
                          <a:effectLst/>
                          <a:latin typeface="Times New Roman" panose="02020603050405020304" pitchFamily="18" charset="0"/>
                        </a:rPr>
                        <a:t>Full of Life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ctr" fontAlgn="b"/>
                      <a:r>
                        <a:rPr lang="en-US" sz="2400" b="0" i="0" u="none" strike="noStrike">
                          <a:solidFill>
                            <a:srgbClr val="000000"/>
                          </a:solidFill>
                          <a:effectLst/>
                          <a:latin typeface="Times New Roman" panose="02020603050405020304" pitchFamily="18" charset="0"/>
                        </a:rPr>
                        <a:t>0.78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3407141074"/>
                  </a:ext>
                </a:extLst>
              </a:tr>
              <a:tr h="491312">
                <a:tc>
                  <a:txBody>
                    <a:bodyPr/>
                    <a:lstStyle/>
                    <a:p>
                      <a:pPr algn="ctr" fontAlgn="b"/>
                      <a:r>
                        <a:rPr lang="en-US" sz="2400" b="0" i="0" u="none" strike="noStrike" dirty="0">
                          <a:solidFill>
                            <a:srgbClr val="000000"/>
                          </a:solidFill>
                          <a:effectLst/>
                          <a:latin typeface="Times New Roman" panose="02020603050405020304" pitchFamily="18" charset="0"/>
                        </a:rPr>
                        <a:t>Tired (R)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E"/>
                    </a:solidFill>
                  </a:tcPr>
                </a:tc>
                <a:tc>
                  <a:txBody>
                    <a:bodyPr/>
                    <a:lstStyle/>
                    <a:p>
                      <a:pPr algn="ctr" fontAlgn="b"/>
                      <a:r>
                        <a:rPr lang="en-US" sz="2400" b="0" i="0" u="none" strike="noStrike" dirty="0">
                          <a:solidFill>
                            <a:srgbClr val="000000"/>
                          </a:solidFill>
                          <a:effectLst/>
                          <a:latin typeface="Times New Roman" panose="02020603050405020304" pitchFamily="18" charset="0"/>
                        </a:rPr>
                        <a:t>0.66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3509088551"/>
                  </a:ext>
                </a:extLst>
              </a:tr>
            </a:tbl>
          </a:graphicData>
        </a:graphic>
      </p:graphicFrame>
    </p:spTree>
    <p:extLst>
      <p:ext uri="{BB962C8B-B14F-4D97-AF65-F5344CB8AC3E}">
        <p14:creationId xmlns:p14="http://schemas.microsoft.com/office/powerpoint/2010/main" val="252360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912" y="1943100"/>
            <a:ext cx="9020175" cy="2971800"/>
          </a:xfrm>
          <a:prstGeom prst="rect">
            <a:avLst/>
          </a:prstGeom>
        </p:spPr>
      </p:pic>
    </p:spTree>
    <p:extLst>
      <p:ext uri="{BB962C8B-B14F-4D97-AF65-F5344CB8AC3E}">
        <p14:creationId xmlns:p14="http://schemas.microsoft.com/office/powerpoint/2010/main" val="2122369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31399572"/>
              </p:ext>
            </p:extLst>
          </p:nvPr>
        </p:nvGraphicFramePr>
        <p:xfrm>
          <a:off x="828675" y="352425"/>
          <a:ext cx="10725149" cy="6276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65473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180224" y="285750"/>
          <a:ext cx="11783176" cy="6419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8196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180224" y="285750"/>
          <a:ext cx="11783176" cy="6419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833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Epigenome Across the Lifespan 20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40114"/>
            <a:ext cx="12108254" cy="404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89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180224" y="285750"/>
          <a:ext cx="11783176" cy="6419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0649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180224" y="285750"/>
          <a:ext cx="11783176" cy="6419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9254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180224" y="285750"/>
          <a:ext cx="11783176" cy="6419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77943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180224" y="285750"/>
          <a:ext cx="11783176" cy="6419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1724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2108934133"/>
              </p:ext>
            </p:extLst>
          </p:nvPr>
        </p:nvGraphicFramePr>
        <p:xfrm>
          <a:off x="400049" y="123825"/>
          <a:ext cx="11363325" cy="6486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1327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338286665"/>
              </p:ext>
            </p:extLst>
          </p:nvPr>
        </p:nvGraphicFramePr>
        <p:xfrm>
          <a:off x="85725" y="0"/>
          <a:ext cx="12011025"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073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85725" y="0"/>
          <a:ext cx="12011025"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3638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85725" y="0"/>
          <a:ext cx="12011025"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4661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85725" y="0"/>
          <a:ext cx="12011025"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141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85725" y="0"/>
          <a:ext cx="12011025"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4229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56,190 Seniors Having Fun Stock Photos, Pictures &amp; Royalty-Free Images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854" y="0"/>
            <a:ext cx="9975766" cy="665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890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85725" y="0"/>
          <a:ext cx="12011025"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3087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912" y="1943100"/>
            <a:ext cx="9020175" cy="2971800"/>
          </a:xfrm>
          <a:prstGeom prst="rect">
            <a:avLst/>
          </a:prstGeom>
        </p:spPr>
      </p:pic>
    </p:spTree>
    <p:extLst>
      <p:ext uri="{BB962C8B-B14F-4D97-AF65-F5344CB8AC3E}">
        <p14:creationId xmlns:p14="http://schemas.microsoft.com/office/powerpoint/2010/main" val="18989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830" y="0"/>
            <a:ext cx="8970340" cy="6858000"/>
          </a:xfrm>
          <a:prstGeom prst="rect">
            <a:avLst/>
          </a:prstGeom>
        </p:spPr>
      </p:pic>
    </p:spTree>
    <p:extLst>
      <p:ext uri="{BB962C8B-B14F-4D97-AF65-F5344CB8AC3E}">
        <p14:creationId xmlns:p14="http://schemas.microsoft.com/office/powerpoint/2010/main" val="979212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830" y="0"/>
            <a:ext cx="8970340" cy="6858000"/>
          </a:xfrm>
          <a:prstGeom prst="rect">
            <a:avLst/>
          </a:prstGeom>
        </p:spPr>
      </p:pic>
      <p:sp>
        <p:nvSpPr>
          <p:cNvPr id="5" name="Oval 4"/>
          <p:cNvSpPr/>
          <p:nvPr/>
        </p:nvSpPr>
        <p:spPr>
          <a:xfrm rot="20060398">
            <a:off x="4686301" y="2914649"/>
            <a:ext cx="3267075" cy="666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152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830" y="0"/>
            <a:ext cx="8970340" cy="6858000"/>
          </a:xfrm>
          <a:prstGeom prst="rect">
            <a:avLst/>
          </a:prstGeom>
        </p:spPr>
      </p:pic>
      <p:sp>
        <p:nvSpPr>
          <p:cNvPr id="5" name="Oval 4"/>
          <p:cNvSpPr/>
          <p:nvPr/>
        </p:nvSpPr>
        <p:spPr>
          <a:xfrm rot="1449896">
            <a:off x="4686301" y="2914649"/>
            <a:ext cx="3267075" cy="666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632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830" y="0"/>
            <a:ext cx="8970340" cy="6858000"/>
          </a:xfrm>
          <a:prstGeom prst="rect">
            <a:avLst/>
          </a:prstGeom>
        </p:spPr>
      </p:pic>
      <p:sp>
        <p:nvSpPr>
          <p:cNvPr id="5" name="Oval 4"/>
          <p:cNvSpPr/>
          <p:nvPr/>
        </p:nvSpPr>
        <p:spPr>
          <a:xfrm rot="5400000">
            <a:off x="7384259" y="2917035"/>
            <a:ext cx="1433511" cy="666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072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830" y="0"/>
            <a:ext cx="8970340" cy="6858000"/>
          </a:xfrm>
          <a:prstGeom prst="rect">
            <a:avLst/>
          </a:prstGeom>
        </p:spPr>
      </p:pic>
      <p:sp>
        <p:nvSpPr>
          <p:cNvPr id="5" name="Oval 4"/>
          <p:cNvSpPr/>
          <p:nvPr/>
        </p:nvSpPr>
        <p:spPr>
          <a:xfrm rot="20060398">
            <a:off x="4686301" y="2914649"/>
            <a:ext cx="3267075" cy="666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67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r>
              <a:rPr lang="en-US" sz="2000" dirty="0"/>
              <a:t>(adjusted </a:t>
            </a:r>
            <a:r>
              <a:rPr lang="en-US" sz="2000" i="1" dirty="0"/>
              <a:t>p</a:t>
            </a:r>
            <a:r>
              <a:rPr lang="en-US" sz="2000" dirty="0"/>
              <a:t> &lt; .001; </a:t>
            </a:r>
            <a:r>
              <a:rPr lang="en-US" sz="2000" dirty="0" err="1"/>
              <a:t>xy</a:t>
            </a:r>
            <a:r>
              <a:rPr lang="en-US" sz="2000" dirty="0"/>
              <a:t> standardization shown)</a:t>
            </a:r>
            <a:endParaRPr lang="en-US" sz="3600" dirty="0"/>
          </a:p>
        </p:txBody>
      </p:sp>
      <p:sp>
        <p:nvSpPr>
          <p:cNvPr id="3" name="Content Placeholder 2"/>
          <p:cNvSpPr>
            <a:spLocks noGrp="1"/>
          </p:cNvSpPr>
          <p:nvPr>
            <p:ph idx="1"/>
          </p:nvPr>
        </p:nvSpPr>
        <p:spPr>
          <a:xfrm>
            <a:off x="495300" y="1825625"/>
            <a:ext cx="11106150" cy="4351338"/>
          </a:xfrm>
        </p:spPr>
        <p:txBody>
          <a:bodyPr/>
          <a:lstStyle/>
          <a:p>
            <a:r>
              <a:rPr lang="en-US" dirty="0"/>
              <a:t>Did people who started off with worse health/cognition change differently in their well-being over time?</a:t>
            </a:r>
          </a:p>
          <a:p>
            <a:pPr lvl="1"/>
            <a:r>
              <a:rPr lang="en-US" dirty="0"/>
              <a:t>Rarely. It doesn’t affect their changes in purpose at all (</a:t>
            </a:r>
            <a:r>
              <a:rPr lang="en-US" i="1" dirty="0" err="1"/>
              <a:t>p</a:t>
            </a:r>
            <a:r>
              <a:rPr lang="en-US" dirty="0" err="1"/>
              <a:t>s</a:t>
            </a:r>
            <a:r>
              <a:rPr lang="en-US" dirty="0"/>
              <a:t> &gt; .60). People with worse overall health declined in positive emotions over time (</a:t>
            </a:r>
            <a:r>
              <a:rPr lang="en-US" i="1" dirty="0" err="1"/>
              <a:t>b</a:t>
            </a:r>
            <a:r>
              <a:rPr lang="en-US" dirty="0" err="1"/>
              <a:t>st</a:t>
            </a:r>
            <a:r>
              <a:rPr lang="en-US" dirty="0"/>
              <a:t> = -.44, </a:t>
            </a:r>
            <a:r>
              <a:rPr lang="en-US" i="1" dirty="0"/>
              <a:t>p</a:t>
            </a:r>
            <a:r>
              <a:rPr lang="en-US" dirty="0"/>
              <a:t> &lt; .001) but their cognition was unrelated to their changes in positive emotions (</a:t>
            </a:r>
            <a:r>
              <a:rPr lang="en-US" i="1" dirty="0" err="1"/>
              <a:t>b</a:t>
            </a:r>
            <a:r>
              <a:rPr lang="en-US" dirty="0" err="1"/>
              <a:t>st</a:t>
            </a:r>
            <a:r>
              <a:rPr lang="en-US" dirty="0"/>
              <a:t> = -.07, </a:t>
            </a:r>
            <a:r>
              <a:rPr lang="en-US" i="1" dirty="0"/>
              <a:t>p</a:t>
            </a:r>
            <a:r>
              <a:rPr lang="en-US" dirty="0"/>
              <a:t> = .03).</a:t>
            </a:r>
          </a:p>
        </p:txBody>
      </p:sp>
    </p:spTree>
    <p:extLst>
      <p:ext uri="{BB962C8B-B14F-4D97-AF65-F5344CB8AC3E}">
        <p14:creationId xmlns:p14="http://schemas.microsoft.com/office/powerpoint/2010/main" val="959835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830" y="0"/>
            <a:ext cx="8970340" cy="6858000"/>
          </a:xfrm>
          <a:prstGeom prst="rect">
            <a:avLst/>
          </a:prstGeom>
        </p:spPr>
      </p:pic>
      <p:sp>
        <p:nvSpPr>
          <p:cNvPr id="5" name="Oval 4"/>
          <p:cNvSpPr/>
          <p:nvPr/>
        </p:nvSpPr>
        <p:spPr>
          <a:xfrm rot="1449896">
            <a:off x="4686301" y="2914649"/>
            <a:ext cx="3267075" cy="666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599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r>
              <a:rPr lang="en-US" sz="2000" dirty="0"/>
              <a:t>(adjusted </a:t>
            </a:r>
            <a:r>
              <a:rPr lang="en-US" sz="2000" i="1" dirty="0"/>
              <a:t>p</a:t>
            </a:r>
            <a:r>
              <a:rPr lang="en-US" sz="2000" dirty="0"/>
              <a:t> &lt; .001; </a:t>
            </a:r>
            <a:r>
              <a:rPr lang="en-US" sz="2000" dirty="0" err="1"/>
              <a:t>xy</a:t>
            </a:r>
            <a:r>
              <a:rPr lang="en-US" sz="2000" dirty="0"/>
              <a:t> standardization shown)</a:t>
            </a:r>
            <a:endParaRPr lang="en-US" sz="3600" dirty="0"/>
          </a:p>
        </p:txBody>
      </p:sp>
      <p:sp>
        <p:nvSpPr>
          <p:cNvPr id="3" name="Content Placeholder 2"/>
          <p:cNvSpPr>
            <a:spLocks noGrp="1"/>
          </p:cNvSpPr>
          <p:nvPr>
            <p:ph idx="1"/>
          </p:nvPr>
        </p:nvSpPr>
        <p:spPr>
          <a:xfrm>
            <a:off x="495300" y="1571625"/>
            <a:ext cx="11106150" cy="4972050"/>
          </a:xfrm>
        </p:spPr>
        <p:txBody>
          <a:bodyPr>
            <a:normAutofit/>
          </a:bodyPr>
          <a:lstStyle/>
          <a:p>
            <a:r>
              <a:rPr lang="en-US" dirty="0"/>
              <a:t>Did people who started off with worse health/cognition change differently in their well-being over time?</a:t>
            </a:r>
          </a:p>
          <a:p>
            <a:pPr lvl="1"/>
            <a:r>
              <a:rPr lang="en-US" dirty="0"/>
              <a:t>Rarely. It doesn’t affect their changes in purpose at all (</a:t>
            </a:r>
            <a:r>
              <a:rPr lang="en-US" i="1" dirty="0" err="1"/>
              <a:t>p</a:t>
            </a:r>
            <a:r>
              <a:rPr lang="en-US" dirty="0" err="1"/>
              <a:t>s</a:t>
            </a:r>
            <a:r>
              <a:rPr lang="en-US" dirty="0"/>
              <a:t> &gt; .60). People with worse overall health declined in positive emotions over time (</a:t>
            </a:r>
            <a:r>
              <a:rPr lang="en-US" i="1" dirty="0" err="1"/>
              <a:t>b</a:t>
            </a:r>
            <a:r>
              <a:rPr lang="en-US" dirty="0" err="1"/>
              <a:t>st</a:t>
            </a:r>
            <a:r>
              <a:rPr lang="en-US" dirty="0"/>
              <a:t> = -.44, </a:t>
            </a:r>
            <a:r>
              <a:rPr lang="en-US" i="1" dirty="0"/>
              <a:t>p</a:t>
            </a:r>
            <a:r>
              <a:rPr lang="en-US" dirty="0"/>
              <a:t> &lt; .001) but their cognition was unrelated to their changes in positive emotions (</a:t>
            </a:r>
            <a:r>
              <a:rPr lang="en-US" i="1" dirty="0" err="1"/>
              <a:t>b</a:t>
            </a:r>
            <a:r>
              <a:rPr lang="en-US" dirty="0" err="1"/>
              <a:t>st</a:t>
            </a:r>
            <a:r>
              <a:rPr lang="en-US" dirty="0"/>
              <a:t> = -.07, </a:t>
            </a:r>
            <a:r>
              <a:rPr lang="en-US" i="1" dirty="0"/>
              <a:t>p</a:t>
            </a:r>
            <a:r>
              <a:rPr lang="en-US" dirty="0"/>
              <a:t> = .03).</a:t>
            </a:r>
          </a:p>
          <a:p>
            <a:r>
              <a:rPr lang="en-US" dirty="0"/>
              <a:t>Did people who started off with lower well-being experience more dramatic declines in health/cognition over time?</a:t>
            </a:r>
          </a:p>
          <a:p>
            <a:pPr lvl="1"/>
            <a:r>
              <a:rPr lang="en-US" dirty="0"/>
              <a:t>Yes, but only for health. People who had lower levels of purpose experienced steeper declines in health (</a:t>
            </a:r>
            <a:r>
              <a:rPr lang="en-US" i="1" dirty="0" err="1"/>
              <a:t>b</a:t>
            </a:r>
            <a:r>
              <a:rPr lang="en-US" dirty="0" err="1"/>
              <a:t>st</a:t>
            </a:r>
            <a:r>
              <a:rPr lang="en-US" dirty="0"/>
              <a:t> = -.12, </a:t>
            </a:r>
            <a:r>
              <a:rPr lang="en-US" i="1" dirty="0"/>
              <a:t>p</a:t>
            </a:r>
            <a:r>
              <a:rPr lang="en-US" dirty="0"/>
              <a:t> &lt; .001); people with lower positive emotions also had steeper declines in health (</a:t>
            </a:r>
            <a:r>
              <a:rPr lang="en-US" i="1" dirty="0" err="1"/>
              <a:t>b</a:t>
            </a:r>
            <a:r>
              <a:rPr lang="en-US" dirty="0" err="1"/>
              <a:t>st</a:t>
            </a:r>
            <a:r>
              <a:rPr lang="en-US" dirty="0"/>
              <a:t> = -.26, </a:t>
            </a:r>
            <a:r>
              <a:rPr lang="en-US" i="1" dirty="0"/>
              <a:t>p</a:t>
            </a:r>
            <a:r>
              <a:rPr lang="en-US" dirty="0"/>
              <a:t> &lt; .001). </a:t>
            </a:r>
          </a:p>
          <a:p>
            <a:pPr lvl="1"/>
            <a:r>
              <a:rPr lang="en-US" dirty="0"/>
              <a:t>Purpose (</a:t>
            </a:r>
            <a:r>
              <a:rPr lang="en-US" i="1" dirty="0"/>
              <a:t>p</a:t>
            </a:r>
            <a:r>
              <a:rPr lang="en-US" dirty="0"/>
              <a:t> = .27) and positive emotions (</a:t>
            </a:r>
            <a:r>
              <a:rPr lang="en-US" i="1" dirty="0"/>
              <a:t>p</a:t>
            </a:r>
            <a:r>
              <a:rPr lang="en-US" dirty="0"/>
              <a:t> = .14) were unrelated to changes in cognition.</a:t>
            </a:r>
          </a:p>
        </p:txBody>
      </p:sp>
    </p:spTree>
    <p:extLst>
      <p:ext uri="{BB962C8B-B14F-4D97-AF65-F5344CB8AC3E}">
        <p14:creationId xmlns:p14="http://schemas.microsoft.com/office/powerpoint/2010/main" val="151808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036" y="316698"/>
            <a:ext cx="11420475" cy="1293028"/>
          </a:xfrm>
        </p:spPr>
        <p:txBody>
          <a:bodyPr/>
          <a:lstStyle/>
          <a:p>
            <a:r>
              <a:rPr lang="en-US" dirty="0"/>
              <a:t>Pillars of Successful Aging</a:t>
            </a:r>
          </a:p>
        </p:txBody>
      </p:sp>
      <p:sp>
        <p:nvSpPr>
          <p:cNvPr id="3" name="Content Placeholder 2"/>
          <p:cNvSpPr>
            <a:spLocks noGrp="1"/>
          </p:cNvSpPr>
          <p:nvPr>
            <p:ph idx="1"/>
          </p:nvPr>
        </p:nvSpPr>
        <p:spPr>
          <a:xfrm>
            <a:off x="223035" y="1825625"/>
            <a:ext cx="11864189" cy="4771728"/>
          </a:xfrm>
        </p:spPr>
        <p:txBody>
          <a:bodyPr>
            <a:noAutofit/>
          </a:bodyPr>
          <a:lstStyle/>
          <a:p>
            <a:r>
              <a:rPr lang="en-US" dirty="0"/>
              <a:t>Several models have been used to characterize how individuals age and experience older adulthood (e.g., </a:t>
            </a:r>
            <a:r>
              <a:rPr lang="en-US" dirty="0" err="1"/>
              <a:t>Antonucci</a:t>
            </a:r>
            <a:r>
              <a:rPr lang="en-US" dirty="0"/>
              <a:t> et al., 2011; </a:t>
            </a:r>
            <a:r>
              <a:rPr lang="en-US" dirty="0" err="1"/>
              <a:t>Baltes</a:t>
            </a:r>
            <a:r>
              <a:rPr lang="en-US" dirty="0"/>
              <a:t> &amp; </a:t>
            </a:r>
            <a:r>
              <a:rPr lang="en-US" dirty="0" err="1"/>
              <a:t>Baltes</a:t>
            </a:r>
            <a:r>
              <a:rPr lang="en-US" dirty="0"/>
              <a:t>, 1990; </a:t>
            </a:r>
            <a:r>
              <a:rPr lang="en-US" dirty="0" err="1"/>
              <a:t>Carstensen</a:t>
            </a:r>
            <a:r>
              <a:rPr lang="en-US" dirty="0"/>
              <a:t>, 1999; Charles, 2010; </a:t>
            </a:r>
            <a:r>
              <a:rPr lang="en-US" dirty="0" err="1"/>
              <a:t>Heckhausen</a:t>
            </a:r>
            <a:r>
              <a:rPr lang="en-US" dirty="0"/>
              <a:t>, 2011; Learner et al., 2011).</a:t>
            </a:r>
          </a:p>
          <a:p>
            <a:r>
              <a:rPr lang="en-US" dirty="0"/>
              <a:t>One of the most successful models is the framework of Successful Aging (Rowe &amp; Kahn, 1997/2015).</a:t>
            </a:r>
          </a:p>
          <a:p>
            <a:pPr lvl="1"/>
            <a:r>
              <a:rPr lang="en-US" sz="2800" dirty="0"/>
              <a:t>Engagement with Life*</a:t>
            </a:r>
          </a:p>
          <a:p>
            <a:pPr lvl="1"/>
            <a:r>
              <a:rPr lang="en-US" sz="2800" dirty="0"/>
              <a:t>High Cognitive* and Physical Function</a:t>
            </a:r>
          </a:p>
          <a:p>
            <a:pPr lvl="1"/>
            <a:r>
              <a:rPr lang="en-US" sz="2800" dirty="0"/>
              <a:t>Avoiding Disease* and Disability</a:t>
            </a:r>
          </a:p>
          <a:p>
            <a:r>
              <a:rPr lang="en-US" dirty="0"/>
              <a:t>Out of this initial framework comes a lot of additional work on how these pillars are best conceptualized and what predicts someone who is “successfully aging.”</a:t>
            </a:r>
          </a:p>
        </p:txBody>
      </p:sp>
    </p:spTree>
    <p:extLst>
      <p:ext uri="{BB962C8B-B14F-4D97-AF65-F5344CB8AC3E}">
        <p14:creationId xmlns:p14="http://schemas.microsoft.com/office/powerpoint/2010/main" val="21700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830" y="0"/>
            <a:ext cx="8970340" cy="6858000"/>
          </a:xfrm>
          <a:prstGeom prst="rect">
            <a:avLst/>
          </a:prstGeom>
        </p:spPr>
      </p:pic>
      <p:sp>
        <p:nvSpPr>
          <p:cNvPr id="5" name="Oval 4"/>
          <p:cNvSpPr/>
          <p:nvPr/>
        </p:nvSpPr>
        <p:spPr>
          <a:xfrm rot="5400000">
            <a:off x="7384259" y="2917035"/>
            <a:ext cx="1433511" cy="666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1988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r>
              <a:rPr lang="en-US" sz="2000" dirty="0"/>
              <a:t>(adjusted </a:t>
            </a:r>
            <a:r>
              <a:rPr lang="en-US" sz="2000" i="1" dirty="0"/>
              <a:t>p</a:t>
            </a:r>
            <a:r>
              <a:rPr lang="en-US" sz="2000" dirty="0"/>
              <a:t> &lt; .001; </a:t>
            </a:r>
            <a:r>
              <a:rPr lang="en-US" sz="2000" dirty="0" err="1"/>
              <a:t>xy</a:t>
            </a:r>
            <a:r>
              <a:rPr lang="en-US" sz="2000" dirty="0"/>
              <a:t> standardization shown)</a:t>
            </a:r>
            <a:endParaRPr lang="en-US" sz="3600" dirty="0"/>
          </a:p>
        </p:txBody>
      </p:sp>
      <p:sp>
        <p:nvSpPr>
          <p:cNvPr id="3" name="Content Placeholder 2"/>
          <p:cNvSpPr>
            <a:spLocks noGrp="1"/>
          </p:cNvSpPr>
          <p:nvPr>
            <p:ph idx="1"/>
          </p:nvPr>
        </p:nvSpPr>
        <p:spPr>
          <a:xfrm>
            <a:off x="495300" y="1571625"/>
            <a:ext cx="11106150" cy="4972050"/>
          </a:xfrm>
        </p:spPr>
        <p:txBody>
          <a:bodyPr>
            <a:normAutofit/>
          </a:bodyPr>
          <a:lstStyle/>
          <a:p>
            <a:r>
              <a:rPr lang="en-US" dirty="0"/>
              <a:t>Are people coordinated in how their well-being and health/cognitions change over time?</a:t>
            </a:r>
          </a:p>
          <a:p>
            <a:pPr lvl="1"/>
            <a:r>
              <a:rPr lang="en-US" dirty="0"/>
              <a:t>Yes, for ALL scenarios. Changes in purpose were correlated with changes in health (</a:t>
            </a:r>
            <a:r>
              <a:rPr lang="en-US" i="1" dirty="0" err="1"/>
              <a:t>b</a:t>
            </a:r>
            <a:r>
              <a:rPr lang="en-US" dirty="0" err="1"/>
              <a:t>st</a:t>
            </a:r>
            <a:r>
              <a:rPr lang="en-US" dirty="0"/>
              <a:t> = .23, </a:t>
            </a:r>
            <a:r>
              <a:rPr lang="en-US" i="1" dirty="0"/>
              <a:t>p</a:t>
            </a:r>
            <a:r>
              <a:rPr lang="en-US" dirty="0"/>
              <a:t> &lt; .001) and changes in cognition (</a:t>
            </a:r>
            <a:r>
              <a:rPr lang="en-US" i="1" dirty="0" err="1"/>
              <a:t>b</a:t>
            </a:r>
            <a:r>
              <a:rPr lang="en-US" dirty="0" err="1"/>
              <a:t>st</a:t>
            </a:r>
            <a:r>
              <a:rPr lang="en-US" dirty="0"/>
              <a:t> = .31, </a:t>
            </a:r>
            <a:r>
              <a:rPr lang="en-US" i="1" dirty="0"/>
              <a:t>p</a:t>
            </a:r>
            <a:r>
              <a:rPr lang="en-US" dirty="0"/>
              <a:t> &lt; .001).</a:t>
            </a:r>
          </a:p>
          <a:p>
            <a:pPr lvl="1"/>
            <a:r>
              <a:rPr lang="en-US" dirty="0"/>
              <a:t>Changes in positive emotions were correlated with changes in health (</a:t>
            </a:r>
            <a:r>
              <a:rPr lang="en-US" i="1" u="sng" dirty="0" err="1">
                <a:solidFill>
                  <a:sysClr val="windowText" lastClr="000000"/>
                </a:solidFill>
              </a:rPr>
              <a:t>b</a:t>
            </a:r>
            <a:r>
              <a:rPr lang="en-US" u="sng" dirty="0" err="1">
                <a:solidFill>
                  <a:sysClr val="windowText" lastClr="000000"/>
                </a:solidFill>
              </a:rPr>
              <a:t>st</a:t>
            </a:r>
            <a:r>
              <a:rPr lang="en-US" u="sng" dirty="0">
                <a:solidFill>
                  <a:sysClr val="windowText" lastClr="000000"/>
                </a:solidFill>
              </a:rPr>
              <a:t> = .59, </a:t>
            </a:r>
            <a:r>
              <a:rPr lang="en-US" i="1" u="sng" dirty="0">
                <a:solidFill>
                  <a:sysClr val="windowText" lastClr="000000"/>
                </a:solidFill>
              </a:rPr>
              <a:t>p</a:t>
            </a:r>
            <a:r>
              <a:rPr lang="en-US" u="sng" dirty="0">
                <a:solidFill>
                  <a:sysClr val="windowText" lastClr="000000"/>
                </a:solidFill>
              </a:rPr>
              <a:t> &lt; .001</a:t>
            </a:r>
            <a:r>
              <a:rPr lang="en-US" dirty="0"/>
              <a:t>) and changes in cognition (</a:t>
            </a:r>
            <a:r>
              <a:rPr lang="en-US" i="1" dirty="0" err="1"/>
              <a:t>b</a:t>
            </a:r>
            <a:r>
              <a:rPr lang="en-US" dirty="0" err="1"/>
              <a:t>st</a:t>
            </a:r>
            <a:r>
              <a:rPr lang="en-US" dirty="0"/>
              <a:t> = .19, </a:t>
            </a:r>
            <a:r>
              <a:rPr lang="en-US" i="1" dirty="0"/>
              <a:t>p</a:t>
            </a:r>
            <a:r>
              <a:rPr lang="en-US" dirty="0"/>
              <a:t> &lt; .001).</a:t>
            </a:r>
          </a:p>
        </p:txBody>
      </p:sp>
    </p:spTree>
    <p:extLst>
      <p:ext uri="{BB962C8B-B14F-4D97-AF65-F5344CB8AC3E}">
        <p14:creationId xmlns:p14="http://schemas.microsoft.com/office/powerpoint/2010/main" val="75217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Interim Conclusions</a:t>
            </a:r>
          </a:p>
        </p:txBody>
      </p:sp>
      <p:sp>
        <p:nvSpPr>
          <p:cNvPr id="3" name="Content Placeholder 2"/>
          <p:cNvSpPr>
            <a:spLocks noGrp="1"/>
          </p:cNvSpPr>
          <p:nvPr>
            <p:ph idx="1"/>
          </p:nvPr>
        </p:nvSpPr>
        <p:spPr/>
        <p:txBody>
          <a:bodyPr/>
          <a:lstStyle/>
          <a:p>
            <a:r>
              <a:rPr lang="en-US" dirty="0"/>
              <a:t>People’s well-being and their health/cognition were correlated in how they changed over time. How your well-being changed was associated with changes in health/cognition.</a:t>
            </a:r>
          </a:p>
          <a:p>
            <a:pPr lvl="1"/>
            <a:r>
              <a:rPr lang="en-US" dirty="0"/>
              <a:t>As your health or cognition got worse, you experienced simultaneous changes in well-being.</a:t>
            </a:r>
          </a:p>
          <a:p>
            <a:r>
              <a:rPr lang="en-US" dirty="0"/>
              <a:t>Some evidence for a unidirectional effect: purpose and positive emotions at the start of NHATS predicted changes in health over time but not cognition.</a:t>
            </a:r>
          </a:p>
          <a:p>
            <a:pPr lvl="1"/>
            <a:r>
              <a:rPr lang="en-US" dirty="0"/>
              <a:t>The reverse wasn’t true. </a:t>
            </a:r>
          </a:p>
        </p:txBody>
      </p:sp>
    </p:spTree>
    <p:extLst>
      <p:ext uri="{BB962C8B-B14F-4D97-AF65-F5344CB8AC3E}">
        <p14:creationId xmlns:p14="http://schemas.microsoft.com/office/powerpoint/2010/main" val="2031473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66850" y="2532063"/>
            <a:ext cx="9144000" cy="2387600"/>
          </a:xfrm>
        </p:spPr>
        <p:txBody>
          <a:bodyPr>
            <a:normAutofit fontScale="90000"/>
          </a:bodyPr>
          <a:lstStyle/>
          <a:p>
            <a:r>
              <a:rPr lang="en-US" dirty="0"/>
              <a:t>How can we further disentangle the associations between health/cognition and well-being?</a:t>
            </a:r>
          </a:p>
        </p:txBody>
      </p:sp>
    </p:spTree>
    <p:extLst>
      <p:ext uri="{BB962C8B-B14F-4D97-AF65-F5344CB8AC3E}">
        <p14:creationId xmlns:p14="http://schemas.microsoft.com/office/powerpoint/2010/main" val="2684443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Modeling predictions of health and well-being</a:t>
            </a:r>
          </a:p>
        </p:txBody>
      </p:sp>
      <p:sp>
        <p:nvSpPr>
          <p:cNvPr id="3" name="Content Placeholder 2"/>
          <p:cNvSpPr>
            <a:spLocks noGrp="1"/>
          </p:cNvSpPr>
          <p:nvPr>
            <p:ph idx="1"/>
          </p:nvPr>
        </p:nvSpPr>
        <p:spPr/>
        <p:txBody>
          <a:bodyPr/>
          <a:lstStyle/>
          <a:p>
            <a:r>
              <a:rPr lang="en-US" dirty="0"/>
              <a:t>People traditionally approach this question by employing cross-lagged panel models.</a:t>
            </a:r>
          </a:p>
          <a:p>
            <a:pPr lvl="1"/>
            <a:r>
              <a:rPr lang="en-US" dirty="0"/>
              <a:t>Way harder and more complicated than you think…</a:t>
            </a:r>
          </a:p>
        </p:txBody>
      </p:sp>
    </p:spTree>
    <p:extLst>
      <p:ext uri="{BB962C8B-B14F-4D97-AF65-F5344CB8AC3E}">
        <p14:creationId xmlns:p14="http://schemas.microsoft.com/office/powerpoint/2010/main" val="278448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892" y="1638301"/>
            <a:ext cx="8618596" cy="3821112"/>
          </a:xfrm>
          <a:prstGeom prst="rect">
            <a:avLst/>
          </a:prstGeom>
        </p:spPr>
      </p:pic>
    </p:spTree>
    <p:extLst>
      <p:ext uri="{BB962C8B-B14F-4D97-AF65-F5344CB8AC3E}">
        <p14:creationId xmlns:p14="http://schemas.microsoft.com/office/powerpoint/2010/main" val="20191425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892" y="1638301"/>
            <a:ext cx="8618596" cy="3821112"/>
          </a:xfrm>
          <a:prstGeom prst="rect">
            <a:avLst/>
          </a:prstGeom>
        </p:spPr>
      </p:pic>
      <p:pic>
        <p:nvPicPr>
          <p:cNvPr id="2" name="Picture 1"/>
          <p:cNvPicPr>
            <a:picLocks noChangeAspect="1"/>
          </p:cNvPicPr>
          <p:nvPr/>
        </p:nvPicPr>
        <p:blipFill>
          <a:blip r:embed="rId3"/>
          <a:stretch>
            <a:fillRect/>
          </a:stretch>
        </p:blipFill>
        <p:spPr>
          <a:xfrm>
            <a:off x="959615" y="1638301"/>
            <a:ext cx="5108575" cy="3279992"/>
          </a:xfrm>
          <a:prstGeom prst="rect">
            <a:avLst/>
          </a:prstGeom>
        </p:spPr>
      </p:pic>
      <p:pic>
        <p:nvPicPr>
          <p:cNvPr id="3" name="Picture 2"/>
          <p:cNvPicPr>
            <a:picLocks noChangeAspect="1"/>
          </p:cNvPicPr>
          <p:nvPr/>
        </p:nvPicPr>
        <p:blipFill>
          <a:blip r:embed="rId4"/>
          <a:stretch>
            <a:fillRect/>
          </a:stretch>
        </p:blipFill>
        <p:spPr>
          <a:xfrm>
            <a:off x="6068190" y="1552684"/>
            <a:ext cx="5659079" cy="3451225"/>
          </a:xfrm>
          <a:prstGeom prst="rect">
            <a:avLst/>
          </a:prstGeom>
        </p:spPr>
      </p:pic>
    </p:spTree>
    <p:extLst>
      <p:ext uri="{BB962C8B-B14F-4D97-AF65-F5344CB8AC3E}">
        <p14:creationId xmlns:p14="http://schemas.microsoft.com/office/powerpoint/2010/main" val="585068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675" y="80962"/>
            <a:ext cx="7486650" cy="6696075"/>
          </a:xfrm>
          <a:prstGeom prst="rect">
            <a:avLst/>
          </a:prstGeom>
        </p:spPr>
      </p:pic>
    </p:spTree>
    <p:extLst>
      <p:ext uri="{BB962C8B-B14F-4D97-AF65-F5344CB8AC3E}">
        <p14:creationId xmlns:p14="http://schemas.microsoft.com/office/powerpoint/2010/main" val="1950802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812" y="80962"/>
            <a:ext cx="6810375" cy="6696075"/>
          </a:xfrm>
          <a:prstGeom prst="rect">
            <a:avLst/>
          </a:prstGeom>
        </p:spPr>
      </p:pic>
      <p:pic>
        <p:nvPicPr>
          <p:cNvPr id="2" name="Picture 1"/>
          <p:cNvPicPr>
            <a:picLocks noChangeAspect="1"/>
          </p:cNvPicPr>
          <p:nvPr/>
        </p:nvPicPr>
        <p:blipFill>
          <a:blip r:embed="rId3"/>
          <a:stretch>
            <a:fillRect/>
          </a:stretch>
        </p:blipFill>
        <p:spPr>
          <a:xfrm>
            <a:off x="923115" y="500061"/>
            <a:ext cx="5210175" cy="5857875"/>
          </a:xfrm>
          <a:prstGeom prst="rect">
            <a:avLst/>
          </a:prstGeom>
        </p:spPr>
      </p:pic>
      <p:pic>
        <p:nvPicPr>
          <p:cNvPr id="3" name="Picture 2"/>
          <p:cNvPicPr>
            <a:picLocks noChangeAspect="1"/>
          </p:cNvPicPr>
          <p:nvPr/>
        </p:nvPicPr>
        <p:blipFill>
          <a:blip r:embed="rId4"/>
          <a:stretch>
            <a:fillRect/>
          </a:stretch>
        </p:blipFill>
        <p:spPr>
          <a:xfrm>
            <a:off x="6095999" y="2195512"/>
            <a:ext cx="6058710" cy="2214563"/>
          </a:xfrm>
          <a:prstGeom prst="rect">
            <a:avLst/>
          </a:prstGeom>
        </p:spPr>
      </p:pic>
    </p:spTree>
    <p:extLst>
      <p:ext uri="{BB962C8B-B14F-4D97-AF65-F5344CB8AC3E}">
        <p14:creationId xmlns:p14="http://schemas.microsoft.com/office/powerpoint/2010/main" val="26675758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Modeling predictions of health and well-being</a:t>
            </a:r>
          </a:p>
        </p:txBody>
      </p:sp>
      <p:sp>
        <p:nvSpPr>
          <p:cNvPr id="3" name="Content Placeholder 2"/>
          <p:cNvSpPr>
            <a:spLocks noGrp="1"/>
          </p:cNvSpPr>
          <p:nvPr>
            <p:ph idx="1"/>
          </p:nvPr>
        </p:nvSpPr>
        <p:spPr>
          <a:xfrm>
            <a:off x="838200" y="1825625"/>
            <a:ext cx="10706100" cy="4351338"/>
          </a:xfrm>
        </p:spPr>
        <p:txBody>
          <a:bodyPr/>
          <a:lstStyle/>
          <a:p>
            <a:r>
              <a:rPr lang="en-US" dirty="0"/>
              <a:t>People traditionally approach this question by employing cross-lagged panel models.</a:t>
            </a:r>
          </a:p>
          <a:p>
            <a:pPr lvl="1"/>
            <a:r>
              <a:rPr lang="en-US" dirty="0"/>
              <a:t>Way harder and more complicated than you think</a:t>
            </a:r>
          </a:p>
          <a:p>
            <a:pPr lvl="1"/>
            <a:r>
              <a:rPr lang="en-US" dirty="0"/>
              <a:t>It’s currently being debated; not sure how to proceed (might hold off on those analyses).</a:t>
            </a:r>
          </a:p>
          <a:p>
            <a:r>
              <a:rPr lang="en-US" dirty="0"/>
              <a:t>There are likely “intermediary” processes (i.e., mediators/mechanisms) linking simultaneous changes in health/cognition and well-being).</a:t>
            </a:r>
          </a:p>
          <a:p>
            <a:pPr lvl="1"/>
            <a:r>
              <a:rPr lang="en-US" dirty="0"/>
              <a:t>I’d love to hear your thoughts on what these variables might be.</a:t>
            </a:r>
          </a:p>
        </p:txBody>
      </p:sp>
    </p:spTree>
    <p:extLst>
      <p:ext uri="{BB962C8B-B14F-4D97-AF65-F5344CB8AC3E}">
        <p14:creationId xmlns:p14="http://schemas.microsoft.com/office/powerpoint/2010/main" val="233033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27" y="270852"/>
            <a:ext cx="11310448" cy="1293028"/>
          </a:xfrm>
        </p:spPr>
        <p:txBody>
          <a:bodyPr>
            <a:normAutofit/>
          </a:bodyPr>
          <a:lstStyle/>
          <a:p>
            <a:r>
              <a:rPr lang="en-US" dirty="0"/>
              <a:t>Interrelations among Successful Aging Pillars</a:t>
            </a:r>
          </a:p>
        </p:txBody>
      </p:sp>
      <p:sp>
        <p:nvSpPr>
          <p:cNvPr id="3" name="Content Placeholder 2"/>
          <p:cNvSpPr>
            <a:spLocks noGrp="1"/>
          </p:cNvSpPr>
          <p:nvPr>
            <p:ph idx="1"/>
          </p:nvPr>
        </p:nvSpPr>
        <p:spPr>
          <a:xfrm>
            <a:off x="452927" y="1563880"/>
            <a:ext cx="11391544" cy="5195843"/>
          </a:xfrm>
        </p:spPr>
        <p:txBody>
          <a:bodyPr>
            <a:normAutofit fontScale="92500" lnSpcReduction="10000"/>
          </a:bodyPr>
          <a:lstStyle/>
          <a:p>
            <a:r>
              <a:rPr lang="en-US" dirty="0"/>
              <a:t>There is likely cross-disciplinary consensus that health and well-being are associated with each other for </a:t>
            </a:r>
            <a:r>
              <a:rPr lang="en-US" i="1" dirty="0"/>
              <a:t>some</a:t>
            </a:r>
            <a:r>
              <a:rPr lang="en-US" dirty="0"/>
              <a:t> reason. </a:t>
            </a:r>
          </a:p>
          <a:p>
            <a:r>
              <a:rPr lang="en-US" dirty="0"/>
              <a:t>Compromised health provides some clear mechanisms for why it would impact well-being—it creates various restrictions and psychological changes that affect well-being.</a:t>
            </a:r>
          </a:p>
          <a:p>
            <a:r>
              <a:rPr lang="en-US" dirty="0"/>
              <a:t>The reverse has fewer clear links, although it has been advocated for by a staunch group of people who study subjective well-being (see </a:t>
            </a:r>
            <a:r>
              <a:rPr lang="en-US" dirty="0" err="1"/>
              <a:t>Diener</a:t>
            </a:r>
            <a:r>
              <a:rPr lang="en-US" dirty="0"/>
              <a:t> et al., 2018).</a:t>
            </a:r>
          </a:p>
          <a:p>
            <a:pPr lvl="1"/>
            <a:r>
              <a:rPr lang="en-US" dirty="0"/>
              <a:t>Well-being is associated with more positive health behaviors, adaptation to stress (self-reports and </a:t>
            </a:r>
            <a:r>
              <a:rPr lang="en-US" dirty="0" err="1"/>
              <a:t>HRV</a:t>
            </a:r>
            <a:r>
              <a:rPr lang="en-US" dirty="0"/>
              <a:t>), immune functioning, less chronic disease, recovery from illness, and lower mortality. </a:t>
            </a:r>
          </a:p>
          <a:p>
            <a:r>
              <a:rPr lang="en-US" dirty="0"/>
              <a:t>However, there haven’t been many studies examining the interrelation between health and well-being over longer durations of time and among those who are more likely to have compromised health. Plus, there’s even some disagreement over the normative trajectory of these characteristics over time.</a:t>
            </a:r>
          </a:p>
        </p:txBody>
      </p:sp>
    </p:spTree>
    <p:extLst>
      <p:ext uri="{BB962C8B-B14F-4D97-AF65-F5344CB8AC3E}">
        <p14:creationId xmlns:p14="http://schemas.microsoft.com/office/powerpoint/2010/main" val="100934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211" y="0"/>
            <a:ext cx="9917577" cy="6858000"/>
          </a:xfrm>
          <a:prstGeom prst="rect">
            <a:avLst/>
          </a:prstGeom>
        </p:spPr>
      </p:pic>
    </p:spTree>
    <p:extLst>
      <p:ext uri="{BB962C8B-B14F-4D97-AF65-F5344CB8AC3E}">
        <p14:creationId xmlns:p14="http://schemas.microsoft.com/office/powerpoint/2010/main" val="33492169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56,190 Seniors Having Fun Stock Photos, Pictures &amp; Royalty-Free Images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894" y="185360"/>
            <a:ext cx="9697726" cy="6465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896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365125"/>
            <a:ext cx="11175670" cy="1325563"/>
          </a:xfrm>
        </p:spPr>
        <p:txBody>
          <a:bodyPr>
            <a:normAutofit/>
          </a:bodyPr>
          <a:lstStyle/>
          <a:p>
            <a:r>
              <a:rPr lang="en-US" sz="5400" dirty="0"/>
              <a:t>Thanks Everyone!</a:t>
            </a:r>
          </a:p>
        </p:txBody>
      </p:sp>
      <p:sp>
        <p:nvSpPr>
          <p:cNvPr id="3" name="Content Placeholder 2"/>
          <p:cNvSpPr>
            <a:spLocks noGrp="1"/>
          </p:cNvSpPr>
          <p:nvPr>
            <p:ph idx="1"/>
          </p:nvPr>
        </p:nvSpPr>
        <p:spPr>
          <a:xfrm>
            <a:off x="146461" y="1825624"/>
            <a:ext cx="11839699" cy="4915601"/>
          </a:xfrm>
        </p:spPr>
        <p:txBody>
          <a:bodyPr>
            <a:normAutofit/>
          </a:bodyPr>
          <a:lstStyle/>
          <a:p>
            <a:r>
              <a:rPr lang="en-US" sz="3600" dirty="0"/>
              <a:t>Next immediate steps</a:t>
            </a:r>
          </a:p>
          <a:p>
            <a:pPr lvl="1"/>
            <a:r>
              <a:rPr lang="en-US" sz="3200" dirty="0"/>
              <a:t>There are likely “intermediary” processes (i.e., mediators/mechanisms) linking simultaneous changes in health/cognition and well-being).</a:t>
            </a:r>
          </a:p>
          <a:p>
            <a:pPr lvl="1"/>
            <a:r>
              <a:rPr lang="en-US" sz="3200" dirty="0"/>
              <a:t>This model could be extended to examine subgroup analyses, disparities, and other contextual variables.</a:t>
            </a:r>
          </a:p>
          <a:p>
            <a:r>
              <a:rPr lang="en-US" sz="3600" dirty="0"/>
              <a:t>Happy to answer any questions!</a:t>
            </a:r>
          </a:p>
        </p:txBody>
      </p:sp>
    </p:spTree>
    <p:extLst>
      <p:ext uri="{BB962C8B-B14F-4D97-AF65-F5344CB8AC3E}">
        <p14:creationId xmlns:p14="http://schemas.microsoft.com/office/powerpoint/2010/main" val="216405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2125" y="328612"/>
            <a:ext cx="8667750" cy="6200775"/>
          </a:xfrm>
          <a:prstGeom prst="rect">
            <a:avLst/>
          </a:prstGeom>
        </p:spPr>
      </p:pic>
    </p:spTree>
    <p:extLst>
      <p:ext uri="{BB962C8B-B14F-4D97-AF65-F5344CB8AC3E}">
        <p14:creationId xmlns:p14="http://schemas.microsoft.com/office/powerpoint/2010/main" val="167076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1657" y="82832"/>
            <a:ext cx="4274525" cy="3057930"/>
          </a:xfrm>
          <a:prstGeom prst="rect">
            <a:avLst/>
          </a:prstGeom>
        </p:spPr>
      </p:pic>
      <p:pic>
        <p:nvPicPr>
          <p:cNvPr id="2" name="Picture 1"/>
          <p:cNvPicPr>
            <a:picLocks noChangeAspect="1"/>
          </p:cNvPicPr>
          <p:nvPr/>
        </p:nvPicPr>
        <p:blipFill>
          <a:blip r:embed="rId3"/>
          <a:stretch>
            <a:fillRect/>
          </a:stretch>
        </p:blipFill>
        <p:spPr>
          <a:xfrm>
            <a:off x="7135096" y="224940"/>
            <a:ext cx="4499305" cy="2915822"/>
          </a:xfrm>
          <a:prstGeom prst="rect">
            <a:avLst/>
          </a:prstGeom>
        </p:spPr>
      </p:pic>
      <p:pic>
        <p:nvPicPr>
          <p:cNvPr id="3" name="Picture 2"/>
          <p:cNvPicPr>
            <a:picLocks noChangeAspect="1"/>
          </p:cNvPicPr>
          <p:nvPr/>
        </p:nvPicPr>
        <p:blipFill>
          <a:blip r:embed="rId4"/>
          <a:stretch>
            <a:fillRect/>
          </a:stretch>
        </p:blipFill>
        <p:spPr>
          <a:xfrm>
            <a:off x="661657" y="3696238"/>
            <a:ext cx="4434920" cy="2981126"/>
          </a:xfrm>
          <a:prstGeom prst="rect">
            <a:avLst/>
          </a:prstGeom>
        </p:spPr>
      </p:pic>
      <p:pic>
        <p:nvPicPr>
          <p:cNvPr id="5" name="Picture 4"/>
          <p:cNvPicPr>
            <a:picLocks noChangeAspect="1"/>
          </p:cNvPicPr>
          <p:nvPr/>
        </p:nvPicPr>
        <p:blipFill>
          <a:blip r:embed="rId5"/>
          <a:stretch>
            <a:fillRect/>
          </a:stretch>
        </p:blipFill>
        <p:spPr>
          <a:xfrm>
            <a:off x="7135096" y="3345474"/>
            <a:ext cx="4812324" cy="3147224"/>
          </a:xfrm>
          <a:prstGeom prst="rect">
            <a:avLst/>
          </a:prstGeom>
        </p:spPr>
      </p:pic>
      <p:sp>
        <p:nvSpPr>
          <p:cNvPr id="6" name="TextBox 5"/>
          <p:cNvSpPr txBox="1"/>
          <p:nvPr/>
        </p:nvSpPr>
        <p:spPr>
          <a:xfrm>
            <a:off x="4930923" y="6492698"/>
            <a:ext cx="2674834" cy="369332"/>
          </a:xfrm>
          <a:prstGeom prst="rect">
            <a:avLst/>
          </a:prstGeom>
          <a:noFill/>
        </p:spPr>
        <p:txBody>
          <a:bodyPr wrap="square" rtlCol="0">
            <a:spAutoFit/>
          </a:bodyPr>
          <a:lstStyle/>
          <a:p>
            <a:r>
              <a:rPr lang="en-US" dirty="0" err="1"/>
              <a:t>Blanchflower</a:t>
            </a:r>
            <a:r>
              <a:rPr lang="en-US" dirty="0"/>
              <a:t> et al., 2021</a:t>
            </a:r>
          </a:p>
        </p:txBody>
      </p:sp>
    </p:spTree>
    <p:extLst>
      <p:ext uri="{BB962C8B-B14F-4D97-AF65-F5344CB8AC3E}">
        <p14:creationId xmlns:p14="http://schemas.microsoft.com/office/powerpoint/2010/main" val="4003473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988742"/>
            <a:ext cx="5381224" cy="3869258"/>
          </a:xfrm>
          <a:prstGeom prst="rect">
            <a:avLst/>
          </a:prstGeom>
        </p:spPr>
      </p:pic>
      <p:sp>
        <p:nvSpPr>
          <p:cNvPr id="5" name="TextBox 4"/>
          <p:cNvSpPr txBox="1"/>
          <p:nvPr/>
        </p:nvSpPr>
        <p:spPr>
          <a:xfrm>
            <a:off x="6568867" y="4554039"/>
            <a:ext cx="3589234" cy="369332"/>
          </a:xfrm>
          <a:prstGeom prst="rect">
            <a:avLst/>
          </a:prstGeom>
          <a:noFill/>
        </p:spPr>
        <p:txBody>
          <a:bodyPr wrap="square" rtlCol="0">
            <a:spAutoFit/>
          </a:bodyPr>
          <a:lstStyle/>
          <a:p>
            <a:r>
              <a:rPr lang="en-US" dirty="0"/>
              <a:t>Baird et al., 2010; </a:t>
            </a:r>
            <a:r>
              <a:rPr lang="en-US" dirty="0" err="1"/>
              <a:t>Orben</a:t>
            </a:r>
            <a:r>
              <a:rPr lang="en-US" dirty="0"/>
              <a:t> et al., 2018</a:t>
            </a:r>
          </a:p>
        </p:txBody>
      </p:sp>
      <p:pic>
        <p:nvPicPr>
          <p:cNvPr id="6" name="Picture 5"/>
          <p:cNvPicPr>
            <a:picLocks noChangeAspect="1"/>
          </p:cNvPicPr>
          <p:nvPr/>
        </p:nvPicPr>
        <p:blipFill>
          <a:blip r:embed="rId3"/>
          <a:stretch>
            <a:fillRect/>
          </a:stretch>
        </p:blipFill>
        <p:spPr>
          <a:xfrm>
            <a:off x="6170064" y="61826"/>
            <a:ext cx="4828373" cy="3499133"/>
          </a:xfrm>
          <a:prstGeom prst="rect">
            <a:avLst/>
          </a:prstGeom>
        </p:spPr>
      </p:pic>
      <p:pic>
        <p:nvPicPr>
          <p:cNvPr id="7" name="Picture 6"/>
          <p:cNvPicPr>
            <a:picLocks noChangeAspect="1"/>
          </p:cNvPicPr>
          <p:nvPr/>
        </p:nvPicPr>
        <p:blipFill>
          <a:blip r:embed="rId4"/>
          <a:stretch>
            <a:fillRect/>
          </a:stretch>
        </p:blipFill>
        <p:spPr>
          <a:xfrm>
            <a:off x="158679" y="0"/>
            <a:ext cx="4840612" cy="3510863"/>
          </a:xfrm>
          <a:prstGeom prst="rect">
            <a:avLst/>
          </a:prstGeom>
        </p:spPr>
      </p:pic>
    </p:spTree>
    <p:extLst>
      <p:ext uri="{BB962C8B-B14F-4D97-AF65-F5344CB8AC3E}">
        <p14:creationId xmlns:p14="http://schemas.microsoft.com/office/powerpoint/2010/main" val="386800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Ambiguity about Developmental Trajectories</a:t>
            </a:r>
          </a:p>
        </p:txBody>
      </p:sp>
      <p:sp>
        <p:nvSpPr>
          <p:cNvPr id="3" name="Content Placeholder 2"/>
          <p:cNvSpPr>
            <a:spLocks noGrp="1"/>
          </p:cNvSpPr>
          <p:nvPr>
            <p:ph idx="1"/>
          </p:nvPr>
        </p:nvSpPr>
        <p:spPr/>
        <p:txBody>
          <a:bodyPr>
            <a:normAutofit/>
          </a:bodyPr>
          <a:lstStyle/>
          <a:p>
            <a:r>
              <a:rPr lang="en-US" dirty="0"/>
              <a:t>Life satisfaction increases with age (Lucas &amp; </a:t>
            </a:r>
            <a:r>
              <a:rPr lang="en-US" dirty="0" err="1"/>
              <a:t>Gohm</a:t>
            </a:r>
            <a:r>
              <a:rPr lang="en-US" dirty="0"/>
              <a:t>, 2000; </a:t>
            </a:r>
            <a:r>
              <a:rPr lang="en-US" dirty="0" err="1"/>
              <a:t>Prenda</a:t>
            </a:r>
            <a:r>
              <a:rPr lang="en-US" dirty="0"/>
              <a:t> &amp; Lachman, 2001; Vaux &amp; </a:t>
            </a:r>
            <a:r>
              <a:rPr lang="en-US" dirty="0" err="1"/>
              <a:t>Meddin</a:t>
            </a:r>
            <a:r>
              <a:rPr lang="en-US" dirty="0"/>
              <a:t>, 1987)</a:t>
            </a:r>
          </a:p>
          <a:p>
            <a:r>
              <a:rPr lang="en-US" dirty="0"/>
              <a:t>Well-being decreases with age (Freund &amp; </a:t>
            </a:r>
            <a:r>
              <a:rPr lang="en-US" dirty="0" err="1"/>
              <a:t>Baltes</a:t>
            </a:r>
            <a:r>
              <a:rPr lang="en-US" dirty="0"/>
              <a:t>, 1998; </a:t>
            </a:r>
            <a:r>
              <a:rPr lang="en-US" dirty="0" err="1"/>
              <a:t>Mroczek</a:t>
            </a:r>
            <a:r>
              <a:rPr lang="en-US" dirty="0"/>
              <a:t> &amp; Spiro, 2005)</a:t>
            </a:r>
          </a:p>
          <a:p>
            <a:r>
              <a:rPr lang="en-US" dirty="0"/>
              <a:t>Well-being doesn’t change with age (</a:t>
            </a:r>
            <a:r>
              <a:rPr lang="en-US" dirty="0" err="1"/>
              <a:t>Diener</a:t>
            </a:r>
            <a:r>
              <a:rPr lang="en-US" dirty="0"/>
              <a:t> &amp; Suh, 1998; </a:t>
            </a:r>
            <a:r>
              <a:rPr lang="en-US" dirty="0" err="1"/>
              <a:t>Hamarat</a:t>
            </a:r>
            <a:r>
              <a:rPr lang="en-US" dirty="0"/>
              <a:t>, Thompson, Steele, Matheny, &amp; Simons, 2002)</a:t>
            </a:r>
          </a:p>
          <a:p>
            <a:r>
              <a:rPr lang="en-US" dirty="0"/>
              <a:t>Well-being has a U-shape with age</a:t>
            </a:r>
          </a:p>
          <a:p>
            <a:pPr lvl="1"/>
            <a:r>
              <a:rPr lang="en-US" dirty="0"/>
              <a:t>Although the exact “nadir” is a bit debated (see Hudson, Lucas, &amp; Donnellan, 2019)</a:t>
            </a:r>
          </a:p>
        </p:txBody>
      </p:sp>
    </p:spTree>
    <p:extLst>
      <p:ext uri="{BB962C8B-B14F-4D97-AF65-F5344CB8AC3E}">
        <p14:creationId xmlns:p14="http://schemas.microsoft.com/office/powerpoint/2010/main" val="239950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
  <TotalTime>534</TotalTime>
  <Words>1648</Words>
  <Application>Microsoft Office PowerPoint</Application>
  <PresentationFormat>Widescreen</PresentationFormat>
  <Paragraphs>175</Paragraphs>
  <Slides>52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52</vt:i4>
      </vt:variant>
    </vt:vector>
  </HeadingPairs>
  <TitlesOfParts>
    <vt:vector size="59" baseType="lpstr">
      <vt:lpstr>Arial</vt:lpstr>
      <vt:lpstr>Calibri</vt:lpstr>
      <vt:lpstr>Calibri Light</vt:lpstr>
      <vt:lpstr>Century Gothic</vt:lpstr>
      <vt:lpstr>Times New Roman</vt:lpstr>
      <vt:lpstr>Office Theme</vt:lpstr>
      <vt:lpstr>Vapor Trail</vt:lpstr>
      <vt:lpstr>Modeling Bivariate Change Processes of Health and Well-being in the NHATS</vt:lpstr>
      <vt:lpstr>PowerPoint Presentation</vt:lpstr>
      <vt:lpstr>PowerPoint Presentation</vt:lpstr>
      <vt:lpstr>Pillars of Successful Aging</vt:lpstr>
      <vt:lpstr>Interrelations among Successful Aging Pillars</vt:lpstr>
      <vt:lpstr>PowerPoint Presentation</vt:lpstr>
      <vt:lpstr>PowerPoint Presentation</vt:lpstr>
      <vt:lpstr>PowerPoint Presentation</vt:lpstr>
      <vt:lpstr>Ambiguity about Developmental Trajectories</vt:lpstr>
      <vt:lpstr>Broadening out well-being</vt:lpstr>
      <vt:lpstr>National Health &amp; Aging Trends Study</vt:lpstr>
      <vt:lpstr>A brief (measurement) aside…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Results(adjusted p &lt; .001; xy standardization shown)</vt:lpstr>
      <vt:lpstr>PowerPoint Presentation</vt:lpstr>
      <vt:lpstr>Results(adjusted p &lt; .001; xy standardization shown)</vt:lpstr>
      <vt:lpstr>PowerPoint Presentation</vt:lpstr>
      <vt:lpstr>Results(adjusted p &lt; .001; xy standardization shown)</vt:lpstr>
      <vt:lpstr>Interim Conclusions</vt:lpstr>
      <vt:lpstr>How can we further disentangle the associations between health/cognition and well-being?</vt:lpstr>
      <vt:lpstr>Modeling predictions of health and well-being</vt:lpstr>
      <vt:lpstr>PowerPoint Presentation</vt:lpstr>
      <vt:lpstr>PowerPoint Presentation</vt:lpstr>
      <vt:lpstr>PowerPoint Presentation</vt:lpstr>
      <vt:lpstr>PowerPoint Presentation</vt:lpstr>
      <vt:lpstr>Modeling predictions of health and well-being</vt:lpstr>
      <vt:lpstr>PowerPoint Presentation</vt:lpstr>
      <vt:lpstr>PowerPoint Presentation</vt:lpstr>
      <vt:lpstr>Thanks Everyone!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Bivariate Change Processes of Health and Well-being in the NHATS</dc:title>
  <dc:creator>William Chopik</dc:creator>
  <cp:lastModifiedBy>Chopik, William</cp:lastModifiedBy>
  <cp:revision>36</cp:revision>
  <dcterms:created xsi:type="dcterms:W3CDTF">2022-03-31T22:36:07Z</dcterms:created>
  <dcterms:modified xsi:type="dcterms:W3CDTF">2022-04-06T16:36:27Z</dcterms:modified>
</cp:coreProperties>
</file>