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70" r:id="rId3"/>
    <p:sldId id="257" r:id="rId4"/>
    <p:sldId id="258" r:id="rId5"/>
    <p:sldId id="265" r:id="rId6"/>
    <p:sldId id="259" r:id="rId7"/>
    <p:sldId id="261" r:id="rId8"/>
    <p:sldId id="260" r:id="rId9"/>
    <p:sldId id="262" r:id="rId10"/>
    <p:sldId id="274" r:id="rId11"/>
    <p:sldId id="263" r:id="rId12"/>
    <p:sldId id="275" r:id="rId13"/>
    <p:sldId id="264" r:id="rId14"/>
    <p:sldId id="266" r:id="rId15"/>
    <p:sldId id="268" r:id="rId16"/>
    <p:sldId id="271" r:id="rId17"/>
    <p:sldId id="273" r:id="rId18"/>
    <p:sldId id="272" r:id="rId19"/>
    <p:sldId id="277" r:id="rId20"/>
    <p:sldId id="27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1" autoAdjust="0"/>
    <p:restoredTop sz="76870" autoAdjust="0"/>
  </p:normalViewPr>
  <p:slideViewPr>
    <p:cSldViewPr snapToGrid="0">
      <p:cViewPr>
        <p:scale>
          <a:sx n="100" d="100"/>
          <a:sy n="100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73320-66BA-41EE-BFFE-4D5B1D25B5B4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CBDBC-E164-4472-8946-79F5CEB58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5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did you choose</a:t>
            </a:r>
            <a:r>
              <a:rPr lang="en-US" baseline="0" dirty="0" smtClean="0"/>
              <a:t> this title?</a:t>
            </a:r>
          </a:p>
          <a:p>
            <a:r>
              <a:rPr lang="en-US" baseline="0" dirty="0" smtClean="0"/>
              <a:t>Certificates are confusing and everywhere.</a:t>
            </a:r>
          </a:p>
          <a:p>
            <a:r>
              <a:rPr lang="en-US" baseline="0" dirty="0" smtClean="0"/>
              <a:t>Critical part of sec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86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on line for people who are posting on stack exchange for ignore self-signed certificate.</a:t>
            </a:r>
          </a:p>
          <a:p>
            <a:r>
              <a:rPr lang="en-US" dirty="0" smtClean="0"/>
              <a:t>Links are added to the slide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0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Really useful in internal deployments</a:t>
            </a:r>
            <a:r>
              <a:rPr lang="en-US" baseline="0" dirty="0" smtClean="0"/>
              <a:t> or if your using certificates for client certificate authentication.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have to revoke everything, just the compromised CA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are more secrets and certificate issuing authorities to manage if you’re deploying by hand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level of complexity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- Minimizes cert impact: if your services authority is compromised, you don’t have to nuke your public websites </a:t>
            </a:r>
            <a:r>
              <a:rPr lang="en-US" baseline="0" dirty="0" err="1" smtClean="0"/>
              <a:t>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9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Test!</a:t>
            </a:r>
          </a:p>
          <a:p>
            <a:r>
              <a:rPr lang="en-US" dirty="0" smtClean="0"/>
              <a:t>Yahoo, Twitter, Facebook examples</a:t>
            </a:r>
          </a:p>
          <a:p>
            <a:r>
              <a:rPr lang="en-US" dirty="0" smtClean="0"/>
              <a:t>SSL Pinning</a:t>
            </a:r>
            <a:r>
              <a:rPr lang="en-US" baseline="0" dirty="0" smtClean="0"/>
              <a:t> trusting one and only one certificate in addition to verifying the trust chain. If cert changes, don’t trust the new one by default</a:t>
            </a:r>
          </a:p>
          <a:p>
            <a:r>
              <a:rPr lang="en-US" baseline="0" dirty="0" smtClean="0"/>
              <a:t>CRLs for </a:t>
            </a:r>
            <a:r>
              <a:rPr lang="en-US" baseline="0" dirty="0" err="1" smtClean="0"/>
              <a:t>comprimisation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63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Physics major turned software developer</a:t>
            </a:r>
          </a:p>
          <a:p>
            <a:r>
              <a:rPr lang="en-US" dirty="0" smtClean="0"/>
              <a:t>Tested</a:t>
            </a:r>
            <a:r>
              <a:rPr lang="en-US" baseline="0" dirty="0" smtClean="0"/>
              <a:t> IIS7 Management UI’s Server Certificate feature</a:t>
            </a:r>
          </a:p>
          <a:p>
            <a:r>
              <a:rPr lang="en-US" baseline="0" dirty="0" smtClean="0"/>
              <a:t> - Learned about a lot of aspects of certificates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3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the talk:</a:t>
            </a:r>
          </a:p>
          <a:p>
            <a:r>
              <a:rPr lang="en-US" dirty="0" smtClean="0"/>
              <a:t> 1. If you’ve never used certificates,</a:t>
            </a:r>
            <a:r>
              <a:rPr lang="en-US" baseline="0" dirty="0" smtClean="0"/>
              <a:t> hopefully you come away with how they work</a:t>
            </a:r>
          </a:p>
          <a:p>
            <a:r>
              <a:rPr lang="en-US" baseline="0" dirty="0" smtClean="0"/>
              <a:t> 2. If you use certs on a regular basis, learn more ways to test, exploit, and identify some best practices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Crypto</a:t>
            </a:r>
            <a:r>
              <a:rPr lang="en-US" baseline="0" dirty="0" smtClean="0"/>
              <a:t> explanation: If I want to share secrets with everyone in the room</a:t>
            </a:r>
          </a:p>
          <a:p>
            <a:r>
              <a:rPr lang="en-US" baseline="0" dirty="0" smtClean="0"/>
              <a:t>That’s the encryption</a:t>
            </a:r>
          </a:p>
          <a:p>
            <a:r>
              <a:rPr lang="en-US" baseline="0" dirty="0" smtClean="0"/>
              <a:t>Trust half: how do you verify who I say I am?  License, ask friends, look online, ask me?</a:t>
            </a:r>
          </a:p>
          <a:p>
            <a:r>
              <a:rPr lang="en-US" baseline="0" dirty="0" smtClean="0"/>
              <a:t>Certs are the same way, verify trust via Root Certificate </a:t>
            </a:r>
            <a:r>
              <a:rPr lang="en-US" baseline="0" dirty="0" err="1" smtClean="0"/>
              <a:t>authorites</a:t>
            </a:r>
            <a:endParaRPr lang="en-US" baseline="0" dirty="0" smtClean="0"/>
          </a:p>
          <a:p>
            <a:r>
              <a:rPr lang="en-US" baseline="0" dirty="0" smtClean="0"/>
              <a:t>On all boxes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Certs are used for a lot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0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They matter</a:t>
            </a:r>
            <a:r>
              <a:rPr lang="en-US" baseline="0" dirty="0" smtClean="0"/>
              <a:t> because it is the standard way to protect communication. </a:t>
            </a:r>
          </a:p>
          <a:p>
            <a:r>
              <a:rPr lang="en-US" baseline="0" dirty="0" smtClean="0"/>
              <a:t>Implicitly trusted because the root CA’s are on the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4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8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Real life examples:</a:t>
            </a:r>
          </a:p>
          <a:p>
            <a:r>
              <a:rPr lang="en-US" baseline="0" dirty="0" smtClean="0"/>
              <a:t> - In my experiences, I have seen developers explicitly add signature check bypasses</a:t>
            </a:r>
          </a:p>
          <a:p>
            <a:r>
              <a:rPr lang="en-US" baseline="0" dirty="0" smtClean="0"/>
              <a:t> - Seen checked in test certificates that are implicitly trusted by systems</a:t>
            </a:r>
          </a:p>
          <a:p>
            <a:r>
              <a:rPr lang="en-US" baseline="0" dirty="0" smtClean="0"/>
              <a:t> - Leaving HTTP active in HTTPS </a:t>
            </a:r>
            <a:r>
              <a:rPr lang="en-US" baseline="0" dirty="0" err="1" smtClean="0"/>
              <a:t>environmens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Libraries and systems can’t protect you if you implemented it wrong!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3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client app</a:t>
            </a:r>
          </a:p>
          <a:p>
            <a:r>
              <a:rPr lang="en-US" dirty="0" smtClean="0"/>
              <a:t>Explain Evil Web API</a:t>
            </a:r>
          </a:p>
          <a:p>
            <a:r>
              <a:rPr lang="en-US" dirty="0" smtClean="0"/>
              <a:t>Explain relaying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BDBC-E164-4472-8946-79F5CEB585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4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0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4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3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3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2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25B35B-2464-4801-B857-F8D74B838DE2}" type="datetimeFigureOut">
              <a:rPr lang="en-US" smtClean="0"/>
              <a:t>8/4/2014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84446D-AA40-47E7-917A-3C277C11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5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documentation/Security/Reference/certifkeytrustservices/certKeyTrustPolicies/certKeyTrustPolicies.html#//apple_ref/doc/uid/TP30000157-CH20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system.net.servicepointmanager.servercertificatevalidationcallback(v=vs.110).aspx" TargetMode="External"/><Relationship Id="rId4" Type="http://schemas.openxmlformats.org/officeDocument/2006/relationships/hyperlink" Target="http://developer.android.com/reference/org/apache/http/conn/ssl/SSLSocketFactory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The-Art-Memory-Forensics-Detecting/dp/111882509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library/ios/documentation/Security/Reference/certifkeytrustservices/certKeyTrustPolicies/certKeyTrustPolicies.html" TargetMode="External"/><Relationship Id="rId2" Type="http://schemas.openxmlformats.org/officeDocument/2006/relationships/hyperlink" Target="http://en.wikipedia.org/wiki/Public_key_certific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sdn.microsoft.com/en-us/library/system.net.servicepointmanager.servercertificatevalidationcallback(v=vs.110).aspx" TargetMode="External"/><Relationship Id="rId4" Type="http://schemas.openxmlformats.org/officeDocument/2006/relationships/hyperlink" Target="http://developer.android.com/reference/org/apache/http/conn/ssl/SSLSocketFactor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c_key_certificat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Black Magic and Secrets: How Certificates Influence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1" baseline="-25000" dirty="0" smtClean="0"/>
              <a:t>Robert Lucero: @</a:t>
            </a:r>
            <a:r>
              <a:rPr lang="en-US" sz="2800" b="1" baseline="-25000" dirty="0" err="1" smtClean="0"/>
              <a:t>jediguybob</a:t>
            </a:r>
            <a:endParaRPr lang="en-US" sz="2800" b="1" baseline="-25000" dirty="0" smtClean="0"/>
          </a:p>
          <a:p>
            <a:r>
              <a:rPr lang="en-US" sz="2800" b="1" baseline="-25000" dirty="0" smtClean="0"/>
              <a:t>Mentor: Andrew Case @</a:t>
            </a:r>
            <a:r>
              <a:rPr lang="en-US" sz="2800" b="1" baseline="-25000" dirty="0" err="1" smtClean="0"/>
              <a:t>attrc</a:t>
            </a:r>
            <a:endParaRPr lang="en-US" sz="2800" b="1" baseline="-25000" dirty="0" smtClean="0"/>
          </a:p>
          <a:p>
            <a:r>
              <a:rPr lang="en-US" sz="2800" b="1" baseline="-25000" dirty="0" smtClean="0"/>
              <a:t>B-Sides Las Vegas 2014</a:t>
            </a:r>
            <a:endParaRPr lang="en-US" sz="2800" b="1" baseline="-25000" dirty="0"/>
          </a:p>
        </p:txBody>
      </p:sp>
      <p:pic>
        <p:nvPicPr>
          <p:cNvPr id="1026" name="Picture 2" descr="http://www.securitybsides.com/f/1402677128/Sciatic_Nerd_BSidesLV2014_Winning_Submi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484" y="2201077"/>
            <a:ext cx="2756791" cy="236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14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328"/>
    </mc:Choice>
    <mc:Fallback>
      <p:transition spd="slow" advTm="4732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600210" y="1187323"/>
            <a:ext cx="1463975" cy="19423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428" y="1320921"/>
            <a:ext cx="17145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655" y="4543921"/>
            <a:ext cx="1714500" cy="17145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773728" y="1320921"/>
            <a:ext cx="923027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App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7298306" y="1811706"/>
            <a:ext cx="2348899" cy="301923"/>
          </a:xfrm>
          <a:prstGeom prst="rightArrow">
            <a:avLst>
              <a:gd name="adj1" fmla="val 50000"/>
              <a:gd name="adj2" fmla="val 918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5608120" y="3623179"/>
            <a:ext cx="978635" cy="301923"/>
          </a:xfrm>
          <a:prstGeom prst="rightArrow">
            <a:avLst>
              <a:gd name="adj1" fmla="val 50000"/>
              <a:gd name="adj2" fmla="val 918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4837442" y="1811706"/>
            <a:ext cx="621102" cy="301923"/>
          </a:xfrm>
          <a:prstGeom prst="rightArrow">
            <a:avLst>
              <a:gd name="adj1" fmla="val 50000"/>
              <a:gd name="adj2" fmla="val 9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3944967" y="1587260"/>
            <a:ext cx="802257" cy="90577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6225170" y="3611935"/>
            <a:ext cx="1001120" cy="301923"/>
          </a:xfrm>
          <a:prstGeom prst="rightArrow">
            <a:avLst>
              <a:gd name="adj1" fmla="val 50000"/>
              <a:gd name="adj2" fmla="val 9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370189" y="2342072"/>
            <a:ext cx="2277016" cy="301923"/>
          </a:xfrm>
          <a:prstGeom prst="rightArrow">
            <a:avLst>
              <a:gd name="adj1" fmla="val 50000"/>
              <a:gd name="adj2" fmla="val 918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48718" y="1442373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991459" y="3402898"/>
            <a:ext cx="99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Relayed POST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96267" y="2687772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Forged Response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035185" y="5121172"/>
            <a:ext cx="802257" cy="90577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5016553" y="5423097"/>
            <a:ext cx="621102" cy="301923"/>
          </a:xfrm>
          <a:prstGeom prst="rightArrow">
            <a:avLst>
              <a:gd name="adj1" fmla="val 50000"/>
              <a:gd name="adj2" fmla="val 91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22619" y="3578230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85055" y="663331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Evil API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51225" y="6317170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Good API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562106" y="4798006"/>
            <a:ext cx="4076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 in the Middle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Client App Depends on Endpoint Trust</a:t>
            </a:r>
          </a:p>
        </p:txBody>
      </p:sp>
    </p:spTree>
    <p:extLst>
      <p:ext uri="{BB962C8B-B14F-4D97-AF65-F5344CB8AC3E}">
        <p14:creationId xmlns:p14="http://schemas.microsoft.com/office/powerpoint/2010/main" val="346602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283"/>
    </mc:Choice>
    <mc:Fallback>
      <p:transition spd="slow" advTm="7028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2946228"/>
            <a:ext cx="10515600" cy="13255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/>
              <a:t>Demo: As Long As There’s A Certificate…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1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55"/>
    </mc:Choice>
    <mc:Fallback>
      <p:transition spd="slow" advTm="505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Bypassing Certificate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Libraries:</a:t>
            </a:r>
          </a:p>
          <a:p>
            <a:pPr lvl="1"/>
            <a:r>
              <a:rPr lang="en-US" dirty="0">
                <a:hlinkClick r:id="rId3"/>
              </a:rPr>
              <a:t>AppleX509TP Trust </a:t>
            </a:r>
            <a:r>
              <a:rPr lang="en-US" dirty="0" smtClean="0">
                <a:hlinkClick r:id="rId3"/>
              </a:rPr>
              <a:t>Policies</a:t>
            </a:r>
            <a:endParaRPr lang="en-US" dirty="0" smtClean="0"/>
          </a:p>
          <a:p>
            <a:r>
              <a:rPr lang="en-US" dirty="0" smtClean="0"/>
              <a:t>Android Libraries </a:t>
            </a:r>
          </a:p>
          <a:p>
            <a:pPr lvl="1"/>
            <a:r>
              <a:rPr lang="en-US" dirty="0">
                <a:hlinkClick r:id="rId4"/>
              </a:rPr>
              <a:t>SSLSocketFactory</a:t>
            </a:r>
            <a:endParaRPr lang="en-US" dirty="0"/>
          </a:p>
          <a:p>
            <a:r>
              <a:rPr lang="en-US" dirty="0" smtClean="0"/>
              <a:t>.NET Libraries</a:t>
            </a:r>
          </a:p>
          <a:p>
            <a:pPr lvl="1"/>
            <a:r>
              <a:rPr lang="en-US" dirty="0" smtClean="0">
                <a:hlinkClick r:id="rId5"/>
              </a:rPr>
              <a:t>ServicePointManager.ServerCertificateValidationCallbackFactory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3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62"/>
    </mc:Choice>
    <mc:Fallback>
      <p:transition spd="slow" advTm="1926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Authority Trust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177" y="782974"/>
            <a:ext cx="7315200" cy="5120640"/>
          </a:xfrm>
        </p:spPr>
        <p:txBody>
          <a:bodyPr/>
          <a:lstStyle/>
          <a:p>
            <a:r>
              <a:rPr lang="en-US" dirty="0" smtClean="0"/>
              <a:t>What is a trust chain?</a:t>
            </a:r>
          </a:p>
          <a:p>
            <a:pPr lvl="1"/>
            <a:r>
              <a:rPr lang="en-US" dirty="0" smtClean="0"/>
              <a:t>A way to trust that a certificate was signed by a known shared authority</a:t>
            </a:r>
          </a:p>
          <a:p>
            <a:r>
              <a:rPr lang="en-US" dirty="0" smtClean="0"/>
              <a:t>Useful in mitigating risk</a:t>
            </a:r>
          </a:p>
          <a:p>
            <a:pPr lvl="1"/>
            <a:r>
              <a:rPr lang="en-US" dirty="0" smtClean="0"/>
              <a:t>If a CA is compromised, a limited set of certificates need to be reissued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58796" y="3546176"/>
            <a:ext cx="1114425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CA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63770" y="3546176"/>
            <a:ext cx="1609725" cy="1524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Intermediate CA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06908" y="2946101"/>
            <a:ext cx="1252538" cy="120015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A Cert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06908" y="4524870"/>
            <a:ext cx="1252538" cy="12001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B Cert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5373221" y="4308176"/>
            <a:ext cx="590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7573495" y="3546176"/>
            <a:ext cx="633413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7573495" y="4308176"/>
            <a:ext cx="633413" cy="81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44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262"/>
    </mc:Choice>
    <mc:Fallback>
      <p:transition spd="slow" advTm="5426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Trust Chains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managing multiple certificate systems</a:t>
            </a:r>
          </a:p>
          <a:p>
            <a:r>
              <a:rPr lang="en-US" dirty="0" smtClean="0"/>
              <a:t>Minimizes Service impact if intermediate authority is compromised</a:t>
            </a:r>
          </a:p>
          <a:p>
            <a:r>
              <a:rPr lang="en-US" dirty="0" smtClean="0"/>
              <a:t>Add a new level of complexity</a:t>
            </a:r>
          </a:p>
          <a:p>
            <a:r>
              <a:rPr lang="en-US" dirty="0" smtClean="0"/>
              <a:t>Another level of security risk</a:t>
            </a:r>
          </a:p>
          <a:p>
            <a:r>
              <a:rPr lang="en-US" dirty="0" smtClean="0"/>
              <a:t>More secrets to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7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766"/>
    </mc:Choice>
    <mc:Fallback>
      <p:transition spd="slow" advTm="2976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Development and Test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with invalid certificates and trust chains</a:t>
            </a:r>
          </a:p>
          <a:p>
            <a:r>
              <a:rPr lang="en-US" dirty="0" smtClean="0"/>
              <a:t>Audit endpoints</a:t>
            </a:r>
          </a:p>
          <a:p>
            <a:r>
              <a:rPr lang="en-US" dirty="0" smtClean="0"/>
              <a:t>Know what SSL Pinning and Certificate Revocation Lists are and how to use them</a:t>
            </a:r>
          </a:p>
          <a:p>
            <a:r>
              <a:rPr lang="en-US" dirty="0" smtClean="0"/>
              <a:t>Use test certificates against production systems</a:t>
            </a:r>
          </a:p>
        </p:txBody>
      </p:sp>
    </p:spTree>
    <p:extLst>
      <p:ext uri="{BB962C8B-B14F-4D97-AF65-F5344CB8AC3E}">
        <p14:creationId xmlns:p14="http://schemas.microsoft.com/office/powerpoint/2010/main" val="361190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652"/>
    </mc:Choice>
    <mc:Fallback>
      <p:transition spd="slow" advTm="9365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075" y="3270250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br>
              <a:rPr lang="en-US" dirty="0" smtClean="0"/>
            </a:br>
            <a:r>
              <a:rPr lang="en-US" dirty="0" smtClean="0"/>
              <a:t>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2741" y="2140182"/>
            <a:ext cx="6323078" cy="3005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https://github.com/rlucero/BSidesLV14-CertDemo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Contact:</a:t>
            </a:r>
          </a:p>
          <a:p>
            <a:pPr lvl="1"/>
            <a:r>
              <a:rPr lang="en-US" dirty="0" smtClean="0"/>
              <a:t>Email </a:t>
            </a:r>
            <a:r>
              <a:rPr lang="en-US" dirty="0" smtClean="0"/>
              <a:t>– Robert.Lucero@gmail.com</a:t>
            </a:r>
          </a:p>
          <a:p>
            <a:pPr lvl="1"/>
            <a:r>
              <a:rPr lang="en-US" dirty="0" smtClean="0"/>
              <a:t>Twitter </a:t>
            </a:r>
            <a:r>
              <a:rPr lang="en-US" dirty="0" smtClean="0"/>
              <a:t>- @</a:t>
            </a:r>
            <a:r>
              <a:rPr lang="en-US" dirty="0" err="1" smtClean="0"/>
              <a:t>jediguybob</a:t>
            </a:r>
            <a:endParaRPr lang="en-US" dirty="0" smtClean="0"/>
          </a:p>
          <a:p>
            <a:pPr lvl="1"/>
            <a:r>
              <a:rPr lang="en-US" dirty="0" smtClean="0"/>
              <a:t>LinkedIn </a:t>
            </a:r>
            <a:r>
              <a:rPr lang="en-US" dirty="0"/>
              <a:t>- http://www.linkedin.com/in/rlucero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4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60"/>
    </mc:Choice>
    <mc:Fallback>
      <p:transition spd="slow" advTm="1226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2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"/>
    </mc:Choice>
    <mc:Fallback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br>
              <a:rPr lang="en-US" dirty="0" smtClean="0"/>
            </a:br>
            <a:r>
              <a:rPr lang="en-US" dirty="0" smtClean="0"/>
              <a:t>Andrew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attrc</a:t>
            </a:r>
            <a:endParaRPr lang="en-US" dirty="0" smtClean="0"/>
          </a:p>
          <a:p>
            <a:r>
              <a:rPr lang="en-US" dirty="0" smtClean="0"/>
              <a:t>Coauthor: </a:t>
            </a:r>
            <a:r>
              <a:rPr lang="en-US" dirty="0" smtClean="0">
                <a:hlinkClick r:id="rId2"/>
              </a:rPr>
              <a:t>Art of Memory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5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"/>
    </mc:Choice>
    <mc:Fallback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Throughout the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en.wikipedia.org/wiki/Public_key_certificate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https://developer.apple.com/library/ios/documentation/Security/Reference/certifkeytrustservices/certKeyTrustPolicies/certKeyTrustPolicies.html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developer.android.com/reference/org/apache/http/conn/ssl/SSLSocketFactory.html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http://msdn.microsoft.com/en-us/library/system.net.servicepointmanager.servercertificatevalidationcallback(v=vs.110).aspx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br>
              <a:rPr lang="en-US" dirty="0" smtClean="0"/>
            </a:br>
            <a:r>
              <a:rPr lang="en-US" dirty="0" smtClean="0"/>
              <a:t>Robert Lucero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 in Test </a:t>
            </a:r>
          </a:p>
          <a:p>
            <a:r>
              <a:rPr lang="en-US" dirty="0" smtClean="0"/>
              <a:t>First feature at Microsoft was testing and developing automation for IIS 7’s certificate features</a:t>
            </a:r>
          </a:p>
          <a:p>
            <a:r>
              <a:rPr lang="en-US" dirty="0" smtClean="0"/>
              <a:t>Worked in software </a:t>
            </a:r>
            <a:r>
              <a:rPr lang="en-US" dirty="0"/>
              <a:t>d</a:t>
            </a:r>
            <a:r>
              <a:rPr lang="en-US" dirty="0" smtClean="0"/>
              <a:t>evelopment for last 8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7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60"/>
    </mc:Choice>
    <mc:Fallback>
      <p:transition spd="slow" advTm="4726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in the Demo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Postman Chrome Plugin</a:t>
            </a:r>
          </a:p>
          <a:p>
            <a:r>
              <a:rPr lang="en-US" dirty="0" smtClean="0"/>
              <a:t>.NET </a:t>
            </a:r>
            <a:r>
              <a:rPr lang="en-US" dirty="0" err="1" smtClean="0"/>
              <a:t>WebAPI</a:t>
            </a:r>
            <a:r>
              <a:rPr lang="en-US" dirty="0"/>
              <a:t>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Visual Studio 2012</a:t>
            </a:r>
          </a:p>
          <a:p>
            <a:r>
              <a:rPr lang="en-US" dirty="0" smtClean="0"/>
              <a:t>IIS 8</a:t>
            </a:r>
          </a:p>
          <a:p>
            <a:r>
              <a:rPr lang="en-US" dirty="0" smtClean="0"/>
              <a:t>Windows Certificate Manager</a:t>
            </a:r>
          </a:p>
        </p:txBody>
      </p:sp>
    </p:spTree>
    <p:extLst>
      <p:ext uri="{BB962C8B-B14F-4D97-AF65-F5344CB8AC3E}">
        <p14:creationId xmlns:p14="http://schemas.microsoft.com/office/powerpoint/2010/main" val="10793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"/>
    </mc:Choice>
    <mc:Fallback>
      <p:transition spd="slow" advTm="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Certificate Facts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Certificates have a published lifetime</a:t>
            </a:r>
          </a:p>
          <a:p>
            <a:r>
              <a:rPr lang="en-US" dirty="0" smtClean="0"/>
              <a:t>Certificate requests aren’t always validated by certificate authorities</a:t>
            </a:r>
          </a:p>
          <a:p>
            <a:r>
              <a:rPr lang="en-US" dirty="0" smtClean="0"/>
              <a:t>Certificate Revocation had its biggest bump after </a:t>
            </a:r>
            <a:r>
              <a:rPr lang="en-US" dirty="0" err="1" smtClean="0"/>
              <a:t>Heartbleed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7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"/>
    </mc:Choice>
    <mc:Fallback>
      <p:transition spd="slow" advTm="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Certificate?</a:t>
            </a:r>
          </a:p>
          <a:p>
            <a:r>
              <a:rPr lang="en-US" dirty="0" smtClean="0"/>
              <a:t>Certificates are Everywhere!</a:t>
            </a:r>
          </a:p>
          <a:p>
            <a:r>
              <a:rPr lang="en-US" dirty="0" smtClean="0"/>
              <a:t>What Makes Certificates Vulnerable</a:t>
            </a:r>
          </a:p>
          <a:p>
            <a:r>
              <a:rPr lang="en-US" dirty="0" smtClean="0"/>
              <a:t>Bad Development Practices</a:t>
            </a:r>
          </a:p>
          <a:p>
            <a:r>
              <a:rPr lang="en-US" dirty="0" smtClean="0"/>
              <a:t>Demo: As long as there’s a certificate…</a:t>
            </a:r>
          </a:p>
          <a:p>
            <a:r>
              <a:rPr lang="en-US" dirty="0" smtClean="0"/>
              <a:t>Trust </a:t>
            </a:r>
            <a:r>
              <a:rPr lang="en-US" dirty="0" smtClean="0"/>
              <a:t>chains</a:t>
            </a:r>
          </a:p>
          <a:p>
            <a:r>
              <a:rPr lang="en-US" dirty="0" smtClean="0"/>
              <a:t>Best Development Practices and Tests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1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140"/>
    </mc:Choice>
    <mc:Fallback>
      <p:transition spd="slow" advTm="4314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Certificate?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Public Key Certificate</a:t>
            </a:r>
            <a:r>
              <a:rPr lang="en-US" dirty="0" smtClean="0"/>
              <a:t> – Asymmetric cryptographic public </a:t>
            </a:r>
            <a:r>
              <a:rPr lang="en-US" dirty="0"/>
              <a:t>k</a:t>
            </a:r>
            <a:r>
              <a:rPr lang="en-US" dirty="0" smtClean="0"/>
              <a:t>ey with verification </a:t>
            </a:r>
            <a:r>
              <a:rPr lang="en-US" dirty="0"/>
              <a:t>s</a:t>
            </a:r>
            <a:r>
              <a:rPr lang="en-US" dirty="0" smtClean="0"/>
              <a:t>ignature</a:t>
            </a:r>
          </a:p>
          <a:p>
            <a:pPr lvl="1"/>
            <a:r>
              <a:rPr lang="en-US" dirty="0" smtClean="0"/>
              <a:t>Basically, it is an encryption key that gives users of the key a way to know if it is “trusted”</a:t>
            </a:r>
          </a:p>
          <a:p>
            <a:r>
              <a:rPr lang="en-US" dirty="0" smtClean="0"/>
              <a:t>Used to encrypt communication between clients and servers, client to client, and service to service</a:t>
            </a:r>
          </a:p>
          <a:p>
            <a:r>
              <a:rPr lang="en-US" dirty="0" smtClean="0"/>
              <a:t>Used as authentication </a:t>
            </a:r>
            <a:r>
              <a:rPr lang="en-US" dirty="0" smtClean="0"/>
              <a:t>mechanisms</a:t>
            </a:r>
            <a:endParaRPr lang="en-US" dirty="0" smtClean="0"/>
          </a:p>
          <a:p>
            <a:r>
              <a:rPr lang="en-US" dirty="0" smtClean="0"/>
              <a:t>Root Certificat</a:t>
            </a:r>
            <a:r>
              <a:rPr lang="en-US" dirty="0" smtClean="0"/>
              <a:t>e Authorities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lobally </a:t>
            </a:r>
            <a:r>
              <a:rPr lang="en-US" dirty="0" smtClean="0"/>
              <a:t>trusted authorities: </a:t>
            </a:r>
            <a:r>
              <a:rPr lang="en-US" dirty="0" err="1" smtClean="0"/>
              <a:t>Verisign</a:t>
            </a:r>
            <a:r>
              <a:rPr lang="en-US" dirty="0" smtClean="0"/>
              <a:t>, </a:t>
            </a:r>
            <a:r>
              <a:rPr lang="en-US" dirty="0" err="1" smtClean="0"/>
              <a:t>Digicert</a:t>
            </a:r>
            <a:r>
              <a:rPr lang="en-US" dirty="0" smtClean="0"/>
              <a:t>, Google, Microsoft, </a:t>
            </a:r>
            <a:r>
              <a:rPr lang="en-US" dirty="0" err="1" smtClean="0"/>
              <a:t>GoDaddy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10641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768"/>
    </mc:Choice>
    <mc:Fallback>
      <p:transition spd="slow" advTm="14176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They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is the de </a:t>
            </a:r>
            <a:r>
              <a:rPr lang="en-US" dirty="0" smtClean="0"/>
              <a:t>facto way to encrypt communication over the web</a:t>
            </a:r>
          </a:p>
          <a:p>
            <a:r>
              <a:rPr lang="en-US" dirty="0" smtClean="0"/>
              <a:t>Proven and trusted cryptography algorithms</a:t>
            </a:r>
          </a:p>
          <a:p>
            <a:r>
              <a:rPr lang="en-US" dirty="0" smtClean="0"/>
              <a:t>Top level </a:t>
            </a:r>
            <a:r>
              <a:rPr lang="en-US" dirty="0"/>
              <a:t>r</a:t>
            </a:r>
            <a:r>
              <a:rPr lang="en-US" dirty="0" smtClean="0"/>
              <a:t>oot </a:t>
            </a: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/>
              <a:t>c</a:t>
            </a:r>
            <a:r>
              <a:rPr lang="en-US" dirty="0" smtClean="0"/>
              <a:t>ertificates are installed everywhere</a:t>
            </a:r>
          </a:p>
          <a:p>
            <a:r>
              <a:rPr lang="en-US" dirty="0" smtClean="0"/>
              <a:t>Black magic because they’re used everywhere, but not everyone knows how they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7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272"/>
    </mc:Choice>
    <mc:Fallback>
      <p:transition spd="slow" advTm="4027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 are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Client-to-Server Communication</a:t>
            </a:r>
          </a:p>
          <a:p>
            <a:pPr lvl="1"/>
            <a:r>
              <a:rPr lang="en-US" dirty="0" smtClean="0"/>
              <a:t>Secure Socket Layer Communication (SSL/HTTPS)</a:t>
            </a:r>
          </a:p>
          <a:p>
            <a:pPr lvl="1"/>
            <a:r>
              <a:rPr lang="en-US" dirty="0" smtClean="0"/>
              <a:t>E.g. Web Servers and Browsers</a:t>
            </a:r>
          </a:p>
          <a:p>
            <a:pPr lvl="2"/>
            <a:r>
              <a:rPr lang="en-US" dirty="0" smtClean="0"/>
              <a:t> Apache, Microsoft IIS, </a:t>
            </a:r>
            <a:r>
              <a:rPr lang="en-US" dirty="0" err="1" smtClean="0"/>
              <a:t>Ngnix</a:t>
            </a:r>
            <a:r>
              <a:rPr lang="en-US" dirty="0" smtClean="0"/>
              <a:t>, Chrome, IE, Safari</a:t>
            </a:r>
          </a:p>
          <a:p>
            <a:r>
              <a:rPr lang="en-US" dirty="0" smtClean="0"/>
              <a:t>Server-to-Server/Service-to-Service Communication</a:t>
            </a:r>
          </a:p>
          <a:p>
            <a:pPr lvl="1"/>
            <a:r>
              <a:rPr lang="en-US" dirty="0" smtClean="0"/>
              <a:t>JSON Web Tokens, API Tokens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OAuth</a:t>
            </a:r>
            <a:r>
              <a:rPr lang="en-US" dirty="0" smtClean="0"/>
              <a:t> tokens, Facebook Developer tokens, New Relic API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Client Certificate Authentication, SAML, SSH Authentication</a:t>
            </a:r>
          </a:p>
          <a:p>
            <a:r>
              <a:rPr lang="en-US" dirty="0" smtClean="0"/>
              <a:t>Data Encryption/Protection</a:t>
            </a:r>
          </a:p>
        </p:txBody>
      </p:sp>
    </p:spTree>
    <p:extLst>
      <p:ext uri="{BB962C8B-B14F-4D97-AF65-F5344CB8AC3E}">
        <p14:creationId xmlns:p14="http://schemas.microsoft.com/office/powerpoint/2010/main" val="413945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896"/>
    </mc:Choice>
    <mc:Fallback>
      <p:transition spd="slow" advTm="8489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7981" cy="4601183"/>
          </a:xfrm>
        </p:spPr>
        <p:txBody>
          <a:bodyPr/>
          <a:lstStyle/>
          <a:p>
            <a:r>
              <a:rPr lang="en-US" dirty="0" smtClean="0"/>
              <a:t>What Makes Certificates Vulnerable?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Vulnerabilities</a:t>
            </a:r>
          </a:p>
          <a:p>
            <a:pPr lvl="1"/>
            <a:r>
              <a:rPr lang="en-US" dirty="0" smtClean="0"/>
              <a:t>Forged certificates</a:t>
            </a:r>
          </a:p>
          <a:p>
            <a:pPr lvl="1"/>
            <a:r>
              <a:rPr lang="en-US" dirty="0" smtClean="0"/>
              <a:t>Ignoring or </a:t>
            </a:r>
            <a:r>
              <a:rPr lang="en-US" dirty="0" smtClean="0"/>
              <a:t>bypassing </a:t>
            </a:r>
            <a:r>
              <a:rPr lang="en-US" dirty="0" smtClean="0"/>
              <a:t>trust checks</a:t>
            </a:r>
          </a:p>
          <a:p>
            <a:pPr lvl="1"/>
            <a:r>
              <a:rPr lang="en-US" dirty="0" smtClean="0"/>
              <a:t>Widely available test certificates</a:t>
            </a:r>
          </a:p>
          <a:p>
            <a:pPr lvl="1"/>
            <a:r>
              <a:rPr lang="en-US" dirty="0" smtClean="0"/>
              <a:t>Trust Injection</a:t>
            </a:r>
            <a:endParaRPr lang="en-US" dirty="0"/>
          </a:p>
          <a:p>
            <a:pPr lvl="1"/>
            <a:r>
              <a:rPr lang="en-US" dirty="0" smtClean="0"/>
              <a:t>Weak </a:t>
            </a:r>
            <a:r>
              <a:rPr lang="en-US" dirty="0" smtClean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5923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444"/>
    </mc:Choice>
    <mc:Fallback>
      <p:transition spd="slow" advTm="7644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All of That…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</a:t>
            </a:r>
            <a:r>
              <a:rPr lang="en-US" dirty="0" err="1" smtClean="0"/>
              <a:t>Vulnerabilies</a:t>
            </a:r>
            <a:endParaRPr lang="en-US" dirty="0" smtClean="0"/>
          </a:p>
          <a:p>
            <a:pPr lvl="1"/>
            <a:r>
              <a:rPr lang="en-US" dirty="0" smtClean="0"/>
              <a:t>MSRC 2982792 - </a:t>
            </a:r>
            <a:r>
              <a:rPr lang="en-US" dirty="0"/>
              <a:t>Improperly Issued Digital Certificates Could Allow </a:t>
            </a:r>
            <a:r>
              <a:rPr lang="en-US" dirty="0" smtClean="0"/>
              <a:t>Spoofing</a:t>
            </a:r>
          </a:p>
          <a:p>
            <a:pPr lvl="1"/>
            <a:r>
              <a:rPr lang="en-US" dirty="0" smtClean="0"/>
              <a:t>CVE-2014-0224 - </a:t>
            </a:r>
            <a:r>
              <a:rPr lang="en-US" dirty="0"/>
              <a:t>An attacker can force the use of weak keying material in </a:t>
            </a:r>
            <a:r>
              <a:rPr lang="en-US" dirty="0" err="1"/>
              <a:t>OpenSSL</a:t>
            </a:r>
            <a:r>
              <a:rPr lang="en-US" dirty="0"/>
              <a:t> SSL/TLS clients and servers. </a:t>
            </a:r>
            <a:endParaRPr lang="en-US" dirty="0" smtClean="0"/>
          </a:p>
          <a:p>
            <a:r>
              <a:rPr lang="en-US" dirty="0" smtClean="0"/>
              <a:t>Custom implementation risks</a:t>
            </a:r>
          </a:p>
          <a:p>
            <a:pPr lvl="1"/>
            <a:r>
              <a:rPr lang="en-US" dirty="0" smtClean="0"/>
              <a:t>Ignoring the signature </a:t>
            </a:r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Ignoring expirations</a:t>
            </a:r>
            <a:endParaRPr lang="en-US" dirty="0" smtClean="0"/>
          </a:p>
          <a:p>
            <a:pPr lvl="1"/>
            <a:r>
              <a:rPr lang="en-US" dirty="0" smtClean="0"/>
              <a:t>Private Key protection</a:t>
            </a:r>
          </a:p>
          <a:p>
            <a:pPr lvl="1"/>
            <a:r>
              <a:rPr lang="en-US" dirty="0" smtClean="0"/>
              <a:t>Man in the Middle-</a:t>
            </a:r>
            <a:r>
              <a:rPr lang="en-US" dirty="0" err="1" smtClean="0"/>
              <a:t>ing</a:t>
            </a:r>
            <a:endParaRPr lang="en-US" dirty="0" smtClean="0"/>
          </a:p>
          <a:p>
            <a:pPr lvl="2"/>
            <a:r>
              <a:rPr lang="en-US" dirty="0"/>
              <a:t>Inserting Root CA’s or Intermediate </a:t>
            </a:r>
            <a:r>
              <a:rPr lang="en-US" dirty="0" smtClean="0"/>
              <a:t>Authorities</a:t>
            </a:r>
          </a:p>
          <a:p>
            <a:pPr lvl="1"/>
            <a:r>
              <a:rPr lang="en-US" dirty="0" smtClean="0"/>
              <a:t>Bypassing Certificate Systems entirely</a:t>
            </a:r>
          </a:p>
          <a:p>
            <a:pPr lvl="1"/>
            <a:r>
              <a:rPr lang="en-US" dirty="0" smtClean="0"/>
              <a:t>Unable to revoke </a:t>
            </a:r>
            <a:r>
              <a:rPr lang="en-US" dirty="0" smtClean="0"/>
              <a:t>certificates</a:t>
            </a:r>
          </a:p>
          <a:p>
            <a:pPr lvl="1"/>
            <a:r>
              <a:rPr lang="en-US" dirty="0" smtClean="0"/>
              <a:t>Spoofed revocation lists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111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003"/>
    </mc:Choice>
    <mc:Fallback>
      <p:transition spd="slow" advTm="9100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Development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this happen?</a:t>
            </a:r>
          </a:p>
          <a:p>
            <a:pPr lvl="1"/>
            <a:r>
              <a:rPr lang="en-US" dirty="0" smtClean="0"/>
              <a:t>Implementing this is supposed to be easy!</a:t>
            </a:r>
          </a:p>
          <a:p>
            <a:pPr lvl="1"/>
            <a:r>
              <a:rPr lang="en-US" dirty="0" smtClean="0"/>
              <a:t>Easy to implement; hard to implement correctly</a:t>
            </a:r>
          </a:p>
          <a:p>
            <a:pPr lvl="1"/>
            <a:r>
              <a:rPr lang="en-US" dirty="0" smtClean="0"/>
              <a:t>Testing with real certificates is hard or expensive</a:t>
            </a:r>
          </a:p>
          <a:p>
            <a:r>
              <a:rPr lang="en-US" dirty="0" smtClean="0"/>
              <a:t>What is at risk?</a:t>
            </a:r>
          </a:p>
          <a:p>
            <a:pPr lvl="1"/>
            <a:r>
              <a:rPr lang="en-US" dirty="0" smtClean="0"/>
              <a:t>Data Leakage</a:t>
            </a:r>
          </a:p>
          <a:p>
            <a:pPr lvl="1"/>
            <a:r>
              <a:rPr lang="en-US" dirty="0" smtClean="0"/>
              <a:t>Service/System forgery</a:t>
            </a:r>
          </a:p>
          <a:p>
            <a:pPr lvl="1"/>
            <a:r>
              <a:rPr lang="en-US" dirty="0" smtClean="0"/>
              <a:t>Whatever your certificates are supposed to protect!</a:t>
            </a:r>
          </a:p>
        </p:txBody>
      </p:sp>
    </p:spTree>
    <p:extLst>
      <p:ext uri="{BB962C8B-B14F-4D97-AF65-F5344CB8AC3E}">
        <p14:creationId xmlns:p14="http://schemas.microsoft.com/office/powerpoint/2010/main" val="209134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734"/>
    </mc:Choice>
    <mc:Fallback>
      <p:transition spd="slow" advTm="7973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33174</TotalTime>
  <Words>1021</Words>
  <Application>Microsoft Office PowerPoint</Application>
  <PresentationFormat>Widescreen</PresentationFormat>
  <Paragraphs>196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Wingdings 2</vt:lpstr>
      <vt:lpstr>Frame</vt:lpstr>
      <vt:lpstr>Black Magic and Secrets: How Certificates Influence You!</vt:lpstr>
      <vt:lpstr>About  Robert Lucero</vt:lpstr>
      <vt:lpstr>Overview</vt:lpstr>
      <vt:lpstr>What Is a Certificate?</vt:lpstr>
      <vt:lpstr>Why Do They Matter?</vt:lpstr>
      <vt:lpstr>Certificates are Everywhere!</vt:lpstr>
      <vt:lpstr>What Makes Certificates Vulnerable?</vt:lpstr>
      <vt:lpstr>Exploiting All of That…</vt:lpstr>
      <vt:lpstr>Bad Development Practices</vt:lpstr>
      <vt:lpstr>Demo Overview</vt:lpstr>
      <vt:lpstr>Demo: As Long As There’s A Certificate…</vt:lpstr>
      <vt:lpstr>Bypassing Certificate Checks</vt:lpstr>
      <vt:lpstr>Certificate Authority Trust Chains</vt:lpstr>
      <vt:lpstr>Why Do Trust Chains Matter?</vt:lpstr>
      <vt:lpstr>Best Development and Test Practices</vt:lpstr>
      <vt:lpstr>Questions? Comments?</vt:lpstr>
      <vt:lpstr>Extra Slides…</vt:lpstr>
      <vt:lpstr>About  Andrew Case</vt:lpstr>
      <vt:lpstr>Links Throughout the Slides</vt:lpstr>
      <vt:lpstr>Tools Used in the Demo </vt:lpstr>
      <vt:lpstr>Fun Certificate Facts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Magic and Secrets: How Certificates Influence You!</dc:title>
  <dc:creator>Robert Lucero</dc:creator>
  <cp:lastModifiedBy>Robert Lucero</cp:lastModifiedBy>
  <cp:revision>68</cp:revision>
  <dcterms:created xsi:type="dcterms:W3CDTF">2014-07-13T03:53:16Z</dcterms:created>
  <dcterms:modified xsi:type="dcterms:W3CDTF">2014-08-13T04:53:03Z</dcterms:modified>
</cp:coreProperties>
</file>