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68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6CCAC-46CE-4887-A8D0-27547091AD0B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70"/>
            <p14:sldId id="269"/>
            <p14:sldId id="272"/>
            <p14:sldId id="273"/>
            <p14:sldId id="274"/>
            <p14:sldId id="275"/>
            <p14:sldId id="276"/>
            <p14:sldId id="277"/>
            <p14:sldId id="268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Lucero" initials="RL" lastIdx="1" clrIdx="0">
    <p:extLst>
      <p:ext uri="{19B8F6BF-5375-455C-9EA6-DF929625EA0E}">
        <p15:presenceInfo xmlns:p15="http://schemas.microsoft.com/office/powerpoint/2012/main" userId="96de2b286fec8c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71932" autoAdjust="0"/>
  </p:normalViewPr>
  <p:slideViewPr>
    <p:cSldViewPr snapToGrid="0">
      <p:cViewPr varScale="1">
        <p:scale>
          <a:sx n="79" d="100"/>
          <a:sy n="79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9452-238D-4CCE-8D37-0088BBDBCD7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A0128-BAE2-4328-97DB-643A33A2C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the talk:</a:t>
            </a:r>
            <a:br>
              <a:rPr lang="en-US" dirty="0" smtClean="0"/>
            </a:br>
            <a:r>
              <a:rPr lang="en-US" dirty="0" smtClean="0"/>
              <a:t>If you don’t know anything about server certificates</a:t>
            </a:r>
            <a:r>
              <a:rPr lang="en-US" baseline="0" dirty="0" smtClean="0"/>
              <a:t>, hopefully you get a good overview of how they work</a:t>
            </a:r>
            <a:br>
              <a:rPr lang="en-US" baseline="0" dirty="0" smtClean="0"/>
            </a:br>
            <a:r>
              <a:rPr lang="en-US" baseline="0" dirty="0" smtClean="0"/>
              <a:t>If you use certs on a regular basis, this should cover some less known topics that come up during certificate discussions</a:t>
            </a:r>
          </a:p>
          <a:p>
            <a:r>
              <a:rPr lang="en-US" baseline="0" dirty="0" smtClean="0"/>
              <a:t>End of talk, some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A0128-BAE2-4328-97DB-643A33A2C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Crypto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explaination</a:t>
            </a:r>
            <a:r>
              <a:rPr lang="en-US" baseline="0" dirty="0" smtClean="0"/>
              <a:t>. Sharing secrets with the room</a:t>
            </a:r>
          </a:p>
          <a:p>
            <a:r>
              <a:rPr lang="en-US" baseline="0" dirty="0" smtClean="0"/>
              <a:t>Public/Private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Encryption is why this whole system is valuable.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A0128-BAE2-4328-97DB-643A33A2C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r>
              <a:rPr lang="en-US" baseline="0" dirty="0" smtClean="0"/>
              <a:t> to approve the public key </a:t>
            </a:r>
            <a:r>
              <a:rPr lang="en-US" baseline="0" dirty="0" smtClean="0"/>
              <a:t>used in encrypting data </a:t>
            </a:r>
            <a:r>
              <a:rPr lang="en-US" baseline="0" dirty="0" smtClean="0"/>
              <a:t>is a trustworthy source.</a:t>
            </a:r>
          </a:p>
          <a:p>
            <a:r>
              <a:rPr lang="en-US" dirty="0" smtClean="0"/>
              <a:t>Take Certificate Signing</a:t>
            </a:r>
            <a:r>
              <a:rPr lang="en-US" baseline="0" dirty="0" smtClean="0"/>
              <a:t> Requests, review and approve them, return a signed public key certificate with information about the signer for verification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Root CA’s are everywhere. Phones, OS’s, limited set of trusted roots.</a:t>
            </a:r>
          </a:p>
          <a:p>
            <a:r>
              <a:rPr lang="en-US" baseline="0" dirty="0" smtClean="0"/>
              <a:t>Not easy to become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A0128-BAE2-4328-97DB-643A33A2C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A0128-BAE2-4328-97DB-643A33A2C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9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19A2FE5-5E58-4465-BD5D-67E841D4518A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BFBF33F-5276-4124-AFD6-93F74E42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onlinesecurity.blogspot.com/2015/03/maintaining-digital-certificate-security.html" TargetMode="External"/><Relationship Id="rId2" Type="http://schemas.openxmlformats.org/officeDocument/2006/relationships/hyperlink" Target="http://azure.microsoft.com/blog/2013/03/01/details-of-the-february-22nd-2013-windows-azure-storage-disru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appsstatus#hl=en&amp;v=issue&amp;ts=1428217199000&amp;sid=1&amp;iid=bf1b188b6295f21fbfc92d7b48dfe7b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apps/x509.html" TargetMode="External"/><Relationship Id="rId2" Type="http://schemas.openxmlformats.org/officeDocument/2006/relationships/hyperlink" Target="https://technet.microsoft.com/en-us/library/cc732443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key_certific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Doing the Right Thing Goes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969" y="4105107"/>
            <a:ext cx="10559143" cy="130925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Impact of Certificates on Service Based </a:t>
            </a:r>
            <a:r>
              <a:rPr lang="en-US" sz="3200" b="1" dirty="0" smtClean="0"/>
              <a:t>Infrastructure</a:t>
            </a:r>
            <a:endParaRPr lang="en-US" sz="3200" b="1" dirty="0" smtClean="0"/>
          </a:p>
          <a:p>
            <a:r>
              <a:rPr lang="en-US" sz="3200" i="1" dirty="0" smtClean="0"/>
              <a:t>Robert Lucero</a:t>
            </a:r>
          </a:p>
          <a:p>
            <a:r>
              <a:rPr lang="en-US" sz="3200" i="1" dirty="0" smtClean="0"/>
              <a:t>@</a:t>
            </a:r>
            <a:r>
              <a:rPr lang="en-US" sz="3200" i="1" dirty="0" err="1" smtClean="0"/>
              <a:t>jediguybob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0160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Overview: Micro-Service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84" y="2205766"/>
            <a:ext cx="1714500" cy="1714500"/>
          </a:xfrm>
          <a:prstGeom prst="rect">
            <a:avLst/>
          </a:prstGeom>
        </p:spPr>
      </p:pic>
      <p:sp>
        <p:nvSpPr>
          <p:cNvPr id="14" name="Flowchart: Magnetic Disk 13"/>
          <p:cNvSpPr/>
          <p:nvPr/>
        </p:nvSpPr>
        <p:spPr>
          <a:xfrm>
            <a:off x="1796143" y="2426201"/>
            <a:ext cx="1066800" cy="12736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8102125" y="2551386"/>
            <a:ext cx="1654628" cy="102325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50218" y="4071257"/>
            <a:ext cx="146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 API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6433457" y="2771821"/>
            <a:ext cx="1422162" cy="297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3033032" y="2914040"/>
            <a:ext cx="1422162" cy="297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509873" y="3211989"/>
            <a:ext cx="1422162" cy="297949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74884" y="24140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0803" y="3467491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4884" y="4572000"/>
            <a:ext cx="3806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Connects over HTTPS to encrypt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Certificate is signed by an internal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Micro Service in Action</a:t>
            </a:r>
          </a:p>
        </p:txBody>
      </p:sp>
    </p:spTree>
    <p:extLst>
      <p:ext uri="{BB962C8B-B14F-4D97-AF65-F5344CB8AC3E}">
        <p14:creationId xmlns:p14="http://schemas.microsoft.com/office/powerpoint/2010/main" val="42797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vulnerable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Certificate Configuration</a:t>
            </a:r>
          </a:p>
          <a:p>
            <a:pPr lvl="1"/>
            <a:r>
              <a:rPr lang="en-US" dirty="0" smtClean="0"/>
              <a:t>Who is the authority?</a:t>
            </a:r>
          </a:p>
          <a:p>
            <a:pPr lvl="1"/>
            <a:r>
              <a:rPr lang="en-US" dirty="0" smtClean="0"/>
              <a:t>When do the certificates expire?</a:t>
            </a:r>
          </a:p>
          <a:p>
            <a:pPr lvl="1"/>
            <a:r>
              <a:rPr lang="en-US" dirty="0" smtClean="0"/>
              <a:t>Are CRLs being checked?</a:t>
            </a:r>
          </a:p>
          <a:p>
            <a:pPr lvl="1"/>
            <a:endParaRPr lang="en-US" dirty="0"/>
          </a:p>
          <a:p>
            <a:r>
              <a:rPr lang="en-US" dirty="0" smtClean="0"/>
              <a:t>Client Configuration</a:t>
            </a:r>
          </a:p>
          <a:p>
            <a:pPr lvl="1"/>
            <a:r>
              <a:rPr lang="en-US" dirty="0" smtClean="0"/>
              <a:t>What is the level of trust in the clients?</a:t>
            </a:r>
          </a:p>
          <a:p>
            <a:pPr lvl="1"/>
            <a:r>
              <a:rPr lang="en-US" dirty="0" smtClean="0"/>
              <a:t>What protocols are being used?</a:t>
            </a:r>
          </a:p>
          <a:p>
            <a:pPr lvl="1"/>
            <a:r>
              <a:rPr lang="en-US" dirty="0" smtClean="0"/>
              <a:t>Trusting too little/Trusting too much</a:t>
            </a:r>
          </a:p>
          <a:p>
            <a:pPr lvl="1"/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20"/>
          <p:cNvSpPr/>
          <p:nvPr/>
        </p:nvSpPr>
        <p:spPr>
          <a:xfrm>
            <a:off x="4830085" y="1871589"/>
            <a:ext cx="1227150" cy="1990333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Overview: </a:t>
            </a:r>
            <a:r>
              <a:rPr lang="en-US" dirty="0" err="1" smtClean="0"/>
              <a:t>Microserivce</a:t>
            </a:r>
            <a:r>
              <a:rPr lang="en-US" dirty="0" smtClean="0"/>
              <a:t> </a:t>
            </a:r>
            <a:r>
              <a:rPr lang="en-US" dirty="0" err="1" smtClean="0"/>
              <a:t>MitM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28" y="4346178"/>
            <a:ext cx="1714500" cy="1714500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870787" y="4566613"/>
            <a:ext cx="1066800" cy="12736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8083096" y="2206153"/>
            <a:ext cx="1654628" cy="102325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4862" y="6211669"/>
            <a:ext cx="146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 API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6414428" y="2426588"/>
            <a:ext cx="1422162" cy="297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107676" y="5054452"/>
            <a:ext cx="1422162" cy="297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90844" y="2866756"/>
            <a:ext cx="1422162" cy="2979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855" y="206876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1851" y="3846834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99" y="2068769"/>
            <a:ext cx="1714500" cy="1714500"/>
          </a:xfrm>
          <a:prstGeom prst="rect">
            <a:avLst/>
          </a:prstGeom>
        </p:spPr>
      </p:pic>
      <p:sp>
        <p:nvSpPr>
          <p:cNvPr id="14" name="Flowchart: Magnetic Disk 13"/>
          <p:cNvSpPr/>
          <p:nvPr/>
        </p:nvSpPr>
        <p:spPr>
          <a:xfrm>
            <a:off x="1870787" y="2203727"/>
            <a:ext cx="1066800" cy="1273629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107676" y="2691566"/>
            <a:ext cx="1422162" cy="297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5496920" y="3785999"/>
            <a:ext cx="669759" cy="29652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795959" y="3970565"/>
            <a:ext cx="669759" cy="2965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0544" y="3825766"/>
            <a:ext cx="94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Relayed</a:t>
            </a:r>
            <a:br>
              <a:rPr lang="en-US" dirty="0" smtClean="0"/>
            </a:b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6847" y="3152026"/>
            <a:ext cx="110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Forged</a:t>
            </a:r>
            <a:br>
              <a:rPr lang="en-US" dirty="0" smtClean="0"/>
            </a:b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6060" y="1880561"/>
            <a:ext cx="146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EVIL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13780" y="481459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 in the Middle Depends on Endpoint </a:t>
            </a:r>
            <a:br>
              <a:rPr lang="en-US" dirty="0" smtClean="0"/>
            </a:br>
            <a:r>
              <a:rPr lang="en-US" dirty="0" smtClean="0"/>
              <a:t>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via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Implicitly Authorized</a:t>
            </a:r>
          </a:p>
        </p:txBody>
      </p:sp>
    </p:spTree>
    <p:extLst>
      <p:ext uri="{BB962C8B-B14F-4D97-AF65-F5344CB8AC3E}">
        <p14:creationId xmlns:p14="http://schemas.microsoft.com/office/powerpoint/2010/main" val="11862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 Service Man in the Middle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Certificate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the certificate check on the client</a:t>
            </a:r>
          </a:p>
          <a:p>
            <a:pPr lvl="1"/>
            <a:r>
              <a:rPr lang="en-US" dirty="0" smtClean="0"/>
              <a:t>Any certificate failure will result in a failure</a:t>
            </a:r>
          </a:p>
          <a:p>
            <a:r>
              <a:rPr lang="en-US" dirty="0" smtClean="0"/>
              <a:t>Knowing the behavior when certificates fail</a:t>
            </a:r>
          </a:p>
          <a:p>
            <a:pPr lvl="1"/>
            <a:r>
              <a:rPr lang="en-US" dirty="0" smtClean="0"/>
              <a:t>Expired Certificates</a:t>
            </a:r>
          </a:p>
          <a:p>
            <a:pPr lvl="1"/>
            <a:r>
              <a:rPr lang="en-US" dirty="0" smtClean="0"/>
              <a:t>Revoked Certificates</a:t>
            </a:r>
          </a:p>
          <a:p>
            <a:pPr lvl="1"/>
            <a:r>
              <a:rPr lang="en-US" dirty="0" smtClean="0"/>
              <a:t>Expired CRLs</a:t>
            </a:r>
          </a:p>
          <a:p>
            <a:pPr lvl="1"/>
            <a:r>
              <a:rPr lang="en-US" dirty="0" smtClean="0"/>
              <a:t>Connectivity Issues</a:t>
            </a:r>
          </a:p>
          <a:p>
            <a:pPr lvl="1"/>
            <a:r>
              <a:rPr lang="en-US" dirty="0" smtClean="0"/>
              <a:t>Fully Trusted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Overview: The Fragile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96" y="3630775"/>
            <a:ext cx="1714500" cy="1714500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7682248" y="3969640"/>
            <a:ext cx="1654628" cy="102325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2530" y="5496266"/>
            <a:ext cx="146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 API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901612" y="4060147"/>
            <a:ext cx="1422162" cy="297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78028" y="4500315"/>
            <a:ext cx="1422162" cy="297949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3039" y="370232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8958" y="4755817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" name="Vertical Scroll 12"/>
          <p:cNvSpPr/>
          <p:nvPr/>
        </p:nvSpPr>
        <p:spPr>
          <a:xfrm>
            <a:off x="4002096" y="4597193"/>
            <a:ext cx="1223906" cy="686580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Expired</a:t>
            </a:r>
            <a:endParaRPr lang="en-US" dirty="0"/>
          </a:p>
        </p:txBody>
      </p:sp>
      <p:sp>
        <p:nvSpPr>
          <p:cNvPr id="14" name="Vertical Scroll 13"/>
          <p:cNvSpPr/>
          <p:nvPr/>
        </p:nvSpPr>
        <p:spPr>
          <a:xfrm>
            <a:off x="4002096" y="3479784"/>
            <a:ext cx="1223906" cy="72933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 Signed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49820" y="2165147"/>
            <a:ext cx="1949677" cy="6194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0795" y="2165147"/>
            <a:ext cx="679393" cy="6194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CRL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3710789">
            <a:off x="7288300" y="3228149"/>
            <a:ext cx="1422162" cy="29794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69439" y="3139540"/>
            <a:ext cx="129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Untrusted Root Authorities, </a:t>
            </a:r>
            <a:r>
              <a:rPr lang="en-US" smtClean="0"/>
              <a:t>Revoked Certificates </a:t>
            </a:r>
            <a:r>
              <a:rPr lang="en-US" dirty="0" smtClean="0"/>
              <a:t>and Protocol Bypassing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Windows Azure Storage Disruption </a:t>
            </a:r>
            <a:r>
              <a:rPr lang="en-US" dirty="0" smtClean="0"/>
              <a:t>– Expired Certificate</a:t>
            </a:r>
          </a:p>
          <a:p>
            <a:r>
              <a:rPr lang="en-US" dirty="0" smtClean="0">
                <a:hlinkClick r:id="rId3"/>
              </a:rPr>
              <a:t>Google Unauthorized Issued Certificates </a:t>
            </a:r>
            <a:r>
              <a:rPr lang="en-US" dirty="0" smtClean="0"/>
              <a:t>– CRLs/Trusted Root Authorities</a:t>
            </a:r>
          </a:p>
          <a:p>
            <a:r>
              <a:rPr lang="en-US" dirty="0" smtClean="0">
                <a:hlinkClick r:id="rId4"/>
              </a:rPr>
              <a:t>Smtp.gmail.com Intermediate Certificate Expires</a:t>
            </a:r>
            <a:r>
              <a:rPr lang="en-US" dirty="0" smtClean="0"/>
              <a:t> – Expired Certificate/Intermediate Authority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Internal CA’s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</a:p>
          <a:p>
            <a:r>
              <a:rPr lang="en-US" dirty="0" smtClean="0"/>
              <a:t>Secure, encrypted data</a:t>
            </a:r>
          </a:p>
          <a:p>
            <a:r>
              <a:rPr lang="en-US" dirty="0" smtClean="0"/>
              <a:t>With SSL Pinning, trusted data from trusted sources</a:t>
            </a:r>
          </a:p>
          <a:p>
            <a:r>
              <a:rPr lang="en-US" dirty="0" smtClean="0"/>
              <a:t>Reissuing and revoking is faster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Difficult to manage and monitor</a:t>
            </a:r>
          </a:p>
          <a:p>
            <a:r>
              <a:rPr lang="en-US" dirty="0" smtClean="0"/>
              <a:t>Bad implementations will under protect systems or cause outages</a:t>
            </a:r>
          </a:p>
          <a:p>
            <a:r>
              <a:rPr lang="en-US" dirty="0" smtClean="0"/>
              <a:t>Compromised Internal Authorities can be catastrophic </a:t>
            </a:r>
          </a:p>
          <a:p>
            <a:r>
              <a:rPr lang="en-US" dirty="0" smtClean="0"/>
              <a:t>Must distribute internal CA public cert to systems/clients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Robert Lucero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Engineer in Test</a:t>
            </a:r>
          </a:p>
          <a:p>
            <a:r>
              <a:rPr lang="en-US" sz="2800" dirty="0" smtClean="0"/>
              <a:t>First feature at Microsoft was testing and developing automation for IIS 7’s Certificate Management features</a:t>
            </a:r>
          </a:p>
          <a:p>
            <a:r>
              <a:rPr lang="en-US" sz="2800" dirty="0" smtClean="0"/>
              <a:t>Worked in Software Development for the last 9 years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2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Middle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what needs protection</a:t>
            </a:r>
          </a:p>
          <a:p>
            <a:pPr lvl="1"/>
            <a:r>
              <a:rPr lang="en-US" dirty="0" smtClean="0"/>
              <a:t>Identify the risk areas</a:t>
            </a:r>
          </a:p>
          <a:p>
            <a:pPr lvl="1"/>
            <a:r>
              <a:rPr lang="en-US" dirty="0" smtClean="0"/>
              <a:t>Design and implement accordingly</a:t>
            </a:r>
          </a:p>
          <a:p>
            <a:r>
              <a:rPr lang="en-US" dirty="0" smtClean="0"/>
              <a:t>Be Proactive about monitoring and testing</a:t>
            </a:r>
          </a:p>
          <a:p>
            <a:pPr lvl="1"/>
            <a:r>
              <a:rPr lang="en-US" dirty="0" smtClean="0"/>
              <a:t>Verify that the system is up and secure</a:t>
            </a:r>
          </a:p>
          <a:p>
            <a:r>
              <a:rPr lang="en-US" dirty="0" smtClean="0"/>
              <a:t>Weigh the costs</a:t>
            </a:r>
          </a:p>
          <a:p>
            <a:pPr lvl="1"/>
            <a:r>
              <a:rPr lang="en-US" dirty="0" smtClean="0"/>
              <a:t>How many systems need certificates?</a:t>
            </a:r>
          </a:p>
          <a:p>
            <a:pPr lvl="1"/>
            <a:r>
              <a:rPr lang="en-US" dirty="0" smtClean="0"/>
              <a:t>What is worth managing?</a:t>
            </a:r>
          </a:p>
          <a:p>
            <a:pPr lvl="1"/>
            <a:r>
              <a:rPr lang="en-US" dirty="0" smtClean="0"/>
              <a:t>Is it cheaper to get externally signed certificates?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Certificate to identify the Certificate Authority</a:t>
            </a:r>
          </a:p>
          <a:p>
            <a:pPr lvl="1"/>
            <a:r>
              <a:rPr lang="en-US" dirty="0" smtClean="0"/>
              <a:t>Windows: Download and open it or use </a:t>
            </a:r>
            <a:r>
              <a:rPr lang="en-US" dirty="0" err="1" smtClean="0">
                <a:hlinkClick r:id="rId2"/>
              </a:rPr>
              <a:t>CertUtil</a:t>
            </a:r>
            <a:endParaRPr lang="en-US" dirty="0" smtClean="0"/>
          </a:p>
          <a:p>
            <a:pPr lvl="1"/>
            <a:r>
              <a:rPr lang="en-US" dirty="0" smtClean="0"/>
              <a:t>OSX/Linux: Use </a:t>
            </a:r>
            <a:r>
              <a:rPr lang="en-US" dirty="0" smtClean="0">
                <a:hlinkClick r:id="rId3"/>
              </a:rPr>
              <a:t>OpenSSL</a:t>
            </a:r>
            <a:endParaRPr lang="en-US" dirty="0" smtClean="0"/>
          </a:p>
          <a:p>
            <a:r>
              <a:rPr lang="en-US" dirty="0" smtClean="0"/>
              <a:t>Review the Expiration Date</a:t>
            </a:r>
          </a:p>
          <a:p>
            <a:pPr lvl="1"/>
            <a:r>
              <a:rPr lang="en-US" dirty="0" smtClean="0"/>
              <a:t>Do they auto renew?</a:t>
            </a:r>
          </a:p>
          <a:p>
            <a:pPr lvl="1"/>
            <a:r>
              <a:rPr lang="en-US" dirty="0" smtClean="0"/>
              <a:t>Monitors or Reminders?</a:t>
            </a:r>
          </a:p>
          <a:p>
            <a:r>
              <a:rPr lang="en-US" dirty="0" smtClean="0"/>
              <a:t>Access the CRLs</a:t>
            </a:r>
          </a:p>
          <a:p>
            <a:pPr lvl="1"/>
            <a:r>
              <a:rPr lang="en-US" dirty="0" smtClean="0"/>
              <a:t>Open up the certificate and try to access them</a:t>
            </a:r>
          </a:p>
          <a:p>
            <a:pPr lvl="1"/>
            <a:r>
              <a:rPr lang="en-US" dirty="0" smtClean="0"/>
              <a:t>Where are they hosted?</a:t>
            </a:r>
          </a:p>
          <a:p>
            <a:pPr lvl="1"/>
            <a:r>
              <a:rPr lang="en-US" dirty="0" smtClean="0"/>
              <a:t>How are they published?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Reviews!</a:t>
            </a:r>
          </a:p>
          <a:p>
            <a:r>
              <a:rPr lang="en-US" dirty="0" smtClean="0"/>
              <a:t>Test with the various expected scenarios</a:t>
            </a:r>
          </a:p>
          <a:p>
            <a:r>
              <a:rPr lang="en-US" dirty="0" smtClean="0"/>
              <a:t>Know how the client reacts in situations</a:t>
            </a:r>
          </a:p>
          <a:p>
            <a:r>
              <a:rPr lang="en-US" dirty="0" smtClean="0"/>
              <a:t>Have a way to rekey if SSL Pinning is being used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9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what you’re getting into before setting up your own CA</a:t>
            </a:r>
          </a:p>
          <a:p>
            <a:r>
              <a:rPr lang="en-US" dirty="0" smtClean="0"/>
              <a:t>Test and Monitor</a:t>
            </a:r>
          </a:p>
          <a:p>
            <a:r>
              <a:rPr lang="en-US" dirty="0" smtClean="0"/>
              <a:t>Have Practice Drills</a:t>
            </a:r>
          </a:p>
          <a:p>
            <a:r>
              <a:rPr lang="en-US" dirty="0" smtClean="0"/>
              <a:t>Document and Identify the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</a:p>
          <a:p>
            <a:pPr lvl="1"/>
            <a:r>
              <a:rPr lang="en-US" dirty="0"/>
              <a:t>Email – Robert.Lucero@gmail.com</a:t>
            </a:r>
          </a:p>
          <a:p>
            <a:pPr lvl="1"/>
            <a:r>
              <a:rPr lang="en-US" dirty="0"/>
              <a:t>Twitter - @</a:t>
            </a:r>
            <a:r>
              <a:rPr lang="en-US" dirty="0" err="1"/>
              <a:t>jediguybob</a:t>
            </a:r>
            <a:endParaRPr lang="en-US" dirty="0"/>
          </a:p>
          <a:p>
            <a:pPr lvl="1"/>
            <a:r>
              <a:rPr lang="en-US" dirty="0"/>
              <a:t>LinkedIn - http://www.linkedin.com/in/rlucero</a:t>
            </a:r>
          </a:p>
          <a:p>
            <a:r>
              <a:rPr lang="en-US" dirty="0" smtClean="0"/>
              <a:t>Slides:</a:t>
            </a:r>
          </a:p>
          <a:p>
            <a:pPr lvl="1"/>
            <a:r>
              <a:rPr lang="en-US" dirty="0" smtClean="0"/>
              <a:t>&lt;GITHUBLINK&gt;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Certificates, Certificate Authorities and Trust Chains</a:t>
            </a:r>
          </a:p>
          <a:p>
            <a:r>
              <a:rPr lang="en-US" dirty="0" smtClean="0"/>
              <a:t>Simple Micro Service Architecture with a CA</a:t>
            </a:r>
          </a:p>
          <a:p>
            <a:r>
              <a:rPr lang="en-US" dirty="0" smtClean="0"/>
              <a:t>Bad Practices Overview – Identifying a Vulnerable Service</a:t>
            </a:r>
          </a:p>
          <a:p>
            <a:r>
              <a:rPr lang="en-US" dirty="0" smtClean="0"/>
              <a:t>Real Life Examples</a:t>
            </a:r>
          </a:p>
          <a:p>
            <a:r>
              <a:rPr lang="en-US" dirty="0" smtClean="0"/>
              <a:t>Pros and Cons </a:t>
            </a:r>
            <a:r>
              <a:rPr lang="en-US" dirty="0"/>
              <a:t>I</a:t>
            </a:r>
            <a:r>
              <a:rPr lang="en-US" dirty="0" smtClean="0"/>
              <a:t>mplementing Certificate Authorities</a:t>
            </a:r>
            <a:endParaRPr lang="en-US" dirty="0" smtClean="0"/>
          </a:p>
          <a:p>
            <a:r>
              <a:rPr lang="en-US" dirty="0" smtClean="0"/>
              <a:t>Finding the Middle Ground – Implementing Based on Requirements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Public Key Certificate</a:t>
            </a:r>
            <a:r>
              <a:rPr lang="en-US" dirty="0" smtClean="0"/>
              <a:t> – Asymmetric cryptographic public key with verification signature</a:t>
            </a:r>
          </a:p>
          <a:p>
            <a:pPr lvl="1"/>
            <a:r>
              <a:rPr lang="en-US" dirty="0" smtClean="0"/>
              <a:t>Basically, it is an encryption key that gives users of the key a way to know if it is “trusted”</a:t>
            </a:r>
          </a:p>
          <a:p>
            <a:r>
              <a:rPr lang="en-US" dirty="0" smtClean="0"/>
              <a:t>Used to encrypt communication between clients and servers, client to client, and service to service</a:t>
            </a:r>
          </a:p>
          <a:p>
            <a:r>
              <a:rPr lang="en-US" dirty="0" smtClean="0"/>
              <a:t>Used as authentication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Only valid for a period of time; must be renewed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1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Trusted Authorities that Issue Digital Certificates</a:t>
            </a:r>
          </a:p>
          <a:p>
            <a:r>
              <a:rPr lang="en-US" dirty="0" smtClean="0"/>
              <a:t>Used as a common reference to determine a certificates validity</a:t>
            </a:r>
          </a:p>
          <a:p>
            <a:r>
              <a:rPr lang="en-US" dirty="0" smtClean="0"/>
              <a:t>Publish Certificate Revocation Lists for compromised or untrustworthy certificates</a:t>
            </a:r>
          </a:p>
          <a:p>
            <a:r>
              <a:rPr lang="en-US" dirty="0" smtClean="0"/>
              <a:t>Root Certificate Authorities Public Certificates are installed on virtually every device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30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Revocation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certificates which are explicitly not trusted.</a:t>
            </a:r>
          </a:p>
          <a:p>
            <a:r>
              <a:rPr lang="en-US" dirty="0" smtClean="0"/>
              <a:t>Published by Certificate Authorities</a:t>
            </a:r>
          </a:p>
          <a:p>
            <a:r>
              <a:rPr lang="en-US" dirty="0" smtClean="0"/>
              <a:t>Revocation happens for a number of reasons</a:t>
            </a:r>
          </a:p>
          <a:p>
            <a:pPr lvl="1"/>
            <a:r>
              <a:rPr lang="en-US" dirty="0" smtClean="0"/>
              <a:t>CA Compromised</a:t>
            </a:r>
            <a:endParaRPr lang="en-US" dirty="0"/>
          </a:p>
          <a:p>
            <a:pPr lvl="1"/>
            <a:r>
              <a:rPr lang="en-US" dirty="0" smtClean="0"/>
              <a:t>Failure to comply with verification</a:t>
            </a:r>
          </a:p>
          <a:p>
            <a:r>
              <a:rPr lang="en-US" dirty="0" smtClean="0"/>
              <a:t>Paired with CA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by which certificates can be validated</a:t>
            </a:r>
          </a:p>
          <a:p>
            <a:r>
              <a:rPr lang="en-US" dirty="0" smtClean="0"/>
              <a:t>Can be comprised of multiple intermediate Certificate Authorities and Certificate Revocation Lists</a:t>
            </a:r>
          </a:p>
          <a:p>
            <a:r>
              <a:rPr lang="en-US" dirty="0" smtClean="0"/>
              <a:t>Anchored by a Root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Trust Chain Example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2636260" y="2045617"/>
            <a:ext cx="1118796" cy="4295889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</a:t>
            </a:r>
          </a:p>
          <a:p>
            <a:pPr algn="ctr"/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10923" y="2234771"/>
            <a:ext cx="1613647" cy="1344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70755" y="4996800"/>
            <a:ext cx="1613647" cy="1344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32" name="Vertical Scroll 31"/>
          <p:cNvSpPr/>
          <p:nvPr/>
        </p:nvSpPr>
        <p:spPr>
          <a:xfrm>
            <a:off x="5131135" y="3768633"/>
            <a:ext cx="892885" cy="849855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Vertical Scroll 32"/>
          <p:cNvSpPr/>
          <p:nvPr/>
        </p:nvSpPr>
        <p:spPr>
          <a:xfrm>
            <a:off x="7719241" y="2045617"/>
            <a:ext cx="892883" cy="756200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Vertical Scroll 33"/>
          <p:cNvSpPr/>
          <p:nvPr/>
        </p:nvSpPr>
        <p:spPr>
          <a:xfrm>
            <a:off x="7730675" y="3040217"/>
            <a:ext cx="892885" cy="719391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tical Scroll 34"/>
          <p:cNvSpPr/>
          <p:nvPr/>
        </p:nvSpPr>
        <p:spPr>
          <a:xfrm>
            <a:off x="7657392" y="4618488"/>
            <a:ext cx="892885" cy="84985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Vertical Scroll 35"/>
          <p:cNvSpPr/>
          <p:nvPr/>
        </p:nvSpPr>
        <p:spPr>
          <a:xfrm>
            <a:off x="7657393" y="5829676"/>
            <a:ext cx="892885" cy="84985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414215" y="2340493"/>
            <a:ext cx="1222573" cy="49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978243" y="4192934"/>
            <a:ext cx="1018428" cy="20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</p:cNvCxnSpPr>
          <p:nvPr/>
        </p:nvCxnSpPr>
        <p:spPr>
          <a:xfrm flipH="1">
            <a:off x="3755056" y="2907124"/>
            <a:ext cx="955867" cy="67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808729" y="5034506"/>
            <a:ext cx="908353" cy="795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34819" y="3040217"/>
            <a:ext cx="1211139" cy="424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446253" y="5912993"/>
            <a:ext cx="1211139" cy="424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446253" y="4964051"/>
            <a:ext cx="1222573" cy="49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838199" y="1419888"/>
            <a:ext cx="6870869" cy="25810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838200" y="4131717"/>
            <a:ext cx="6870868" cy="258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Trust Chain Example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86431" y="4378362"/>
            <a:ext cx="1118796" cy="2132705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</a:t>
            </a:r>
          </a:p>
          <a:p>
            <a:pPr algn="ctr"/>
            <a:r>
              <a:rPr lang="en-US" dirty="0" smtClean="0"/>
              <a:t>Root </a:t>
            </a:r>
          </a:p>
          <a:p>
            <a:pPr algn="ctr"/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1286431" y="1690688"/>
            <a:ext cx="1118796" cy="213270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Root </a:t>
            </a:r>
          </a:p>
          <a:p>
            <a:pPr algn="ctr"/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82871" y="5633424"/>
            <a:ext cx="1063220" cy="877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dirty="0" smtClean="0"/>
              <a:t>CA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82871" y="4378362"/>
            <a:ext cx="1063220" cy="8776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CA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55" y="4543921"/>
            <a:ext cx="1714500" cy="17145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55" y="1901135"/>
            <a:ext cx="1714500" cy="1714500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6373529" y="3773381"/>
            <a:ext cx="18141" cy="716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1"/>
          </p:cNvCxnSpPr>
          <p:nvPr/>
        </p:nvCxnSpPr>
        <p:spPr>
          <a:xfrm flipH="1" flipV="1">
            <a:off x="4380587" y="4910020"/>
            <a:ext cx="1257068" cy="49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415082" y="5635500"/>
            <a:ext cx="1222573" cy="49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563002" y="4817183"/>
            <a:ext cx="556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598398" y="6072245"/>
            <a:ext cx="556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623037" y="2784158"/>
            <a:ext cx="2846310" cy="4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Vertical Scroll 63"/>
          <p:cNvSpPr/>
          <p:nvPr/>
        </p:nvSpPr>
        <p:spPr>
          <a:xfrm>
            <a:off x="4800600" y="1832334"/>
            <a:ext cx="999587" cy="859141"/>
          </a:xfrm>
          <a:prstGeom prst="verticalScrol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66" name="Vertical Scroll 65"/>
          <p:cNvSpPr/>
          <p:nvPr/>
        </p:nvSpPr>
        <p:spPr>
          <a:xfrm>
            <a:off x="5223735" y="4273363"/>
            <a:ext cx="576451" cy="537882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Vertical Scroll 66"/>
          <p:cNvSpPr/>
          <p:nvPr/>
        </p:nvSpPr>
        <p:spPr>
          <a:xfrm>
            <a:off x="7011535" y="4291802"/>
            <a:ext cx="576451" cy="537882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926878" y="1832334"/>
            <a:ext cx="3829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 Cert usually signed by Global Root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Clients verify by comparing to the installed Root CA </a:t>
            </a:r>
            <a:r>
              <a:rPr lang="en-US" dirty="0" smtClean="0"/>
              <a:t>Cert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this for ‘free’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929347" y="4542304"/>
            <a:ext cx="4004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certs signed by internal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 Root CA cert needs to be installed on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Usually managed separately from public facing certs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5767</TotalTime>
  <Words>854</Words>
  <Application>Microsoft Office PowerPoint</Application>
  <PresentationFormat>Widescreen</PresentationFormat>
  <Paragraphs>183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Banded</vt:lpstr>
      <vt:lpstr>When Doing the Right Thing Goes Wrong</vt:lpstr>
      <vt:lpstr>About Robert Lucero</vt:lpstr>
      <vt:lpstr>Overview</vt:lpstr>
      <vt:lpstr>Certificates</vt:lpstr>
      <vt:lpstr>Certificate Authorities</vt:lpstr>
      <vt:lpstr>Certificate Revocation Lists</vt:lpstr>
      <vt:lpstr>Trust Chains</vt:lpstr>
      <vt:lpstr>Certificate Trust Chain Example</vt:lpstr>
      <vt:lpstr>Expanded Trust Chain Example</vt:lpstr>
      <vt:lpstr>Demo Overview: Micro-Service</vt:lpstr>
      <vt:lpstr>Demo Time!</vt:lpstr>
      <vt:lpstr>Identifying A vulnerable Service</vt:lpstr>
      <vt:lpstr>Demo Overview: Microserivce MitM</vt:lpstr>
      <vt:lpstr>DEMO TIME!</vt:lpstr>
      <vt:lpstr>Strict Certificate Checking</vt:lpstr>
      <vt:lpstr>Demo Overview: The Fragile System</vt:lpstr>
      <vt:lpstr>DEMO TIME!</vt:lpstr>
      <vt:lpstr>Real Life Examples</vt:lpstr>
      <vt:lpstr>Pros and Cons Internal CA’s</vt:lpstr>
      <vt:lpstr>Finding the Middle Ground</vt:lpstr>
      <vt:lpstr>Certificate Configuration</vt:lpstr>
      <vt:lpstr>Client Configuration</vt:lpstr>
      <vt:lpstr>Summary</vt:lpstr>
      <vt:lpstr>Questions? 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Doing the Right Thing Goes Wrong</dc:title>
  <dc:creator>Robert Lucero</dc:creator>
  <cp:lastModifiedBy>Robert Lucero</cp:lastModifiedBy>
  <cp:revision>34</cp:revision>
  <dcterms:created xsi:type="dcterms:W3CDTF">2015-04-13T02:40:20Z</dcterms:created>
  <dcterms:modified xsi:type="dcterms:W3CDTF">2015-04-19T18:58:32Z</dcterms:modified>
</cp:coreProperties>
</file>