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6cc9d1e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6cc9d1e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86cc9d1e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86cc9d1e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6cc9d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6cc9d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86cc9d1e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6cc9d1e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6cc9d1e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6cc9d1e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86cc9d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86cc9d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86cc9d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86cc9d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59650" y="1578400"/>
            <a:ext cx="60564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for Linear Solver Selection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Wes Ludwig + Max Oellien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Premise</a:t>
            </a:r>
            <a:endParaRPr/>
          </a:p>
        </p:txBody>
      </p:sp>
      <p:sp>
        <p:nvSpPr>
          <p:cNvPr id="141" name="Google Shape;141;p14"/>
          <p:cNvSpPr txBox="1"/>
          <p:nvPr/>
        </p:nvSpPr>
        <p:spPr>
          <a:xfrm>
            <a:off x="1369150" y="1383100"/>
            <a:ext cx="7348800" cy="16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To recreate the work of Eijkhout, Bhowmick, et al (2008) by creating an alternating decision tree (ADT) which classifies linear systems using their calculable system characteristics as defined in the work leading to the Numerical MetaData (NMD) descriptor language.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Classes correspond to combinations of PETSc solvers, preconditioners, and their possible options. An ADT for these classes then, is able to suggest a best-choice solver, preconditioner, and their options.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42" name="Google Shape;142;p14"/>
          <p:cNvPicPr preferRelativeResize="0"/>
          <p:nvPr/>
        </p:nvPicPr>
        <p:blipFill>
          <a:blip r:embed="rId3">
            <a:alphaModFix/>
          </a:blip>
          <a:stretch>
            <a:fillRect/>
          </a:stretch>
        </p:blipFill>
        <p:spPr>
          <a:xfrm>
            <a:off x="6849500" y="2930750"/>
            <a:ext cx="2112950" cy="2065400"/>
          </a:xfrm>
          <a:prstGeom prst="rect">
            <a:avLst/>
          </a:prstGeom>
          <a:noFill/>
          <a:ln>
            <a:noFill/>
          </a:ln>
        </p:spPr>
      </p:pic>
      <p:sp>
        <p:nvSpPr>
          <p:cNvPr id="143" name="Google Shape;143;p14"/>
          <p:cNvSpPr txBox="1"/>
          <p:nvPr/>
        </p:nvSpPr>
        <p:spPr>
          <a:xfrm>
            <a:off x="5141600" y="3703750"/>
            <a:ext cx="17079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Schematic of an alternating decision tree:</a:t>
            </a:r>
            <a:endParaRPr sz="11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149" name="Google Shape;149;p15"/>
          <p:cNvSpPr txBox="1"/>
          <p:nvPr>
            <p:ph idx="1" type="body"/>
          </p:nvPr>
        </p:nvSpPr>
        <p:spPr>
          <a:xfrm>
            <a:off x="1075775" y="1567550"/>
            <a:ext cx="72606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1600"/>
              </a:spcAft>
              <a:buNone/>
            </a:pPr>
            <a:r>
              <a:rPr lang="en" sz="1400"/>
              <a:t>To create a proof-of-concept program which creates a functional ADT which can suggest between two system-solver classes using two linear-system features computed by NMD-anamod.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Principles</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ontserrat"/>
                <a:ea typeface="Montserrat"/>
                <a:cs typeface="Montserrat"/>
                <a:sym typeface="Montserrat"/>
              </a:rPr>
              <a:t>AdaBoost - popular boosting technique, combine multiple weak classifiers</a:t>
            </a:r>
            <a:endParaRPr sz="1400">
              <a:latin typeface="Montserrat"/>
              <a:ea typeface="Montserrat"/>
              <a:cs typeface="Montserrat"/>
              <a:sym typeface="Montserrat"/>
            </a:endParaRPr>
          </a:p>
          <a:p>
            <a:pPr indent="0" lvl="0" marL="0" rtl="0" algn="l">
              <a:spcBef>
                <a:spcPts val="1600"/>
              </a:spcBef>
              <a:spcAft>
                <a:spcPts val="0"/>
              </a:spcAft>
              <a:buNone/>
            </a:pPr>
            <a:r>
              <a:rPr lang="en" sz="1400">
                <a:latin typeface="Montserrat"/>
                <a:ea typeface="Montserrat"/>
                <a:cs typeface="Montserrat"/>
                <a:sym typeface="Montserrat"/>
              </a:rPr>
              <a:t>Random guessing &lt; weak classifier &lt; strong classifier</a:t>
            </a:r>
            <a:endParaRPr sz="1400">
              <a:latin typeface="Montserrat"/>
              <a:ea typeface="Montserrat"/>
              <a:cs typeface="Montserrat"/>
              <a:sym typeface="Montserrat"/>
            </a:endParaRPr>
          </a:p>
          <a:p>
            <a:pPr indent="0" lvl="0" marL="0" rtl="0" algn="l">
              <a:spcBef>
                <a:spcPts val="1600"/>
              </a:spcBef>
              <a:spcAft>
                <a:spcPts val="0"/>
              </a:spcAft>
              <a:buNone/>
            </a:pPr>
            <a:r>
              <a:rPr lang="en" sz="1400">
                <a:latin typeface="Montserrat"/>
                <a:ea typeface="Montserrat"/>
                <a:cs typeface="Montserrat"/>
                <a:sym typeface="Montserrat"/>
              </a:rPr>
              <a:t>Technique that builds on top of other classifiers as opposed to being a classifier itself.</a:t>
            </a:r>
            <a:endParaRPr sz="1400">
              <a:latin typeface="Montserrat"/>
              <a:ea typeface="Montserrat"/>
              <a:cs typeface="Montserrat"/>
              <a:sym typeface="Montserrat"/>
            </a:endParaRPr>
          </a:p>
          <a:p>
            <a:pPr indent="-323850" lvl="0" marL="457200" rtl="0" algn="l">
              <a:spcBef>
                <a:spcPts val="1600"/>
              </a:spcBef>
              <a:spcAft>
                <a:spcPts val="0"/>
              </a:spcAft>
              <a:buClr>
                <a:srgbClr val="515151"/>
              </a:buClr>
              <a:buSzPts val="1500"/>
              <a:buFont typeface="Roboto"/>
              <a:buAutoNum type="arabicPeriod"/>
            </a:pPr>
            <a:r>
              <a:rPr lang="en" sz="1400">
                <a:latin typeface="Montserrat"/>
                <a:ea typeface="Montserrat"/>
                <a:cs typeface="Montserrat"/>
                <a:sym typeface="Montserrat"/>
              </a:rPr>
              <a:t>Chooses the training set for each new classifier that you train based on previous classification</a:t>
            </a:r>
            <a:endParaRPr sz="1400">
              <a:latin typeface="Montserrat"/>
              <a:ea typeface="Montserrat"/>
              <a:cs typeface="Montserrat"/>
              <a:sym typeface="Montserrat"/>
            </a:endParaRPr>
          </a:p>
          <a:p>
            <a:pPr indent="-323850" lvl="0" marL="457200" rtl="0" algn="l">
              <a:spcBef>
                <a:spcPts val="0"/>
              </a:spcBef>
              <a:spcAft>
                <a:spcPts val="0"/>
              </a:spcAft>
              <a:buClr>
                <a:srgbClr val="515151"/>
              </a:buClr>
              <a:buSzPts val="1500"/>
              <a:buFont typeface="Roboto"/>
              <a:buAutoNum type="arabicPeriod"/>
            </a:pPr>
            <a:r>
              <a:rPr lang="en" sz="1400">
                <a:latin typeface="Montserrat"/>
                <a:ea typeface="Montserrat"/>
                <a:cs typeface="Montserrat"/>
                <a:sym typeface="Montserrat"/>
              </a:rPr>
              <a:t>Determines how much weight should be given to each proposed answer</a:t>
            </a:r>
            <a:endParaRPr sz="1500">
              <a:solidFill>
                <a:srgbClr val="515151"/>
              </a:solidFill>
              <a:latin typeface="Roboto"/>
              <a:ea typeface="Roboto"/>
              <a:cs typeface="Roboto"/>
              <a:sym typeface="Roboto"/>
            </a:endParaRPr>
          </a:p>
          <a:p>
            <a:pPr indent="0" lvl="0" marL="0" rtl="0" algn="l">
              <a:spcBef>
                <a:spcPts val="0"/>
              </a:spcBef>
              <a:spcAft>
                <a:spcPts val="1600"/>
              </a:spcAft>
              <a:buNone/>
            </a:pPr>
            <a:r>
              <a:t/>
            </a:r>
            <a:endParaRPr sz="1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Principles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a:t>
            </a:r>
            <a:endParaRPr/>
          </a:p>
          <a:p>
            <a:pPr indent="0" lvl="0" marL="0" rtl="0" algn="l">
              <a:spcBef>
                <a:spcPts val="1600"/>
              </a:spcBef>
              <a:spcAft>
                <a:spcPts val="0"/>
              </a:spcAft>
              <a:buNone/>
            </a:pPr>
            <a:r>
              <a:rPr lang="en"/>
              <a:t>Split on features, stop on leaves</a:t>
            </a:r>
            <a:endParaRPr/>
          </a:p>
          <a:p>
            <a:pPr indent="0" lvl="0" marL="0" rtl="0" algn="l">
              <a:spcBef>
                <a:spcPts val="1600"/>
              </a:spcBef>
              <a:spcAft>
                <a:spcPts val="0"/>
              </a:spcAft>
              <a:buNone/>
            </a:pPr>
            <a:r>
              <a:rPr lang="en"/>
              <a:t>We want the smallest tree because Mr. Occam says so</a:t>
            </a:r>
            <a:endParaRPr/>
          </a:p>
          <a:p>
            <a:pPr indent="0" lvl="0" marL="0" rtl="0" algn="l">
              <a:spcBef>
                <a:spcPts val="1600"/>
              </a:spcBef>
              <a:spcAft>
                <a:spcPts val="0"/>
              </a:spcAft>
              <a:buNone/>
            </a:pPr>
            <a:r>
              <a:rPr lang="en"/>
              <a:t>Start with the “best” feature at the top and then the next “best” and then the next “best”  </a:t>
            </a:r>
            <a:endParaRPr/>
          </a:p>
          <a:p>
            <a:pPr indent="0" lvl="0" marL="0" rtl="0" algn="l">
              <a:spcBef>
                <a:spcPts val="1600"/>
              </a:spcBef>
              <a:spcAft>
                <a:spcPts val="0"/>
              </a:spcAft>
              <a:buNone/>
            </a:pPr>
            <a:r>
              <a:rPr lang="en"/>
              <a:t>Good idea? </a:t>
            </a:r>
            <a:endParaRPr/>
          </a:p>
          <a:p>
            <a:pPr indent="0" lvl="0" marL="0" rtl="0" algn="l">
              <a:spcBef>
                <a:spcPts val="1600"/>
              </a:spcBef>
              <a:spcAft>
                <a:spcPts val="0"/>
              </a:spcAft>
              <a:buNone/>
            </a:pPr>
            <a:r>
              <a:rPr lang="en" sz="3000"/>
              <a:t>NOT NECESSARILY!</a:t>
            </a:r>
            <a:endParaRPr sz="3000"/>
          </a:p>
          <a:p>
            <a:pPr indent="0" lvl="0" marL="0" rtl="0" algn="l">
              <a:spcBef>
                <a:spcPts val="1600"/>
              </a:spcBef>
              <a:spcAft>
                <a:spcPts val="0"/>
              </a:spcAft>
              <a:buNone/>
            </a:pPr>
            <a:r>
              <a:rPr lang="en" sz="1200"/>
              <a:t>We reinforce optimal conditions via purity checks</a:t>
            </a:r>
            <a:endParaRPr sz="12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Purity</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 p represent the proportion of instances that belong to the positive class</a:t>
            </a:r>
            <a:endParaRPr/>
          </a:p>
          <a:p>
            <a:pPr indent="0" lvl="0" marL="0" rtl="0" algn="l">
              <a:spcBef>
                <a:spcPts val="1600"/>
              </a:spcBef>
              <a:spcAft>
                <a:spcPts val="0"/>
              </a:spcAft>
              <a:buNone/>
            </a:pPr>
            <a:r>
              <a:rPr lang="en"/>
              <a:t>Entropy: Σ   -p * log</a:t>
            </a:r>
            <a:r>
              <a:rPr baseline="-25000" lang="en"/>
              <a:t>2</a:t>
            </a:r>
            <a:r>
              <a:rPr lang="en"/>
              <a:t>(p)</a:t>
            </a:r>
            <a:endParaRPr/>
          </a:p>
          <a:p>
            <a:pPr indent="0" lvl="0" marL="0" rtl="0" algn="l">
              <a:spcBef>
                <a:spcPts val="1600"/>
              </a:spcBef>
              <a:spcAft>
                <a:spcPts val="1600"/>
              </a:spcAft>
              <a:buNone/>
            </a:pPr>
            <a:r>
              <a:rPr lang="en"/>
              <a:t>Information Gain (X ) =   Entropy before  -  Expected entropy after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System Features</a:t>
            </a:r>
            <a:endParaRPr/>
          </a:p>
        </p:txBody>
      </p:sp>
      <p:sp>
        <p:nvSpPr>
          <p:cNvPr id="173" name="Google Shape;173;p19"/>
          <p:cNvSpPr txBox="1"/>
          <p:nvPr/>
        </p:nvSpPr>
        <p:spPr>
          <a:xfrm>
            <a:off x="1297500" y="1410025"/>
            <a:ext cx="6953700" cy="16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-Descriptive values can be computed for individual matrices and larger linear systems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-For different solvers, certain features will be more important to consider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-We can use NMD-AnaMod to compute these features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74" name="Google Shape;174;p19"/>
          <p:cNvPicPr preferRelativeResize="0"/>
          <p:nvPr/>
        </p:nvPicPr>
        <p:blipFill>
          <a:blip r:embed="rId3">
            <a:alphaModFix/>
          </a:blip>
          <a:stretch>
            <a:fillRect/>
          </a:stretch>
        </p:blipFill>
        <p:spPr>
          <a:xfrm>
            <a:off x="1414761" y="3167975"/>
            <a:ext cx="2966166" cy="1620019"/>
          </a:xfrm>
          <a:prstGeom prst="rect">
            <a:avLst/>
          </a:prstGeom>
          <a:noFill/>
          <a:ln>
            <a:noFill/>
          </a:ln>
        </p:spPr>
      </p:pic>
      <p:pic>
        <p:nvPicPr>
          <p:cNvPr id="175" name="Google Shape;175;p19"/>
          <p:cNvPicPr preferRelativeResize="0"/>
          <p:nvPr/>
        </p:nvPicPr>
        <p:blipFill>
          <a:blip r:embed="rId4">
            <a:alphaModFix/>
          </a:blip>
          <a:stretch>
            <a:fillRect/>
          </a:stretch>
        </p:blipFill>
        <p:spPr>
          <a:xfrm>
            <a:off x="4763075" y="3167975"/>
            <a:ext cx="2966175" cy="162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a:t>
            </a:r>
            <a:endParaRPr/>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a:t>
            </a:r>
            <a:endParaRPr/>
          </a:p>
          <a:p>
            <a:pPr indent="-311150" lvl="0" marL="457200" rtl="0" algn="l">
              <a:spcBef>
                <a:spcPts val="1600"/>
              </a:spcBef>
              <a:spcAft>
                <a:spcPts val="0"/>
              </a:spcAft>
              <a:buSzPts val="1300"/>
              <a:buChar char="-"/>
            </a:pPr>
            <a:r>
              <a:rPr lang="en"/>
              <a:t>Using SciKit-ML</a:t>
            </a:r>
            <a:endParaRPr/>
          </a:p>
          <a:p>
            <a:pPr indent="-311150" lvl="0" marL="457200" rtl="0" algn="l">
              <a:spcBef>
                <a:spcPts val="0"/>
              </a:spcBef>
              <a:spcAft>
                <a:spcPts val="0"/>
              </a:spcAft>
              <a:buSzPts val="1300"/>
              <a:buChar char="-"/>
            </a:pPr>
            <a:r>
              <a:rPr lang="en"/>
              <a:t>Successfully implemented adaboosted ADT in Python</a:t>
            </a:r>
            <a:endParaRPr/>
          </a:p>
          <a:p>
            <a:pPr indent="-311150" lvl="0" marL="457200" rtl="0" algn="l">
              <a:spcBef>
                <a:spcPts val="0"/>
              </a:spcBef>
              <a:spcAft>
                <a:spcPts val="0"/>
              </a:spcAft>
              <a:buSzPts val="1300"/>
              <a:buChar char="-"/>
            </a:pPr>
            <a:r>
              <a:rPr lang="en"/>
              <a:t>Waiting on features and performance data for training</a:t>
            </a:r>
            <a:endParaRPr/>
          </a:p>
          <a:p>
            <a:pPr indent="0" lvl="0" marL="0" rtl="0" algn="l">
              <a:spcBef>
                <a:spcPts val="1600"/>
              </a:spcBef>
              <a:spcAft>
                <a:spcPts val="0"/>
              </a:spcAft>
              <a:buNone/>
            </a:pPr>
            <a:r>
              <a:rPr lang="en"/>
              <a:t>Feature Computation: </a:t>
            </a:r>
            <a:endParaRPr/>
          </a:p>
          <a:p>
            <a:pPr indent="-311150" lvl="0" marL="457200" rtl="0" algn="l">
              <a:spcBef>
                <a:spcPts val="1600"/>
              </a:spcBef>
              <a:spcAft>
                <a:spcPts val="0"/>
              </a:spcAft>
              <a:buSzPts val="1300"/>
              <a:buChar char="-"/>
            </a:pPr>
            <a:r>
              <a:rPr lang="en"/>
              <a:t>Installed NMD and AnaMod </a:t>
            </a:r>
            <a:endParaRPr/>
          </a:p>
          <a:p>
            <a:pPr indent="-311150" lvl="0" marL="457200" rtl="0" algn="l">
              <a:spcBef>
                <a:spcPts val="0"/>
              </a:spcBef>
              <a:spcAft>
                <a:spcPts val="0"/>
              </a:spcAft>
              <a:buSzPts val="1300"/>
              <a:buChar char="-"/>
            </a:pPr>
            <a:r>
              <a:rPr lang="en"/>
              <a:t>Wrote C code to compute features for example matrices</a:t>
            </a:r>
            <a:endParaRPr/>
          </a:p>
          <a:p>
            <a:pPr indent="-311150" lvl="0" marL="457200" rtl="0" algn="l">
              <a:spcBef>
                <a:spcPts val="0"/>
              </a:spcBef>
              <a:spcAft>
                <a:spcPts val="0"/>
              </a:spcAft>
              <a:buSzPts val="1300"/>
              <a:buChar char="-"/>
            </a:pPr>
            <a:r>
              <a:rPr lang="en"/>
              <a:t>Working on getting it to compile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