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handoutMasterIdLst>
    <p:handoutMasterId r:id="rId39"/>
  </p:handoutMasterIdLst>
  <p:sldIdLst>
    <p:sldId id="256" r:id="rId2"/>
    <p:sldId id="261" r:id="rId3"/>
    <p:sldId id="262" r:id="rId4"/>
    <p:sldId id="270" r:id="rId5"/>
    <p:sldId id="279" r:id="rId6"/>
    <p:sldId id="272" r:id="rId7"/>
    <p:sldId id="273" r:id="rId8"/>
    <p:sldId id="305" r:id="rId9"/>
    <p:sldId id="271" r:id="rId10"/>
    <p:sldId id="263" r:id="rId11"/>
    <p:sldId id="267" r:id="rId12"/>
    <p:sldId id="287" r:id="rId13"/>
    <p:sldId id="278" r:id="rId14"/>
    <p:sldId id="283" r:id="rId15"/>
    <p:sldId id="284" r:id="rId16"/>
    <p:sldId id="268" r:id="rId17"/>
    <p:sldId id="285" r:id="rId18"/>
    <p:sldId id="277" r:id="rId19"/>
    <p:sldId id="269" r:id="rId20"/>
    <p:sldId id="280" r:id="rId21"/>
    <p:sldId id="288" r:id="rId22"/>
    <p:sldId id="291" r:id="rId23"/>
    <p:sldId id="294" r:id="rId24"/>
    <p:sldId id="292" r:id="rId25"/>
    <p:sldId id="304" r:id="rId26"/>
    <p:sldId id="295" r:id="rId27"/>
    <p:sldId id="296" r:id="rId28"/>
    <p:sldId id="297" r:id="rId29"/>
    <p:sldId id="300" r:id="rId30"/>
    <p:sldId id="286" r:id="rId31"/>
    <p:sldId id="302" r:id="rId32"/>
    <p:sldId id="303" r:id="rId33"/>
    <p:sldId id="299" r:id="rId34"/>
    <p:sldId id="301" r:id="rId35"/>
    <p:sldId id="290" r:id="rId36"/>
    <p:sldId id="293" r:id="rId37"/>
  </p:sldIdLst>
  <p:sldSz cx="9144000" cy="5143500" type="screen16x9"/>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C49500"/>
    <a:srgbClr val="FAD6BE"/>
    <a:srgbClr val="F9D1B5"/>
    <a:srgbClr val="F7C39F"/>
    <a:srgbClr val="F3A169"/>
    <a:srgbClr val="F4AA78"/>
    <a:srgbClr val="EE7C3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6053" autoAdjust="0"/>
    <p:restoredTop sz="94660" autoAdjust="0"/>
  </p:normalViewPr>
  <p:slideViewPr>
    <p:cSldViewPr>
      <p:cViewPr varScale="1">
        <p:scale>
          <a:sx n="173" d="100"/>
          <a:sy n="173" d="100"/>
        </p:scale>
        <p:origin x="-630" y="-84"/>
      </p:cViewPr>
      <p:guideLst>
        <p:guide orient="horz" pos="849"/>
        <p:guide orient="horz" pos="3138"/>
        <p:guide orient="horz" pos="709"/>
        <p:guide pos="5557"/>
        <p:guide pos="504"/>
        <p:guide pos="2722"/>
      </p:guideLst>
    </p:cSldViewPr>
  </p:slideViewPr>
  <p:outlineViewPr>
    <p:cViewPr>
      <p:scale>
        <a:sx n="33" d="100"/>
        <a:sy n="33" d="100"/>
      </p:scale>
      <p:origin x="0" y="528"/>
    </p:cViewPr>
  </p:outlineViewPr>
  <p:notesTextViewPr>
    <p:cViewPr>
      <p:scale>
        <a:sx n="100" d="100"/>
        <a:sy n="100" d="100"/>
      </p:scale>
      <p:origin x="0" y="0"/>
    </p:cViewPr>
  </p:notesTextViewPr>
  <p:sorterViewPr>
    <p:cViewPr>
      <p:scale>
        <a:sx n="100" d="100"/>
        <a:sy n="100" d="100"/>
      </p:scale>
      <p:origin x="0" y="0"/>
    </p:cViewPr>
  </p:sorter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berschrift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207D048-B1F0-A74C-B171-D464BCB655BC}" type="datetimeFigureOut">
              <a:rPr lang="de-DE" smtClean="0"/>
              <a:t>27.06.2018</a:t>
            </a:fld>
            <a:endParaRPr lang="de-DE"/>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8054CC2-FA3C-D741-883D-CE0CBB2D239F}" type="slidenum">
              <a:rPr lang="de-DE" smtClean="0"/>
              <a:t>‹Nr.›</a:t>
            </a:fld>
            <a:endParaRPr lang="de-DE"/>
          </a:p>
        </p:txBody>
      </p:sp>
    </p:spTree>
    <p:extLst>
      <p:ext uri="{BB962C8B-B14F-4D97-AF65-F5344CB8AC3E}">
        <p14:creationId xmlns:p14="http://schemas.microsoft.com/office/powerpoint/2010/main" val="2280515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CH" dirty="0"/>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59AC958-0189-4BB0-8DB2-2375CF454C98}" type="datetimeFigureOut">
              <a:rPr lang="de-CH" smtClean="0"/>
              <a:t>27.06.2018</a:t>
            </a:fld>
            <a:endParaRPr lang="de-CH" dirty="0"/>
          </a:p>
        </p:txBody>
      </p:sp>
      <p:sp>
        <p:nvSpPr>
          <p:cNvPr id="4" name="Folienbildplatzhalt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de-CH" dirty="0"/>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CH" dirty="0"/>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C662893-035F-4775-9EC6-E4C839DFEB7F}" type="slidenum">
              <a:rPr lang="de-CH" smtClean="0"/>
              <a:t>‹Nr.›</a:t>
            </a:fld>
            <a:endParaRPr lang="de-CH" dirty="0"/>
          </a:p>
        </p:txBody>
      </p:sp>
    </p:spTree>
    <p:extLst>
      <p:ext uri="{BB962C8B-B14F-4D97-AF65-F5344CB8AC3E}">
        <p14:creationId xmlns:p14="http://schemas.microsoft.com/office/powerpoint/2010/main" val="199507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5C662893-035F-4775-9EC6-E4C839DFEB7F}" type="slidenum">
              <a:rPr lang="de-CH" smtClean="0"/>
              <a:t>12</a:t>
            </a:fld>
            <a:endParaRPr lang="de-CH" dirty="0"/>
          </a:p>
        </p:txBody>
      </p:sp>
    </p:spTree>
    <p:extLst>
      <p:ext uri="{BB962C8B-B14F-4D97-AF65-F5344CB8AC3E}">
        <p14:creationId xmlns:p14="http://schemas.microsoft.com/office/powerpoint/2010/main" val="19801672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5C662893-035F-4775-9EC6-E4C839DFEB7F}" type="slidenum">
              <a:rPr lang="de-CH" smtClean="0"/>
              <a:t>20</a:t>
            </a:fld>
            <a:endParaRPr lang="de-CH" dirty="0"/>
          </a:p>
        </p:txBody>
      </p:sp>
    </p:spTree>
    <p:extLst>
      <p:ext uri="{BB962C8B-B14F-4D97-AF65-F5344CB8AC3E}">
        <p14:creationId xmlns:p14="http://schemas.microsoft.com/office/powerpoint/2010/main" val="198016729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pic>
        <p:nvPicPr>
          <p:cNvPr id="12" name="Grafik 11"/>
          <p:cNvPicPr>
            <a:picLocks noChangeAspect="1"/>
          </p:cNvPicPr>
          <p:nvPr userDrawn="1"/>
        </p:nvPicPr>
        <p:blipFill rotWithShape="1">
          <a:blip r:embed="rId2" cstate="print">
            <a:extLst>
              <a:ext uri="{28A0092B-C50C-407E-A947-70E740481C1C}">
                <a14:useLocalDpi xmlns:a14="http://schemas.microsoft.com/office/drawing/2010/main" val="0"/>
              </a:ext>
            </a:extLst>
          </a:blip>
          <a:srcRect l="42312"/>
          <a:stretch/>
        </p:blipFill>
        <p:spPr>
          <a:xfrm>
            <a:off x="0" y="1"/>
            <a:ext cx="3743908" cy="5143499"/>
          </a:xfrm>
          <a:prstGeom prst="rect">
            <a:avLst/>
          </a:prstGeom>
        </p:spPr>
      </p:pic>
      <p:sp>
        <p:nvSpPr>
          <p:cNvPr id="2" name="Titel 1"/>
          <p:cNvSpPr>
            <a:spLocks noGrp="1"/>
          </p:cNvSpPr>
          <p:nvPr>
            <p:ph type="ctrTitle"/>
          </p:nvPr>
        </p:nvSpPr>
        <p:spPr>
          <a:xfrm>
            <a:off x="3599892" y="2175707"/>
            <a:ext cx="5293283" cy="396044"/>
          </a:xfrm>
        </p:spPr>
        <p:txBody>
          <a:bodyPr anchor="b" anchorCtr="0"/>
          <a:lstStyle>
            <a:lvl1pPr>
              <a:lnSpc>
                <a:spcPct val="100000"/>
              </a:lnSpc>
              <a:defRPr sz="2800"/>
            </a:lvl1pPr>
          </a:lstStyle>
          <a:p>
            <a:r>
              <a:rPr lang="de-CH" noProof="0" dirty="0" smtClean="0"/>
              <a:t>Titelmasterformat durch Klicken bearbeiten</a:t>
            </a:r>
            <a:endParaRPr lang="de-CH" noProof="0" dirty="0"/>
          </a:p>
        </p:txBody>
      </p:sp>
      <p:sp>
        <p:nvSpPr>
          <p:cNvPr id="3" name="Untertitel 2"/>
          <p:cNvSpPr>
            <a:spLocks noGrp="1"/>
          </p:cNvSpPr>
          <p:nvPr>
            <p:ph type="subTitle" idx="1"/>
          </p:nvPr>
        </p:nvSpPr>
        <p:spPr>
          <a:xfrm>
            <a:off x="3599892" y="2715766"/>
            <a:ext cx="5293283" cy="396044"/>
          </a:xfrm>
        </p:spPr>
        <p:txBody>
          <a:bodyPr/>
          <a:lstStyle>
            <a:lvl1pPr marL="0" indent="0" algn="l">
              <a:lnSpc>
                <a:spcPct val="95000"/>
              </a:lnSpc>
              <a:spcAft>
                <a:spcPts val="0"/>
              </a:spcAft>
              <a:buNone/>
              <a:defRPr sz="25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CH" noProof="0" dirty="0" smtClean="0"/>
              <a:t>Formatvorlage des Untertitelmasters durch Klicken bearbeiten</a:t>
            </a:r>
            <a:endParaRPr lang="de-CH" noProof="0" dirty="0"/>
          </a:p>
        </p:txBody>
      </p:sp>
      <p:pic>
        <p:nvPicPr>
          <p:cNvPr id="11" name="Grafik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520264" y="4613535"/>
            <a:ext cx="1480228" cy="430299"/>
          </a:xfrm>
          <a:prstGeom prst="rect">
            <a:avLst/>
          </a:prstGeom>
        </p:spPr>
      </p:pic>
      <p:sp>
        <p:nvSpPr>
          <p:cNvPr id="13" name="Textplatzhalter 12"/>
          <p:cNvSpPr>
            <a:spLocks noGrp="1"/>
          </p:cNvSpPr>
          <p:nvPr>
            <p:ph type="body" sz="quarter" idx="10" hasCustomPrompt="1"/>
          </p:nvPr>
        </p:nvSpPr>
        <p:spPr>
          <a:xfrm>
            <a:off x="3601027" y="3795886"/>
            <a:ext cx="5292147" cy="288752"/>
          </a:xfrm>
        </p:spPr>
        <p:txBody>
          <a:bodyPr anchor="b" anchorCtr="0"/>
          <a:lstStyle>
            <a:lvl1pPr marL="0" indent="0">
              <a:lnSpc>
                <a:spcPct val="95000"/>
              </a:lnSpc>
              <a:spcAft>
                <a:spcPts val="0"/>
              </a:spcAft>
              <a:buNone/>
              <a:defRPr sz="1800" baseline="0"/>
            </a:lvl1pPr>
          </a:lstStyle>
          <a:p>
            <a:pPr lvl="0"/>
            <a:r>
              <a:rPr lang="de-CH" noProof="0" dirty="0" smtClean="0"/>
              <a:t>Name / Ort, Datum</a:t>
            </a:r>
            <a:endParaRPr lang="de-CH" noProof="0"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pic>
        <p:nvPicPr>
          <p:cNvPr id="11" name="Grafik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70144" t="8928"/>
          <a:stretch/>
        </p:blipFill>
        <p:spPr>
          <a:xfrm>
            <a:off x="0" y="0"/>
            <a:ext cx="1039477" cy="2526230"/>
          </a:xfrm>
          <a:prstGeom prst="rect">
            <a:avLst/>
          </a:prstGeom>
        </p:spPr>
      </p:pic>
      <p:sp>
        <p:nvSpPr>
          <p:cNvPr id="2" name="Titel 1"/>
          <p:cNvSpPr>
            <a:spLocks noGrp="1"/>
          </p:cNvSpPr>
          <p:nvPr>
            <p:ph type="title"/>
          </p:nvPr>
        </p:nvSpPr>
        <p:spPr/>
        <p:txBody>
          <a:bodyPr>
            <a:noAutofit/>
          </a:bodyPr>
          <a:lstStyle>
            <a:lvl1pPr>
              <a:defRPr baseline="0"/>
            </a:lvl1pPr>
          </a:lstStyle>
          <a:p>
            <a:r>
              <a:rPr lang="de-CH" noProof="0" dirty="0" smtClean="0"/>
              <a:t>Titel</a:t>
            </a:r>
            <a:endParaRPr lang="de-CH" noProof="0" dirty="0"/>
          </a:p>
        </p:txBody>
      </p:sp>
      <p:sp>
        <p:nvSpPr>
          <p:cNvPr id="3" name="Inhaltsplatzhalter 2"/>
          <p:cNvSpPr>
            <a:spLocks noGrp="1"/>
          </p:cNvSpPr>
          <p:nvPr>
            <p:ph idx="1"/>
          </p:nvPr>
        </p:nvSpPr>
        <p:spPr>
          <a:xfrm>
            <a:off x="792163" y="1131591"/>
            <a:ext cx="8101012" cy="3456383"/>
          </a:xfrm>
        </p:spPr>
        <p:txBody>
          <a:bodyPr/>
          <a:lstStyle>
            <a:lvl1pPr marL="216000" indent="-216000">
              <a:lnSpc>
                <a:spcPct val="95000"/>
              </a:lnSpc>
              <a:buClr>
                <a:srgbClr val="EE7C30"/>
              </a:buClr>
              <a:buFont typeface="Wingdings" panose="05000000000000000000" pitchFamily="2" charset="2"/>
              <a:buChar char="n"/>
              <a:defRPr/>
            </a:lvl1pPr>
            <a:lvl2pPr marL="432000" indent="-216000">
              <a:lnSpc>
                <a:spcPct val="95000"/>
              </a:lnSpc>
              <a:defRPr/>
            </a:lvl2pPr>
            <a:lvl3pPr marL="648000" indent="-216000">
              <a:lnSpc>
                <a:spcPct val="95000"/>
              </a:lnSpc>
              <a:buSzPct val="100000"/>
              <a:buFont typeface="Arial" panose="020B0604020202020204" pitchFamily="34" charset="0"/>
              <a:buChar char="–"/>
              <a:defRPr/>
            </a:lvl3pPr>
            <a:lvl4pPr marL="864000" indent="-216000">
              <a:lnSpc>
                <a:spcPct val="95000"/>
              </a:lnSpc>
              <a:buFont typeface="Arial" panose="020B0604020202020204" pitchFamily="34" charset="0"/>
              <a:buChar char="»"/>
              <a:defRPr/>
            </a:lvl4pPr>
            <a:lvl5pPr marL="1080000" indent="-216000">
              <a:lnSpc>
                <a:spcPct val="95000"/>
              </a:lnSpc>
              <a:buSzPct val="70000"/>
              <a:buFont typeface="Wingdings" panose="05000000000000000000" pitchFamily="2" charset="2"/>
              <a:buChar char="l"/>
              <a:defRPr/>
            </a:lvl5pPr>
          </a:lstStyle>
          <a:p>
            <a:pPr lvl="0"/>
            <a:r>
              <a:rPr lang="de-CH" noProof="0" dirty="0" smtClean="0"/>
              <a:t>Textmasterformate durch Klicken bearbeiten</a:t>
            </a:r>
          </a:p>
          <a:p>
            <a:pPr lvl="1"/>
            <a:r>
              <a:rPr lang="de-CH" noProof="0" dirty="0" smtClean="0"/>
              <a:t>Zweite Ebene</a:t>
            </a:r>
          </a:p>
          <a:p>
            <a:pPr lvl="2"/>
            <a:r>
              <a:rPr lang="de-CH" noProof="0" dirty="0" smtClean="0"/>
              <a:t>Dritte Ebene</a:t>
            </a:r>
          </a:p>
          <a:p>
            <a:pPr lvl="3"/>
            <a:r>
              <a:rPr lang="de-CH" noProof="0" dirty="0" smtClean="0"/>
              <a:t>Vierte Ebene</a:t>
            </a:r>
          </a:p>
          <a:p>
            <a:pPr lvl="4"/>
            <a:r>
              <a:rPr lang="de-CH" noProof="0" dirty="0" smtClean="0"/>
              <a:t>Fünfte Ebene</a:t>
            </a:r>
            <a:endParaRPr lang="de-CH" noProof="0" dirty="0"/>
          </a:p>
        </p:txBody>
      </p:sp>
      <p:sp>
        <p:nvSpPr>
          <p:cNvPr id="15" name="Textplatzhalter 14"/>
          <p:cNvSpPr>
            <a:spLocks noGrp="1"/>
          </p:cNvSpPr>
          <p:nvPr>
            <p:ph type="body" sz="quarter" idx="12" hasCustomPrompt="1"/>
          </p:nvPr>
        </p:nvSpPr>
        <p:spPr>
          <a:xfrm>
            <a:off x="792163" y="663538"/>
            <a:ext cx="8101012" cy="324036"/>
          </a:xfrm>
        </p:spPr>
        <p:txBody>
          <a:bodyPr/>
          <a:lstStyle>
            <a:lvl1pPr marL="0" indent="0">
              <a:buNone/>
              <a:defRPr sz="1800" baseline="0">
                <a:latin typeface="Tahoma" panose="020B0604030504040204" pitchFamily="34" charset="0"/>
                <a:ea typeface="Tahoma" panose="020B0604030504040204" pitchFamily="34" charset="0"/>
                <a:cs typeface="Tahoma" panose="020B0604030504040204" pitchFamily="34" charset="0"/>
              </a:defRPr>
            </a:lvl1pPr>
          </a:lstStyle>
          <a:p>
            <a:pPr lvl="0"/>
            <a:r>
              <a:rPr lang="de-CH" noProof="0" dirty="0" smtClean="0"/>
              <a:t>Subtitel (löschen, falls zweizeiliger Titel)</a:t>
            </a:r>
            <a:endParaRPr lang="de-CH" noProof="0" dirty="0"/>
          </a:p>
        </p:txBody>
      </p:sp>
      <p:pic>
        <p:nvPicPr>
          <p:cNvPr id="20" name="Grafik 1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820394" y="4704263"/>
            <a:ext cx="1152370" cy="324036"/>
          </a:xfrm>
          <a:prstGeom prst="rect">
            <a:avLst/>
          </a:prstGeom>
        </p:spPr>
      </p:pic>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pic>
        <p:nvPicPr>
          <p:cNvPr id="3" name="Grafik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70144" t="8928"/>
          <a:stretch/>
        </p:blipFill>
        <p:spPr>
          <a:xfrm>
            <a:off x="0" y="0"/>
            <a:ext cx="1039477" cy="2526230"/>
          </a:xfrm>
          <a:prstGeom prst="rect">
            <a:avLst/>
          </a:prstGeom>
        </p:spPr>
      </p:pic>
      <p:sp>
        <p:nvSpPr>
          <p:cNvPr id="2" name="Titel 1"/>
          <p:cNvSpPr>
            <a:spLocks noGrp="1"/>
          </p:cNvSpPr>
          <p:nvPr>
            <p:ph type="title"/>
          </p:nvPr>
        </p:nvSpPr>
        <p:spPr/>
        <p:txBody>
          <a:bodyPr/>
          <a:lstStyle/>
          <a:p>
            <a:r>
              <a:rPr lang="de-CH" dirty="0" smtClean="0"/>
              <a:t>Mastertitelformat bearbeiten</a:t>
            </a:r>
            <a:endParaRPr lang="de-DE" dirty="0"/>
          </a:p>
        </p:txBody>
      </p:sp>
    </p:spTree>
    <p:extLst>
      <p:ext uri="{BB962C8B-B14F-4D97-AF65-F5344CB8AC3E}">
        <p14:creationId xmlns:p14="http://schemas.microsoft.com/office/powerpoint/2010/main" val="337753866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792163" y="339502"/>
            <a:ext cx="8029575" cy="324036"/>
          </a:xfrm>
          <a:prstGeom prst="rect">
            <a:avLst/>
          </a:prstGeom>
        </p:spPr>
        <p:txBody>
          <a:bodyPr vert="horz" lIns="0" tIns="0" rIns="0" bIns="0" rtlCol="0" anchor="t" anchorCtr="0">
            <a:noAutofit/>
          </a:bodyPr>
          <a:lstStyle/>
          <a:p>
            <a:r>
              <a:rPr lang="de-CH" noProof="0" dirty="0" smtClean="0"/>
              <a:t>Titelmasterformat durch Klicken bearbeiten</a:t>
            </a:r>
            <a:endParaRPr lang="de-CH" noProof="0" dirty="0"/>
          </a:p>
        </p:txBody>
      </p:sp>
      <p:sp>
        <p:nvSpPr>
          <p:cNvPr id="3" name="Textplatzhalter 2"/>
          <p:cNvSpPr>
            <a:spLocks noGrp="1"/>
          </p:cNvSpPr>
          <p:nvPr>
            <p:ph type="body" idx="1"/>
          </p:nvPr>
        </p:nvSpPr>
        <p:spPr>
          <a:xfrm>
            <a:off x="792163" y="1095586"/>
            <a:ext cx="8029575" cy="3456383"/>
          </a:xfrm>
          <a:prstGeom prst="rect">
            <a:avLst/>
          </a:prstGeom>
        </p:spPr>
        <p:txBody>
          <a:bodyPr vert="horz" lIns="0" tIns="0" rIns="0" bIns="0" rtlCol="0">
            <a:noAutofit/>
          </a:bodyPr>
          <a:lstStyle/>
          <a:p>
            <a:pPr marL="216000" lvl="0" indent="-216000">
              <a:buChar char="n"/>
            </a:pPr>
            <a:r>
              <a:rPr lang="de-CH" noProof="0" dirty="0" smtClean="0"/>
              <a:t>Textmasterformate durch Klicken bearbeiten</a:t>
            </a:r>
          </a:p>
          <a:p>
            <a:pPr marL="432000" lvl="1" indent="-216000"/>
            <a:r>
              <a:rPr lang="de-CH" noProof="0" dirty="0" smtClean="0"/>
              <a:t>Zweite Ebene</a:t>
            </a:r>
          </a:p>
          <a:p>
            <a:pPr marL="648000" lvl="2" indent="-216000"/>
            <a:r>
              <a:rPr lang="de-CH" noProof="0" dirty="0" smtClean="0"/>
              <a:t>Dritte Ebene</a:t>
            </a:r>
          </a:p>
          <a:p>
            <a:pPr marL="864000" lvl="3" indent="-216000"/>
            <a:r>
              <a:rPr lang="de-CH" noProof="0" dirty="0" smtClean="0"/>
              <a:t>Vierte Ebene</a:t>
            </a:r>
          </a:p>
          <a:p>
            <a:pPr marL="1080000" lvl="4" indent="-216000"/>
            <a:r>
              <a:rPr lang="de-CH" noProof="0" dirty="0" smtClean="0"/>
              <a:t>Fünfte Ebene</a:t>
            </a:r>
            <a:endParaRPr lang="de-CH" noProof="0" dirty="0"/>
          </a:p>
        </p:txBody>
      </p:sp>
      <p:sp>
        <p:nvSpPr>
          <p:cNvPr id="9" name="Datumsplatzhalter 3"/>
          <p:cNvSpPr txBox="1">
            <a:spLocks/>
          </p:cNvSpPr>
          <p:nvPr userDrawn="1"/>
        </p:nvSpPr>
        <p:spPr>
          <a:xfrm>
            <a:off x="431540" y="4912010"/>
            <a:ext cx="292340" cy="108012"/>
          </a:xfrm>
          <a:prstGeom prst="rect">
            <a:avLst/>
          </a:prstGeom>
        </p:spPr>
        <p:txBody>
          <a:bodyPr vert="horz" wrap="none" lIns="0" tIns="0" rIns="0" bIns="0" rtlCol="0" anchor="b" anchorCtr="0">
            <a:noAutofit/>
          </a:bodyPr>
          <a:lstStyle>
            <a:defPPr>
              <a:defRPr lang="de-DE"/>
            </a:defPPr>
            <a:lvl1pPr marL="0" algn="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6FD5B70-CCE5-634E-9BEF-98FF982241B2}" type="slidenum">
              <a:rPr lang="hr-HR" sz="700" spc="50" noProof="0" smtClean="0"/>
              <a:t>‹Nr.›</a:t>
            </a:fld>
            <a:endParaRPr lang="en-US" sz="700" u="none" strike="noStrike" spc="50" noProof="0" dirty="0" smtClean="0"/>
          </a:p>
        </p:txBody>
      </p:sp>
      <p:sp>
        <p:nvSpPr>
          <p:cNvPr id="5" name="Datumsplatzhalter 3"/>
          <p:cNvSpPr txBox="1">
            <a:spLocks/>
          </p:cNvSpPr>
          <p:nvPr userDrawn="1"/>
        </p:nvSpPr>
        <p:spPr>
          <a:xfrm>
            <a:off x="787272" y="4876006"/>
            <a:ext cx="3172660" cy="144017"/>
          </a:xfrm>
          <a:prstGeom prst="rect">
            <a:avLst/>
          </a:prstGeom>
        </p:spPr>
        <p:txBody>
          <a:bodyPr vert="horz" wrap="none" lIns="0" tIns="0" rIns="0" bIns="0" rtlCol="0" anchor="b" anchorCtr="0">
            <a:noAutofit/>
          </a:bodyPr>
          <a:lstStyle>
            <a:defPPr>
              <a:defRPr lang="de-DE"/>
            </a:defPPr>
            <a:lvl1pPr marL="0" algn="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hr-HR" sz="700" spc="50" dirty="0" smtClean="0"/>
              <a:t>|  Unternehmenspräsentation  |  </a:t>
            </a:r>
            <a:r>
              <a:rPr lang="de-CH" sz="700" spc="50" dirty="0" smtClean="0"/>
              <a:t>26</a:t>
            </a:r>
            <a:r>
              <a:rPr lang="hr-HR" sz="700" spc="50" dirty="0" smtClean="0"/>
              <a:t>. Juni</a:t>
            </a:r>
            <a:r>
              <a:rPr lang="hr-HR" sz="700" spc="50" baseline="0" dirty="0" smtClean="0"/>
              <a:t> 2018</a:t>
            </a:r>
            <a:endParaRPr lang="en-US" sz="700" u="none" strike="noStrike" spc="50" noProof="0" dirty="0" smtClean="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iming>
    <p:tnLst>
      <p:par>
        <p:cTn id="1" dur="indefinite" restart="never" nodeType="tmRoot"/>
      </p:par>
    </p:tnLst>
  </p:timing>
  <p:hf hdr="0" dt="0"/>
  <p:txStyles>
    <p:titleStyle>
      <a:lvl1pPr algn="l" defTabSz="914400" rtl="0" eaLnBrk="1" latinLnBrk="0" hangingPunct="1">
        <a:spcBef>
          <a:spcPct val="0"/>
        </a:spcBef>
        <a:buNone/>
        <a:defRPr sz="2000" b="1" kern="1200">
          <a:solidFill>
            <a:schemeClr val="tx1"/>
          </a:solidFill>
          <a:latin typeface="Tahoma" panose="020B0604030504040204" pitchFamily="34" charset="0"/>
          <a:ea typeface="Tahoma" panose="020B0604030504040204" pitchFamily="34" charset="0"/>
          <a:cs typeface="Tahoma" panose="020B0604030504040204" pitchFamily="34" charset="0"/>
        </a:defRPr>
      </a:lvl1pPr>
    </p:titleStyle>
    <p:bodyStyle>
      <a:lvl1pPr marL="342900" indent="-342900" algn="l" defTabSz="914400" rtl="0" eaLnBrk="1" latinLnBrk="0" hangingPunct="1">
        <a:lnSpc>
          <a:spcPct val="95000"/>
        </a:lnSpc>
        <a:spcBef>
          <a:spcPts val="0"/>
        </a:spcBef>
        <a:spcAft>
          <a:spcPts val="300"/>
        </a:spcAft>
        <a:buClr>
          <a:srgbClr val="EE7C30"/>
        </a:buClr>
        <a:buSzPct val="65000"/>
        <a:buFont typeface="Wingdings" panose="05000000000000000000" pitchFamily="2" charset="2"/>
        <a:buChar char=""/>
        <a:defRPr lang="de-CH" sz="1400" kern="1200" noProof="0" dirty="0" smtClean="0">
          <a:solidFill>
            <a:schemeClr val="tx1"/>
          </a:solidFill>
          <a:latin typeface="+mn-lt"/>
          <a:ea typeface="+mn-ea"/>
          <a:cs typeface="+mn-cs"/>
        </a:defRPr>
      </a:lvl1pPr>
      <a:lvl2pPr marL="742950" indent="-285750" algn="l" defTabSz="914400" rtl="0" eaLnBrk="1" latinLnBrk="0" hangingPunct="1">
        <a:lnSpc>
          <a:spcPct val="95000"/>
        </a:lnSpc>
        <a:spcBef>
          <a:spcPts val="0"/>
        </a:spcBef>
        <a:spcAft>
          <a:spcPts val="300"/>
        </a:spcAft>
        <a:buClr>
          <a:srgbClr val="EE7C30"/>
        </a:buClr>
        <a:buSzPct val="70000"/>
        <a:buFont typeface="Wingdings" panose="05000000000000000000" pitchFamily="2" charset="2"/>
        <a:buChar char="¡"/>
        <a:defRPr lang="de-CH" sz="1400" kern="1200" noProof="0" dirty="0" smtClean="0">
          <a:solidFill>
            <a:schemeClr val="tx1"/>
          </a:solidFill>
          <a:latin typeface="+mj-lt"/>
          <a:ea typeface="+mn-ea"/>
          <a:cs typeface="+mn-cs"/>
        </a:defRPr>
      </a:lvl2pPr>
      <a:lvl3pPr marL="1143000" indent="-228600" algn="l" defTabSz="914400" rtl="0" eaLnBrk="1" latinLnBrk="0" hangingPunct="1">
        <a:lnSpc>
          <a:spcPct val="95000"/>
        </a:lnSpc>
        <a:spcBef>
          <a:spcPts val="0"/>
        </a:spcBef>
        <a:spcAft>
          <a:spcPts val="300"/>
        </a:spcAft>
        <a:buClr>
          <a:srgbClr val="EE7C30"/>
        </a:buClr>
        <a:buSzPct val="100000"/>
        <a:buFont typeface="Arial" panose="020B0604020202020204" pitchFamily="34" charset="0"/>
        <a:buChar char="–"/>
        <a:defRPr lang="de-CH" sz="1400" kern="1200" noProof="0" dirty="0" smtClean="0">
          <a:solidFill>
            <a:schemeClr val="tx1"/>
          </a:solidFill>
          <a:latin typeface="+mj-lt"/>
          <a:ea typeface="+mn-ea"/>
          <a:cs typeface="+mn-cs"/>
        </a:defRPr>
      </a:lvl3pPr>
      <a:lvl4pPr marL="1600200" indent="-228600" algn="l" defTabSz="914400" rtl="0" eaLnBrk="1" latinLnBrk="0" hangingPunct="1">
        <a:lnSpc>
          <a:spcPct val="95000"/>
        </a:lnSpc>
        <a:spcBef>
          <a:spcPts val="0"/>
        </a:spcBef>
        <a:spcAft>
          <a:spcPts val="300"/>
        </a:spcAft>
        <a:buClr>
          <a:srgbClr val="EE7C30"/>
        </a:buClr>
        <a:buFont typeface="Arial" panose="020B0604020202020204" pitchFamily="34" charset="0"/>
        <a:buChar char="»"/>
        <a:defRPr lang="de-CH" sz="1400" kern="1200" noProof="0" dirty="0" smtClean="0">
          <a:solidFill>
            <a:schemeClr val="tx1"/>
          </a:solidFill>
          <a:latin typeface="+mj-lt"/>
          <a:ea typeface="+mn-ea"/>
          <a:cs typeface="+mn-cs"/>
        </a:defRPr>
      </a:lvl4pPr>
      <a:lvl5pPr marL="2057400" indent="-228600" algn="l" defTabSz="914400" rtl="0" eaLnBrk="1" latinLnBrk="0" hangingPunct="1">
        <a:lnSpc>
          <a:spcPct val="95000"/>
        </a:lnSpc>
        <a:spcBef>
          <a:spcPts val="0"/>
        </a:spcBef>
        <a:spcAft>
          <a:spcPts val="300"/>
        </a:spcAft>
        <a:buClr>
          <a:srgbClr val="EE7C30"/>
        </a:buClr>
        <a:buSzPct val="70000"/>
        <a:buFont typeface="Wingdings" panose="05000000000000000000" pitchFamily="2" charset="2"/>
        <a:buChar char="l"/>
        <a:defRPr lang="de-CH" sz="1400" kern="1200" noProof="0" dirty="0">
          <a:solidFill>
            <a:schemeClr val="tx1"/>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p:cNvSpPr>
            <a:spLocks noGrp="1"/>
          </p:cNvSpPr>
          <p:nvPr>
            <p:ph type="ctrTitle"/>
          </p:nvPr>
        </p:nvSpPr>
        <p:spPr/>
        <p:txBody>
          <a:bodyPr/>
          <a:lstStyle/>
          <a:p>
            <a:r>
              <a:rPr lang="de-CH" dirty="0" smtClean="0">
                <a:solidFill>
                  <a:schemeClr val="accent1"/>
                </a:solidFill>
              </a:rPr>
              <a:t>Mediapulse</a:t>
            </a:r>
            <a:endParaRPr lang="de-CH" dirty="0">
              <a:solidFill>
                <a:schemeClr val="accent1"/>
              </a:solidFill>
            </a:endParaRPr>
          </a:p>
        </p:txBody>
      </p:sp>
      <p:sp>
        <p:nvSpPr>
          <p:cNvPr id="9" name="Untertitel 8"/>
          <p:cNvSpPr>
            <a:spLocks noGrp="1"/>
          </p:cNvSpPr>
          <p:nvPr>
            <p:ph type="subTitle" idx="1"/>
          </p:nvPr>
        </p:nvSpPr>
        <p:spPr/>
        <p:txBody>
          <a:bodyPr/>
          <a:lstStyle/>
          <a:p>
            <a:r>
              <a:rPr lang="de-CH" dirty="0" smtClean="0"/>
              <a:t>Die Referenz für Radio- und Fernsehforschung in der Schweiz</a:t>
            </a:r>
            <a:endParaRPr lang="de-CH" dirty="0"/>
          </a:p>
        </p:txBody>
      </p:sp>
      <p:sp>
        <p:nvSpPr>
          <p:cNvPr id="2" name="Textplatzhalter 1"/>
          <p:cNvSpPr>
            <a:spLocks noGrp="1"/>
          </p:cNvSpPr>
          <p:nvPr>
            <p:ph type="body" sz="quarter" idx="10"/>
          </p:nvPr>
        </p:nvSpPr>
        <p:spPr/>
        <p:txBody>
          <a:bodyPr/>
          <a:lstStyle/>
          <a:p>
            <a:r>
              <a:rPr lang="de-CH" dirty="0" smtClean="0"/>
              <a:t>Juni 2018</a:t>
            </a:r>
            <a:endParaRPr lang="de-CH" dirty="0"/>
          </a:p>
        </p:txBody>
      </p:sp>
    </p:spTree>
    <p:extLst>
      <p:ext uri="{BB962C8B-B14F-4D97-AF65-F5344CB8AC3E}">
        <p14:creationId xmlns:p14="http://schemas.microsoft.com/office/powerpoint/2010/main" val="37028567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hteck 10"/>
          <p:cNvSpPr/>
          <p:nvPr/>
        </p:nvSpPr>
        <p:spPr>
          <a:xfrm>
            <a:off x="792162" y="1347614"/>
            <a:ext cx="8029575" cy="3130724"/>
          </a:xfrm>
          <a:prstGeom prst="rect">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0" rIns="54000" bIns="0" numCol="1" spcCol="0" rtlCol="0" fromWordArt="0" anchor="ctr" anchorCtr="0" forceAA="0" compatLnSpc="1">
            <a:prstTxWarp prst="textNoShape">
              <a:avLst/>
            </a:prstTxWarp>
            <a:noAutofit/>
          </a:bodyPr>
          <a:lstStyle/>
          <a:p>
            <a:pPr algn="ctr">
              <a:lnSpc>
                <a:spcPct val="95000"/>
              </a:lnSpc>
            </a:pPr>
            <a:endParaRPr lang="de-DE" sz="1400" b="1" dirty="0" smtClean="0"/>
          </a:p>
        </p:txBody>
      </p:sp>
      <p:sp>
        <p:nvSpPr>
          <p:cNvPr id="2" name="Titel 1"/>
          <p:cNvSpPr>
            <a:spLocks noGrp="1"/>
          </p:cNvSpPr>
          <p:nvPr>
            <p:ph type="title"/>
          </p:nvPr>
        </p:nvSpPr>
        <p:spPr>
          <a:xfrm>
            <a:off x="2483768" y="339502"/>
            <a:ext cx="468052" cy="612068"/>
          </a:xfrm>
        </p:spPr>
        <p:txBody>
          <a:bodyPr/>
          <a:lstStyle/>
          <a:p>
            <a:pPr>
              <a:lnSpc>
                <a:spcPct val="80000"/>
              </a:lnSpc>
              <a:spcAft>
                <a:spcPts val="600"/>
              </a:spcAft>
            </a:pPr>
            <a:r>
              <a:rPr lang="de-DE" sz="5000" b="0" dirty="0" smtClean="0">
                <a:solidFill>
                  <a:schemeClr val="accent1"/>
                </a:solidFill>
              </a:rPr>
              <a:t>2</a:t>
            </a:r>
            <a:endParaRPr lang="de-DE" sz="5000" b="0" dirty="0">
              <a:solidFill>
                <a:schemeClr val="accent1"/>
              </a:solidFill>
            </a:endParaRPr>
          </a:p>
        </p:txBody>
      </p:sp>
      <p:sp>
        <p:nvSpPr>
          <p:cNvPr id="8" name="Textfeld 7"/>
          <p:cNvSpPr txBox="1"/>
          <p:nvPr/>
        </p:nvSpPr>
        <p:spPr>
          <a:xfrm>
            <a:off x="2987712" y="591530"/>
            <a:ext cx="5834026" cy="216024"/>
          </a:xfrm>
          <a:prstGeom prst="rect">
            <a:avLst/>
          </a:prstGeom>
          <a:noFill/>
        </p:spPr>
        <p:txBody>
          <a:bodyPr wrap="square" lIns="0" tIns="0" rIns="0" bIns="0" rtlCol="0">
            <a:noAutofit/>
          </a:bodyPr>
          <a:lstStyle/>
          <a:p>
            <a:pPr>
              <a:lnSpc>
                <a:spcPct val="95000"/>
              </a:lnSpc>
            </a:pPr>
            <a:r>
              <a:rPr lang="de-DE" sz="2000" b="1" spc="40" dirty="0" smtClean="0">
                <a:latin typeface="Tahoma"/>
                <a:cs typeface="Tahoma"/>
              </a:rPr>
              <a:t>Die TV-Nutzungsforschung</a:t>
            </a:r>
          </a:p>
        </p:txBody>
      </p:sp>
      <p:grpSp>
        <p:nvGrpSpPr>
          <p:cNvPr id="7" name="Gruppierung 6"/>
          <p:cNvGrpSpPr/>
          <p:nvPr/>
        </p:nvGrpSpPr>
        <p:grpSpPr>
          <a:xfrm>
            <a:off x="3203848" y="1646547"/>
            <a:ext cx="4930398" cy="3079294"/>
            <a:chOff x="4200019" y="1959681"/>
            <a:chExt cx="4127974" cy="2578138"/>
          </a:xfrm>
        </p:grpSpPr>
        <p:pic>
          <p:nvPicPr>
            <p:cNvPr id="16" name="Grafik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00019" y="2215835"/>
              <a:ext cx="4127974" cy="2321984"/>
            </a:xfrm>
            <a:prstGeom prst="rect">
              <a:avLst/>
            </a:prstGeom>
          </p:spPr>
        </p:pic>
        <p:grpSp>
          <p:nvGrpSpPr>
            <p:cNvPr id="4" name="Gruppierung 3"/>
            <p:cNvGrpSpPr/>
            <p:nvPr/>
          </p:nvGrpSpPr>
          <p:grpSpPr>
            <a:xfrm>
              <a:off x="5215842" y="1959681"/>
              <a:ext cx="929354" cy="958952"/>
              <a:chOff x="5428723" y="2366634"/>
              <a:chExt cx="927696" cy="957241"/>
            </a:xfrm>
          </p:grpSpPr>
          <p:sp>
            <p:nvSpPr>
              <p:cNvPr id="3" name="Bogen 2"/>
              <p:cNvSpPr/>
              <p:nvPr/>
            </p:nvSpPr>
            <p:spPr>
              <a:xfrm rot="19740000">
                <a:off x="5551216" y="2675873"/>
                <a:ext cx="618592" cy="618592"/>
              </a:xfrm>
              <a:prstGeom prst="arc">
                <a:avLst/>
              </a:prstGeom>
              <a:noFill/>
              <a:ln w="57150" cmpd="sng">
                <a:solidFill>
                  <a:srgbClr val="F7C39F"/>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DE" dirty="0"/>
              </a:p>
            </p:txBody>
          </p:sp>
          <p:sp>
            <p:nvSpPr>
              <p:cNvPr id="17" name="Bogen 16"/>
              <p:cNvSpPr/>
              <p:nvPr/>
            </p:nvSpPr>
            <p:spPr>
              <a:xfrm rot="19740000">
                <a:off x="5476059" y="2528751"/>
                <a:ext cx="795124" cy="795124"/>
              </a:xfrm>
              <a:prstGeom prst="arc">
                <a:avLst/>
              </a:prstGeom>
              <a:noFill/>
              <a:ln w="57150" cmpd="sng">
                <a:solidFill>
                  <a:srgbClr val="F7C39F"/>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DE" dirty="0"/>
              </a:p>
            </p:txBody>
          </p:sp>
          <p:sp>
            <p:nvSpPr>
              <p:cNvPr id="19" name="Bogen 18"/>
              <p:cNvSpPr/>
              <p:nvPr/>
            </p:nvSpPr>
            <p:spPr>
              <a:xfrm rot="19560000">
                <a:off x="5428723" y="2366634"/>
                <a:ext cx="927696" cy="927696"/>
              </a:xfrm>
              <a:prstGeom prst="arc">
                <a:avLst/>
              </a:prstGeom>
              <a:noFill/>
              <a:ln w="57150" cmpd="sng">
                <a:solidFill>
                  <a:srgbClr val="F7C39F"/>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DE" dirty="0"/>
              </a:p>
            </p:txBody>
          </p:sp>
        </p:grpSp>
      </p:grpSp>
      <p:grpSp>
        <p:nvGrpSpPr>
          <p:cNvPr id="18" name="Gruppierung 17"/>
          <p:cNvGrpSpPr/>
          <p:nvPr/>
        </p:nvGrpSpPr>
        <p:grpSpPr>
          <a:xfrm>
            <a:off x="1007604" y="1671650"/>
            <a:ext cx="1709677" cy="153928"/>
            <a:chOff x="1007604" y="1671650"/>
            <a:chExt cx="1709677" cy="153928"/>
          </a:xfrm>
        </p:grpSpPr>
        <p:sp>
          <p:nvSpPr>
            <p:cNvPr id="20" name="Rechteck 19"/>
            <p:cNvSpPr/>
            <p:nvPr/>
          </p:nvSpPr>
          <p:spPr>
            <a:xfrm>
              <a:off x="1007604" y="1671650"/>
              <a:ext cx="153928" cy="153928"/>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0" rIns="54000" bIns="0" numCol="1" spcCol="0" rtlCol="0" fromWordArt="0" anchor="ctr" anchorCtr="0" forceAA="0" compatLnSpc="1">
              <a:prstTxWarp prst="textNoShape">
                <a:avLst/>
              </a:prstTxWarp>
              <a:noAutofit/>
            </a:bodyPr>
            <a:lstStyle/>
            <a:p>
              <a:pPr algn="ctr">
                <a:lnSpc>
                  <a:spcPct val="95000"/>
                </a:lnSpc>
              </a:pPr>
              <a:endParaRPr lang="de-DE" sz="1400" b="1" dirty="0" smtClean="0"/>
            </a:p>
          </p:txBody>
        </p:sp>
        <p:sp>
          <p:nvSpPr>
            <p:cNvPr id="22" name="Rechteck 21"/>
            <p:cNvSpPr/>
            <p:nvPr/>
          </p:nvSpPr>
          <p:spPr>
            <a:xfrm>
              <a:off x="1524675" y="1671650"/>
              <a:ext cx="153928" cy="153928"/>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0" rIns="54000" bIns="0" numCol="1" spcCol="0" rtlCol="0" fromWordArt="0" anchor="ctr" anchorCtr="0" forceAA="0" compatLnSpc="1">
              <a:prstTxWarp prst="textNoShape">
                <a:avLst/>
              </a:prstTxWarp>
              <a:noAutofit/>
            </a:bodyPr>
            <a:lstStyle/>
            <a:p>
              <a:pPr algn="ctr">
                <a:lnSpc>
                  <a:spcPct val="95000"/>
                </a:lnSpc>
              </a:pPr>
              <a:endParaRPr lang="de-DE" sz="1400" b="1" dirty="0" smtClean="0"/>
            </a:p>
          </p:txBody>
        </p:sp>
        <p:sp>
          <p:nvSpPr>
            <p:cNvPr id="23" name="Rechteck 22"/>
            <p:cNvSpPr/>
            <p:nvPr/>
          </p:nvSpPr>
          <p:spPr>
            <a:xfrm>
              <a:off x="2041746" y="1671650"/>
              <a:ext cx="153928" cy="153928"/>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0" rIns="54000" bIns="0" numCol="1" spcCol="0" rtlCol="0" fromWordArt="0" anchor="ctr" anchorCtr="0" forceAA="0" compatLnSpc="1">
              <a:prstTxWarp prst="textNoShape">
                <a:avLst/>
              </a:prstTxWarp>
              <a:noAutofit/>
            </a:bodyPr>
            <a:lstStyle/>
            <a:p>
              <a:pPr algn="ctr">
                <a:lnSpc>
                  <a:spcPct val="95000"/>
                </a:lnSpc>
              </a:pPr>
              <a:endParaRPr lang="de-DE" sz="1400" b="1" dirty="0" smtClean="0"/>
            </a:p>
          </p:txBody>
        </p:sp>
        <p:sp>
          <p:nvSpPr>
            <p:cNvPr id="24" name="Rechteck 23"/>
            <p:cNvSpPr/>
            <p:nvPr/>
          </p:nvSpPr>
          <p:spPr>
            <a:xfrm>
              <a:off x="2563353" y="1671650"/>
              <a:ext cx="153928" cy="153928"/>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0" rIns="54000" bIns="0" numCol="1" spcCol="0" rtlCol="0" fromWordArt="0" anchor="ctr" anchorCtr="0" forceAA="0" compatLnSpc="1">
              <a:prstTxWarp prst="textNoShape">
                <a:avLst/>
              </a:prstTxWarp>
              <a:noAutofit/>
            </a:bodyPr>
            <a:lstStyle/>
            <a:p>
              <a:pPr algn="ctr">
                <a:lnSpc>
                  <a:spcPct val="95000"/>
                </a:lnSpc>
              </a:pPr>
              <a:endParaRPr lang="de-DE" sz="1400" b="1" dirty="0" smtClean="0"/>
            </a:p>
          </p:txBody>
        </p:sp>
      </p:grpSp>
    </p:spTree>
    <p:extLst>
      <p:ext uri="{BB962C8B-B14F-4D97-AF65-F5344CB8AC3E}">
        <p14:creationId xmlns:p14="http://schemas.microsoft.com/office/powerpoint/2010/main" val="22682831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Bild 1" descr="Grafik_TV-Nutzungsforschung_V2.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11971" y="375506"/>
            <a:ext cx="6148461" cy="3744416"/>
          </a:xfrm>
          <a:prstGeom prst="rect">
            <a:avLst/>
          </a:prstGeom>
        </p:spPr>
      </p:pic>
      <p:sp>
        <p:nvSpPr>
          <p:cNvPr id="6" name="Titel 1"/>
          <p:cNvSpPr>
            <a:spLocks noGrp="1"/>
          </p:cNvSpPr>
          <p:nvPr>
            <p:ph type="title"/>
          </p:nvPr>
        </p:nvSpPr>
        <p:spPr>
          <a:xfrm>
            <a:off x="792163" y="339502"/>
            <a:ext cx="8101012" cy="324036"/>
          </a:xfrm>
        </p:spPr>
        <p:txBody>
          <a:bodyPr/>
          <a:lstStyle/>
          <a:p>
            <a:r>
              <a:rPr lang="de-CH" dirty="0"/>
              <a:t>So funktioniert die TV-Nutzungsforschung</a:t>
            </a:r>
          </a:p>
        </p:txBody>
      </p:sp>
      <p:sp>
        <p:nvSpPr>
          <p:cNvPr id="9" name="Textfeld 8"/>
          <p:cNvSpPr txBox="1"/>
          <p:nvPr/>
        </p:nvSpPr>
        <p:spPr>
          <a:xfrm>
            <a:off x="719572" y="1059582"/>
            <a:ext cx="1656184" cy="1574790"/>
          </a:xfrm>
          <a:prstGeom prst="rect">
            <a:avLst/>
          </a:prstGeom>
          <a:noFill/>
        </p:spPr>
        <p:txBody>
          <a:bodyPr wrap="square" rtlCol="0">
            <a:spAutoFit/>
          </a:bodyPr>
          <a:lstStyle/>
          <a:p>
            <a:pPr>
              <a:tabLst>
                <a:tab pos="720725" algn="l"/>
              </a:tabLst>
            </a:pPr>
            <a:r>
              <a:rPr lang="de-CH" sz="1100" b="1" dirty="0" smtClean="0">
                <a:latin typeface="Calibri"/>
                <a:ea typeface="Tahoma" pitchFamily="34" charset="0"/>
                <a:cs typeface="Calibri"/>
              </a:rPr>
              <a:t>Universum</a:t>
            </a:r>
          </a:p>
          <a:p>
            <a:pPr>
              <a:spcAft>
                <a:spcPts val="600"/>
              </a:spcAft>
              <a:tabLst>
                <a:tab pos="720725" algn="l"/>
              </a:tabLst>
            </a:pPr>
            <a:r>
              <a:rPr lang="de-CH" sz="1100" dirty="0" smtClean="0">
                <a:latin typeface="Calibri"/>
                <a:ea typeface="Tahoma" pitchFamily="34" charset="0"/>
                <a:cs typeface="Calibri"/>
              </a:rPr>
              <a:t>(</a:t>
            </a:r>
            <a:r>
              <a:rPr lang="de-CH" sz="1100" i="1" dirty="0" smtClean="0">
                <a:latin typeface="Calibri"/>
                <a:ea typeface="Tahoma" pitchFamily="34" charset="0"/>
                <a:cs typeface="Calibri"/>
              </a:rPr>
              <a:t>3’335’000 TV-HH in CH</a:t>
            </a:r>
            <a:r>
              <a:rPr lang="de-CH" sz="1100" dirty="0" smtClean="0">
                <a:latin typeface="Calibri"/>
                <a:ea typeface="Tahoma" pitchFamily="34" charset="0"/>
                <a:cs typeface="Calibri"/>
              </a:rPr>
              <a:t>)</a:t>
            </a:r>
          </a:p>
          <a:p>
            <a:pPr>
              <a:tabLst>
                <a:tab pos="720725" algn="l"/>
              </a:tabLst>
            </a:pPr>
            <a:r>
              <a:rPr lang="de-CH" sz="1100" b="1" dirty="0" smtClean="0">
                <a:ea typeface="Tahoma" pitchFamily="34" charset="0"/>
                <a:cs typeface="Calibri"/>
              </a:rPr>
              <a:t>Stichprobe</a:t>
            </a:r>
            <a:endParaRPr lang="de-CH" sz="1100" b="1" dirty="0">
              <a:ea typeface="Tahoma" pitchFamily="34" charset="0"/>
              <a:cs typeface="Calibri"/>
            </a:endParaRPr>
          </a:p>
          <a:p>
            <a:pPr>
              <a:tabLst>
                <a:tab pos="720725" algn="l"/>
              </a:tabLst>
            </a:pPr>
            <a:r>
              <a:rPr lang="de-CH" sz="1100" dirty="0" smtClean="0">
                <a:ea typeface="Tahoma" pitchFamily="34" charset="0"/>
                <a:cs typeface="Calibri"/>
              </a:rPr>
              <a:t>(</a:t>
            </a:r>
            <a:r>
              <a:rPr lang="de-CH" sz="1100" i="1" dirty="0" smtClean="0">
                <a:ea typeface="Tahoma" pitchFamily="34" charset="0"/>
                <a:cs typeface="Calibri"/>
              </a:rPr>
              <a:t>2008 HH im Panel im Ø</a:t>
            </a:r>
            <a:r>
              <a:rPr lang="de-CH" sz="1100" dirty="0" smtClean="0">
                <a:ea typeface="Tahoma" pitchFamily="34" charset="0"/>
                <a:cs typeface="Calibri"/>
              </a:rPr>
              <a:t>)</a:t>
            </a:r>
          </a:p>
          <a:p>
            <a:pPr>
              <a:spcAft>
                <a:spcPts val="400"/>
              </a:spcAft>
              <a:tabLst>
                <a:tab pos="720725" algn="l"/>
              </a:tabLst>
            </a:pPr>
            <a:r>
              <a:rPr lang="de-CH" sz="1100" dirty="0" smtClean="0">
                <a:ea typeface="Tahoma" pitchFamily="34" charset="0"/>
                <a:cs typeface="Calibri"/>
              </a:rPr>
              <a:t>(</a:t>
            </a:r>
            <a:r>
              <a:rPr lang="de-CH" sz="1100" dirty="0">
                <a:ea typeface="Tahoma" pitchFamily="34" charset="0"/>
                <a:cs typeface="Calibri"/>
              </a:rPr>
              <a:t>4505 </a:t>
            </a:r>
            <a:r>
              <a:rPr lang="de-CH" sz="1100" dirty="0" smtClean="0">
                <a:ea typeface="Tahoma" pitchFamily="34" charset="0"/>
                <a:cs typeface="Calibri"/>
              </a:rPr>
              <a:t>Personen mit </a:t>
            </a:r>
            <a:r>
              <a:rPr lang="de-CH" sz="1100" dirty="0">
                <a:ea typeface="Tahoma" pitchFamily="34" charset="0"/>
                <a:cs typeface="Calibri"/>
              </a:rPr>
              <a:t>G im </a:t>
            </a:r>
            <a:r>
              <a:rPr lang="de-CH" sz="1100" i="1" dirty="0">
                <a:ea typeface="Tahoma" pitchFamily="34" charset="0"/>
                <a:cs typeface="Calibri"/>
              </a:rPr>
              <a:t>im Ø</a:t>
            </a:r>
            <a:r>
              <a:rPr lang="de-CH" sz="1100" dirty="0">
                <a:ea typeface="Tahoma" pitchFamily="34" charset="0"/>
                <a:cs typeface="Calibri"/>
              </a:rPr>
              <a:t>) </a:t>
            </a:r>
            <a:endParaRPr lang="de-CH" sz="1100" dirty="0" smtClean="0">
              <a:ea typeface="Tahoma" pitchFamily="34" charset="0"/>
              <a:cs typeface="Calibri"/>
            </a:endParaRPr>
          </a:p>
          <a:p>
            <a:pPr>
              <a:tabLst>
                <a:tab pos="720725" algn="l"/>
              </a:tabLst>
            </a:pPr>
            <a:r>
              <a:rPr lang="de-CH" sz="1100" b="1" dirty="0" smtClean="0">
                <a:ea typeface="Tahoma" pitchFamily="34" charset="0"/>
                <a:cs typeface="Calibri"/>
              </a:rPr>
              <a:t>Messung</a:t>
            </a:r>
            <a:endParaRPr lang="de-CH" sz="1100" b="1" dirty="0">
              <a:ea typeface="Tahoma" pitchFamily="34" charset="0"/>
              <a:cs typeface="Calibri"/>
            </a:endParaRPr>
          </a:p>
          <a:p>
            <a:pPr>
              <a:tabLst>
                <a:tab pos="720725" algn="l"/>
              </a:tabLst>
            </a:pPr>
            <a:r>
              <a:rPr lang="de-CH" sz="1100" dirty="0">
                <a:ea typeface="Tahoma" pitchFamily="34" charset="0"/>
                <a:cs typeface="Calibri"/>
              </a:rPr>
              <a:t>(</a:t>
            </a:r>
            <a:r>
              <a:rPr lang="de-CH" sz="1100" i="1" dirty="0">
                <a:ea typeface="Tahoma" pitchFamily="34" charset="0"/>
                <a:cs typeface="Calibri"/>
              </a:rPr>
              <a:t>People Meter in HH</a:t>
            </a:r>
            <a:r>
              <a:rPr lang="de-CH" sz="1100" dirty="0" smtClean="0">
                <a:ea typeface="Tahoma" pitchFamily="34" charset="0"/>
                <a:cs typeface="Calibri"/>
              </a:rPr>
              <a:t>)</a:t>
            </a:r>
            <a:endParaRPr lang="de-CH" sz="1100" dirty="0">
              <a:ea typeface="Tahoma" pitchFamily="34" charset="0"/>
              <a:cs typeface="Calibri"/>
            </a:endParaRPr>
          </a:p>
        </p:txBody>
      </p:sp>
      <p:sp>
        <p:nvSpPr>
          <p:cNvPr id="12" name="Textfeld 11"/>
          <p:cNvSpPr txBox="1"/>
          <p:nvPr/>
        </p:nvSpPr>
        <p:spPr>
          <a:xfrm>
            <a:off x="4860032" y="987574"/>
            <a:ext cx="1872208" cy="261610"/>
          </a:xfrm>
          <a:prstGeom prst="rect">
            <a:avLst/>
          </a:prstGeom>
          <a:noFill/>
        </p:spPr>
        <p:txBody>
          <a:bodyPr wrap="square" rtlCol="0">
            <a:spAutoFit/>
          </a:bodyPr>
          <a:lstStyle/>
          <a:p>
            <a:r>
              <a:rPr lang="de-CH" sz="1100" dirty="0" smtClean="0">
                <a:latin typeface="Calibri"/>
                <a:ea typeface="Tahoma" pitchFamily="34" charset="0"/>
                <a:cs typeface="Calibri"/>
              </a:rPr>
              <a:t>Fernsehprogramme</a:t>
            </a:r>
          </a:p>
        </p:txBody>
      </p:sp>
      <p:sp>
        <p:nvSpPr>
          <p:cNvPr id="13" name="Textfeld 12"/>
          <p:cNvSpPr txBox="1"/>
          <p:nvPr/>
        </p:nvSpPr>
        <p:spPr>
          <a:xfrm>
            <a:off x="7236296" y="4145501"/>
            <a:ext cx="1470409" cy="430887"/>
          </a:xfrm>
          <a:prstGeom prst="rect">
            <a:avLst/>
          </a:prstGeom>
          <a:noFill/>
        </p:spPr>
        <p:txBody>
          <a:bodyPr wrap="square" rtlCol="0">
            <a:spAutoFit/>
          </a:bodyPr>
          <a:lstStyle/>
          <a:p>
            <a:r>
              <a:rPr lang="de-CH" sz="1100" dirty="0" smtClean="0">
                <a:latin typeface="Calibri"/>
                <a:ea typeface="Tahoma" pitchFamily="34" charset="0"/>
                <a:cs typeface="Calibri"/>
              </a:rPr>
              <a:t>Auswertung der Daten</a:t>
            </a:r>
          </a:p>
          <a:p>
            <a:r>
              <a:rPr lang="de-CH" sz="1100" dirty="0">
                <a:latin typeface="Calibri"/>
                <a:ea typeface="Tahoma" pitchFamily="34" charset="0"/>
                <a:cs typeface="Calibri"/>
              </a:rPr>
              <a:t>m</a:t>
            </a:r>
            <a:r>
              <a:rPr lang="de-CH" sz="1100" dirty="0" smtClean="0">
                <a:latin typeface="Calibri"/>
                <a:ea typeface="Tahoma" pitchFamily="34" charset="0"/>
                <a:cs typeface="Calibri"/>
              </a:rPr>
              <a:t>it «Instar Analytics»</a:t>
            </a:r>
          </a:p>
        </p:txBody>
      </p:sp>
      <p:sp>
        <p:nvSpPr>
          <p:cNvPr id="14" name="Textfeld 13"/>
          <p:cNvSpPr txBox="1"/>
          <p:nvPr/>
        </p:nvSpPr>
        <p:spPr>
          <a:xfrm>
            <a:off x="2812400" y="2319722"/>
            <a:ext cx="2083635" cy="430887"/>
          </a:xfrm>
          <a:prstGeom prst="rect">
            <a:avLst/>
          </a:prstGeom>
          <a:noFill/>
        </p:spPr>
        <p:txBody>
          <a:bodyPr wrap="square" rtlCol="0">
            <a:spAutoFit/>
          </a:bodyPr>
          <a:lstStyle/>
          <a:p>
            <a:r>
              <a:rPr lang="de-CH" sz="1100" dirty="0" smtClean="0">
                <a:latin typeface="Calibri"/>
                <a:ea typeface="Tahoma" pitchFamily="34" charset="0"/>
                <a:cs typeface="Calibri"/>
              </a:rPr>
              <a:t>Haushaltsinformationen</a:t>
            </a:r>
          </a:p>
          <a:p>
            <a:r>
              <a:rPr lang="de-CH" sz="1100" dirty="0" smtClean="0">
                <a:latin typeface="Calibri"/>
                <a:ea typeface="Tahoma" pitchFamily="34" charset="0"/>
                <a:cs typeface="Calibri"/>
              </a:rPr>
              <a:t>Messdaten</a:t>
            </a:r>
            <a:endParaRPr lang="de-CH" sz="1100" dirty="0">
              <a:latin typeface="Calibri"/>
              <a:ea typeface="Tahoma" pitchFamily="34" charset="0"/>
              <a:cs typeface="Calibri"/>
            </a:endParaRPr>
          </a:p>
        </p:txBody>
      </p:sp>
      <p:sp>
        <p:nvSpPr>
          <p:cNvPr id="15" name="Textfeld 14"/>
          <p:cNvSpPr txBox="1"/>
          <p:nvPr/>
        </p:nvSpPr>
        <p:spPr>
          <a:xfrm>
            <a:off x="7092280" y="3003798"/>
            <a:ext cx="1152128" cy="261610"/>
          </a:xfrm>
          <a:prstGeom prst="rect">
            <a:avLst/>
          </a:prstGeom>
          <a:noFill/>
        </p:spPr>
        <p:txBody>
          <a:bodyPr wrap="square" rtlCol="0">
            <a:spAutoFit/>
          </a:bodyPr>
          <a:lstStyle/>
          <a:p>
            <a:pPr algn="ctr"/>
            <a:r>
              <a:rPr lang="de-CH" sz="1100" dirty="0" smtClean="0">
                <a:latin typeface="Tahocalma"/>
                <a:ea typeface="Tahoma" pitchFamily="34" charset="0"/>
                <a:cs typeface="Tahocalma"/>
              </a:rPr>
              <a:t>Kunden</a:t>
            </a:r>
            <a:endParaRPr lang="de-CH" sz="1100" dirty="0">
              <a:latin typeface="Tahocalma"/>
              <a:ea typeface="Tahoma" pitchFamily="34" charset="0"/>
              <a:cs typeface="Tahocalma"/>
            </a:endParaRPr>
          </a:p>
        </p:txBody>
      </p:sp>
      <p:sp>
        <p:nvSpPr>
          <p:cNvPr id="16" name="Rechteck 15"/>
          <p:cNvSpPr/>
          <p:nvPr/>
        </p:nvSpPr>
        <p:spPr>
          <a:xfrm>
            <a:off x="2807804" y="4142569"/>
            <a:ext cx="2016224" cy="769441"/>
          </a:xfrm>
          <a:prstGeom prst="rect">
            <a:avLst/>
          </a:prstGeom>
        </p:spPr>
        <p:txBody>
          <a:bodyPr wrap="square">
            <a:spAutoFit/>
          </a:bodyPr>
          <a:lstStyle/>
          <a:p>
            <a:r>
              <a:rPr lang="de-CH" sz="1100" dirty="0" smtClean="0">
                <a:latin typeface="Calibri"/>
                <a:ea typeface="Tahoma" panose="020B0604030504040204" pitchFamily="34" charset="0"/>
                <a:cs typeface="Calibri"/>
              </a:rPr>
              <a:t>Referenzierung</a:t>
            </a:r>
          </a:p>
          <a:p>
            <a:r>
              <a:rPr lang="de-CH" sz="1100" dirty="0" smtClean="0">
                <a:latin typeface="Calibri"/>
                <a:ea typeface="Tahoma" panose="020B0604030504040204" pitchFamily="34" charset="0"/>
                <a:cs typeface="Calibri"/>
              </a:rPr>
              <a:t>(</a:t>
            </a:r>
            <a:r>
              <a:rPr lang="de-CH" sz="1100" i="1" dirty="0" smtClean="0">
                <a:latin typeface="Calibri"/>
                <a:ea typeface="Tahoma" panose="020B0604030504040204" pitchFamily="34" charset="0"/>
                <a:cs typeface="Calibri"/>
              </a:rPr>
              <a:t>2 Aufzeichnungsstationen</a:t>
            </a:r>
            <a:r>
              <a:rPr lang="de-CH" sz="1100" dirty="0" smtClean="0">
                <a:latin typeface="Calibri"/>
                <a:ea typeface="Tahoma" panose="020B0604030504040204" pitchFamily="34" charset="0"/>
                <a:cs typeface="Calibri"/>
              </a:rPr>
              <a:t>)</a:t>
            </a:r>
            <a:endParaRPr lang="de-CH" sz="1100" dirty="0">
              <a:latin typeface="Calibri"/>
              <a:ea typeface="Tahoma" panose="020B0604030504040204" pitchFamily="34" charset="0"/>
              <a:cs typeface="Calibri"/>
            </a:endParaRPr>
          </a:p>
          <a:p>
            <a:r>
              <a:rPr lang="de-CH" sz="1100" dirty="0" smtClean="0">
                <a:latin typeface="Calibri"/>
                <a:ea typeface="Tahoma" panose="020B0604030504040204" pitchFamily="34" charset="0"/>
                <a:cs typeface="Calibri"/>
              </a:rPr>
              <a:t>Audiomatching</a:t>
            </a:r>
            <a:r>
              <a:rPr lang="de-CH" sz="1100" dirty="0">
                <a:latin typeface="Calibri"/>
                <a:ea typeface="Tahoma" panose="020B0604030504040204" pitchFamily="34" charset="0"/>
                <a:cs typeface="Calibri"/>
              </a:rPr>
              <a:t>/</a:t>
            </a:r>
            <a:r>
              <a:rPr lang="de-CH" sz="1100" dirty="0" smtClean="0">
                <a:latin typeface="Calibri"/>
                <a:ea typeface="Tahoma" panose="020B0604030504040204" pitchFamily="34" charset="0"/>
                <a:cs typeface="Calibri"/>
              </a:rPr>
              <a:t>Hochrechnung/</a:t>
            </a:r>
          </a:p>
          <a:p>
            <a:r>
              <a:rPr lang="de-CH" sz="1100" dirty="0" smtClean="0">
                <a:latin typeface="Calibri"/>
                <a:ea typeface="Tahoma" panose="020B0604030504040204" pitchFamily="34" charset="0"/>
                <a:cs typeface="Calibri"/>
              </a:rPr>
              <a:t>Datenkontrollen</a:t>
            </a:r>
            <a:endParaRPr lang="de-CH" sz="1100" dirty="0">
              <a:latin typeface="Calibri"/>
              <a:ea typeface="Tahoma" panose="020B0604030504040204" pitchFamily="34" charset="0"/>
              <a:cs typeface="Calibri"/>
            </a:endParaRPr>
          </a:p>
        </p:txBody>
      </p:sp>
      <p:sp>
        <p:nvSpPr>
          <p:cNvPr id="17" name="Rechteck 16"/>
          <p:cNvSpPr/>
          <p:nvPr/>
        </p:nvSpPr>
        <p:spPr>
          <a:xfrm>
            <a:off x="5004048" y="4145501"/>
            <a:ext cx="1370212" cy="600164"/>
          </a:xfrm>
          <a:prstGeom prst="rect">
            <a:avLst/>
          </a:prstGeom>
        </p:spPr>
        <p:txBody>
          <a:bodyPr wrap="none">
            <a:spAutoFit/>
          </a:bodyPr>
          <a:lstStyle/>
          <a:p>
            <a:r>
              <a:rPr lang="de-CH" sz="1100" dirty="0" smtClean="0">
                <a:latin typeface="Calibri"/>
                <a:ea typeface="Tahoma" panose="020B0604030504040204" pitchFamily="34" charset="0"/>
                <a:cs typeface="Calibri"/>
              </a:rPr>
              <a:t>Datenkontrollen</a:t>
            </a:r>
            <a:endParaRPr lang="de-CH" sz="1100" dirty="0">
              <a:latin typeface="Calibri"/>
              <a:ea typeface="Tahoma" panose="020B0604030504040204" pitchFamily="34" charset="0"/>
              <a:cs typeface="Calibri"/>
            </a:endParaRPr>
          </a:p>
          <a:p>
            <a:r>
              <a:rPr lang="de-CH" sz="1100" dirty="0" smtClean="0">
                <a:latin typeface="Calibri"/>
                <a:ea typeface="Tahoma" panose="020B0604030504040204" pitchFamily="34" charset="0"/>
                <a:cs typeface="Calibri"/>
              </a:rPr>
              <a:t>Datenveredelung</a:t>
            </a:r>
          </a:p>
          <a:p>
            <a:r>
              <a:rPr lang="de-CH" sz="1100" dirty="0" smtClean="0">
                <a:latin typeface="Calibri"/>
                <a:ea typeface="Tahoma" panose="020B0604030504040204" pitchFamily="34" charset="0"/>
                <a:cs typeface="Calibri"/>
              </a:rPr>
              <a:t>(</a:t>
            </a:r>
            <a:r>
              <a:rPr lang="de-CH" sz="1100" i="1" dirty="0" smtClean="0">
                <a:latin typeface="Calibri"/>
                <a:ea typeface="Tahoma" panose="020B0604030504040204" pitchFamily="34" charset="0"/>
                <a:cs typeface="Calibri"/>
              </a:rPr>
              <a:t>72 Sendeprotokolle</a:t>
            </a:r>
            <a:r>
              <a:rPr lang="de-CH" sz="1100" dirty="0" smtClean="0">
                <a:latin typeface="Calibri"/>
                <a:ea typeface="Tahoma" panose="020B0604030504040204" pitchFamily="34" charset="0"/>
                <a:cs typeface="Calibri"/>
              </a:rPr>
              <a:t>)</a:t>
            </a:r>
            <a:endParaRPr lang="de-CH" sz="1100" dirty="0">
              <a:latin typeface="Calibri"/>
              <a:ea typeface="Tahoma" panose="020B0604030504040204" pitchFamily="34" charset="0"/>
              <a:cs typeface="Calibri"/>
            </a:endParaRPr>
          </a:p>
        </p:txBody>
      </p:sp>
      <p:sp>
        <p:nvSpPr>
          <p:cNvPr id="18" name="Rechteck 17"/>
          <p:cNvSpPr/>
          <p:nvPr/>
        </p:nvSpPr>
        <p:spPr>
          <a:xfrm>
            <a:off x="6336196" y="2319722"/>
            <a:ext cx="1130857" cy="261610"/>
          </a:xfrm>
          <a:prstGeom prst="rect">
            <a:avLst/>
          </a:prstGeom>
        </p:spPr>
        <p:txBody>
          <a:bodyPr wrap="none">
            <a:spAutoFit/>
          </a:bodyPr>
          <a:lstStyle/>
          <a:p>
            <a:r>
              <a:rPr lang="de-CH" sz="1100" dirty="0" smtClean="0">
                <a:latin typeface="Calibri"/>
                <a:ea typeface="Tahoma" pitchFamily="34" charset="0"/>
                <a:cs typeface="Calibri"/>
              </a:rPr>
              <a:t>Sendeprotokolle</a:t>
            </a:r>
            <a:endParaRPr lang="de-CH" sz="1100" dirty="0">
              <a:latin typeface="Calibri"/>
              <a:cs typeface="Calibri"/>
            </a:endParaRPr>
          </a:p>
        </p:txBody>
      </p:sp>
      <p:sp>
        <p:nvSpPr>
          <p:cNvPr id="19" name="Rechteck 18"/>
          <p:cNvSpPr/>
          <p:nvPr/>
        </p:nvSpPr>
        <p:spPr>
          <a:xfrm>
            <a:off x="6084168" y="3606284"/>
            <a:ext cx="1007151" cy="261610"/>
          </a:xfrm>
          <a:prstGeom prst="rect">
            <a:avLst/>
          </a:prstGeom>
        </p:spPr>
        <p:txBody>
          <a:bodyPr wrap="square">
            <a:spAutoFit/>
          </a:bodyPr>
          <a:lstStyle/>
          <a:p>
            <a:r>
              <a:rPr lang="de-CH" sz="1100" dirty="0" smtClean="0">
                <a:latin typeface="Calibri"/>
                <a:ea typeface="Tahoma" pitchFamily="34" charset="0"/>
                <a:cs typeface="Calibri"/>
              </a:rPr>
              <a:t>Publikation</a:t>
            </a:r>
            <a:endParaRPr lang="de-CH" sz="1100" dirty="0">
              <a:latin typeface="Calibri"/>
              <a:cs typeface="Calibri"/>
            </a:endParaRPr>
          </a:p>
        </p:txBody>
      </p:sp>
      <p:sp>
        <p:nvSpPr>
          <p:cNvPr id="20" name="Rechteck 19"/>
          <p:cNvSpPr/>
          <p:nvPr/>
        </p:nvSpPr>
        <p:spPr>
          <a:xfrm>
            <a:off x="4211960" y="1491630"/>
            <a:ext cx="2664296" cy="938719"/>
          </a:xfrm>
          <a:prstGeom prst="rect">
            <a:avLst/>
          </a:prstGeom>
        </p:spPr>
        <p:txBody>
          <a:bodyPr wrap="square">
            <a:spAutoFit/>
          </a:bodyPr>
          <a:lstStyle/>
          <a:p>
            <a:r>
              <a:rPr lang="de-CH" sz="1100" dirty="0" smtClean="0">
                <a:latin typeface="Calibri"/>
                <a:ea typeface="Tahoma" panose="020B0604030504040204" pitchFamily="34" charset="0"/>
                <a:cs typeface="Calibri"/>
              </a:rPr>
              <a:t>Fernsehprogramme zur Referenzierung (</a:t>
            </a:r>
            <a:r>
              <a:rPr lang="de-CH" sz="1100" i="1" dirty="0" smtClean="0">
                <a:latin typeface="Calibri"/>
                <a:ea typeface="Tahoma" pitchFamily="34" charset="0"/>
                <a:cs typeface="Calibri"/>
              </a:rPr>
              <a:t>389 gemessene Programme und</a:t>
            </a:r>
          </a:p>
          <a:p>
            <a:r>
              <a:rPr lang="de-CH" sz="1100" i="1" dirty="0" smtClean="0">
                <a:latin typeface="Calibri"/>
                <a:ea typeface="Tahoma" pitchFamily="34" charset="0"/>
                <a:cs typeface="Calibri"/>
              </a:rPr>
              <a:t>561</a:t>
            </a:r>
            <a:r>
              <a:rPr lang="de-CH" sz="1100" i="1" dirty="0">
                <a:latin typeface="Calibri"/>
                <a:ea typeface="Tahoma" pitchFamily="34" charset="0"/>
                <a:cs typeface="Calibri"/>
              </a:rPr>
              <a:t> </a:t>
            </a:r>
            <a:r>
              <a:rPr lang="de-CH" sz="1100" i="1" dirty="0" smtClean="0">
                <a:latin typeface="Calibri"/>
                <a:ea typeface="Tahoma" pitchFamily="34" charset="0"/>
                <a:cs typeface="Calibri"/>
              </a:rPr>
              <a:t>registrierte Audio-</a:t>
            </a:r>
          </a:p>
          <a:p>
            <a:r>
              <a:rPr lang="de-CH" sz="1100" i="1" dirty="0" smtClean="0">
                <a:latin typeface="Calibri"/>
                <a:ea typeface="Tahoma" pitchFamily="34" charset="0"/>
                <a:cs typeface="Calibri"/>
              </a:rPr>
              <a:t>streams</a:t>
            </a:r>
            <a:r>
              <a:rPr lang="de-CH" sz="1100" dirty="0" smtClean="0">
                <a:latin typeface="Calibri"/>
                <a:ea typeface="Tahoma" pitchFamily="34" charset="0"/>
                <a:cs typeface="Calibri"/>
              </a:rPr>
              <a:t>)</a:t>
            </a:r>
          </a:p>
          <a:p>
            <a:endParaRPr lang="de-CH" sz="1100" dirty="0">
              <a:latin typeface="Calibri"/>
              <a:ea typeface="Tahoma" pitchFamily="34" charset="0"/>
              <a:cs typeface="Calibri"/>
            </a:endParaRPr>
          </a:p>
        </p:txBody>
      </p:sp>
      <p:pic>
        <p:nvPicPr>
          <p:cNvPr id="4" name="Bild 3" descr="Kantar_Media_Logo.psd"/>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65648" y="3200044"/>
            <a:ext cx="834244" cy="379818"/>
          </a:xfrm>
          <a:prstGeom prst="rect">
            <a:avLst/>
          </a:prstGeom>
        </p:spPr>
      </p:pic>
      <p:sp>
        <p:nvSpPr>
          <p:cNvPr id="21" name="Textfeld 20"/>
          <p:cNvSpPr txBox="1"/>
          <p:nvPr/>
        </p:nvSpPr>
        <p:spPr>
          <a:xfrm>
            <a:off x="7040062" y="195776"/>
            <a:ext cx="1799617" cy="107722"/>
          </a:xfrm>
          <a:prstGeom prst="rect">
            <a:avLst/>
          </a:prstGeom>
          <a:noFill/>
        </p:spPr>
        <p:txBody>
          <a:bodyPr wrap="square" lIns="0" tIns="0" rIns="0" bIns="0" rtlCol="0">
            <a:spAutoFit/>
          </a:bodyPr>
          <a:lstStyle/>
          <a:p>
            <a:pPr algn="r"/>
            <a:r>
              <a:rPr lang="de-CH" sz="700" dirty="0" smtClean="0">
                <a:latin typeface="Calibri"/>
                <a:ea typeface="Tahoma" panose="020B0604030504040204" pitchFamily="34" charset="0"/>
                <a:cs typeface="Calibri"/>
              </a:rPr>
              <a:t>[Die Zahlen gelten für das Jahr 2017]</a:t>
            </a:r>
            <a:r>
              <a:rPr lang="de-CH" sz="700" dirty="0" smtClean="0">
                <a:latin typeface="Calibri"/>
                <a:cs typeface="Calibri"/>
              </a:rPr>
              <a:t> </a:t>
            </a:r>
            <a:endParaRPr lang="de-CH" sz="700" dirty="0">
              <a:latin typeface="Calibri"/>
              <a:cs typeface="Calibri"/>
            </a:endParaRPr>
          </a:p>
        </p:txBody>
      </p:sp>
    </p:spTree>
    <p:extLst>
      <p:ext uri="{BB962C8B-B14F-4D97-AF65-F5344CB8AC3E}">
        <p14:creationId xmlns:p14="http://schemas.microsoft.com/office/powerpoint/2010/main" val="4900166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1"/>
          <p:cNvSpPr>
            <a:spLocks noGrp="1"/>
          </p:cNvSpPr>
          <p:nvPr>
            <p:ph type="title"/>
          </p:nvPr>
        </p:nvSpPr>
        <p:spPr>
          <a:xfrm>
            <a:off x="792163" y="339502"/>
            <a:ext cx="8101012" cy="324036"/>
          </a:xfrm>
        </p:spPr>
        <p:txBody>
          <a:bodyPr/>
          <a:lstStyle/>
          <a:p>
            <a:r>
              <a:rPr lang="de-CH" dirty="0"/>
              <a:t>Die </a:t>
            </a:r>
            <a:r>
              <a:rPr lang="de-CH" dirty="0" smtClean="0"/>
              <a:t>Messtechnologie      </a:t>
            </a:r>
            <a:r>
              <a:rPr lang="de-CH" dirty="0" smtClean="0"/>
              <a:t>beruht </a:t>
            </a:r>
            <a:r>
              <a:rPr lang="de-CH" dirty="0"/>
              <a:t>auf </a:t>
            </a:r>
            <a:r>
              <a:rPr lang="de-CH" dirty="0" err="1"/>
              <a:t>Audiomatching</a:t>
            </a:r>
            <a:r>
              <a:rPr lang="de-CH" dirty="0"/>
              <a:t> </a:t>
            </a:r>
          </a:p>
        </p:txBody>
      </p:sp>
      <p:sp>
        <p:nvSpPr>
          <p:cNvPr id="9" name="Textfeld 8"/>
          <p:cNvSpPr txBox="1"/>
          <p:nvPr/>
        </p:nvSpPr>
        <p:spPr>
          <a:xfrm>
            <a:off x="791654" y="2826970"/>
            <a:ext cx="936030" cy="1015663"/>
          </a:xfrm>
          <a:prstGeom prst="rect">
            <a:avLst/>
          </a:prstGeom>
          <a:noFill/>
        </p:spPr>
        <p:txBody>
          <a:bodyPr wrap="square" lIns="0" tIns="0" rIns="0" bIns="0" rtlCol="0">
            <a:spAutoFit/>
          </a:bodyPr>
          <a:lstStyle/>
          <a:p>
            <a:pPr>
              <a:tabLst>
                <a:tab pos="720725" algn="l"/>
              </a:tabLst>
            </a:pPr>
            <a:r>
              <a:rPr lang="de-CH" sz="1100" dirty="0">
                <a:ea typeface="Tahoma" pitchFamily="34" charset="0"/>
                <a:cs typeface="Calibri"/>
              </a:rPr>
              <a:t>Im Haushalt wird die Tonspur des Fernseh-</a:t>
            </a:r>
            <a:br>
              <a:rPr lang="de-CH" sz="1100" dirty="0">
                <a:ea typeface="Tahoma" pitchFamily="34" charset="0"/>
                <a:cs typeface="Calibri"/>
              </a:rPr>
            </a:br>
            <a:r>
              <a:rPr lang="de-CH" sz="1100" dirty="0" err="1">
                <a:ea typeface="Tahoma" pitchFamily="34" charset="0"/>
                <a:cs typeface="Calibri"/>
              </a:rPr>
              <a:t>konsums</a:t>
            </a:r>
            <a:r>
              <a:rPr lang="de-CH" sz="1100" dirty="0">
                <a:ea typeface="Tahoma" pitchFamily="34" charset="0"/>
                <a:cs typeface="Calibri"/>
              </a:rPr>
              <a:t> registriert</a:t>
            </a:r>
          </a:p>
        </p:txBody>
      </p:sp>
      <p:sp>
        <p:nvSpPr>
          <p:cNvPr id="21" name="Textfeld 20"/>
          <p:cNvSpPr txBox="1"/>
          <p:nvPr/>
        </p:nvSpPr>
        <p:spPr>
          <a:xfrm>
            <a:off x="4546669" y="1095586"/>
            <a:ext cx="4165791" cy="553998"/>
          </a:xfrm>
          <a:prstGeom prst="rect">
            <a:avLst/>
          </a:prstGeom>
          <a:noFill/>
        </p:spPr>
        <p:txBody>
          <a:bodyPr wrap="square" lIns="0" tIns="0" bIns="0" rtlCol="0">
            <a:spAutoFit/>
          </a:bodyPr>
          <a:lstStyle/>
          <a:p>
            <a:r>
              <a:rPr lang="de-CH" sz="1200" b="1" dirty="0">
                <a:latin typeface="Tahoma" panose="020B0604030504040204" pitchFamily="34" charset="0"/>
                <a:ea typeface="Tahoma" panose="020B0604030504040204" pitchFamily="34" charset="0"/>
                <a:cs typeface="Tahoma" panose="020B0604030504040204" pitchFamily="34" charset="0"/>
              </a:rPr>
              <a:t>Das Prinzip </a:t>
            </a:r>
            <a:r>
              <a:rPr lang="de-CH" sz="1200" b="1" dirty="0" smtClean="0">
                <a:latin typeface="Tahoma" panose="020B0604030504040204" pitchFamily="34" charset="0"/>
                <a:ea typeface="Tahoma" panose="020B0604030504040204" pitchFamily="34" charset="0"/>
                <a:cs typeface="Tahoma" panose="020B0604030504040204" pitchFamily="34" charset="0"/>
              </a:rPr>
              <a:t>des </a:t>
            </a:r>
            <a:r>
              <a:rPr lang="de-CH" sz="1200" b="1" dirty="0" err="1" smtClean="0">
                <a:latin typeface="Tahoma" panose="020B0604030504040204" pitchFamily="34" charset="0"/>
                <a:ea typeface="Tahoma" panose="020B0604030504040204" pitchFamily="34" charset="0"/>
                <a:cs typeface="Tahoma" panose="020B0604030504040204" pitchFamily="34" charset="0"/>
              </a:rPr>
              <a:t>Audiomatching</a:t>
            </a:r>
            <a:r>
              <a:rPr lang="de-CH" sz="1200" b="1" dirty="0">
                <a:latin typeface="Tahoma" panose="020B0604030504040204" pitchFamily="34" charset="0"/>
                <a:ea typeface="Tahoma" panose="020B0604030504040204" pitchFamily="34" charset="0"/>
                <a:cs typeface="Tahoma" panose="020B0604030504040204" pitchFamily="34" charset="0"/>
              </a:rPr>
              <a:t> </a:t>
            </a:r>
            <a:r>
              <a:rPr lang="de-CH" sz="1200" b="1" dirty="0" smtClean="0">
                <a:latin typeface="Tahoma" panose="020B0604030504040204" pitchFamily="34" charset="0"/>
                <a:ea typeface="Tahoma" panose="020B0604030504040204" pitchFamily="34" charset="0"/>
                <a:cs typeface="Tahoma" panose="020B0604030504040204" pitchFamily="34" charset="0"/>
              </a:rPr>
              <a:t>(= Audioabgleich): </a:t>
            </a:r>
            <a:r>
              <a:rPr lang="de-CH" sz="1200" dirty="0" smtClean="0">
                <a:latin typeface="Tahoma" panose="020B0604030504040204" pitchFamily="34" charset="0"/>
                <a:ea typeface="Tahoma" panose="020B0604030504040204" pitchFamily="34" charset="0"/>
                <a:cs typeface="Tahoma" panose="020B0604030504040204" pitchFamily="34" charset="0"/>
              </a:rPr>
              <a:t/>
            </a:r>
            <a:br>
              <a:rPr lang="de-CH" sz="1200" dirty="0" smtClean="0">
                <a:latin typeface="Tahoma" panose="020B0604030504040204" pitchFamily="34" charset="0"/>
                <a:ea typeface="Tahoma" panose="020B0604030504040204" pitchFamily="34" charset="0"/>
                <a:cs typeface="Tahoma" panose="020B0604030504040204" pitchFamily="34" charset="0"/>
              </a:rPr>
            </a:br>
            <a:r>
              <a:rPr lang="de-CH" sz="1200" dirty="0" smtClean="0">
                <a:ea typeface="Tahoma" panose="020B0604030504040204" pitchFamily="34" charset="0"/>
                <a:cs typeface="Calibri"/>
              </a:rPr>
              <a:t>Die</a:t>
            </a:r>
            <a:r>
              <a:rPr lang="de-CH" sz="1200" dirty="0" smtClean="0">
                <a:ea typeface="Tahoma" panose="020B0604030504040204" pitchFamily="34" charset="0"/>
                <a:cs typeface="Tahoma" panose="020B0604030504040204" pitchFamily="34" charset="0"/>
              </a:rPr>
              <a:t> Tonspur aus dem Panel-Haushalt wird mit den Tonspuren aller referenzierten Sender abgeglichen und zugeordnet</a:t>
            </a:r>
            <a:r>
              <a:rPr lang="de-CH" sz="1200" i="1" dirty="0" smtClean="0">
                <a:ea typeface="Tahoma" panose="020B0604030504040204" pitchFamily="34" charset="0"/>
                <a:cs typeface="Tahoma" panose="020B0604030504040204" pitchFamily="34" charset="0"/>
              </a:rPr>
              <a:t>.</a:t>
            </a:r>
            <a:endParaRPr lang="de-CH" sz="1200" dirty="0">
              <a:ea typeface="Tahoma" panose="020B0604030504040204" pitchFamily="34" charset="0"/>
              <a:cs typeface="Tahoma" panose="020B0604030504040204" pitchFamily="34" charset="0"/>
            </a:endParaRPr>
          </a:p>
        </p:txBody>
      </p:sp>
      <p:sp>
        <p:nvSpPr>
          <p:cNvPr id="22" name="Textfeld 21"/>
          <p:cNvSpPr txBox="1"/>
          <p:nvPr/>
        </p:nvSpPr>
        <p:spPr>
          <a:xfrm>
            <a:off x="5976156" y="2823778"/>
            <a:ext cx="1080046" cy="846386"/>
          </a:xfrm>
          <a:prstGeom prst="rect">
            <a:avLst/>
          </a:prstGeom>
          <a:noFill/>
        </p:spPr>
        <p:txBody>
          <a:bodyPr wrap="square" lIns="0" tIns="0" rIns="0" bIns="0" rtlCol="0">
            <a:spAutoFit/>
          </a:bodyPr>
          <a:lstStyle/>
          <a:p>
            <a:pPr>
              <a:tabLst>
                <a:tab pos="720725" algn="l"/>
              </a:tabLst>
            </a:pPr>
            <a:r>
              <a:rPr lang="de-CH" sz="1100" dirty="0" smtClean="0">
                <a:ea typeface="Tahoma" pitchFamily="34" charset="0"/>
                <a:cs typeface="Calibri"/>
              </a:rPr>
              <a:t>In der Zentrale werden alle Tonspuren der relevanten Sender registriert</a:t>
            </a:r>
            <a:endParaRPr lang="de-CH" sz="1100" dirty="0">
              <a:ea typeface="Tahoma" pitchFamily="34" charset="0"/>
              <a:cs typeface="Calibri"/>
            </a:endParaRPr>
          </a:p>
        </p:txBody>
      </p:sp>
      <p:sp>
        <p:nvSpPr>
          <p:cNvPr id="23" name="Textfeld 22"/>
          <p:cNvSpPr txBox="1"/>
          <p:nvPr/>
        </p:nvSpPr>
        <p:spPr>
          <a:xfrm>
            <a:off x="4546668" y="4465444"/>
            <a:ext cx="3229687" cy="338554"/>
          </a:xfrm>
          <a:prstGeom prst="rect">
            <a:avLst/>
          </a:prstGeom>
          <a:noFill/>
        </p:spPr>
        <p:txBody>
          <a:bodyPr wrap="square" lIns="0" tIns="0" rIns="0" bIns="0" rtlCol="0">
            <a:spAutoFit/>
          </a:bodyPr>
          <a:lstStyle/>
          <a:p>
            <a:pPr>
              <a:tabLst>
                <a:tab pos="720725" algn="l"/>
              </a:tabLst>
            </a:pPr>
            <a:r>
              <a:rPr lang="de-CH" sz="1100" dirty="0" smtClean="0">
                <a:ea typeface="Tahoma" pitchFamily="34" charset="0"/>
                <a:cs typeface="Calibri"/>
              </a:rPr>
              <a:t>Ein Abgleich der beiden Quellen ermöglicht die Zuordnung der Fernsehnutzung im Haushalt</a:t>
            </a:r>
            <a:endParaRPr lang="de-CH" sz="1100" dirty="0">
              <a:ea typeface="Tahoma" pitchFamily="34" charset="0"/>
              <a:cs typeface="Calibri"/>
            </a:endParaRPr>
          </a:p>
        </p:txBody>
      </p:sp>
      <p:pic>
        <p:nvPicPr>
          <p:cNvPr id="2" name="Bild 1" descr="Grafik_Messtechnologie_V4.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7664" y="264646"/>
            <a:ext cx="4284476" cy="4623506"/>
          </a:xfrm>
          <a:prstGeom prst="rect">
            <a:avLst/>
          </a:prstGeom>
        </p:spPr>
      </p:pic>
    </p:spTree>
    <p:extLst>
      <p:ext uri="{BB962C8B-B14F-4D97-AF65-F5344CB8AC3E}">
        <p14:creationId xmlns:p14="http://schemas.microsoft.com/office/powerpoint/2010/main" val="22492908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a:t>Was vermag die Messtechnologie zu leisten?</a:t>
            </a:r>
          </a:p>
        </p:txBody>
      </p:sp>
      <p:graphicFrame>
        <p:nvGraphicFramePr>
          <p:cNvPr id="6" name="Inhaltsplatzhalter 5"/>
          <p:cNvGraphicFramePr>
            <a:graphicFrameLocks/>
          </p:cNvGraphicFramePr>
          <p:nvPr>
            <p:extLst>
              <p:ext uri="{D42A27DB-BD31-4B8C-83A1-F6EECF244321}">
                <p14:modId xmlns:p14="http://schemas.microsoft.com/office/powerpoint/2010/main" val="164593593"/>
              </p:ext>
            </p:extLst>
          </p:nvPr>
        </p:nvGraphicFramePr>
        <p:xfrm>
          <a:off x="809502" y="1121796"/>
          <a:ext cx="8012236" cy="3130639"/>
        </p:xfrm>
        <a:graphic>
          <a:graphicData uri="http://schemas.openxmlformats.org/drawingml/2006/table">
            <a:tbl>
              <a:tblPr firstRow="1">
                <a:tableStyleId>{93296810-A885-4BE3-A3E7-6D5BEEA58F35}</a:tableStyleId>
              </a:tblPr>
              <a:tblGrid>
                <a:gridCol w="2807096">
                  <a:extLst>
                    <a:ext uri="{9D8B030D-6E8A-4147-A177-3AD203B41FA5}">
                      <a16:colId xmlns="" xmlns:a16="http://schemas.microsoft.com/office/drawing/2014/main" val="3904220975"/>
                    </a:ext>
                  </a:extLst>
                </a:gridCol>
                <a:gridCol w="5205140">
                  <a:extLst>
                    <a:ext uri="{9D8B030D-6E8A-4147-A177-3AD203B41FA5}">
                      <a16:colId xmlns="" xmlns:a16="http://schemas.microsoft.com/office/drawing/2014/main" val="972733522"/>
                    </a:ext>
                  </a:extLst>
                </a:gridCol>
              </a:tblGrid>
              <a:tr h="225818">
                <a:tc>
                  <a:txBody>
                    <a:bodyPr/>
                    <a:lstStyle/>
                    <a:p>
                      <a:endParaRPr lang="de-CH" sz="600" dirty="0"/>
                    </a:p>
                  </a:txBody>
                  <a:tcPr>
                    <a:solidFill>
                      <a:schemeClr val="accent1"/>
                    </a:solidFill>
                  </a:tcPr>
                </a:tc>
                <a:tc>
                  <a:txBody>
                    <a:bodyPr/>
                    <a:lstStyle/>
                    <a:p>
                      <a:endParaRPr lang="de-CH" sz="600" dirty="0"/>
                    </a:p>
                  </a:txBody>
                  <a:tcPr>
                    <a:solidFill>
                      <a:srgbClr val="EE7C30"/>
                    </a:solidFill>
                  </a:tcPr>
                </a:tc>
                <a:extLst>
                  <a:ext uri="{0D108BD9-81ED-4DB2-BD59-A6C34878D82A}">
                    <a16:rowId xmlns="" xmlns:a16="http://schemas.microsoft.com/office/drawing/2014/main" val="3223196766"/>
                  </a:ext>
                </a:extLst>
              </a:tr>
              <a:tr h="440294">
                <a:tc>
                  <a:txBody>
                    <a:bodyPr/>
                    <a:lstStyle/>
                    <a:p>
                      <a:r>
                        <a:rPr lang="en-GB" sz="1200" b="1" noProof="0" dirty="0" err="1" smtClean="0">
                          <a:latin typeface="Tahoma" panose="020B0604030504040204" pitchFamily="34" charset="0"/>
                          <a:ea typeface="Tahoma" panose="020B0604030504040204" pitchFamily="34" charset="0"/>
                          <a:cs typeface="Tahoma" panose="020B0604030504040204" pitchFamily="34" charset="0"/>
                        </a:rPr>
                        <a:t>Messprinzip</a:t>
                      </a:r>
                      <a:endParaRPr lang="en-GB" sz="1200" b="1" noProof="0" dirty="0">
                        <a:latin typeface="Tahoma" panose="020B0604030504040204" pitchFamily="34" charset="0"/>
                        <a:ea typeface="Tahoma" panose="020B0604030504040204" pitchFamily="34" charset="0"/>
                        <a:cs typeface="Tahoma" panose="020B0604030504040204" pitchFamily="34" charset="0"/>
                      </a:endParaRPr>
                    </a:p>
                  </a:txBody>
                  <a:tcPr>
                    <a:solidFill>
                      <a:schemeClr val="accent1">
                        <a:lumMod val="40000"/>
                        <a:lumOff val="60000"/>
                      </a:schemeClr>
                    </a:solidFill>
                  </a:tcPr>
                </a:tc>
                <a:tc>
                  <a:txBody>
                    <a:bodyPr/>
                    <a:lstStyle/>
                    <a:p>
                      <a:r>
                        <a:rPr lang="de-CH" sz="1200" noProof="0" dirty="0" smtClean="0">
                          <a:latin typeface="Tahoma" panose="020B0604030504040204" pitchFamily="34" charset="0"/>
                          <a:ea typeface="Tahoma" panose="020B0604030504040204" pitchFamily="34" charset="0"/>
                          <a:cs typeface="Tahoma" panose="020B0604030504040204" pitchFamily="34" charset="0"/>
                        </a:rPr>
                        <a:t>Audioanpassung basierend auf einer bestimmten Anzahl</a:t>
                      </a:r>
                      <a:br>
                        <a:rPr lang="de-CH" sz="1200" noProof="0" dirty="0" smtClean="0">
                          <a:latin typeface="Tahoma" panose="020B0604030504040204" pitchFamily="34" charset="0"/>
                          <a:ea typeface="Tahoma" panose="020B0604030504040204" pitchFamily="34" charset="0"/>
                          <a:cs typeface="Tahoma" panose="020B0604030504040204" pitchFamily="34" charset="0"/>
                        </a:rPr>
                      </a:br>
                      <a:r>
                        <a:rPr lang="de-CH" sz="1200" noProof="0" dirty="0" smtClean="0">
                          <a:latin typeface="Tahoma" panose="020B0604030504040204" pitchFamily="34" charset="0"/>
                          <a:ea typeface="Tahoma" panose="020B0604030504040204" pitchFamily="34" charset="0"/>
                          <a:cs typeface="Tahoma" panose="020B0604030504040204" pitchFamily="34" charset="0"/>
                        </a:rPr>
                        <a:t>referenzierter Audiokanäle</a:t>
                      </a:r>
                    </a:p>
                  </a:txBody>
                  <a:tcPr>
                    <a:solidFill>
                      <a:schemeClr val="accent1">
                        <a:lumMod val="40000"/>
                        <a:lumOff val="60000"/>
                      </a:schemeClr>
                    </a:solidFill>
                  </a:tcPr>
                </a:tc>
                <a:extLst>
                  <a:ext uri="{0D108BD9-81ED-4DB2-BD59-A6C34878D82A}">
                    <a16:rowId xmlns="" xmlns:a16="http://schemas.microsoft.com/office/drawing/2014/main" val="1293410594"/>
                  </a:ext>
                </a:extLst>
              </a:tr>
              <a:tr h="400050">
                <a:tc>
                  <a:txBody>
                    <a:bodyPr/>
                    <a:lstStyle/>
                    <a:p>
                      <a:r>
                        <a:rPr lang="en-GB" sz="1200" b="1" noProof="0" dirty="0" err="1" smtClean="0">
                          <a:latin typeface="Tahoma" panose="020B0604030504040204" pitchFamily="34" charset="0"/>
                          <a:ea typeface="Tahoma" panose="020B0604030504040204" pitchFamily="34" charset="0"/>
                          <a:cs typeface="Tahoma" panose="020B0604030504040204" pitchFamily="34" charset="0"/>
                        </a:rPr>
                        <a:t>Daten-Granularität</a:t>
                      </a:r>
                      <a:endParaRPr lang="en-GB" sz="1200" b="1" noProof="0" dirty="0">
                        <a:latin typeface="Tahoma" panose="020B0604030504040204" pitchFamily="34" charset="0"/>
                        <a:ea typeface="Tahoma" panose="020B0604030504040204" pitchFamily="34" charset="0"/>
                        <a:cs typeface="Tahoma" panose="020B0604030504040204" pitchFamily="34" charset="0"/>
                      </a:endParaRPr>
                    </a:p>
                  </a:txBody>
                  <a:tcPr>
                    <a:solidFill>
                      <a:schemeClr val="accent1">
                        <a:lumMod val="20000"/>
                        <a:lumOff val="80000"/>
                      </a:schemeClr>
                    </a:solidFill>
                  </a:tcPr>
                </a:tc>
                <a:tc>
                  <a:txBody>
                    <a:bodyPr/>
                    <a:lstStyle/>
                    <a:p>
                      <a:r>
                        <a:rPr lang="en-GB" sz="1200" noProof="0" dirty="0" smtClean="0">
                          <a:latin typeface="Tahoma" panose="020B0604030504040204" pitchFamily="34" charset="0"/>
                          <a:ea typeface="Tahoma" panose="020B0604030504040204" pitchFamily="34" charset="0"/>
                          <a:cs typeface="Tahoma" panose="020B0604030504040204" pitchFamily="34" charset="0"/>
                        </a:rPr>
                        <a:t>1 </a:t>
                      </a:r>
                      <a:r>
                        <a:rPr lang="en-GB" sz="1200" noProof="0" dirty="0" err="1" smtClean="0">
                          <a:latin typeface="Tahoma" panose="020B0604030504040204" pitchFamily="34" charset="0"/>
                          <a:ea typeface="Tahoma" panose="020B0604030504040204" pitchFamily="34" charset="0"/>
                          <a:cs typeface="Tahoma" panose="020B0604030504040204" pitchFamily="34" charset="0"/>
                        </a:rPr>
                        <a:t>Sekunde</a:t>
                      </a:r>
                      <a:endParaRPr lang="en-GB" sz="1200" noProof="0" dirty="0">
                        <a:latin typeface="Tahoma" panose="020B0604030504040204" pitchFamily="34" charset="0"/>
                        <a:ea typeface="Tahoma" panose="020B0604030504040204" pitchFamily="34" charset="0"/>
                        <a:cs typeface="Tahoma" panose="020B0604030504040204" pitchFamily="34" charset="0"/>
                      </a:endParaRPr>
                    </a:p>
                  </a:txBody>
                  <a:tcPr>
                    <a:solidFill>
                      <a:schemeClr val="accent1">
                        <a:lumMod val="20000"/>
                        <a:lumOff val="80000"/>
                      </a:schemeClr>
                    </a:solidFill>
                  </a:tcPr>
                </a:tc>
                <a:extLst>
                  <a:ext uri="{0D108BD9-81ED-4DB2-BD59-A6C34878D82A}">
                    <a16:rowId xmlns="" xmlns:a16="http://schemas.microsoft.com/office/drawing/2014/main" val="2373790091"/>
                  </a:ext>
                </a:extLst>
              </a:tr>
              <a:tr h="542925">
                <a:tc>
                  <a:txBody>
                    <a:bodyPr/>
                    <a:lstStyle/>
                    <a:p>
                      <a:r>
                        <a:rPr lang="en-GB" sz="1200" b="1" noProof="0" dirty="0" err="1" smtClean="0">
                          <a:latin typeface="Tahoma" panose="020B0604030504040204" pitchFamily="34" charset="0"/>
                          <a:ea typeface="Tahoma" panose="020B0604030504040204" pitchFamily="34" charset="0"/>
                          <a:cs typeface="Tahoma" panose="020B0604030504040204" pitchFamily="34" charset="0"/>
                        </a:rPr>
                        <a:t>Anzahl</a:t>
                      </a:r>
                      <a:r>
                        <a:rPr lang="en-GB" sz="1200" b="1" noProof="0" dirty="0" smtClean="0">
                          <a:latin typeface="Tahoma" panose="020B0604030504040204" pitchFamily="34" charset="0"/>
                          <a:ea typeface="Tahoma" panose="020B0604030504040204" pitchFamily="34" charset="0"/>
                          <a:cs typeface="Tahoma" panose="020B0604030504040204" pitchFamily="34" charset="0"/>
                        </a:rPr>
                        <a:t> der </a:t>
                      </a:r>
                      <a:r>
                        <a:rPr lang="en-GB" sz="1200" b="1" noProof="0" dirty="0" err="1" smtClean="0">
                          <a:latin typeface="Tahoma" panose="020B0604030504040204" pitchFamily="34" charset="0"/>
                          <a:ea typeface="Tahoma" panose="020B0604030504040204" pitchFamily="34" charset="0"/>
                          <a:cs typeface="Tahoma" panose="020B0604030504040204" pitchFamily="34" charset="0"/>
                        </a:rPr>
                        <a:t>referenzierten</a:t>
                      </a:r>
                      <a:r>
                        <a:rPr lang="en-GB" sz="1200" b="1" noProof="0" dirty="0" smtClean="0">
                          <a:latin typeface="Tahoma" panose="020B0604030504040204" pitchFamily="34" charset="0"/>
                          <a:ea typeface="Tahoma" panose="020B0604030504040204" pitchFamily="34" charset="0"/>
                          <a:cs typeface="Tahoma" panose="020B0604030504040204" pitchFamily="34" charset="0"/>
                        </a:rPr>
                        <a:t> </a:t>
                      </a:r>
                      <a:r>
                        <a:rPr lang="en-GB" sz="1200" b="1" noProof="0" dirty="0" err="1" smtClean="0">
                          <a:latin typeface="Tahoma" panose="020B0604030504040204" pitchFamily="34" charset="0"/>
                          <a:ea typeface="Tahoma" panose="020B0604030504040204" pitchFamily="34" charset="0"/>
                          <a:cs typeface="Tahoma" panose="020B0604030504040204" pitchFamily="34" charset="0"/>
                        </a:rPr>
                        <a:t>Kanäle</a:t>
                      </a:r>
                      <a:endParaRPr lang="en-GB" sz="1200" b="1" noProof="0" dirty="0">
                        <a:latin typeface="Tahoma" panose="020B0604030504040204" pitchFamily="34" charset="0"/>
                        <a:ea typeface="Tahoma" panose="020B0604030504040204" pitchFamily="34" charset="0"/>
                        <a:cs typeface="Tahoma" panose="020B0604030504040204" pitchFamily="34" charset="0"/>
                      </a:endParaRPr>
                    </a:p>
                  </a:txBody>
                  <a:tcPr>
                    <a:solidFill>
                      <a:srgbClr val="F9D1B5"/>
                    </a:solidFill>
                  </a:tcPr>
                </a:tc>
                <a:tc>
                  <a:txBody>
                    <a:bodyPr/>
                    <a:lstStyle/>
                    <a:p>
                      <a:r>
                        <a:rPr lang="en-GB" sz="1200" baseline="0" noProof="0" dirty="0" smtClean="0">
                          <a:latin typeface="Tahoma" panose="020B0604030504040204" pitchFamily="34" charset="0"/>
                          <a:ea typeface="Tahoma" panose="020B0604030504040204" pitchFamily="34" charset="0"/>
                          <a:cs typeface="Tahoma" panose="020B0604030504040204" pitchFamily="34" charset="0"/>
                        </a:rPr>
                        <a:t>389 (2017)</a:t>
                      </a:r>
                      <a:endParaRPr lang="en-GB" sz="1200" noProof="0" dirty="0">
                        <a:latin typeface="Tahoma" panose="020B0604030504040204" pitchFamily="34" charset="0"/>
                        <a:ea typeface="Tahoma" panose="020B0604030504040204" pitchFamily="34" charset="0"/>
                        <a:cs typeface="Tahoma" panose="020B0604030504040204" pitchFamily="34" charset="0"/>
                      </a:endParaRPr>
                    </a:p>
                  </a:txBody>
                  <a:tcPr>
                    <a:solidFill>
                      <a:srgbClr val="F9D1B5"/>
                    </a:solidFill>
                  </a:tcPr>
                </a:tc>
                <a:extLst>
                  <a:ext uri="{0D108BD9-81ED-4DB2-BD59-A6C34878D82A}">
                    <a16:rowId xmlns="" xmlns:a16="http://schemas.microsoft.com/office/drawing/2014/main" val="2837137597"/>
                  </a:ext>
                </a:extLst>
              </a:tr>
              <a:tr h="407366">
                <a:tc>
                  <a:txBody>
                    <a:bodyPr/>
                    <a:lstStyle/>
                    <a:p>
                      <a:r>
                        <a:rPr lang="en-GB" sz="1200" b="1" noProof="0" dirty="0" err="1" smtClean="0">
                          <a:latin typeface="Tahoma" panose="020B0604030504040204" pitchFamily="34" charset="0"/>
                          <a:ea typeface="Tahoma" panose="020B0604030504040204" pitchFamily="34" charset="0"/>
                          <a:cs typeface="Tahoma" panose="020B0604030504040204" pitchFamily="34" charset="0"/>
                        </a:rPr>
                        <a:t>Anzahl</a:t>
                      </a:r>
                      <a:r>
                        <a:rPr lang="en-GB" sz="1200" b="1" noProof="0" dirty="0" smtClean="0">
                          <a:latin typeface="Tahoma" panose="020B0604030504040204" pitchFamily="34" charset="0"/>
                          <a:ea typeface="Tahoma" panose="020B0604030504040204" pitchFamily="34" charset="0"/>
                          <a:cs typeface="Tahoma" panose="020B0604030504040204" pitchFamily="34" charset="0"/>
                        </a:rPr>
                        <a:t> der </a:t>
                      </a:r>
                      <a:r>
                        <a:rPr lang="en-GB" sz="1200" b="1" noProof="0" dirty="0" err="1" smtClean="0">
                          <a:latin typeface="Tahoma" panose="020B0604030504040204" pitchFamily="34" charset="0"/>
                          <a:ea typeface="Tahoma" panose="020B0604030504040204" pitchFamily="34" charset="0"/>
                          <a:cs typeface="Tahoma" panose="020B0604030504040204" pitchFamily="34" charset="0"/>
                        </a:rPr>
                        <a:t>referenzierten</a:t>
                      </a:r>
                      <a:r>
                        <a:rPr lang="en-GB" sz="1200" b="1" noProof="0" dirty="0" smtClean="0">
                          <a:latin typeface="Tahoma" panose="020B0604030504040204" pitchFamily="34" charset="0"/>
                          <a:ea typeface="Tahoma" panose="020B0604030504040204" pitchFamily="34" charset="0"/>
                          <a:cs typeface="Tahoma" panose="020B0604030504040204" pitchFamily="34" charset="0"/>
                        </a:rPr>
                        <a:t> </a:t>
                      </a:r>
                      <a:r>
                        <a:rPr lang="en-GB" sz="1200" b="1" noProof="0" dirty="0" err="1" smtClean="0">
                          <a:latin typeface="Tahoma" panose="020B0604030504040204" pitchFamily="34" charset="0"/>
                          <a:ea typeface="Tahoma" panose="020B0604030504040204" pitchFamily="34" charset="0"/>
                          <a:cs typeface="Tahoma" panose="020B0604030504040204" pitchFamily="34" charset="0"/>
                        </a:rPr>
                        <a:t>Audiostreams</a:t>
                      </a:r>
                      <a:r>
                        <a:rPr lang="en-GB" sz="1200" b="1" noProof="0" dirty="0" smtClean="0">
                          <a:latin typeface="Tahoma" panose="020B0604030504040204" pitchFamily="34" charset="0"/>
                          <a:ea typeface="Tahoma" panose="020B0604030504040204" pitchFamily="34" charset="0"/>
                          <a:cs typeface="Tahoma" panose="020B0604030504040204" pitchFamily="34" charset="0"/>
                        </a:rPr>
                        <a:t>  (</a:t>
                      </a:r>
                      <a:r>
                        <a:rPr lang="en-GB" sz="1200" b="1" noProof="0" dirty="0" err="1" smtClean="0">
                          <a:latin typeface="Tahoma" panose="020B0604030504040204" pitchFamily="34" charset="0"/>
                          <a:ea typeface="Tahoma" panose="020B0604030504040204" pitchFamily="34" charset="0"/>
                          <a:cs typeface="Tahoma" panose="020B0604030504040204" pitchFamily="34" charset="0"/>
                        </a:rPr>
                        <a:t>inkl</a:t>
                      </a:r>
                      <a:r>
                        <a:rPr lang="en-GB" sz="1200" b="1" noProof="0" dirty="0" smtClean="0">
                          <a:latin typeface="Tahoma" panose="020B0604030504040204" pitchFamily="34" charset="0"/>
                          <a:ea typeface="Tahoma" panose="020B0604030504040204" pitchFamily="34" charset="0"/>
                          <a:cs typeface="Tahoma" panose="020B0604030504040204" pitchFamily="34" charset="0"/>
                        </a:rPr>
                        <a:t>. R</a:t>
                      </a:r>
                      <a:r>
                        <a:rPr lang="en-GB" sz="1200" b="1" baseline="0" noProof="0" dirty="0" smtClean="0">
                          <a:latin typeface="Tahoma" panose="020B0604030504040204" pitchFamily="34" charset="0"/>
                          <a:ea typeface="Tahoma" panose="020B0604030504040204" pitchFamily="34" charset="0"/>
                          <a:cs typeface="Tahoma" panose="020B0604030504040204" pitchFamily="34" charset="0"/>
                        </a:rPr>
                        <a:t>adios)</a:t>
                      </a:r>
                      <a:endParaRPr lang="en-GB" sz="1200" b="1" noProof="0" dirty="0">
                        <a:latin typeface="Tahoma" panose="020B0604030504040204" pitchFamily="34" charset="0"/>
                        <a:ea typeface="Tahoma" panose="020B0604030504040204" pitchFamily="34" charset="0"/>
                        <a:cs typeface="Tahoma" panose="020B0604030504040204" pitchFamily="34" charset="0"/>
                      </a:endParaRPr>
                    </a:p>
                  </a:txBody>
                  <a:tcPr>
                    <a:solidFill>
                      <a:schemeClr val="accent1">
                        <a:lumMod val="20000"/>
                        <a:lumOff val="80000"/>
                      </a:schemeClr>
                    </a:solidFill>
                  </a:tcPr>
                </a:tc>
                <a:tc>
                  <a:txBody>
                    <a:bodyPr/>
                    <a:lstStyle/>
                    <a:p>
                      <a:r>
                        <a:rPr lang="en-GB" sz="1200" noProof="0" dirty="0" smtClean="0">
                          <a:latin typeface="Tahoma" panose="020B0604030504040204" pitchFamily="34" charset="0"/>
                          <a:ea typeface="Tahoma" panose="020B0604030504040204" pitchFamily="34" charset="0"/>
                          <a:cs typeface="Tahoma" panose="020B0604030504040204" pitchFamily="34" charset="0"/>
                        </a:rPr>
                        <a:t>561 (</a:t>
                      </a:r>
                      <a:r>
                        <a:rPr lang="en-GB" sz="1200" baseline="0" noProof="0" dirty="0" smtClean="0">
                          <a:latin typeface="Tahoma" panose="020B0604030504040204" pitchFamily="34" charset="0"/>
                          <a:ea typeface="Tahoma" panose="020B0604030504040204" pitchFamily="34" charset="0"/>
                          <a:cs typeface="Tahoma" panose="020B0604030504040204" pitchFamily="34" charset="0"/>
                        </a:rPr>
                        <a:t>2017)</a:t>
                      </a:r>
                      <a:endParaRPr lang="en-GB" sz="1200" noProof="0" dirty="0">
                        <a:latin typeface="Tahoma" panose="020B0604030504040204" pitchFamily="34" charset="0"/>
                        <a:ea typeface="Tahoma" panose="020B0604030504040204" pitchFamily="34" charset="0"/>
                        <a:cs typeface="Tahoma" panose="020B0604030504040204" pitchFamily="34" charset="0"/>
                      </a:endParaRPr>
                    </a:p>
                  </a:txBody>
                  <a:tcPr>
                    <a:solidFill>
                      <a:schemeClr val="accent1">
                        <a:lumMod val="20000"/>
                        <a:lumOff val="80000"/>
                      </a:schemeClr>
                    </a:solidFill>
                  </a:tcPr>
                </a:tc>
                <a:extLst>
                  <a:ext uri="{0D108BD9-81ED-4DB2-BD59-A6C34878D82A}">
                    <a16:rowId xmlns="" xmlns:a16="http://schemas.microsoft.com/office/drawing/2014/main" val="3424303576"/>
                  </a:ext>
                </a:extLst>
              </a:tr>
              <a:tr h="407366">
                <a:tc>
                  <a:txBody>
                    <a:bodyPr/>
                    <a:lstStyle/>
                    <a:p>
                      <a:r>
                        <a:rPr lang="en-GB" sz="1200" b="1" noProof="0" dirty="0" err="1" smtClean="0">
                          <a:latin typeface="Tahoma" panose="020B0604030504040204" pitchFamily="34" charset="0"/>
                          <a:ea typeface="Tahoma" panose="020B0604030504040204" pitchFamily="34" charset="0"/>
                          <a:cs typeface="Tahoma" panose="020B0604030504040204" pitchFamily="34" charset="0"/>
                        </a:rPr>
                        <a:t>Gemessene</a:t>
                      </a:r>
                      <a:r>
                        <a:rPr lang="en-GB" sz="1200" b="1" noProof="0" dirty="0" smtClean="0">
                          <a:latin typeface="Tahoma" panose="020B0604030504040204" pitchFamily="34" charset="0"/>
                          <a:ea typeface="Tahoma" panose="020B0604030504040204" pitchFamily="34" charset="0"/>
                          <a:cs typeface="Tahoma" panose="020B0604030504040204" pitchFamily="34" charset="0"/>
                        </a:rPr>
                        <a:t> </a:t>
                      </a:r>
                      <a:r>
                        <a:rPr lang="en-GB" sz="1200" b="1" noProof="0" dirty="0" err="1" smtClean="0">
                          <a:latin typeface="Tahoma" panose="020B0604030504040204" pitchFamily="34" charset="0"/>
                          <a:ea typeface="Tahoma" panose="020B0604030504040204" pitchFamily="34" charset="0"/>
                          <a:cs typeface="Tahoma" panose="020B0604030504040204" pitchFamily="34" charset="0"/>
                        </a:rPr>
                        <a:t>Geräte</a:t>
                      </a:r>
                      <a:endParaRPr lang="en-GB" sz="1200" b="1" noProof="0" dirty="0">
                        <a:latin typeface="Tahoma" panose="020B0604030504040204" pitchFamily="34" charset="0"/>
                        <a:ea typeface="Tahoma" panose="020B0604030504040204" pitchFamily="34" charset="0"/>
                        <a:cs typeface="Tahoma" panose="020B0604030504040204" pitchFamily="34" charset="0"/>
                      </a:endParaRPr>
                    </a:p>
                  </a:txBody>
                  <a:tcPr>
                    <a:solidFill>
                      <a:schemeClr val="accent1">
                        <a:lumMod val="40000"/>
                        <a:lumOff val="60000"/>
                      </a:schemeClr>
                    </a:solidFill>
                  </a:tcPr>
                </a:tc>
                <a:tc>
                  <a:txBody>
                    <a:bodyPr/>
                    <a:lstStyle/>
                    <a:p>
                      <a:r>
                        <a:rPr lang="de-CH" sz="1200" noProof="0" dirty="0" smtClean="0">
                          <a:latin typeface="Tahoma" panose="020B0604030504040204" pitchFamily="34" charset="0"/>
                          <a:ea typeface="Tahoma" panose="020B0604030504040204" pitchFamily="34" charset="0"/>
                          <a:cs typeface="Tahoma" panose="020B0604030504040204" pitchFamily="34" charset="0"/>
                        </a:rPr>
                        <a:t>Alle TV-Geräte in den Panel-Haushalten sowie (auf freiwilliger Basis) Desktops und/oder Laptops s in Haushalten mit TV</a:t>
                      </a:r>
                      <a:br>
                        <a:rPr lang="de-CH" sz="1200" noProof="0" dirty="0" smtClean="0">
                          <a:latin typeface="Tahoma" panose="020B0604030504040204" pitchFamily="34" charset="0"/>
                          <a:ea typeface="Tahoma" panose="020B0604030504040204" pitchFamily="34" charset="0"/>
                          <a:cs typeface="Tahoma" panose="020B0604030504040204" pitchFamily="34" charset="0"/>
                        </a:rPr>
                      </a:br>
                      <a:r>
                        <a:rPr lang="de-CH" sz="1200" noProof="0" dirty="0" smtClean="0">
                          <a:latin typeface="Tahoma" panose="020B0604030504040204" pitchFamily="34" charset="0"/>
                          <a:ea typeface="Tahoma" panose="020B0604030504040204" pitchFamily="34" charset="0"/>
                          <a:cs typeface="Tahoma" panose="020B0604030504040204" pitchFamily="34" charset="0"/>
                        </a:rPr>
                        <a:t>(in ca. 66% der Panel-Haushalte / April 2017)</a:t>
                      </a:r>
                    </a:p>
                  </a:txBody>
                  <a:tcPr>
                    <a:solidFill>
                      <a:schemeClr val="accent1">
                        <a:lumMod val="40000"/>
                        <a:lumOff val="60000"/>
                      </a:schemeClr>
                    </a:solidFill>
                  </a:tcPr>
                </a:tc>
              </a:tr>
              <a:tr h="407366">
                <a:tc>
                  <a:txBody>
                    <a:bodyPr/>
                    <a:lstStyle/>
                    <a:p>
                      <a:r>
                        <a:rPr lang="en-GB" sz="1200" b="1" noProof="0" dirty="0" smtClean="0">
                          <a:latin typeface="Tahoma" panose="020B0604030504040204" pitchFamily="34" charset="0"/>
                          <a:ea typeface="Tahoma" panose="020B0604030504040204" pitchFamily="34" charset="0"/>
                          <a:cs typeface="Tahoma" panose="020B0604030504040204" pitchFamily="34" charset="0"/>
                        </a:rPr>
                        <a:t>Was </a:t>
                      </a:r>
                      <a:r>
                        <a:rPr lang="en-GB" sz="1200" b="1" noProof="0" dirty="0" err="1" smtClean="0">
                          <a:latin typeface="Tahoma" panose="020B0604030504040204" pitchFamily="34" charset="0"/>
                          <a:ea typeface="Tahoma" panose="020B0604030504040204" pitchFamily="34" charset="0"/>
                          <a:cs typeface="Tahoma" panose="020B0604030504040204" pitchFamily="34" charset="0"/>
                        </a:rPr>
                        <a:t>gemessen</a:t>
                      </a:r>
                      <a:r>
                        <a:rPr lang="en-GB" sz="1200" b="1" noProof="0" dirty="0" smtClean="0">
                          <a:latin typeface="Tahoma" panose="020B0604030504040204" pitchFamily="34" charset="0"/>
                          <a:ea typeface="Tahoma" panose="020B0604030504040204" pitchFamily="34" charset="0"/>
                          <a:cs typeface="Tahoma" panose="020B0604030504040204" pitchFamily="34" charset="0"/>
                        </a:rPr>
                        <a:t> </a:t>
                      </a:r>
                      <a:r>
                        <a:rPr lang="en-GB" sz="1200" b="1" noProof="0" dirty="0" err="1" smtClean="0">
                          <a:latin typeface="Tahoma" panose="020B0604030504040204" pitchFamily="34" charset="0"/>
                          <a:ea typeface="Tahoma" panose="020B0604030504040204" pitchFamily="34" charset="0"/>
                          <a:cs typeface="Tahoma" panose="020B0604030504040204" pitchFamily="34" charset="0"/>
                        </a:rPr>
                        <a:t>wird</a:t>
                      </a:r>
                      <a:endParaRPr lang="en-GB" sz="1200" b="1" noProof="0" dirty="0">
                        <a:latin typeface="Tahoma" panose="020B0604030504040204" pitchFamily="34" charset="0"/>
                        <a:ea typeface="Tahoma" panose="020B0604030504040204" pitchFamily="34" charset="0"/>
                        <a:cs typeface="Tahoma" panose="020B0604030504040204" pitchFamily="34" charset="0"/>
                      </a:endParaRPr>
                    </a:p>
                  </a:txBody>
                  <a:tcPr>
                    <a:solidFill>
                      <a:schemeClr val="accent1">
                        <a:lumMod val="20000"/>
                        <a:lumOff val="80000"/>
                      </a:schemeClr>
                    </a:solidFill>
                  </a:tcPr>
                </a:tc>
                <a:tc>
                  <a:txBody>
                    <a:bodyPr/>
                    <a:lstStyle/>
                    <a:p>
                      <a:r>
                        <a:rPr lang="de-CH" sz="1200" noProof="0" dirty="0" smtClean="0">
                          <a:latin typeface="Tahoma" panose="020B0604030504040204" pitchFamily="34" charset="0"/>
                          <a:ea typeface="Tahoma" panose="020B0604030504040204" pitchFamily="34" charset="0"/>
                          <a:cs typeface="Tahoma" panose="020B0604030504040204" pitchFamily="34" charset="0"/>
                        </a:rPr>
                        <a:t>Live-TV-Betrachtung + Zeitversetztes Fernsehen bis zu 7 Tagen</a:t>
                      </a:r>
                    </a:p>
                  </a:txBody>
                  <a:tcPr>
                    <a:solidFill>
                      <a:schemeClr val="accent1">
                        <a:lumMod val="20000"/>
                        <a:lumOff val="80000"/>
                      </a:schemeClr>
                    </a:solidFill>
                  </a:tcPr>
                </a:tc>
              </a:tr>
            </a:tbl>
          </a:graphicData>
        </a:graphic>
      </p:graphicFrame>
    </p:spTree>
    <p:extLst>
      <p:ext uri="{BB962C8B-B14F-4D97-AF65-F5344CB8AC3E}">
        <p14:creationId xmlns:p14="http://schemas.microsoft.com/office/powerpoint/2010/main" val="15652331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1"/>
          <p:cNvSpPr>
            <a:spLocks noGrp="1"/>
          </p:cNvSpPr>
          <p:nvPr>
            <p:ph type="title"/>
          </p:nvPr>
        </p:nvSpPr>
        <p:spPr>
          <a:xfrm>
            <a:off x="792163" y="339502"/>
            <a:ext cx="8029575" cy="324036"/>
          </a:xfrm>
        </p:spPr>
        <p:txBody>
          <a:bodyPr/>
          <a:lstStyle/>
          <a:p>
            <a:r>
              <a:rPr lang="de-CH" dirty="0"/>
              <a:t>Auf welchen demoskopischen Grundlagen fusst das Panel</a:t>
            </a:r>
            <a:r>
              <a:rPr lang="de-CH" sz="1800" dirty="0"/>
              <a:t>?</a:t>
            </a:r>
            <a:endParaRPr lang="de-CH" dirty="0"/>
          </a:p>
        </p:txBody>
      </p:sp>
      <p:graphicFrame>
        <p:nvGraphicFramePr>
          <p:cNvPr id="4" name="Inhaltsplatzhalter 5"/>
          <p:cNvGraphicFramePr>
            <a:graphicFrameLocks/>
          </p:cNvGraphicFramePr>
          <p:nvPr>
            <p:extLst>
              <p:ext uri="{D42A27DB-BD31-4B8C-83A1-F6EECF244321}">
                <p14:modId xmlns:p14="http://schemas.microsoft.com/office/powerpoint/2010/main" val="3564171204"/>
              </p:ext>
            </p:extLst>
          </p:nvPr>
        </p:nvGraphicFramePr>
        <p:xfrm>
          <a:off x="809502" y="1121796"/>
          <a:ext cx="8012236" cy="3650704"/>
        </p:xfrm>
        <a:graphic>
          <a:graphicData uri="http://schemas.openxmlformats.org/drawingml/2006/table">
            <a:tbl>
              <a:tblPr firstRow="1">
                <a:tableStyleId>{93296810-A885-4BE3-A3E7-6D5BEEA58F35}</a:tableStyleId>
              </a:tblPr>
              <a:tblGrid>
                <a:gridCol w="2807096">
                  <a:extLst>
                    <a:ext uri="{9D8B030D-6E8A-4147-A177-3AD203B41FA5}">
                      <a16:colId xmlns="" xmlns:a16="http://schemas.microsoft.com/office/drawing/2014/main" val="3904220975"/>
                    </a:ext>
                  </a:extLst>
                </a:gridCol>
                <a:gridCol w="5205140">
                  <a:extLst>
                    <a:ext uri="{9D8B030D-6E8A-4147-A177-3AD203B41FA5}">
                      <a16:colId xmlns="" xmlns:a16="http://schemas.microsoft.com/office/drawing/2014/main" val="972733522"/>
                    </a:ext>
                  </a:extLst>
                </a:gridCol>
              </a:tblGrid>
              <a:tr h="225818">
                <a:tc>
                  <a:txBody>
                    <a:bodyPr/>
                    <a:lstStyle/>
                    <a:p>
                      <a:endParaRPr lang="de-CH" sz="600" dirty="0"/>
                    </a:p>
                  </a:txBody>
                  <a:tcPr>
                    <a:solidFill>
                      <a:schemeClr val="accent1"/>
                    </a:solidFill>
                  </a:tcPr>
                </a:tc>
                <a:tc>
                  <a:txBody>
                    <a:bodyPr/>
                    <a:lstStyle/>
                    <a:p>
                      <a:endParaRPr lang="de-CH" sz="600" dirty="0"/>
                    </a:p>
                  </a:txBody>
                  <a:tcPr>
                    <a:solidFill>
                      <a:srgbClr val="EE7C30"/>
                    </a:solidFill>
                  </a:tcPr>
                </a:tc>
                <a:extLst>
                  <a:ext uri="{0D108BD9-81ED-4DB2-BD59-A6C34878D82A}">
                    <a16:rowId xmlns="" xmlns:a16="http://schemas.microsoft.com/office/drawing/2014/main" val="3223196766"/>
                  </a:ext>
                </a:extLst>
              </a:tr>
              <a:tr h="440294">
                <a:tc>
                  <a:txBody>
                    <a:bodyPr/>
                    <a:lstStyle/>
                    <a:p>
                      <a:r>
                        <a:rPr lang="en-GB" sz="1200" b="1" noProof="0" dirty="0" smtClean="0">
                          <a:latin typeface="Tahoma" panose="020B0604030504040204" pitchFamily="34" charset="0"/>
                          <a:ea typeface="Tahoma" panose="020B0604030504040204" pitchFamily="34" charset="0"/>
                          <a:cs typeface="Tahoma" panose="020B0604030504040204" pitchFamily="34" charset="0"/>
                        </a:rPr>
                        <a:t>Universum</a:t>
                      </a:r>
                      <a:endParaRPr lang="en-GB" sz="1200" b="1" noProof="0" dirty="0">
                        <a:latin typeface="Tahoma" panose="020B0604030504040204" pitchFamily="34" charset="0"/>
                        <a:ea typeface="Tahoma" panose="020B0604030504040204" pitchFamily="34" charset="0"/>
                        <a:cs typeface="Tahoma" panose="020B0604030504040204" pitchFamily="34" charset="0"/>
                      </a:endParaRPr>
                    </a:p>
                  </a:txBody>
                  <a:tcPr>
                    <a:solidFill>
                      <a:schemeClr val="accent1">
                        <a:lumMod val="40000"/>
                        <a:lumOff val="60000"/>
                      </a:schemeClr>
                    </a:solidFill>
                  </a:tcPr>
                </a:tc>
                <a:tc>
                  <a:txBody>
                    <a:bodyPr/>
                    <a:lstStyle/>
                    <a:p>
                      <a:r>
                        <a:rPr lang="de-CH" sz="1200" noProof="0" dirty="0" smtClean="0">
                          <a:latin typeface="Tahoma" panose="020B0604030504040204" pitchFamily="34" charset="0"/>
                          <a:ea typeface="Tahoma" panose="020B0604030504040204" pitchFamily="34" charset="0"/>
                          <a:cs typeface="Tahoma" panose="020B0604030504040204" pitchFamily="34" charset="0"/>
                        </a:rPr>
                        <a:t>CH-Bevölkerung von 3+ in privaten Haushalten mit mindestens</a:t>
                      </a:r>
                      <a:br>
                        <a:rPr lang="de-CH" sz="1200" noProof="0" dirty="0" smtClean="0">
                          <a:latin typeface="Tahoma" panose="020B0604030504040204" pitchFamily="34" charset="0"/>
                          <a:ea typeface="Tahoma" panose="020B0604030504040204" pitchFamily="34" charset="0"/>
                          <a:cs typeface="Tahoma" panose="020B0604030504040204" pitchFamily="34" charset="0"/>
                        </a:rPr>
                      </a:br>
                      <a:r>
                        <a:rPr lang="de-CH" sz="1200" noProof="0" dirty="0" smtClean="0">
                          <a:latin typeface="Tahoma" panose="020B0604030504040204" pitchFamily="34" charset="0"/>
                          <a:ea typeface="Tahoma" panose="020B0604030504040204" pitchFamily="34" charset="0"/>
                          <a:cs typeface="Tahoma" panose="020B0604030504040204" pitchFamily="34" charset="0"/>
                        </a:rPr>
                        <a:t>1 TV-Gerät, das fürs</a:t>
                      </a:r>
                      <a:r>
                        <a:rPr lang="de-CH" sz="1200" baseline="0" noProof="0" dirty="0" smtClean="0">
                          <a:latin typeface="Tahoma" panose="020B0604030504040204" pitchFamily="34" charset="0"/>
                          <a:ea typeface="Tahoma" panose="020B0604030504040204" pitchFamily="34" charset="0"/>
                          <a:cs typeface="Tahoma" panose="020B0604030504040204" pitchFamily="34" charset="0"/>
                        </a:rPr>
                        <a:t> F</a:t>
                      </a:r>
                      <a:r>
                        <a:rPr lang="de-CH" sz="1200" noProof="0" dirty="0" smtClean="0">
                          <a:latin typeface="Tahoma" panose="020B0604030504040204" pitchFamily="34" charset="0"/>
                          <a:ea typeface="Tahoma" panose="020B0604030504040204" pitchFamily="34" charset="0"/>
                          <a:cs typeface="Tahoma" panose="020B0604030504040204" pitchFamily="34" charset="0"/>
                        </a:rPr>
                        <a:t>ernsehen genutzt wird</a:t>
                      </a:r>
                      <a:r>
                        <a:rPr lang="de-CH" sz="1200" b="0" noProof="0" dirty="0" smtClean="0">
                          <a:latin typeface="Tahoma" panose="020B0604030504040204" pitchFamily="34" charset="0"/>
                          <a:ea typeface="Tahoma" panose="020B0604030504040204" pitchFamily="34" charset="0"/>
                          <a:cs typeface="Tahoma" panose="020B0604030504040204" pitchFamily="34" charset="0"/>
                        </a:rPr>
                        <a:t>, </a:t>
                      </a:r>
                      <a:r>
                        <a:rPr lang="de-CH" sz="1200" b="0" spc="0" noProof="0" dirty="0" smtClean="0">
                          <a:latin typeface="Tahoma"/>
                          <a:ea typeface="Tahoma" panose="020B0604030504040204" pitchFamily="34" charset="0"/>
                          <a:cs typeface="Tahoma"/>
                        </a:rPr>
                        <a:t>2017</a:t>
                      </a:r>
                      <a:r>
                        <a:rPr lang="de-CH" sz="1200" b="0" spc="0" baseline="0" noProof="0" dirty="0" smtClean="0">
                          <a:latin typeface="Tahoma"/>
                          <a:ea typeface="Tahoma" panose="020B0604030504040204" pitchFamily="34" charset="0"/>
                          <a:cs typeface="Tahoma"/>
                        </a:rPr>
                        <a:t> 7</a:t>
                      </a:r>
                      <a:r>
                        <a:rPr lang="de-CH" sz="1200" b="0" spc="0" noProof="0" dirty="0" smtClean="0">
                          <a:latin typeface="Tahoma"/>
                          <a:ea typeface="Tahoma" panose="020B0604030504040204" pitchFamily="34" charset="0"/>
                          <a:cs typeface="Tahoma"/>
                        </a:rPr>
                        <a:t>'326'000 </a:t>
                      </a:r>
                      <a:r>
                        <a:rPr lang="de-CH" sz="1200" spc="0" noProof="0" dirty="0" smtClean="0">
                          <a:latin typeface="Tahoma"/>
                          <a:ea typeface="Tahoma" panose="020B0604030504040204" pitchFamily="34" charset="0"/>
                          <a:cs typeface="Tahoma"/>
                        </a:rPr>
                        <a:t>Personen</a:t>
                      </a:r>
                      <a:endParaRPr lang="de-CH" sz="1200" spc="0" noProof="0" dirty="0">
                        <a:latin typeface="Tahoma"/>
                        <a:ea typeface="Tahoma" panose="020B0604030504040204" pitchFamily="34" charset="0"/>
                        <a:cs typeface="Tahoma"/>
                      </a:endParaRPr>
                    </a:p>
                  </a:txBody>
                  <a:tcPr>
                    <a:solidFill>
                      <a:schemeClr val="accent1">
                        <a:lumMod val="40000"/>
                        <a:lumOff val="60000"/>
                      </a:schemeClr>
                    </a:solidFill>
                  </a:tcPr>
                </a:tc>
                <a:extLst>
                  <a:ext uri="{0D108BD9-81ED-4DB2-BD59-A6C34878D82A}">
                    <a16:rowId xmlns="" xmlns:a16="http://schemas.microsoft.com/office/drawing/2014/main" val="1293410594"/>
                  </a:ext>
                </a:extLst>
              </a:tr>
              <a:tr h="400050">
                <a:tc>
                  <a:txBody>
                    <a:bodyPr/>
                    <a:lstStyle/>
                    <a:p>
                      <a:r>
                        <a:rPr lang="en-GB" sz="1200" b="1" noProof="0" dirty="0" smtClean="0">
                          <a:latin typeface="Tahoma" panose="020B0604030504040204" pitchFamily="34" charset="0"/>
                          <a:ea typeface="Tahoma" panose="020B0604030504040204" pitchFamily="34" charset="0"/>
                          <a:cs typeface="Tahoma" panose="020B0604030504040204" pitchFamily="34" charset="0"/>
                        </a:rPr>
                        <a:t>Panelgrösse</a:t>
                      </a:r>
                      <a:endParaRPr lang="en-GB" sz="1200" b="1" noProof="0" dirty="0">
                        <a:latin typeface="Tahoma" panose="020B0604030504040204" pitchFamily="34" charset="0"/>
                        <a:ea typeface="Tahoma" panose="020B0604030504040204" pitchFamily="34" charset="0"/>
                        <a:cs typeface="Tahoma" panose="020B0604030504040204" pitchFamily="34" charset="0"/>
                      </a:endParaRPr>
                    </a:p>
                  </a:txBody>
                  <a:tcPr>
                    <a:solidFill>
                      <a:schemeClr val="accent1">
                        <a:lumMod val="20000"/>
                        <a:lumOff val="80000"/>
                      </a:schemeClr>
                    </a:solidFill>
                  </a:tcPr>
                </a:tc>
                <a:tc>
                  <a:txBody>
                    <a:bodyPr/>
                    <a:lstStyle/>
                    <a:p>
                      <a:r>
                        <a:rPr lang="de-CH" sz="1200" noProof="0" dirty="0" smtClean="0">
                          <a:latin typeface="Tahoma" panose="020B0604030504040204" pitchFamily="34" charset="0"/>
                          <a:ea typeface="Tahoma" panose="020B0604030504040204" pitchFamily="34" charset="0"/>
                          <a:cs typeface="Tahoma" panose="020B0604030504040204" pitchFamily="34" charset="0"/>
                        </a:rPr>
                        <a:t>Mindestens 1870 Haushalte berichten täglich. Disproportionale sprachregionale Verteilung: DS: 1000 / SR: 600 / SI: 270</a:t>
                      </a:r>
                    </a:p>
                  </a:txBody>
                  <a:tcPr>
                    <a:solidFill>
                      <a:schemeClr val="accent1">
                        <a:lumMod val="20000"/>
                        <a:lumOff val="80000"/>
                      </a:schemeClr>
                    </a:solidFill>
                  </a:tcPr>
                </a:tc>
                <a:extLst>
                  <a:ext uri="{0D108BD9-81ED-4DB2-BD59-A6C34878D82A}">
                    <a16:rowId xmlns="" xmlns:a16="http://schemas.microsoft.com/office/drawing/2014/main" val="2373790091"/>
                  </a:ext>
                </a:extLst>
              </a:tr>
              <a:tr h="542925">
                <a:tc>
                  <a:txBody>
                    <a:bodyPr/>
                    <a:lstStyle/>
                    <a:p>
                      <a:r>
                        <a:rPr lang="de-CH" sz="1200" b="1" noProof="0" dirty="0" smtClean="0">
                          <a:latin typeface="Tahoma" panose="020B0604030504040204" pitchFamily="34" charset="0"/>
                          <a:ea typeface="Tahoma" panose="020B0604030504040204" pitchFamily="34" charset="0"/>
                          <a:cs typeface="Tahoma" panose="020B0604030504040204" pitchFamily="34" charset="0"/>
                        </a:rPr>
                        <a:t>Quotenkriterien (auf Haushaltsbasis und nach Sprachregionen)</a:t>
                      </a:r>
                    </a:p>
                  </a:txBody>
                  <a:tcPr>
                    <a:solidFill>
                      <a:srgbClr val="F9D1B5"/>
                    </a:solidFill>
                  </a:tcPr>
                </a:tc>
                <a:tc>
                  <a:txBody>
                    <a:bodyPr/>
                    <a:lstStyle/>
                    <a:p>
                      <a:r>
                        <a:rPr lang="de-CH" sz="1200" baseline="0" noProof="0" dirty="0" smtClean="0">
                          <a:latin typeface="Tahoma" panose="020B0604030504040204" pitchFamily="34" charset="0"/>
                          <a:ea typeface="Tahoma" panose="020B0604030504040204" pitchFamily="34" charset="0"/>
                          <a:cs typeface="Tahoma" panose="020B0604030504040204" pitchFamily="34" charset="0"/>
                        </a:rPr>
                        <a:t>Zahl der genutzten TV-Geräte (3 Kategorien), HH Grösse (5),</a:t>
                      </a:r>
                      <a:br>
                        <a:rPr lang="de-CH" sz="1200" baseline="0" noProof="0" dirty="0" smtClean="0">
                          <a:latin typeface="Tahoma" panose="020B0604030504040204" pitchFamily="34" charset="0"/>
                          <a:ea typeface="Tahoma" panose="020B0604030504040204" pitchFamily="34" charset="0"/>
                          <a:cs typeface="Tahoma" panose="020B0604030504040204" pitchFamily="34" charset="0"/>
                        </a:rPr>
                      </a:br>
                      <a:r>
                        <a:rPr lang="de-CH" sz="1200" baseline="0" noProof="0" dirty="0" smtClean="0">
                          <a:latin typeface="Tahoma" panose="020B0604030504040204" pitchFamily="34" charset="0"/>
                          <a:ea typeface="Tahoma" panose="020B0604030504040204" pitchFamily="34" charset="0"/>
                          <a:cs typeface="Tahoma" panose="020B0604030504040204" pitchFamily="34" charset="0"/>
                        </a:rPr>
                        <a:t>HH mit Kindern 0–2 (J/N), HH mit Kindern 0–14 (J/N),</a:t>
                      </a:r>
                    </a:p>
                    <a:p>
                      <a:r>
                        <a:rPr lang="de-CH" sz="1200" baseline="0" noProof="0" dirty="0" smtClean="0">
                          <a:latin typeface="Tahoma" panose="020B0604030504040204" pitchFamily="34" charset="0"/>
                          <a:ea typeface="Tahoma" panose="020B0604030504040204" pitchFamily="34" charset="0"/>
                          <a:cs typeface="Tahoma" panose="020B0604030504040204" pitchFamily="34" charset="0"/>
                        </a:rPr>
                        <a:t>Empfangstypen (3), Elementarzonen (25)</a:t>
                      </a:r>
                    </a:p>
                  </a:txBody>
                  <a:tcPr>
                    <a:solidFill>
                      <a:srgbClr val="F9D1B5"/>
                    </a:solidFill>
                  </a:tcPr>
                </a:tc>
                <a:extLst>
                  <a:ext uri="{0D108BD9-81ED-4DB2-BD59-A6C34878D82A}">
                    <a16:rowId xmlns="" xmlns:a16="http://schemas.microsoft.com/office/drawing/2014/main" val="2837137597"/>
                  </a:ext>
                </a:extLst>
              </a:tr>
              <a:tr h="407366">
                <a:tc>
                  <a:txBody>
                    <a:bodyPr/>
                    <a:lstStyle/>
                    <a:p>
                      <a:r>
                        <a:rPr lang="en-GB" sz="1200" b="1" noProof="0" dirty="0" smtClean="0">
                          <a:latin typeface="Tahoma" panose="020B0604030504040204" pitchFamily="34" charset="0"/>
                          <a:ea typeface="Tahoma" panose="020B0604030504040204" pitchFamily="34" charset="0"/>
                          <a:cs typeface="Tahoma" panose="020B0604030504040204" pitchFamily="34" charset="0"/>
                        </a:rPr>
                        <a:t>Gewichtungsvariablen </a:t>
                      </a:r>
                      <a:r>
                        <a:rPr lang="en-GB" sz="1200" b="1" baseline="0" noProof="0" dirty="0" smtClean="0">
                          <a:latin typeface="Tahoma" panose="020B0604030504040204" pitchFamily="34" charset="0"/>
                          <a:ea typeface="Tahoma" panose="020B0604030504040204" pitchFamily="34" charset="0"/>
                          <a:cs typeface="Tahoma" panose="020B0604030504040204" pitchFamily="34" charset="0"/>
                        </a:rPr>
                        <a:t>(auf Personenbasis nach Sprachregionen)</a:t>
                      </a:r>
                      <a:endParaRPr lang="en-GB" sz="1200" b="1" noProof="0" dirty="0">
                        <a:latin typeface="Tahoma" panose="020B0604030504040204" pitchFamily="34" charset="0"/>
                        <a:ea typeface="Tahoma" panose="020B0604030504040204" pitchFamily="34" charset="0"/>
                        <a:cs typeface="Tahoma" panose="020B0604030504040204" pitchFamily="34" charset="0"/>
                      </a:endParaRPr>
                    </a:p>
                  </a:txBody>
                  <a:tcPr>
                    <a:solidFill>
                      <a:schemeClr val="accent1">
                        <a:lumMod val="20000"/>
                        <a:lumOff val="80000"/>
                      </a:schemeClr>
                    </a:solidFill>
                  </a:tcPr>
                </a:tc>
                <a:tc>
                  <a:txBody>
                    <a:bodyPr/>
                    <a:lstStyle/>
                    <a:p>
                      <a:r>
                        <a:rPr lang="de-CH" sz="1200" noProof="0" dirty="0" smtClean="0">
                          <a:latin typeface="Tahoma" panose="020B0604030504040204" pitchFamily="34" charset="0"/>
                          <a:ea typeface="Tahoma" panose="020B0604030504040204" pitchFamily="34" charset="0"/>
                          <a:cs typeface="Tahoma" panose="020B0604030504040204" pitchFamily="34" charset="0"/>
                        </a:rPr>
                        <a:t>Personen 3+, Personen 3+ nach HH Grösse (9), Hausfrauenstatus (2), Personen 3+ in HH mit 0–2 Kindern (2), Personen 3+ in HH mit 0–14 Kindern (2), Erwachsene nach Geschlecht/Kindern (3), Personen 3+ nach Altersgruppen (14), Personen 3+ nach Hausfrau / Empfangsart (6), Personen 3+ nach Elementarbereich</a:t>
                      </a:r>
                    </a:p>
                  </a:txBody>
                  <a:tcPr>
                    <a:solidFill>
                      <a:schemeClr val="accent1">
                        <a:lumMod val="20000"/>
                        <a:lumOff val="80000"/>
                      </a:schemeClr>
                    </a:solidFill>
                  </a:tcPr>
                </a:tc>
                <a:extLst>
                  <a:ext uri="{0D108BD9-81ED-4DB2-BD59-A6C34878D82A}">
                    <a16:rowId xmlns="" xmlns:a16="http://schemas.microsoft.com/office/drawing/2014/main" val="3424303576"/>
                  </a:ext>
                </a:extLst>
              </a:tr>
              <a:tr h="407366">
                <a:tc>
                  <a:txBody>
                    <a:bodyPr/>
                    <a:lstStyle/>
                    <a:p>
                      <a:r>
                        <a:rPr lang="de-CH" sz="1200" b="1" dirty="0" smtClean="0">
                          <a:latin typeface="Tahoma" panose="020B0604030504040204" pitchFamily="34" charset="0"/>
                          <a:ea typeface="Tahoma" panose="020B0604030504040204" pitchFamily="34" charset="0"/>
                          <a:cs typeface="Tahoma" panose="020B0604030504040204" pitchFamily="34" charset="0"/>
                        </a:rPr>
                        <a:t>Rekrutierungskriterien</a:t>
                      </a:r>
                      <a:endParaRPr lang="de-CH" sz="1200" b="1" dirty="0">
                        <a:latin typeface="Tahoma" panose="020B0604030504040204" pitchFamily="34" charset="0"/>
                        <a:ea typeface="Tahoma" panose="020B0604030504040204" pitchFamily="34" charset="0"/>
                        <a:cs typeface="Tahoma" panose="020B0604030504040204" pitchFamily="34" charset="0"/>
                      </a:endParaRPr>
                    </a:p>
                  </a:txBody>
                  <a:tcPr>
                    <a:solidFill>
                      <a:schemeClr val="accent1">
                        <a:lumMod val="40000"/>
                        <a:lumOff val="60000"/>
                      </a:schemeClr>
                    </a:solidFill>
                  </a:tcPr>
                </a:tc>
                <a:tc>
                  <a:txBody>
                    <a:bodyPr/>
                    <a:lstStyle/>
                    <a:p>
                      <a:r>
                        <a:rPr lang="de-CH" sz="1200" noProof="0" dirty="0" smtClean="0">
                          <a:latin typeface="Tahoma" panose="020B0604030504040204" pitchFamily="34" charset="0"/>
                          <a:ea typeface="Tahoma" panose="020B0604030504040204" pitchFamily="34" charset="0"/>
                          <a:cs typeface="Tahoma" panose="020B0604030504040204" pitchFamily="34" charset="0"/>
                        </a:rPr>
                        <a:t>Telefonisch oder schriftlich. Adressbasis: Das Register der schweizerischen Post, das vollständigste und aktuellste Adressbuch der Schweiz.</a:t>
                      </a:r>
                    </a:p>
                  </a:txBody>
                  <a:tcPr>
                    <a:solidFill>
                      <a:schemeClr val="accent1">
                        <a:lumMod val="40000"/>
                        <a:lumOff val="60000"/>
                      </a:schemeClr>
                    </a:solidFill>
                  </a:tcPr>
                </a:tc>
              </a:tr>
              <a:tr h="407366">
                <a:tc>
                  <a:txBody>
                    <a:bodyPr/>
                    <a:lstStyle/>
                    <a:p>
                      <a:r>
                        <a:rPr lang="en-GB" sz="1200" b="1" noProof="0" dirty="0" smtClean="0">
                          <a:latin typeface="Tahoma" panose="020B0604030504040204" pitchFamily="34" charset="0"/>
                          <a:ea typeface="Tahoma" panose="020B0604030504040204" pitchFamily="34" charset="0"/>
                          <a:cs typeface="Tahoma" panose="020B0604030504040204" pitchFamily="34" charset="0"/>
                        </a:rPr>
                        <a:t>Jährliche Rotation</a:t>
                      </a:r>
                      <a:endParaRPr lang="en-GB" sz="1200" b="1" noProof="0" dirty="0">
                        <a:latin typeface="Tahoma" panose="020B0604030504040204" pitchFamily="34" charset="0"/>
                        <a:ea typeface="Tahoma" panose="020B0604030504040204" pitchFamily="34" charset="0"/>
                        <a:cs typeface="Tahoma" panose="020B0604030504040204" pitchFamily="34" charset="0"/>
                      </a:endParaRPr>
                    </a:p>
                  </a:txBody>
                  <a:tcPr>
                    <a:solidFill>
                      <a:schemeClr val="accent1">
                        <a:lumMod val="20000"/>
                        <a:lumOff val="80000"/>
                      </a:schemeClr>
                    </a:solidFill>
                  </a:tcPr>
                </a:tc>
                <a:tc>
                  <a:txBody>
                    <a:bodyPr/>
                    <a:lstStyle/>
                    <a:p>
                      <a:r>
                        <a:rPr lang="de-CH" sz="1200" noProof="0" dirty="0" smtClean="0">
                          <a:latin typeface="Tahoma" panose="020B0604030504040204" pitchFamily="34" charset="0"/>
                          <a:ea typeface="Tahoma" panose="020B0604030504040204" pitchFamily="34" charset="0"/>
                          <a:cs typeface="Tahoma" panose="020B0604030504040204" pitchFamily="34" charset="0"/>
                        </a:rPr>
                        <a:t>Rund 20% des Panels (Grössenordnung</a:t>
                      </a:r>
                      <a:r>
                        <a:rPr lang="en-GB" sz="1200" noProof="0" dirty="0" smtClean="0">
                          <a:latin typeface="Tahoma" panose="020B0604030504040204" pitchFamily="34" charset="0"/>
                          <a:ea typeface="Tahoma" panose="020B0604030504040204" pitchFamily="34" charset="0"/>
                          <a:cs typeface="Tahoma" panose="020B0604030504040204" pitchFamily="34" charset="0"/>
                        </a:rPr>
                        <a:t>)</a:t>
                      </a:r>
                      <a:endParaRPr lang="en-GB" sz="1200" noProof="0" dirty="0">
                        <a:latin typeface="Tahoma" panose="020B0604030504040204" pitchFamily="34" charset="0"/>
                        <a:ea typeface="Tahoma" panose="020B0604030504040204" pitchFamily="34" charset="0"/>
                        <a:cs typeface="Tahoma" panose="020B0604030504040204" pitchFamily="34" charset="0"/>
                      </a:endParaRPr>
                    </a:p>
                  </a:txBody>
                  <a:tcPr>
                    <a:solidFill>
                      <a:schemeClr val="accent1">
                        <a:lumMod val="20000"/>
                        <a:lumOff val="80000"/>
                      </a:schemeClr>
                    </a:solidFill>
                  </a:tcPr>
                </a:tc>
              </a:tr>
            </a:tbl>
          </a:graphicData>
        </a:graphic>
      </p:graphicFrame>
    </p:spTree>
    <p:extLst>
      <p:ext uri="{BB962C8B-B14F-4D97-AF65-F5344CB8AC3E}">
        <p14:creationId xmlns:p14="http://schemas.microsoft.com/office/powerpoint/2010/main" val="35703048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a:t>In der Datenveredelung </a:t>
            </a:r>
            <a:r>
              <a:rPr lang="de-CH" dirty="0" smtClean="0"/>
              <a:t>werden</a:t>
            </a:r>
            <a:br>
              <a:rPr lang="de-CH" dirty="0" smtClean="0"/>
            </a:br>
            <a:r>
              <a:rPr lang="de-CH" dirty="0" smtClean="0"/>
              <a:t>Programminformationen </a:t>
            </a:r>
            <a:r>
              <a:rPr lang="de-CH" dirty="0"/>
              <a:t>zugespielt</a:t>
            </a:r>
            <a:endParaRPr lang="de-DE" dirty="0"/>
          </a:p>
        </p:txBody>
      </p:sp>
      <p:sp>
        <p:nvSpPr>
          <p:cNvPr id="3" name="Inhaltsplatzhalter 2"/>
          <p:cNvSpPr>
            <a:spLocks noGrp="1"/>
          </p:cNvSpPr>
          <p:nvPr>
            <p:ph idx="1"/>
          </p:nvPr>
        </p:nvSpPr>
        <p:spPr>
          <a:xfrm>
            <a:off x="2881983" y="1311610"/>
            <a:ext cx="5040560" cy="1836202"/>
          </a:xfrm>
        </p:spPr>
        <p:txBody>
          <a:bodyPr/>
          <a:lstStyle/>
          <a:p>
            <a:pPr>
              <a:lnSpc>
                <a:spcPct val="90000"/>
              </a:lnSpc>
              <a:spcAft>
                <a:spcPts val="900"/>
              </a:spcAft>
              <a:buClr>
                <a:schemeClr val="accent1"/>
              </a:buClr>
            </a:pPr>
            <a:r>
              <a:rPr lang="de-CH" dirty="0">
                <a:latin typeface="Calibri"/>
                <a:ea typeface="Tahoma" panose="020B0604030504040204" pitchFamily="34" charset="0"/>
                <a:cs typeface="Calibri"/>
              </a:rPr>
              <a:t>Mediapulse ist der kompetente Partner für die kunden- und marktorientierte Verarbeitung von Sendeprotokollen</a:t>
            </a:r>
          </a:p>
          <a:p>
            <a:pPr>
              <a:lnSpc>
                <a:spcPct val="90000"/>
              </a:lnSpc>
              <a:spcAft>
                <a:spcPts val="900"/>
              </a:spcAft>
              <a:buClr>
                <a:schemeClr val="accent1"/>
              </a:buClr>
            </a:pPr>
            <a:r>
              <a:rPr lang="de-CH" dirty="0">
                <a:latin typeface="Calibri"/>
                <a:ea typeface="Tahoma" panose="020B0604030504040204" pitchFamily="34" charset="0"/>
                <a:cs typeface="Calibri"/>
              </a:rPr>
              <a:t>Fristgerechte Auslieferung in konstant hoher </a:t>
            </a:r>
            <a:r>
              <a:rPr lang="de-CH" dirty="0" smtClean="0">
                <a:latin typeface="Calibri"/>
                <a:ea typeface="Tahoma" panose="020B0604030504040204" pitchFamily="34" charset="0"/>
                <a:cs typeface="Calibri"/>
              </a:rPr>
              <a:t>Qualität</a:t>
            </a:r>
            <a:br>
              <a:rPr lang="de-CH" dirty="0" smtClean="0">
                <a:latin typeface="Calibri"/>
                <a:ea typeface="Tahoma" panose="020B0604030504040204" pitchFamily="34" charset="0"/>
                <a:cs typeface="Calibri"/>
              </a:rPr>
            </a:br>
            <a:r>
              <a:rPr lang="de-CH" dirty="0" smtClean="0">
                <a:latin typeface="Calibri"/>
                <a:ea typeface="Tahoma" panose="020B0604030504040204" pitchFamily="34" charset="0"/>
                <a:cs typeface="Calibri"/>
              </a:rPr>
              <a:t>durch </a:t>
            </a:r>
            <a:r>
              <a:rPr lang="de-CH" dirty="0">
                <a:latin typeface="Calibri"/>
                <a:ea typeface="Tahoma" panose="020B0604030504040204" pitchFamily="34" charset="0"/>
                <a:cs typeface="Calibri"/>
              </a:rPr>
              <a:t>effektives Datenmanagement und Sicherstellung einer hohen Verfügbarkeit der Applikationen</a:t>
            </a:r>
          </a:p>
          <a:p>
            <a:pPr>
              <a:lnSpc>
                <a:spcPct val="90000"/>
              </a:lnSpc>
              <a:spcAft>
                <a:spcPts val="900"/>
              </a:spcAft>
              <a:buClr>
                <a:schemeClr val="accent1"/>
              </a:buClr>
            </a:pPr>
            <a:r>
              <a:rPr lang="de-CH" dirty="0">
                <a:latin typeface="Calibri"/>
                <a:ea typeface="Tahoma" panose="020B0604030504040204" pitchFamily="34" charset="0"/>
                <a:cs typeface="Calibri"/>
              </a:rPr>
              <a:t>Stete Effizienzsteigerung und Weiterentwicklung des </a:t>
            </a:r>
            <a:r>
              <a:rPr lang="de-CH" dirty="0" smtClean="0">
                <a:latin typeface="Calibri"/>
                <a:ea typeface="Tahoma" panose="020B0604030504040204" pitchFamily="34" charset="0"/>
                <a:cs typeface="Calibri"/>
              </a:rPr>
              <a:t>Angebots</a:t>
            </a:r>
            <a:br>
              <a:rPr lang="de-CH" dirty="0" smtClean="0">
                <a:latin typeface="Calibri"/>
                <a:ea typeface="Tahoma" panose="020B0604030504040204" pitchFamily="34" charset="0"/>
                <a:cs typeface="Calibri"/>
              </a:rPr>
            </a:br>
            <a:r>
              <a:rPr lang="de-CH" dirty="0" smtClean="0">
                <a:latin typeface="Calibri"/>
                <a:ea typeface="Tahoma" panose="020B0604030504040204" pitchFamily="34" charset="0"/>
                <a:cs typeface="Calibri"/>
              </a:rPr>
              <a:t>mit dem </a:t>
            </a:r>
            <a:r>
              <a:rPr lang="de-CH" dirty="0">
                <a:latin typeface="Calibri"/>
                <a:ea typeface="Tahoma" panose="020B0604030504040204" pitchFamily="34" charset="0"/>
                <a:cs typeface="Calibri"/>
              </a:rPr>
              <a:t>Markt</a:t>
            </a:r>
          </a:p>
        </p:txBody>
      </p:sp>
      <p:sp>
        <p:nvSpPr>
          <p:cNvPr id="6" name="Inhaltsplatzhalter 2"/>
          <p:cNvSpPr txBox="1">
            <a:spLocks/>
          </p:cNvSpPr>
          <p:nvPr/>
        </p:nvSpPr>
        <p:spPr>
          <a:xfrm>
            <a:off x="2879813" y="3443784"/>
            <a:ext cx="5616624" cy="1432222"/>
          </a:xfrm>
          <a:prstGeom prst="rect">
            <a:avLst/>
          </a:prstGeom>
        </p:spPr>
        <p:txBody>
          <a:bodyPr vert="horz" lIns="0" tIns="0" rIns="0" bIns="0" rtlCol="0">
            <a:noAutofit/>
          </a:bodyPr>
          <a:lstStyle>
            <a:lvl1pPr marL="216000" indent="-216000" algn="l" defTabSz="914400" rtl="0" eaLnBrk="1" latinLnBrk="0" hangingPunct="1">
              <a:lnSpc>
                <a:spcPct val="95000"/>
              </a:lnSpc>
              <a:spcBef>
                <a:spcPts val="0"/>
              </a:spcBef>
              <a:spcAft>
                <a:spcPts val="300"/>
              </a:spcAft>
              <a:buClr>
                <a:srgbClr val="EE7C30"/>
              </a:buClr>
              <a:buSzPct val="80000"/>
              <a:buFont typeface="Wingdings" panose="05000000000000000000" pitchFamily="2" charset="2"/>
              <a:buChar char="n"/>
              <a:defRPr lang="de-CH" sz="1400" kern="1200" noProof="0">
                <a:solidFill>
                  <a:schemeClr val="tx1"/>
                </a:solidFill>
                <a:latin typeface="+mn-lt"/>
                <a:ea typeface="+mn-ea"/>
                <a:cs typeface="+mn-cs"/>
              </a:defRPr>
            </a:lvl1pPr>
            <a:lvl2pPr marL="432000" indent="-216000" algn="l" defTabSz="914400" rtl="0" eaLnBrk="1" latinLnBrk="0" hangingPunct="1">
              <a:lnSpc>
                <a:spcPct val="95000"/>
              </a:lnSpc>
              <a:spcBef>
                <a:spcPts val="0"/>
              </a:spcBef>
              <a:spcAft>
                <a:spcPts val="300"/>
              </a:spcAft>
              <a:buClr>
                <a:srgbClr val="EE7C30"/>
              </a:buClr>
              <a:buSzPct val="70000"/>
              <a:buFont typeface="Wingdings" panose="05000000000000000000" pitchFamily="2" charset="2"/>
              <a:buChar char="¡"/>
              <a:defRPr lang="de-CH" sz="1400" kern="1200" noProof="0">
                <a:solidFill>
                  <a:schemeClr val="tx1"/>
                </a:solidFill>
                <a:latin typeface="+mj-lt"/>
                <a:ea typeface="+mn-ea"/>
                <a:cs typeface="+mn-cs"/>
              </a:defRPr>
            </a:lvl2pPr>
            <a:lvl3pPr marL="648000" indent="-216000" algn="l" defTabSz="914400" rtl="0" eaLnBrk="1" latinLnBrk="0" hangingPunct="1">
              <a:lnSpc>
                <a:spcPct val="95000"/>
              </a:lnSpc>
              <a:spcBef>
                <a:spcPts val="0"/>
              </a:spcBef>
              <a:spcAft>
                <a:spcPts val="300"/>
              </a:spcAft>
              <a:buClr>
                <a:srgbClr val="EE7C30"/>
              </a:buClr>
              <a:buSzPct val="100000"/>
              <a:buFont typeface="Arial" panose="020B0604020202020204" pitchFamily="34" charset="0"/>
              <a:buChar char="–"/>
              <a:defRPr lang="de-CH" sz="1400" kern="1200" noProof="0">
                <a:solidFill>
                  <a:schemeClr val="tx1"/>
                </a:solidFill>
                <a:latin typeface="+mj-lt"/>
                <a:ea typeface="+mn-ea"/>
                <a:cs typeface="+mn-cs"/>
              </a:defRPr>
            </a:lvl3pPr>
            <a:lvl4pPr marL="864000" indent="-216000" algn="l" defTabSz="914400" rtl="0" eaLnBrk="1" latinLnBrk="0" hangingPunct="1">
              <a:lnSpc>
                <a:spcPct val="95000"/>
              </a:lnSpc>
              <a:spcBef>
                <a:spcPts val="0"/>
              </a:spcBef>
              <a:spcAft>
                <a:spcPts val="300"/>
              </a:spcAft>
              <a:buClr>
                <a:srgbClr val="EE7C30"/>
              </a:buClr>
              <a:buFont typeface="Arial" panose="020B0604020202020204" pitchFamily="34" charset="0"/>
              <a:buChar char="»"/>
              <a:defRPr lang="de-CH" sz="1400" kern="1200" noProof="0">
                <a:solidFill>
                  <a:schemeClr val="tx1"/>
                </a:solidFill>
                <a:latin typeface="+mj-lt"/>
                <a:ea typeface="+mn-ea"/>
                <a:cs typeface="+mn-cs"/>
              </a:defRPr>
            </a:lvl4pPr>
            <a:lvl5pPr marL="1080000" indent="-216000" algn="l" defTabSz="914400" rtl="0" eaLnBrk="1" latinLnBrk="0" hangingPunct="1">
              <a:lnSpc>
                <a:spcPct val="95000"/>
              </a:lnSpc>
              <a:spcBef>
                <a:spcPts val="0"/>
              </a:spcBef>
              <a:spcAft>
                <a:spcPts val="300"/>
              </a:spcAft>
              <a:buClr>
                <a:srgbClr val="EE7C30"/>
              </a:buClr>
              <a:buSzPct val="70000"/>
              <a:buFont typeface="Wingdings" panose="05000000000000000000" pitchFamily="2" charset="2"/>
              <a:buChar char="l"/>
              <a:defRPr lang="de-CH" sz="1400" kern="1200" noProof="0">
                <a:solidFill>
                  <a:schemeClr val="tx1"/>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spcAft>
                <a:spcPts val="900"/>
              </a:spcAft>
              <a:buClr>
                <a:schemeClr val="accent1"/>
              </a:buClr>
            </a:pPr>
            <a:r>
              <a:rPr lang="de-CH" dirty="0">
                <a:latin typeface="Calibri"/>
                <a:ea typeface="Tahoma" panose="020B0604030504040204" pitchFamily="34" charset="0"/>
                <a:cs typeface="Calibri"/>
              </a:rPr>
              <a:t>Positionierung und Profilierung als kompetenter </a:t>
            </a:r>
            <a:r>
              <a:rPr lang="de-CH" dirty="0" smtClean="0">
                <a:latin typeface="Calibri"/>
                <a:ea typeface="Tahoma" panose="020B0604030504040204" pitchFamily="34" charset="0"/>
                <a:cs typeface="Calibri"/>
              </a:rPr>
              <a:t>Ansprechpartner </a:t>
            </a:r>
            <a:r>
              <a:rPr lang="de-CH" dirty="0">
                <a:latin typeface="Calibri"/>
                <a:ea typeface="Tahoma" panose="020B0604030504040204" pitchFamily="34" charset="0"/>
                <a:cs typeface="Calibri"/>
              </a:rPr>
              <a:t>für massgeschneiderte wiederkehrende und ad-hoc-Datenlieferungen</a:t>
            </a:r>
          </a:p>
          <a:p>
            <a:pPr>
              <a:lnSpc>
                <a:spcPct val="90000"/>
              </a:lnSpc>
              <a:spcAft>
                <a:spcPts val="900"/>
              </a:spcAft>
              <a:buClr>
                <a:schemeClr val="accent1"/>
              </a:buClr>
            </a:pPr>
            <a:r>
              <a:rPr lang="de-CH" dirty="0">
                <a:latin typeface="Calibri"/>
                <a:ea typeface="Tahoma" panose="020B0604030504040204" pitchFamily="34" charset="0"/>
                <a:cs typeface="Calibri"/>
              </a:rPr>
              <a:t>Auf- und Ausbau der Kompetenzen im Bereich Data Analytics</a:t>
            </a:r>
          </a:p>
        </p:txBody>
      </p:sp>
      <p:sp>
        <p:nvSpPr>
          <p:cNvPr id="7" name="Rechteck 6"/>
          <p:cNvSpPr/>
          <p:nvPr/>
        </p:nvSpPr>
        <p:spPr>
          <a:xfrm>
            <a:off x="799932" y="3255826"/>
            <a:ext cx="1539819" cy="1150054"/>
          </a:xfrm>
          <a:prstGeom prst="rect">
            <a:avLst/>
          </a:prstGeom>
          <a:solidFill>
            <a:schemeClr val="accent1"/>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360000" tIns="0" rIns="0" bIns="0" numCol="1" spcCol="0" rtlCol="0" fromWordArt="0" anchor="ctr" anchorCtr="0" forceAA="0" compatLnSpc="1">
            <a:prstTxWarp prst="textNoShape">
              <a:avLst/>
            </a:prstTxWarp>
            <a:noAutofit/>
          </a:bodyPr>
          <a:lstStyle/>
          <a:p>
            <a:pPr>
              <a:lnSpc>
                <a:spcPct val="90000"/>
              </a:lnSpc>
            </a:pPr>
            <a:r>
              <a:rPr lang="de-CH"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Andere</a:t>
            </a:r>
          </a:p>
          <a:p>
            <a:pPr>
              <a:lnSpc>
                <a:spcPct val="90000"/>
              </a:lnSpc>
            </a:pPr>
            <a:r>
              <a:rPr lang="de-CH"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Daten-</a:t>
            </a:r>
            <a:br>
              <a:rPr lang="de-CH"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br>
            <a:r>
              <a:rPr lang="de-CH"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Dienste</a:t>
            </a:r>
            <a:endParaRPr lang="de-CH" sz="1400" b="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8" name="Rechteck 7"/>
          <p:cNvSpPr/>
          <p:nvPr/>
        </p:nvSpPr>
        <p:spPr>
          <a:xfrm>
            <a:off x="792162" y="1347612"/>
            <a:ext cx="1547589" cy="1620180"/>
          </a:xfrm>
          <a:prstGeom prst="rect">
            <a:avLst/>
          </a:prstGeom>
          <a:solidFill>
            <a:schemeClr val="accent1"/>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360000" tIns="0" rIns="0" bIns="0" numCol="1" spcCol="0" rtlCol="0" fromWordArt="0" anchor="ctr" anchorCtr="0" forceAA="0" compatLnSpc="1">
            <a:prstTxWarp prst="textNoShape">
              <a:avLst/>
            </a:prstTxWarp>
            <a:noAutofit/>
          </a:bodyPr>
          <a:lstStyle/>
          <a:p>
            <a:pPr>
              <a:lnSpc>
                <a:spcPct val="90000"/>
              </a:lnSpc>
            </a:pPr>
            <a:r>
              <a:rPr lang="de-CH"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Sende-</a:t>
            </a:r>
            <a:br>
              <a:rPr lang="de-CH"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br>
            <a:r>
              <a:rPr lang="de-CH"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protokolle</a:t>
            </a:r>
            <a:endParaRPr lang="de-CH" sz="1400" b="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9" name="Textfeld 8"/>
          <p:cNvSpPr txBox="1"/>
          <p:nvPr/>
        </p:nvSpPr>
        <p:spPr>
          <a:xfrm>
            <a:off x="1943708" y="4047914"/>
            <a:ext cx="914400" cy="914400"/>
          </a:xfrm>
          <a:prstGeom prst="rect">
            <a:avLst/>
          </a:prstGeom>
          <a:noFill/>
        </p:spPr>
        <p:txBody>
          <a:bodyPr wrap="none" lIns="0" tIns="0" rIns="0" bIns="0" rtlCol="0">
            <a:noAutofit/>
          </a:bodyPr>
          <a:lstStyle/>
          <a:p>
            <a:pPr>
              <a:lnSpc>
                <a:spcPct val="95000"/>
              </a:lnSpc>
            </a:pPr>
            <a:endParaRPr lang="de-DE" sz="1400" dirty="0" smtClean="0"/>
          </a:p>
        </p:txBody>
      </p:sp>
    </p:spTree>
    <p:extLst>
      <p:ext uri="{BB962C8B-B14F-4D97-AF65-F5344CB8AC3E}">
        <p14:creationId xmlns:p14="http://schemas.microsoft.com/office/powerpoint/2010/main" val="2928846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1"/>
          <p:cNvSpPr>
            <a:spLocks noGrp="1"/>
          </p:cNvSpPr>
          <p:nvPr>
            <p:ph type="title"/>
          </p:nvPr>
        </p:nvSpPr>
        <p:spPr>
          <a:xfrm>
            <a:off x="792163" y="339502"/>
            <a:ext cx="8101012" cy="324036"/>
          </a:xfrm>
        </p:spPr>
        <p:txBody>
          <a:bodyPr/>
          <a:lstStyle/>
          <a:p>
            <a:r>
              <a:rPr lang="de-CH" dirty="0" smtClean="0"/>
              <a:t>In der Auswertungssoftware «Instar Analytics»</a:t>
            </a:r>
            <a:br>
              <a:rPr lang="de-CH" dirty="0" smtClean="0"/>
            </a:br>
            <a:r>
              <a:rPr lang="de-CH" dirty="0" smtClean="0"/>
              <a:t>werden Daten bereitgestellt</a:t>
            </a:r>
            <a:endParaRPr lang="de-CH" dirty="0"/>
          </a:p>
        </p:txBody>
      </p:sp>
      <p:sp>
        <p:nvSpPr>
          <p:cNvPr id="6" name="Inhaltsplatzhalter 17"/>
          <p:cNvSpPr>
            <a:spLocks noGrp="1"/>
          </p:cNvSpPr>
          <p:nvPr>
            <p:ph idx="1"/>
          </p:nvPr>
        </p:nvSpPr>
        <p:spPr>
          <a:xfrm>
            <a:off x="3563888" y="1311611"/>
            <a:ext cx="3995861" cy="3456383"/>
          </a:xfrm>
        </p:spPr>
        <p:txBody>
          <a:bodyPr/>
          <a:lstStyle/>
          <a:p>
            <a:pPr lvl="0">
              <a:spcAft>
                <a:spcPts val="900"/>
              </a:spcAft>
            </a:pPr>
            <a:r>
              <a:rPr lang="de-CH" dirty="0" smtClean="0"/>
              <a:t>Eine </a:t>
            </a:r>
            <a:r>
              <a:rPr lang="de-CH" dirty="0"/>
              <a:t>hohe Benutzerfreundlichkeit und viele nützliche Funktionen machen </a:t>
            </a:r>
            <a:r>
              <a:rPr lang="de-CH" dirty="0" smtClean="0"/>
              <a:t>«Instar Analytics» </a:t>
            </a:r>
            <a:r>
              <a:rPr lang="de-CH" dirty="0"/>
              <a:t>zu einem wertvollen Hilfsmittel im Umgang mit den Daten aus dem Mediapulse Fernsehpanel</a:t>
            </a:r>
            <a:r>
              <a:rPr lang="de-CH" dirty="0" smtClean="0"/>
              <a:t>.</a:t>
            </a:r>
            <a:endParaRPr lang="de-CH" dirty="0"/>
          </a:p>
          <a:p>
            <a:pPr lvl="0">
              <a:spcAft>
                <a:spcPts val="900"/>
              </a:spcAft>
            </a:pPr>
            <a:r>
              <a:rPr lang="de-CH" dirty="0" smtClean="0"/>
              <a:t>«Instar Analytics» </a:t>
            </a:r>
            <a:r>
              <a:rPr lang="de-CH" dirty="0"/>
              <a:t>bietet eine gute Übersicht, hat eine hohe Performance und </a:t>
            </a:r>
            <a:r>
              <a:rPr lang="de-CH" dirty="0" smtClean="0"/>
              <a:t>Flexibilität.</a:t>
            </a:r>
          </a:p>
          <a:p>
            <a:pPr lvl="0">
              <a:spcAft>
                <a:spcPts val="900"/>
              </a:spcAft>
            </a:pPr>
            <a:r>
              <a:rPr lang="de-CH" dirty="0" smtClean="0"/>
              <a:t>Für </a:t>
            </a:r>
            <a:r>
              <a:rPr lang="de-CH" dirty="0"/>
              <a:t>den Einsatz in der Schweiz wurde die Software auf unsere spezifischen Anwendungen und Bedürfnisse hin angepasst. Entsprechend sind auch verschiedene Sprachversionen verfügbar (deutsch, französisch, italienisch und englisch)</a:t>
            </a:r>
            <a:r>
              <a:rPr lang="de-CH" dirty="0" smtClean="0"/>
              <a:t>.</a:t>
            </a:r>
            <a:endParaRPr lang="de-CH" dirty="0"/>
          </a:p>
          <a:p>
            <a:pPr lvl="0">
              <a:spcAft>
                <a:spcPts val="900"/>
              </a:spcAft>
            </a:pPr>
            <a:r>
              <a:rPr lang="de-CH" dirty="0" smtClean="0"/>
              <a:t>«Instar Analytics</a:t>
            </a:r>
            <a:r>
              <a:rPr lang="de-CH" dirty="0"/>
              <a:t>»</a:t>
            </a:r>
            <a:r>
              <a:rPr lang="de-CH" dirty="0" smtClean="0"/>
              <a:t> </a:t>
            </a:r>
            <a:r>
              <a:rPr lang="de-CH" dirty="0"/>
              <a:t>wird in rund 30 Ländern erfolgreich eingesetzt</a:t>
            </a:r>
            <a:r>
              <a:rPr lang="de-CH" dirty="0" smtClean="0"/>
              <a:t>.</a:t>
            </a:r>
            <a:endParaRPr lang="de-CH" dirty="0"/>
          </a:p>
        </p:txBody>
      </p:sp>
      <p:pic>
        <p:nvPicPr>
          <p:cNvPr id="7" name="Bild 6" descr="Instar_Analytics.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2163" y="1347614"/>
            <a:ext cx="2018492" cy="681972"/>
          </a:xfrm>
          <a:prstGeom prst="rect">
            <a:avLst/>
          </a:prstGeom>
        </p:spPr>
      </p:pic>
      <p:pic>
        <p:nvPicPr>
          <p:cNvPr id="9" name="Bild 8" descr="Grafik_Instar_Analytics_2.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2163" y="2247713"/>
            <a:ext cx="2050095" cy="2050095"/>
          </a:xfrm>
          <a:prstGeom prst="rect">
            <a:avLst/>
          </a:prstGeom>
        </p:spPr>
      </p:pic>
    </p:spTree>
    <p:extLst>
      <p:ext uri="{BB962C8B-B14F-4D97-AF65-F5344CB8AC3E}">
        <p14:creationId xmlns:p14="http://schemas.microsoft.com/office/powerpoint/2010/main" val="27456084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a:t>Outputs und Kenngrössen der TV-Forschung</a:t>
            </a:r>
            <a:endParaRPr lang="de-DE" dirty="0"/>
          </a:p>
        </p:txBody>
      </p:sp>
      <p:graphicFrame>
        <p:nvGraphicFramePr>
          <p:cNvPr id="5" name="Tabelle 4"/>
          <p:cNvGraphicFramePr>
            <a:graphicFrameLocks noGrp="1"/>
          </p:cNvGraphicFramePr>
          <p:nvPr>
            <p:extLst>
              <p:ext uri="{D42A27DB-BD31-4B8C-83A1-F6EECF244321}">
                <p14:modId xmlns:p14="http://schemas.microsoft.com/office/powerpoint/2010/main" val="2294571622"/>
              </p:ext>
            </p:extLst>
          </p:nvPr>
        </p:nvGraphicFramePr>
        <p:xfrm>
          <a:off x="719572" y="1059582"/>
          <a:ext cx="7848872" cy="3639553"/>
        </p:xfrm>
        <a:graphic>
          <a:graphicData uri="http://schemas.openxmlformats.org/drawingml/2006/table">
            <a:tbl>
              <a:tblPr firstRow="1" firstCol="1" bandRow="1"/>
              <a:tblGrid>
                <a:gridCol w="2016224"/>
                <a:gridCol w="5832648"/>
              </a:tblGrid>
              <a:tr h="456394">
                <a:tc>
                  <a:txBody>
                    <a:bodyPr/>
                    <a:lstStyle/>
                    <a:p>
                      <a:pPr marL="0" indent="0">
                        <a:buClr>
                          <a:schemeClr val="accent6">
                            <a:lumMod val="75000"/>
                          </a:schemeClr>
                        </a:buClr>
                        <a:buFont typeface="Wingdings" panose="05000000000000000000" pitchFamily="2" charset="2"/>
                        <a:buNone/>
                      </a:pPr>
                      <a:r>
                        <a:rPr lang="de-CH" sz="1200" b="1" dirty="0">
                          <a:effectLst/>
                          <a:latin typeface="Tahoma" panose="020B0604030504040204" pitchFamily="34" charset="0"/>
                          <a:ea typeface="Tahoma" panose="020B0604030504040204" pitchFamily="34" charset="0"/>
                          <a:cs typeface="Tahoma" panose="020B0604030504040204" pitchFamily="34" charset="0"/>
                        </a:rPr>
                        <a:t>Durchschnittsalter</a:t>
                      </a:r>
                    </a:p>
                  </a:txBody>
                  <a:tcPr marL="64180" marR="64180" marT="0" marB="0">
                    <a:lnL>
                      <a:noFill/>
                    </a:lnL>
                    <a:lnR>
                      <a:noFill/>
                    </a:lnR>
                    <a:lnT>
                      <a:noFill/>
                    </a:lnT>
                    <a:lnB>
                      <a:noFill/>
                    </a:lnB>
                  </a:tcPr>
                </a:tc>
                <a:tc>
                  <a:txBody>
                    <a:bodyPr/>
                    <a:lstStyle/>
                    <a:p>
                      <a:r>
                        <a:rPr lang="de-CH" sz="1200" dirty="0">
                          <a:effectLst/>
                          <a:latin typeface="Tahoma" panose="020B0604030504040204" pitchFamily="34" charset="0"/>
                          <a:ea typeface="Tahoma" panose="020B0604030504040204" pitchFamily="34" charset="0"/>
                          <a:cs typeface="Tahoma" panose="020B0604030504040204" pitchFamily="34" charset="0"/>
                        </a:rPr>
                        <a:t>Durchschnittliches Alter des Publikums einer Sendung (Berechnung basierend auf den Nutzungsminuten</a:t>
                      </a:r>
                      <a:r>
                        <a:rPr lang="de-CH" sz="1200" dirty="0" smtClean="0">
                          <a:effectLst/>
                          <a:latin typeface="Tahoma" panose="020B0604030504040204" pitchFamily="34" charset="0"/>
                          <a:ea typeface="Tahoma" panose="020B0604030504040204" pitchFamily="34" charset="0"/>
                          <a:cs typeface="Tahoma" panose="020B0604030504040204" pitchFamily="34" charset="0"/>
                        </a:rPr>
                        <a:t>).</a:t>
                      </a:r>
                      <a:endParaRPr lang="de-CH" sz="1200" dirty="0">
                        <a:effectLst/>
                        <a:latin typeface="Tahoma" panose="020B0604030504040204" pitchFamily="34" charset="0"/>
                        <a:ea typeface="Tahoma" panose="020B0604030504040204" pitchFamily="34" charset="0"/>
                        <a:cs typeface="Tahoma" panose="020B0604030504040204" pitchFamily="34" charset="0"/>
                      </a:endParaRPr>
                    </a:p>
                  </a:txBody>
                  <a:tcPr marL="64180" marR="64180" marT="0" marB="0">
                    <a:lnL>
                      <a:noFill/>
                    </a:lnL>
                    <a:lnR>
                      <a:noFill/>
                    </a:lnR>
                    <a:lnT>
                      <a:noFill/>
                    </a:lnT>
                    <a:lnB>
                      <a:noFill/>
                    </a:lnB>
                  </a:tcPr>
                </a:tc>
              </a:tr>
              <a:tr h="623726">
                <a:tc>
                  <a:txBody>
                    <a:bodyPr/>
                    <a:lstStyle/>
                    <a:p>
                      <a:pPr marL="0" indent="0">
                        <a:buClr>
                          <a:schemeClr val="accent6">
                            <a:lumMod val="75000"/>
                          </a:schemeClr>
                        </a:buClr>
                        <a:buFont typeface="Wingdings" panose="05000000000000000000" pitchFamily="2" charset="2"/>
                        <a:buNone/>
                      </a:pPr>
                      <a:r>
                        <a:rPr lang="de-CH" sz="1200" b="1" dirty="0">
                          <a:effectLst/>
                          <a:latin typeface="Tahoma" panose="020B0604030504040204" pitchFamily="34" charset="0"/>
                          <a:ea typeface="Tahoma" panose="020B0604030504040204" pitchFamily="34" charset="0"/>
                          <a:cs typeface="Tahoma" panose="020B0604030504040204" pitchFamily="34" charset="0"/>
                        </a:rPr>
                        <a:t>Haushalts-/ Personenrating</a:t>
                      </a:r>
                    </a:p>
                  </a:txBody>
                  <a:tcPr marL="64180" marR="64180" marT="0" marB="0">
                    <a:lnL>
                      <a:noFill/>
                    </a:lnL>
                    <a:lnR>
                      <a:noFill/>
                    </a:lnR>
                    <a:lnT>
                      <a:noFill/>
                    </a:lnT>
                    <a:lnB>
                      <a:noFill/>
                    </a:lnB>
                  </a:tcPr>
                </a:tc>
                <a:tc>
                  <a:txBody>
                    <a:bodyPr/>
                    <a:lstStyle/>
                    <a:p>
                      <a:r>
                        <a:rPr lang="de-CH" sz="1200" dirty="0">
                          <a:effectLst/>
                          <a:latin typeface="Tahoma" panose="020B0604030504040204" pitchFamily="34" charset="0"/>
                          <a:ea typeface="Tahoma" panose="020B0604030504040204" pitchFamily="34" charset="0"/>
                          <a:cs typeface="Tahoma" panose="020B0604030504040204" pitchFamily="34" charset="0"/>
                        </a:rPr>
                        <a:t>Das Rating ist der durchschnittliche Anteil von Haushalten oder Personen, die ein Fernsehprogramm während der entsprechenden Zeiteinheit resp. während einer Sendung gesehen haben</a:t>
                      </a:r>
                      <a:r>
                        <a:rPr lang="de-CH" sz="1200" dirty="0" smtClean="0">
                          <a:effectLst/>
                          <a:latin typeface="Tahoma" panose="020B0604030504040204" pitchFamily="34" charset="0"/>
                          <a:ea typeface="Tahoma" panose="020B0604030504040204" pitchFamily="34" charset="0"/>
                          <a:cs typeface="Tahoma" panose="020B0604030504040204" pitchFamily="34" charset="0"/>
                        </a:rPr>
                        <a:t>.</a:t>
                      </a:r>
                      <a:endParaRPr lang="de-CH" sz="1200" dirty="0">
                        <a:effectLst/>
                        <a:latin typeface="Tahoma" panose="020B0604030504040204" pitchFamily="34" charset="0"/>
                        <a:ea typeface="Tahoma" panose="020B0604030504040204" pitchFamily="34" charset="0"/>
                        <a:cs typeface="Tahoma" panose="020B0604030504040204" pitchFamily="34" charset="0"/>
                      </a:endParaRPr>
                    </a:p>
                  </a:txBody>
                  <a:tcPr marL="64180" marR="64180" marT="0" marB="0">
                    <a:lnL>
                      <a:noFill/>
                    </a:lnL>
                    <a:lnR>
                      <a:noFill/>
                    </a:lnR>
                    <a:lnT>
                      <a:noFill/>
                    </a:lnT>
                    <a:lnB>
                      <a:noFill/>
                    </a:lnB>
                  </a:tcPr>
                </a:tc>
              </a:tr>
              <a:tr h="648072">
                <a:tc>
                  <a:txBody>
                    <a:bodyPr/>
                    <a:lstStyle/>
                    <a:p>
                      <a:pPr marL="0" indent="0">
                        <a:buClr>
                          <a:schemeClr val="accent6">
                            <a:lumMod val="75000"/>
                          </a:schemeClr>
                        </a:buClr>
                        <a:buFont typeface="Wingdings" panose="05000000000000000000" pitchFamily="2" charset="2"/>
                        <a:buNone/>
                      </a:pPr>
                      <a:r>
                        <a:rPr lang="de-CH" sz="1200" b="1" dirty="0">
                          <a:effectLst/>
                          <a:latin typeface="Tahoma" panose="020B0604030504040204" pitchFamily="34" charset="0"/>
                          <a:ea typeface="Tahoma" panose="020B0604030504040204" pitchFamily="34" charset="0"/>
                          <a:cs typeface="Tahoma" panose="020B0604030504040204" pitchFamily="34" charset="0"/>
                        </a:rPr>
                        <a:t>Marktanteil</a:t>
                      </a:r>
                    </a:p>
                  </a:txBody>
                  <a:tcPr marL="64180" marR="64180" marT="0" marB="0">
                    <a:lnL>
                      <a:noFill/>
                    </a:lnL>
                    <a:lnR>
                      <a:noFill/>
                    </a:lnR>
                    <a:lnT>
                      <a:noFill/>
                    </a:lnT>
                    <a:lnB>
                      <a:noFill/>
                    </a:lnB>
                  </a:tcPr>
                </a:tc>
                <a:tc>
                  <a:txBody>
                    <a:bodyPr/>
                    <a:lstStyle/>
                    <a:p>
                      <a:r>
                        <a:rPr lang="de-CH" sz="1200" dirty="0">
                          <a:effectLst/>
                          <a:latin typeface="Tahoma" panose="020B0604030504040204" pitchFamily="34" charset="0"/>
                          <a:ea typeface="Tahoma" panose="020B0604030504040204" pitchFamily="34" charset="0"/>
                          <a:cs typeface="Tahoma" panose="020B0604030504040204" pitchFamily="34" charset="0"/>
                        </a:rPr>
                        <a:t>Gibt den Anteil (in %) der Nutzung eines Senders oder einer Sendung an der Gesamt-TV-Nutzung auf der Basis von Haushalten oder Personen während des entsprechenden Zeitabschnitts an</a:t>
                      </a:r>
                      <a:r>
                        <a:rPr lang="de-CH" sz="1200" dirty="0" smtClean="0">
                          <a:effectLst/>
                          <a:latin typeface="Tahoma" panose="020B0604030504040204" pitchFamily="34" charset="0"/>
                          <a:ea typeface="Tahoma" panose="020B0604030504040204" pitchFamily="34" charset="0"/>
                          <a:cs typeface="Tahoma" panose="020B0604030504040204" pitchFamily="34" charset="0"/>
                        </a:rPr>
                        <a:t>.</a:t>
                      </a:r>
                      <a:endParaRPr lang="de-CH" sz="1200" dirty="0">
                        <a:effectLst/>
                        <a:latin typeface="Tahoma" panose="020B0604030504040204" pitchFamily="34" charset="0"/>
                        <a:ea typeface="Tahoma" panose="020B0604030504040204" pitchFamily="34" charset="0"/>
                        <a:cs typeface="Tahoma" panose="020B0604030504040204" pitchFamily="34" charset="0"/>
                      </a:endParaRPr>
                    </a:p>
                  </a:txBody>
                  <a:tcPr marL="64180" marR="64180" marT="0" marB="0">
                    <a:lnL>
                      <a:noFill/>
                    </a:lnL>
                    <a:lnR>
                      <a:noFill/>
                    </a:lnR>
                    <a:lnT>
                      <a:noFill/>
                    </a:lnT>
                    <a:lnB>
                      <a:noFill/>
                    </a:lnB>
                  </a:tcPr>
                </a:tc>
              </a:tr>
              <a:tr h="828092">
                <a:tc>
                  <a:txBody>
                    <a:bodyPr/>
                    <a:lstStyle/>
                    <a:p>
                      <a:pPr marL="0" indent="0">
                        <a:buClr>
                          <a:schemeClr val="accent6">
                            <a:lumMod val="75000"/>
                          </a:schemeClr>
                        </a:buClr>
                        <a:buFont typeface="Wingdings" panose="05000000000000000000" pitchFamily="2" charset="2"/>
                        <a:buNone/>
                      </a:pPr>
                      <a:r>
                        <a:rPr lang="de-CH" sz="1200" b="1" dirty="0">
                          <a:effectLst/>
                          <a:latin typeface="Tahoma" panose="020B0604030504040204" pitchFamily="34" charset="0"/>
                          <a:ea typeface="Tahoma" panose="020B0604030504040204" pitchFamily="34" charset="0"/>
                          <a:cs typeface="Tahoma" panose="020B0604030504040204" pitchFamily="34" charset="0"/>
                        </a:rPr>
                        <a:t>Nutzung in </a:t>
                      </a:r>
                      <a:r>
                        <a:rPr lang="de-CH" sz="1200" b="1" dirty="0" smtClean="0">
                          <a:effectLst/>
                          <a:latin typeface="Tahoma" panose="020B0604030504040204" pitchFamily="34" charset="0"/>
                          <a:ea typeface="Tahoma" panose="020B0604030504040204" pitchFamily="34" charset="0"/>
                          <a:cs typeface="Tahoma" panose="020B0604030504040204" pitchFamily="34" charset="0"/>
                        </a:rPr>
                        <a:t>Minuten </a:t>
                      </a:r>
                      <a:r>
                        <a:rPr lang="de-CH" sz="1200" b="1" dirty="0">
                          <a:effectLst/>
                          <a:latin typeface="Tahoma" panose="020B0604030504040204" pitchFamily="34" charset="0"/>
                          <a:ea typeface="Tahoma" panose="020B0604030504040204" pitchFamily="34" charset="0"/>
                          <a:cs typeface="Tahoma" panose="020B0604030504040204" pitchFamily="34" charset="0"/>
                        </a:rPr>
                        <a:t>gesamt</a:t>
                      </a:r>
                    </a:p>
                  </a:txBody>
                  <a:tcPr marL="64180" marR="64180" marT="0" marB="0">
                    <a:lnL>
                      <a:noFill/>
                    </a:lnL>
                    <a:lnR>
                      <a:noFill/>
                    </a:lnR>
                    <a:lnT>
                      <a:noFill/>
                    </a:lnT>
                    <a:lnB>
                      <a:noFill/>
                    </a:lnB>
                  </a:tcPr>
                </a:tc>
                <a:tc>
                  <a:txBody>
                    <a:bodyPr/>
                    <a:lstStyle/>
                    <a:p>
                      <a:r>
                        <a:rPr lang="de-CH" sz="1200" dirty="0">
                          <a:effectLst/>
                          <a:latin typeface="Tahoma" panose="020B0604030504040204" pitchFamily="34" charset="0"/>
                          <a:ea typeface="Tahoma" panose="020B0604030504040204" pitchFamily="34" charset="0"/>
                          <a:cs typeface="Tahoma" panose="020B0604030504040204" pitchFamily="34" charset="0"/>
                        </a:rPr>
                        <a:t>Die Gesamtminutennutzung ist die durchschnittliche Nutzungsdauer bezogen auf alle Haushalte oder Personen (inkl. Nicht-Seher/-innen) an einem Tag bzw. an einem Durchschnittstag bei einzelnen Fernsehsendern oder allen Fernsehsendern zusammen</a:t>
                      </a:r>
                      <a:r>
                        <a:rPr lang="de-CH" sz="1200" dirty="0" smtClean="0">
                          <a:effectLst/>
                          <a:latin typeface="Tahoma" panose="020B0604030504040204" pitchFamily="34" charset="0"/>
                          <a:ea typeface="Tahoma" panose="020B0604030504040204" pitchFamily="34" charset="0"/>
                          <a:cs typeface="Tahoma" panose="020B0604030504040204" pitchFamily="34" charset="0"/>
                        </a:rPr>
                        <a:t>.</a:t>
                      </a:r>
                      <a:endParaRPr lang="de-CH" sz="1200" dirty="0">
                        <a:effectLst/>
                        <a:latin typeface="Tahoma" panose="020B0604030504040204" pitchFamily="34" charset="0"/>
                        <a:ea typeface="Tahoma" panose="020B0604030504040204" pitchFamily="34" charset="0"/>
                        <a:cs typeface="Tahoma" panose="020B0604030504040204" pitchFamily="34" charset="0"/>
                      </a:endParaRPr>
                    </a:p>
                  </a:txBody>
                  <a:tcPr marL="64180" marR="64180" marT="0" marB="0">
                    <a:lnL>
                      <a:noFill/>
                    </a:lnL>
                    <a:lnR>
                      <a:noFill/>
                    </a:lnR>
                    <a:lnT>
                      <a:noFill/>
                    </a:lnT>
                    <a:lnB>
                      <a:noFill/>
                    </a:lnB>
                  </a:tcPr>
                </a:tc>
              </a:tr>
              <a:tr h="468052">
                <a:tc>
                  <a:txBody>
                    <a:bodyPr/>
                    <a:lstStyle/>
                    <a:p>
                      <a:pPr marL="0" indent="0">
                        <a:buClr>
                          <a:schemeClr val="accent6">
                            <a:lumMod val="75000"/>
                          </a:schemeClr>
                        </a:buClr>
                        <a:buFont typeface="Wingdings" panose="05000000000000000000" pitchFamily="2" charset="2"/>
                        <a:buNone/>
                      </a:pPr>
                      <a:r>
                        <a:rPr lang="de-CH" sz="1200" b="1" dirty="0">
                          <a:effectLst/>
                          <a:latin typeface="Tahoma" panose="020B0604030504040204" pitchFamily="34" charset="0"/>
                          <a:ea typeface="Tahoma" panose="020B0604030504040204" pitchFamily="34" charset="0"/>
                          <a:cs typeface="Tahoma" panose="020B0604030504040204" pitchFamily="34" charset="0"/>
                        </a:rPr>
                        <a:t>Nutzung in Minuten / Sehende</a:t>
                      </a:r>
                    </a:p>
                  </a:txBody>
                  <a:tcPr marL="64180" marR="64180" marT="0" marB="0">
                    <a:lnL>
                      <a:noFill/>
                    </a:lnL>
                    <a:lnR>
                      <a:noFill/>
                    </a:lnR>
                    <a:lnT>
                      <a:noFill/>
                    </a:lnT>
                    <a:lnB>
                      <a:noFill/>
                    </a:lnB>
                  </a:tcPr>
                </a:tc>
                <a:tc>
                  <a:txBody>
                    <a:bodyPr/>
                    <a:lstStyle/>
                    <a:p>
                      <a:r>
                        <a:rPr lang="de-CH" sz="1200" dirty="0">
                          <a:effectLst/>
                          <a:latin typeface="Tahoma" panose="020B0604030504040204" pitchFamily="34" charset="0"/>
                          <a:ea typeface="Tahoma" panose="020B0604030504040204" pitchFamily="34" charset="0"/>
                          <a:cs typeface="Tahoma" panose="020B0604030504040204" pitchFamily="34" charset="0"/>
                        </a:rPr>
                        <a:t>Die Nutzung pro Seher oder Seherin gibt die durchschnittliche Nutzungsdauer der tatsächlichen nutzenden Haushalte bzw. Personen an</a:t>
                      </a:r>
                      <a:r>
                        <a:rPr lang="de-CH" sz="1200" dirty="0" smtClean="0">
                          <a:effectLst/>
                          <a:latin typeface="Tahoma" panose="020B0604030504040204" pitchFamily="34" charset="0"/>
                          <a:ea typeface="Tahoma" panose="020B0604030504040204" pitchFamily="34" charset="0"/>
                          <a:cs typeface="Tahoma" panose="020B0604030504040204" pitchFamily="34" charset="0"/>
                        </a:rPr>
                        <a:t>.</a:t>
                      </a:r>
                      <a:endParaRPr lang="de-CH" sz="1200" dirty="0">
                        <a:effectLst/>
                        <a:latin typeface="Tahoma" panose="020B0604030504040204" pitchFamily="34" charset="0"/>
                        <a:ea typeface="Tahoma" panose="020B0604030504040204" pitchFamily="34" charset="0"/>
                        <a:cs typeface="Tahoma" panose="020B0604030504040204" pitchFamily="34" charset="0"/>
                      </a:endParaRPr>
                    </a:p>
                  </a:txBody>
                  <a:tcPr marL="64180" marR="64180" marT="0" marB="0">
                    <a:lnL>
                      <a:noFill/>
                    </a:lnL>
                    <a:lnR>
                      <a:noFill/>
                    </a:lnR>
                    <a:lnT>
                      <a:noFill/>
                    </a:lnT>
                    <a:lnB>
                      <a:noFill/>
                    </a:lnB>
                  </a:tcPr>
                </a:tc>
              </a:tr>
              <a:tr h="615217">
                <a:tc>
                  <a:txBody>
                    <a:bodyPr/>
                    <a:lstStyle/>
                    <a:p>
                      <a:pPr marL="0" indent="0">
                        <a:buClr>
                          <a:schemeClr val="accent6">
                            <a:lumMod val="75000"/>
                          </a:schemeClr>
                        </a:buClr>
                        <a:buFont typeface="Wingdings" panose="05000000000000000000" pitchFamily="2" charset="2"/>
                        <a:buNone/>
                      </a:pPr>
                      <a:r>
                        <a:rPr lang="de-CH" sz="1200" b="1" dirty="0">
                          <a:effectLst/>
                          <a:latin typeface="Tahoma" panose="020B0604030504040204" pitchFamily="34" charset="0"/>
                          <a:ea typeface="Tahoma" panose="020B0604030504040204" pitchFamily="34" charset="0"/>
                          <a:cs typeface="Tahoma" panose="020B0604030504040204" pitchFamily="34" charset="0"/>
                        </a:rPr>
                        <a:t>Tagesreichweite</a:t>
                      </a:r>
                    </a:p>
                    <a:p>
                      <a:pPr marL="0" indent="0">
                        <a:buClr>
                          <a:schemeClr val="accent6">
                            <a:lumMod val="75000"/>
                          </a:schemeClr>
                        </a:buClr>
                        <a:buFont typeface="Wingdings" panose="05000000000000000000" pitchFamily="2" charset="2"/>
                        <a:buNone/>
                      </a:pPr>
                      <a:endParaRPr lang="de-CH" sz="1200" b="1" dirty="0">
                        <a:effectLst/>
                        <a:latin typeface="Tahoma" panose="020B0604030504040204" pitchFamily="34" charset="0"/>
                        <a:ea typeface="Tahoma" panose="020B0604030504040204" pitchFamily="34" charset="0"/>
                        <a:cs typeface="Tahoma" panose="020B0604030504040204" pitchFamily="34" charset="0"/>
                      </a:endParaRPr>
                    </a:p>
                  </a:txBody>
                  <a:tcPr marL="64180" marR="64180" marT="0" marB="0">
                    <a:lnL>
                      <a:noFill/>
                    </a:lnL>
                    <a:lnR>
                      <a:noFill/>
                    </a:lnR>
                    <a:lnT>
                      <a:noFill/>
                    </a:lnT>
                    <a:lnB>
                      <a:noFill/>
                    </a:lnB>
                  </a:tcPr>
                </a:tc>
                <a:tc>
                  <a:txBody>
                    <a:bodyPr/>
                    <a:lstStyle/>
                    <a:p>
                      <a:r>
                        <a:rPr lang="de-CH" sz="1200" dirty="0">
                          <a:effectLst/>
                          <a:latin typeface="Tahoma" panose="020B0604030504040204" pitchFamily="34" charset="0"/>
                          <a:ea typeface="Tahoma" panose="020B0604030504040204" pitchFamily="34" charset="0"/>
                          <a:cs typeface="Tahoma" panose="020B0604030504040204" pitchFamily="34" charset="0"/>
                        </a:rPr>
                        <a:t>Die Tagesreichweite gibt den Anteil der Haushalte bzw. Personen an, die an einem bestimmten Tag (resp. an einem Durchschnittstag) das entsprechende Fernsehprogramm während mindestens 30 Sekunden gesehen haben</a:t>
                      </a:r>
                      <a:r>
                        <a:rPr lang="de-CH" sz="1200" dirty="0" smtClean="0">
                          <a:effectLst/>
                          <a:latin typeface="Tahoma" panose="020B0604030504040204" pitchFamily="34" charset="0"/>
                          <a:ea typeface="Tahoma" panose="020B0604030504040204" pitchFamily="34" charset="0"/>
                          <a:cs typeface="Tahoma" panose="020B0604030504040204" pitchFamily="34" charset="0"/>
                        </a:rPr>
                        <a:t>.</a:t>
                      </a:r>
                      <a:endParaRPr lang="de-CH" sz="1200" dirty="0">
                        <a:effectLst/>
                        <a:latin typeface="Tahoma" panose="020B0604030504040204" pitchFamily="34" charset="0"/>
                        <a:ea typeface="Tahoma" panose="020B0604030504040204" pitchFamily="34" charset="0"/>
                        <a:cs typeface="Tahoma" panose="020B0604030504040204" pitchFamily="34" charset="0"/>
                      </a:endParaRPr>
                    </a:p>
                  </a:txBody>
                  <a:tcPr marL="64180" marR="64180" marT="0" marB="0">
                    <a:lnL>
                      <a:noFill/>
                    </a:lnL>
                    <a:lnR>
                      <a:noFill/>
                    </a:lnR>
                    <a:lnT>
                      <a:noFill/>
                    </a:lnT>
                    <a:lnB>
                      <a:noFill/>
                    </a:lnB>
                  </a:tcPr>
                </a:tc>
              </a:tr>
            </a:tbl>
          </a:graphicData>
        </a:graphic>
      </p:graphicFrame>
    </p:spTree>
    <p:extLst>
      <p:ext uri="{BB962C8B-B14F-4D97-AF65-F5344CB8AC3E}">
        <p14:creationId xmlns:p14="http://schemas.microsoft.com/office/powerpoint/2010/main" val="129428508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hteck 10"/>
          <p:cNvSpPr/>
          <p:nvPr/>
        </p:nvSpPr>
        <p:spPr>
          <a:xfrm>
            <a:off x="792162" y="1347614"/>
            <a:ext cx="8029575" cy="3130724"/>
          </a:xfrm>
          <a:prstGeom prst="rect">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0" rIns="54000" bIns="0" numCol="1" spcCol="0" rtlCol="0" fromWordArt="0" anchor="ctr" anchorCtr="0" forceAA="0" compatLnSpc="1">
            <a:prstTxWarp prst="textNoShape">
              <a:avLst/>
            </a:prstTxWarp>
            <a:noAutofit/>
          </a:bodyPr>
          <a:lstStyle/>
          <a:p>
            <a:pPr algn="ctr">
              <a:lnSpc>
                <a:spcPct val="95000"/>
              </a:lnSpc>
            </a:pPr>
            <a:endParaRPr lang="de-DE" sz="1400" b="1" dirty="0" smtClean="0"/>
          </a:p>
        </p:txBody>
      </p:sp>
      <p:sp>
        <p:nvSpPr>
          <p:cNvPr id="2" name="Titel 1"/>
          <p:cNvSpPr>
            <a:spLocks noGrp="1"/>
          </p:cNvSpPr>
          <p:nvPr>
            <p:ph type="title"/>
          </p:nvPr>
        </p:nvSpPr>
        <p:spPr>
          <a:xfrm>
            <a:off x="2483768" y="339502"/>
            <a:ext cx="468052" cy="612068"/>
          </a:xfrm>
        </p:spPr>
        <p:txBody>
          <a:bodyPr/>
          <a:lstStyle/>
          <a:p>
            <a:pPr>
              <a:lnSpc>
                <a:spcPct val="80000"/>
              </a:lnSpc>
              <a:spcAft>
                <a:spcPts val="600"/>
              </a:spcAft>
            </a:pPr>
            <a:r>
              <a:rPr lang="de-DE" sz="5000" b="0" dirty="0" smtClean="0">
                <a:solidFill>
                  <a:schemeClr val="accent1"/>
                </a:solidFill>
              </a:rPr>
              <a:t>3</a:t>
            </a:r>
            <a:endParaRPr lang="de-DE" sz="5000" b="0" dirty="0">
              <a:solidFill>
                <a:schemeClr val="accent1"/>
              </a:solidFill>
            </a:endParaRPr>
          </a:p>
        </p:txBody>
      </p:sp>
      <p:sp>
        <p:nvSpPr>
          <p:cNvPr id="8" name="Textfeld 7"/>
          <p:cNvSpPr txBox="1"/>
          <p:nvPr/>
        </p:nvSpPr>
        <p:spPr>
          <a:xfrm>
            <a:off x="2987712" y="591530"/>
            <a:ext cx="5834026" cy="252028"/>
          </a:xfrm>
          <a:prstGeom prst="rect">
            <a:avLst/>
          </a:prstGeom>
          <a:noFill/>
        </p:spPr>
        <p:txBody>
          <a:bodyPr wrap="square" lIns="0" tIns="0" rIns="0" bIns="0" rtlCol="0">
            <a:noAutofit/>
          </a:bodyPr>
          <a:lstStyle/>
          <a:p>
            <a:r>
              <a:rPr lang="de-DE" sz="2000" b="1" dirty="0" smtClean="0">
                <a:latin typeface="Tahoma"/>
                <a:cs typeface="Tahoma"/>
              </a:rPr>
              <a:t>Die Radio-Nutzungsforschung</a:t>
            </a:r>
            <a:endParaRPr lang="de-CH" sz="2000" b="1" dirty="0">
              <a:latin typeface="Tahoma"/>
              <a:cs typeface="Tahoma"/>
            </a:endParaRPr>
          </a:p>
        </p:txBody>
      </p:sp>
      <p:grpSp>
        <p:nvGrpSpPr>
          <p:cNvPr id="4" name="Gruppierung 3"/>
          <p:cNvGrpSpPr/>
          <p:nvPr/>
        </p:nvGrpSpPr>
        <p:grpSpPr>
          <a:xfrm>
            <a:off x="1007604" y="1671650"/>
            <a:ext cx="1709677" cy="153928"/>
            <a:chOff x="1007604" y="1671650"/>
            <a:chExt cx="1709677" cy="153928"/>
          </a:xfrm>
        </p:grpSpPr>
        <p:sp>
          <p:nvSpPr>
            <p:cNvPr id="3" name="Rechteck 2"/>
            <p:cNvSpPr/>
            <p:nvPr/>
          </p:nvSpPr>
          <p:spPr>
            <a:xfrm>
              <a:off x="1007604" y="1671650"/>
              <a:ext cx="153928" cy="153928"/>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0" rIns="54000" bIns="0" numCol="1" spcCol="0" rtlCol="0" fromWordArt="0" anchor="ctr" anchorCtr="0" forceAA="0" compatLnSpc="1">
              <a:prstTxWarp prst="textNoShape">
                <a:avLst/>
              </a:prstTxWarp>
              <a:noAutofit/>
            </a:bodyPr>
            <a:lstStyle/>
            <a:p>
              <a:pPr algn="ctr">
                <a:lnSpc>
                  <a:spcPct val="95000"/>
                </a:lnSpc>
              </a:pPr>
              <a:endParaRPr lang="de-DE" sz="1400" b="1" dirty="0" smtClean="0"/>
            </a:p>
          </p:txBody>
        </p:sp>
        <p:sp>
          <p:nvSpPr>
            <p:cNvPr id="15" name="Rechteck 14"/>
            <p:cNvSpPr/>
            <p:nvPr/>
          </p:nvSpPr>
          <p:spPr>
            <a:xfrm>
              <a:off x="1524675" y="1671650"/>
              <a:ext cx="153928" cy="153928"/>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0" rIns="54000" bIns="0" numCol="1" spcCol="0" rtlCol="0" fromWordArt="0" anchor="ctr" anchorCtr="0" forceAA="0" compatLnSpc="1">
              <a:prstTxWarp prst="textNoShape">
                <a:avLst/>
              </a:prstTxWarp>
              <a:noAutofit/>
            </a:bodyPr>
            <a:lstStyle/>
            <a:p>
              <a:pPr algn="ctr">
                <a:lnSpc>
                  <a:spcPct val="95000"/>
                </a:lnSpc>
              </a:pPr>
              <a:endParaRPr lang="de-DE" sz="1400" b="1" dirty="0" smtClean="0"/>
            </a:p>
          </p:txBody>
        </p:sp>
        <p:sp>
          <p:nvSpPr>
            <p:cNvPr id="18" name="Rechteck 17"/>
            <p:cNvSpPr/>
            <p:nvPr/>
          </p:nvSpPr>
          <p:spPr>
            <a:xfrm>
              <a:off x="2041746" y="1671650"/>
              <a:ext cx="153928" cy="153928"/>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0" rIns="54000" bIns="0" numCol="1" spcCol="0" rtlCol="0" fromWordArt="0" anchor="ctr" anchorCtr="0" forceAA="0" compatLnSpc="1">
              <a:prstTxWarp prst="textNoShape">
                <a:avLst/>
              </a:prstTxWarp>
              <a:noAutofit/>
            </a:bodyPr>
            <a:lstStyle/>
            <a:p>
              <a:pPr algn="ctr">
                <a:lnSpc>
                  <a:spcPct val="95000"/>
                </a:lnSpc>
              </a:pPr>
              <a:endParaRPr lang="de-DE" sz="1400" b="1" dirty="0" smtClean="0"/>
            </a:p>
          </p:txBody>
        </p:sp>
        <p:sp>
          <p:nvSpPr>
            <p:cNvPr id="20" name="Rechteck 19"/>
            <p:cNvSpPr/>
            <p:nvPr/>
          </p:nvSpPr>
          <p:spPr>
            <a:xfrm>
              <a:off x="2563353" y="1671650"/>
              <a:ext cx="153928" cy="153928"/>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0" rIns="54000" bIns="0" numCol="1" spcCol="0" rtlCol="0" fromWordArt="0" anchor="ctr" anchorCtr="0" forceAA="0" compatLnSpc="1">
              <a:prstTxWarp prst="textNoShape">
                <a:avLst/>
              </a:prstTxWarp>
              <a:noAutofit/>
            </a:bodyPr>
            <a:lstStyle/>
            <a:p>
              <a:pPr algn="ctr">
                <a:lnSpc>
                  <a:spcPct val="95000"/>
                </a:lnSpc>
              </a:pPr>
              <a:endParaRPr lang="de-DE" sz="1400" b="1" dirty="0" smtClean="0"/>
            </a:p>
          </p:txBody>
        </p:sp>
      </p:grpSp>
      <p:pic>
        <p:nvPicPr>
          <p:cNvPr id="5" name="Bild 4" descr="mediawatch_2-Ex.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71800" y="1349375"/>
            <a:ext cx="4752528" cy="3130587"/>
          </a:xfrm>
          <a:prstGeom prst="rect">
            <a:avLst/>
          </a:prstGeom>
          <a:noFill/>
          <a:ln>
            <a:noFill/>
          </a:ln>
        </p:spPr>
      </p:pic>
    </p:spTree>
    <p:extLst>
      <p:ext uri="{BB962C8B-B14F-4D97-AF65-F5344CB8AC3E}">
        <p14:creationId xmlns:p14="http://schemas.microsoft.com/office/powerpoint/2010/main" val="267658881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Bild 1" descr="Grafik_Radio-Nutzungsforschung_V4.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03748" y="375506"/>
            <a:ext cx="6192688" cy="3819247"/>
          </a:xfrm>
          <a:prstGeom prst="rect">
            <a:avLst/>
          </a:prstGeom>
        </p:spPr>
      </p:pic>
      <p:sp>
        <p:nvSpPr>
          <p:cNvPr id="5" name="Titel 1"/>
          <p:cNvSpPr>
            <a:spLocks noGrp="1"/>
          </p:cNvSpPr>
          <p:nvPr>
            <p:ph type="title"/>
          </p:nvPr>
        </p:nvSpPr>
        <p:spPr>
          <a:xfrm>
            <a:off x="792163" y="339502"/>
            <a:ext cx="8101012" cy="324036"/>
          </a:xfrm>
        </p:spPr>
        <p:txBody>
          <a:bodyPr/>
          <a:lstStyle/>
          <a:p>
            <a:r>
              <a:rPr lang="de-CH" dirty="0"/>
              <a:t>So funktioniert die </a:t>
            </a:r>
            <a:r>
              <a:rPr lang="de-CH" dirty="0" smtClean="0"/>
              <a:t>Radio-</a:t>
            </a:r>
            <a:r>
              <a:rPr lang="de-CH" dirty="0"/>
              <a:t>Nutzungsforschung</a:t>
            </a:r>
          </a:p>
        </p:txBody>
      </p:sp>
      <p:sp>
        <p:nvSpPr>
          <p:cNvPr id="10" name="Textfeld 9"/>
          <p:cNvSpPr txBox="1"/>
          <p:nvPr/>
        </p:nvSpPr>
        <p:spPr>
          <a:xfrm>
            <a:off x="7236296" y="4181505"/>
            <a:ext cx="1470409" cy="430887"/>
          </a:xfrm>
          <a:prstGeom prst="rect">
            <a:avLst/>
          </a:prstGeom>
          <a:noFill/>
        </p:spPr>
        <p:txBody>
          <a:bodyPr wrap="square" rtlCol="0">
            <a:spAutoFit/>
          </a:bodyPr>
          <a:lstStyle/>
          <a:p>
            <a:r>
              <a:rPr lang="de-CH" sz="1100" dirty="0" smtClean="0">
                <a:latin typeface="Calibri"/>
                <a:ea typeface="Tahoma" pitchFamily="34" charset="0"/>
                <a:cs typeface="Calibri"/>
              </a:rPr>
              <a:t>Auswertung der Daten</a:t>
            </a:r>
          </a:p>
          <a:p>
            <a:r>
              <a:rPr lang="de-CH" sz="1100" dirty="0" smtClean="0">
                <a:latin typeface="Calibri"/>
                <a:ea typeface="Tahoma" pitchFamily="34" charset="0"/>
                <a:cs typeface="Calibri"/>
              </a:rPr>
              <a:t>mit «EvoRep»</a:t>
            </a:r>
          </a:p>
        </p:txBody>
      </p:sp>
      <p:sp>
        <p:nvSpPr>
          <p:cNvPr id="11" name="Textfeld 10"/>
          <p:cNvSpPr txBox="1"/>
          <p:nvPr/>
        </p:nvSpPr>
        <p:spPr>
          <a:xfrm>
            <a:off x="2782423" y="2391730"/>
            <a:ext cx="1620180" cy="430887"/>
          </a:xfrm>
          <a:prstGeom prst="rect">
            <a:avLst/>
          </a:prstGeom>
          <a:noFill/>
        </p:spPr>
        <p:txBody>
          <a:bodyPr wrap="square" rtlCol="0">
            <a:spAutoFit/>
          </a:bodyPr>
          <a:lstStyle/>
          <a:p>
            <a:r>
              <a:rPr lang="de-CH" sz="1100" dirty="0" smtClean="0">
                <a:latin typeface="Calibri"/>
                <a:ea typeface="Tahoma" pitchFamily="34" charset="0"/>
                <a:cs typeface="Calibri"/>
              </a:rPr>
              <a:t>Personeninformationen</a:t>
            </a:r>
          </a:p>
          <a:p>
            <a:r>
              <a:rPr lang="de-CH" sz="1100" dirty="0" smtClean="0">
                <a:latin typeface="Calibri"/>
                <a:ea typeface="Tahoma" pitchFamily="34" charset="0"/>
                <a:cs typeface="Calibri"/>
              </a:rPr>
              <a:t>Messdaten</a:t>
            </a:r>
            <a:endParaRPr lang="de-CH" sz="1100" dirty="0">
              <a:latin typeface="Calibri"/>
              <a:ea typeface="Tahoma" pitchFamily="34" charset="0"/>
              <a:cs typeface="Calibri"/>
            </a:endParaRPr>
          </a:p>
        </p:txBody>
      </p:sp>
      <p:sp>
        <p:nvSpPr>
          <p:cNvPr id="12" name="Textfeld 11"/>
          <p:cNvSpPr txBox="1"/>
          <p:nvPr/>
        </p:nvSpPr>
        <p:spPr>
          <a:xfrm>
            <a:off x="7092280" y="3003798"/>
            <a:ext cx="1152128" cy="261610"/>
          </a:xfrm>
          <a:prstGeom prst="rect">
            <a:avLst/>
          </a:prstGeom>
          <a:noFill/>
        </p:spPr>
        <p:txBody>
          <a:bodyPr wrap="square" rtlCol="0">
            <a:spAutoFit/>
          </a:bodyPr>
          <a:lstStyle/>
          <a:p>
            <a:pPr algn="ctr"/>
            <a:r>
              <a:rPr lang="de-CH" sz="1100" dirty="0" smtClean="0">
                <a:latin typeface="Tahocalma"/>
                <a:ea typeface="Tahoma" pitchFamily="34" charset="0"/>
                <a:cs typeface="Tahocalma"/>
              </a:rPr>
              <a:t>Kunden</a:t>
            </a:r>
            <a:endParaRPr lang="de-CH" sz="1100" dirty="0">
              <a:latin typeface="Tahocalma"/>
              <a:ea typeface="Tahoma" pitchFamily="34" charset="0"/>
              <a:cs typeface="Tahocalma"/>
            </a:endParaRPr>
          </a:p>
        </p:txBody>
      </p:sp>
      <p:sp>
        <p:nvSpPr>
          <p:cNvPr id="13" name="Rechteck 12"/>
          <p:cNvSpPr/>
          <p:nvPr/>
        </p:nvSpPr>
        <p:spPr>
          <a:xfrm>
            <a:off x="2807804" y="4178573"/>
            <a:ext cx="2268252" cy="769441"/>
          </a:xfrm>
          <a:prstGeom prst="rect">
            <a:avLst/>
          </a:prstGeom>
        </p:spPr>
        <p:txBody>
          <a:bodyPr wrap="square">
            <a:spAutoFit/>
          </a:bodyPr>
          <a:lstStyle/>
          <a:p>
            <a:r>
              <a:rPr lang="de-CH" sz="1100" dirty="0" smtClean="0">
                <a:latin typeface="Calibri"/>
                <a:ea typeface="Tahoma" panose="020B0604030504040204" pitchFamily="34" charset="0"/>
                <a:cs typeface="Calibri"/>
              </a:rPr>
              <a:t>Referenzierung</a:t>
            </a:r>
            <a:endParaRPr lang="de-CH" sz="1100" dirty="0">
              <a:latin typeface="Calibri"/>
              <a:ea typeface="Tahoma" panose="020B0604030504040204" pitchFamily="34" charset="0"/>
              <a:cs typeface="Calibri"/>
            </a:endParaRPr>
          </a:p>
          <a:p>
            <a:r>
              <a:rPr lang="de-CH" sz="1100" dirty="0" smtClean="0">
                <a:latin typeface="Calibri"/>
                <a:ea typeface="Tahoma" panose="020B0604030504040204" pitchFamily="34" charset="0"/>
                <a:cs typeface="Calibri"/>
              </a:rPr>
              <a:t>(20 </a:t>
            </a:r>
            <a:r>
              <a:rPr lang="de-CH" sz="1100" i="1" dirty="0" smtClean="0">
                <a:latin typeface="Calibri"/>
                <a:ea typeface="Tahoma" panose="020B0604030504040204" pitchFamily="34" charset="0"/>
                <a:cs typeface="Calibri"/>
              </a:rPr>
              <a:t> Aufzeichnungsstationen</a:t>
            </a:r>
            <a:r>
              <a:rPr lang="de-CH" sz="1100" dirty="0" smtClean="0">
                <a:latin typeface="Calibri"/>
                <a:ea typeface="Tahoma" panose="020B0604030504040204" pitchFamily="34" charset="0"/>
                <a:cs typeface="Calibri"/>
              </a:rPr>
              <a:t>)</a:t>
            </a:r>
            <a:r>
              <a:rPr lang="de-CH" sz="1100" dirty="0">
                <a:latin typeface="Calibri"/>
                <a:ea typeface="Tahoma" panose="020B0604030504040204" pitchFamily="34" charset="0"/>
                <a:cs typeface="Calibri"/>
              </a:rPr>
              <a:t> </a:t>
            </a:r>
            <a:r>
              <a:rPr lang="de-CH" sz="1100" dirty="0" smtClean="0">
                <a:latin typeface="Calibri"/>
                <a:ea typeface="Tahoma" panose="020B0604030504040204" pitchFamily="34" charset="0"/>
                <a:cs typeface="Calibri"/>
              </a:rPr>
              <a:t>Audiomatching</a:t>
            </a:r>
            <a:r>
              <a:rPr lang="de-CH" sz="1100" dirty="0">
                <a:latin typeface="Calibri"/>
                <a:ea typeface="Tahoma" panose="020B0604030504040204" pitchFamily="34" charset="0"/>
                <a:cs typeface="Calibri"/>
              </a:rPr>
              <a:t>/</a:t>
            </a:r>
            <a:r>
              <a:rPr lang="de-CH" sz="1100" dirty="0" smtClean="0">
                <a:latin typeface="Calibri"/>
                <a:ea typeface="Tahoma" panose="020B0604030504040204" pitchFamily="34" charset="0"/>
                <a:cs typeface="Calibri"/>
              </a:rPr>
              <a:t>Hochrechnung/</a:t>
            </a:r>
          </a:p>
          <a:p>
            <a:r>
              <a:rPr lang="de-CH" sz="1100" dirty="0" smtClean="0">
                <a:latin typeface="Calibri"/>
                <a:ea typeface="Tahoma" panose="020B0604030504040204" pitchFamily="34" charset="0"/>
                <a:cs typeface="Calibri"/>
              </a:rPr>
              <a:t>Datenkontrollen</a:t>
            </a:r>
            <a:endParaRPr lang="de-CH" sz="1100" dirty="0">
              <a:latin typeface="Calibri"/>
              <a:ea typeface="Tahoma" panose="020B0604030504040204" pitchFamily="34" charset="0"/>
              <a:cs typeface="Calibri"/>
            </a:endParaRPr>
          </a:p>
        </p:txBody>
      </p:sp>
      <p:sp>
        <p:nvSpPr>
          <p:cNvPr id="14" name="Rechteck 13"/>
          <p:cNvSpPr/>
          <p:nvPr/>
        </p:nvSpPr>
        <p:spPr>
          <a:xfrm>
            <a:off x="5004048" y="4181505"/>
            <a:ext cx="1123074" cy="261610"/>
          </a:xfrm>
          <a:prstGeom prst="rect">
            <a:avLst/>
          </a:prstGeom>
        </p:spPr>
        <p:txBody>
          <a:bodyPr wrap="none">
            <a:spAutoFit/>
          </a:bodyPr>
          <a:lstStyle/>
          <a:p>
            <a:r>
              <a:rPr lang="de-CH" sz="1100" dirty="0" smtClean="0">
                <a:latin typeface="Calibri"/>
                <a:ea typeface="Tahoma" panose="020B0604030504040204" pitchFamily="34" charset="0"/>
                <a:cs typeface="Calibri"/>
              </a:rPr>
              <a:t>Datenkontrollen</a:t>
            </a:r>
            <a:endParaRPr lang="de-CH" sz="1100" dirty="0">
              <a:latin typeface="Calibri"/>
              <a:ea typeface="Tahoma" panose="020B0604030504040204" pitchFamily="34" charset="0"/>
              <a:cs typeface="Calibri"/>
            </a:endParaRPr>
          </a:p>
        </p:txBody>
      </p:sp>
      <p:sp>
        <p:nvSpPr>
          <p:cNvPr id="15" name="Rechteck 14"/>
          <p:cNvSpPr/>
          <p:nvPr/>
        </p:nvSpPr>
        <p:spPr>
          <a:xfrm>
            <a:off x="6336196" y="2319722"/>
            <a:ext cx="1130857" cy="261610"/>
          </a:xfrm>
          <a:prstGeom prst="rect">
            <a:avLst/>
          </a:prstGeom>
        </p:spPr>
        <p:txBody>
          <a:bodyPr wrap="none">
            <a:spAutoFit/>
          </a:bodyPr>
          <a:lstStyle/>
          <a:p>
            <a:r>
              <a:rPr lang="de-CH" sz="1100" dirty="0" smtClean="0">
                <a:latin typeface="Calibri"/>
                <a:ea typeface="Tahoma" pitchFamily="34" charset="0"/>
                <a:cs typeface="Calibri"/>
              </a:rPr>
              <a:t>Sendeprotokolle</a:t>
            </a:r>
            <a:endParaRPr lang="de-CH" sz="1100" dirty="0">
              <a:latin typeface="Calibri"/>
              <a:cs typeface="Calibri"/>
            </a:endParaRPr>
          </a:p>
        </p:txBody>
      </p:sp>
      <p:sp>
        <p:nvSpPr>
          <p:cNvPr id="16" name="Rechteck 15"/>
          <p:cNvSpPr/>
          <p:nvPr/>
        </p:nvSpPr>
        <p:spPr>
          <a:xfrm>
            <a:off x="6084168" y="3606284"/>
            <a:ext cx="1007151" cy="261610"/>
          </a:xfrm>
          <a:prstGeom prst="rect">
            <a:avLst/>
          </a:prstGeom>
        </p:spPr>
        <p:txBody>
          <a:bodyPr wrap="square">
            <a:spAutoFit/>
          </a:bodyPr>
          <a:lstStyle/>
          <a:p>
            <a:r>
              <a:rPr lang="de-CH" sz="1100" dirty="0" smtClean="0">
                <a:latin typeface="Calibri"/>
                <a:ea typeface="Tahoma" pitchFamily="34" charset="0"/>
                <a:cs typeface="Calibri"/>
              </a:rPr>
              <a:t>Publikation</a:t>
            </a:r>
            <a:endParaRPr lang="de-CH" sz="1100" dirty="0">
              <a:latin typeface="Calibri"/>
              <a:cs typeface="Calibri"/>
            </a:endParaRPr>
          </a:p>
        </p:txBody>
      </p:sp>
      <p:sp>
        <p:nvSpPr>
          <p:cNvPr id="17" name="Rechteck 16"/>
          <p:cNvSpPr/>
          <p:nvPr/>
        </p:nvSpPr>
        <p:spPr>
          <a:xfrm>
            <a:off x="4211960" y="1491630"/>
            <a:ext cx="2880320" cy="938719"/>
          </a:xfrm>
          <a:prstGeom prst="rect">
            <a:avLst/>
          </a:prstGeom>
        </p:spPr>
        <p:txBody>
          <a:bodyPr wrap="square">
            <a:spAutoFit/>
          </a:bodyPr>
          <a:lstStyle/>
          <a:p>
            <a:r>
              <a:rPr lang="de-CH" sz="1100" dirty="0" smtClean="0">
                <a:latin typeface="Calibri"/>
                <a:ea typeface="Tahoma" panose="020B0604030504040204" pitchFamily="34" charset="0"/>
                <a:cs typeface="Calibri"/>
              </a:rPr>
              <a:t>Radioprogramme zur Referenzierung</a:t>
            </a:r>
            <a:endParaRPr lang="de-CH" sz="1100" dirty="0">
              <a:latin typeface="Calibri"/>
              <a:ea typeface="Tahoma" panose="020B0604030504040204" pitchFamily="34" charset="0"/>
              <a:cs typeface="Calibri"/>
            </a:endParaRPr>
          </a:p>
          <a:p>
            <a:r>
              <a:rPr lang="de-CH" sz="1100" dirty="0" smtClean="0">
                <a:latin typeface="Calibri"/>
                <a:ea typeface="Tahoma" panose="020B0604030504040204" pitchFamily="34" charset="0"/>
                <a:cs typeface="Calibri"/>
              </a:rPr>
              <a:t>(</a:t>
            </a:r>
            <a:r>
              <a:rPr lang="de-CH" sz="1100" i="1" dirty="0" smtClean="0">
                <a:latin typeface="Calibri"/>
                <a:ea typeface="Tahoma" pitchFamily="34" charset="0"/>
                <a:cs typeface="Calibri"/>
              </a:rPr>
              <a:t>193 gemessene Programme und</a:t>
            </a:r>
          </a:p>
          <a:p>
            <a:r>
              <a:rPr lang="de-CH" sz="1100" i="1" dirty="0" smtClean="0">
                <a:latin typeface="Calibri"/>
                <a:ea typeface="Tahoma" pitchFamily="34" charset="0"/>
                <a:cs typeface="Calibri"/>
              </a:rPr>
              <a:t>531 registrierte </a:t>
            </a:r>
            <a:r>
              <a:rPr lang="de-CH" sz="1100" i="1" dirty="0" smtClean="0">
                <a:latin typeface="Calibri"/>
                <a:ea typeface="Tahoma" pitchFamily="34" charset="0"/>
                <a:cs typeface="Calibri"/>
              </a:rPr>
              <a:t>Audiostreams</a:t>
            </a:r>
            <a:endParaRPr lang="de-CH" sz="1100" i="1" dirty="0">
              <a:latin typeface="Calibri"/>
              <a:ea typeface="Tahoma" pitchFamily="34" charset="0"/>
              <a:cs typeface="Calibri"/>
            </a:endParaRPr>
          </a:p>
          <a:p>
            <a:r>
              <a:rPr lang="de-CH" sz="1100" i="1" dirty="0" smtClean="0">
                <a:latin typeface="Calibri"/>
                <a:ea typeface="Tahoma" pitchFamily="34" charset="0"/>
                <a:cs typeface="Calibri"/>
              </a:rPr>
              <a:t>inkl. TV-Kanäle</a:t>
            </a:r>
            <a:r>
              <a:rPr lang="de-CH" sz="1100" dirty="0" smtClean="0">
                <a:latin typeface="Calibri"/>
                <a:ea typeface="Tahoma" pitchFamily="34" charset="0"/>
                <a:cs typeface="Calibri"/>
              </a:rPr>
              <a:t>)</a:t>
            </a:r>
          </a:p>
          <a:p>
            <a:endParaRPr lang="de-CH" sz="1100" dirty="0">
              <a:latin typeface="Calibri"/>
              <a:ea typeface="Tahoma" pitchFamily="34" charset="0"/>
              <a:cs typeface="Calibri"/>
            </a:endParaRPr>
          </a:p>
        </p:txBody>
      </p:sp>
      <p:sp>
        <p:nvSpPr>
          <p:cNvPr id="18" name="Textfeld 17"/>
          <p:cNvSpPr txBox="1"/>
          <p:nvPr/>
        </p:nvSpPr>
        <p:spPr>
          <a:xfrm>
            <a:off x="791580" y="1218404"/>
            <a:ext cx="1836204" cy="1677382"/>
          </a:xfrm>
          <a:prstGeom prst="rect">
            <a:avLst/>
          </a:prstGeom>
          <a:noFill/>
        </p:spPr>
        <p:txBody>
          <a:bodyPr wrap="square" lIns="0" tIns="0" rIns="0" bIns="0" rtlCol="0">
            <a:spAutoFit/>
          </a:bodyPr>
          <a:lstStyle/>
          <a:p>
            <a:pPr>
              <a:tabLst>
                <a:tab pos="720725" algn="l"/>
              </a:tabLst>
            </a:pPr>
            <a:r>
              <a:rPr lang="de-CH" sz="1100" b="1" dirty="0">
                <a:ea typeface="Tahoma" pitchFamily="34" charset="0"/>
                <a:cs typeface="Calibri"/>
              </a:rPr>
              <a:t>Universum</a:t>
            </a:r>
          </a:p>
          <a:p>
            <a:pPr>
              <a:spcAft>
                <a:spcPts val="600"/>
              </a:spcAft>
              <a:tabLst>
                <a:tab pos="720725" algn="l"/>
              </a:tabLst>
            </a:pPr>
            <a:r>
              <a:rPr lang="de-CH" sz="1100" dirty="0">
                <a:ea typeface="Tahoma" pitchFamily="34" charset="0"/>
                <a:cs typeface="Calibri"/>
              </a:rPr>
              <a:t>(</a:t>
            </a:r>
            <a:r>
              <a:rPr lang="de-CH" sz="1100" i="1" dirty="0">
                <a:ea typeface="Tahoma" pitchFamily="34" charset="0"/>
                <a:cs typeface="Calibri"/>
              </a:rPr>
              <a:t>7’000’000 CH-</a:t>
            </a:r>
            <a:r>
              <a:rPr lang="de-CH" sz="1100" i="1" dirty="0" smtClean="0">
                <a:ea typeface="Tahoma" pitchFamily="34" charset="0"/>
                <a:cs typeface="Calibri"/>
              </a:rPr>
              <a:t>Bevölkerung</a:t>
            </a:r>
            <a:br>
              <a:rPr lang="de-CH" sz="1100" i="1" dirty="0" smtClean="0">
                <a:ea typeface="Tahoma" pitchFamily="34" charset="0"/>
                <a:cs typeface="Calibri"/>
              </a:rPr>
            </a:br>
            <a:r>
              <a:rPr lang="de-CH" sz="1100" i="1" dirty="0" smtClean="0">
                <a:ea typeface="Tahoma" pitchFamily="34" charset="0"/>
                <a:cs typeface="Calibri"/>
              </a:rPr>
              <a:t>ab </a:t>
            </a:r>
            <a:r>
              <a:rPr lang="de-CH" sz="1100" i="1" dirty="0">
                <a:ea typeface="Tahoma" pitchFamily="34" charset="0"/>
                <a:cs typeface="Calibri"/>
              </a:rPr>
              <a:t>15 Jahre</a:t>
            </a:r>
            <a:r>
              <a:rPr lang="de-CH" sz="1100" dirty="0" smtClean="0">
                <a:ea typeface="Tahoma" pitchFamily="34" charset="0"/>
                <a:cs typeface="Calibri"/>
              </a:rPr>
              <a:t>)</a:t>
            </a:r>
          </a:p>
          <a:p>
            <a:pPr>
              <a:tabLst>
                <a:tab pos="720725" algn="l"/>
              </a:tabLst>
            </a:pPr>
            <a:r>
              <a:rPr lang="de-CH" sz="1100" b="1" dirty="0">
                <a:ea typeface="Tahoma" pitchFamily="34" charset="0"/>
                <a:cs typeface="Calibri"/>
              </a:rPr>
              <a:t>Stichprobe</a:t>
            </a:r>
          </a:p>
          <a:p>
            <a:pPr>
              <a:spcAft>
                <a:spcPts val="600"/>
              </a:spcAft>
              <a:tabLst>
                <a:tab pos="720725" algn="l"/>
              </a:tabLst>
            </a:pPr>
            <a:r>
              <a:rPr lang="de-CH" sz="1100" dirty="0">
                <a:ea typeface="Tahoma" pitchFamily="34" charset="0"/>
                <a:cs typeface="Calibri"/>
              </a:rPr>
              <a:t>(</a:t>
            </a:r>
            <a:r>
              <a:rPr lang="de-CH" sz="1100" i="1" dirty="0">
                <a:ea typeface="Tahoma" pitchFamily="34" charset="0"/>
                <a:cs typeface="Calibri"/>
              </a:rPr>
              <a:t>mind. 1’840 Personen </a:t>
            </a:r>
            <a:r>
              <a:rPr lang="de-CH" sz="1100" i="1" dirty="0" smtClean="0">
                <a:ea typeface="Tahoma" pitchFamily="34" charset="0"/>
                <a:cs typeface="Calibri"/>
              </a:rPr>
              <a:t>tägl</a:t>
            </a:r>
            <a:r>
              <a:rPr lang="de-CH" sz="1100" i="1" dirty="0">
                <a:ea typeface="Tahoma" pitchFamily="34" charset="0"/>
                <a:cs typeface="Calibri"/>
              </a:rPr>
              <a:t>.</a:t>
            </a:r>
            <a:r>
              <a:rPr lang="de-CH" sz="1100" dirty="0" smtClean="0">
                <a:ea typeface="Tahoma" pitchFamily="34" charset="0"/>
                <a:cs typeface="Calibri"/>
              </a:rPr>
              <a:t>)</a:t>
            </a:r>
          </a:p>
          <a:p>
            <a:pPr>
              <a:tabLst>
                <a:tab pos="720725" algn="l"/>
              </a:tabLst>
            </a:pPr>
            <a:r>
              <a:rPr lang="de-CH" sz="1100" b="1" dirty="0">
                <a:ea typeface="Tahoma" pitchFamily="34" charset="0"/>
                <a:cs typeface="Calibri"/>
              </a:rPr>
              <a:t>Messung</a:t>
            </a:r>
          </a:p>
          <a:p>
            <a:pPr>
              <a:tabLst>
                <a:tab pos="720725" algn="l"/>
              </a:tabLst>
            </a:pPr>
            <a:r>
              <a:rPr lang="de-CH" sz="1100" dirty="0">
                <a:ea typeface="Tahoma" pitchFamily="34" charset="0"/>
                <a:cs typeface="Calibri"/>
              </a:rPr>
              <a:t>(</a:t>
            </a:r>
            <a:r>
              <a:rPr lang="de-CH" sz="1100" i="1" dirty="0">
                <a:ea typeface="Tahoma" pitchFamily="34" charset="0"/>
                <a:cs typeface="Calibri"/>
              </a:rPr>
              <a:t>Mediawatch 4</a:t>
            </a:r>
            <a:r>
              <a:rPr lang="de-CH" sz="1100" dirty="0">
                <a:ea typeface="Tahoma" pitchFamily="34" charset="0"/>
                <a:cs typeface="Calibri"/>
              </a:rPr>
              <a:t>)</a:t>
            </a:r>
          </a:p>
          <a:p>
            <a:pPr>
              <a:tabLst>
                <a:tab pos="720725" algn="l"/>
              </a:tabLst>
            </a:pPr>
            <a:endParaRPr lang="de-CH" sz="1100" dirty="0">
              <a:ea typeface="Tahoma" pitchFamily="34" charset="0"/>
              <a:cs typeface="Calibri"/>
            </a:endParaRPr>
          </a:p>
          <a:p>
            <a:pPr>
              <a:tabLst>
                <a:tab pos="720725" algn="l"/>
              </a:tabLst>
            </a:pPr>
            <a:endParaRPr lang="de-CH" sz="1100" dirty="0">
              <a:ea typeface="Tahoma" pitchFamily="34" charset="0"/>
              <a:cs typeface="Calibri"/>
            </a:endParaRPr>
          </a:p>
        </p:txBody>
      </p:sp>
      <p:sp>
        <p:nvSpPr>
          <p:cNvPr id="9" name="Textfeld 8"/>
          <p:cNvSpPr txBox="1"/>
          <p:nvPr/>
        </p:nvSpPr>
        <p:spPr>
          <a:xfrm>
            <a:off x="4860032" y="987574"/>
            <a:ext cx="1872208" cy="261610"/>
          </a:xfrm>
          <a:prstGeom prst="rect">
            <a:avLst/>
          </a:prstGeom>
          <a:noFill/>
        </p:spPr>
        <p:txBody>
          <a:bodyPr wrap="square" rtlCol="0">
            <a:spAutoFit/>
          </a:bodyPr>
          <a:lstStyle/>
          <a:p>
            <a:r>
              <a:rPr lang="de-CH" sz="1100" dirty="0" smtClean="0">
                <a:latin typeface="Calibri"/>
                <a:ea typeface="Tahoma" pitchFamily="34" charset="0"/>
                <a:cs typeface="Calibri"/>
              </a:rPr>
              <a:t>Radioprogramme</a:t>
            </a:r>
          </a:p>
        </p:txBody>
      </p:sp>
      <p:sp>
        <p:nvSpPr>
          <p:cNvPr id="21" name="Textfeld 20"/>
          <p:cNvSpPr txBox="1"/>
          <p:nvPr/>
        </p:nvSpPr>
        <p:spPr>
          <a:xfrm>
            <a:off x="7040062" y="231780"/>
            <a:ext cx="1799617" cy="107722"/>
          </a:xfrm>
          <a:prstGeom prst="rect">
            <a:avLst/>
          </a:prstGeom>
          <a:noFill/>
        </p:spPr>
        <p:txBody>
          <a:bodyPr wrap="square" lIns="0" tIns="0" rIns="0" bIns="0" rtlCol="0">
            <a:spAutoFit/>
          </a:bodyPr>
          <a:lstStyle/>
          <a:p>
            <a:pPr algn="r"/>
            <a:r>
              <a:rPr lang="de-CH" sz="700" dirty="0" smtClean="0">
                <a:latin typeface="Calibri"/>
                <a:ea typeface="Tahoma" panose="020B0604030504040204" pitchFamily="34" charset="0"/>
                <a:cs typeface="Calibri"/>
              </a:rPr>
              <a:t>[Die Zahlen gelten für das Jahr 2018]</a:t>
            </a:r>
            <a:r>
              <a:rPr lang="de-CH" sz="700" dirty="0" smtClean="0">
                <a:latin typeface="Calibri"/>
                <a:cs typeface="Calibri"/>
              </a:rPr>
              <a:t> </a:t>
            </a:r>
            <a:endParaRPr lang="de-CH" sz="700" dirty="0">
              <a:latin typeface="Calibri"/>
              <a:cs typeface="Calibri"/>
            </a:endParaRPr>
          </a:p>
        </p:txBody>
      </p:sp>
    </p:spTree>
    <p:extLst>
      <p:ext uri="{BB962C8B-B14F-4D97-AF65-F5344CB8AC3E}">
        <p14:creationId xmlns:p14="http://schemas.microsoft.com/office/powerpoint/2010/main" val="6218048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Inhalt</a:t>
            </a:r>
            <a:endParaRPr lang="de-DE" dirty="0"/>
          </a:p>
        </p:txBody>
      </p:sp>
      <p:sp>
        <p:nvSpPr>
          <p:cNvPr id="3" name="Inhaltsplatzhalter 2"/>
          <p:cNvSpPr>
            <a:spLocks noGrp="1"/>
          </p:cNvSpPr>
          <p:nvPr>
            <p:ph idx="4294967295"/>
          </p:nvPr>
        </p:nvSpPr>
        <p:spPr>
          <a:xfrm>
            <a:off x="791580" y="1203995"/>
            <a:ext cx="8101012" cy="2627895"/>
          </a:xfrm>
        </p:spPr>
        <p:txBody>
          <a:bodyPr/>
          <a:lstStyle/>
          <a:p>
            <a:pPr marL="0" indent="0">
              <a:lnSpc>
                <a:spcPct val="50000"/>
              </a:lnSpc>
              <a:spcAft>
                <a:spcPts val="600"/>
              </a:spcAft>
              <a:buClr>
                <a:schemeClr val="accent6"/>
              </a:buClr>
              <a:buNone/>
            </a:pPr>
            <a:r>
              <a:rPr lang="de-CH" sz="1800" spc="40" dirty="0" smtClean="0">
                <a:solidFill>
                  <a:srgbClr val="EE7C30"/>
                </a:solidFill>
                <a:latin typeface="Tahoma"/>
                <a:cs typeface="Tahoma"/>
              </a:rPr>
              <a:t>1</a:t>
            </a:r>
            <a:r>
              <a:rPr lang="de-CH" sz="1800" spc="40" dirty="0" smtClean="0">
                <a:latin typeface="Tahoma"/>
                <a:cs typeface="Tahoma"/>
              </a:rPr>
              <a:t>  </a:t>
            </a:r>
            <a:r>
              <a:rPr lang="hr-HR" sz="1800" b="1" spc="40" dirty="0" smtClean="0">
                <a:solidFill>
                  <a:srgbClr val="EE7C30"/>
                </a:solidFill>
                <a:latin typeface="Tahoma"/>
                <a:cs typeface="Tahoma"/>
              </a:rPr>
              <a:t>|</a:t>
            </a:r>
            <a:r>
              <a:rPr lang="hr-HR" sz="1800" spc="40" dirty="0">
                <a:latin typeface="Tahoma"/>
                <a:cs typeface="Tahoma"/>
              </a:rPr>
              <a:t> </a:t>
            </a:r>
            <a:r>
              <a:rPr lang="hr-HR" sz="1800" spc="40" dirty="0" smtClean="0">
                <a:latin typeface="Tahoma"/>
                <a:cs typeface="Tahoma"/>
              </a:rPr>
              <a:t> </a:t>
            </a:r>
            <a:r>
              <a:rPr lang="de-CH" sz="1800" spc="40" dirty="0" smtClean="0">
                <a:latin typeface="Tahoma"/>
                <a:cs typeface="Tahoma"/>
              </a:rPr>
              <a:t>Mediapulse </a:t>
            </a:r>
            <a:r>
              <a:rPr lang="de-CH" sz="1800" spc="40" dirty="0">
                <a:latin typeface="Tahoma"/>
                <a:cs typeface="Tahoma"/>
              </a:rPr>
              <a:t>– die Branchenorganisation für Nutzungsdaten                  </a:t>
            </a:r>
          </a:p>
          <a:p>
            <a:pPr marL="0" indent="0">
              <a:lnSpc>
                <a:spcPct val="150000"/>
              </a:lnSpc>
              <a:spcAft>
                <a:spcPts val="600"/>
              </a:spcAft>
              <a:buClr>
                <a:schemeClr val="accent6"/>
              </a:buClr>
              <a:buNone/>
            </a:pPr>
            <a:r>
              <a:rPr lang="de-CH" sz="1800" spc="40" dirty="0" smtClean="0">
                <a:solidFill>
                  <a:srgbClr val="EE7C30"/>
                </a:solidFill>
                <a:latin typeface="Tahoma"/>
                <a:cs typeface="Tahoma"/>
              </a:rPr>
              <a:t>2</a:t>
            </a:r>
            <a:r>
              <a:rPr lang="de-CH" sz="1800" spc="40" dirty="0" smtClean="0">
                <a:latin typeface="Tahoma"/>
                <a:cs typeface="Tahoma"/>
              </a:rPr>
              <a:t>  </a:t>
            </a:r>
            <a:r>
              <a:rPr lang="hr-HR" sz="1800" b="1" spc="40" dirty="0" smtClean="0">
                <a:solidFill>
                  <a:srgbClr val="EE7C30"/>
                </a:solidFill>
                <a:latin typeface="Tahoma"/>
                <a:cs typeface="Tahoma"/>
              </a:rPr>
              <a:t>| </a:t>
            </a:r>
            <a:r>
              <a:rPr lang="hr-HR" sz="1800" spc="40" dirty="0" smtClean="0">
                <a:latin typeface="Tahoma"/>
                <a:cs typeface="Tahoma"/>
              </a:rPr>
              <a:t> </a:t>
            </a:r>
            <a:r>
              <a:rPr lang="de-CH" sz="1800" spc="40" dirty="0" smtClean="0">
                <a:latin typeface="Tahoma"/>
                <a:cs typeface="Tahoma"/>
              </a:rPr>
              <a:t>Die </a:t>
            </a:r>
            <a:r>
              <a:rPr lang="de-CH" sz="1800" spc="40" dirty="0">
                <a:latin typeface="Tahoma"/>
                <a:cs typeface="Tahoma"/>
              </a:rPr>
              <a:t>TV-Nutzungsforschung 					</a:t>
            </a:r>
          </a:p>
          <a:p>
            <a:pPr marL="0" indent="0">
              <a:lnSpc>
                <a:spcPct val="150000"/>
              </a:lnSpc>
              <a:spcAft>
                <a:spcPts val="600"/>
              </a:spcAft>
              <a:buClr>
                <a:schemeClr val="accent6"/>
              </a:buClr>
              <a:buNone/>
            </a:pPr>
            <a:r>
              <a:rPr lang="de-CH" sz="1800" spc="40" dirty="0" smtClean="0">
                <a:solidFill>
                  <a:srgbClr val="EE7C30"/>
                </a:solidFill>
                <a:latin typeface="Tahoma"/>
                <a:cs typeface="Tahoma"/>
              </a:rPr>
              <a:t>3</a:t>
            </a:r>
            <a:r>
              <a:rPr lang="de-CH" sz="1800" spc="40" dirty="0" smtClean="0">
                <a:latin typeface="Tahoma"/>
                <a:cs typeface="Tahoma"/>
              </a:rPr>
              <a:t>  </a:t>
            </a:r>
            <a:r>
              <a:rPr lang="hr-HR" sz="1800" b="1" spc="40" dirty="0" smtClean="0">
                <a:solidFill>
                  <a:srgbClr val="EE7C30"/>
                </a:solidFill>
                <a:latin typeface="Tahoma"/>
                <a:cs typeface="Tahoma"/>
              </a:rPr>
              <a:t>| </a:t>
            </a:r>
            <a:r>
              <a:rPr lang="hr-HR" sz="1800" spc="40" dirty="0" smtClean="0">
                <a:latin typeface="Tahoma"/>
                <a:cs typeface="Tahoma"/>
              </a:rPr>
              <a:t> </a:t>
            </a:r>
            <a:r>
              <a:rPr lang="de-CH" sz="1800" spc="40" dirty="0" smtClean="0">
                <a:latin typeface="Tahoma"/>
                <a:cs typeface="Tahoma"/>
              </a:rPr>
              <a:t>Die </a:t>
            </a:r>
            <a:r>
              <a:rPr lang="de-CH" sz="1800" spc="40" dirty="0">
                <a:latin typeface="Tahoma"/>
                <a:cs typeface="Tahoma"/>
              </a:rPr>
              <a:t>Radio-</a:t>
            </a:r>
            <a:r>
              <a:rPr lang="de-CH" sz="1800" spc="40" dirty="0" smtClean="0">
                <a:latin typeface="Tahoma"/>
                <a:cs typeface="Tahoma"/>
              </a:rPr>
              <a:t>Nutzungsforschung</a:t>
            </a:r>
          </a:p>
          <a:p>
            <a:pPr marL="0" indent="0">
              <a:lnSpc>
                <a:spcPct val="150000"/>
              </a:lnSpc>
              <a:spcAft>
                <a:spcPts val="600"/>
              </a:spcAft>
              <a:buClr>
                <a:schemeClr val="accent6"/>
              </a:buClr>
              <a:buNone/>
            </a:pPr>
            <a:r>
              <a:rPr lang="de-CH" sz="1800" spc="40" dirty="0" smtClean="0">
                <a:solidFill>
                  <a:srgbClr val="EE7C30"/>
                </a:solidFill>
                <a:latin typeface="Tahoma"/>
                <a:cs typeface="Tahoma"/>
              </a:rPr>
              <a:t>4</a:t>
            </a:r>
            <a:r>
              <a:rPr lang="de-CH" sz="1800" spc="40" dirty="0" smtClean="0">
                <a:latin typeface="Tahoma"/>
                <a:cs typeface="Tahoma"/>
              </a:rPr>
              <a:t>  </a:t>
            </a:r>
            <a:r>
              <a:rPr lang="hr-HR" sz="1800" b="1" spc="40" dirty="0" smtClean="0">
                <a:solidFill>
                  <a:srgbClr val="EE7C30"/>
                </a:solidFill>
                <a:latin typeface="Tahoma"/>
                <a:cs typeface="Tahoma"/>
              </a:rPr>
              <a:t>| </a:t>
            </a:r>
            <a:r>
              <a:rPr lang="hr-HR" sz="1800" spc="40" dirty="0" smtClean="0">
                <a:latin typeface="Tahoma"/>
                <a:cs typeface="Tahoma"/>
              </a:rPr>
              <a:t> </a:t>
            </a:r>
            <a:r>
              <a:rPr lang="en-US" sz="1800" spc="40" dirty="0" smtClean="0">
                <a:latin typeface="Tahoma"/>
                <a:cs typeface="Tahoma"/>
              </a:rPr>
              <a:t>Die </a:t>
            </a:r>
            <a:r>
              <a:rPr lang="en-US" sz="1800" spc="40" dirty="0">
                <a:latin typeface="Tahoma"/>
                <a:cs typeface="Tahoma"/>
              </a:rPr>
              <a:t>Basisstudien</a:t>
            </a:r>
            <a:r>
              <a:rPr lang="en-US" sz="1800" spc="40" dirty="0">
                <a:latin typeface="Tahoma"/>
                <a:cs typeface="Tahoma"/>
              </a:rPr>
              <a:t> </a:t>
            </a:r>
            <a:r>
              <a:rPr lang="en-US" sz="1800" spc="40" dirty="0" smtClean="0">
                <a:latin typeface="Tahoma"/>
                <a:cs typeface="Tahoma"/>
              </a:rPr>
              <a:t>– </a:t>
            </a:r>
            <a:r>
              <a:rPr lang="en-US" sz="1800" spc="40" dirty="0">
                <a:latin typeface="Tahoma"/>
                <a:cs typeface="Tahoma"/>
              </a:rPr>
              <a:t>Time Use Study und Establishment Survey</a:t>
            </a:r>
          </a:p>
          <a:p>
            <a:pPr marL="0" indent="0">
              <a:lnSpc>
                <a:spcPct val="150000"/>
              </a:lnSpc>
              <a:spcAft>
                <a:spcPts val="600"/>
              </a:spcAft>
              <a:buClr>
                <a:schemeClr val="accent6"/>
              </a:buClr>
              <a:buNone/>
            </a:pPr>
            <a:r>
              <a:rPr lang="de-CH" sz="1800" spc="40" dirty="0" smtClean="0">
                <a:solidFill>
                  <a:srgbClr val="EE7C30"/>
                </a:solidFill>
                <a:latin typeface="Tahoma"/>
                <a:cs typeface="Tahoma"/>
              </a:rPr>
              <a:t>5</a:t>
            </a:r>
            <a:r>
              <a:rPr lang="de-CH" sz="1800" spc="40" dirty="0" smtClean="0">
                <a:latin typeface="Tahoma"/>
                <a:cs typeface="Tahoma"/>
              </a:rPr>
              <a:t>  </a:t>
            </a:r>
            <a:r>
              <a:rPr lang="hr-HR" sz="1800" b="1" spc="40" dirty="0" smtClean="0">
                <a:solidFill>
                  <a:srgbClr val="EE7C30"/>
                </a:solidFill>
                <a:latin typeface="Tahoma"/>
                <a:cs typeface="Tahoma"/>
              </a:rPr>
              <a:t>| </a:t>
            </a:r>
            <a:r>
              <a:rPr lang="hr-HR" sz="1800" spc="40" dirty="0" smtClean="0">
                <a:latin typeface="Tahoma"/>
                <a:cs typeface="Tahoma"/>
              </a:rPr>
              <a:t> </a:t>
            </a:r>
            <a:r>
              <a:rPr lang="de-CH" sz="1800" spc="40" dirty="0" smtClean="0">
                <a:latin typeface="Tahoma"/>
                <a:cs typeface="Tahoma"/>
              </a:rPr>
              <a:t>Herausforderungen </a:t>
            </a:r>
            <a:r>
              <a:rPr lang="de-CH" sz="1800" spc="40" dirty="0">
                <a:latin typeface="Tahoma"/>
                <a:cs typeface="Tahoma"/>
              </a:rPr>
              <a:t>an die Weiterentwicklung der </a:t>
            </a:r>
            <a:r>
              <a:rPr lang="de-CH" sz="1800" spc="40" dirty="0" smtClean="0">
                <a:latin typeface="Tahoma"/>
                <a:cs typeface="Tahoma"/>
              </a:rPr>
              <a:t>Währungsforschung</a:t>
            </a:r>
            <a:endParaRPr lang="de-CH" sz="1800" spc="40" dirty="0">
              <a:latin typeface="Tahoma"/>
              <a:ea typeface="Tahoma" panose="020B0604030504040204" pitchFamily="34" charset="0"/>
              <a:cs typeface="Tahoma"/>
            </a:endParaRPr>
          </a:p>
          <a:p>
            <a:pPr>
              <a:lnSpc>
                <a:spcPct val="50000"/>
              </a:lnSpc>
            </a:pPr>
            <a:endParaRPr lang="de-DE" sz="1800" spc="40" dirty="0">
              <a:latin typeface="Tahoma"/>
              <a:cs typeface="Tahoma"/>
            </a:endParaRPr>
          </a:p>
        </p:txBody>
      </p:sp>
    </p:spTree>
    <p:extLst>
      <p:ext uri="{BB962C8B-B14F-4D97-AF65-F5344CB8AC3E}">
        <p14:creationId xmlns:p14="http://schemas.microsoft.com/office/powerpoint/2010/main" val="119498506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1"/>
          <p:cNvSpPr>
            <a:spLocks noGrp="1"/>
          </p:cNvSpPr>
          <p:nvPr>
            <p:ph type="title"/>
          </p:nvPr>
        </p:nvSpPr>
        <p:spPr>
          <a:xfrm>
            <a:off x="792163" y="339502"/>
            <a:ext cx="8101012" cy="324036"/>
          </a:xfrm>
        </p:spPr>
        <p:txBody>
          <a:bodyPr/>
          <a:lstStyle/>
          <a:p>
            <a:r>
              <a:rPr lang="de-CH" dirty="0"/>
              <a:t>Die </a:t>
            </a:r>
            <a:r>
              <a:rPr lang="de-CH" dirty="0" smtClean="0"/>
              <a:t>Messtechnologie      </a:t>
            </a:r>
            <a:r>
              <a:rPr lang="de-CH" dirty="0" smtClean="0"/>
              <a:t>beruht </a:t>
            </a:r>
            <a:r>
              <a:rPr lang="de-CH" dirty="0"/>
              <a:t>auf </a:t>
            </a:r>
            <a:r>
              <a:rPr lang="de-CH" dirty="0"/>
              <a:t>Audiomatching</a:t>
            </a:r>
            <a:r>
              <a:rPr lang="de-CH" dirty="0"/>
              <a:t> </a:t>
            </a:r>
          </a:p>
        </p:txBody>
      </p:sp>
      <p:sp>
        <p:nvSpPr>
          <p:cNvPr id="9" name="Textfeld 8"/>
          <p:cNvSpPr txBox="1"/>
          <p:nvPr/>
        </p:nvSpPr>
        <p:spPr>
          <a:xfrm>
            <a:off x="791654" y="2826970"/>
            <a:ext cx="756010" cy="1184940"/>
          </a:xfrm>
          <a:prstGeom prst="rect">
            <a:avLst/>
          </a:prstGeom>
          <a:noFill/>
        </p:spPr>
        <p:txBody>
          <a:bodyPr wrap="square" lIns="0" tIns="0" rIns="0" bIns="0" rtlCol="0">
            <a:spAutoFit/>
          </a:bodyPr>
          <a:lstStyle/>
          <a:p>
            <a:pPr>
              <a:tabLst>
                <a:tab pos="720725" algn="l"/>
              </a:tabLst>
            </a:pPr>
            <a:r>
              <a:rPr lang="de-CH" sz="1100" dirty="0">
                <a:ea typeface="Tahoma" pitchFamily="34" charset="0"/>
                <a:cs typeface="Calibri"/>
              </a:rPr>
              <a:t>Die Media-</a:t>
            </a:r>
            <a:br>
              <a:rPr lang="de-CH" sz="1100" dirty="0">
                <a:ea typeface="Tahoma" pitchFamily="34" charset="0"/>
                <a:cs typeface="Calibri"/>
              </a:rPr>
            </a:br>
            <a:r>
              <a:rPr lang="de-CH" sz="1100" dirty="0">
                <a:ea typeface="Tahoma" pitchFamily="34" charset="0"/>
                <a:cs typeface="Calibri"/>
              </a:rPr>
              <a:t>watch</a:t>
            </a:r>
            <a:r>
              <a:rPr lang="de-CH" sz="1100" dirty="0">
                <a:ea typeface="Tahoma" pitchFamily="34" charset="0"/>
                <a:cs typeface="Calibri"/>
              </a:rPr>
              <a:t> 4 des Panelisten registriert</a:t>
            </a:r>
            <a:br>
              <a:rPr lang="de-CH" sz="1100" dirty="0">
                <a:ea typeface="Tahoma" pitchFamily="34" charset="0"/>
                <a:cs typeface="Calibri"/>
              </a:rPr>
            </a:br>
            <a:r>
              <a:rPr lang="de-CH" sz="1100" dirty="0">
                <a:ea typeface="Tahoma" pitchFamily="34" charset="0"/>
                <a:cs typeface="Calibri"/>
              </a:rPr>
              <a:t>die Tonspur</a:t>
            </a:r>
          </a:p>
          <a:p>
            <a:pPr>
              <a:tabLst>
                <a:tab pos="720725" algn="l"/>
              </a:tabLst>
            </a:pPr>
            <a:r>
              <a:rPr lang="de-CH" sz="1100" dirty="0">
                <a:ea typeface="Tahoma" pitchFamily="34" charset="0"/>
                <a:cs typeface="Calibri"/>
              </a:rPr>
              <a:t>Des Radio-</a:t>
            </a:r>
            <a:br>
              <a:rPr lang="de-CH" sz="1100" dirty="0">
                <a:ea typeface="Tahoma" pitchFamily="34" charset="0"/>
                <a:cs typeface="Calibri"/>
              </a:rPr>
            </a:br>
            <a:r>
              <a:rPr lang="de-CH" sz="1100" dirty="0">
                <a:ea typeface="Tahoma" pitchFamily="34" charset="0"/>
                <a:cs typeface="Calibri"/>
              </a:rPr>
              <a:t>konsums</a:t>
            </a:r>
            <a:endParaRPr lang="de-CH" sz="1100" dirty="0">
              <a:ea typeface="Tahoma" pitchFamily="34" charset="0"/>
              <a:cs typeface="Calibri"/>
            </a:endParaRPr>
          </a:p>
        </p:txBody>
      </p:sp>
      <p:sp>
        <p:nvSpPr>
          <p:cNvPr id="21" name="Textfeld 20"/>
          <p:cNvSpPr txBox="1"/>
          <p:nvPr/>
        </p:nvSpPr>
        <p:spPr>
          <a:xfrm>
            <a:off x="4546669" y="1095586"/>
            <a:ext cx="4093783" cy="553998"/>
          </a:xfrm>
          <a:prstGeom prst="rect">
            <a:avLst/>
          </a:prstGeom>
          <a:noFill/>
        </p:spPr>
        <p:txBody>
          <a:bodyPr wrap="square" lIns="0" tIns="0" bIns="0" rtlCol="0">
            <a:spAutoFit/>
          </a:bodyPr>
          <a:lstStyle/>
          <a:p>
            <a:r>
              <a:rPr lang="de-CH" sz="1200" b="1" dirty="0">
                <a:latin typeface="Tahoma" panose="020B0604030504040204" pitchFamily="34" charset="0"/>
                <a:ea typeface="Tahoma" panose="020B0604030504040204" pitchFamily="34" charset="0"/>
                <a:cs typeface="Tahoma" panose="020B0604030504040204" pitchFamily="34" charset="0"/>
              </a:rPr>
              <a:t>Das Prinzip </a:t>
            </a:r>
            <a:r>
              <a:rPr lang="de-CH" sz="1200" b="1" dirty="0" smtClean="0">
                <a:latin typeface="Tahoma" panose="020B0604030504040204" pitchFamily="34" charset="0"/>
                <a:ea typeface="Tahoma" panose="020B0604030504040204" pitchFamily="34" charset="0"/>
                <a:cs typeface="Tahoma" panose="020B0604030504040204" pitchFamily="34" charset="0"/>
              </a:rPr>
              <a:t>des </a:t>
            </a:r>
            <a:r>
              <a:rPr lang="de-CH" sz="1200" b="1" dirty="0" smtClean="0">
                <a:latin typeface="Tahoma" panose="020B0604030504040204" pitchFamily="34" charset="0"/>
                <a:ea typeface="Tahoma" panose="020B0604030504040204" pitchFamily="34" charset="0"/>
                <a:cs typeface="Tahoma" panose="020B0604030504040204" pitchFamily="34" charset="0"/>
              </a:rPr>
              <a:t>Audiomatching</a:t>
            </a:r>
            <a:r>
              <a:rPr lang="de-CH" sz="1200" b="1" dirty="0">
                <a:latin typeface="Tahoma" panose="020B0604030504040204" pitchFamily="34" charset="0"/>
                <a:ea typeface="Tahoma" panose="020B0604030504040204" pitchFamily="34" charset="0"/>
                <a:cs typeface="Tahoma" panose="020B0604030504040204" pitchFamily="34" charset="0"/>
              </a:rPr>
              <a:t> </a:t>
            </a:r>
            <a:r>
              <a:rPr lang="de-CH" sz="1200" b="1" dirty="0" smtClean="0">
                <a:latin typeface="Tahoma" panose="020B0604030504040204" pitchFamily="34" charset="0"/>
                <a:ea typeface="Tahoma" panose="020B0604030504040204" pitchFamily="34" charset="0"/>
                <a:cs typeface="Tahoma" panose="020B0604030504040204" pitchFamily="34" charset="0"/>
              </a:rPr>
              <a:t>(= Audioabgleich): </a:t>
            </a:r>
            <a:r>
              <a:rPr lang="de-CH" sz="1200" dirty="0" smtClean="0">
                <a:latin typeface="Tahoma" panose="020B0604030504040204" pitchFamily="34" charset="0"/>
                <a:ea typeface="Tahoma" panose="020B0604030504040204" pitchFamily="34" charset="0"/>
                <a:cs typeface="Tahoma" panose="020B0604030504040204" pitchFamily="34" charset="0"/>
              </a:rPr>
              <a:t/>
            </a:r>
            <a:br>
              <a:rPr lang="de-CH" sz="1200" dirty="0" smtClean="0">
                <a:latin typeface="Tahoma" panose="020B0604030504040204" pitchFamily="34" charset="0"/>
                <a:ea typeface="Tahoma" panose="020B0604030504040204" pitchFamily="34" charset="0"/>
                <a:cs typeface="Tahoma" panose="020B0604030504040204" pitchFamily="34" charset="0"/>
              </a:rPr>
            </a:br>
            <a:r>
              <a:rPr lang="de-CH" sz="1200" dirty="0" smtClean="0">
                <a:latin typeface="Calibri"/>
                <a:ea typeface="Tahoma" panose="020B0604030504040204" pitchFamily="34" charset="0"/>
                <a:cs typeface="Calibri"/>
              </a:rPr>
              <a:t>Die </a:t>
            </a:r>
            <a:r>
              <a:rPr lang="de-CH" sz="1200" dirty="0">
                <a:latin typeface="Calibri"/>
                <a:ea typeface="Tahoma" panose="020B0604030504040204" pitchFamily="34" charset="0"/>
                <a:cs typeface="Calibri"/>
              </a:rPr>
              <a:t>Tonspur aus </a:t>
            </a:r>
            <a:r>
              <a:rPr lang="de-CH" sz="1200" dirty="0" smtClean="0">
                <a:latin typeface="Calibri"/>
                <a:ea typeface="Tahoma" panose="020B0604030504040204" pitchFamily="34" charset="0"/>
                <a:cs typeface="Calibri"/>
              </a:rPr>
              <a:t>der Mediawatch 4 wird mit den Tonspuren aller referenzierten Sender abgeglichen und zugeordnet</a:t>
            </a:r>
            <a:r>
              <a:rPr lang="de-CH" sz="1200" i="1" dirty="0" smtClean="0">
                <a:latin typeface="Calibri"/>
                <a:ea typeface="Tahoma" panose="020B0604030504040204" pitchFamily="34" charset="0"/>
                <a:cs typeface="Calibri"/>
              </a:rPr>
              <a:t>.</a:t>
            </a:r>
            <a:endParaRPr lang="de-CH" sz="1200" dirty="0">
              <a:latin typeface="Calibri"/>
              <a:ea typeface="Tahoma" panose="020B0604030504040204" pitchFamily="34" charset="0"/>
              <a:cs typeface="Calibri"/>
            </a:endParaRPr>
          </a:p>
        </p:txBody>
      </p:sp>
      <p:sp>
        <p:nvSpPr>
          <p:cNvPr id="22" name="Textfeld 21"/>
          <p:cNvSpPr txBox="1"/>
          <p:nvPr/>
        </p:nvSpPr>
        <p:spPr>
          <a:xfrm>
            <a:off x="5976156" y="2823778"/>
            <a:ext cx="1080046" cy="846386"/>
          </a:xfrm>
          <a:prstGeom prst="rect">
            <a:avLst/>
          </a:prstGeom>
          <a:noFill/>
        </p:spPr>
        <p:txBody>
          <a:bodyPr wrap="square" lIns="0" tIns="0" rIns="0" bIns="0" rtlCol="0">
            <a:spAutoFit/>
          </a:bodyPr>
          <a:lstStyle/>
          <a:p>
            <a:pPr>
              <a:tabLst>
                <a:tab pos="720725" algn="l"/>
              </a:tabLst>
            </a:pPr>
            <a:r>
              <a:rPr lang="de-CH" sz="1100" dirty="0" smtClean="0">
                <a:ea typeface="Tahoma" pitchFamily="34" charset="0"/>
                <a:cs typeface="Calibri"/>
              </a:rPr>
              <a:t>In der Zentrale werden alle Tonspuren der relevanten Sender registriert</a:t>
            </a:r>
            <a:endParaRPr lang="de-CH" sz="1100" dirty="0">
              <a:ea typeface="Tahoma" pitchFamily="34" charset="0"/>
              <a:cs typeface="Calibri"/>
            </a:endParaRPr>
          </a:p>
        </p:txBody>
      </p:sp>
      <p:sp>
        <p:nvSpPr>
          <p:cNvPr id="23" name="Textfeld 22"/>
          <p:cNvSpPr txBox="1"/>
          <p:nvPr/>
        </p:nvSpPr>
        <p:spPr>
          <a:xfrm>
            <a:off x="4546668" y="4479962"/>
            <a:ext cx="3193683" cy="338554"/>
          </a:xfrm>
          <a:prstGeom prst="rect">
            <a:avLst/>
          </a:prstGeom>
          <a:noFill/>
        </p:spPr>
        <p:txBody>
          <a:bodyPr wrap="square" lIns="0" tIns="0" rIns="0" bIns="0" rtlCol="0">
            <a:spAutoFit/>
          </a:bodyPr>
          <a:lstStyle/>
          <a:p>
            <a:r>
              <a:rPr lang="de-CH" sz="1100" dirty="0">
                <a:latin typeface="Calibri"/>
                <a:ea typeface="Tahoma" panose="020B0604030504040204" pitchFamily="34" charset="0"/>
                <a:cs typeface="Calibri"/>
              </a:rPr>
              <a:t>Ein Abgleich der beiden Quellen ermöglicht die Zuordnung der Radionutzung zum jeweiligen Panelisten</a:t>
            </a:r>
          </a:p>
        </p:txBody>
      </p:sp>
      <p:pic>
        <p:nvPicPr>
          <p:cNvPr id="2" name="Bild 1" descr="Grafik_Radio-Messtechnologi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61558" y="267494"/>
            <a:ext cx="4270582" cy="4608512"/>
          </a:xfrm>
          <a:prstGeom prst="rect">
            <a:avLst/>
          </a:prstGeom>
        </p:spPr>
      </p:pic>
    </p:spTree>
    <p:extLst>
      <p:ext uri="{BB962C8B-B14F-4D97-AF65-F5344CB8AC3E}">
        <p14:creationId xmlns:p14="http://schemas.microsoft.com/office/powerpoint/2010/main" val="318683967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smtClean="0"/>
              <a:t>Was vermag die Messtechnologie </a:t>
            </a:r>
            <a:r>
              <a:rPr lang="de-CH" dirty="0"/>
              <a:t>zu leisten</a:t>
            </a:r>
            <a:r>
              <a:rPr lang="de-CH" dirty="0" smtClean="0"/>
              <a:t>?</a:t>
            </a:r>
            <a:br>
              <a:rPr lang="de-CH" dirty="0" smtClean="0"/>
            </a:br>
            <a:r>
              <a:rPr lang="de-CH" sz="1100" dirty="0" smtClean="0"/>
              <a:t>[</a:t>
            </a:r>
            <a:r>
              <a:rPr lang="de-CH" sz="1100" dirty="0"/>
              <a:t>ab 2018]</a:t>
            </a:r>
          </a:p>
        </p:txBody>
      </p:sp>
      <p:graphicFrame>
        <p:nvGraphicFramePr>
          <p:cNvPr id="6" name="Inhaltsplatzhalter 5"/>
          <p:cNvGraphicFramePr>
            <a:graphicFrameLocks/>
          </p:cNvGraphicFramePr>
          <p:nvPr>
            <p:extLst>
              <p:ext uri="{D42A27DB-BD31-4B8C-83A1-F6EECF244321}">
                <p14:modId xmlns:p14="http://schemas.microsoft.com/office/powerpoint/2010/main" val="1812791039"/>
              </p:ext>
            </p:extLst>
          </p:nvPr>
        </p:nvGraphicFramePr>
        <p:xfrm>
          <a:off x="809502" y="1121796"/>
          <a:ext cx="8012236" cy="3142142"/>
        </p:xfrm>
        <a:graphic>
          <a:graphicData uri="http://schemas.openxmlformats.org/drawingml/2006/table">
            <a:tbl>
              <a:tblPr firstRow="1">
                <a:tableStyleId>{93296810-A885-4BE3-A3E7-6D5BEEA58F35}</a:tableStyleId>
              </a:tblPr>
              <a:tblGrid>
                <a:gridCol w="2807096">
                  <a:extLst>
                    <a:ext uri="{9D8B030D-6E8A-4147-A177-3AD203B41FA5}">
                      <a16:colId xmlns="" xmlns:a16="http://schemas.microsoft.com/office/drawing/2014/main" val="3904220975"/>
                    </a:ext>
                  </a:extLst>
                </a:gridCol>
                <a:gridCol w="5205140">
                  <a:extLst>
                    <a:ext uri="{9D8B030D-6E8A-4147-A177-3AD203B41FA5}">
                      <a16:colId xmlns="" xmlns:a16="http://schemas.microsoft.com/office/drawing/2014/main" val="972733522"/>
                    </a:ext>
                  </a:extLst>
                </a:gridCol>
              </a:tblGrid>
              <a:tr h="225818">
                <a:tc>
                  <a:txBody>
                    <a:bodyPr/>
                    <a:lstStyle/>
                    <a:p>
                      <a:endParaRPr lang="de-CH" sz="600" dirty="0"/>
                    </a:p>
                  </a:txBody>
                  <a:tcPr>
                    <a:solidFill>
                      <a:schemeClr val="accent1"/>
                    </a:solidFill>
                  </a:tcPr>
                </a:tc>
                <a:tc>
                  <a:txBody>
                    <a:bodyPr/>
                    <a:lstStyle/>
                    <a:p>
                      <a:endParaRPr lang="de-CH" sz="600" dirty="0"/>
                    </a:p>
                  </a:txBody>
                  <a:tcPr>
                    <a:solidFill>
                      <a:srgbClr val="EE7C30"/>
                    </a:solidFill>
                  </a:tcPr>
                </a:tc>
                <a:extLst>
                  <a:ext uri="{0D108BD9-81ED-4DB2-BD59-A6C34878D82A}">
                    <a16:rowId xmlns="" xmlns:a16="http://schemas.microsoft.com/office/drawing/2014/main" val="3223196766"/>
                  </a:ext>
                </a:extLst>
              </a:tr>
              <a:tr h="440294">
                <a:tc>
                  <a:txBody>
                    <a:bodyPr/>
                    <a:lstStyle/>
                    <a:p>
                      <a:r>
                        <a:rPr lang="en-GB" sz="1200" b="1" noProof="0" dirty="0" smtClean="0">
                          <a:latin typeface="Tahoma" panose="020B0604030504040204" pitchFamily="34" charset="0"/>
                          <a:ea typeface="Tahoma" panose="020B0604030504040204" pitchFamily="34" charset="0"/>
                          <a:cs typeface="Tahoma" panose="020B0604030504040204" pitchFamily="34" charset="0"/>
                        </a:rPr>
                        <a:t>Messprinzip</a:t>
                      </a:r>
                      <a:endParaRPr lang="en-GB" sz="1200" b="1" noProof="0" dirty="0">
                        <a:latin typeface="Tahoma" panose="020B0604030504040204" pitchFamily="34" charset="0"/>
                        <a:ea typeface="Tahoma" panose="020B0604030504040204" pitchFamily="34" charset="0"/>
                        <a:cs typeface="Tahoma" panose="020B0604030504040204" pitchFamily="34" charset="0"/>
                      </a:endParaRPr>
                    </a:p>
                  </a:txBody>
                  <a:tcPr>
                    <a:solidFill>
                      <a:schemeClr val="accent1">
                        <a:lumMod val="40000"/>
                        <a:lumOff val="60000"/>
                      </a:schemeClr>
                    </a:solidFill>
                  </a:tcPr>
                </a:tc>
                <a:tc>
                  <a:txBody>
                    <a:bodyPr/>
                    <a:lstStyle/>
                    <a:p>
                      <a:r>
                        <a:rPr lang="de-CH" sz="1200" noProof="0" dirty="0" smtClean="0">
                          <a:latin typeface="Tahoma" panose="020B0604030504040204" pitchFamily="34" charset="0"/>
                          <a:ea typeface="Tahoma" panose="020B0604030504040204" pitchFamily="34" charset="0"/>
                          <a:cs typeface="Tahoma" panose="020B0604030504040204" pitchFamily="34" charset="0"/>
                        </a:rPr>
                        <a:t>Audioanpassung basierend auf einer bestimmten Anzahl</a:t>
                      </a:r>
                      <a:br>
                        <a:rPr lang="de-CH" sz="1200" noProof="0" dirty="0" smtClean="0">
                          <a:latin typeface="Tahoma" panose="020B0604030504040204" pitchFamily="34" charset="0"/>
                          <a:ea typeface="Tahoma" panose="020B0604030504040204" pitchFamily="34" charset="0"/>
                          <a:cs typeface="Tahoma" panose="020B0604030504040204" pitchFamily="34" charset="0"/>
                        </a:rPr>
                      </a:br>
                      <a:r>
                        <a:rPr lang="de-CH" sz="1200" noProof="0" dirty="0" smtClean="0">
                          <a:latin typeface="Tahoma" panose="020B0604030504040204" pitchFamily="34" charset="0"/>
                          <a:ea typeface="Tahoma" panose="020B0604030504040204" pitchFamily="34" charset="0"/>
                          <a:cs typeface="Tahoma" panose="020B0604030504040204" pitchFamily="34" charset="0"/>
                        </a:rPr>
                        <a:t>referenzierter Audiokanäle</a:t>
                      </a:r>
                    </a:p>
                  </a:txBody>
                  <a:tcPr>
                    <a:solidFill>
                      <a:schemeClr val="accent1">
                        <a:lumMod val="40000"/>
                        <a:lumOff val="60000"/>
                      </a:schemeClr>
                    </a:solidFill>
                  </a:tcPr>
                </a:tc>
                <a:extLst>
                  <a:ext uri="{0D108BD9-81ED-4DB2-BD59-A6C34878D82A}">
                    <a16:rowId xmlns="" xmlns:a16="http://schemas.microsoft.com/office/drawing/2014/main" val="1293410594"/>
                  </a:ext>
                </a:extLst>
              </a:tr>
              <a:tr h="400050">
                <a:tc>
                  <a:txBody>
                    <a:bodyPr/>
                    <a:lstStyle/>
                    <a:p>
                      <a:r>
                        <a:rPr lang="en-GB" sz="1200" b="1" noProof="0" dirty="0" smtClean="0">
                          <a:latin typeface="Tahoma" panose="020B0604030504040204" pitchFamily="34" charset="0"/>
                          <a:ea typeface="Tahoma" panose="020B0604030504040204" pitchFamily="34" charset="0"/>
                          <a:cs typeface="Tahoma" panose="020B0604030504040204" pitchFamily="34" charset="0"/>
                        </a:rPr>
                        <a:t>Messgerät</a:t>
                      </a:r>
                      <a:endParaRPr lang="en-GB" sz="1200" b="1" noProof="0" dirty="0">
                        <a:latin typeface="Tahoma" panose="020B0604030504040204" pitchFamily="34" charset="0"/>
                        <a:ea typeface="Tahoma" panose="020B0604030504040204" pitchFamily="34" charset="0"/>
                        <a:cs typeface="Tahoma" panose="020B0604030504040204" pitchFamily="34" charset="0"/>
                      </a:endParaRPr>
                    </a:p>
                  </a:txBody>
                  <a:tcPr>
                    <a:solidFill>
                      <a:schemeClr val="accent1">
                        <a:lumMod val="20000"/>
                        <a:lumOff val="80000"/>
                      </a:schemeClr>
                    </a:solidFill>
                  </a:tcPr>
                </a:tc>
                <a:tc>
                  <a:txBody>
                    <a:bodyPr/>
                    <a:lstStyle/>
                    <a:p>
                      <a:r>
                        <a:rPr lang="en-GB" sz="1200" noProof="0" dirty="0" smtClean="0">
                          <a:latin typeface="Tahoma" panose="020B0604030504040204" pitchFamily="34" charset="0"/>
                          <a:ea typeface="Tahoma" panose="020B0604030504040204" pitchFamily="34" charset="0"/>
                          <a:cs typeface="Tahoma" panose="020B0604030504040204" pitchFamily="34" charset="0"/>
                        </a:rPr>
                        <a:t>GfK Mediawatch 4.</a:t>
                      </a:r>
                      <a:r>
                        <a:rPr lang="en-GB" sz="1200" baseline="0" noProof="0" dirty="0" smtClean="0">
                          <a:latin typeface="Tahoma" panose="020B0604030504040204" pitchFamily="34" charset="0"/>
                          <a:ea typeface="Tahoma" panose="020B0604030504040204" pitchFamily="34" charset="0"/>
                          <a:cs typeface="Tahoma" panose="020B0604030504040204" pitchFamily="34" charset="0"/>
                        </a:rPr>
                        <a:t> Messgerät in Form einer Armbanduhr begleitet von einer Docking-Station für Datentransfer und Aufladen der Batterie</a:t>
                      </a:r>
                      <a:endParaRPr lang="en-GB" sz="1200" noProof="0" dirty="0">
                        <a:latin typeface="Tahoma" panose="020B0604030504040204" pitchFamily="34" charset="0"/>
                        <a:ea typeface="Tahoma" panose="020B0604030504040204" pitchFamily="34" charset="0"/>
                        <a:cs typeface="Tahoma" panose="020B0604030504040204" pitchFamily="34" charset="0"/>
                      </a:endParaRPr>
                    </a:p>
                  </a:txBody>
                  <a:tcPr>
                    <a:solidFill>
                      <a:schemeClr val="accent1">
                        <a:lumMod val="20000"/>
                        <a:lumOff val="80000"/>
                      </a:schemeClr>
                    </a:solidFill>
                  </a:tcPr>
                </a:tc>
                <a:extLst>
                  <a:ext uri="{0D108BD9-81ED-4DB2-BD59-A6C34878D82A}">
                    <a16:rowId xmlns="" xmlns:a16="http://schemas.microsoft.com/office/drawing/2014/main" val="2373790091"/>
                  </a:ext>
                </a:extLst>
              </a:tr>
              <a:tr h="345740">
                <a:tc>
                  <a:txBody>
                    <a:bodyPr/>
                    <a:lstStyle/>
                    <a:p>
                      <a:r>
                        <a:rPr lang="en-GB" sz="1200" b="1" noProof="0" dirty="0" smtClean="0">
                          <a:latin typeface="Tahoma" panose="020B0604030504040204" pitchFamily="34" charset="0"/>
                          <a:ea typeface="Tahoma" panose="020B0604030504040204" pitchFamily="34" charset="0"/>
                          <a:cs typeface="Tahoma" panose="020B0604030504040204" pitchFamily="34" charset="0"/>
                        </a:rPr>
                        <a:t>Datengranularität</a:t>
                      </a:r>
                      <a:endParaRPr lang="en-GB" sz="1200" b="1" noProof="0" dirty="0">
                        <a:latin typeface="Tahoma" panose="020B0604030504040204" pitchFamily="34" charset="0"/>
                        <a:ea typeface="Tahoma" panose="020B0604030504040204" pitchFamily="34" charset="0"/>
                        <a:cs typeface="Tahoma" panose="020B0604030504040204" pitchFamily="34" charset="0"/>
                      </a:endParaRPr>
                    </a:p>
                  </a:txBody>
                  <a:tcPr>
                    <a:solidFill>
                      <a:srgbClr val="F9D1B5"/>
                    </a:solidFill>
                  </a:tcPr>
                </a:tc>
                <a:tc>
                  <a:txBody>
                    <a:bodyPr/>
                    <a:lstStyle/>
                    <a:p>
                      <a:r>
                        <a:rPr lang="en-GB" sz="1200" noProof="0" dirty="0" smtClean="0">
                          <a:latin typeface="Tahoma" panose="020B0604030504040204" pitchFamily="34" charset="0"/>
                          <a:ea typeface="Tahoma" panose="020B0604030504040204" pitchFamily="34" charset="0"/>
                          <a:cs typeface="Tahoma" panose="020B0604030504040204" pitchFamily="34" charset="0"/>
                        </a:rPr>
                        <a:t>1 Sekunde</a:t>
                      </a:r>
                      <a:endParaRPr lang="en-GB" sz="1200" noProof="0" dirty="0">
                        <a:latin typeface="Tahoma" panose="020B0604030504040204" pitchFamily="34" charset="0"/>
                        <a:ea typeface="Tahoma" panose="020B0604030504040204" pitchFamily="34" charset="0"/>
                        <a:cs typeface="Tahoma" panose="020B0604030504040204" pitchFamily="34" charset="0"/>
                      </a:endParaRPr>
                    </a:p>
                  </a:txBody>
                  <a:tcPr>
                    <a:solidFill>
                      <a:srgbClr val="F9D1B5"/>
                    </a:solidFill>
                  </a:tcPr>
                </a:tc>
                <a:extLst>
                  <a:ext uri="{0D108BD9-81ED-4DB2-BD59-A6C34878D82A}">
                    <a16:rowId xmlns="" xmlns:a16="http://schemas.microsoft.com/office/drawing/2014/main" val="2837137597"/>
                  </a:ext>
                </a:extLst>
              </a:tr>
              <a:tr h="40736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b="1" noProof="0" dirty="0" smtClean="0">
                          <a:latin typeface="Tahoma" panose="020B0604030504040204" pitchFamily="34" charset="0"/>
                          <a:ea typeface="Tahoma" panose="020B0604030504040204" pitchFamily="34" charset="0"/>
                          <a:cs typeface="Tahoma" panose="020B0604030504040204" pitchFamily="34" charset="0"/>
                        </a:rPr>
                        <a:t>Anzahl der referenzierten Radioprogramme</a:t>
                      </a:r>
                    </a:p>
                  </a:txBody>
                  <a:tcPr>
                    <a:solidFill>
                      <a:schemeClr val="accent1">
                        <a:lumMod val="20000"/>
                        <a:lumOff val="80000"/>
                      </a:schemeClr>
                    </a:solidFill>
                  </a:tcPr>
                </a:tc>
                <a:tc>
                  <a:txBody>
                    <a:bodyPr/>
                    <a:lstStyle/>
                    <a:p>
                      <a:r>
                        <a:rPr lang="en-GB" sz="1200" noProof="0" dirty="0" smtClean="0">
                          <a:latin typeface="Tahoma" panose="020B0604030504040204" pitchFamily="34" charset="0"/>
                          <a:ea typeface="Tahoma" panose="020B0604030504040204" pitchFamily="34" charset="0"/>
                          <a:cs typeface="Tahoma" panose="020B0604030504040204" pitchFamily="34" charset="0"/>
                        </a:rPr>
                        <a:t>193</a:t>
                      </a:r>
                      <a:endParaRPr lang="en-GB" sz="1200" noProof="0" dirty="0">
                        <a:latin typeface="Tahoma" panose="020B0604030504040204" pitchFamily="34" charset="0"/>
                        <a:ea typeface="Tahoma" panose="020B0604030504040204" pitchFamily="34" charset="0"/>
                        <a:cs typeface="Tahoma" panose="020B0604030504040204" pitchFamily="34" charset="0"/>
                      </a:endParaRPr>
                    </a:p>
                  </a:txBody>
                  <a:tcPr>
                    <a:solidFill>
                      <a:schemeClr val="accent1">
                        <a:lumMod val="20000"/>
                        <a:lumOff val="80000"/>
                      </a:schemeClr>
                    </a:solidFill>
                  </a:tcPr>
                </a:tc>
                <a:extLst>
                  <a:ext uri="{0D108BD9-81ED-4DB2-BD59-A6C34878D82A}">
                    <a16:rowId xmlns="" xmlns:a16="http://schemas.microsoft.com/office/drawing/2014/main" val="3424303576"/>
                  </a:ext>
                </a:extLst>
              </a:tr>
              <a:tr h="407366">
                <a:tc>
                  <a:txBody>
                    <a:bodyPr/>
                    <a:lstStyle/>
                    <a:p>
                      <a:r>
                        <a:rPr lang="en-GB" sz="1200" b="1" noProof="0" dirty="0" smtClean="0">
                          <a:latin typeface="Tahoma" panose="020B0604030504040204" pitchFamily="34" charset="0"/>
                          <a:ea typeface="Tahoma" panose="020B0604030504040204" pitchFamily="34" charset="0"/>
                          <a:cs typeface="Tahoma" panose="020B0604030504040204" pitchFamily="34" charset="0"/>
                        </a:rPr>
                        <a:t>Anzahl der referenzierten Audiokanäle</a:t>
                      </a:r>
                      <a:r>
                        <a:rPr lang="en-GB" sz="1200" b="1" baseline="0" noProof="0" dirty="0" smtClean="0">
                          <a:latin typeface="Tahoma" panose="020B0604030504040204" pitchFamily="34" charset="0"/>
                          <a:ea typeface="Tahoma" panose="020B0604030504040204" pitchFamily="34" charset="0"/>
                          <a:cs typeface="Tahoma" panose="020B0604030504040204" pitchFamily="34" charset="0"/>
                        </a:rPr>
                        <a:t> </a:t>
                      </a:r>
                      <a:r>
                        <a:rPr lang="en-GB" sz="1200" b="1" noProof="0" dirty="0" smtClean="0">
                          <a:latin typeface="Tahoma" panose="020B0604030504040204" pitchFamily="34" charset="0"/>
                          <a:ea typeface="Tahoma" panose="020B0604030504040204" pitchFamily="34" charset="0"/>
                          <a:cs typeface="Tahoma" panose="020B0604030504040204" pitchFamily="34" charset="0"/>
                        </a:rPr>
                        <a:t>(inkl. TV Kanäle)</a:t>
                      </a:r>
                      <a:endParaRPr lang="en-GB" sz="1200" b="1" noProof="0" dirty="0">
                        <a:latin typeface="Tahoma" panose="020B0604030504040204" pitchFamily="34" charset="0"/>
                        <a:ea typeface="Tahoma" panose="020B0604030504040204" pitchFamily="34" charset="0"/>
                        <a:cs typeface="Tahoma" panose="020B0604030504040204" pitchFamily="34" charset="0"/>
                      </a:endParaRPr>
                    </a:p>
                  </a:txBody>
                  <a:tcPr>
                    <a:solidFill>
                      <a:schemeClr val="accent1">
                        <a:lumMod val="40000"/>
                        <a:lumOff val="60000"/>
                      </a:schemeClr>
                    </a:solidFill>
                  </a:tcPr>
                </a:tc>
                <a:tc>
                  <a:txBody>
                    <a:bodyPr/>
                    <a:lstStyle/>
                    <a:p>
                      <a:r>
                        <a:rPr lang="de-CH" sz="1200" noProof="0" dirty="0" smtClean="0">
                          <a:latin typeface="Tahoma" panose="020B0604030504040204" pitchFamily="34" charset="0"/>
                          <a:ea typeface="Tahoma" panose="020B0604030504040204" pitchFamily="34" charset="0"/>
                          <a:cs typeface="Tahoma" panose="020B0604030504040204" pitchFamily="34" charset="0"/>
                        </a:rPr>
                        <a:t>531</a:t>
                      </a:r>
                    </a:p>
                  </a:txBody>
                  <a:tcPr>
                    <a:solidFill>
                      <a:schemeClr val="accent1">
                        <a:lumMod val="40000"/>
                        <a:lumOff val="60000"/>
                      </a:schemeClr>
                    </a:solidFill>
                  </a:tcPr>
                </a:tc>
              </a:tr>
              <a:tr h="407366">
                <a:tc>
                  <a:txBody>
                    <a:bodyPr/>
                    <a:lstStyle/>
                    <a:p>
                      <a:r>
                        <a:rPr lang="en-GB" sz="1200" b="1" noProof="0" dirty="0" smtClean="0">
                          <a:latin typeface="Tahoma" panose="020B0604030504040204" pitchFamily="34" charset="0"/>
                          <a:ea typeface="Tahoma" panose="020B0604030504040204" pitchFamily="34" charset="0"/>
                          <a:cs typeface="Tahoma" panose="020B0604030504040204" pitchFamily="34" charset="0"/>
                        </a:rPr>
                        <a:t>Gemessene Geräte</a:t>
                      </a:r>
                      <a:endParaRPr lang="en-GB" sz="1200" b="1" noProof="0" dirty="0">
                        <a:latin typeface="Tahoma" panose="020B0604030504040204" pitchFamily="34" charset="0"/>
                        <a:ea typeface="Tahoma" panose="020B0604030504040204" pitchFamily="34" charset="0"/>
                        <a:cs typeface="Tahoma" panose="020B0604030504040204" pitchFamily="34" charset="0"/>
                      </a:endParaRPr>
                    </a:p>
                  </a:txBody>
                  <a:tcPr>
                    <a:solidFill>
                      <a:schemeClr val="accent1">
                        <a:lumMod val="20000"/>
                        <a:lumOff val="80000"/>
                      </a:schemeClr>
                    </a:solidFill>
                  </a:tcPr>
                </a:tc>
                <a:tc>
                  <a:txBody>
                    <a:bodyPr/>
                    <a:lstStyle/>
                    <a:p>
                      <a:r>
                        <a:rPr lang="en-GB" sz="1200" spc="-40" noProof="0" dirty="0" smtClean="0">
                          <a:latin typeface="Tahoma" panose="020B0604030504040204" pitchFamily="34" charset="0"/>
                          <a:ea typeface="Tahoma" panose="020B0604030504040204" pitchFamily="34" charset="0"/>
                          <a:cs typeface="Tahoma" panose="020B0604030504040204" pitchFamily="34" charset="0"/>
                        </a:rPr>
                        <a:t>Alle Geräte mit Lautsprechern </a:t>
                      </a:r>
                      <a:r>
                        <a:rPr lang="en-GB" sz="1200" spc="-40" baseline="0" noProof="0" dirty="0" smtClean="0">
                          <a:latin typeface="Tahoma" panose="020B0604030504040204" pitchFamily="34" charset="0"/>
                          <a:ea typeface="Tahoma" panose="020B0604030504040204" pitchFamily="34" charset="0"/>
                          <a:cs typeface="Tahoma" panose="020B0604030504040204" pitchFamily="34" charset="0"/>
                        </a:rPr>
                        <a:t>(d.h. Kopfhörernutzung nicht erfasst)</a:t>
                      </a:r>
                    </a:p>
                  </a:txBody>
                  <a:tcPr>
                    <a:solidFill>
                      <a:schemeClr val="accent1">
                        <a:lumMod val="20000"/>
                        <a:lumOff val="80000"/>
                      </a:schemeClr>
                    </a:solidFill>
                  </a:tcPr>
                </a:tc>
              </a:tr>
              <a:tr h="334418">
                <a:tc>
                  <a:txBody>
                    <a:bodyPr/>
                    <a:lstStyle/>
                    <a:p>
                      <a:r>
                        <a:rPr lang="en-GB" sz="1200" b="1" noProof="0" dirty="0" smtClean="0">
                          <a:latin typeface="Tahoma" panose="020B0604030504040204" pitchFamily="34" charset="0"/>
                          <a:ea typeface="Tahoma" panose="020B0604030504040204" pitchFamily="34" charset="0"/>
                          <a:cs typeface="Tahoma" panose="020B0604030504040204" pitchFamily="34" charset="0"/>
                        </a:rPr>
                        <a:t>Was gemessen wird</a:t>
                      </a:r>
                      <a:endParaRPr lang="en-GB" sz="1200" b="1" noProof="0" dirty="0">
                        <a:latin typeface="Tahoma" panose="020B0604030504040204" pitchFamily="34" charset="0"/>
                        <a:ea typeface="Tahoma" panose="020B0604030504040204" pitchFamily="34" charset="0"/>
                        <a:cs typeface="Tahoma" panose="020B0604030504040204" pitchFamily="34" charset="0"/>
                      </a:endParaRPr>
                    </a:p>
                  </a:txBody>
                  <a:tcPr>
                    <a:solidFill>
                      <a:srgbClr val="F9D1B5"/>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noProof="0" dirty="0" smtClean="0">
                          <a:latin typeface="Tahoma" panose="020B0604030504040204" pitchFamily="34" charset="0"/>
                          <a:ea typeface="Tahoma" panose="020B0604030504040204" pitchFamily="34" charset="0"/>
                          <a:cs typeface="Tahoma" panose="020B0604030504040204" pitchFamily="34" charset="0"/>
                        </a:rPr>
                        <a:t>Live Radionutzung (d.h.</a:t>
                      </a:r>
                      <a:r>
                        <a:rPr lang="en-GB" sz="1200" baseline="0" noProof="0" dirty="0" smtClean="0">
                          <a:latin typeface="Tahoma" panose="020B0604030504040204" pitchFamily="34" charset="0"/>
                          <a:ea typeface="Tahoma" panose="020B0604030504040204" pitchFamily="34" charset="0"/>
                          <a:cs typeface="Tahoma" panose="020B0604030504040204" pitchFamily="34" charset="0"/>
                        </a:rPr>
                        <a:t> bis zu 6</a:t>
                      </a:r>
                      <a:r>
                        <a:rPr lang="en-GB" sz="1200" noProof="0" dirty="0" smtClean="0">
                          <a:latin typeface="Tahoma" panose="020B0604030504040204" pitchFamily="34" charset="0"/>
                          <a:ea typeface="Tahoma" panose="020B0604030504040204" pitchFamily="34" charset="0"/>
                          <a:cs typeface="Tahoma" panose="020B0604030504040204" pitchFamily="34" charset="0"/>
                        </a:rPr>
                        <a:t>0 Sekunden</a:t>
                      </a:r>
                      <a:r>
                        <a:rPr lang="en-GB" sz="1200" baseline="0" noProof="0" dirty="0" smtClean="0">
                          <a:latin typeface="Tahoma" panose="020B0604030504040204" pitchFamily="34" charset="0"/>
                          <a:ea typeface="Tahoma" panose="020B0604030504040204" pitchFamily="34" charset="0"/>
                          <a:cs typeface="Tahoma" panose="020B0604030504040204" pitchFamily="34" charset="0"/>
                        </a:rPr>
                        <a:t> verzögert)</a:t>
                      </a:r>
                      <a:endParaRPr lang="en-GB" sz="1200" noProof="0" dirty="0" smtClean="0">
                        <a:latin typeface="Tahoma" panose="020B0604030504040204" pitchFamily="34" charset="0"/>
                        <a:ea typeface="Tahoma" panose="020B0604030504040204" pitchFamily="34" charset="0"/>
                        <a:cs typeface="Tahoma" panose="020B0604030504040204" pitchFamily="34" charset="0"/>
                      </a:endParaRPr>
                    </a:p>
                  </a:txBody>
                  <a:tcPr>
                    <a:solidFill>
                      <a:srgbClr val="F9D1B5"/>
                    </a:solidFill>
                  </a:tcPr>
                </a:tc>
              </a:tr>
            </a:tbl>
          </a:graphicData>
        </a:graphic>
      </p:graphicFrame>
    </p:spTree>
    <p:extLst>
      <p:ext uri="{BB962C8B-B14F-4D97-AF65-F5344CB8AC3E}">
        <p14:creationId xmlns:p14="http://schemas.microsoft.com/office/powerpoint/2010/main" val="383621607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1"/>
          <p:cNvSpPr>
            <a:spLocks noGrp="1"/>
          </p:cNvSpPr>
          <p:nvPr>
            <p:ph type="title"/>
          </p:nvPr>
        </p:nvSpPr>
        <p:spPr>
          <a:xfrm>
            <a:off x="792163" y="339502"/>
            <a:ext cx="8029575" cy="396044"/>
          </a:xfrm>
        </p:spPr>
        <p:txBody>
          <a:bodyPr/>
          <a:lstStyle/>
          <a:p>
            <a:r>
              <a:rPr lang="de-CH" dirty="0"/>
              <a:t>Auf welchen demoskopischen Grundlagen fusst das Panel</a:t>
            </a:r>
            <a:r>
              <a:rPr lang="de-CH" sz="1800" dirty="0" smtClean="0"/>
              <a:t>?</a:t>
            </a:r>
            <a:br>
              <a:rPr lang="de-CH" sz="1800" dirty="0" smtClean="0"/>
            </a:br>
            <a:r>
              <a:rPr lang="de-CH" sz="1100" dirty="0" smtClean="0"/>
              <a:t>[</a:t>
            </a:r>
            <a:r>
              <a:rPr lang="de-CH" sz="1100" dirty="0"/>
              <a:t>ab 2018]</a:t>
            </a:r>
          </a:p>
        </p:txBody>
      </p:sp>
      <p:graphicFrame>
        <p:nvGraphicFramePr>
          <p:cNvPr id="7" name="Inhaltsplatzhalter 5"/>
          <p:cNvGraphicFramePr>
            <a:graphicFrameLocks/>
          </p:cNvGraphicFramePr>
          <p:nvPr>
            <p:extLst>
              <p:ext uri="{D42A27DB-BD31-4B8C-83A1-F6EECF244321}">
                <p14:modId xmlns:p14="http://schemas.microsoft.com/office/powerpoint/2010/main" val="3303780211"/>
              </p:ext>
            </p:extLst>
          </p:nvPr>
        </p:nvGraphicFramePr>
        <p:xfrm>
          <a:off x="809502" y="1121796"/>
          <a:ext cx="8012236" cy="2997593"/>
        </p:xfrm>
        <a:graphic>
          <a:graphicData uri="http://schemas.openxmlformats.org/drawingml/2006/table">
            <a:tbl>
              <a:tblPr firstRow="1">
                <a:tableStyleId>{93296810-A885-4BE3-A3E7-6D5BEEA58F35}</a:tableStyleId>
              </a:tblPr>
              <a:tblGrid>
                <a:gridCol w="2807096">
                  <a:extLst>
                    <a:ext uri="{9D8B030D-6E8A-4147-A177-3AD203B41FA5}">
                      <a16:colId xmlns="" xmlns:a16="http://schemas.microsoft.com/office/drawing/2014/main" val="3904220975"/>
                    </a:ext>
                  </a:extLst>
                </a:gridCol>
                <a:gridCol w="5205140">
                  <a:extLst>
                    <a:ext uri="{9D8B030D-6E8A-4147-A177-3AD203B41FA5}">
                      <a16:colId xmlns="" xmlns:a16="http://schemas.microsoft.com/office/drawing/2014/main" val="972733522"/>
                    </a:ext>
                  </a:extLst>
                </a:gridCol>
              </a:tblGrid>
              <a:tr h="225818">
                <a:tc>
                  <a:txBody>
                    <a:bodyPr/>
                    <a:lstStyle/>
                    <a:p>
                      <a:endParaRPr lang="de-CH" sz="600" dirty="0"/>
                    </a:p>
                  </a:txBody>
                  <a:tcPr>
                    <a:solidFill>
                      <a:schemeClr val="accent1"/>
                    </a:solidFill>
                  </a:tcPr>
                </a:tc>
                <a:tc>
                  <a:txBody>
                    <a:bodyPr/>
                    <a:lstStyle/>
                    <a:p>
                      <a:endParaRPr lang="de-CH" sz="600" dirty="0"/>
                    </a:p>
                  </a:txBody>
                  <a:tcPr>
                    <a:solidFill>
                      <a:srgbClr val="EE7C30"/>
                    </a:solidFill>
                  </a:tcPr>
                </a:tc>
                <a:extLst>
                  <a:ext uri="{0D108BD9-81ED-4DB2-BD59-A6C34878D82A}">
                    <a16:rowId xmlns="" xmlns:a16="http://schemas.microsoft.com/office/drawing/2014/main" val="3223196766"/>
                  </a:ext>
                </a:extLst>
              </a:tr>
              <a:tr h="440294">
                <a:tc>
                  <a:txBody>
                    <a:bodyPr/>
                    <a:lstStyle/>
                    <a:p>
                      <a:r>
                        <a:rPr lang="en-GB" sz="1200" b="1" noProof="0" dirty="0" smtClean="0">
                          <a:latin typeface="Tahoma" panose="020B0604030504040204" pitchFamily="34" charset="0"/>
                          <a:ea typeface="Tahoma" panose="020B0604030504040204" pitchFamily="34" charset="0"/>
                          <a:cs typeface="Tahoma" panose="020B0604030504040204" pitchFamily="34" charset="0"/>
                        </a:rPr>
                        <a:t>Universum</a:t>
                      </a:r>
                      <a:endParaRPr lang="en-GB" sz="1200" b="1" noProof="0" dirty="0">
                        <a:latin typeface="Tahoma" panose="020B0604030504040204" pitchFamily="34" charset="0"/>
                        <a:ea typeface="Tahoma" panose="020B0604030504040204" pitchFamily="34" charset="0"/>
                        <a:cs typeface="Tahoma" panose="020B0604030504040204" pitchFamily="34" charset="0"/>
                      </a:endParaRPr>
                    </a:p>
                  </a:txBody>
                  <a:tcPr>
                    <a:solidFill>
                      <a:schemeClr val="accent1">
                        <a:lumMod val="40000"/>
                        <a:lumOff val="60000"/>
                      </a:schemeClr>
                    </a:solidFill>
                  </a:tcPr>
                </a:tc>
                <a:tc>
                  <a:txBody>
                    <a:bodyPr/>
                    <a:lstStyle/>
                    <a:p>
                      <a:r>
                        <a:rPr lang="en-GB" sz="1200" noProof="0" dirty="0" smtClean="0">
                          <a:latin typeface="Tahoma" panose="020B0604030504040204" pitchFamily="34" charset="0"/>
                          <a:ea typeface="Tahoma" panose="020B0604030504040204" pitchFamily="34" charset="0"/>
                          <a:cs typeface="Tahoma" panose="020B0604030504040204" pitchFamily="34" charset="0"/>
                        </a:rPr>
                        <a:t>Ständige Wohnbevölkerung der Schweiz 15++</a:t>
                      </a:r>
                      <a:r>
                        <a:rPr lang="en-GB" sz="1200" baseline="0" noProof="0" dirty="0" smtClean="0">
                          <a:latin typeface="Tahoma" panose="020B0604030504040204" pitchFamily="34" charset="0"/>
                          <a:ea typeface="Tahoma" panose="020B0604030504040204" pitchFamily="34" charset="0"/>
                          <a:cs typeface="Tahoma" panose="020B0604030504040204" pitchFamily="34" charset="0"/>
                        </a:rPr>
                        <a:t> </a:t>
                      </a:r>
                      <a:r>
                        <a:rPr lang="en-GB" sz="1200" noProof="0" dirty="0" smtClean="0">
                          <a:latin typeface="Tahoma" panose="020B0604030504040204" pitchFamily="34" charset="0"/>
                          <a:ea typeface="Tahoma" panose="020B0604030504040204" pitchFamily="34" charset="0"/>
                          <a:cs typeface="Tahoma" panose="020B0604030504040204" pitchFamily="34" charset="0"/>
                        </a:rPr>
                        <a:t>Jahre in </a:t>
                      </a:r>
                      <a:r>
                        <a:rPr lang="en-GB" sz="1200" noProof="0" dirty="0" err="1" smtClean="0">
                          <a:latin typeface="Tahoma" panose="020B0604030504040204" pitchFamily="34" charset="0"/>
                          <a:ea typeface="Tahoma" panose="020B0604030504040204" pitchFamily="34" charset="0"/>
                          <a:cs typeface="Tahoma" panose="020B0604030504040204" pitchFamily="34" charset="0"/>
                        </a:rPr>
                        <a:t>Privathaushalten</a:t>
                      </a:r>
                      <a:r>
                        <a:rPr lang="en-GB" sz="1200" noProof="0" dirty="0" smtClean="0">
                          <a:latin typeface="Tahoma" panose="020B0604030504040204" pitchFamily="34" charset="0"/>
                          <a:ea typeface="Tahoma" panose="020B0604030504040204" pitchFamily="34" charset="0"/>
                          <a:cs typeface="Tahoma" panose="020B0604030504040204" pitchFamily="34" charset="0"/>
                        </a:rPr>
                        <a:t>; 2017: 6’927’000</a:t>
                      </a:r>
                      <a:r>
                        <a:rPr lang="en-GB" sz="1200" baseline="0" noProof="0" dirty="0" smtClean="0">
                          <a:latin typeface="Tahoma" panose="020B0604030504040204" pitchFamily="34" charset="0"/>
                          <a:ea typeface="Tahoma" panose="020B0604030504040204" pitchFamily="34" charset="0"/>
                          <a:cs typeface="Tahoma" panose="020B0604030504040204" pitchFamily="34" charset="0"/>
                        </a:rPr>
                        <a:t> </a:t>
                      </a:r>
                      <a:endParaRPr lang="en-GB" sz="1200" noProof="0" dirty="0">
                        <a:latin typeface="Tahoma" panose="020B0604030504040204" pitchFamily="34" charset="0"/>
                        <a:ea typeface="Tahoma" panose="020B0604030504040204" pitchFamily="34" charset="0"/>
                        <a:cs typeface="Tahoma" panose="020B0604030504040204" pitchFamily="34" charset="0"/>
                      </a:endParaRPr>
                    </a:p>
                  </a:txBody>
                  <a:tcPr>
                    <a:solidFill>
                      <a:schemeClr val="accent1">
                        <a:lumMod val="40000"/>
                        <a:lumOff val="60000"/>
                      </a:schemeClr>
                    </a:solidFill>
                  </a:tcPr>
                </a:tc>
                <a:extLst>
                  <a:ext uri="{0D108BD9-81ED-4DB2-BD59-A6C34878D82A}">
                    <a16:rowId xmlns="" xmlns:a16="http://schemas.microsoft.com/office/drawing/2014/main" val="1293410594"/>
                  </a:ext>
                </a:extLst>
              </a:tr>
              <a:tr h="400050">
                <a:tc>
                  <a:txBody>
                    <a:bodyPr/>
                    <a:lstStyle/>
                    <a:p>
                      <a:r>
                        <a:rPr lang="en-GB" sz="1200" b="1" noProof="0" dirty="0" err="1" smtClean="0">
                          <a:latin typeface="Tahoma" panose="020B0604030504040204" pitchFamily="34" charset="0"/>
                          <a:ea typeface="Tahoma" panose="020B0604030504040204" pitchFamily="34" charset="0"/>
                          <a:cs typeface="Tahoma" panose="020B0604030504040204" pitchFamily="34" charset="0"/>
                        </a:rPr>
                        <a:t>Panelgrösse</a:t>
                      </a:r>
                      <a:endParaRPr lang="en-GB" sz="1200" b="1" noProof="0" dirty="0">
                        <a:latin typeface="Tahoma" panose="020B0604030504040204" pitchFamily="34" charset="0"/>
                        <a:ea typeface="Tahoma" panose="020B0604030504040204" pitchFamily="34" charset="0"/>
                        <a:cs typeface="Tahoma" panose="020B0604030504040204" pitchFamily="34" charset="0"/>
                      </a:endParaRPr>
                    </a:p>
                  </a:txBody>
                  <a:tcPr>
                    <a:solidFill>
                      <a:schemeClr val="accent1">
                        <a:lumMod val="20000"/>
                        <a:lumOff val="80000"/>
                      </a:schemeClr>
                    </a:solidFill>
                  </a:tcPr>
                </a:tc>
                <a:tc>
                  <a:txBody>
                    <a:bodyPr/>
                    <a:lstStyle/>
                    <a:p>
                      <a:r>
                        <a:rPr lang="en-GB" sz="1200" noProof="0" dirty="0" err="1" smtClean="0">
                          <a:latin typeface="Tahoma" panose="020B0604030504040204" pitchFamily="34" charset="0"/>
                          <a:ea typeface="Tahoma" panose="020B0604030504040204" pitchFamily="34" charset="0"/>
                          <a:cs typeface="Tahoma" panose="020B0604030504040204" pitchFamily="34" charset="0"/>
                        </a:rPr>
                        <a:t>Mindestens</a:t>
                      </a:r>
                      <a:r>
                        <a:rPr lang="en-GB" sz="1200" noProof="0" dirty="0" smtClean="0">
                          <a:latin typeface="Tahoma" panose="020B0604030504040204" pitchFamily="34" charset="0"/>
                          <a:ea typeface="Tahoma" panose="020B0604030504040204" pitchFamily="34" charset="0"/>
                          <a:cs typeface="Tahoma" panose="020B0604030504040204" pitchFamily="34" charset="0"/>
                        </a:rPr>
                        <a:t> 1’840 </a:t>
                      </a:r>
                      <a:r>
                        <a:rPr lang="en-GB" sz="1200" noProof="0" dirty="0" err="1" smtClean="0">
                          <a:latin typeface="Tahoma" panose="020B0604030504040204" pitchFamily="34" charset="0"/>
                          <a:ea typeface="Tahoma" panose="020B0604030504040204" pitchFamily="34" charset="0"/>
                          <a:cs typeface="Tahoma" panose="020B0604030504040204" pitchFamily="34" charset="0"/>
                        </a:rPr>
                        <a:t>Personen</a:t>
                      </a:r>
                      <a:r>
                        <a:rPr lang="en-GB" sz="1200" noProof="0" dirty="0" smtClean="0">
                          <a:latin typeface="Tahoma" panose="020B0604030504040204" pitchFamily="34" charset="0"/>
                          <a:ea typeface="Tahoma" panose="020B0604030504040204" pitchFamily="34" charset="0"/>
                          <a:cs typeface="Tahoma" panose="020B0604030504040204" pitchFamily="34" charset="0"/>
                        </a:rPr>
                        <a:t> </a:t>
                      </a:r>
                      <a:r>
                        <a:rPr lang="en-GB" sz="1200" noProof="0" dirty="0" err="1" smtClean="0">
                          <a:latin typeface="Tahoma" panose="020B0604030504040204" pitchFamily="34" charset="0"/>
                          <a:ea typeface="Tahoma" panose="020B0604030504040204" pitchFamily="34" charset="0"/>
                          <a:cs typeface="Tahoma" panose="020B0604030504040204" pitchFamily="34" charset="0"/>
                        </a:rPr>
                        <a:t>täglich</a:t>
                      </a:r>
                      <a:r>
                        <a:rPr lang="en-GB" sz="1200" baseline="0" noProof="0" dirty="0" smtClean="0">
                          <a:latin typeface="Tahoma" panose="020B0604030504040204" pitchFamily="34" charset="0"/>
                          <a:ea typeface="Tahoma" panose="020B0604030504040204" pitchFamily="34" charset="0"/>
                          <a:cs typeface="Tahoma" panose="020B0604030504040204" pitchFamily="34" charset="0"/>
                        </a:rPr>
                        <a:t>. </a:t>
                      </a:r>
                      <a:r>
                        <a:rPr lang="en-GB" sz="1200" baseline="0" noProof="0" dirty="0" err="1" smtClean="0">
                          <a:latin typeface="Tahoma" panose="020B0604030504040204" pitchFamily="34" charset="0"/>
                          <a:ea typeface="Tahoma" panose="020B0604030504040204" pitchFamily="34" charset="0"/>
                          <a:cs typeface="Tahoma" panose="020B0604030504040204" pitchFamily="34" charset="0"/>
                        </a:rPr>
                        <a:t>Disproportionale</a:t>
                      </a:r>
                      <a:r>
                        <a:rPr lang="en-GB" sz="1200" baseline="0" noProof="0" dirty="0" smtClean="0">
                          <a:latin typeface="Tahoma" panose="020B0604030504040204" pitchFamily="34" charset="0"/>
                          <a:ea typeface="Tahoma" panose="020B0604030504040204" pitchFamily="34" charset="0"/>
                          <a:cs typeface="Tahoma" panose="020B0604030504040204" pitchFamily="34" charset="0"/>
                        </a:rPr>
                        <a:t> </a:t>
                      </a:r>
                      <a:r>
                        <a:rPr lang="en-GB" sz="1200" baseline="0" noProof="0" dirty="0" err="1" smtClean="0">
                          <a:latin typeface="Tahoma" panose="020B0604030504040204" pitchFamily="34" charset="0"/>
                          <a:ea typeface="Tahoma" panose="020B0604030504040204" pitchFamily="34" charset="0"/>
                          <a:cs typeface="Tahoma" panose="020B0604030504040204" pitchFamily="34" charset="0"/>
                        </a:rPr>
                        <a:t>regionale</a:t>
                      </a:r>
                      <a:r>
                        <a:rPr lang="en-GB" sz="1200" baseline="0" noProof="0" dirty="0" smtClean="0">
                          <a:latin typeface="Tahoma" panose="020B0604030504040204" pitchFamily="34" charset="0"/>
                          <a:ea typeface="Tahoma" panose="020B0604030504040204" pitchFamily="34" charset="0"/>
                          <a:cs typeface="Tahoma" panose="020B0604030504040204" pitchFamily="34" charset="0"/>
                        </a:rPr>
                        <a:t> </a:t>
                      </a:r>
                      <a:r>
                        <a:rPr lang="en-GB" sz="1200" baseline="0" noProof="0" dirty="0" err="1" smtClean="0">
                          <a:latin typeface="Tahoma" panose="020B0604030504040204" pitchFamily="34" charset="0"/>
                          <a:ea typeface="Tahoma" panose="020B0604030504040204" pitchFamily="34" charset="0"/>
                          <a:cs typeface="Tahoma" panose="020B0604030504040204" pitchFamily="34" charset="0"/>
                        </a:rPr>
                        <a:t>Verteilung</a:t>
                      </a:r>
                      <a:r>
                        <a:rPr lang="en-GB" sz="1200" baseline="0" noProof="0" dirty="0" smtClean="0">
                          <a:latin typeface="Tahoma" panose="020B0604030504040204" pitchFamily="34" charset="0"/>
                          <a:ea typeface="Tahoma" panose="020B0604030504040204" pitchFamily="34" charset="0"/>
                          <a:cs typeface="Tahoma" panose="020B0604030504040204" pitchFamily="34" charset="0"/>
                        </a:rPr>
                        <a:t>.</a:t>
                      </a:r>
                      <a:endParaRPr lang="en-GB" sz="1200" noProof="0" dirty="0">
                        <a:latin typeface="Tahoma" panose="020B0604030504040204" pitchFamily="34" charset="0"/>
                        <a:ea typeface="Tahoma" panose="020B0604030504040204" pitchFamily="34" charset="0"/>
                        <a:cs typeface="Tahoma" panose="020B0604030504040204" pitchFamily="34" charset="0"/>
                      </a:endParaRPr>
                    </a:p>
                  </a:txBody>
                  <a:tcPr>
                    <a:solidFill>
                      <a:schemeClr val="accent1">
                        <a:lumMod val="20000"/>
                        <a:lumOff val="80000"/>
                      </a:schemeClr>
                    </a:solidFill>
                  </a:tcPr>
                </a:tc>
                <a:extLst>
                  <a:ext uri="{0D108BD9-81ED-4DB2-BD59-A6C34878D82A}">
                    <a16:rowId xmlns="" xmlns:a16="http://schemas.microsoft.com/office/drawing/2014/main" val="2373790091"/>
                  </a:ext>
                </a:extLst>
              </a:tr>
              <a:tr h="542925">
                <a:tc>
                  <a:txBody>
                    <a:bodyPr/>
                    <a:lstStyle/>
                    <a:p>
                      <a:r>
                        <a:rPr lang="en-GB" sz="1200" b="1" noProof="0" smtClean="0">
                          <a:latin typeface="Tahoma" panose="020B0604030504040204" pitchFamily="34" charset="0"/>
                          <a:ea typeface="Tahoma" panose="020B0604030504040204" pitchFamily="34" charset="0"/>
                          <a:cs typeface="Tahoma" panose="020B0604030504040204" pitchFamily="34" charset="0"/>
                        </a:rPr>
                        <a:t>Stichprobenzusammensetzung</a:t>
                      </a:r>
                      <a:endParaRPr lang="en-GB" sz="1200" b="1" noProof="0" dirty="0">
                        <a:latin typeface="Tahoma" panose="020B0604030504040204" pitchFamily="34" charset="0"/>
                        <a:ea typeface="Tahoma" panose="020B0604030504040204" pitchFamily="34" charset="0"/>
                        <a:cs typeface="Tahoma" panose="020B0604030504040204" pitchFamily="34" charset="0"/>
                      </a:endParaRPr>
                    </a:p>
                  </a:txBody>
                  <a:tcPr>
                    <a:solidFill>
                      <a:srgbClr val="F9D1B5"/>
                    </a:solidFill>
                  </a:tcPr>
                </a:tc>
                <a:tc>
                  <a:txBody>
                    <a:bodyPr/>
                    <a:lstStyle/>
                    <a:p>
                      <a:r>
                        <a:rPr lang="en-GB" sz="1200" noProof="0" dirty="0" err="1" smtClean="0">
                          <a:latin typeface="Tahoma" panose="020B0604030504040204" pitchFamily="34" charset="0"/>
                          <a:ea typeface="Tahoma" panose="020B0604030504040204" pitchFamily="34" charset="0"/>
                          <a:cs typeface="Tahoma" panose="020B0604030504040204" pitchFamily="34" charset="0"/>
                        </a:rPr>
                        <a:t>Tägliche</a:t>
                      </a:r>
                      <a:r>
                        <a:rPr lang="en-GB" sz="1200" noProof="0" dirty="0" smtClean="0">
                          <a:latin typeface="Tahoma" panose="020B0604030504040204" pitchFamily="34" charset="0"/>
                          <a:ea typeface="Tahoma" panose="020B0604030504040204" pitchFamily="34" charset="0"/>
                          <a:cs typeface="Tahoma" panose="020B0604030504040204" pitchFamily="34" charset="0"/>
                        </a:rPr>
                        <a:t> </a:t>
                      </a:r>
                      <a:r>
                        <a:rPr lang="en-GB" sz="1200" noProof="0" dirty="0" err="1" smtClean="0">
                          <a:latin typeface="Tahoma" panose="020B0604030504040204" pitchFamily="34" charset="0"/>
                          <a:ea typeface="Tahoma" panose="020B0604030504040204" pitchFamily="34" charset="0"/>
                          <a:cs typeface="Tahoma" panose="020B0604030504040204" pitchFamily="34" charset="0"/>
                        </a:rPr>
                        <a:t>Stichprobenzusammensetzung</a:t>
                      </a:r>
                      <a:r>
                        <a:rPr lang="en-GB" sz="1200" noProof="0" dirty="0" smtClean="0">
                          <a:latin typeface="Tahoma" panose="020B0604030504040204" pitchFamily="34" charset="0"/>
                          <a:ea typeface="Tahoma" panose="020B0604030504040204" pitchFamily="34" charset="0"/>
                          <a:cs typeface="Tahoma" panose="020B0604030504040204" pitchFamily="34" charset="0"/>
                        </a:rPr>
                        <a:t>:</a:t>
                      </a:r>
                      <a:r>
                        <a:rPr lang="en-GB" sz="1200" baseline="0" noProof="0" dirty="0" smtClean="0">
                          <a:latin typeface="Tahoma" panose="020B0604030504040204" pitchFamily="34" charset="0"/>
                          <a:ea typeface="Tahoma" panose="020B0604030504040204" pitchFamily="34" charset="0"/>
                          <a:cs typeface="Tahoma" panose="020B0604030504040204" pitchFamily="34" charset="0"/>
                        </a:rPr>
                        <a:t> </a:t>
                      </a:r>
                      <a:r>
                        <a:rPr lang="en-GB" sz="1200" noProof="0" dirty="0" smtClean="0">
                          <a:latin typeface="Tahoma" panose="020B0604030504040204" pitchFamily="34" charset="0"/>
                          <a:ea typeface="Tahoma" panose="020B0604030504040204" pitchFamily="34" charset="0"/>
                          <a:cs typeface="Tahoma" panose="020B0604030504040204" pitchFamily="34" charset="0"/>
                        </a:rPr>
                        <a:t>60%</a:t>
                      </a:r>
                      <a:r>
                        <a:rPr lang="en-GB" sz="1200" baseline="0" noProof="0" dirty="0" smtClean="0">
                          <a:latin typeface="Tahoma" panose="020B0604030504040204" pitchFamily="34" charset="0"/>
                          <a:ea typeface="Tahoma" panose="020B0604030504040204" pitchFamily="34" charset="0"/>
                          <a:cs typeface="Tahoma" panose="020B0604030504040204" pitchFamily="34" charset="0"/>
                        </a:rPr>
                        <a:t> </a:t>
                      </a:r>
                      <a:r>
                        <a:rPr lang="en-GB" sz="1200" baseline="0" noProof="0" dirty="0" err="1" smtClean="0">
                          <a:latin typeface="Tahoma" panose="020B0604030504040204" pitchFamily="34" charset="0"/>
                          <a:ea typeface="Tahoma" panose="020B0604030504040204" pitchFamily="34" charset="0"/>
                          <a:cs typeface="Tahoma" panose="020B0604030504040204" pitchFamily="34" charset="0"/>
                        </a:rPr>
                        <a:t>Kurzzeitträger</a:t>
                      </a:r>
                      <a:r>
                        <a:rPr lang="en-GB" sz="1200" baseline="0" noProof="0" dirty="0" smtClean="0">
                          <a:latin typeface="Tahoma" panose="020B0604030504040204" pitchFamily="34" charset="0"/>
                          <a:ea typeface="Tahoma" panose="020B0604030504040204" pitchFamily="34" charset="0"/>
                          <a:cs typeface="Tahoma" panose="020B0604030504040204" pitchFamily="34" charset="0"/>
                        </a:rPr>
                        <a:t> </a:t>
                      </a:r>
                      <a:r>
                        <a:rPr lang="en-GB" sz="1200" noProof="0" dirty="0" smtClean="0">
                          <a:latin typeface="Tahoma" panose="020B0604030504040204" pitchFamily="34" charset="0"/>
                          <a:ea typeface="Tahoma" panose="020B0604030504040204" pitchFamily="34" charset="0"/>
                          <a:cs typeface="Tahoma" panose="020B0604030504040204" pitchFamily="34" charset="0"/>
                        </a:rPr>
                        <a:t>(4 </a:t>
                      </a:r>
                      <a:r>
                        <a:rPr lang="en-GB" sz="1200" noProof="0" dirty="0" err="1" smtClean="0">
                          <a:latin typeface="Tahoma" panose="020B0604030504040204" pitchFamily="34" charset="0"/>
                          <a:ea typeface="Tahoma" panose="020B0604030504040204" pitchFamily="34" charset="0"/>
                          <a:cs typeface="Tahoma" panose="020B0604030504040204" pitchFamily="34" charset="0"/>
                        </a:rPr>
                        <a:t>Wochen</a:t>
                      </a:r>
                      <a:r>
                        <a:rPr lang="en-GB" sz="1200" noProof="0" dirty="0" smtClean="0">
                          <a:latin typeface="Tahoma" panose="020B0604030504040204" pitchFamily="34" charset="0"/>
                          <a:ea typeface="Tahoma" panose="020B0604030504040204" pitchFamily="34" charset="0"/>
                          <a:cs typeface="Tahoma" panose="020B0604030504040204" pitchFamily="34" charset="0"/>
                        </a:rPr>
                        <a:t>), 40% </a:t>
                      </a:r>
                      <a:r>
                        <a:rPr lang="en-GB" sz="1200" noProof="0" dirty="0" err="1" smtClean="0">
                          <a:latin typeface="Tahoma" panose="020B0604030504040204" pitchFamily="34" charset="0"/>
                          <a:ea typeface="Tahoma" panose="020B0604030504040204" pitchFamily="34" charset="0"/>
                          <a:cs typeface="Tahoma" panose="020B0604030504040204" pitchFamily="34" charset="0"/>
                        </a:rPr>
                        <a:t>Langzeitträger</a:t>
                      </a:r>
                      <a:r>
                        <a:rPr lang="en-GB" sz="1200" noProof="0" dirty="0" smtClean="0">
                          <a:latin typeface="Tahoma" panose="020B0604030504040204" pitchFamily="34" charset="0"/>
                          <a:ea typeface="Tahoma" panose="020B0604030504040204" pitchFamily="34" charset="0"/>
                          <a:cs typeface="Tahoma" panose="020B0604030504040204" pitchFamily="34" charset="0"/>
                        </a:rPr>
                        <a:t> </a:t>
                      </a:r>
                      <a:r>
                        <a:rPr lang="en-GB" sz="1200" baseline="0" noProof="0" dirty="0" smtClean="0">
                          <a:latin typeface="Tahoma" panose="020B0604030504040204" pitchFamily="34" charset="0"/>
                          <a:ea typeface="Tahoma" panose="020B0604030504040204" pitchFamily="34" charset="0"/>
                          <a:cs typeface="Tahoma" panose="020B0604030504040204" pitchFamily="34" charset="0"/>
                        </a:rPr>
                        <a:t>(3 </a:t>
                      </a:r>
                      <a:r>
                        <a:rPr lang="en-GB" sz="1200" baseline="0" noProof="0" dirty="0" err="1" smtClean="0">
                          <a:latin typeface="Tahoma" panose="020B0604030504040204" pitchFamily="34" charset="0"/>
                          <a:ea typeface="Tahoma" panose="020B0604030504040204" pitchFamily="34" charset="0"/>
                          <a:cs typeface="Tahoma" panose="020B0604030504040204" pitchFamily="34" charset="0"/>
                        </a:rPr>
                        <a:t>oder</a:t>
                      </a:r>
                      <a:r>
                        <a:rPr lang="en-GB" sz="1200" baseline="0" noProof="0" dirty="0" smtClean="0">
                          <a:latin typeface="Tahoma" panose="020B0604030504040204" pitchFamily="34" charset="0"/>
                          <a:ea typeface="Tahoma" panose="020B0604030504040204" pitchFamily="34" charset="0"/>
                          <a:cs typeface="Tahoma" panose="020B0604030504040204" pitchFamily="34" charset="0"/>
                        </a:rPr>
                        <a:t> 6 </a:t>
                      </a:r>
                      <a:r>
                        <a:rPr lang="en-GB" sz="1200" baseline="0" noProof="0" dirty="0" err="1" smtClean="0">
                          <a:latin typeface="Tahoma" panose="020B0604030504040204" pitchFamily="34" charset="0"/>
                          <a:ea typeface="Tahoma" panose="020B0604030504040204" pitchFamily="34" charset="0"/>
                          <a:cs typeface="Tahoma" panose="020B0604030504040204" pitchFamily="34" charset="0"/>
                        </a:rPr>
                        <a:t>Monate</a:t>
                      </a:r>
                      <a:r>
                        <a:rPr lang="en-GB" sz="1200" baseline="0" noProof="0" dirty="0" smtClean="0">
                          <a:latin typeface="Tahoma" panose="020B0604030504040204" pitchFamily="34" charset="0"/>
                          <a:ea typeface="Tahoma" panose="020B0604030504040204" pitchFamily="34" charset="0"/>
                          <a:cs typeface="Tahoma" panose="020B0604030504040204" pitchFamily="34" charset="0"/>
                        </a:rPr>
                        <a:t>)</a:t>
                      </a:r>
                      <a:endParaRPr lang="en-GB" sz="1200" noProof="0" dirty="0">
                        <a:latin typeface="Tahoma" panose="020B0604030504040204" pitchFamily="34" charset="0"/>
                        <a:ea typeface="Tahoma" panose="020B0604030504040204" pitchFamily="34" charset="0"/>
                        <a:cs typeface="Tahoma" panose="020B0604030504040204" pitchFamily="34" charset="0"/>
                      </a:endParaRPr>
                    </a:p>
                  </a:txBody>
                  <a:tcPr>
                    <a:solidFill>
                      <a:srgbClr val="F9D1B5"/>
                    </a:solidFill>
                  </a:tcPr>
                </a:tc>
                <a:extLst>
                  <a:ext uri="{0D108BD9-81ED-4DB2-BD59-A6C34878D82A}">
                    <a16:rowId xmlns="" xmlns:a16="http://schemas.microsoft.com/office/drawing/2014/main" val="2837137597"/>
                  </a:ext>
                </a:extLst>
              </a:tr>
              <a:tr h="407366">
                <a:tc>
                  <a:txBody>
                    <a:bodyPr/>
                    <a:lstStyle/>
                    <a:p>
                      <a:r>
                        <a:rPr lang="en-GB" sz="1200" b="1" noProof="0" dirty="0" err="1" smtClean="0">
                          <a:latin typeface="Tahoma" panose="020B0604030504040204" pitchFamily="34" charset="0"/>
                          <a:ea typeface="Tahoma" panose="020B0604030504040204" pitchFamily="34" charset="0"/>
                          <a:cs typeface="Tahoma" panose="020B0604030504040204" pitchFamily="34" charset="0"/>
                        </a:rPr>
                        <a:t>Quotenkriterien</a:t>
                      </a:r>
                      <a:endParaRPr lang="en-GB" sz="1200" b="1" noProof="0" dirty="0">
                        <a:latin typeface="Tahoma" panose="020B0604030504040204" pitchFamily="34" charset="0"/>
                        <a:ea typeface="Tahoma" panose="020B0604030504040204" pitchFamily="34" charset="0"/>
                        <a:cs typeface="Tahoma" panose="020B0604030504040204" pitchFamily="34" charset="0"/>
                      </a:endParaRPr>
                    </a:p>
                  </a:txBody>
                  <a:tcPr>
                    <a:solidFill>
                      <a:schemeClr val="accent1">
                        <a:lumMod val="20000"/>
                        <a:lumOff val="80000"/>
                      </a:schemeClr>
                    </a:solidFill>
                  </a:tcPr>
                </a:tc>
                <a:tc>
                  <a:txBody>
                    <a:bodyPr/>
                    <a:lstStyle/>
                    <a:p>
                      <a:r>
                        <a:rPr lang="en-GB" sz="1200" noProof="0" dirty="0" smtClean="0">
                          <a:latin typeface="Tahoma" panose="020B0604030504040204" pitchFamily="34" charset="0"/>
                          <a:ea typeface="Tahoma" panose="020B0604030504040204" pitchFamily="34" charset="0"/>
                          <a:cs typeface="Tahoma" panose="020B0604030504040204" pitchFamily="34" charset="0"/>
                        </a:rPr>
                        <a:t>Alter (5 </a:t>
                      </a:r>
                      <a:r>
                        <a:rPr lang="en-GB" sz="1200" noProof="0" dirty="0" err="1" smtClean="0">
                          <a:latin typeface="Tahoma" panose="020B0604030504040204" pitchFamily="34" charset="0"/>
                          <a:ea typeface="Tahoma" panose="020B0604030504040204" pitchFamily="34" charset="0"/>
                          <a:cs typeface="Tahoma" panose="020B0604030504040204" pitchFamily="34" charset="0"/>
                        </a:rPr>
                        <a:t>Klassen</a:t>
                      </a:r>
                      <a:r>
                        <a:rPr lang="en-GB" sz="1200" noProof="0" dirty="0" smtClean="0">
                          <a:latin typeface="Tahoma" panose="020B0604030504040204" pitchFamily="34" charset="0"/>
                          <a:ea typeface="Tahoma" panose="020B0604030504040204" pitchFamily="34" charset="0"/>
                          <a:cs typeface="Tahoma" panose="020B0604030504040204" pitchFamily="34" charset="0"/>
                        </a:rPr>
                        <a:t>),</a:t>
                      </a:r>
                      <a:r>
                        <a:rPr lang="en-GB" sz="1200" baseline="0" noProof="0" dirty="0" smtClean="0">
                          <a:latin typeface="Tahoma" panose="020B0604030504040204" pitchFamily="34" charset="0"/>
                          <a:ea typeface="Tahoma" panose="020B0604030504040204" pitchFamily="34" charset="0"/>
                          <a:cs typeface="Tahoma" panose="020B0604030504040204" pitchFamily="34" charset="0"/>
                        </a:rPr>
                        <a:t> </a:t>
                      </a:r>
                      <a:r>
                        <a:rPr lang="en-GB" sz="1200" baseline="0" noProof="0" dirty="0" err="1" smtClean="0">
                          <a:latin typeface="Tahoma" panose="020B0604030504040204" pitchFamily="34" charset="0"/>
                          <a:ea typeface="Tahoma" panose="020B0604030504040204" pitchFamily="34" charset="0"/>
                          <a:cs typeface="Tahoma" panose="020B0604030504040204" pitchFamily="34" charset="0"/>
                        </a:rPr>
                        <a:t>Geschlecht</a:t>
                      </a:r>
                      <a:r>
                        <a:rPr lang="en-GB" sz="1200" baseline="0" noProof="0" dirty="0" smtClean="0">
                          <a:latin typeface="Tahoma" panose="020B0604030504040204" pitchFamily="34" charset="0"/>
                          <a:ea typeface="Tahoma" panose="020B0604030504040204" pitchFamily="34" charset="0"/>
                          <a:cs typeface="Tahoma" panose="020B0604030504040204" pitchFamily="34" charset="0"/>
                        </a:rPr>
                        <a:t>, </a:t>
                      </a:r>
                      <a:r>
                        <a:rPr lang="en-GB" sz="1200" baseline="0" noProof="0" dirty="0" err="1" smtClean="0">
                          <a:latin typeface="Tahoma" panose="020B0604030504040204" pitchFamily="34" charset="0"/>
                          <a:ea typeface="Tahoma" panose="020B0604030504040204" pitchFamily="34" charset="0"/>
                          <a:cs typeface="Tahoma" panose="020B0604030504040204" pitchFamily="34" charset="0"/>
                        </a:rPr>
                        <a:t>geografische</a:t>
                      </a:r>
                      <a:r>
                        <a:rPr lang="en-GB" sz="1200" baseline="0" noProof="0" dirty="0" smtClean="0">
                          <a:latin typeface="Tahoma" panose="020B0604030504040204" pitchFamily="34" charset="0"/>
                          <a:ea typeface="Tahoma" panose="020B0604030504040204" pitchFamily="34" charset="0"/>
                          <a:cs typeface="Tahoma" panose="020B0604030504040204" pitchFamily="34" charset="0"/>
                        </a:rPr>
                        <a:t> </a:t>
                      </a:r>
                      <a:r>
                        <a:rPr lang="en-GB" sz="1200" baseline="0" noProof="0" dirty="0" err="1" smtClean="0">
                          <a:latin typeface="Tahoma" panose="020B0604030504040204" pitchFamily="34" charset="0"/>
                          <a:ea typeface="Tahoma" panose="020B0604030504040204" pitchFamily="34" charset="0"/>
                          <a:cs typeface="Tahoma" panose="020B0604030504040204" pitchFamily="34" charset="0"/>
                        </a:rPr>
                        <a:t>Gliederung</a:t>
                      </a:r>
                      <a:r>
                        <a:rPr lang="en-GB" sz="1200" baseline="0" noProof="0" dirty="0" smtClean="0">
                          <a:latin typeface="Tahoma" panose="020B0604030504040204" pitchFamily="34" charset="0"/>
                          <a:ea typeface="Tahoma" panose="020B0604030504040204" pitchFamily="34" charset="0"/>
                          <a:cs typeface="Tahoma" panose="020B0604030504040204" pitchFamily="34" charset="0"/>
                        </a:rPr>
                        <a:t/>
                      </a:r>
                      <a:br>
                        <a:rPr lang="en-GB" sz="1200" baseline="0" noProof="0" dirty="0" smtClean="0">
                          <a:latin typeface="Tahoma" panose="020B0604030504040204" pitchFamily="34" charset="0"/>
                          <a:ea typeface="Tahoma" panose="020B0604030504040204" pitchFamily="34" charset="0"/>
                          <a:cs typeface="Tahoma" panose="020B0604030504040204" pitchFamily="34" charset="0"/>
                        </a:rPr>
                      </a:br>
                      <a:r>
                        <a:rPr lang="en-GB" sz="1200" baseline="0" noProof="0" dirty="0" smtClean="0">
                          <a:latin typeface="Tahoma" panose="020B0604030504040204" pitchFamily="34" charset="0"/>
                          <a:ea typeface="Tahoma" panose="020B0604030504040204" pitchFamily="34" charset="0"/>
                          <a:cs typeface="Tahoma" panose="020B0604030504040204" pitchFamily="34" charset="0"/>
                        </a:rPr>
                        <a:t>(28 </a:t>
                      </a:r>
                      <a:r>
                        <a:rPr lang="en-GB" sz="1200" baseline="0" noProof="0" dirty="0" err="1" smtClean="0">
                          <a:latin typeface="Tahoma" panose="020B0604030504040204" pitchFamily="34" charset="0"/>
                          <a:ea typeface="Tahoma" panose="020B0604030504040204" pitchFamily="34" charset="0"/>
                          <a:cs typeface="Tahoma" panose="020B0604030504040204" pitchFamily="34" charset="0"/>
                        </a:rPr>
                        <a:t>Rekrutierungszonen</a:t>
                      </a:r>
                      <a:r>
                        <a:rPr lang="en-GB" sz="1200" baseline="0" noProof="0" dirty="0" smtClean="0">
                          <a:latin typeface="Tahoma" panose="020B0604030504040204" pitchFamily="34" charset="0"/>
                          <a:ea typeface="Tahoma" panose="020B0604030504040204" pitchFamily="34" charset="0"/>
                          <a:cs typeface="Tahoma" panose="020B0604030504040204" pitchFamily="34" charset="0"/>
                        </a:rPr>
                        <a:t>). </a:t>
                      </a:r>
                      <a:r>
                        <a:rPr lang="en-GB" sz="1200" baseline="0" noProof="0" dirty="0" err="1" smtClean="0">
                          <a:latin typeface="Tahoma" panose="020B0604030504040204" pitchFamily="34" charset="0"/>
                          <a:ea typeface="Tahoma" panose="020B0604030504040204" pitchFamily="34" charset="0"/>
                          <a:cs typeface="Tahoma" panose="020B0604030504040204" pitchFamily="34" charset="0"/>
                        </a:rPr>
                        <a:t>Alle</a:t>
                      </a:r>
                      <a:r>
                        <a:rPr lang="en-GB" sz="1200" baseline="0" noProof="0" dirty="0" smtClean="0">
                          <a:latin typeface="Tahoma" panose="020B0604030504040204" pitchFamily="34" charset="0"/>
                          <a:ea typeface="Tahoma" panose="020B0604030504040204" pitchFamily="34" charset="0"/>
                          <a:cs typeface="Tahoma" panose="020B0604030504040204" pitchFamily="34" charset="0"/>
                        </a:rPr>
                        <a:t> </a:t>
                      </a:r>
                      <a:r>
                        <a:rPr lang="en-GB" sz="1200" baseline="0" noProof="0" dirty="0" err="1" smtClean="0">
                          <a:latin typeface="Tahoma" panose="020B0604030504040204" pitchFamily="34" charset="0"/>
                          <a:ea typeface="Tahoma" panose="020B0604030504040204" pitchFamily="34" charset="0"/>
                          <a:cs typeface="Tahoma" panose="020B0604030504040204" pitchFamily="34" charset="0"/>
                        </a:rPr>
                        <a:t>Quoten</a:t>
                      </a:r>
                      <a:r>
                        <a:rPr lang="en-GB" sz="1200" baseline="0" noProof="0" dirty="0" smtClean="0">
                          <a:latin typeface="Tahoma" panose="020B0604030504040204" pitchFamily="34" charset="0"/>
                          <a:ea typeface="Tahoma" panose="020B0604030504040204" pitchFamily="34" charset="0"/>
                          <a:cs typeface="Tahoma" panose="020B0604030504040204" pitchFamily="34" charset="0"/>
                        </a:rPr>
                        <a:t> </a:t>
                      </a:r>
                      <a:r>
                        <a:rPr lang="en-GB" sz="1200" baseline="0" noProof="0" dirty="0" err="1" smtClean="0">
                          <a:latin typeface="Tahoma" panose="020B0604030504040204" pitchFamily="34" charset="0"/>
                          <a:ea typeface="Tahoma" panose="020B0604030504040204" pitchFamily="34" charset="0"/>
                          <a:cs typeface="Tahoma" panose="020B0604030504040204" pitchFamily="34" charset="0"/>
                        </a:rPr>
                        <a:t>gekreuzt</a:t>
                      </a:r>
                      <a:r>
                        <a:rPr lang="en-GB" sz="1200" baseline="0" noProof="0" dirty="0" smtClean="0">
                          <a:latin typeface="Tahoma" panose="020B0604030504040204" pitchFamily="34" charset="0"/>
                          <a:ea typeface="Tahoma" panose="020B0604030504040204" pitchFamily="34" charset="0"/>
                          <a:cs typeface="Tahoma" panose="020B0604030504040204" pitchFamily="34" charset="0"/>
                        </a:rPr>
                        <a:t>.</a:t>
                      </a:r>
                      <a:endParaRPr lang="en-GB" sz="1200" noProof="0" dirty="0">
                        <a:latin typeface="Tahoma" panose="020B0604030504040204" pitchFamily="34" charset="0"/>
                        <a:ea typeface="Tahoma" panose="020B0604030504040204" pitchFamily="34" charset="0"/>
                        <a:cs typeface="Tahoma" panose="020B0604030504040204" pitchFamily="34" charset="0"/>
                      </a:endParaRPr>
                    </a:p>
                  </a:txBody>
                  <a:tcPr>
                    <a:solidFill>
                      <a:schemeClr val="accent1">
                        <a:lumMod val="20000"/>
                        <a:lumOff val="80000"/>
                      </a:schemeClr>
                    </a:solidFill>
                  </a:tcPr>
                </a:tc>
                <a:extLst>
                  <a:ext uri="{0D108BD9-81ED-4DB2-BD59-A6C34878D82A}">
                    <a16:rowId xmlns="" xmlns:a16="http://schemas.microsoft.com/office/drawing/2014/main" val="3424303576"/>
                  </a:ext>
                </a:extLst>
              </a:tr>
              <a:tr h="407366">
                <a:tc>
                  <a:txBody>
                    <a:bodyPr/>
                    <a:lstStyle/>
                    <a:p>
                      <a:r>
                        <a:rPr lang="en-GB" sz="1200" b="1" noProof="0" dirty="0" err="1" smtClean="0">
                          <a:latin typeface="Tahoma" panose="020B0604030504040204" pitchFamily="34" charset="0"/>
                          <a:ea typeface="Tahoma" panose="020B0604030504040204" pitchFamily="34" charset="0"/>
                          <a:cs typeface="Tahoma" panose="020B0604030504040204" pitchFamily="34" charset="0"/>
                        </a:rPr>
                        <a:t>Gewichtungsvariablen</a:t>
                      </a:r>
                      <a:endParaRPr lang="en-GB" sz="1200" b="1" noProof="0" dirty="0">
                        <a:latin typeface="Tahoma" panose="020B0604030504040204" pitchFamily="34" charset="0"/>
                        <a:ea typeface="Tahoma" panose="020B0604030504040204" pitchFamily="34" charset="0"/>
                        <a:cs typeface="Tahoma" panose="020B0604030504040204" pitchFamily="34" charset="0"/>
                      </a:endParaRPr>
                    </a:p>
                  </a:txBody>
                  <a:tcPr>
                    <a:solidFill>
                      <a:schemeClr val="accent1">
                        <a:lumMod val="40000"/>
                        <a:lumOff val="60000"/>
                      </a:schemeClr>
                    </a:solidFill>
                  </a:tcPr>
                </a:tc>
                <a:tc>
                  <a:txBody>
                    <a:bodyPr/>
                    <a:lstStyle/>
                    <a:p>
                      <a:r>
                        <a:rPr lang="en-GB" sz="1200" noProof="0" dirty="0" smtClean="0">
                          <a:latin typeface="Tahoma" panose="020B0604030504040204" pitchFamily="34" charset="0"/>
                          <a:ea typeface="Tahoma" panose="020B0604030504040204" pitchFamily="34" charset="0"/>
                          <a:cs typeface="Tahoma" panose="020B0604030504040204" pitchFamily="34" charset="0"/>
                        </a:rPr>
                        <a:t>Alter,</a:t>
                      </a:r>
                      <a:r>
                        <a:rPr lang="en-GB" sz="1200" baseline="0" noProof="0" dirty="0" smtClean="0">
                          <a:latin typeface="Tahoma" panose="020B0604030504040204" pitchFamily="34" charset="0"/>
                          <a:ea typeface="Tahoma" panose="020B0604030504040204" pitchFamily="34" charset="0"/>
                          <a:cs typeface="Tahoma" panose="020B0604030504040204" pitchFamily="34" charset="0"/>
                        </a:rPr>
                        <a:t> </a:t>
                      </a:r>
                      <a:r>
                        <a:rPr lang="en-GB" sz="1200" baseline="0" noProof="0" dirty="0" err="1" smtClean="0">
                          <a:latin typeface="Tahoma" panose="020B0604030504040204" pitchFamily="34" charset="0"/>
                          <a:ea typeface="Tahoma" panose="020B0604030504040204" pitchFamily="34" charset="0"/>
                          <a:cs typeface="Tahoma" panose="020B0604030504040204" pitchFamily="34" charset="0"/>
                        </a:rPr>
                        <a:t>Geschlecht</a:t>
                      </a:r>
                      <a:r>
                        <a:rPr lang="en-GB" sz="1200" baseline="0" noProof="0" dirty="0" smtClean="0">
                          <a:latin typeface="Tahoma" panose="020B0604030504040204" pitchFamily="34" charset="0"/>
                          <a:ea typeface="Tahoma" panose="020B0604030504040204" pitchFamily="34" charset="0"/>
                          <a:cs typeface="Tahoma" panose="020B0604030504040204" pitchFamily="34" charset="0"/>
                        </a:rPr>
                        <a:t>, </a:t>
                      </a:r>
                      <a:r>
                        <a:rPr lang="en-GB" sz="1200" baseline="0" noProof="0" dirty="0" err="1" smtClean="0">
                          <a:latin typeface="Tahoma" panose="020B0604030504040204" pitchFamily="34" charset="0"/>
                          <a:ea typeface="Tahoma" panose="020B0604030504040204" pitchFamily="34" charset="0"/>
                          <a:cs typeface="Tahoma" panose="020B0604030504040204" pitchFamily="34" charset="0"/>
                        </a:rPr>
                        <a:t>Rekrutierungszonen</a:t>
                      </a:r>
                      <a:r>
                        <a:rPr lang="en-GB" sz="1200" baseline="0" noProof="0" dirty="0" smtClean="0">
                          <a:latin typeface="Tahoma" panose="020B0604030504040204" pitchFamily="34" charset="0"/>
                          <a:ea typeface="Tahoma" panose="020B0604030504040204" pitchFamily="34" charset="0"/>
                          <a:cs typeface="Tahoma" panose="020B0604030504040204" pitchFamily="34" charset="0"/>
                        </a:rPr>
                        <a:t>, </a:t>
                      </a:r>
                      <a:r>
                        <a:rPr lang="en-GB" sz="1200" baseline="0" noProof="0" dirty="0" err="1" smtClean="0">
                          <a:latin typeface="Tahoma" panose="020B0604030504040204" pitchFamily="34" charset="0"/>
                          <a:ea typeface="Tahoma" panose="020B0604030504040204" pitchFamily="34" charset="0"/>
                          <a:cs typeface="Tahoma" panose="020B0604030504040204" pitchFamily="34" charset="0"/>
                        </a:rPr>
                        <a:t>Sprachregionen</a:t>
                      </a:r>
                      <a:r>
                        <a:rPr lang="en-GB" sz="1200" baseline="0" noProof="0" dirty="0" smtClean="0">
                          <a:latin typeface="Tahoma" panose="020B0604030504040204" pitchFamily="34" charset="0"/>
                          <a:ea typeface="Tahoma" panose="020B0604030504040204" pitchFamily="34" charset="0"/>
                          <a:cs typeface="Tahoma" panose="020B0604030504040204" pitchFamily="34" charset="0"/>
                        </a:rPr>
                        <a:t>,</a:t>
                      </a:r>
                      <a:br>
                        <a:rPr lang="en-GB" sz="1200" baseline="0" noProof="0" dirty="0" smtClean="0">
                          <a:latin typeface="Tahoma" panose="020B0604030504040204" pitchFamily="34" charset="0"/>
                          <a:ea typeface="Tahoma" panose="020B0604030504040204" pitchFamily="34" charset="0"/>
                          <a:cs typeface="Tahoma" panose="020B0604030504040204" pitchFamily="34" charset="0"/>
                        </a:rPr>
                      </a:br>
                      <a:r>
                        <a:rPr lang="en-GB" sz="1200" baseline="0" noProof="0" dirty="0" smtClean="0">
                          <a:latin typeface="Tahoma" panose="020B0604030504040204" pitchFamily="34" charset="0"/>
                          <a:ea typeface="Tahoma" panose="020B0604030504040204" pitchFamily="34" charset="0"/>
                          <a:cs typeface="Tahoma" panose="020B0604030504040204" pitchFamily="34" charset="0"/>
                        </a:rPr>
                        <a:t>SRG </a:t>
                      </a:r>
                      <a:r>
                        <a:rPr lang="en-GB" sz="1200" baseline="0" noProof="0" dirty="0" err="1" smtClean="0">
                          <a:latin typeface="Tahoma" panose="020B0604030504040204" pitchFamily="34" charset="0"/>
                          <a:ea typeface="Tahoma" panose="020B0604030504040204" pitchFamily="34" charset="0"/>
                          <a:cs typeface="Tahoma" panose="020B0604030504040204" pitchFamily="34" charset="0"/>
                        </a:rPr>
                        <a:t>Regionaljournalgebiete</a:t>
                      </a:r>
                      <a:r>
                        <a:rPr lang="en-GB" sz="1200" baseline="0" noProof="0" dirty="0" smtClean="0">
                          <a:latin typeface="Tahoma" panose="020B0604030504040204" pitchFamily="34" charset="0"/>
                          <a:ea typeface="Tahoma" panose="020B0604030504040204" pitchFamily="34" charset="0"/>
                          <a:cs typeface="Tahoma" panose="020B0604030504040204" pitchFamily="34" charset="0"/>
                        </a:rPr>
                        <a:t>, </a:t>
                      </a:r>
                      <a:r>
                        <a:rPr lang="en-GB" sz="1200" baseline="0" noProof="0" dirty="0" err="1" smtClean="0">
                          <a:latin typeface="Tahoma" panose="020B0604030504040204" pitchFamily="34" charset="0"/>
                          <a:ea typeface="Tahoma" panose="020B0604030504040204" pitchFamily="34" charset="0"/>
                          <a:cs typeface="Tahoma" panose="020B0604030504040204" pitchFamily="34" charset="0"/>
                        </a:rPr>
                        <a:t>Konzessionsgebiete</a:t>
                      </a:r>
                      <a:r>
                        <a:rPr lang="en-GB" sz="1200" baseline="0" noProof="0" dirty="0" smtClean="0">
                          <a:latin typeface="Tahoma" panose="020B0604030504040204" pitchFamily="34" charset="0"/>
                          <a:ea typeface="Tahoma" panose="020B0604030504040204" pitchFamily="34" charset="0"/>
                          <a:cs typeface="Tahoma" panose="020B0604030504040204" pitchFamily="34" charset="0"/>
                        </a:rPr>
                        <a:t>, WEMF-</a:t>
                      </a:r>
                      <a:r>
                        <a:rPr lang="en-GB" sz="1200" baseline="0" noProof="0" dirty="0" err="1" smtClean="0">
                          <a:latin typeface="Tahoma" panose="020B0604030504040204" pitchFamily="34" charset="0"/>
                          <a:ea typeface="Tahoma" panose="020B0604030504040204" pitchFamily="34" charset="0"/>
                          <a:cs typeface="Tahoma" panose="020B0604030504040204" pitchFamily="34" charset="0"/>
                        </a:rPr>
                        <a:t>Gebiete</a:t>
                      </a:r>
                      <a:endParaRPr lang="en-GB" sz="1200" noProof="0" dirty="0">
                        <a:latin typeface="Tahoma" panose="020B0604030504040204" pitchFamily="34" charset="0"/>
                        <a:ea typeface="Tahoma" panose="020B0604030504040204" pitchFamily="34" charset="0"/>
                        <a:cs typeface="Tahoma" panose="020B0604030504040204" pitchFamily="34" charset="0"/>
                      </a:endParaRPr>
                    </a:p>
                  </a:txBody>
                  <a:tcPr>
                    <a:solidFill>
                      <a:schemeClr val="accent1">
                        <a:lumMod val="40000"/>
                        <a:lumOff val="60000"/>
                      </a:schemeClr>
                    </a:solidFill>
                  </a:tcPr>
                </a:tc>
              </a:tr>
              <a:tr h="407366">
                <a:tc>
                  <a:txBody>
                    <a:bodyPr/>
                    <a:lstStyle/>
                    <a:p>
                      <a:r>
                        <a:rPr lang="en-GB" sz="1200" b="1" noProof="0" dirty="0" err="1" smtClean="0">
                          <a:latin typeface="Tahoma" panose="020B0604030504040204" pitchFamily="34" charset="0"/>
                          <a:ea typeface="Tahoma" panose="020B0604030504040204" pitchFamily="34" charset="0"/>
                          <a:cs typeface="Tahoma" panose="020B0604030504040204" pitchFamily="34" charset="0"/>
                        </a:rPr>
                        <a:t>Rekrutierungskriterien</a:t>
                      </a:r>
                      <a:endParaRPr lang="en-GB" sz="1200" b="1" noProof="0" dirty="0">
                        <a:latin typeface="Tahoma" panose="020B0604030504040204" pitchFamily="34" charset="0"/>
                        <a:ea typeface="Tahoma" panose="020B0604030504040204" pitchFamily="34" charset="0"/>
                        <a:cs typeface="Tahoma" panose="020B0604030504040204" pitchFamily="34" charset="0"/>
                      </a:endParaRPr>
                    </a:p>
                  </a:txBody>
                  <a:tcPr>
                    <a:solidFill>
                      <a:schemeClr val="accent1">
                        <a:lumMod val="20000"/>
                        <a:lumOff val="80000"/>
                      </a:schemeClr>
                    </a:solidFill>
                  </a:tcPr>
                </a:tc>
                <a:tc>
                  <a:txBody>
                    <a:bodyPr/>
                    <a:lstStyle/>
                    <a:p>
                      <a:r>
                        <a:rPr lang="en-GB" sz="1200" noProof="0" dirty="0" err="1" smtClean="0">
                          <a:latin typeface="Tahoma" panose="020B0604030504040204" pitchFamily="34" charset="0"/>
                          <a:ea typeface="Tahoma" panose="020B0604030504040204" pitchFamily="34" charset="0"/>
                          <a:cs typeface="Tahoma" panose="020B0604030504040204" pitchFamily="34" charset="0"/>
                        </a:rPr>
                        <a:t>Telefonisch</a:t>
                      </a:r>
                      <a:r>
                        <a:rPr lang="en-GB" sz="1200" baseline="0" noProof="0" dirty="0" smtClean="0">
                          <a:latin typeface="Tahoma" panose="020B0604030504040204" pitchFamily="34" charset="0"/>
                          <a:ea typeface="Tahoma" panose="020B0604030504040204" pitchFamily="34" charset="0"/>
                          <a:cs typeface="Tahoma" panose="020B0604030504040204" pitchFamily="34" charset="0"/>
                        </a:rPr>
                        <a:t> </a:t>
                      </a:r>
                      <a:r>
                        <a:rPr lang="en-GB" sz="1200" baseline="0" noProof="0" dirty="0" err="1" smtClean="0">
                          <a:latin typeface="Tahoma" panose="020B0604030504040204" pitchFamily="34" charset="0"/>
                          <a:ea typeface="Tahoma" panose="020B0604030504040204" pitchFamily="34" charset="0"/>
                          <a:cs typeface="Tahoma" panose="020B0604030504040204" pitchFamily="34" charset="0"/>
                        </a:rPr>
                        <a:t>oder</a:t>
                      </a:r>
                      <a:r>
                        <a:rPr lang="en-GB" sz="1200" baseline="0" noProof="0" dirty="0" smtClean="0">
                          <a:latin typeface="Tahoma" panose="020B0604030504040204" pitchFamily="34" charset="0"/>
                          <a:ea typeface="Tahoma" panose="020B0604030504040204" pitchFamily="34" charset="0"/>
                          <a:cs typeface="Tahoma" panose="020B0604030504040204" pitchFamily="34" charset="0"/>
                        </a:rPr>
                        <a:t> </a:t>
                      </a:r>
                      <a:r>
                        <a:rPr lang="en-GB" sz="1200" baseline="0" noProof="0" dirty="0" err="1" smtClean="0">
                          <a:latin typeface="Tahoma" panose="020B0604030504040204" pitchFamily="34" charset="0"/>
                          <a:ea typeface="Tahoma" panose="020B0604030504040204" pitchFamily="34" charset="0"/>
                          <a:cs typeface="Tahoma" panose="020B0604030504040204" pitchFamily="34" charset="0"/>
                        </a:rPr>
                        <a:t>schriftlich</a:t>
                      </a:r>
                      <a:r>
                        <a:rPr lang="en-GB" sz="1200" noProof="0" dirty="0" smtClean="0">
                          <a:latin typeface="Tahoma" panose="020B0604030504040204" pitchFamily="34" charset="0"/>
                          <a:ea typeface="Tahoma" panose="020B0604030504040204" pitchFamily="34" charset="0"/>
                          <a:cs typeface="Tahoma" panose="020B0604030504040204" pitchFamily="34" charset="0"/>
                        </a:rPr>
                        <a:t>.</a:t>
                      </a:r>
                      <a:r>
                        <a:rPr lang="en-GB" sz="1200" baseline="0" noProof="0" dirty="0" smtClean="0">
                          <a:latin typeface="Tahoma" panose="020B0604030504040204" pitchFamily="34" charset="0"/>
                          <a:ea typeface="Tahoma" panose="020B0604030504040204" pitchFamily="34" charset="0"/>
                          <a:cs typeface="Tahoma" panose="020B0604030504040204" pitchFamily="34" charset="0"/>
                        </a:rPr>
                        <a:t> </a:t>
                      </a:r>
                      <a:r>
                        <a:rPr lang="en-GB" sz="1200" baseline="0" noProof="0" dirty="0" err="1" smtClean="0">
                          <a:latin typeface="Tahoma" panose="020B0604030504040204" pitchFamily="34" charset="0"/>
                          <a:ea typeface="Tahoma" panose="020B0604030504040204" pitchFamily="34" charset="0"/>
                          <a:cs typeface="Tahoma" panose="020B0604030504040204" pitchFamily="34" charset="0"/>
                        </a:rPr>
                        <a:t>Adressbasis</a:t>
                      </a:r>
                      <a:r>
                        <a:rPr lang="en-GB" sz="1200" baseline="0" noProof="0" dirty="0" smtClean="0">
                          <a:latin typeface="Tahoma" panose="020B0604030504040204" pitchFamily="34" charset="0"/>
                          <a:ea typeface="Tahoma" panose="020B0604030504040204" pitchFamily="34" charset="0"/>
                          <a:cs typeface="Tahoma" panose="020B0604030504040204" pitchFamily="34" charset="0"/>
                        </a:rPr>
                        <a:t>: Establishment Survey</a:t>
                      </a:r>
                      <a:br>
                        <a:rPr lang="en-GB" sz="1200" baseline="0" noProof="0" dirty="0" smtClean="0">
                          <a:latin typeface="Tahoma" panose="020B0604030504040204" pitchFamily="34" charset="0"/>
                          <a:ea typeface="Tahoma" panose="020B0604030504040204" pitchFamily="34" charset="0"/>
                          <a:cs typeface="Tahoma" panose="020B0604030504040204" pitchFamily="34" charset="0"/>
                        </a:rPr>
                      </a:br>
                      <a:r>
                        <a:rPr lang="en-GB" sz="1200" baseline="0" noProof="0" dirty="0" smtClean="0">
                          <a:latin typeface="Tahoma" panose="020B0604030504040204" pitchFamily="34" charset="0"/>
                          <a:ea typeface="Tahoma" panose="020B0604030504040204" pitchFamily="34" charset="0"/>
                          <a:cs typeface="Tahoma" panose="020B0604030504040204" pitchFamily="34" charset="0"/>
                        </a:rPr>
                        <a:t>(Auf Basis </a:t>
                      </a:r>
                      <a:r>
                        <a:rPr lang="en-GB" sz="1200" baseline="0" noProof="0" dirty="0" err="1" smtClean="0">
                          <a:latin typeface="Tahoma" panose="020B0604030504040204" pitchFamily="34" charset="0"/>
                          <a:ea typeface="Tahoma" panose="020B0604030504040204" pitchFamily="34" charset="0"/>
                          <a:cs typeface="Tahoma" panose="020B0604030504040204" pitchFamily="34" charset="0"/>
                        </a:rPr>
                        <a:t>Postverzeichnis</a:t>
                      </a:r>
                      <a:r>
                        <a:rPr lang="en-GB" sz="1200" baseline="0" noProof="0" dirty="0" smtClean="0">
                          <a:latin typeface="Tahoma" panose="020B0604030504040204" pitchFamily="34" charset="0"/>
                          <a:ea typeface="Tahoma" panose="020B0604030504040204" pitchFamily="34" charset="0"/>
                          <a:cs typeface="Tahoma" panose="020B0604030504040204" pitchFamily="34" charset="0"/>
                        </a:rPr>
                        <a:t>), alternative </a:t>
                      </a:r>
                      <a:r>
                        <a:rPr lang="en-GB" sz="1200" baseline="0" noProof="0" dirty="0" err="1" smtClean="0">
                          <a:latin typeface="Tahoma" panose="020B0604030504040204" pitchFamily="34" charset="0"/>
                          <a:ea typeface="Tahoma" panose="020B0604030504040204" pitchFamily="34" charset="0"/>
                          <a:cs typeface="Tahoma" panose="020B0604030504040204" pitchFamily="34" charset="0"/>
                        </a:rPr>
                        <a:t>Quellen</a:t>
                      </a:r>
                      <a:endParaRPr lang="en-GB" sz="1200" noProof="0" dirty="0">
                        <a:latin typeface="Tahoma" panose="020B0604030504040204" pitchFamily="34" charset="0"/>
                        <a:ea typeface="Tahoma" panose="020B0604030504040204" pitchFamily="34" charset="0"/>
                        <a:cs typeface="Tahoma" panose="020B0604030504040204" pitchFamily="34" charset="0"/>
                      </a:endParaRPr>
                    </a:p>
                  </a:txBody>
                  <a:tcPr>
                    <a:solidFill>
                      <a:schemeClr val="accent1">
                        <a:lumMod val="20000"/>
                        <a:lumOff val="80000"/>
                      </a:schemeClr>
                    </a:solidFill>
                  </a:tcPr>
                </a:tc>
              </a:tr>
            </a:tbl>
          </a:graphicData>
        </a:graphic>
      </p:graphicFrame>
    </p:spTree>
    <p:extLst>
      <p:ext uri="{BB962C8B-B14F-4D97-AF65-F5344CB8AC3E}">
        <p14:creationId xmlns:p14="http://schemas.microsoft.com/office/powerpoint/2010/main" val="275337067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1"/>
          <p:cNvSpPr>
            <a:spLocks noGrp="1"/>
          </p:cNvSpPr>
          <p:nvPr>
            <p:ph type="title"/>
          </p:nvPr>
        </p:nvSpPr>
        <p:spPr>
          <a:xfrm>
            <a:off x="792163" y="339502"/>
            <a:ext cx="8101012" cy="324036"/>
          </a:xfrm>
        </p:spPr>
        <p:txBody>
          <a:bodyPr/>
          <a:lstStyle/>
          <a:p>
            <a:r>
              <a:rPr lang="de-CH" dirty="0"/>
              <a:t>In der Auswertungssoftware </a:t>
            </a:r>
            <a:r>
              <a:rPr lang="de-CH" dirty="0" err="1"/>
              <a:t>Evogenius</a:t>
            </a:r>
            <a:r>
              <a:rPr lang="de-CH" dirty="0"/>
              <a:t> Reporting Radio werden Daten bereitgestellt</a:t>
            </a:r>
          </a:p>
        </p:txBody>
      </p:sp>
      <p:sp>
        <p:nvSpPr>
          <p:cNvPr id="6" name="Inhaltsplatzhalter 17"/>
          <p:cNvSpPr>
            <a:spLocks noGrp="1"/>
          </p:cNvSpPr>
          <p:nvPr>
            <p:ph idx="1"/>
          </p:nvPr>
        </p:nvSpPr>
        <p:spPr>
          <a:xfrm>
            <a:off x="3563888" y="1311611"/>
            <a:ext cx="4104456" cy="3456383"/>
          </a:xfrm>
        </p:spPr>
        <p:txBody>
          <a:bodyPr/>
          <a:lstStyle/>
          <a:p>
            <a:pPr>
              <a:spcAft>
                <a:spcPts val="900"/>
              </a:spcAft>
            </a:pPr>
            <a:r>
              <a:rPr lang="de-CH" dirty="0" smtClean="0"/>
              <a:t>«</a:t>
            </a:r>
            <a:r>
              <a:rPr lang="de-CH" dirty="0" err="1" smtClean="0"/>
              <a:t>Evogenius</a:t>
            </a:r>
            <a:r>
              <a:rPr lang="de-CH" dirty="0" smtClean="0"/>
              <a:t> Reporting Radio» </a:t>
            </a:r>
            <a:r>
              <a:rPr lang="de-CH" dirty="0"/>
              <a:t>erlaubt die Darstellung der Daten der Radioforschung sowohl in tabellarischer als auch in grafischer Form. </a:t>
            </a:r>
          </a:p>
          <a:p>
            <a:pPr>
              <a:spcAft>
                <a:spcPts val="900"/>
              </a:spcAft>
            </a:pPr>
            <a:r>
              <a:rPr lang="de-CH" dirty="0"/>
              <a:t>Im Mittelpunkt steht die Individualisierung, die es dem Anwender ermöglicht, eigene Datensätze, Auswertungen und Visualisierungen zu definieren. </a:t>
            </a:r>
          </a:p>
          <a:p>
            <a:pPr>
              <a:spcAft>
                <a:spcPts val="900"/>
              </a:spcAft>
            </a:pPr>
            <a:r>
              <a:rPr lang="de-CH" dirty="0"/>
              <a:t>Die Auswertungssoftware basiert auf offenen Datenstrukturen und Schnittstellen und ist so konzipiert, dass sie mit anderen Systemen und Softwaretools funktioniert.</a:t>
            </a:r>
          </a:p>
          <a:p>
            <a:pPr>
              <a:spcAft>
                <a:spcPts val="900"/>
              </a:spcAft>
            </a:pPr>
            <a:r>
              <a:rPr lang="de-CH" dirty="0"/>
              <a:t>Im gleichen System sind sowohl die Daten aus dem bisherigen Panel (2001–2017) und seit 2018 auch die Daten aus dem neuen Panel verfügbar</a:t>
            </a:r>
            <a:r>
              <a:rPr lang="de-CH" dirty="0" smtClean="0"/>
              <a:t>.</a:t>
            </a:r>
            <a:endParaRPr lang="de-CH" dirty="0"/>
          </a:p>
        </p:txBody>
      </p:sp>
      <p:pic>
        <p:nvPicPr>
          <p:cNvPr id="9" name="Bild 8" descr="Grafik_Instar_Analytics_2.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2163" y="2247713"/>
            <a:ext cx="2050095" cy="2050095"/>
          </a:xfrm>
          <a:prstGeom prst="rect">
            <a:avLst/>
          </a:prstGeom>
        </p:spPr>
      </p:pic>
      <p:pic>
        <p:nvPicPr>
          <p:cNvPr id="2" name="Bild 1" descr="GfK_Evogenius_Reporting_Logo.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2163" y="1383618"/>
            <a:ext cx="2146780" cy="612286"/>
          </a:xfrm>
          <a:prstGeom prst="rect">
            <a:avLst/>
          </a:prstGeom>
        </p:spPr>
      </p:pic>
    </p:spTree>
    <p:extLst>
      <p:ext uri="{BB962C8B-B14F-4D97-AF65-F5344CB8AC3E}">
        <p14:creationId xmlns:p14="http://schemas.microsoft.com/office/powerpoint/2010/main" val="6404618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a:t>Outputs und Kenngrössen der Radioforschung</a:t>
            </a:r>
          </a:p>
        </p:txBody>
      </p:sp>
      <p:graphicFrame>
        <p:nvGraphicFramePr>
          <p:cNvPr id="5" name="Tabelle 4"/>
          <p:cNvGraphicFramePr>
            <a:graphicFrameLocks noGrp="1"/>
          </p:cNvGraphicFramePr>
          <p:nvPr>
            <p:extLst>
              <p:ext uri="{D42A27DB-BD31-4B8C-83A1-F6EECF244321}">
                <p14:modId xmlns:p14="http://schemas.microsoft.com/office/powerpoint/2010/main" val="3332872331"/>
              </p:ext>
            </p:extLst>
          </p:nvPr>
        </p:nvGraphicFramePr>
        <p:xfrm>
          <a:off x="719572" y="1055360"/>
          <a:ext cx="8102166" cy="3955744"/>
        </p:xfrm>
        <a:graphic>
          <a:graphicData uri="http://schemas.openxmlformats.org/drawingml/2006/table">
            <a:tbl>
              <a:tblPr firstRow="1" firstCol="1" bandRow="1"/>
              <a:tblGrid>
                <a:gridCol w="1836204"/>
                <a:gridCol w="6265962"/>
              </a:tblGrid>
              <a:tr h="292254">
                <a:tc>
                  <a:txBody>
                    <a:bodyPr/>
                    <a:lstStyle/>
                    <a:p>
                      <a:pPr marL="0" indent="0">
                        <a:buClr>
                          <a:schemeClr val="accent6">
                            <a:lumMod val="75000"/>
                          </a:schemeClr>
                        </a:buClr>
                        <a:buFont typeface="Wingdings" panose="05000000000000000000" pitchFamily="2" charset="2"/>
                        <a:buNone/>
                      </a:pPr>
                      <a:r>
                        <a:rPr lang="de-CH" sz="1200" b="1" dirty="0" smtClean="0">
                          <a:effectLst/>
                          <a:latin typeface="Tahoma" panose="020B0604030504040204" pitchFamily="34" charset="0"/>
                          <a:ea typeface="Tahoma" panose="020B0604030504040204" pitchFamily="34" charset="0"/>
                          <a:cs typeface="Tahoma" panose="020B0604030504040204" pitchFamily="34" charset="0"/>
                        </a:rPr>
                        <a:t>Hörerschaft</a:t>
                      </a:r>
                      <a:endParaRPr lang="de-CH" sz="1200" b="1" dirty="0">
                        <a:effectLst/>
                        <a:latin typeface="Tahoma" panose="020B0604030504040204" pitchFamily="34" charset="0"/>
                        <a:ea typeface="Tahoma" panose="020B0604030504040204" pitchFamily="34" charset="0"/>
                        <a:cs typeface="Tahoma" panose="020B0604030504040204" pitchFamily="34" charset="0"/>
                      </a:endParaRPr>
                    </a:p>
                  </a:txBody>
                  <a:tcPr marL="64180" marR="64180" marT="0" marB="0">
                    <a:lnL>
                      <a:noFill/>
                    </a:lnL>
                    <a:lnR>
                      <a:noFill/>
                    </a:lnR>
                    <a:lnT>
                      <a:noFill/>
                    </a:lnT>
                    <a:lnB>
                      <a:noFill/>
                    </a:lnB>
                  </a:tcPr>
                </a:tc>
                <a:tc>
                  <a:txBody>
                    <a:bodyPr/>
                    <a:lstStyle/>
                    <a:p>
                      <a:pPr>
                        <a:lnSpc>
                          <a:spcPct val="115000"/>
                        </a:lnSpc>
                        <a:spcAft>
                          <a:spcPts val="0"/>
                        </a:spcAft>
                      </a:pPr>
                      <a:r>
                        <a:rPr lang="de-CH" sz="1200" dirty="0" smtClean="0">
                          <a:effectLst/>
                          <a:latin typeface="Tahoma"/>
                          <a:ea typeface="Calibri"/>
                          <a:cs typeface="Times New Roman"/>
                        </a:rPr>
                        <a:t>Prozentualer Anteil an Personen ab 15 Jahren, welche «im Allgemeinen»</a:t>
                      </a:r>
                      <a:r>
                        <a:rPr lang="de-CH" sz="1200" baseline="0" dirty="0" smtClean="0">
                          <a:effectLst/>
                          <a:latin typeface="Tahoma"/>
                          <a:ea typeface="Calibri"/>
                          <a:cs typeface="Times New Roman"/>
                        </a:rPr>
                        <a:t> </a:t>
                      </a:r>
                      <a:r>
                        <a:rPr lang="de-CH" sz="1200" dirty="0" smtClean="0">
                          <a:effectLst/>
                          <a:latin typeface="Tahoma"/>
                          <a:ea typeface="Calibri"/>
                          <a:cs typeface="Times New Roman"/>
                        </a:rPr>
                        <a:t>Radio XY hören.</a:t>
                      </a:r>
                      <a:endParaRPr lang="de-CH" sz="1200" dirty="0">
                        <a:effectLst/>
                        <a:latin typeface="Futura Lt BT"/>
                        <a:ea typeface="Calibri"/>
                        <a:cs typeface="Times New Roman"/>
                      </a:endParaRPr>
                    </a:p>
                  </a:txBody>
                  <a:tcPr marL="64180" marR="64180" marT="0" marB="0">
                    <a:lnL>
                      <a:noFill/>
                    </a:lnL>
                    <a:lnR>
                      <a:noFill/>
                    </a:lnR>
                    <a:lnT>
                      <a:noFill/>
                    </a:lnT>
                    <a:lnB>
                      <a:noFill/>
                    </a:lnB>
                  </a:tcPr>
                </a:tc>
              </a:tr>
              <a:tr h="807734">
                <a:tc>
                  <a:txBody>
                    <a:bodyPr/>
                    <a:lstStyle/>
                    <a:p>
                      <a:pPr marL="0" indent="0">
                        <a:buClr>
                          <a:schemeClr val="accent6">
                            <a:lumMod val="75000"/>
                          </a:schemeClr>
                        </a:buClr>
                        <a:buFont typeface="Wingdings" panose="05000000000000000000" pitchFamily="2" charset="2"/>
                        <a:buNone/>
                      </a:pPr>
                      <a:r>
                        <a:rPr lang="de-CH" sz="1200" b="1" dirty="0" err="1" smtClean="0">
                          <a:effectLst/>
                          <a:latin typeface="Tahoma" panose="020B0604030504040204" pitchFamily="34" charset="0"/>
                          <a:ea typeface="Tahoma" panose="020B0604030504040204" pitchFamily="34" charset="0"/>
                          <a:cs typeface="Tahoma" panose="020B0604030504040204" pitchFamily="34" charset="0"/>
                        </a:rPr>
                        <a:t>Hördauer</a:t>
                      </a:r>
                      <a:endParaRPr lang="de-CH" sz="1200" b="1" dirty="0">
                        <a:effectLst/>
                        <a:latin typeface="Tahoma" panose="020B0604030504040204" pitchFamily="34" charset="0"/>
                        <a:ea typeface="Tahoma" panose="020B0604030504040204" pitchFamily="34" charset="0"/>
                        <a:cs typeface="Tahoma" panose="020B0604030504040204" pitchFamily="34" charset="0"/>
                      </a:endParaRPr>
                    </a:p>
                  </a:txBody>
                  <a:tcPr marL="64180" marR="64180" marT="0" marB="0">
                    <a:lnL>
                      <a:noFill/>
                    </a:lnL>
                    <a:lnR>
                      <a:noFill/>
                    </a:lnR>
                    <a:lnT>
                      <a:noFill/>
                    </a:lnT>
                    <a:lnB>
                      <a:noFill/>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CH" sz="1200" dirty="0" smtClean="0">
                          <a:effectLst/>
                          <a:latin typeface="Tahoma"/>
                          <a:ea typeface="Calibri"/>
                          <a:cs typeface="Times New Roman"/>
                        </a:rPr>
                        <a:t>Gibt an, wie viele Minuten in einem bestimmten Zeitabschnitt Radio oder ein bestimmtes Radioprogramm gehört wurde; wird in Nutzungsminuten pro Hörer/-in oder pro Kopf der Bevölkerung angegeben (hier wird die </a:t>
                      </a:r>
                      <a:r>
                        <a:rPr lang="de-CH" sz="1200" dirty="0" err="1" smtClean="0">
                          <a:effectLst/>
                          <a:latin typeface="Tahoma"/>
                          <a:ea typeface="Calibri"/>
                          <a:cs typeface="Times New Roman"/>
                        </a:rPr>
                        <a:t>Hördauer</a:t>
                      </a:r>
                      <a:r>
                        <a:rPr lang="de-CH" sz="1200" dirty="0" smtClean="0">
                          <a:effectLst/>
                          <a:latin typeface="Tahoma"/>
                          <a:ea typeface="Calibri"/>
                          <a:cs typeface="Times New Roman"/>
                        </a:rPr>
                        <a:t> der Radiohörer/-innen auf die gesamte Bevölkerung hochgerechnet</a:t>
                      </a:r>
                      <a:r>
                        <a:rPr lang="de-CH" sz="1200" dirty="0" smtClean="0">
                          <a:effectLst/>
                          <a:latin typeface="Tahoma" panose="020B0604030504040204" pitchFamily="34" charset="0"/>
                          <a:ea typeface="Tahoma" panose="020B0604030504040204" pitchFamily="34" charset="0"/>
                          <a:cs typeface="Tahoma" panose="020B0604030504040204" pitchFamily="34" charset="0"/>
                        </a:rPr>
                        <a:t>.</a:t>
                      </a:r>
                      <a:endParaRPr lang="de-CH" sz="1200" dirty="0">
                        <a:effectLst/>
                        <a:latin typeface="Tahoma" panose="020B0604030504040204" pitchFamily="34" charset="0"/>
                        <a:ea typeface="Tahoma" panose="020B0604030504040204" pitchFamily="34" charset="0"/>
                        <a:cs typeface="Tahoma" panose="020B0604030504040204" pitchFamily="34" charset="0"/>
                      </a:endParaRPr>
                    </a:p>
                  </a:txBody>
                  <a:tcPr marL="64180" marR="64180" marT="0" marB="0">
                    <a:lnL>
                      <a:noFill/>
                    </a:lnL>
                    <a:lnR>
                      <a:noFill/>
                    </a:lnR>
                    <a:lnT>
                      <a:noFill/>
                    </a:lnT>
                    <a:lnB>
                      <a:noFill/>
                    </a:lnB>
                  </a:tcPr>
                </a:tc>
              </a:tr>
              <a:tr h="648072">
                <a:tc>
                  <a:txBody>
                    <a:bodyPr/>
                    <a:lstStyle/>
                    <a:p>
                      <a:pPr marL="0" indent="0">
                        <a:buClr>
                          <a:schemeClr val="accent6">
                            <a:lumMod val="75000"/>
                          </a:schemeClr>
                        </a:buClr>
                        <a:buFont typeface="Wingdings" panose="05000000000000000000" pitchFamily="2" charset="2"/>
                        <a:buNone/>
                      </a:pPr>
                      <a:r>
                        <a:rPr lang="de-CH" sz="1200" b="1" dirty="0">
                          <a:effectLst/>
                          <a:latin typeface="Tahoma" panose="020B0604030504040204" pitchFamily="34" charset="0"/>
                          <a:ea typeface="Tahoma" panose="020B0604030504040204" pitchFamily="34" charset="0"/>
                          <a:cs typeface="Tahoma" panose="020B0604030504040204" pitchFamily="34" charset="0"/>
                        </a:rPr>
                        <a:t>Marktanteil</a:t>
                      </a:r>
                    </a:p>
                  </a:txBody>
                  <a:tcPr marL="64180" marR="64180" marT="0" marB="0">
                    <a:lnL>
                      <a:noFill/>
                    </a:lnL>
                    <a:lnR>
                      <a:noFill/>
                    </a:lnR>
                    <a:lnT>
                      <a:noFill/>
                    </a:lnT>
                    <a:lnB>
                      <a:noFill/>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CH" sz="1200" dirty="0" smtClean="0">
                          <a:effectLst/>
                          <a:latin typeface="Tahoma"/>
                          <a:ea typeface="Calibri"/>
                          <a:cs typeface="Times New Roman"/>
                        </a:rPr>
                        <a:t>%-Anteil der </a:t>
                      </a:r>
                      <a:r>
                        <a:rPr lang="de-CH" sz="1200" dirty="0" err="1" smtClean="0">
                          <a:effectLst/>
                          <a:latin typeface="Tahoma"/>
                          <a:ea typeface="Calibri"/>
                          <a:cs typeface="Times New Roman"/>
                        </a:rPr>
                        <a:t>Hördauer</a:t>
                      </a:r>
                      <a:r>
                        <a:rPr lang="de-CH" sz="1200" dirty="0" smtClean="0">
                          <a:effectLst/>
                          <a:latin typeface="Tahoma"/>
                          <a:ea typeface="Calibri"/>
                          <a:cs typeface="Times New Roman"/>
                        </a:rPr>
                        <a:t> eines bestimmten Radioprogramms an der </a:t>
                      </a:r>
                      <a:r>
                        <a:rPr lang="de-CH" sz="1200" dirty="0" err="1" smtClean="0">
                          <a:effectLst/>
                          <a:latin typeface="Tahoma"/>
                          <a:ea typeface="Calibri"/>
                          <a:cs typeface="Times New Roman"/>
                        </a:rPr>
                        <a:t>Hördauer</a:t>
                      </a:r>
                      <a:r>
                        <a:rPr lang="de-CH" sz="1200" dirty="0" smtClean="0">
                          <a:effectLst/>
                          <a:latin typeface="Tahoma"/>
                          <a:ea typeface="Calibri"/>
                          <a:cs typeface="Times New Roman"/>
                        </a:rPr>
                        <a:t> des Mediums Radio total. «7% Marktanteil für Radio XY» bedeutet also: 7% der gehörten</a:t>
                      </a:r>
                      <a:r>
                        <a:rPr lang="de-CH" sz="1200" baseline="0" dirty="0" smtClean="0">
                          <a:effectLst/>
                          <a:latin typeface="Tahoma"/>
                          <a:ea typeface="Calibri"/>
                          <a:cs typeface="Times New Roman"/>
                        </a:rPr>
                        <a:t> </a:t>
                      </a:r>
                      <a:r>
                        <a:rPr lang="de-CH" sz="1200" dirty="0" smtClean="0">
                          <a:effectLst/>
                          <a:latin typeface="Tahoma"/>
                          <a:ea typeface="Calibri"/>
                          <a:cs typeface="Times New Roman"/>
                        </a:rPr>
                        <a:t>Radiominuten entfielen auf Radio XY</a:t>
                      </a:r>
                      <a:r>
                        <a:rPr lang="de-CH" sz="1200" dirty="0" smtClean="0">
                          <a:effectLst/>
                          <a:latin typeface="Tahoma" panose="020B0604030504040204" pitchFamily="34" charset="0"/>
                          <a:ea typeface="Tahoma" panose="020B0604030504040204" pitchFamily="34" charset="0"/>
                          <a:cs typeface="Tahoma" panose="020B0604030504040204" pitchFamily="34" charset="0"/>
                        </a:rPr>
                        <a:t>.</a:t>
                      </a:r>
                      <a:endParaRPr lang="de-CH" sz="1200" dirty="0">
                        <a:effectLst/>
                        <a:latin typeface="Tahoma" panose="020B0604030504040204" pitchFamily="34" charset="0"/>
                        <a:ea typeface="Tahoma" panose="020B0604030504040204" pitchFamily="34" charset="0"/>
                        <a:cs typeface="Tahoma" panose="020B0604030504040204" pitchFamily="34" charset="0"/>
                      </a:endParaRPr>
                    </a:p>
                  </a:txBody>
                  <a:tcPr marL="64180" marR="64180" marT="0" marB="0">
                    <a:lnL>
                      <a:noFill/>
                    </a:lnL>
                    <a:lnR>
                      <a:noFill/>
                    </a:lnR>
                    <a:lnT>
                      <a:noFill/>
                    </a:lnT>
                    <a:lnB>
                      <a:noFill/>
                    </a:lnB>
                  </a:tcPr>
                </a:tc>
              </a:tr>
              <a:tr h="828092">
                <a:tc>
                  <a:txBody>
                    <a:bodyPr/>
                    <a:lstStyle/>
                    <a:p>
                      <a:pPr marL="0" indent="0">
                        <a:buClr>
                          <a:schemeClr val="accent6">
                            <a:lumMod val="75000"/>
                          </a:schemeClr>
                        </a:buClr>
                        <a:buFont typeface="Wingdings" panose="05000000000000000000" pitchFamily="2" charset="2"/>
                        <a:buNone/>
                      </a:pPr>
                      <a:r>
                        <a:rPr lang="de-CH" sz="1200" b="1" dirty="0" smtClean="0">
                          <a:effectLst/>
                          <a:latin typeface="Tahoma" panose="020B0604030504040204" pitchFamily="34" charset="0"/>
                          <a:ea typeface="Tahoma" panose="020B0604030504040204" pitchFamily="34" charset="0"/>
                          <a:cs typeface="Tahoma" panose="020B0604030504040204" pitchFamily="34" charset="0"/>
                        </a:rPr>
                        <a:t>Nutzungsminuten</a:t>
                      </a:r>
                      <a:endParaRPr lang="de-CH" sz="1200" b="1" dirty="0">
                        <a:effectLst/>
                        <a:latin typeface="Tahoma" panose="020B0604030504040204" pitchFamily="34" charset="0"/>
                        <a:ea typeface="Tahoma" panose="020B0604030504040204" pitchFamily="34" charset="0"/>
                        <a:cs typeface="Tahoma" panose="020B0604030504040204" pitchFamily="34" charset="0"/>
                      </a:endParaRPr>
                    </a:p>
                  </a:txBody>
                  <a:tcPr marL="64180" marR="64180" marT="0" marB="0">
                    <a:lnL>
                      <a:noFill/>
                    </a:lnL>
                    <a:lnR>
                      <a:noFill/>
                    </a:lnR>
                    <a:lnT>
                      <a:noFill/>
                    </a:lnT>
                    <a:lnB>
                      <a:noFill/>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CH" sz="1200" dirty="0" smtClean="0">
                          <a:effectLst/>
                          <a:latin typeface="Tahoma"/>
                          <a:ea typeface="Calibri"/>
                          <a:cs typeface="Times New Roman"/>
                        </a:rPr>
                        <a:t>Gibt an, wie viele Minuten in einem bestimmten Zeitabschnitt Radio oder ein bestimmtes Radioprogramm gehört wurde; wird in Nutzungsminuten pro Hörer/-in oder pro Kopf der Bevölkerung angegeben (hier wird die </a:t>
                      </a:r>
                      <a:r>
                        <a:rPr lang="de-CH" sz="1200" dirty="0" err="1" smtClean="0">
                          <a:effectLst/>
                          <a:latin typeface="Tahoma"/>
                          <a:ea typeface="Calibri"/>
                          <a:cs typeface="Times New Roman"/>
                        </a:rPr>
                        <a:t>Hördauer</a:t>
                      </a:r>
                      <a:r>
                        <a:rPr lang="de-CH" sz="1200" dirty="0" smtClean="0">
                          <a:effectLst/>
                          <a:latin typeface="Tahoma"/>
                          <a:ea typeface="Calibri"/>
                          <a:cs typeface="Times New Roman"/>
                        </a:rPr>
                        <a:t> der Radiohörer/-innen auf die gesamte Bevölkerung hochgerechnet</a:t>
                      </a:r>
                      <a:r>
                        <a:rPr lang="de-CH" sz="1200" dirty="0" smtClean="0">
                          <a:effectLst/>
                          <a:latin typeface="Tahoma" panose="020B0604030504040204" pitchFamily="34" charset="0"/>
                          <a:ea typeface="Tahoma" panose="020B0604030504040204" pitchFamily="34" charset="0"/>
                          <a:cs typeface="Tahoma" panose="020B0604030504040204" pitchFamily="34" charset="0"/>
                        </a:rPr>
                        <a:t>.</a:t>
                      </a:r>
                      <a:endParaRPr lang="de-CH" sz="1200" dirty="0">
                        <a:effectLst/>
                        <a:latin typeface="Tahoma" panose="020B0604030504040204" pitchFamily="34" charset="0"/>
                        <a:ea typeface="Tahoma" panose="020B0604030504040204" pitchFamily="34" charset="0"/>
                        <a:cs typeface="Tahoma" panose="020B0604030504040204" pitchFamily="34" charset="0"/>
                      </a:endParaRPr>
                    </a:p>
                  </a:txBody>
                  <a:tcPr marL="64180" marR="64180" marT="0" marB="0">
                    <a:lnL>
                      <a:noFill/>
                    </a:lnL>
                    <a:lnR>
                      <a:noFill/>
                    </a:lnR>
                    <a:lnT>
                      <a:noFill/>
                    </a:lnT>
                    <a:lnB>
                      <a:noFill/>
                    </a:lnB>
                  </a:tcPr>
                </a:tc>
              </a:tr>
              <a:tr h="648072">
                <a:tc>
                  <a:txBody>
                    <a:bodyPr/>
                    <a:lstStyle/>
                    <a:p>
                      <a:pPr marL="0" indent="0">
                        <a:buClr>
                          <a:schemeClr val="accent6">
                            <a:lumMod val="75000"/>
                          </a:schemeClr>
                        </a:buClr>
                        <a:buFont typeface="Wingdings" panose="05000000000000000000" pitchFamily="2" charset="2"/>
                        <a:buNone/>
                      </a:pPr>
                      <a:r>
                        <a:rPr lang="de-CH" sz="1200" b="1" dirty="0" smtClean="0">
                          <a:effectLst/>
                          <a:latin typeface="Tahoma" panose="020B0604030504040204" pitchFamily="34" charset="0"/>
                          <a:ea typeface="Tahoma" panose="020B0604030504040204" pitchFamily="34" charset="0"/>
                          <a:cs typeface="Tahoma" panose="020B0604030504040204" pitchFamily="34" charset="0"/>
                        </a:rPr>
                        <a:t>Rating</a:t>
                      </a:r>
                      <a:endParaRPr lang="de-CH" sz="1200" b="1" dirty="0">
                        <a:effectLst/>
                        <a:latin typeface="Tahoma" panose="020B0604030504040204" pitchFamily="34" charset="0"/>
                        <a:ea typeface="Tahoma" panose="020B0604030504040204" pitchFamily="34" charset="0"/>
                        <a:cs typeface="Tahoma" panose="020B0604030504040204" pitchFamily="34" charset="0"/>
                      </a:endParaRPr>
                    </a:p>
                  </a:txBody>
                  <a:tcPr marL="64180" marR="64180" marT="0" marB="0">
                    <a:lnL>
                      <a:noFill/>
                    </a:lnL>
                    <a:lnR>
                      <a:noFill/>
                    </a:lnR>
                    <a:lnT>
                      <a:noFill/>
                    </a:lnT>
                    <a:lnB>
                      <a:noFill/>
                    </a:lnB>
                  </a:tcPr>
                </a:tc>
                <a:tc>
                  <a:txBody>
                    <a:bodyPr/>
                    <a:lstStyle/>
                    <a:p>
                      <a:r>
                        <a:rPr lang="de-CH" sz="1200" dirty="0" smtClean="0">
                          <a:effectLst/>
                          <a:latin typeface="Tahoma"/>
                          <a:ea typeface="Calibri"/>
                          <a:cs typeface="Times New Roman"/>
                        </a:rPr>
                        <a:t>Anzahl der gehörten Minuten verglichen mit der Anzahl der theoretisch möglichen Hörminuten innerhalb einer definierten Zeiteinheit; angegeben in % der Anzahl theoretisch möglicher Hörminuten oder hochgerechnet auf Personen in 1000.</a:t>
                      </a:r>
                      <a:endParaRPr lang="de-CH" sz="1200" dirty="0">
                        <a:effectLst/>
                        <a:latin typeface="Tahoma" panose="020B0604030504040204" pitchFamily="34" charset="0"/>
                        <a:ea typeface="Tahoma" panose="020B0604030504040204" pitchFamily="34" charset="0"/>
                        <a:cs typeface="Tahoma" panose="020B0604030504040204" pitchFamily="34" charset="0"/>
                      </a:endParaRPr>
                    </a:p>
                  </a:txBody>
                  <a:tcPr marL="64180" marR="64180" marT="0" marB="0">
                    <a:lnL>
                      <a:noFill/>
                    </a:lnL>
                    <a:lnR>
                      <a:noFill/>
                    </a:lnR>
                    <a:lnT>
                      <a:noFill/>
                    </a:lnT>
                    <a:lnB>
                      <a:noFill/>
                    </a:lnB>
                  </a:tcPr>
                </a:tc>
              </a:tr>
              <a:tr h="591878">
                <a:tc>
                  <a:txBody>
                    <a:bodyPr/>
                    <a:lstStyle/>
                    <a:p>
                      <a:pPr marL="0" indent="0">
                        <a:buClr>
                          <a:schemeClr val="accent6">
                            <a:lumMod val="75000"/>
                          </a:schemeClr>
                        </a:buClr>
                        <a:buFont typeface="Wingdings" panose="05000000000000000000" pitchFamily="2" charset="2"/>
                        <a:buNone/>
                      </a:pPr>
                      <a:r>
                        <a:rPr lang="de-CH" sz="1200" b="1" dirty="0" smtClean="0">
                          <a:effectLst/>
                          <a:latin typeface="Tahoma" panose="020B0604030504040204" pitchFamily="34" charset="0"/>
                          <a:ea typeface="Tahoma" panose="020B0604030504040204" pitchFamily="34" charset="0"/>
                          <a:cs typeface="Tahoma" panose="020B0604030504040204" pitchFamily="34" charset="0"/>
                        </a:rPr>
                        <a:t>Reichweite</a:t>
                      </a:r>
                      <a:endParaRPr lang="de-CH" sz="1200" b="1" dirty="0">
                        <a:effectLst/>
                        <a:latin typeface="Tahoma" panose="020B0604030504040204" pitchFamily="34" charset="0"/>
                        <a:ea typeface="Tahoma" panose="020B0604030504040204" pitchFamily="34" charset="0"/>
                        <a:cs typeface="Tahoma" panose="020B0604030504040204" pitchFamily="34" charset="0"/>
                      </a:endParaRPr>
                    </a:p>
                    <a:p>
                      <a:pPr marL="0" indent="0">
                        <a:buClr>
                          <a:schemeClr val="accent6">
                            <a:lumMod val="75000"/>
                          </a:schemeClr>
                        </a:buClr>
                        <a:buFont typeface="Wingdings" panose="05000000000000000000" pitchFamily="2" charset="2"/>
                        <a:buNone/>
                      </a:pPr>
                      <a:endParaRPr lang="de-CH" sz="1200" b="1" dirty="0">
                        <a:effectLst/>
                        <a:latin typeface="Tahoma" panose="020B0604030504040204" pitchFamily="34" charset="0"/>
                        <a:ea typeface="Tahoma" panose="020B0604030504040204" pitchFamily="34" charset="0"/>
                        <a:cs typeface="Tahoma" panose="020B0604030504040204" pitchFamily="34" charset="0"/>
                      </a:endParaRPr>
                    </a:p>
                  </a:txBody>
                  <a:tcPr marL="64180" marR="64180" marT="0" marB="0">
                    <a:lnL>
                      <a:noFill/>
                    </a:lnL>
                    <a:lnR>
                      <a:noFill/>
                    </a:lnR>
                    <a:lnT>
                      <a:noFill/>
                    </a:lnT>
                    <a:lnB>
                      <a:noFill/>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CH" sz="1200" dirty="0" smtClean="0">
                          <a:effectLst/>
                          <a:latin typeface="Tahoma"/>
                          <a:ea typeface="Calibri"/>
                          <a:cs typeface="Times New Roman"/>
                        </a:rPr>
                        <a:t>Anteil der Personen, die Radio XY innerhalb einer definierten Zeiteinheit mindestens</a:t>
                      </a:r>
                      <a:br>
                        <a:rPr lang="de-CH" sz="1200" dirty="0" smtClean="0">
                          <a:effectLst/>
                          <a:latin typeface="Tahoma"/>
                          <a:ea typeface="Calibri"/>
                          <a:cs typeface="Times New Roman"/>
                        </a:rPr>
                      </a:br>
                      <a:r>
                        <a:rPr lang="de-CH" sz="1200" dirty="0" smtClean="0">
                          <a:effectLst/>
                          <a:latin typeface="Tahoma"/>
                          <a:ea typeface="Calibri"/>
                          <a:cs typeface="Times New Roman"/>
                        </a:rPr>
                        <a:t>24 Sekunden (zwei Messzeitpunkte) lang gehört haben; angegeben in % der Stichprobe oder hochgerechnet auf die Anzahl Personen in 1000</a:t>
                      </a:r>
                      <a:r>
                        <a:rPr lang="de-CH" sz="1200" dirty="0" smtClean="0">
                          <a:effectLst/>
                          <a:latin typeface="Tahoma" panose="020B0604030504040204" pitchFamily="34" charset="0"/>
                          <a:ea typeface="Tahoma" panose="020B0604030504040204" pitchFamily="34" charset="0"/>
                          <a:cs typeface="Tahoma" panose="020B0604030504040204" pitchFamily="34" charset="0"/>
                        </a:rPr>
                        <a:t>.</a:t>
                      </a:r>
                      <a:r>
                        <a:rPr lang="de-CH" sz="1200" dirty="0">
                          <a:effectLst/>
                          <a:latin typeface="Tahoma" panose="020B0604030504040204" pitchFamily="34" charset="0"/>
                          <a:ea typeface="Tahoma" panose="020B0604030504040204" pitchFamily="34" charset="0"/>
                          <a:cs typeface="Tahoma" panose="020B0604030504040204" pitchFamily="34" charset="0"/>
                        </a:rPr>
                        <a:t/>
                      </a:r>
                      <a:br>
                        <a:rPr lang="de-CH" sz="1200" dirty="0">
                          <a:effectLst/>
                          <a:latin typeface="Tahoma" panose="020B0604030504040204" pitchFamily="34" charset="0"/>
                          <a:ea typeface="Tahoma" panose="020B0604030504040204" pitchFamily="34" charset="0"/>
                          <a:cs typeface="Tahoma" panose="020B0604030504040204" pitchFamily="34" charset="0"/>
                        </a:rPr>
                      </a:br>
                      <a:endParaRPr lang="de-CH" sz="1200" dirty="0">
                        <a:effectLst/>
                        <a:latin typeface="Tahoma" panose="020B0604030504040204" pitchFamily="34" charset="0"/>
                        <a:ea typeface="Tahoma" panose="020B0604030504040204" pitchFamily="34" charset="0"/>
                        <a:cs typeface="Tahoma" panose="020B0604030504040204" pitchFamily="34" charset="0"/>
                      </a:endParaRPr>
                    </a:p>
                  </a:txBody>
                  <a:tcPr marL="64180" marR="64180" marT="0" marB="0">
                    <a:lnL>
                      <a:noFill/>
                    </a:lnL>
                    <a:lnR>
                      <a:noFill/>
                    </a:lnR>
                    <a:lnT>
                      <a:noFill/>
                    </a:lnT>
                    <a:lnB>
                      <a:noFill/>
                    </a:lnB>
                  </a:tcPr>
                </a:tc>
              </a:tr>
            </a:tbl>
          </a:graphicData>
        </a:graphic>
      </p:graphicFrame>
    </p:spTree>
    <p:extLst>
      <p:ext uri="{BB962C8B-B14F-4D97-AF65-F5344CB8AC3E}">
        <p14:creationId xmlns:p14="http://schemas.microsoft.com/office/powerpoint/2010/main" val="297428362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hteck 10"/>
          <p:cNvSpPr/>
          <p:nvPr/>
        </p:nvSpPr>
        <p:spPr>
          <a:xfrm>
            <a:off x="792162" y="1347614"/>
            <a:ext cx="8029575" cy="3130724"/>
          </a:xfrm>
          <a:prstGeom prst="rect">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0" rIns="54000" bIns="0" numCol="1" spcCol="0" rtlCol="0" fromWordArt="0" anchor="ctr" anchorCtr="0" forceAA="0" compatLnSpc="1">
            <a:prstTxWarp prst="textNoShape">
              <a:avLst/>
            </a:prstTxWarp>
            <a:noAutofit/>
          </a:bodyPr>
          <a:lstStyle/>
          <a:p>
            <a:pPr algn="ctr">
              <a:lnSpc>
                <a:spcPct val="95000"/>
              </a:lnSpc>
            </a:pPr>
            <a:endParaRPr lang="de-DE" sz="1400" b="1" dirty="0" smtClean="0"/>
          </a:p>
        </p:txBody>
      </p:sp>
      <p:sp>
        <p:nvSpPr>
          <p:cNvPr id="2" name="Titel 1"/>
          <p:cNvSpPr>
            <a:spLocks noGrp="1"/>
          </p:cNvSpPr>
          <p:nvPr>
            <p:ph type="title"/>
          </p:nvPr>
        </p:nvSpPr>
        <p:spPr>
          <a:xfrm>
            <a:off x="2483768" y="339502"/>
            <a:ext cx="468052" cy="612068"/>
          </a:xfrm>
        </p:spPr>
        <p:txBody>
          <a:bodyPr/>
          <a:lstStyle/>
          <a:p>
            <a:pPr>
              <a:lnSpc>
                <a:spcPct val="80000"/>
              </a:lnSpc>
              <a:spcAft>
                <a:spcPts val="600"/>
              </a:spcAft>
            </a:pPr>
            <a:r>
              <a:rPr lang="de-DE" sz="5000" b="0" dirty="0" smtClean="0">
                <a:solidFill>
                  <a:schemeClr val="accent1"/>
                </a:solidFill>
              </a:rPr>
              <a:t>4</a:t>
            </a:r>
            <a:endParaRPr lang="de-DE" sz="5000" b="0" dirty="0">
              <a:solidFill>
                <a:schemeClr val="accent1"/>
              </a:solidFill>
            </a:endParaRPr>
          </a:p>
        </p:txBody>
      </p:sp>
      <p:sp>
        <p:nvSpPr>
          <p:cNvPr id="7" name="Textfeld 6"/>
          <p:cNvSpPr txBox="1"/>
          <p:nvPr/>
        </p:nvSpPr>
        <p:spPr>
          <a:xfrm>
            <a:off x="2987824" y="1527634"/>
            <a:ext cx="4860540" cy="2086916"/>
          </a:xfrm>
          <a:prstGeom prst="rect">
            <a:avLst/>
          </a:prstGeom>
          <a:noFill/>
        </p:spPr>
        <p:txBody>
          <a:bodyPr wrap="square" lIns="0" tIns="0" rIns="0" bIns="0" rtlCol="0">
            <a:noAutofit/>
          </a:bodyPr>
          <a:lstStyle/>
          <a:p>
            <a:pPr>
              <a:lnSpc>
                <a:spcPct val="120000"/>
              </a:lnSpc>
            </a:pPr>
            <a:r>
              <a:rPr lang="de-CH" spc="40" dirty="0" smtClean="0">
                <a:solidFill>
                  <a:schemeClr val="bg1"/>
                </a:solidFill>
                <a:latin typeface="Tahoma"/>
                <a:cs typeface="Tahoma"/>
              </a:rPr>
              <a:t>Time </a:t>
            </a:r>
            <a:r>
              <a:rPr lang="de-CH" spc="40" dirty="0" err="1" smtClean="0">
                <a:solidFill>
                  <a:schemeClr val="bg1"/>
                </a:solidFill>
                <a:latin typeface="Tahoma"/>
                <a:cs typeface="Tahoma"/>
              </a:rPr>
              <a:t>Use</a:t>
            </a:r>
            <a:r>
              <a:rPr lang="de-CH" spc="40" dirty="0" smtClean="0">
                <a:solidFill>
                  <a:schemeClr val="bg1"/>
                </a:solidFill>
                <a:latin typeface="Tahoma"/>
                <a:cs typeface="Tahoma"/>
              </a:rPr>
              <a:t> Study und</a:t>
            </a:r>
          </a:p>
          <a:p>
            <a:pPr>
              <a:lnSpc>
                <a:spcPct val="120000"/>
              </a:lnSpc>
            </a:pPr>
            <a:r>
              <a:rPr lang="de-CH" spc="40" dirty="0" smtClean="0">
                <a:solidFill>
                  <a:schemeClr val="bg1"/>
                </a:solidFill>
                <a:latin typeface="Tahoma"/>
                <a:cs typeface="Tahoma"/>
              </a:rPr>
              <a:t>Establishment Survey</a:t>
            </a:r>
            <a:endParaRPr lang="de-DE" spc="40" dirty="0" smtClean="0">
              <a:solidFill>
                <a:schemeClr val="bg1"/>
              </a:solidFill>
              <a:latin typeface="Tahoma"/>
              <a:cs typeface="Tahoma"/>
            </a:endParaRPr>
          </a:p>
        </p:txBody>
      </p:sp>
      <p:sp>
        <p:nvSpPr>
          <p:cNvPr id="8" name="Textfeld 7"/>
          <p:cNvSpPr txBox="1"/>
          <p:nvPr/>
        </p:nvSpPr>
        <p:spPr>
          <a:xfrm>
            <a:off x="2987824" y="591530"/>
            <a:ext cx="7418090" cy="256195"/>
          </a:xfrm>
          <a:prstGeom prst="rect">
            <a:avLst/>
          </a:prstGeom>
          <a:noFill/>
        </p:spPr>
        <p:txBody>
          <a:bodyPr wrap="square" lIns="0" tIns="0" rIns="0" bIns="0" rtlCol="0">
            <a:noAutofit/>
          </a:bodyPr>
          <a:lstStyle/>
          <a:p>
            <a:pPr>
              <a:lnSpc>
                <a:spcPct val="95000"/>
              </a:lnSpc>
            </a:pPr>
            <a:r>
              <a:rPr lang="de-DE" sz="2000" b="1" spc="40" dirty="0" smtClean="0">
                <a:latin typeface="Tahoma"/>
                <a:cs typeface="Tahoma"/>
              </a:rPr>
              <a:t>Die Basisstudien</a:t>
            </a:r>
          </a:p>
        </p:txBody>
      </p:sp>
      <p:grpSp>
        <p:nvGrpSpPr>
          <p:cNvPr id="4" name="Gruppierung 3"/>
          <p:cNvGrpSpPr/>
          <p:nvPr/>
        </p:nvGrpSpPr>
        <p:grpSpPr>
          <a:xfrm>
            <a:off x="1007604" y="1671650"/>
            <a:ext cx="1709677" cy="153928"/>
            <a:chOff x="1007604" y="1671650"/>
            <a:chExt cx="1709677" cy="153928"/>
          </a:xfrm>
        </p:grpSpPr>
        <p:sp>
          <p:nvSpPr>
            <p:cNvPr id="3" name="Rechteck 2"/>
            <p:cNvSpPr/>
            <p:nvPr/>
          </p:nvSpPr>
          <p:spPr>
            <a:xfrm>
              <a:off x="1007604" y="1671650"/>
              <a:ext cx="153928" cy="153928"/>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0" rIns="54000" bIns="0" numCol="1" spcCol="0" rtlCol="0" fromWordArt="0" anchor="ctr" anchorCtr="0" forceAA="0" compatLnSpc="1">
              <a:prstTxWarp prst="textNoShape">
                <a:avLst/>
              </a:prstTxWarp>
              <a:noAutofit/>
            </a:bodyPr>
            <a:lstStyle/>
            <a:p>
              <a:pPr algn="ctr">
                <a:lnSpc>
                  <a:spcPct val="95000"/>
                </a:lnSpc>
              </a:pPr>
              <a:endParaRPr lang="de-DE" sz="1400" b="1" dirty="0" smtClean="0"/>
            </a:p>
          </p:txBody>
        </p:sp>
        <p:sp>
          <p:nvSpPr>
            <p:cNvPr id="15" name="Rechteck 14"/>
            <p:cNvSpPr/>
            <p:nvPr/>
          </p:nvSpPr>
          <p:spPr>
            <a:xfrm>
              <a:off x="1524675" y="1671650"/>
              <a:ext cx="153928" cy="153928"/>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0" rIns="54000" bIns="0" numCol="1" spcCol="0" rtlCol="0" fromWordArt="0" anchor="ctr" anchorCtr="0" forceAA="0" compatLnSpc="1">
              <a:prstTxWarp prst="textNoShape">
                <a:avLst/>
              </a:prstTxWarp>
              <a:noAutofit/>
            </a:bodyPr>
            <a:lstStyle/>
            <a:p>
              <a:pPr algn="ctr">
                <a:lnSpc>
                  <a:spcPct val="95000"/>
                </a:lnSpc>
              </a:pPr>
              <a:endParaRPr lang="de-DE" sz="1400" b="1" dirty="0" smtClean="0"/>
            </a:p>
          </p:txBody>
        </p:sp>
        <p:sp>
          <p:nvSpPr>
            <p:cNvPr id="18" name="Rechteck 17"/>
            <p:cNvSpPr/>
            <p:nvPr/>
          </p:nvSpPr>
          <p:spPr>
            <a:xfrm>
              <a:off x="2041746" y="1671650"/>
              <a:ext cx="153928" cy="153928"/>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0" rIns="54000" bIns="0" numCol="1" spcCol="0" rtlCol="0" fromWordArt="0" anchor="ctr" anchorCtr="0" forceAA="0" compatLnSpc="1">
              <a:prstTxWarp prst="textNoShape">
                <a:avLst/>
              </a:prstTxWarp>
              <a:noAutofit/>
            </a:bodyPr>
            <a:lstStyle/>
            <a:p>
              <a:pPr algn="ctr">
                <a:lnSpc>
                  <a:spcPct val="95000"/>
                </a:lnSpc>
              </a:pPr>
              <a:endParaRPr lang="de-DE" sz="1400" b="1" dirty="0" smtClean="0"/>
            </a:p>
          </p:txBody>
        </p:sp>
        <p:sp>
          <p:nvSpPr>
            <p:cNvPr id="20" name="Rechteck 19"/>
            <p:cNvSpPr/>
            <p:nvPr/>
          </p:nvSpPr>
          <p:spPr>
            <a:xfrm>
              <a:off x="2563353" y="1671650"/>
              <a:ext cx="153928" cy="153928"/>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0" rIns="54000" bIns="0" numCol="1" spcCol="0" rtlCol="0" fromWordArt="0" anchor="ctr" anchorCtr="0" forceAA="0" compatLnSpc="1">
              <a:prstTxWarp prst="textNoShape">
                <a:avLst/>
              </a:prstTxWarp>
              <a:noAutofit/>
            </a:bodyPr>
            <a:lstStyle/>
            <a:p>
              <a:pPr algn="ctr">
                <a:lnSpc>
                  <a:spcPct val="95000"/>
                </a:lnSpc>
              </a:pPr>
              <a:endParaRPr lang="de-DE" sz="1400" b="1" dirty="0" smtClean="0"/>
            </a:p>
          </p:txBody>
        </p:sp>
      </p:grpSp>
    </p:spTree>
    <p:extLst>
      <p:ext uri="{BB962C8B-B14F-4D97-AF65-F5344CB8AC3E}">
        <p14:creationId xmlns:p14="http://schemas.microsoft.com/office/powerpoint/2010/main" val="229164627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92163" y="339502"/>
            <a:ext cx="8029575" cy="324036"/>
          </a:xfrm>
        </p:spPr>
        <p:txBody>
          <a:bodyPr/>
          <a:lstStyle/>
          <a:p>
            <a:r>
              <a:rPr lang="de-CH" spc="-60" dirty="0"/>
              <a:t>Time </a:t>
            </a:r>
            <a:r>
              <a:rPr lang="de-CH" spc="-60" dirty="0" err="1"/>
              <a:t>Use</a:t>
            </a:r>
            <a:r>
              <a:rPr lang="de-CH" spc="-60" dirty="0"/>
              <a:t> Study </a:t>
            </a:r>
            <a:r>
              <a:rPr lang="de-CH" spc="-60" dirty="0" smtClean="0"/>
              <a:t>– </a:t>
            </a:r>
            <a:r>
              <a:rPr lang="de-CH" spc="-60" dirty="0"/>
              <a:t>Mediennutzung und Tätigkeiten im Tagesverlauf</a:t>
            </a:r>
            <a:endParaRPr lang="de-CH" dirty="0"/>
          </a:p>
        </p:txBody>
      </p:sp>
      <p:sp>
        <p:nvSpPr>
          <p:cNvPr id="4" name="Inhaltsplatzhalter 2"/>
          <p:cNvSpPr txBox="1">
            <a:spLocks/>
          </p:cNvSpPr>
          <p:nvPr/>
        </p:nvSpPr>
        <p:spPr>
          <a:xfrm>
            <a:off x="792164" y="1059582"/>
            <a:ext cx="7669212" cy="3456383"/>
          </a:xfrm>
          <a:prstGeom prst="rect">
            <a:avLst/>
          </a:prstGeom>
        </p:spPr>
        <p:txBody>
          <a:bodyPr vert="horz" lIns="0" tIns="0" rIns="0" bIns="0" rtlCol="0">
            <a:noAutofit/>
          </a:bodyPr>
          <a:lstStyle>
            <a:lvl1pPr marL="216000" indent="-216000" algn="l" defTabSz="914400" rtl="0" eaLnBrk="1" latinLnBrk="0" hangingPunct="1">
              <a:lnSpc>
                <a:spcPct val="95000"/>
              </a:lnSpc>
              <a:spcBef>
                <a:spcPts val="0"/>
              </a:spcBef>
              <a:spcAft>
                <a:spcPts val="300"/>
              </a:spcAft>
              <a:buClr>
                <a:srgbClr val="EE7C30"/>
              </a:buClr>
              <a:buSzPct val="80000"/>
              <a:buFont typeface="Wingdings" panose="05000000000000000000" pitchFamily="2" charset="2"/>
              <a:buChar char="n"/>
              <a:defRPr lang="de-CH" sz="1400" kern="1200" noProof="0">
                <a:solidFill>
                  <a:schemeClr val="tx1"/>
                </a:solidFill>
                <a:latin typeface="+mn-lt"/>
                <a:ea typeface="+mn-ea"/>
                <a:cs typeface="+mn-cs"/>
              </a:defRPr>
            </a:lvl1pPr>
            <a:lvl2pPr marL="432000" indent="-216000" algn="l" defTabSz="914400" rtl="0" eaLnBrk="1" latinLnBrk="0" hangingPunct="1">
              <a:lnSpc>
                <a:spcPct val="95000"/>
              </a:lnSpc>
              <a:spcBef>
                <a:spcPts val="0"/>
              </a:spcBef>
              <a:spcAft>
                <a:spcPts val="300"/>
              </a:spcAft>
              <a:buClr>
                <a:srgbClr val="EE7C30"/>
              </a:buClr>
              <a:buSzPct val="70000"/>
              <a:buFont typeface="Wingdings" panose="05000000000000000000" pitchFamily="2" charset="2"/>
              <a:buChar char="¡"/>
              <a:defRPr lang="de-CH" sz="1400" kern="1200" noProof="0">
                <a:solidFill>
                  <a:schemeClr val="tx1"/>
                </a:solidFill>
                <a:latin typeface="+mj-lt"/>
                <a:ea typeface="+mn-ea"/>
                <a:cs typeface="+mn-cs"/>
              </a:defRPr>
            </a:lvl2pPr>
            <a:lvl3pPr marL="648000" indent="-216000" algn="l" defTabSz="914400" rtl="0" eaLnBrk="1" latinLnBrk="0" hangingPunct="1">
              <a:lnSpc>
                <a:spcPct val="95000"/>
              </a:lnSpc>
              <a:spcBef>
                <a:spcPts val="0"/>
              </a:spcBef>
              <a:spcAft>
                <a:spcPts val="300"/>
              </a:spcAft>
              <a:buClr>
                <a:srgbClr val="EE7C30"/>
              </a:buClr>
              <a:buSzPct val="100000"/>
              <a:buFont typeface="Arial" panose="020B0604020202020204" pitchFamily="34" charset="0"/>
              <a:buChar char="–"/>
              <a:defRPr lang="de-CH" sz="1400" kern="1200" noProof="0">
                <a:solidFill>
                  <a:schemeClr val="tx1"/>
                </a:solidFill>
                <a:latin typeface="+mj-lt"/>
                <a:ea typeface="+mn-ea"/>
                <a:cs typeface="+mn-cs"/>
              </a:defRPr>
            </a:lvl3pPr>
            <a:lvl4pPr marL="864000" indent="-216000" algn="l" defTabSz="914400" rtl="0" eaLnBrk="1" latinLnBrk="0" hangingPunct="1">
              <a:lnSpc>
                <a:spcPct val="95000"/>
              </a:lnSpc>
              <a:spcBef>
                <a:spcPts val="0"/>
              </a:spcBef>
              <a:spcAft>
                <a:spcPts val="300"/>
              </a:spcAft>
              <a:buClr>
                <a:srgbClr val="EE7C30"/>
              </a:buClr>
              <a:buFont typeface="Arial" panose="020B0604020202020204" pitchFamily="34" charset="0"/>
              <a:buChar char="»"/>
              <a:defRPr lang="de-CH" sz="1400" kern="1200" noProof="0">
                <a:solidFill>
                  <a:schemeClr val="tx1"/>
                </a:solidFill>
                <a:latin typeface="+mj-lt"/>
                <a:ea typeface="+mn-ea"/>
                <a:cs typeface="+mn-cs"/>
              </a:defRPr>
            </a:lvl4pPr>
            <a:lvl5pPr marL="1080000" indent="-216000" algn="l" defTabSz="914400" rtl="0" eaLnBrk="1" latinLnBrk="0" hangingPunct="1">
              <a:lnSpc>
                <a:spcPct val="95000"/>
              </a:lnSpc>
              <a:spcBef>
                <a:spcPts val="0"/>
              </a:spcBef>
              <a:spcAft>
                <a:spcPts val="300"/>
              </a:spcAft>
              <a:buClr>
                <a:srgbClr val="EE7C30"/>
              </a:buClr>
              <a:buSzPct val="70000"/>
              <a:buFont typeface="Wingdings" panose="05000000000000000000" pitchFamily="2" charset="2"/>
              <a:buChar char="l"/>
              <a:defRPr lang="de-CH" sz="1400" kern="1200" noProof="0">
                <a:solidFill>
                  <a:schemeClr val="tx1"/>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Aft>
                <a:spcPts val="900"/>
              </a:spcAft>
            </a:pPr>
            <a:r>
              <a:rPr lang="de-CH" sz="1200" dirty="0" smtClean="0">
                <a:latin typeface="Tahoma"/>
                <a:cs typeface="Tahoma"/>
              </a:rPr>
              <a:t>Die Times </a:t>
            </a:r>
            <a:r>
              <a:rPr lang="de-CH" sz="1200" dirty="0" err="1" smtClean="0">
                <a:latin typeface="Tahoma"/>
                <a:cs typeface="Tahoma"/>
              </a:rPr>
              <a:t>Use</a:t>
            </a:r>
            <a:r>
              <a:rPr lang="de-CH" sz="1200" dirty="0" smtClean="0">
                <a:latin typeface="Tahoma"/>
                <a:cs typeface="Tahoma"/>
              </a:rPr>
              <a:t> Study (TUS) Die Time </a:t>
            </a:r>
            <a:r>
              <a:rPr lang="de-CH" sz="1200" dirty="0" err="1" smtClean="0">
                <a:latin typeface="Tahoma"/>
                <a:cs typeface="Tahoma"/>
              </a:rPr>
              <a:t>Use</a:t>
            </a:r>
            <a:r>
              <a:rPr lang="de-CH" sz="1200" dirty="0" smtClean="0">
                <a:latin typeface="Tahoma"/>
                <a:cs typeface="Tahoma"/>
              </a:rPr>
              <a:t> Study (TUS) von Mediapulse ist die einzige Schweizer Studie, die einen ganzheitlichen Überblick darüber bietet, wie die sprachassimilierte Bevölkerung der Schweiz ihren Alltag verbringt und welche Medien sie dabei nutzt.</a:t>
            </a:r>
          </a:p>
          <a:p>
            <a:pPr>
              <a:spcAft>
                <a:spcPts val="900"/>
              </a:spcAft>
            </a:pPr>
            <a:r>
              <a:rPr lang="de-CH" sz="1200" dirty="0" smtClean="0">
                <a:latin typeface="Tahoma"/>
                <a:cs typeface="Tahoma"/>
              </a:rPr>
              <a:t>Die TUS ist eine Face-</a:t>
            </a:r>
            <a:r>
              <a:rPr lang="de-CH" sz="1200" dirty="0" err="1" smtClean="0">
                <a:latin typeface="Tahoma"/>
                <a:cs typeface="Tahoma"/>
              </a:rPr>
              <a:t>to</a:t>
            </a:r>
            <a:r>
              <a:rPr lang="de-CH" sz="1200" dirty="0" smtClean="0">
                <a:latin typeface="Tahoma"/>
                <a:cs typeface="Tahoma"/>
              </a:rPr>
              <a:t>-Face durchgeführte, bevölkerungsrepräsentative Befragung der in der Schweiz wohnhaften Individuen im Alter ab 15 Jahren. </a:t>
            </a:r>
          </a:p>
          <a:p>
            <a:pPr>
              <a:spcAft>
                <a:spcPts val="900"/>
              </a:spcAft>
            </a:pPr>
            <a:r>
              <a:rPr lang="de-CH" sz="1200" dirty="0" smtClean="0">
                <a:latin typeface="Tahoma"/>
                <a:cs typeface="Tahoma"/>
              </a:rPr>
              <a:t>Mit der TUS wird der Tagesablauf der Personen minutengenau rekonstruiert. </a:t>
            </a:r>
          </a:p>
          <a:p>
            <a:pPr>
              <a:spcAft>
                <a:spcPts val="900"/>
              </a:spcAft>
            </a:pPr>
            <a:r>
              <a:rPr lang="de-CH" sz="1200" dirty="0" smtClean="0">
                <a:latin typeface="Tahoma"/>
                <a:cs typeface="Tahoma"/>
              </a:rPr>
              <a:t>Die TUS ist ein wesentliches Tool für die strategische Planung. Wer Medienangebote und Werbung ideal in den Tagesablauf integrieren möchte, für den ist die TUS Gold wert. </a:t>
            </a:r>
          </a:p>
          <a:p>
            <a:pPr>
              <a:spcAft>
                <a:spcPts val="900"/>
              </a:spcAft>
            </a:pPr>
            <a:r>
              <a:rPr lang="de-CH" sz="1200" dirty="0" smtClean="0">
                <a:latin typeface="Tahoma"/>
                <a:cs typeface="Tahoma"/>
              </a:rPr>
              <a:t>Die Mediennutzung lässt sich dank der TUS nicht nur mit Empfangsgeräten und soziodemo-grafischen Variablen verknüpfen, sondern auch mit Tagesabläufen und Tätigkeiten. Einzelne Zielgruppen können isoliert betrachtet und die Eigenheiten ihrer Mediennutzung eruiert werden. </a:t>
            </a:r>
          </a:p>
          <a:p>
            <a:pPr>
              <a:spcAft>
                <a:spcPts val="900"/>
              </a:spcAft>
            </a:pPr>
            <a:r>
              <a:rPr lang="de-CH" sz="1200" dirty="0" smtClean="0">
                <a:latin typeface="Tahoma"/>
                <a:cs typeface="Tahoma"/>
              </a:rPr>
              <a:t>Die TUS bietet einen Langzeitvergleich und damit valide Aussagen über die Mediennutzung und den Wandel der Gesellschaft.</a:t>
            </a:r>
          </a:p>
          <a:p>
            <a:pPr>
              <a:spcAft>
                <a:spcPts val="900"/>
              </a:spcAft>
            </a:pPr>
            <a:r>
              <a:rPr lang="de-CH" sz="1200" dirty="0" smtClean="0">
                <a:latin typeface="Tahoma"/>
                <a:cs typeface="Tahoma"/>
              </a:rPr>
              <a:t>Die TUS garantiert Qualität auf sehr hohem Niveau, auch im Vergleich mit anderen Studien.</a:t>
            </a:r>
          </a:p>
        </p:txBody>
      </p:sp>
    </p:spTree>
    <p:extLst>
      <p:ext uri="{BB962C8B-B14F-4D97-AF65-F5344CB8AC3E}">
        <p14:creationId xmlns:p14="http://schemas.microsoft.com/office/powerpoint/2010/main" val="127309040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hteck 9"/>
          <p:cNvSpPr/>
          <p:nvPr/>
        </p:nvSpPr>
        <p:spPr>
          <a:xfrm>
            <a:off x="792163" y="1421383"/>
            <a:ext cx="5724053" cy="2878559"/>
          </a:xfrm>
          <a:prstGeom prst="rect">
            <a:avLst/>
          </a:prstGeom>
          <a:noFill/>
          <a:ln w="28575" cmpd="sng">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0" rIns="54000" bIns="0" numCol="1" spcCol="0" rtlCol="0" fromWordArt="0" anchor="ctr" anchorCtr="0" forceAA="0" compatLnSpc="1">
            <a:prstTxWarp prst="textNoShape">
              <a:avLst/>
            </a:prstTxWarp>
            <a:noAutofit/>
          </a:bodyPr>
          <a:lstStyle/>
          <a:p>
            <a:pPr algn="ctr">
              <a:lnSpc>
                <a:spcPct val="95000"/>
              </a:lnSpc>
            </a:pPr>
            <a:endParaRPr lang="de-DE" sz="1400" b="1" dirty="0" smtClean="0"/>
          </a:p>
        </p:txBody>
      </p:sp>
      <p:sp>
        <p:nvSpPr>
          <p:cNvPr id="2" name="Titel 1"/>
          <p:cNvSpPr>
            <a:spLocks noGrp="1"/>
          </p:cNvSpPr>
          <p:nvPr>
            <p:ph type="title"/>
          </p:nvPr>
        </p:nvSpPr>
        <p:spPr/>
        <p:txBody>
          <a:bodyPr/>
          <a:lstStyle/>
          <a:p>
            <a:r>
              <a:rPr lang="de-CH" dirty="0"/>
              <a:t>Datenbeispiel aus der Time </a:t>
            </a:r>
            <a:r>
              <a:rPr lang="de-CH" dirty="0" err="1"/>
              <a:t>Use</a:t>
            </a:r>
            <a:r>
              <a:rPr lang="de-CH" dirty="0"/>
              <a:t> Study</a:t>
            </a:r>
            <a:br>
              <a:rPr lang="de-CH" dirty="0"/>
            </a:br>
            <a:endParaRPr lang="de-DE" dirty="0"/>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41508" y="1131590"/>
            <a:ext cx="1478964" cy="3219364"/>
          </a:xfrm>
          <a:prstGeom prst="rect">
            <a:avLst/>
          </a:prstGeom>
          <a:noFill/>
          <a:ln>
            <a:noFill/>
          </a:ln>
          <a:effectLst>
            <a:softEdge rad="127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Bild 5" descr="Kurvengrafik_Auswertung.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8120" y="1515768"/>
            <a:ext cx="5276068" cy="2748170"/>
          </a:xfrm>
          <a:prstGeom prst="rect">
            <a:avLst/>
          </a:prstGeom>
        </p:spPr>
      </p:pic>
      <p:sp>
        <p:nvSpPr>
          <p:cNvPr id="7" name="Rechteck 6"/>
          <p:cNvSpPr/>
          <p:nvPr/>
        </p:nvSpPr>
        <p:spPr>
          <a:xfrm>
            <a:off x="792162" y="4352205"/>
            <a:ext cx="5832066" cy="307777"/>
          </a:xfrm>
          <a:prstGeom prst="rect">
            <a:avLst/>
          </a:prstGeom>
        </p:spPr>
        <p:txBody>
          <a:bodyPr wrap="square" lIns="0" tIns="0" rIns="0" bIns="0">
            <a:spAutoFit/>
          </a:bodyPr>
          <a:lstStyle/>
          <a:p>
            <a:pPr>
              <a:spcBef>
                <a:spcPct val="0"/>
              </a:spcBef>
            </a:pPr>
            <a:r>
              <a:rPr lang="de-CH" altLang="de-DE" sz="1000" dirty="0">
                <a:latin typeface="Calibri"/>
                <a:ea typeface="Tahoma" panose="020B0604030504040204" pitchFamily="34" charset="0"/>
                <a:cs typeface="Calibri"/>
              </a:rPr>
              <a:t>Quelle: Mediapulse Time </a:t>
            </a:r>
            <a:r>
              <a:rPr lang="de-CH" altLang="de-DE" sz="1000" dirty="0" err="1">
                <a:latin typeface="Calibri"/>
                <a:ea typeface="Tahoma" panose="020B0604030504040204" pitchFamily="34" charset="0"/>
                <a:cs typeface="Calibri"/>
              </a:rPr>
              <a:t>Use</a:t>
            </a:r>
            <a:r>
              <a:rPr lang="de-CH" altLang="de-DE" sz="1000" dirty="0">
                <a:latin typeface="Calibri"/>
                <a:ea typeface="Tahoma" panose="020B0604030504040204" pitchFamily="34" charset="0"/>
                <a:cs typeface="Calibri"/>
              </a:rPr>
              <a:t> Study 2015/</a:t>
            </a:r>
            <a:r>
              <a:rPr lang="de-CH" altLang="de-DE" sz="1000" dirty="0" smtClean="0">
                <a:latin typeface="Calibri"/>
                <a:ea typeface="Tahoma" panose="020B0604030504040204" pitchFamily="34" charset="0"/>
                <a:cs typeface="Calibri"/>
              </a:rPr>
              <a:t>2016, Gesamte </a:t>
            </a:r>
            <a:r>
              <a:rPr lang="de-CH" altLang="de-DE" sz="1000" dirty="0">
                <a:latin typeface="Calibri"/>
                <a:ea typeface="Tahoma" panose="020B0604030504040204" pitchFamily="34" charset="0"/>
                <a:cs typeface="Calibri"/>
              </a:rPr>
              <a:t>Schweiz, Mo-Fr, Personen 15+, 2’482 gewichtete Fälle, 2’476 </a:t>
            </a:r>
            <a:r>
              <a:rPr lang="de-CH" altLang="de-DE" sz="1000" dirty="0" err="1">
                <a:latin typeface="Calibri"/>
                <a:ea typeface="Tahoma" panose="020B0604030504040204" pitchFamily="34" charset="0"/>
                <a:cs typeface="Calibri"/>
              </a:rPr>
              <a:t>ungewichtete</a:t>
            </a:r>
            <a:r>
              <a:rPr lang="de-CH" altLang="de-DE" sz="1000" dirty="0">
                <a:latin typeface="Calibri"/>
                <a:ea typeface="Tahoma" panose="020B0604030504040204" pitchFamily="34" charset="0"/>
                <a:cs typeface="Calibri"/>
              </a:rPr>
              <a:t> Fälle</a:t>
            </a:r>
          </a:p>
        </p:txBody>
      </p:sp>
      <p:sp>
        <p:nvSpPr>
          <p:cNvPr id="8" name="Rechteck 7"/>
          <p:cNvSpPr/>
          <p:nvPr/>
        </p:nvSpPr>
        <p:spPr>
          <a:xfrm>
            <a:off x="792163" y="1096166"/>
            <a:ext cx="5930309" cy="215444"/>
          </a:xfrm>
          <a:prstGeom prst="rect">
            <a:avLst/>
          </a:prstGeom>
        </p:spPr>
        <p:txBody>
          <a:bodyPr wrap="square" lIns="0" tIns="0" rIns="0" bIns="0">
            <a:spAutoFit/>
          </a:bodyPr>
          <a:lstStyle/>
          <a:p>
            <a:r>
              <a:rPr lang="de-CH" sz="1400" b="1" dirty="0" smtClean="0">
                <a:latin typeface="Tahoma" panose="020B0604030504040204" pitchFamily="34" charset="0"/>
                <a:ea typeface="Tahoma" panose="020B0604030504040204" pitchFamily="34" charset="0"/>
                <a:cs typeface="Tahoma" panose="020B0604030504040204" pitchFamily="34" charset="0"/>
              </a:rPr>
              <a:t>Timeline   Tägliche Mediennutzung   Gesamte Schweiz</a:t>
            </a:r>
            <a:endParaRPr lang="de-CH" sz="1400" b="1"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07174651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a:t>Establishment Survey </a:t>
            </a:r>
            <a:r>
              <a:rPr lang="de-CH" dirty="0" smtClean="0"/>
              <a:t>– </a:t>
            </a:r>
            <a:r>
              <a:rPr lang="de-CH" dirty="0"/>
              <a:t>methodisches Rückgrat der Forschung</a:t>
            </a:r>
            <a:endParaRPr lang="de-DE" dirty="0"/>
          </a:p>
        </p:txBody>
      </p:sp>
      <p:sp>
        <p:nvSpPr>
          <p:cNvPr id="3" name="Inhaltsplatzhalter 2"/>
          <p:cNvSpPr>
            <a:spLocks noGrp="1"/>
          </p:cNvSpPr>
          <p:nvPr>
            <p:ph idx="1"/>
          </p:nvPr>
        </p:nvSpPr>
        <p:spPr/>
        <p:txBody>
          <a:bodyPr/>
          <a:lstStyle/>
          <a:p>
            <a:r>
              <a:rPr lang="de-DE" dirty="0" smtClean="0"/>
              <a:t>Der Establishment Survey (ES) </a:t>
            </a:r>
            <a:r>
              <a:rPr lang="de-CH" dirty="0"/>
              <a:t>ist eine Befragung der Schweizer Haushalte zu Gerätebesitz und Empfangssituation von Radio- und Fernsehprogrammen. </a:t>
            </a:r>
          </a:p>
          <a:p>
            <a:r>
              <a:rPr lang="de-CH" dirty="0"/>
              <a:t>Die repräsentative Befragung wird zweimal jährlich in allen drei Sprachregionen durchgeführt. </a:t>
            </a:r>
          </a:p>
          <a:p>
            <a:r>
              <a:rPr lang="de-CH" dirty="0"/>
              <a:t>Ein eigenes Stichprobenverfahren erlaubt den Einbezug der telefonisch nicht erreichbaren Haushalte. </a:t>
            </a:r>
          </a:p>
          <a:p>
            <a:r>
              <a:rPr lang="de-CH" dirty="0"/>
              <a:t>Der ES ist ein Kernstück des Forschungsauftrages der Mediapulse und bildet ein methodisches Rückgrat der Fernseh- und Radioforschung</a:t>
            </a:r>
            <a:r>
              <a:rPr lang="de-CH" dirty="0" smtClean="0"/>
              <a:t>.</a:t>
            </a:r>
          </a:p>
          <a:p>
            <a:pPr marL="0" indent="0">
              <a:buNone/>
            </a:pPr>
            <a:endParaRPr lang="de-CH" sz="800" dirty="0"/>
          </a:p>
          <a:p>
            <a:pPr marL="0" indent="0">
              <a:buNone/>
            </a:pPr>
            <a:r>
              <a:rPr lang="de-CH" b="1" dirty="0" smtClean="0">
                <a:latin typeface="Tahoma"/>
                <a:cs typeface="Tahoma"/>
              </a:rPr>
              <a:t>Der ES erfüllt grundsätzlich vier verschiedene Aufgaben:</a:t>
            </a:r>
          </a:p>
          <a:p>
            <a:pPr>
              <a:buFont typeface="+mj-lt"/>
              <a:buAutoNum type="arabicPeriod"/>
            </a:pPr>
            <a:r>
              <a:rPr lang="de-CH" dirty="0"/>
              <a:t>Erfüllt den gesetzlichen Auftrag, Angaben zu den Möglichkeiten zum Empfang von Radio- und Fernsehprogrammen für die drei Schweizer Sprachregionen auszuweisen (RTVV Art. 74). </a:t>
            </a:r>
            <a:endParaRPr lang="de-CH" b="1" dirty="0"/>
          </a:p>
          <a:p>
            <a:pPr>
              <a:buFont typeface="+mj-lt"/>
              <a:buAutoNum type="arabicPeriod"/>
            </a:pPr>
            <a:r>
              <a:rPr lang="de-CH" dirty="0"/>
              <a:t>Liefert Angaben wie Fernsehdichte und Verbreitung der Empfangswege, um die Gewichtungs- und Hochrechnungsfaktoren des Fernsehpanels zu berechnen. </a:t>
            </a:r>
            <a:endParaRPr lang="de-CH" b="1" dirty="0"/>
          </a:p>
          <a:p>
            <a:pPr>
              <a:buFont typeface="+mj-lt"/>
              <a:buAutoNum type="arabicPeriod"/>
            </a:pPr>
            <a:r>
              <a:rPr lang="de-CH" dirty="0"/>
              <a:t>Die befragten Haushalte dienen dem Aufbau und der laufenden </a:t>
            </a:r>
            <a:r>
              <a:rPr lang="de-CH" dirty="0" smtClean="0"/>
              <a:t>Nachrekrutierung </a:t>
            </a:r>
            <a:r>
              <a:rPr lang="de-CH" dirty="0"/>
              <a:t>des Fernsehpanels und des Radiopanels. </a:t>
            </a:r>
            <a:endParaRPr lang="de-CH" b="1" dirty="0"/>
          </a:p>
          <a:p>
            <a:pPr>
              <a:buFont typeface="+mj-lt"/>
              <a:buAutoNum type="arabicPeriod"/>
            </a:pPr>
            <a:r>
              <a:rPr lang="de-CH" dirty="0"/>
              <a:t>Erhebt die Verbreitung von neuen Technologien und </a:t>
            </a:r>
            <a:r>
              <a:rPr lang="de-CH" dirty="0" smtClean="0"/>
              <a:t>Nutzungsformen</a:t>
            </a:r>
            <a:r>
              <a:rPr lang="de-CH" dirty="0"/>
              <a:t>, die nicht oder noch nicht durch die Radio- und Fernsehpanels gemessen werden können</a:t>
            </a:r>
            <a:r>
              <a:rPr lang="de-CH" dirty="0" smtClean="0"/>
              <a:t>.</a:t>
            </a:r>
            <a:endParaRPr lang="de-CH" b="1" dirty="0"/>
          </a:p>
          <a:p>
            <a:pPr marL="0" indent="0">
              <a:buNone/>
            </a:pPr>
            <a:endParaRPr lang="de-CH" b="1" dirty="0">
              <a:latin typeface="Tahoma"/>
              <a:cs typeface="Tahoma"/>
            </a:endParaRPr>
          </a:p>
          <a:p>
            <a:pPr marL="0" indent="0">
              <a:buNone/>
            </a:pPr>
            <a:endParaRPr lang="de-CH" dirty="0"/>
          </a:p>
          <a:p>
            <a:endParaRPr lang="de-DE" dirty="0"/>
          </a:p>
        </p:txBody>
      </p:sp>
    </p:spTree>
    <p:extLst>
      <p:ext uri="{BB962C8B-B14F-4D97-AF65-F5344CB8AC3E}">
        <p14:creationId xmlns:p14="http://schemas.microsoft.com/office/powerpoint/2010/main" val="298041062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a:t>Datenbeispiel aus dem Establishment Survey</a:t>
            </a:r>
            <a:br>
              <a:rPr lang="de-CH" dirty="0"/>
            </a:br>
            <a:endParaRPr lang="de-DE" dirty="0"/>
          </a:p>
        </p:txBody>
      </p:sp>
      <p:pic>
        <p:nvPicPr>
          <p:cNvPr id="5" name="Picture 2"/>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792163" y="1349375"/>
            <a:ext cx="5689470" cy="2435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32240" y="1311610"/>
            <a:ext cx="2088232" cy="2921206"/>
          </a:xfrm>
          <a:prstGeom prst="rect">
            <a:avLst/>
          </a:prstGeom>
          <a:noFill/>
          <a:ln>
            <a:noFill/>
          </a:ln>
          <a:effectLst>
            <a:softEdge rad="127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hteck 6"/>
          <p:cNvSpPr/>
          <p:nvPr/>
        </p:nvSpPr>
        <p:spPr>
          <a:xfrm>
            <a:off x="6768244" y="1349374"/>
            <a:ext cx="2052228" cy="2986571"/>
          </a:xfrm>
          <a:prstGeom prst="rect">
            <a:avLst/>
          </a:prstGeom>
          <a:noFill/>
          <a:ln w="6350" cmpd="sng">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0" rIns="54000" bIns="0" numCol="1" spcCol="0" rtlCol="0" fromWordArt="0" anchor="ctr" anchorCtr="0" forceAA="0" compatLnSpc="1">
            <a:prstTxWarp prst="textNoShape">
              <a:avLst/>
            </a:prstTxWarp>
            <a:noAutofit/>
          </a:bodyPr>
          <a:lstStyle/>
          <a:p>
            <a:pPr algn="ctr">
              <a:lnSpc>
                <a:spcPct val="95000"/>
              </a:lnSpc>
            </a:pPr>
            <a:endParaRPr lang="de-DE" sz="1400" b="1" dirty="0" smtClean="0"/>
          </a:p>
        </p:txBody>
      </p:sp>
    </p:spTree>
    <p:extLst>
      <p:ext uri="{BB962C8B-B14F-4D97-AF65-F5344CB8AC3E}">
        <p14:creationId xmlns:p14="http://schemas.microsoft.com/office/powerpoint/2010/main" val="28171054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hteck 10"/>
          <p:cNvSpPr/>
          <p:nvPr/>
        </p:nvSpPr>
        <p:spPr>
          <a:xfrm>
            <a:off x="792162" y="1347614"/>
            <a:ext cx="8029575" cy="3130724"/>
          </a:xfrm>
          <a:prstGeom prst="rect">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0" rIns="54000" bIns="0" numCol="1" spcCol="0" rtlCol="0" fromWordArt="0" anchor="ctr" anchorCtr="0" forceAA="0" compatLnSpc="1">
            <a:prstTxWarp prst="textNoShape">
              <a:avLst/>
            </a:prstTxWarp>
            <a:noAutofit/>
          </a:bodyPr>
          <a:lstStyle/>
          <a:p>
            <a:pPr algn="ctr">
              <a:lnSpc>
                <a:spcPct val="95000"/>
              </a:lnSpc>
            </a:pPr>
            <a:endParaRPr lang="de-DE" sz="1400" b="1" dirty="0" smtClean="0"/>
          </a:p>
        </p:txBody>
      </p:sp>
      <p:sp>
        <p:nvSpPr>
          <p:cNvPr id="2" name="Titel 1"/>
          <p:cNvSpPr>
            <a:spLocks noGrp="1"/>
          </p:cNvSpPr>
          <p:nvPr>
            <p:ph type="title"/>
          </p:nvPr>
        </p:nvSpPr>
        <p:spPr>
          <a:xfrm>
            <a:off x="2483768" y="339502"/>
            <a:ext cx="468052" cy="612068"/>
          </a:xfrm>
        </p:spPr>
        <p:txBody>
          <a:bodyPr/>
          <a:lstStyle/>
          <a:p>
            <a:pPr>
              <a:lnSpc>
                <a:spcPct val="80000"/>
              </a:lnSpc>
              <a:spcAft>
                <a:spcPts val="600"/>
              </a:spcAft>
            </a:pPr>
            <a:r>
              <a:rPr lang="de-DE" sz="5000" b="0" dirty="0" smtClean="0">
                <a:solidFill>
                  <a:schemeClr val="accent1"/>
                </a:solidFill>
              </a:rPr>
              <a:t>1</a:t>
            </a:r>
            <a:endParaRPr lang="de-DE" sz="5000" b="0" dirty="0">
              <a:solidFill>
                <a:schemeClr val="accent1"/>
              </a:solidFill>
            </a:endParaRPr>
          </a:p>
        </p:txBody>
      </p:sp>
      <p:sp>
        <p:nvSpPr>
          <p:cNvPr id="7" name="Textfeld 6"/>
          <p:cNvSpPr txBox="1"/>
          <p:nvPr/>
        </p:nvSpPr>
        <p:spPr>
          <a:xfrm>
            <a:off x="2987824" y="1527634"/>
            <a:ext cx="4860540" cy="2086916"/>
          </a:xfrm>
          <a:prstGeom prst="rect">
            <a:avLst/>
          </a:prstGeom>
          <a:noFill/>
        </p:spPr>
        <p:txBody>
          <a:bodyPr wrap="square" lIns="0" tIns="0" rIns="0" bIns="0" rtlCol="0">
            <a:noAutofit/>
          </a:bodyPr>
          <a:lstStyle/>
          <a:p>
            <a:pPr>
              <a:lnSpc>
                <a:spcPct val="120000"/>
              </a:lnSpc>
            </a:pPr>
            <a:r>
              <a:rPr lang="de-CH" spc="40" dirty="0">
                <a:solidFill>
                  <a:schemeClr val="bg1"/>
                </a:solidFill>
                <a:latin typeface="Tahoma"/>
                <a:cs typeface="Tahoma"/>
              </a:rPr>
              <a:t>Mediapulse stellt als Branchenorganisation </a:t>
            </a:r>
            <a:r>
              <a:rPr lang="de-CH" b="1" spc="40" dirty="0">
                <a:solidFill>
                  <a:schemeClr val="bg1"/>
                </a:solidFill>
                <a:latin typeface="Tahoma"/>
                <a:cs typeface="Tahoma"/>
              </a:rPr>
              <a:t>valide</a:t>
            </a:r>
            <a:r>
              <a:rPr lang="de-CH" spc="40" dirty="0">
                <a:solidFill>
                  <a:schemeClr val="bg1"/>
                </a:solidFill>
                <a:latin typeface="Tahoma"/>
                <a:cs typeface="Tahoma"/>
              </a:rPr>
              <a:t>, </a:t>
            </a:r>
            <a:r>
              <a:rPr lang="de-CH" b="1" spc="40" dirty="0">
                <a:solidFill>
                  <a:schemeClr val="bg1"/>
                </a:solidFill>
                <a:latin typeface="Tahoma"/>
                <a:cs typeface="Tahoma"/>
              </a:rPr>
              <a:t>anbieterneutrale</a:t>
            </a:r>
            <a:r>
              <a:rPr lang="de-CH" spc="40" dirty="0">
                <a:solidFill>
                  <a:schemeClr val="bg1"/>
                </a:solidFill>
                <a:latin typeface="Tahoma"/>
                <a:cs typeface="Tahoma"/>
              </a:rPr>
              <a:t> und </a:t>
            </a:r>
            <a:r>
              <a:rPr lang="de-CH" b="1" spc="40" dirty="0" smtClean="0">
                <a:solidFill>
                  <a:schemeClr val="bg1"/>
                </a:solidFill>
                <a:latin typeface="Tahoma"/>
                <a:cs typeface="Tahoma"/>
              </a:rPr>
              <a:t>bedarfs-</a:t>
            </a:r>
            <a:br>
              <a:rPr lang="de-CH" b="1" spc="40" dirty="0" smtClean="0">
                <a:solidFill>
                  <a:schemeClr val="bg1"/>
                </a:solidFill>
                <a:latin typeface="Tahoma"/>
                <a:cs typeface="Tahoma"/>
              </a:rPr>
            </a:br>
            <a:r>
              <a:rPr lang="de-CH" b="1" spc="40" dirty="0" smtClean="0">
                <a:solidFill>
                  <a:schemeClr val="bg1"/>
                </a:solidFill>
                <a:latin typeface="Tahoma"/>
                <a:cs typeface="Tahoma"/>
              </a:rPr>
              <a:t>gerechte</a:t>
            </a:r>
            <a:r>
              <a:rPr lang="de-CH" spc="40" dirty="0" smtClean="0">
                <a:solidFill>
                  <a:schemeClr val="bg1"/>
                </a:solidFill>
                <a:latin typeface="Tahoma"/>
                <a:cs typeface="Tahoma"/>
              </a:rPr>
              <a:t> </a:t>
            </a:r>
            <a:r>
              <a:rPr lang="de-CH" b="1" spc="40" dirty="0">
                <a:solidFill>
                  <a:schemeClr val="bg1"/>
                </a:solidFill>
                <a:latin typeface="Tahoma"/>
                <a:cs typeface="Tahoma"/>
              </a:rPr>
              <a:t>Nutzungsdaten bereit</a:t>
            </a:r>
            <a:r>
              <a:rPr lang="de-CH" spc="40" dirty="0">
                <a:solidFill>
                  <a:schemeClr val="bg1"/>
                </a:solidFill>
                <a:latin typeface="Tahoma"/>
                <a:cs typeface="Tahoma"/>
              </a:rPr>
              <a:t>, die vom </a:t>
            </a:r>
            <a:r>
              <a:rPr lang="de-CH" b="1" spc="40" dirty="0">
                <a:solidFill>
                  <a:schemeClr val="bg1"/>
                </a:solidFill>
                <a:latin typeface="Tahoma"/>
                <a:cs typeface="Tahoma"/>
              </a:rPr>
              <a:t>audiovisuellen</a:t>
            </a:r>
            <a:r>
              <a:rPr lang="de-CH" spc="40" dirty="0">
                <a:solidFill>
                  <a:schemeClr val="bg1"/>
                </a:solidFill>
                <a:latin typeface="Tahoma"/>
                <a:cs typeface="Tahoma"/>
              </a:rPr>
              <a:t> Medien- und Werbemarkt Schweiz nachhaltig als </a:t>
            </a:r>
            <a:r>
              <a:rPr lang="de-CH" b="1" spc="40" dirty="0" smtClean="0">
                <a:solidFill>
                  <a:schemeClr val="bg1"/>
                </a:solidFill>
                <a:latin typeface="Tahoma"/>
                <a:cs typeface="Tahoma"/>
              </a:rPr>
              <a:t>Goldstandard</a:t>
            </a:r>
            <a:r>
              <a:rPr lang="de-CH" spc="40" dirty="0" smtClean="0">
                <a:solidFill>
                  <a:schemeClr val="bg1"/>
                </a:solidFill>
                <a:latin typeface="Tahoma"/>
                <a:cs typeface="Tahoma"/>
              </a:rPr>
              <a:t/>
            </a:r>
            <a:br>
              <a:rPr lang="de-CH" spc="40" dirty="0" smtClean="0">
                <a:solidFill>
                  <a:schemeClr val="bg1"/>
                </a:solidFill>
                <a:latin typeface="Tahoma"/>
                <a:cs typeface="Tahoma"/>
              </a:rPr>
            </a:br>
            <a:r>
              <a:rPr lang="de-CH" spc="40" dirty="0" smtClean="0">
                <a:solidFill>
                  <a:schemeClr val="bg1"/>
                </a:solidFill>
                <a:latin typeface="Tahoma"/>
                <a:cs typeface="Tahoma"/>
              </a:rPr>
              <a:t>und </a:t>
            </a:r>
            <a:r>
              <a:rPr lang="de-CH" b="1" spc="40" dirty="0">
                <a:solidFill>
                  <a:schemeClr val="bg1"/>
                </a:solidFill>
                <a:latin typeface="Tahoma"/>
                <a:cs typeface="Tahoma"/>
              </a:rPr>
              <a:t>gemeinsame Währung </a:t>
            </a:r>
            <a:r>
              <a:rPr lang="de-CH" spc="40" dirty="0">
                <a:solidFill>
                  <a:schemeClr val="bg1"/>
                </a:solidFill>
                <a:latin typeface="Tahoma"/>
                <a:cs typeface="Tahoma"/>
              </a:rPr>
              <a:t>akzeptiert werden.</a:t>
            </a:r>
            <a:endParaRPr lang="de-DE" spc="40" dirty="0" smtClean="0">
              <a:solidFill>
                <a:schemeClr val="bg1"/>
              </a:solidFill>
              <a:latin typeface="Tahoma"/>
              <a:cs typeface="Tahoma"/>
            </a:endParaRPr>
          </a:p>
        </p:txBody>
      </p:sp>
      <p:sp>
        <p:nvSpPr>
          <p:cNvPr id="8" name="Textfeld 7"/>
          <p:cNvSpPr txBox="1"/>
          <p:nvPr/>
        </p:nvSpPr>
        <p:spPr>
          <a:xfrm>
            <a:off x="2987824" y="591530"/>
            <a:ext cx="7418090" cy="256195"/>
          </a:xfrm>
          <a:prstGeom prst="rect">
            <a:avLst/>
          </a:prstGeom>
          <a:noFill/>
        </p:spPr>
        <p:txBody>
          <a:bodyPr wrap="square" lIns="0" tIns="0" rIns="0" bIns="0" rtlCol="0">
            <a:noAutofit/>
          </a:bodyPr>
          <a:lstStyle/>
          <a:p>
            <a:pPr>
              <a:lnSpc>
                <a:spcPct val="95000"/>
              </a:lnSpc>
            </a:pPr>
            <a:r>
              <a:rPr lang="de-DE" sz="2000" b="1" spc="40" dirty="0">
                <a:latin typeface="Tahoma"/>
                <a:cs typeface="Tahoma"/>
              </a:rPr>
              <a:t>Mediapulse – die </a:t>
            </a:r>
            <a:r>
              <a:rPr lang="de-DE" sz="2000" b="1" spc="40" dirty="0" smtClean="0">
                <a:latin typeface="Tahoma"/>
                <a:cs typeface="Tahoma"/>
              </a:rPr>
              <a:t>Branchenorganisation</a:t>
            </a:r>
          </a:p>
          <a:p>
            <a:pPr>
              <a:lnSpc>
                <a:spcPct val="95000"/>
              </a:lnSpc>
            </a:pPr>
            <a:r>
              <a:rPr lang="de-DE" sz="2000" b="1" spc="40" dirty="0" smtClean="0">
                <a:latin typeface="Tahoma"/>
                <a:cs typeface="Tahoma"/>
              </a:rPr>
              <a:t>für Nutzungsdaten</a:t>
            </a:r>
          </a:p>
        </p:txBody>
      </p:sp>
      <p:grpSp>
        <p:nvGrpSpPr>
          <p:cNvPr id="4" name="Gruppierung 3"/>
          <p:cNvGrpSpPr/>
          <p:nvPr/>
        </p:nvGrpSpPr>
        <p:grpSpPr>
          <a:xfrm>
            <a:off x="1007604" y="1671650"/>
            <a:ext cx="1709677" cy="153928"/>
            <a:chOff x="1007604" y="1671650"/>
            <a:chExt cx="1709677" cy="153928"/>
          </a:xfrm>
        </p:grpSpPr>
        <p:sp>
          <p:nvSpPr>
            <p:cNvPr id="3" name="Rechteck 2"/>
            <p:cNvSpPr/>
            <p:nvPr/>
          </p:nvSpPr>
          <p:spPr>
            <a:xfrm>
              <a:off x="1007604" y="1671650"/>
              <a:ext cx="153928" cy="153928"/>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0" rIns="54000" bIns="0" numCol="1" spcCol="0" rtlCol="0" fromWordArt="0" anchor="ctr" anchorCtr="0" forceAA="0" compatLnSpc="1">
              <a:prstTxWarp prst="textNoShape">
                <a:avLst/>
              </a:prstTxWarp>
              <a:noAutofit/>
            </a:bodyPr>
            <a:lstStyle/>
            <a:p>
              <a:pPr algn="ctr">
                <a:lnSpc>
                  <a:spcPct val="95000"/>
                </a:lnSpc>
              </a:pPr>
              <a:endParaRPr lang="de-DE" sz="1400" b="1" dirty="0" smtClean="0"/>
            </a:p>
          </p:txBody>
        </p:sp>
        <p:sp>
          <p:nvSpPr>
            <p:cNvPr id="15" name="Rechteck 14"/>
            <p:cNvSpPr/>
            <p:nvPr/>
          </p:nvSpPr>
          <p:spPr>
            <a:xfrm>
              <a:off x="1524675" y="1671650"/>
              <a:ext cx="153928" cy="153928"/>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0" rIns="54000" bIns="0" numCol="1" spcCol="0" rtlCol="0" fromWordArt="0" anchor="ctr" anchorCtr="0" forceAA="0" compatLnSpc="1">
              <a:prstTxWarp prst="textNoShape">
                <a:avLst/>
              </a:prstTxWarp>
              <a:noAutofit/>
            </a:bodyPr>
            <a:lstStyle/>
            <a:p>
              <a:pPr algn="ctr">
                <a:lnSpc>
                  <a:spcPct val="95000"/>
                </a:lnSpc>
              </a:pPr>
              <a:endParaRPr lang="de-DE" sz="1400" b="1" dirty="0" smtClean="0"/>
            </a:p>
          </p:txBody>
        </p:sp>
        <p:sp>
          <p:nvSpPr>
            <p:cNvPr id="18" name="Rechteck 17"/>
            <p:cNvSpPr/>
            <p:nvPr/>
          </p:nvSpPr>
          <p:spPr>
            <a:xfrm>
              <a:off x="2041746" y="1671650"/>
              <a:ext cx="153928" cy="153928"/>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0" rIns="54000" bIns="0" numCol="1" spcCol="0" rtlCol="0" fromWordArt="0" anchor="ctr" anchorCtr="0" forceAA="0" compatLnSpc="1">
              <a:prstTxWarp prst="textNoShape">
                <a:avLst/>
              </a:prstTxWarp>
              <a:noAutofit/>
            </a:bodyPr>
            <a:lstStyle/>
            <a:p>
              <a:pPr algn="ctr">
                <a:lnSpc>
                  <a:spcPct val="95000"/>
                </a:lnSpc>
              </a:pPr>
              <a:endParaRPr lang="de-DE" sz="1400" b="1" dirty="0" smtClean="0"/>
            </a:p>
          </p:txBody>
        </p:sp>
        <p:sp>
          <p:nvSpPr>
            <p:cNvPr id="20" name="Rechteck 19"/>
            <p:cNvSpPr/>
            <p:nvPr/>
          </p:nvSpPr>
          <p:spPr>
            <a:xfrm>
              <a:off x="2563353" y="1671650"/>
              <a:ext cx="153928" cy="153928"/>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0" rIns="54000" bIns="0" numCol="1" spcCol="0" rtlCol="0" fromWordArt="0" anchor="ctr" anchorCtr="0" forceAA="0" compatLnSpc="1">
              <a:prstTxWarp prst="textNoShape">
                <a:avLst/>
              </a:prstTxWarp>
              <a:noAutofit/>
            </a:bodyPr>
            <a:lstStyle/>
            <a:p>
              <a:pPr algn="ctr">
                <a:lnSpc>
                  <a:spcPct val="95000"/>
                </a:lnSpc>
              </a:pPr>
              <a:endParaRPr lang="de-DE" sz="1400" b="1" dirty="0" smtClean="0"/>
            </a:p>
          </p:txBody>
        </p:sp>
      </p:grpSp>
    </p:spTree>
    <p:extLst>
      <p:ext uri="{BB962C8B-B14F-4D97-AF65-F5344CB8AC3E}">
        <p14:creationId xmlns:p14="http://schemas.microsoft.com/office/powerpoint/2010/main" val="86319438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hteck 10"/>
          <p:cNvSpPr/>
          <p:nvPr/>
        </p:nvSpPr>
        <p:spPr>
          <a:xfrm>
            <a:off x="792162" y="1347614"/>
            <a:ext cx="8029575" cy="3130724"/>
          </a:xfrm>
          <a:prstGeom prst="rect">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0" rIns="54000" bIns="0" numCol="1" spcCol="0" rtlCol="0" fromWordArt="0" anchor="ctr" anchorCtr="0" forceAA="0" compatLnSpc="1">
            <a:prstTxWarp prst="textNoShape">
              <a:avLst/>
            </a:prstTxWarp>
            <a:noAutofit/>
          </a:bodyPr>
          <a:lstStyle/>
          <a:p>
            <a:pPr algn="ctr">
              <a:lnSpc>
                <a:spcPct val="95000"/>
              </a:lnSpc>
            </a:pPr>
            <a:endParaRPr lang="de-DE" sz="1400" b="1" dirty="0" smtClean="0"/>
          </a:p>
        </p:txBody>
      </p:sp>
      <p:sp>
        <p:nvSpPr>
          <p:cNvPr id="2" name="Titel 1"/>
          <p:cNvSpPr>
            <a:spLocks noGrp="1"/>
          </p:cNvSpPr>
          <p:nvPr>
            <p:ph type="title"/>
          </p:nvPr>
        </p:nvSpPr>
        <p:spPr>
          <a:xfrm>
            <a:off x="2483768" y="339502"/>
            <a:ext cx="468052" cy="612068"/>
          </a:xfrm>
        </p:spPr>
        <p:txBody>
          <a:bodyPr/>
          <a:lstStyle/>
          <a:p>
            <a:pPr>
              <a:lnSpc>
                <a:spcPct val="80000"/>
              </a:lnSpc>
              <a:spcAft>
                <a:spcPts val="600"/>
              </a:spcAft>
            </a:pPr>
            <a:r>
              <a:rPr lang="de-DE" sz="5000" b="0" dirty="0" smtClean="0">
                <a:solidFill>
                  <a:schemeClr val="accent1"/>
                </a:solidFill>
              </a:rPr>
              <a:t>5</a:t>
            </a:r>
            <a:endParaRPr lang="de-DE" sz="5000" b="0" dirty="0">
              <a:solidFill>
                <a:schemeClr val="accent1"/>
              </a:solidFill>
            </a:endParaRPr>
          </a:p>
        </p:txBody>
      </p:sp>
      <p:sp>
        <p:nvSpPr>
          <p:cNvPr id="8" name="Textfeld 7"/>
          <p:cNvSpPr txBox="1"/>
          <p:nvPr/>
        </p:nvSpPr>
        <p:spPr>
          <a:xfrm>
            <a:off x="2987712" y="591530"/>
            <a:ext cx="5976776" cy="684076"/>
          </a:xfrm>
          <a:prstGeom prst="rect">
            <a:avLst/>
          </a:prstGeom>
          <a:noFill/>
        </p:spPr>
        <p:txBody>
          <a:bodyPr wrap="square" lIns="0" tIns="0" rIns="0" bIns="0" rtlCol="0">
            <a:noAutofit/>
          </a:bodyPr>
          <a:lstStyle/>
          <a:p>
            <a:r>
              <a:rPr lang="de-DE" sz="2000" b="1" dirty="0">
                <a:latin typeface="Tahoma"/>
                <a:cs typeface="Tahoma"/>
              </a:rPr>
              <a:t>Herausforderungen an die </a:t>
            </a:r>
            <a:r>
              <a:rPr lang="de-DE" sz="2000" b="1" dirty="0" smtClean="0">
                <a:latin typeface="Tahoma"/>
                <a:cs typeface="Tahoma"/>
              </a:rPr>
              <a:t>Weiterentwicklung</a:t>
            </a:r>
          </a:p>
          <a:p>
            <a:r>
              <a:rPr lang="de-DE" sz="2000" b="1" dirty="0" smtClean="0">
                <a:latin typeface="Tahoma"/>
                <a:cs typeface="Tahoma"/>
              </a:rPr>
              <a:t>der </a:t>
            </a:r>
            <a:r>
              <a:rPr lang="de-DE" sz="2000" b="1" dirty="0">
                <a:latin typeface="Tahoma"/>
                <a:cs typeface="Tahoma"/>
              </a:rPr>
              <a:t>Währungsforschung</a:t>
            </a:r>
            <a:endParaRPr lang="de-CH" sz="2000" b="1" dirty="0">
              <a:latin typeface="Tahoma"/>
              <a:cs typeface="Tahoma"/>
            </a:endParaRPr>
          </a:p>
        </p:txBody>
      </p:sp>
      <p:grpSp>
        <p:nvGrpSpPr>
          <p:cNvPr id="4" name="Gruppierung 3"/>
          <p:cNvGrpSpPr/>
          <p:nvPr/>
        </p:nvGrpSpPr>
        <p:grpSpPr>
          <a:xfrm>
            <a:off x="1007604" y="1671650"/>
            <a:ext cx="1709677" cy="153928"/>
            <a:chOff x="1007604" y="1671650"/>
            <a:chExt cx="1709677" cy="153928"/>
          </a:xfrm>
        </p:grpSpPr>
        <p:sp>
          <p:nvSpPr>
            <p:cNvPr id="3" name="Rechteck 2"/>
            <p:cNvSpPr/>
            <p:nvPr/>
          </p:nvSpPr>
          <p:spPr>
            <a:xfrm>
              <a:off x="1007604" y="1671650"/>
              <a:ext cx="153928" cy="153928"/>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0" rIns="54000" bIns="0" numCol="1" spcCol="0" rtlCol="0" fromWordArt="0" anchor="ctr" anchorCtr="0" forceAA="0" compatLnSpc="1">
              <a:prstTxWarp prst="textNoShape">
                <a:avLst/>
              </a:prstTxWarp>
              <a:noAutofit/>
            </a:bodyPr>
            <a:lstStyle/>
            <a:p>
              <a:pPr algn="ctr">
                <a:lnSpc>
                  <a:spcPct val="95000"/>
                </a:lnSpc>
              </a:pPr>
              <a:endParaRPr lang="de-DE" sz="1400" b="1" dirty="0" smtClean="0"/>
            </a:p>
          </p:txBody>
        </p:sp>
        <p:sp>
          <p:nvSpPr>
            <p:cNvPr id="15" name="Rechteck 14"/>
            <p:cNvSpPr/>
            <p:nvPr/>
          </p:nvSpPr>
          <p:spPr>
            <a:xfrm>
              <a:off x="1524675" y="1671650"/>
              <a:ext cx="153928" cy="153928"/>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0" rIns="54000" bIns="0" numCol="1" spcCol="0" rtlCol="0" fromWordArt="0" anchor="ctr" anchorCtr="0" forceAA="0" compatLnSpc="1">
              <a:prstTxWarp prst="textNoShape">
                <a:avLst/>
              </a:prstTxWarp>
              <a:noAutofit/>
            </a:bodyPr>
            <a:lstStyle/>
            <a:p>
              <a:pPr algn="ctr">
                <a:lnSpc>
                  <a:spcPct val="95000"/>
                </a:lnSpc>
              </a:pPr>
              <a:endParaRPr lang="de-DE" sz="1400" b="1" dirty="0" smtClean="0"/>
            </a:p>
          </p:txBody>
        </p:sp>
        <p:sp>
          <p:nvSpPr>
            <p:cNvPr id="18" name="Rechteck 17"/>
            <p:cNvSpPr/>
            <p:nvPr/>
          </p:nvSpPr>
          <p:spPr>
            <a:xfrm>
              <a:off x="2041746" y="1671650"/>
              <a:ext cx="153928" cy="153928"/>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0" rIns="54000" bIns="0" numCol="1" spcCol="0" rtlCol="0" fromWordArt="0" anchor="ctr" anchorCtr="0" forceAA="0" compatLnSpc="1">
              <a:prstTxWarp prst="textNoShape">
                <a:avLst/>
              </a:prstTxWarp>
              <a:noAutofit/>
            </a:bodyPr>
            <a:lstStyle/>
            <a:p>
              <a:pPr algn="ctr">
                <a:lnSpc>
                  <a:spcPct val="95000"/>
                </a:lnSpc>
              </a:pPr>
              <a:endParaRPr lang="de-DE" sz="1400" b="1" dirty="0" smtClean="0"/>
            </a:p>
          </p:txBody>
        </p:sp>
        <p:sp>
          <p:nvSpPr>
            <p:cNvPr id="20" name="Rechteck 19"/>
            <p:cNvSpPr/>
            <p:nvPr/>
          </p:nvSpPr>
          <p:spPr>
            <a:xfrm>
              <a:off x="2563353" y="1671650"/>
              <a:ext cx="153928" cy="153928"/>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0" rIns="54000" bIns="0" numCol="1" spcCol="0" rtlCol="0" fromWordArt="0" anchor="ctr" anchorCtr="0" forceAA="0" compatLnSpc="1">
              <a:prstTxWarp prst="textNoShape">
                <a:avLst/>
              </a:prstTxWarp>
              <a:noAutofit/>
            </a:bodyPr>
            <a:lstStyle/>
            <a:p>
              <a:pPr algn="ctr">
                <a:lnSpc>
                  <a:spcPct val="95000"/>
                </a:lnSpc>
              </a:pPr>
              <a:endParaRPr lang="de-DE" sz="1400" b="1" dirty="0" smtClean="0"/>
            </a:p>
          </p:txBody>
        </p:sp>
      </p:grpSp>
      <p:pic>
        <p:nvPicPr>
          <p:cNvPr id="5" name="Bild 4" descr="Unbenannt-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7824" y="1347788"/>
            <a:ext cx="5833914" cy="3132174"/>
          </a:xfrm>
          <a:prstGeom prst="rect">
            <a:avLst/>
          </a:prstGeom>
        </p:spPr>
      </p:pic>
    </p:spTree>
    <p:extLst>
      <p:ext uri="{BB962C8B-B14F-4D97-AF65-F5344CB8AC3E}">
        <p14:creationId xmlns:p14="http://schemas.microsoft.com/office/powerpoint/2010/main" val="119088052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a:t>Veränderte Medienwelt, komplexe Medienlandschaft Schweiz</a:t>
            </a:r>
            <a:endParaRPr lang="de-DE" dirty="0"/>
          </a:p>
        </p:txBody>
      </p:sp>
      <p:sp>
        <p:nvSpPr>
          <p:cNvPr id="3" name="Inhaltsplatzhalter 2"/>
          <p:cNvSpPr>
            <a:spLocks noGrp="1"/>
          </p:cNvSpPr>
          <p:nvPr>
            <p:ph idx="1"/>
          </p:nvPr>
        </p:nvSpPr>
        <p:spPr/>
        <p:txBody>
          <a:bodyPr/>
          <a:lstStyle/>
          <a:p>
            <a:pPr>
              <a:spcAft>
                <a:spcPts val="900"/>
              </a:spcAft>
            </a:pPr>
            <a:r>
              <a:rPr lang="de-CH" dirty="0"/>
              <a:t>Technisch getriebene Neuerungen (Distribution und Empfang)</a:t>
            </a:r>
            <a:endParaRPr lang="de-CH" b="1" dirty="0"/>
          </a:p>
          <a:p>
            <a:pPr>
              <a:spcAft>
                <a:spcPts val="900"/>
              </a:spcAft>
            </a:pPr>
            <a:r>
              <a:rPr lang="de-CH" dirty="0"/>
              <a:t>Gesellschaftliche und individuelle Veränderungen hinsichtlich Mediennutzung</a:t>
            </a:r>
            <a:endParaRPr lang="de-CH" b="1" dirty="0"/>
          </a:p>
          <a:p>
            <a:pPr>
              <a:spcAft>
                <a:spcPts val="900"/>
              </a:spcAft>
            </a:pPr>
            <a:r>
              <a:rPr lang="de-CH" dirty="0"/>
              <a:t>Neue </a:t>
            </a:r>
            <a:r>
              <a:rPr lang="de-CH" dirty="0" err="1"/>
              <a:t>Contentformen</a:t>
            </a:r>
            <a:r>
              <a:rPr lang="de-CH" dirty="0"/>
              <a:t> und neue Werbeformen</a:t>
            </a:r>
            <a:endParaRPr lang="de-CH" b="1" dirty="0"/>
          </a:p>
          <a:p>
            <a:pPr>
              <a:spcAft>
                <a:spcPts val="900"/>
              </a:spcAft>
            </a:pPr>
            <a:r>
              <a:rPr lang="de-CH" dirty="0"/>
              <a:t>Medienpolitische Veränderungen und Rahmenbedingungen (z.B. schwaches Urheberrecht in der Schweiz)</a:t>
            </a:r>
            <a:endParaRPr lang="de-CH" b="1" dirty="0"/>
          </a:p>
          <a:p>
            <a:pPr>
              <a:spcAft>
                <a:spcPts val="900"/>
              </a:spcAft>
            </a:pPr>
            <a:r>
              <a:rPr lang="de-CH" dirty="0"/>
              <a:t>Kleinräumiger Markt mit vielen Anbietern</a:t>
            </a:r>
            <a:endParaRPr lang="de-CH" b="1" dirty="0"/>
          </a:p>
          <a:p>
            <a:pPr>
              <a:spcAft>
                <a:spcPts val="900"/>
              </a:spcAft>
            </a:pPr>
            <a:r>
              <a:rPr lang="de-CH" dirty="0" err="1" smtClean="0"/>
              <a:t>Inspill</a:t>
            </a:r>
            <a:endParaRPr lang="de-CH" dirty="0" smtClean="0"/>
          </a:p>
          <a:p>
            <a:endParaRPr lang="de-CH" b="1" dirty="0"/>
          </a:p>
          <a:p>
            <a:pPr marL="0" indent="0">
              <a:buNone/>
            </a:pPr>
            <a:r>
              <a:rPr lang="de-CH" dirty="0"/>
              <a:t>Etc. </a:t>
            </a:r>
            <a:endParaRPr lang="de-CH" b="1" dirty="0"/>
          </a:p>
          <a:p>
            <a:pPr marL="0" indent="0">
              <a:buNone/>
            </a:pPr>
            <a:endParaRPr lang="de-CH" dirty="0" smtClean="0"/>
          </a:p>
          <a:p>
            <a:pPr marL="0" indent="0">
              <a:buNone/>
            </a:pPr>
            <a:r>
              <a:rPr lang="de-CH" b="1" dirty="0" smtClean="0"/>
              <a:t>–&gt; Anspruch </a:t>
            </a:r>
            <a:r>
              <a:rPr lang="de-CH" b="1" dirty="0"/>
              <a:t>ist alles zu messen und </a:t>
            </a:r>
            <a:r>
              <a:rPr lang="de-CH" b="1" dirty="0" smtClean="0"/>
              <a:t>Abzubilden</a:t>
            </a:r>
            <a:endParaRPr lang="de-CH" b="1" dirty="0"/>
          </a:p>
        </p:txBody>
      </p:sp>
    </p:spTree>
    <p:extLst>
      <p:ext uri="{BB962C8B-B14F-4D97-AF65-F5344CB8AC3E}">
        <p14:creationId xmlns:p14="http://schemas.microsoft.com/office/powerpoint/2010/main" val="193222192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a:t>Alle Herausforderungen und Ansprüche an die Forschung können auf zwei Dimensionen reduziert werden</a:t>
            </a:r>
            <a:endParaRPr lang="de-DE" dirty="0"/>
          </a:p>
        </p:txBody>
      </p:sp>
      <p:sp>
        <p:nvSpPr>
          <p:cNvPr id="5" name="Inhaltsplatzhalter 2"/>
          <p:cNvSpPr>
            <a:spLocks noGrp="1"/>
          </p:cNvSpPr>
          <p:nvPr>
            <p:ph idx="1"/>
          </p:nvPr>
        </p:nvSpPr>
        <p:spPr>
          <a:xfrm>
            <a:off x="792163" y="2031690"/>
            <a:ext cx="2663713" cy="1582415"/>
          </a:xfrm>
        </p:spPr>
        <p:txBody>
          <a:bodyPr/>
          <a:lstStyle/>
          <a:p>
            <a:pPr marL="0" indent="0">
              <a:spcAft>
                <a:spcPts val="0"/>
              </a:spcAft>
              <a:buNone/>
            </a:pPr>
            <a:r>
              <a:rPr lang="de-CH" b="1" dirty="0" smtClean="0">
                <a:latin typeface="Tahoma"/>
                <a:cs typeface="Tahoma"/>
              </a:rPr>
              <a:t>Strategische Zielsetzungen der Mediapulse</a:t>
            </a:r>
          </a:p>
          <a:p>
            <a:pPr marL="0" indent="0">
              <a:spcAft>
                <a:spcPts val="0"/>
              </a:spcAft>
              <a:buNone/>
            </a:pPr>
            <a:endParaRPr lang="de-CH" b="1" dirty="0"/>
          </a:p>
          <a:p>
            <a:pPr>
              <a:spcAft>
                <a:spcPts val="900"/>
              </a:spcAft>
            </a:pPr>
            <a:r>
              <a:rPr lang="de-CH" dirty="0" smtClean="0"/>
              <a:t>Granulare Abbildungen einer sich fragmentierenden TV-Nutzung</a:t>
            </a:r>
          </a:p>
          <a:p>
            <a:pPr>
              <a:spcAft>
                <a:spcPts val="900"/>
              </a:spcAft>
            </a:pPr>
            <a:r>
              <a:rPr lang="de-CH" dirty="0" smtClean="0"/>
              <a:t>Abdeckung der TV-Nutzung über Online-Vektoren</a:t>
            </a:r>
            <a:endParaRPr lang="de-DE" dirty="0"/>
          </a:p>
        </p:txBody>
      </p:sp>
      <p:cxnSp>
        <p:nvCxnSpPr>
          <p:cNvPr id="6" name="Gerade Verbindung mit Pfeil 5"/>
          <p:cNvCxnSpPr/>
          <p:nvPr/>
        </p:nvCxnSpPr>
        <p:spPr>
          <a:xfrm flipV="1">
            <a:off x="4788024" y="1349375"/>
            <a:ext cx="0" cy="2592288"/>
          </a:xfrm>
          <a:prstGeom prst="straightConnector1">
            <a:avLst/>
          </a:prstGeom>
          <a:ln w="25400">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7" name="Gerade Verbindung mit Pfeil 6"/>
          <p:cNvCxnSpPr/>
          <p:nvPr/>
        </p:nvCxnSpPr>
        <p:spPr>
          <a:xfrm>
            <a:off x="4788024" y="3941663"/>
            <a:ext cx="3672408" cy="0"/>
          </a:xfrm>
          <a:prstGeom prst="straightConnector1">
            <a:avLst/>
          </a:prstGeom>
          <a:ln w="25400">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8" name="Textfeld 7"/>
          <p:cNvSpPr txBox="1"/>
          <p:nvPr/>
        </p:nvSpPr>
        <p:spPr>
          <a:xfrm>
            <a:off x="5544108" y="3941664"/>
            <a:ext cx="1057013" cy="307777"/>
          </a:xfrm>
          <a:prstGeom prst="rect">
            <a:avLst/>
          </a:prstGeom>
          <a:noFill/>
        </p:spPr>
        <p:txBody>
          <a:bodyPr wrap="none" rtlCol="0">
            <a:spAutoFit/>
          </a:bodyPr>
          <a:lstStyle/>
          <a:p>
            <a:r>
              <a:rPr lang="de-CH" sz="1400" dirty="0" smtClean="0">
                <a:latin typeface="Tahoma"/>
                <a:cs typeface="Tahoma"/>
              </a:rPr>
              <a:t>Abdeckung</a:t>
            </a:r>
            <a:endParaRPr lang="de-CH" sz="1400" dirty="0">
              <a:latin typeface="Tahoma"/>
              <a:cs typeface="Tahoma"/>
            </a:endParaRPr>
          </a:p>
        </p:txBody>
      </p:sp>
      <p:sp>
        <p:nvSpPr>
          <p:cNvPr id="9" name="Textfeld 8"/>
          <p:cNvSpPr txBox="1"/>
          <p:nvPr/>
        </p:nvSpPr>
        <p:spPr>
          <a:xfrm rot="16200000">
            <a:off x="4021463" y="2613535"/>
            <a:ext cx="1120820" cy="307777"/>
          </a:xfrm>
          <a:prstGeom prst="rect">
            <a:avLst/>
          </a:prstGeom>
          <a:noFill/>
        </p:spPr>
        <p:txBody>
          <a:bodyPr wrap="none" rtlCol="0">
            <a:spAutoFit/>
          </a:bodyPr>
          <a:lstStyle/>
          <a:p>
            <a:r>
              <a:rPr lang="de-CH" sz="1400" dirty="0" smtClean="0">
                <a:latin typeface="Tahoma"/>
                <a:cs typeface="Tahoma"/>
              </a:rPr>
              <a:t>Granularität</a:t>
            </a:r>
            <a:endParaRPr lang="de-CH" sz="1400" dirty="0">
              <a:latin typeface="Tahoma"/>
              <a:cs typeface="Tahoma"/>
            </a:endParaRPr>
          </a:p>
        </p:txBody>
      </p:sp>
    </p:spTree>
    <p:extLst>
      <p:ext uri="{BB962C8B-B14F-4D97-AF65-F5344CB8AC3E}">
        <p14:creationId xmlns:p14="http://schemas.microsoft.com/office/powerpoint/2010/main" val="60917138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a:t>Zur Lösung der Herausforderungen müssen neue Wege gegangen werden</a:t>
            </a:r>
            <a:endParaRPr lang="de-DE" dirty="0"/>
          </a:p>
        </p:txBody>
      </p:sp>
      <p:sp>
        <p:nvSpPr>
          <p:cNvPr id="3" name="Inhaltsplatzhalter 2"/>
          <p:cNvSpPr>
            <a:spLocks noGrp="1"/>
          </p:cNvSpPr>
          <p:nvPr>
            <p:ph idx="1"/>
          </p:nvPr>
        </p:nvSpPr>
        <p:spPr>
          <a:xfrm>
            <a:off x="792163" y="2355726"/>
            <a:ext cx="7272225" cy="1980219"/>
          </a:xfrm>
        </p:spPr>
        <p:txBody>
          <a:bodyPr/>
          <a:lstStyle/>
          <a:p>
            <a:pPr>
              <a:spcAft>
                <a:spcPts val="900"/>
              </a:spcAft>
            </a:pPr>
            <a:r>
              <a:rPr lang="de-CH" dirty="0" smtClean="0"/>
              <a:t>Die </a:t>
            </a:r>
            <a:r>
              <a:rPr lang="de-CH" dirty="0"/>
              <a:t>Klassische Panelforschung mit dem Stichprobenansatz kommt an ihre Grenzen (Granularität</a:t>
            </a:r>
            <a:r>
              <a:rPr lang="de-CH" dirty="0" smtClean="0"/>
              <a:t>)</a:t>
            </a:r>
            <a:endParaRPr lang="de-CH" dirty="0"/>
          </a:p>
          <a:p>
            <a:pPr>
              <a:spcAft>
                <a:spcPts val="900"/>
              </a:spcAft>
            </a:pPr>
            <a:r>
              <a:rPr lang="de-CH" dirty="0"/>
              <a:t>Mit den herkömmlichen People Metern kann nicht jede Spielart der Nutzung erfasst werden (Abdeckung)</a:t>
            </a:r>
          </a:p>
          <a:p>
            <a:pPr marL="0" indent="0">
              <a:buNone/>
            </a:pPr>
            <a:r>
              <a:rPr lang="de-CH" dirty="0"/>
              <a:t> </a:t>
            </a:r>
          </a:p>
          <a:p>
            <a:pPr marL="0" indent="0">
              <a:buNone/>
            </a:pPr>
            <a:r>
              <a:rPr lang="de-CH" b="1" dirty="0" smtClean="0"/>
              <a:t>–&gt; Für </a:t>
            </a:r>
            <a:r>
              <a:rPr lang="de-CH" b="1" dirty="0"/>
              <a:t>beide Fragen hat Mediapulse Forschungsprojekte </a:t>
            </a:r>
            <a:r>
              <a:rPr lang="de-CH" b="1" dirty="0" smtClean="0"/>
              <a:t>definiert</a:t>
            </a:r>
            <a:endParaRPr lang="de-CH" b="1" dirty="0"/>
          </a:p>
        </p:txBody>
      </p:sp>
    </p:spTree>
    <p:extLst>
      <p:ext uri="{BB962C8B-B14F-4D97-AF65-F5344CB8AC3E}">
        <p14:creationId xmlns:p14="http://schemas.microsoft.com/office/powerpoint/2010/main" val="333178077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bgerundetes Rechteck 4"/>
          <p:cNvSpPr/>
          <p:nvPr/>
        </p:nvSpPr>
        <p:spPr>
          <a:xfrm>
            <a:off x="5940276" y="2178919"/>
            <a:ext cx="2878931" cy="2285131"/>
          </a:xfrm>
          <a:prstGeom prst="roundRect">
            <a:avLst>
              <a:gd name="adj" fmla="val 0"/>
            </a:avLst>
          </a:prstGeom>
          <a:solidFill>
            <a:schemeClr val="accent2">
              <a:lumMod val="20000"/>
              <a:lumOff val="80000"/>
              <a:alpha val="40000"/>
            </a:schemeClr>
          </a:solidFill>
          <a:ln w="254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de-CH" sz="1200" dirty="0">
              <a:latin typeface="Tahoma" panose="020B0604030504040204" pitchFamily="34" charset="0"/>
              <a:ea typeface="Tahoma" panose="020B0604030504040204" pitchFamily="34" charset="0"/>
              <a:cs typeface="Tahoma" panose="020B0604030504040204" pitchFamily="34" charset="0"/>
            </a:endParaRPr>
          </a:p>
          <a:p>
            <a:pPr algn="ctr"/>
            <a:endParaRPr lang="de-CH" sz="1200" dirty="0">
              <a:latin typeface="Tahoma" panose="020B0604030504040204" pitchFamily="34" charset="0"/>
              <a:ea typeface="Tahoma" panose="020B0604030504040204" pitchFamily="34" charset="0"/>
              <a:cs typeface="Tahoma" panose="020B0604030504040204" pitchFamily="34" charset="0"/>
            </a:endParaRPr>
          </a:p>
          <a:p>
            <a:pPr algn="ctr"/>
            <a:endParaRPr lang="de-CH" sz="1200" dirty="0">
              <a:latin typeface="Tahoma" panose="020B0604030504040204" pitchFamily="34" charset="0"/>
              <a:ea typeface="Tahoma" panose="020B0604030504040204" pitchFamily="34" charset="0"/>
              <a:cs typeface="Tahoma" panose="020B0604030504040204" pitchFamily="34" charset="0"/>
            </a:endParaRPr>
          </a:p>
          <a:p>
            <a:pPr algn="ctr"/>
            <a:endParaRPr lang="de-CH" sz="1200" dirty="0">
              <a:latin typeface="Tahoma" panose="020B0604030504040204" pitchFamily="34" charset="0"/>
              <a:ea typeface="Tahoma" panose="020B0604030504040204" pitchFamily="34" charset="0"/>
              <a:cs typeface="Tahoma" panose="020B0604030504040204" pitchFamily="34" charset="0"/>
            </a:endParaRPr>
          </a:p>
          <a:p>
            <a:pPr algn="ctr"/>
            <a:endParaRPr lang="de-CH" sz="1200" dirty="0">
              <a:latin typeface="Tahoma" panose="020B0604030504040204" pitchFamily="34" charset="0"/>
              <a:ea typeface="Tahoma" panose="020B0604030504040204" pitchFamily="34" charset="0"/>
              <a:cs typeface="Tahoma" panose="020B0604030504040204" pitchFamily="34" charset="0"/>
            </a:endParaRPr>
          </a:p>
          <a:p>
            <a:pPr algn="ctr"/>
            <a:endParaRPr lang="de-CH" sz="1200" dirty="0">
              <a:latin typeface="Tahoma" panose="020B0604030504040204" pitchFamily="34" charset="0"/>
              <a:ea typeface="Tahoma" panose="020B0604030504040204" pitchFamily="34" charset="0"/>
              <a:cs typeface="Tahoma" panose="020B0604030504040204" pitchFamily="34" charset="0"/>
            </a:endParaRPr>
          </a:p>
          <a:p>
            <a:pPr algn="ctr"/>
            <a:endParaRPr lang="de-CH" sz="1200" dirty="0">
              <a:latin typeface="Tahoma" panose="020B0604030504040204" pitchFamily="34" charset="0"/>
              <a:ea typeface="Tahoma" panose="020B0604030504040204" pitchFamily="34" charset="0"/>
              <a:cs typeface="Tahoma" panose="020B0604030504040204" pitchFamily="34" charset="0"/>
            </a:endParaRPr>
          </a:p>
          <a:p>
            <a:pPr algn="ctr"/>
            <a:endParaRPr lang="de-CH" sz="1200" dirty="0">
              <a:latin typeface="Tahoma" panose="020B0604030504040204" pitchFamily="34" charset="0"/>
              <a:ea typeface="Tahoma" panose="020B0604030504040204" pitchFamily="34" charset="0"/>
              <a:cs typeface="Tahoma" panose="020B0604030504040204" pitchFamily="34" charset="0"/>
            </a:endParaRPr>
          </a:p>
          <a:p>
            <a:pPr algn="ctr"/>
            <a:endParaRPr lang="de-CH" sz="1200"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algn="ctr"/>
            <a:r>
              <a:rPr lang="de-CH" sz="1200" dirty="0">
                <a:solidFill>
                  <a:schemeClr val="tx1"/>
                </a:solidFill>
                <a:latin typeface="Tahoma" panose="020B0604030504040204" pitchFamily="34" charset="0"/>
                <a:ea typeface="Tahoma" panose="020B0604030504040204" pitchFamily="34" charset="0"/>
                <a:cs typeface="Tahoma" panose="020B0604030504040204" pitchFamily="34" charset="0"/>
              </a:rPr>
              <a:t>Fokus </a:t>
            </a:r>
            <a:r>
              <a:rPr lang="de-CH" sz="1200" b="1" dirty="0" smtClean="0">
                <a:solidFill>
                  <a:schemeClr val="tx1"/>
                </a:solidFill>
                <a:latin typeface="Tahoma" panose="020B0604030504040204" pitchFamily="34" charset="0"/>
                <a:ea typeface="Tahoma" panose="020B0604030504040204" pitchFamily="34" charset="0"/>
                <a:cs typeface="Tahoma" panose="020B0604030504040204" pitchFamily="34" charset="0"/>
              </a:rPr>
              <a:t>Abdeckung/Messlücke</a:t>
            </a:r>
            <a:endParaRPr lang="de-CH" sz="1200" b="1"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6" name="Abgerundetes Rechteck 5"/>
          <p:cNvSpPr/>
          <p:nvPr/>
        </p:nvSpPr>
        <p:spPr>
          <a:xfrm>
            <a:off x="2807804" y="843559"/>
            <a:ext cx="6013934" cy="1224136"/>
          </a:xfrm>
          <a:prstGeom prst="roundRect">
            <a:avLst>
              <a:gd name="adj" fmla="val 0"/>
            </a:avLst>
          </a:prstGeom>
          <a:solidFill>
            <a:schemeClr val="accent3">
              <a:lumMod val="60000"/>
              <a:lumOff val="4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t"/>
          <a:lstStyle/>
          <a:p>
            <a:pPr algn="ctr"/>
            <a:r>
              <a:rPr lang="de-CH" sz="1200" dirty="0">
                <a:solidFill>
                  <a:schemeClr val="tx1"/>
                </a:solidFill>
                <a:latin typeface="Tahoma" panose="020B0604030504040204" pitchFamily="34" charset="0"/>
                <a:ea typeface="Tahoma" panose="020B0604030504040204" pitchFamily="34" charset="0"/>
                <a:cs typeface="Tahoma" panose="020B0604030504040204" pitchFamily="34" charset="0"/>
              </a:rPr>
              <a:t>Fokus Konvergenz</a:t>
            </a:r>
          </a:p>
          <a:p>
            <a:pPr algn="ctr"/>
            <a:r>
              <a:rPr lang="de-CH" sz="1200" dirty="0">
                <a:solidFill>
                  <a:schemeClr val="tx1"/>
                </a:solidFill>
                <a:latin typeface="Tahoma" panose="020B0604030504040204" pitchFamily="34" charset="0"/>
                <a:ea typeface="Tahoma" panose="020B0604030504040204" pitchFamily="34" charset="0"/>
                <a:cs typeface="Tahoma" panose="020B0604030504040204" pitchFamily="34" charset="0"/>
              </a:rPr>
              <a:t>(Mediapulse)</a:t>
            </a:r>
          </a:p>
        </p:txBody>
      </p:sp>
      <p:sp>
        <p:nvSpPr>
          <p:cNvPr id="28" name="Abgerundetes Rechteck 27"/>
          <p:cNvSpPr/>
          <p:nvPr/>
        </p:nvSpPr>
        <p:spPr>
          <a:xfrm>
            <a:off x="2821547" y="2175855"/>
            <a:ext cx="2797261" cy="2288196"/>
          </a:xfrm>
          <a:prstGeom prst="roundRect">
            <a:avLst>
              <a:gd name="adj" fmla="val 0"/>
            </a:avLst>
          </a:prstGeom>
          <a:solidFill>
            <a:schemeClr val="accent3">
              <a:lumMod val="60000"/>
              <a:lumOff val="4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de-CH" sz="1200" dirty="0">
              <a:latin typeface="Tahoma" panose="020B0604030504040204" pitchFamily="34" charset="0"/>
              <a:ea typeface="Tahoma" panose="020B0604030504040204" pitchFamily="34" charset="0"/>
              <a:cs typeface="Tahoma" panose="020B0604030504040204" pitchFamily="34" charset="0"/>
            </a:endParaRPr>
          </a:p>
          <a:p>
            <a:pPr algn="ctr"/>
            <a:endParaRPr lang="de-CH" sz="1200" dirty="0">
              <a:latin typeface="Tahoma" panose="020B0604030504040204" pitchFamily="34" charset="0"/>
              <a:ea typeface="Tahoma" panose="020B0604030504040204" pitchFamily="34" charset="0"/>
              <a:cs typeface="Tahoma" panose="020B0604030504040204" pitchFamily="34" charset="0"/>
            </a:endParaRPr>
          </a:p>
          <a:p>
            <a:pPr algn="ctr"/>
            <a:endParaRPr lang="de-CH" sz="1200" dirty="0">
              <a:latin typeface="Tahoma" panose="020B0604030504040204" pitchFamily="34" charset="0"/>
              <a:ea typeface="Tahoma" panose="020B0604030504040204" pitchFamily="34" charset="0"/>
              <a:cs typeface="Tahoma" panose="020B0604030504040204" pitchFamily="34" charset="0"/>
            </a:endParaRPr>
          </a:p>
          <a:p>
            <a:pPr algn="ctr"/>
            <a:endParaRPr lang="de-CH" sz="1200" dirty="0">
              <a:latin typeface="Tahoma" panose="020B0604030504040204" pitchFamily="34" charset="0"/>
              <a:ea typeface="Tahoma" panose="020B0604030504040204" pitchFamily="34" charset="0"/>
              <a:cs typeface="Tahoma" panose="020B0604030504040204" pitchFamily="34" charset="0"/>
            </a:endParaRPr>
          </a:p>
          <a:p>
            <a:pPr algn="ctr"/>
            <a:endParaRPr lang="de-CH" sz="1200" dirty="0">
              <a:latin typeface="Tahoma" panose="020B0604030504040204" pitchFamily="34" charset="0"/>
              <a:ea typeface="Tahoma" panose="020B0604030504040204" pitchFamily="34" charset="0"/>
              <a:cs typeface="Tahoma" panose="020B0604030504040204" pitchFamily="34" charset="0"/>
            </a:endParaRPr>
          </a:p>
          <a:p>
            <a:pPr algn="ctr"/>
            <a:endParaRPr lang="de-CH" sz="1200" dirty="0">
              <a:latin typeface="Tahoma" panose="020B0604030504040204" pitchFamily="34" charset="0"/>
              <a:ea typeface="Tahoma" panose="020B0604030504040204" pitchFamily="34" charset="0"/>
              <a:cs typeface="Tahoma" panose="020B0604030504040204" pitchFamily="34" charset="0"/>
            </a:endParaRPr>
          </a:p>
          <a:p>
            <a:pPr algn="ctr"/>
            <a:endParaRPr lang="de-CH" sz="1200" dirty="0">
              <a:latin typeface="Tahoma" panose="020B0604030504040204" pitchFamily="34" charset="0"/>
              <a:ea typeface="Tahoma" panose="020B0604030504040204" pitchFamily="34" charset="0"/>
              <a:cs typeface="Tahoma" panose="020B0604030504040204" pitchFamily="34" charset="0"/>
            </a:endParaRPr>
          </a:p>
          <a:p>
            <a:pPr algn="ctr"/>
            <a:endParaRPr lang="de-CH" sz="1200" dirty="0">
              <a:latin typeface="Tahoma" panose="020B0604030504040204" pitchFamily="34" charset="0"/>
              <a:ea typeface="Tahoma" panose="020B0604030504040204" pitchFamily="34" charset="0"/>
              <a:cs typeface="Tahoma" panose="020B0604030504040204" pitchFamily="34" charset="0"/>
            </a:endParaRPr>
          </a:p>
          <a:p>
            <a:pPr algn="ctr"/>
            <a:r>
              <a:rPr lang="de-CH" sz="1200" dirty="0">
                <a:solidFill>
                  <a:schemeClr val="tx1"/>
                </a:solidFill>
                <a:latin typeface="Tahoma" panose="020B0604030504040204" pitchFamily="34" charset="0"/>
                <a:ea typeface="Tahoma" panose="020B0604030504040204" pitchFamily="34" charset="0"/>
                <a:cs typeface="Tahoma" panose="020B0604030504040204" pitchFamily="34" charset="0"/>
              </a:rPr>
              <a:t/>
            </a:r>
            <a:br>
              <a:rPr lang="de-CH" sz="1200" dirty="0">
                <a:solidFill>
                  <a:schemeClr val="tx1"/>
                </a:solidFill>
                <a:latin typeface="Tahoma" panose="020B0604030504040204" pitchFamily="34" charset="0"/>
                <a:ea typeface="Tahoma" panose="020B0604030504040204" pitchFamily="34" charset="0"/>
                <a:cs typeface="Tahoma" panose="020B0604030504040204" pitchFamily="34" charset="0"/>
              </a:rPr>
            </a:br>
            <a:r>
              <a:rPr lang="de-CH" sz="1200" dirty="0">
                <a:solidFill>
                  <a:schemeClr val="tx1"/>
                </a:solidFill>
                <a:latin typeface="Tahoma" panose="020B0604030504040204" pitchFamily="34" charset="0"/>
                <a:ea typeface="Tahoma" panose="020B0604030504040204" pitchFamily="34" charset="0"/>
                <a:cs typeface="Tahoma" panose="020B0604030504040204" pitchFamily="34" charset="0"/>
              </a:rPr>
              <a:t>Fokus </a:t>
            </a:r>
            <a:r>
              <a:rPr lang="de-CH" sz="1200" b="1" dirty="0">
                <a:solidFill>
                  <a:schemeClr val="tx1"/>
                </a:solidFill>
                <a:latin typeface="Tahoma" panose="020B0604030504040204" pitchFamily="34" charset="0"/>
                <a:ea typeface="Tahoma" panose="020B0604030504040204" pitchFamily="34" charset="0"/>
                <a:cs typeface="Tahoma" panose="020B0604030504040204" pitchFamily="34" charset="0"/>
              </a:rPr>
              <a:t>Granularität</a:t>
            </a:r>
          </a:p>
          <a:p>
            <a:pPr algn="ctr"/>
            <a:r>
              <a:rPr lang="de-CH" sz="1200" dirty="0">
                <a:solidFill>
                  <a:schemeClr val="tx1"/>
                </a:solidFill>
                <a:latin typeface="Tahoma" panose="020B0604030504040204" pitchFamily="34" charset="0"/>
                <a:ea typeface="Tahoma" panose="020B0604030504040204" pitchFamily="34" charset="0"/>
                <a:cs typeface="Tahoma" panose="020B0604030504040204" pitchFamily="34" charset="0"/>
              </a:rPr>
              <a:t>(Mediapulse)</a:t>
            </a:r>
          </a:p>
        </p:txBody>
      </p:sp>
      <p:sp>
        <p:nvSpPr>
          <p:cNvPr id="2" name="Titel 1"/>
          <p:cNvSpPr>
            <a:spLocks noGrp="1"/>
          </p:cNvSpPr>
          <p:nvPr>
            <p:ph type="title"/>
          </p:nvPr>
        </p:nvSpPr>
        <p:spPr/>
        <p:txBody>
          <a:bodyPr/>
          <a:lstStyle/>
          <a:p>
            <a:r>
              <a:rPr lang="de-CH" dirty="0"/>
              <a:t>Hybride Messsystem als Lösungsansatz am Bsp. von TAM</a:t>
            </a:r>
            <a:endParaRPr lang="de-DE" dirty="0"/>
          </a:p>
        </p:txBody>
      </p:sp>
      <p:sp>
        <p:nvSpPr>
          <p:cNvPr id="7" name="Abgerundetes Rechteck 6"/>
          <p:cNvSpPr/>
          <p:nvPr/>
        </p:nvSpPr>
        <p:spPr>
          <a:xfrm>
            <a:off x="4143897" y="1348337"/>
            <a:ext cx="3084435" cy="3321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de-CH" sz="1200" dirty="0">
                <a:latin typeface="Tahoma" panose="020B0604030504040204" pitchFamily="34" charset="0"/>
                <a:ea typeface="Tahoma" panose="020B0604030504040204" pitchFamily="34" charset="0"/>
                <a:cs typeface="Tahoma" panose="020B0604030504040204" pitchFamily="34" charset="0"/>
              </a:rPr>
              <a:t>Hybride </a:t>
            </a:r>
            <a:r>
              <a:rPr lang="de-CH" sz="1200" dirty="0" err="1">
                <a:latin typeface="Tahoma" panose="020B0604030504040204" pitchFamily="34" charset="0"/>
                <a:ea typeface="Tahoma" panose="020B0604030504040204" pitchFamily="34" charset="0"/>
                <a:cs typeface="Tahoma" panose="020B0604030504040204" pitchFamily="34" charset="0"/>
              </a:rPr>
              <a:t>Bewegtbildwährung</a:t>
            </a:r>
            <a:endParaRPr lang="de-CH" sz="1200" dirty="0">
              <a:latin typeface="Tahoma" panose="020B0604030504040204" pitchFamily="34" charset="0"/>
              <a:ea typeface="Tahoma" panose="020B0604030504040204" pitchFamily="34" charset="0"/>
              <a:cs typeface="Tahoma" panose="020B0604030504040204" pitchFamily="34" charset="0"/>
            </a:endParaRPr>
          </a:p>
        </p:txBody>
      </p:sp>
      <p:sp>
        <p:nvSpPr>
          <p:cNvPr id="8" name="Abgerundetes Rechteck 7"/>
          <p:cNvSpPr/>
          <p:nvPr/>
        </p:nvSpPr>
        <p:spPr>
          <a:xfrm>
            <a:off x="2900305" y="2218551"/>
            <a:ext cx="2641524" cy="3321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de-CH" sz="1200" dirty="0">
                <a:latin typeface="Tahoma" panose="020B0604030504040204" pitchFamily="34" charset="0"/>
                <a:ea typeface="Tahoma" panose="020B0604030504040204" pitchFamily="34" charset="0"/>
                <a:cs typeface="Tahoma" panose="020B0604030504040204" pitchFamily="34" charset="0"/>
              </a:rPr>
              <a:t>Hybride TV-Währung</a:t>
            </a:r>
          </a:p>
        </p:txBody>
      </p:sp>
      <p:sp>
        <p:nvSpPr>
          <p:cNvPr id="9" name="Abgerundetes Rechteck 8"/>
          <p:cNvSpPr/>
          <p:nvPr/>
        </p:nvSpPr>
        <p:spPr>
          <a:xfrm>
            <a:off x="6014983" y="2217455"/>
            <a:ext cx="2641524" cy="3321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de-CH" sz="1200" dirty="0">
                <a:latin typeface="Tahoma" panose="020B0604030504040204" pitchFamily="34" charset="0"/>
                <a:ea typeface="Tahoma" panose="020B0604030504040204" pitchFamily="34" charset="0"/>
                <a:cs typeface="Tahoma" panose="020B0604030504040204" pitchFamily="34" charset="0"/>
              </a:rPr>
              <a:t>Hybride Video-/Onlinewährung</a:t>
            </a:r>
          </a:p>
        </p:txBody>
      </p:sp>
      <p:sp>
        <p:nvSpPr>
          <p:cNvPr id="10" name="Abgerundetes Rechteck 9"/>
          <p:cNvSpPr/>
          <p:nvPr/>
        </p:nvSpPr>
        <p:spPr>
          <a:xfrm>
            <a:off x="2900303" y="3095733"/>
            <a:ext cx="2641526" cy="2727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de-CH" sz="1200" dirty="0">
                <a:latin typeface="Tahoma" panose="020B0604030504040204" pitchFamily="34" charset="0"/>
                <a:ea typeface="Tahoma" panose="020B0604030504040204" pitchFamily="34" charset="0"/>
                <a:cs typeface="Tahoma" panose="020B0604030504040204" pitchFamily="34" charset="0"/>
              </a:rPr>
              <a:t>TV-Panel</a:t>
            </a:r>
          </a:p>
        </p:txBody>
      </p:sp>
      <p:sp>
        <p:nvSpPr>
          <p:cNvPr id="11" name="Abgerundetes Rechteck 10"/>
          <p:cNvSpPr/>
          <p:nvPr/>
        </p:nvSpPr>
        <p:spPr>
          <a:xfrm>
            <a:off x="2889259" y="3628352"/>
            <a:ext cx="2641526" cy="27899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de-CH" sz="1200" dirty="0">
                <a:latin typeface="Tahoma" panose="020B0604030504040204" pitchFamily="34" charset="0"/>
                <a:ea typeface="Tahoma" panose="020B0604030504040204" pitchFamily="34" charset="0"/>
                <a:cs typeface="Tahoma" panose="020B0604030504040204" pitchFamily="34" charset="0"/>
              </a:rPr>
              <a:t>Return Path Data</a:t>
            </a:r>
          </a:p>
        </p:txBody>
      </p:sp>
      <p:sp>
        <p:nvSpPr>
          <p:cNvPr id="12" name="Abgerundetes Rechteck 11"/>
          <p:cNvSpPr/>
          <p:nvPr/>
        </p:nvSpPr>
        <p:spPr>
          <a:xfrm>
            <a:off x="6014983" y="3085836"/>
            <a:ext cx="2641524" cy="2815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de-CH" sz="1200" dirty="0">
                <a:latin typeface="Tahoma" panose="020B0604030504040204" pitchFamily="34" charset="0"/>
                <a:ea typeface="Tahoma" panose="020B0604030504040204" pitchFamily="34" charset="0"/>
                <a:cs typeface="Tahoma" panose="020B0604030504040204" pitchFamily="34" charset="0"/>
              </a:rPr>
              <a:t>Online Panel</a:t>
            </a:r>
          </a:p>
        </p:txBody>
      </p:sp>
      <p:sp>
        <p:nvSpPr>
          <p:cNvPr id="13" name="Abgerundetes Rechteck 12"/>
          <p:cNvSpPr/>
          <p:nvPr/>
        </p:nvSpPr>
        <p:spPr>
          <a:xfrm>
            <a:off x="7436717" y="3625052"/>
            <a:ext cx="1282992" cy="28229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de-CH" sz="1200" dirty="0">
                <a:latin typeface="Tahoma" panose="020B0604030504040204" pitchFamily="34" charset="0"/>
                <a:ea typeface="Tahoma" panose="020B0604030504040204" pitchFamily="34" charset="0"/>
                <a:cs typeface="Tahoma" panose="020B0604030504040204" pitchFamily="34" charset="0"/>
              </a:rPr>
              <a:t>Ad Server Data</a:t>
            </a:r>
          </a:p>
        </p:txBody>
      </p:sp>
      <p:sp>
        <p:nvSpPr>
          <p:cNvPr id="14" name="Abgerundetes Rechteck 13"/>
          <p:cNvSpPr/>
          <p:nvPr/>
        </p:nvSpPr>
        <p:spPr>
          <a:xfrm>
            <a:off x="6014983" y="3625052"/>
            <a:ext cx="1349381" cy="28229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de-CH" sz="1200" dirty="0">
                <a:latin typeface="Tahoma" panose="020B0604030504040204" pitchFamily="34" charset="0"/>
                <a:ea typeface="Tahoma" panose="020B0604030504040204" pitchFamily="34" charset="0"/>
                <a:cs typeface="Tahoma" panose="020B0604030504040204" pitchFamily="34" charset="0"/>
              </a:rPr>
              <a:t>Streaming Data</a:t>
            </a:r>
          </a:p>
        </p:txBody>
      </p:sp>
      <p:sp>
        <p:nvSpPr>
          <p:cNvPr id="16" name="Textfeld 15"/>
          <p:cNvSpPr txBox="1"/>
          <p:nvPr/>
        </p:nvSpPr>
        <p:spPr>
          <a:xfrm>
            <a:off x="2807259" y="1822400"/>
            <a:ext cx="5757712" cy="253916"/>
          </a:xfrm>
          <a:prstGeom prst="rect">
            <a:avLst/>
          </a:prstGeom>
          <a:noFill/>
        </p:spPr>
        <p:txBody>
          <a:bodyPr wrap="square" lIns="68580" tIns="34290" rIns="68580" bIns="34290" rtlCol="0">
            <a:spAutoFit/>
          </a:bodyPr>
          <a:lstStyle/>
          <a:p>
            <a:pPr algn="ctr"/>
            <a:r>
              <a:rPr lang="de-CH" sz="1200" dirty="0">
                <a:latin typeface="Tahoma" panose="020B0604030504040204" pitchFamily="34" charset="0"/>
                <a:ea typeface="Tahoma" panose="020B0604030504040204" pitchFamily="34" charset="0"/>
                <a:cs typeface="Tahoma" panose="020B0604030504040204" pitchFamily="34" charset="0"/>
              </a:rPr>
              <a:t>Horizontale Modellierung durch Fusion hybrider Währungen</a:t>
            </a:r>
          </a:p>
        </p:txBody>
      </p:sp>
      <p:sp>
        <p:nvSpPr>
          <p:cNvPr id="17" name="Textfeld 16"/>
          <p:cNvSpPr txBox="1"/>
          <p:nvPr/>
        </p:nvSpPr>
        <p:spPr>
          <a:xfrm>
            <a:off x="788071" y="2240681"/>
            <a:ext cx="1041451" cy="184666"/>
          </a:xfrm>
          <a:prstGeom prst="rect">
            <a:avLst/>
          </a:prstGeom>
          <a:noFill/>
        </p:spPr>
        <p:txBody>
          <a:bodyPr wrap="none" lIns="0" tIns="0" rIns="0" bIns="0" rtlCol="0">
            <a:spAutoFit/>
          </a:bodyPr>
          <a:lstStyle/>
          <a:p>
            <a:r>
              <a:rPr lang="de-CH" sz="1200" dirty="0">
                <a:latin typeface="Tahoma" panose="020B0604030504040204" pitchFamily="34" charset="0"/>
                <a:ea typeface="Tahoma" panose="020B0604030504040204" pitchFamily="34" charset="0"/>
                <a:cs typeface="Tahoma" panose="020B0604030504040204" pitchFamily="34" charset="0"/>
              </a:rPr>
              <a:t>Produktebene I</a:t>
            </a:r>
          </a:p>
        </p:txBody>
      </p:sp>
      <p:sp>
        <p:nvSpPr>
          <p:cNvPr id="18" name="Textfeld 17"/>
          <p:cNvSpPr txBox="1"/>
          <p:nvPr/>
        </p:nvSpPr>
        <p:spPr>
          <a:xfrm>
            <a:off x="804935" y="1366430"/>
            <a:ext cx="1098859" cy="184666"/>
          </a:xfrm>
          <a:prstGeom prst="rect">
            <a:avLst/>
          </a:prstGeom>
          <a:noFill/>
        </p:spPr>
        <p:txBody>
          <a:bodyPr wrap="none" lIns="0" tIns="0" rIns="0" bIns="0" rtlCol="0">
            <a:spAutoFit/>
          </a:bodyPr>
          <a:lstStyle/>
          <a:p>
            <a:r>
              <a:rPr lang="de-CH" sz="1200" dirty="0">
                <a:latin typeface="Tahoma" panose="020B0604030504040204" pitchFamily="34" charset="0"/>
                <a:ea typeface="Tahoma" panose="020B0604030504040204" pitchFamily="34" charset="0"/>
                <a:cs typeface="Tahoma" panose="020B0604030504040204" pitchFamily="34" charset="0"/>
              </a:rPr>
              <a:t>Produktebene II</a:t>
            </a:r>
          </a:p>
        </p:txBody>
      </p:sp>
      <p:sp>
        <p:nvSpPr>
          <p:cNvPr id="19" name="Textfeld 18"/>
          <p:cNvSpPr txBox="1"/>
          <p:nvPr/>
        </p:nvSpPr>
        <p:spPr>
          <a:xfrm>
            <a:off x="791580" y="1883028"/>
            <a:ext cx="1512884" cy="184666"/>
          </a:xfrm>
          <a:prstGeom prst="rect">
            <a:avLst/>
          </a:prstGeom>
          <a:noFill/>
        </p:spPr>
        <p:txBody>
          <a:bodyPr wrap="none" lIns="0" tIns="0" rIns="0" bIns="0" rtlCol="0">
            <a:spAutoFit/>
          </a:bodyPr>
          <a:lstStyle/>
          <a:p>
            <a:r>
              <a:rPr lang="de-CH" sz="1200" dirty="0">
                <a:latin typeface="Tahoma" panose="020B0604030504040204" pitchFamily="34" charset="0"/>
                <a:ea typeface="Tahoma" panose="020B0604030504040204" pitchFamily="34" charset="0"/>
                <a:cs typeface="Tahoma" panose="020B0604030504040204" pitchFamily="34" charset="0"/>
              </a:rPr>
              <a:t>Modellierungsebene II</a:t>
            </a:r>
          </a:p>
        </p:txBody>
      </p:sp>
      <p:sp>
        <p:nvSpPr>
          <p:cNvPr id="24" name="Pfeil nach oben und unten 23"/>
          <p:cNvSpPr/>
          <p:nvPr/>
        </p:nvSpPr>
        <p:spPr>
          <a:xfrm>
            <a:off x="4143897" y="3381701"/>
            <a:ext cx="183567" cy="243350"/>
          </a:xfrm>
          <a:prstGeom prst="upDownArrow">
            <a:avLst/>
          </a:prstGeom>
          <a:solidFill>
            <a:schemeClr val="accent3"/>
          </a:solidFill>
          <a:ln>
            <a:noFill/>
          </a:ln>
        </p:spPr>
        <p:style>
          <a:lnRef idx="2">
            <a:schemeClr val="accent2">
              <a:shade val="50000"/>
            </a:schemeClr>
          </a:lnRef>
          <a:fillRef idx="1">
            <a:schemeClr val="accent2"/>
          </a:fillRef>
          <a:effectRef idx="0">
            <a:schemeClr val="accent2"/>
          </a:effectRef>
          <a:fontRef idx="minor">
            <a:schemeClr val="lt1"/>
          </a:fontRef>
        </p:style>
        <p:txBody>
          <a:bodyPr lIns="68580" tIns="34290" rIns="68580" bIns="34290" rtlCol="0" anchor="ctr"/>
          <a:lstStyle/>
          <a:p>
            <a:pPr algn="ctr"/>
            <a:endParaRPr lang="de-CH" sz="1200">
              <a:latin typeface="Tahoma" panose="020B0604030504040204" pitchFamily="34" charset="0"/>
              <a:ea typeface="Tahoma" panose="020B0604030504040204" pitchFamily="34" charset="0"/>
              <a:cs typeface="Tahoma" panose="020B0604030504040204" pitchFamily="34" charset="0"/>
            </a:endParaRPr>
          </a:p>
        </p:txBody>
      </p:sp>
      <p:sp>
        <p:nvSpPr>
          <p:cNvPr id="25" name="Pfeil nach oben und unten 24"/>
          <p:cNvSpPr/>
          <p:nvPr/>
        </p:nvSpPr>
        <p:spPr>
          <a:xfrm>
            <a:off x="6666824" y="3367367"/>
            <a:ext cx="183567" cy="252791"/>
          </a:xfrm>
          <a:prstGeom prst="upDownArrow">
            <a:avLst/>
          </a:prstGeom>
          <a:solidFill>
            <a:schemeClr val="accent3"/>
          </a:solidFill>
          <a:ln>
            <a:noFill/>
          </a:ln>
        </p:spPr>
        <p:style>
          <a:lnRef idx="2">
            <a:schemeClr val="accent2">
              <a:shade val="50000"/>
            </a:schemeClr>
          </a:lnRef>
          <a:fillRef idx="1">
            <a:schemeClr val="accent2"/>
          </a:fillRef>
          <a:effectRef idx="0">
            <a:schemeClr val="accent2"/>
          </a:effectRef>
          <a:fontRef idx="minor">
            <a:schemeClr val="lt1"/>
          </a:fontRef>
        </p:style>
        <p:txBody>
          <a:bodyPr lIns="68580" tIns="34290" rIns="68580" bIns="34290" rtlCol="0" anchor="ctr"/>
          <a:lstStyle/>
          <a:p>
            <a:pPr algn="ctr"/>
            <a:endParaRPr lang="de-CH" sz="1200">
              <a:latin typeface="Tahoma" panose="020B0604030504040204" pitchFamily="34" charset="0"/>
              <a:ea typeface="Tahoma" panose="020B0604030504040204" pitchFamily="34" charset="0"/>
              <a:cs typeface="Tahoma" panose="020B0604030504040204" pitchFamily="34" charset="0"/>
            </a:endParaRPr>
          </a:p>
        </p:txBody>
      </p:sp>
      <p:sp>
        <p:nvSpPr>
          <p:cNvPr id="26" name="Pfeil nach oben und unten 25"/>
          <p:cNvSpPr/>
          <p:nvPr/>
        </p:nvSpPr>
        <p:spPr>
          <a:xfrm>
            <a:off x="7986429" y="3381703"/>
            <a:ext cx="183567" cy="252791"/>
          </a:xfrm>
          <a:prstGeom prst="upDownArrow">
            <a:avLst/>
          </a:prstGeom>
          <a:solidFill>
            <a:schemeClr val="accent3"/>
          </a:solidFill>
          <a:ln>
            <a:noFill/>
          </a:ln>
        </p:spPr>
        <p:style>
          <a:lnRef idx="2">
            <a:schemeClr val="accent2">
              <a:shade val="50000"/>
            </a:schemeClr>
          </a:lnRef>
          <a:fillRef idx="1">
            <a:schemeClr val="accent2"/>
          </a:fillRef>
          <a:effectRef idx="0">
            <a:schemeClr val="accent2"/>
          </a:effectRef>
          <a:fontRef idx="minor">
            <a:schemeClr val="lt1"/>
          </a:fontRef>
        </p:style>
        <p:txBody>
          <a:bodyPr lIns="68580" tIns="34290" rIns="68580" bIns="34290" rtlCol="0" anchor="ctr"/>
          <a:lstStyle/>
          <a:p>
            <a:pPr algn="ctr"/>
            <a:endParaRPr lang="de-CH" sz="1200">
              <a:latin typeface="Tahoma" panose="020B0604030504040204" pitchFamily="34" charset="0"/>
              <a:ea typeface="Tahoma" panose="020B0604030504040204" pitchFamily="34" charset="0"/>
              <a:cs typeface="Tahoma" panose="020B0604030504040204" pitchFamily="34" charset="0"/>
            </a:endParaRPr>
          </a:p>
        </p:txBody>
      </p:sp>
      <p:sp>
        <p:nvSpPr>
          <p:cNvPr id="27" name="Pfeil nach oben und unten 26"/>
          <p:cNvSpPr/>
          <p:nvPr/>
        </p:nvSpPr>
        <p:spPr>
          <a:xfrm rot="16200000">
            <a:off x="5686352" y="2208826"/>
            <a:ext cx="183567" cy="324036"/>
          </a:xfrm>
          <a:prstGeom prst="upDownArrow">
            <a:avLst/>
          </a:prstGeom>
          <a:solidFill>
            <a:schemeClr val="accent3"/>
          </a:solidFill>
          <a:ln>
            <a:noFill/>
          </a:ln>
        </p:spPr>
        <p:style>
          <a:lnRef idx="2">
            <a:schemeClr val="accent2">
              <a:shade val="50000"/>
            </a:schemeClr>
          </a:lnRef>
          <a:fillRef idx="1">
            <a:schemeClr val="accent2"/>
          </a:fillRef>
          <a:effectRef idx="0">
            <a:schemeClr val="accent2"/>
          </a:effectRef>
          <a:fontRef idx="minor">
            <a:schemeClr val="lt1"/>
          </a:fontRef>
        </p:style>
        <p:txBody>
          <a:bodyPr lIns="68580" tIns="34290" rIns="68580" bIns="34290" rtlCol="0" anchor="ctr"/>
          <a:lstStyle/>
          <a:p>
            <a:pPr algn="ctr"/>
            <a:endParaRPr lang="de-CH" sz="1200">
              <a:latin typeface="Tahoma" panose="020B0604030504040204" pitchFamily="34" charset="0"/>
              <a:ea typeface="Tahoma" panose="020B0604030504040204" pitchFamily="34" charset="0"/>
              <a:cs typeface="Tahoma" panose="020B0604030504040204" pitchFamily="34" charset="0"/>
            </a:endParaRPr>
          </a:p>
        </p:txBody>
      </p:sp>
      <p:sp>
        <p:nvSpPr>
          <p:cNvPr id="30" name="Textfeld 29"/>
          <p:cNvSpPr txBox="1"/>
          <p:nvPr/>
        </p:nvSpPr>
        <p:spPr>
          <a:xfrm>
            <a:off x="791580" y="2742094"/>
            <a:ext cx="1512884" cy="184666"/>
          </a:xfrm>
          <a:prstGeom prst="rect">
            <a:avLst/>
          </a:prstGeom>
          <a:noFill/>
        </p:spPr>
        <p:txBody>
          <a:bodyPr wrap="none" lIns="0" tIns="0" rIns="0" bIns="0" rtlCol="0">
            <a:spAutoFit/>
          </a:bodyPr>
          <a:lstStyle/>
          <a:p>
            <a:r>
              <a:rPr lang="de-CH" sz="1200" dirty="0">
                <a:latin typeface="Tahoma" panose="020B0604030504040204" pitchFamily="34" charset="0"/>
                <a:ea typeface="Tahoma" panose="020B0604030504040204" pitchFamily="34" charset="0"/>
                <a:cs typeface="Tahoma" panose="020B0604030504040204" pitchFamily="34" charset="0"/>
              </a:rPr>
              <a:t>Modellierungsebene </a:t>
            </a:r>
            <a:r>
              <a:rPr lang="de-CH" sz="1200" dirty="0" smtClean="0">
                <a:latin typeface="Tahoma" panose="020B0604030504040204" pitchFamily="34" charset="0"/>
                <a:ea typeface="Tahoma" panose="020B0604030504040204" pitchFamily="34" charset="0"/>
                <a:cs typeface="Tahoma" panose="020B0604030504040204" pitchFamily="34" charset="0"/>
              </a:rPr>
              <a:t>I</a:t>
            </a:r>
            <a:endParaRPr lang="de-CH" sz="1200" dirty="0">
              <a:latin typeface="Tahoma" panose="020B0604030504040204" pitchFamily="34" charset="0"/>
              <a:ea typeface="Tahoma" panose="020B0604030504040204" pitchFamily="34" charset="0"/>
              <a:cs typeface="Tahoma" panose="020B0604030504040204" pitchFamily="34" charset="0"/>
            </a:endParaRPr>
          </a:p>
        </p:txBody>
      </p:sp>
      <p:sp>
        <p:nvSpPr>
          <p:cNvPr id="31" name="Textfeld 30"/>
          <p:cNvSpPr txBox="1"/>
          <p:nvPr/>
        </p:nvSpPr>
        <p:spPr>
          <a:xfrm>
            <a:off x="791580" y="3184077"/>
            <a:ext cx="731270" cy="184666"/>
          </a:xfrm>
          <a:prstGeom prst="rect">
            <a:avLst/>
          </a:prstGeom>
          <a:noFill/>
        </p:spPr>
        <p:txBody>
          <a:bodyPr wrap="none" lIns="0" tIns="0" rIns="0" bIns="0" rtlCol="0">
            <a:spAutoFit/>
          </a:bodyPr>
          <a:lstStyle/>
          <a:p>
            <a:r>
              <a:rPr lang="de-CH" sz="1200" dirty="0" smtClean="0">
                <a:latin typeface="Tahoma" panose="020B0604030504040204" pitchFamily="34" charset="0"/>
                <a:ea typeface="Tahoma" panose="020B0604030504040204" pitchFamily="34" charset="0"/>
                <a:cs typeface="Tahoma" panose="020B0604030504040204" pitchFamily="34" charset="0"/>
              </a:rPr>
              <a:t>Dataebene</a:t>
            </a:r>
            <a:endParaRPr lang="de-CH" sz="1200" dirty="0">
              <a:latin typeface="Tahoma" panose="020B0604030504040204" pitchFamily="34" charset="0"/>
              <a:ea typeface="Tahoma" panose="020B0604030504040204" pitchFamily="34" charset="0"/>
              <a:cs typeface="Tahoma" panose="020B0604030504040204" pitchFamily="34" charset="0"/>
            </a:endParaRPr>
          </a:p>
        </p:txBody>
      </p:sp>
      <p:sp>
        <p:nvSpPr>
          <p:cNvPr id="32" name="Rechteck 31"/>
          <p:cNvSpPr/>
          <p:nvPr/>
        </p:nvSpPr>
        <p:spPr>
          <a:xfrm>
            <a:off x="5868144" y="2715766"/>
            <a:ext cx="108012" cy="180020"/>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0" rIns="54000" bIns="0" numCol="1" spcCol="0" rtlCol="0" fromWordArt="0" anchor="ctr" anchorCtr="0" forceAA="0" compatLnSpc="1">
            <a:prstTxWarp prst="textNoShape">
              <a:avLst/>
            </a:prstTxWarp>
            <a:noAutofit/>
          </a:bodyPr>
          <a:lstStyle/>
          <a:p>
            <a:pPr algn="ctr">
              <a:lnSpc>
                <a:spcPct val="95000"/>
              </a:lnSpc>
            </a:pPr>
            <a:endParaRPr lang="de-DE" sz="1400" b="1" dirty="0" smtClean="0"/>
          </a:p>
        </p:txBody>
      </p:sp>
      <p:sp>
        <p:nvSpPr>
          <p:cNvPr id="15" name="Textfeld 14"/>
          <p:cNvSpPr txBox="1"/>
          <p:nvPr/>
        </p:nvSpPr>
        <p:spPr>
          <a:xfrm>
            <a:off x="2807258" y="2669107"/>
            <a:ext cx="5757712" cy="253916"/>
          </a:xfrm>
          <a:prstGeom prst="rect">
            <a:avLst/>
          </a:prstGeom>
          <a:noFill/>
        </p:spPr>
        <p:txBody>
          <a:bodyPr wrap="square" lIns="68580" tIns="34290" rIns="68580" bIns="34290" rtlCol="0">
            <a:spAutoFit/>
          </a:bodyPr>
          <a:lstStyle/>
          <a:p>
            <a:pPr algn="ctr"/>
            <a:r>
              <a:rPr lang="de-CH" sz="1200" dirty="0">
                <a:latin typeface="Tahoma" panose="020B0604030504040204" pitchFamily="34" charset="0"/>
                <a:ea typeface="Tahoma" panose="020B0604030504040204" pitchFamily="34" charset="0"/>
                <a:cs typeface="Tahoma" panose="020B0604030504040204" pitchFamily="34" charset="0"/>
              </a:rPr>
              <a:t>Vertikale Modellierung durch Kalibrierung von </a:t>
            </a:r>
            <a:r>
              <a:rPr lang="de-CH" sz="1200" dirty="0" err="1">
                <a:latin typeface="Tahoma" panose="020B0604030504040204" pitchFamily="34" charset="0"/>
                <a:ea typeface="Tahoma" panose="020B0604030504040204" pitchFamily="34" charset="0"/>
                <a:cs typeface="Tahoma" panose="020B0604030504040204" pitchFamily="34" charset="0"/>
              </a:rPr>
              <a:t>Census</a:t>
            </a:r>
            <a:r>
              <a:rPr lang="de-CH" sz="1200" dirty="0">
                <a:latin typeface="Tahoma" panose="020B0604030504040204" pitchFamily="34" charset="0"/>
                <a:ea typeface="Tahoma" panose="020B0604030504040204" pitchFamily="34" charset="0"/>
                <a:cs typeface="Tahoma" panose="020B0604030504040204" pitchFamily="34" charset="0"/>
              </a:rPr>
              <a:t>- an Sampledaten</a:t>
            </a:r>
          </a:p>
        </p:txBody>
      </p:sp>
      <p:cxnSp>
        <p:nvCxnSpPr>
          <p:cNvPr id="33" name="Gerade Verbindung 32"/>
          <p:cNvCxnSpPr/>
          <p:nvPr/>
        </p:nvCxnSpPr>
        <p:spPr>
          <a:xfrm>
            <a:off x="792163" y="1779662"/>
            <a:ext cx="8029575" cy="0"/>
          </a:xfrm>
          <a:prstGeom prst="line">
            <a:avLst/>
          </a:prstGeom>
          <a:ln w="9525" cmpd="sng">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36" name="Gerade Verbindung 35"/>
          <p:cNvCxnSpPr/>
          <p:nvPr/>
        </p:nvCxnSpPr>
        <p:spPr>
          <a:xfrm>
            <a:off x="792163" y="2139702"/>
            <a:ext cx="8029575" cy="0"/>
          </a:xfrm>
          <a:prstGeom prst="line">
            <a:avLst/>
          </a:prstGeom>
          <a:ln w="9525" cmpd="sng">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37" name="Gerade Verbindung 36"/>
          <p:cNvCxnSpPr/>
          <p:nvPr/>
        </p:nvCxnSpPr>
        <p:spPr>
          <a:xfrm>
            <a:off x="792163" y="2636912"/>
            <a:ext cx="8029575" cy="0"/>
          </a:xfrm>
          <a:prstGeom prst="line">
            <a:avLst/>
          </a:prstGeom>
          <a:ln w="9525" cmpd="sng">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38" name="Gerade Verbindung 37"/>
          <p:cNvCxnSpPr/>
          <p:nvPr/>
        </p:nvCxnSpPr>
        <p:spPr>
          <a:xfrm>
            <a:off x="792163" y="2986162"/>
            <a:ext cx="8029575" cy="0"/>
          </a:xfrm>
          <a:prstGeom prst="line">
            <a:avLst/>
          </a:prstGeom>
          <a:ln w="9525" cmpd="sng">
            <a:solidFill>
              <a:schemeClr val="accent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6329830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hteck 10"/>
          <p:cNvSpPr/>
          <p:nvPr/>
        </p:nvSpPr>
        <p:spPr>
          <a:xfrm>
            <a:off x="792162" y="1347614"/>
            <a:ext cx="8029575" cy="3130724"/>
          </a:xfrm>
          <a:prstGeom prst="rect">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0" rIns="54000" bIns="0" numCol="1" spcCol="0" rtlCol="0" fromWordArt="0" anchor="ctr" anchorCtr="0" forceAA="0" compatLnSpc="1">
            <a:prstTxWarp prst="textNoShape">
              <a:avLst/>
            </a:prstTxWarp>
            <a:noAutofit/>
          </a:bodyPr>
          <a:lstStyle/>
          <a:p>
            <a:pPr algn="ctr">
              <a:lnSpc>
                <a:spcPct val="95000"/>
              </a:lnSpc>
            </a:pPr>
            <a:endParaRPr lang="de-DE" sz="1400" b="1" dirty="0" smtClean="0"/>
          </a:p>
        </p:txBody>
      </p:sp>
      <p:sp>
        <p:nvSpPr>
          <p:cNvPr id="7" name="Textfeld 6"/>
          <p:cNvSpPr txBox="1"/>
          <p:nvPr/>
        </p:nvSpPr>
        <p:spPr>
          <a:xfrm>
            <a:off x="2987824" y="3399842"/>
            <a:ext cx="5833914" cy="1188132"/>
          </a:xfrm>
          <a:prstGeom prst="rect">
            <a:avLst/>
          </a:prstGeom>
          <a:noFill/>
        </p:spPr>
        <p:txBody>
          <a:bodyPr wrap="square" lIns="0" tIns="0" rIns="0" bIns="0" rtlCol="0">
            <a:noAutofit/>
          </a:bodyPr>
          <a:lstStyle/>
          <a:p>
            <a:pPr>
              <a:lnSpc>
                <a:spcPct val="120000"/>
              </a:lnSpc>
            </a:pPr>
            <a:r>
              <a:rPr lang="de-CH" sz="1400" b="1" spc="40" dirty="0" smtClean="0">
                <a:solidFill>
                  <a:schemeClr val="bg1"/>
                </a:solidFill>
                <a:latin typeface="Tahoma"/>
                <a:cs typeface="Tahoma"/>
              </a:rPr>
              <a:t>Bei Fragen immer gerne:</a:t>
            </a:r>
          </a:p>
          <a:p>
            <a:pPr>
              <a:lnSpc>
                <a:spcPct val="120000"/>
              </a:lnSpc>
            </a:pPr>
            <a:endParaRPr lang="de-CH" sz="1400" b="1" spc="40" dirty="0">
              <a:solidFill>
                <a:schemeClr val="bg1"/>
              </a:solidFill>
              <a:latin typeface="Tahoma"/>
              <a:cs typeface="Tahoma"/>
            </a:endParaRPr>
          </a:p>
          <a:p>
            <a:pPr>
              <a:lnSpc>
                <a:spcPct val="120000"/>
              </a:lnSpc>
            </a:pPr>
            <a:r>
              <a:rPr lang="de-CH" sz="1400" b="1" spc="40" dirty="0" smtClean="0">
                <a:solidFill>
                  <a:schemeClr val="bg1"/>
                </a:solidFill>
                <a:latin typeface="Tahoma"/>
                <a:cs typeface="Tahoma"/>
              </a:rPr>
              <a:t>Dr. Tanja Hackenbruch: </a:t>
            </a:r>
            <a:r>
              <a:rPr lang="de-CH" sz="1200" dirty="0" err="1" smtClean="0">
                <a:latin typeface="Tahoma" panose="020B0604030504040204" pitchFamily="34" charset="0"/>
                <a:ea typeface="Tahoma" panose="020B0604030504040204" pitchFamily="34" charset="0"/>
                <a:cs typeface="Tahoma" panose="020B0604030504040204" pitchFamily="34" charset="0"/>
              </a:rPr>
              <a:t>Tanja.Hackenbruch</a:t>
            </a:r>
            <a:r>
              <a:rPr lang="de-CH" sz="1200" dirty="0" err="1">
                <a:latin typeface="Tahoma" panose="020B0604030504040204" pitchFamily="34" charset="0"/>
                <a:ea typeface="Tahoma" panose="020B0604030504040204" pitchFamily="34" charset="0"/>
                <a:cs typeface="Tahoma" panose="020B0604030504040204" pitchFamily="34" charset="0"/>
              </a:rPr>
              <a:t>@mediapulse.ch</a:t>
            </a:r>
            <a:endParaRPr lang="de-CH" sz="1200" dirty="0">
              <a:latin typeface="Tahoma" panose="020B0604030504040204" pitchFamily="34" charset="0"/>
              <a:ea typeface="Tahoma" panose="020B0604030504040204" pitchFamily="34" charset="0"/>
              <a:cs typeface="Tahoma" panose="020B0604030504040204" pitchFamily="34" charset="0"/>
            </a:endParaRPr>
          </a:p>
          <a:p>
            <a:pPr>
              <a:lnSpc>
                <a:spcPct val="120000"/>
              </a:lnSpc>
            </a:pPr>
            <a:r>
              <a:rPr lang="de-CH" sz="1400" spc="40" dirty="0" smtClean="0">
                <a:solidFill>
                  <a:schemeClr val="bg1"/>
                </a:solidFill>
                <a:latin typeface="Tahoma"/>
                <a:cs typeface="Tahoma"/>
              </a:rPr>
              <a:t> </a:t>
            </a:r>
            <a:endParaRPr lang="de-DE" sz="1400" spc="40" dirty="0" smtClean="0">
              <a:solidFill>
                <a:schemeClr val="bg1"/>
              </a:solidFill>
              <a:latin typeface="Tahoma"/>
              <a:cs typeface="Tahoma"/>
            </a:endParaRPr>
          </a:p>
        </p:txBody>
      </p:sp>
      <p:grpSp>
        <p:nvGrpSpPr>
          <p:cNvPr id="4" name="Gruppierung 3"/>
          <p:cNvGrpSpPr/>
          <p:nvPr/>
        </p:nvGrpSpPr>
        <p:grpSpPr>
          <a:xfrm>
            <a:off x="1007604" y="1671650"/>
            <a:ext cx="1709677" cy="153928"/>
            <a:chOff x="1007604" y="1671650"/>
            <a:chExt cx="1709677" cy="153928"/>
          </a:xfrm>
        </p:grpSpPr>
        <p:sp>
          <p:nvSpPr>
            <p:cNvPr id="3" name="Rechteck 2"/>
            <p:cNvSpPr/>
            <p:nvPr/>
          </p:nvSpPr>
          <p:spPr>
            <a:xfrm>
              <a:off x="1007604" y="1671650"/>
              <a:ext cx="153928" cy="153928"/>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0" rIns="54000" bIns="0" numCol="1" spcCol="0" rtlCol="0" fromWordArt="0" anchor="ctr" anchorCtr="0" forceAA="0" compatLnSpc="1">
              <a:prstTxWarp prst="textNoShape">
                <a:avLst/>
              </a:prstTxWarp>
              <a:noAutofit/>
            </a:bodyPr>
            <a:lstStyle/>
            <a:p>
              <a:pPr algn="ctr">
                <a:lnSpc>
                  <a:spcPct val="95000"/>
                </a:lnSpc>
              </a:pPr>
              <a:endParaRPr lang="de-DE" sz="1400" b="1" dirty="0" smtClean="0"/>
            </a:p>
          </p:txBody>
        </p:sp>
        <p:sp>
          <p:nvSpPr>
            <p:cNvPr id="15" name="Rechteck 14"/>
            <p:cNvSpPr/>
            <p:nvPr/>
          </p:nvSpPr>
          <p:spPr>
            <a:xfrm>
              <a:off x="1524675" y="1671650"/>
              <a:ext cx="153928" cy="153928"/>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0" rIns="54000" bIns="0" numCol="1" spcCol="0" rtlCol="0" fromWordArt="0" anchor="ctr" anchorCtr="0" forceAA="0" compatLnSpc="1">
              <a:prstTxWarp prst="textNoShape">
                <a:avLst/>
              </a:prstTxWarp>
              <a:noAutofit/>
            </a:bodyPr>
            <a:lstStyle/>
            <a:p>
              <a:pPr algn="ctr">
                <a:lnSpc>
                  <a:spcPct val="95000"/>
                </a:lnSpc>
              </a:pPr>
              <a:endParaRPr lang="de-DE" sz="1400" b="1" dirty="0" smtClean="0"/>
            </a:p>
          </p:txBody>
        </p:sp>
        <p:sp>
          <p:nvSpPr>
            <p:cNvPr id="18" name="Rechteck 17"/>
            <p:cNvSpPr/>
            <p:nvPr/>
          </p:nvSpPr>
          <p:spPr>
            <a:xfrm>
              <a:off x="2041746" y="1671650"/>
              <a:ext cx="153928" cy="153928"/>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0" rIns="54000" bIns="0" numCol="1" spcCol="0" rtlCol="0" fromWordArt="0" anchor="ctr" anchorCtr="0" forceAA="0" compatLnSpc="1">
              <a:prstTxWarp prst="textNoShape">
                <a:avLst/>
              </a:prstTxWarp>
              <a:noAutofit/>
            </a:bodyPr>
            <a:lstStyle/>
            <a:p>
              <a:pPr algn="ctr">
                <a:lnSpc>
                  <a:spcPct val="95000"/>
                </a:lnSpc>
              </a:pPr>
              <a:endParaRPr lang="de-DE" sz="1400" b="1" dirty="0" smtClean="0"/>
            </a:p>
          </p:txBody>
        </p:sp>
        <p:sp>
          <p:nvSpPr>
            <p:cNvPr id="20" name="Rechteck 19"/>
            <p:cNvSpPr/>
            <p:nvPr/>
          </p:nvSpPr>
          <p:spPr>
            <a:xfrm>
              <a:off x="2563353" y="1671650"/>
              <a:ext cx="153928" cy="153928"/>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0" rIns="54000" bIns="0" numCol="1" spcCol="0" rtlCol="0" fromWordArt="0" anchor="ctr" anchorCtr="0" forceAA="0" compatLnSpc="1">
              <a:prstTxWarp prst="textNoShape">
                <a:avLst/>
              </a:prstTxWarp>
              <a:noAutofit/>
            </a:bodyPr>
            <a:lstStyle/>
            <a:p>
              <a:pPr algn="ctr">
                <a:lnSpc>
                  <a:spcPct val="95000"/>
                </a:lnSpc>
              </a:pPr>
              <a:endParaRPr lang="de-DE" sz="1400" b="1" dirty="0" smtClean="0"/>
            </a:p>
          </p:txBody>
        </p:sp>
      </p:grpSp>
      <p:sp>
        <p:nvSpPr>
          <p:cNvPr id="12" name="Textfeld 11"/>
          <p:cNvSpPr txBox="1"/>
          <p:nvPr/>
        </p:nvSpPr>
        <p:spPr>
          <a:xfrm>
            <a:off x="2987712" y="591530"/>
            <a:ext cx="5976776" cy="684076"/>
          </a:xfrm>
          <a:prstGeom prst="rect">
            <a:avLst/>
          </a:prstGeom>
          <a:noFill/>
        </p:spPr>
        <p:txBody>
          <a:bodyPr wrap="square" lIns="0" tIns="0" rIns="0" bIns="0" rtlCol="0">
            <a:noAutofit/>
          </a:bodyPr>
          <a:lstStyle/>
          <a:p>
            <a:pPr>
              <a:lnSpc>
                <a:spcPct val="95000"/>
              </a:lnSpc>
            </a:pPr>
            <a:r>
              <a:rPr lang="de-DE" sz="2000" b="1" spc="40" dirty="0" smtClean="0">
                <a:latin typeface="Tahoma"/>
                <a:cs typeface="Tahoma"/>
              </a:rPr>
              <a:t>Danke für Ihre Aufmerksamkeit</a:t>
            </a:r>
            <a:endParaRPr lang="de-DE" sz="2000" b="1" spc="40" dirty="0">
              <a:latin typeface="Tahoma"/>
              <a:cs typeface="Tahoma"/>
            </a:endParaRPr>
          </a:p>
        </p:txBody>
      </p:sp>
    </p:spTree>
    <p:extLst>
      <p:ext uri="{BB962C8B-B14F-4D97-AF65-F5344CB8AC3E}">
        <p14:creationId xmlns:p14="http://schemas.microsoft.com/office/powerpoint/2010/main" val="385241160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feld 7"/>
          <p:cNvSpPr txBox="1"/>
          <p:nvPr/>
        </p:nvSpPr>
        <p:spPr>
          <a:xfrm>
            <a:off x="3095836" y="2750606"/>
            <a:ext cx="4320480" cy="1723549"/>
          </a:xfrm>
          <a:prstGeom prst="rect">
            <a:avLst/>
          </a:prstGeom>
          <a:noFill/>
        </p:spPr>
        <p:txBody>
          <a:bodyPr wrap="square" lIns="0" tIns="0" rIns="0" bIns="0" rtlCol="0">
            <a:spAutoFit/>
          </a:bodyPr>
          <a:lstStyle/>
          <a:p>
            <a:r>
              <a:rPr lang="en-GB" sz="1600" b="1" dirty="0" err="1" smtClean="0"/>
              <a:t>Mediapulse</a:t>
            </a:r>
            <a:r>
              <a:rPr lang="en-GB" sz="1600" b="1" dirty="0" smtClean="0"/>
              <a:t> </a:t>
            </a:r>
            <a:r>
              <a:rPr lang="en-GB" sz="1600" b="1" dirty="0"/>
              <a:t>AG</a:t>
            </a:r>
            <a:r>
              <a:rPr lang="de-DE" sz="1600" dirty="0"/>
              <a:t/>
            </a:r>
            <a:br>
              <a:rPr lang="de-DE" sz="1600" dirty="0"/>
            </a:br>
            <a:r>
              <a:rPr lang="de-DE" sz="1600" dirty="0" err="1" smtClean="0"/>
              <a:t>Weltpoststrasse</a:t>
            </a:r>
            <a:r>
              <a:rPr lang="de-DE" sz="1600" dirty="0" smtClean="0"/>
              <a:t> 5</a:t>
            </a:r>
            <a:r>
              <a:rPr lang="en-GB" sz="1600" dirty="0"/>
              <a:t/>
            </a:r>
            <a:br>
              <a:rPr lang="en-GB" sz="1600" dirty="0"/>
            </a:br>
            <a:r>
              <a:rPr lang="en-GB" sz="1600" dirty="0" smtClean="0"/>
              <a:t>CH-3015 </a:t>
            </a:r>
            <a:r>
              <a:rPr lang="en-GB" sz="1600" dirty="0"/>
              <a:t>Bern</a:t>
            </a:r>
            <a:endParaRPr lang="de-CH" sz="1600" dirty="0"/>
          </a:p>
          <a:p>
            <a:r>
              <a:rPr lang="de-DE" sz="1600" dirty="0"/>
              <a:t>Phone: +41 58 356 47 </a:t>
            </a:r>
            <a:r>
              <a:rPr lang="de-DE" sz="1600" dirty="0" smtClean="0"/>
              <a:t>11</a:t>
            </a:r>
          </a:p>
          <a:p>
            <a:r>
              <a:rPr lang="de-DE" sz="1600" dirty="0" err="1"/>
              <a:t>info@mediapulse.ch</a:t>
            </a:r>
            <a:endParaRPr lang="de-DE" sz="1600" dirty="0"/>
          </a:p>
          <a:p>
            <a:r>
              <a:rPr lang="de-DE" sz="1600" dirty="0" err="1" smtClean="0"/>
              <a:t>www.mediapulse.ch</a:t>
            </a:r>
            <a:r>
              <a:rPr lang="de-DE" sz="1600" dirty="0" smtClean="0"/>
              <a:t/>
            </a:r>
            <a:br>
              <a:rPr lang="de-DE" sz="1600" dirty="0" smtClean="0"/>
            </a:br>
            <a:endParaRPr lang="de-DE" sz="1600" dirty="0" smtClean="0"/>
          </a:p>
        </p:txBody>
      </p:sp>
    </p:spTree>
    <p:extLst>
      <p:ext uri="{BB962C8B-B14F-4D97-AF65-F5344CB8AC3E}">
        <p14:creationId xmlns:p14="http://schemas.microsoft.com/office/powerpoint/2010/main" val="2398329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92163" y="339502"/>
            <a:ext cx="8029575" cy="324036"/>
          </a:xfrm>
        </p:spPr>
        <p:txBody>
          <a:bodyPr/>
          <a:lstStyle/>
          <a:p>
            <a:r>
              <a:rPr lang="de-CH" dirty="0"/>
              <a:t>Mediapulse hat einen gesetzlichen Auftrag</a:t>
            </a:r>
          </a:p>
        </p:txBody>
      </p:sp>
      <p:sp>
        <p:nvSpPr>
          <p:cNvPr id="3" name="Inhaltsplatzhalter 2"/>
          <p:cNvSpPr>
            <a:spLocks noGrp="1"/>
          </p:cNvSpPr>
          <p:nvPr>
            <p:ph idx="1"/>
          </p:nvPr>
        </p:nvSpPr>
        <p:spPr>
          <a:xfrm>
            <a:off x="791580" y="1095586"/>
            <a:ext cx="8029575" cy="3456383"/>
          </a:xfrm>
        </p:spPr>
        <p:txBody>
          <a:bodyPr/>
          <a:lstStyle/>
          <a:p>
            <a:pPr marL="0" indent="0">
              <a:spcAft>
                <a:spcPts val="0"/>
              </a:spcAft>
              <a:buNone/>
            </a:pPr>
            <a:r>
              <a:rPr lang="de-CH" b="1" dirty="0">
                <a:latin typeface="Tahoma"/>
                <a:cs typeface="Tahoma"/>
              </a:rPr>
              <a:t>Gesetzliche </a:t>
            </a:r>
            <a:r>
              <a:rPr lang="de-CH" b="1" dirty="0" smtClean="0">
                <a:latin typeface="Tahoma"/>
                <a:cs typeface="Tahoma"/>
              </a:rPr>
              <a:t>Basis</a:t>
            </a:r>
            <a:endParaRPr lang="de-CH" b="1" dirty="0"/>
          </a:p>
          <a:p>
            <a:pPr marL="0" indent="0">
              <a:spcAft>
                <a:spcPts val="1000"/>
              </a:spcAft>
              <a:buNone/>
            </a:pPr>
            <a:r>
              <a:rPr lang="de-CH" dirty="0" smtClean="0"/>
              <a:t>Im </a:t>
            </a:r>
            <a:r>
              <a:rPr lang="de-CH" dirty="0"/>
              <a:t>Bundesgesetz über Radio und Fernsehen (Art. </a:t>
            </a:r>
            <a:r>
              <a:rPr lang="de-CH" dirty="0" smtClean="0"/>
              <a:t>78–81</a:t>
            </a:r>
            <a:r>
              <a:rPr lang="de-CH" dirty="0"/>
              <a:t>) hält der Bund fest, dass die Mediapulse Stiftung «für die Erhebung wissenschaftlicher Daten zur Radio- und Fernsehnutzung in der Schweiz» sorgt. «Sie ist dabei der Wissenschaftlichkeit verpflichtet und von der SRG, von anderen Veranstaltern und der Werbewirtschaft unabhängig</a:t>
            </a:r>
            <a:r>
              <a:rPr lang="de-CH" dirty="0" smtClean="0"/>
              <a:t>.» </a:t>
            </a:r>
            <a:r>
              <a:rPr lang="de-CH" dirty="0"/>
              <a:t>Die Mediapulse untersteht dem </a:t>
            </a:r>
            <a:r>
              <a:rPr lang="de-CH" dirty="0" smtClean="0"/>
              <a:t>Bakom</a:t>
            </a:r>
            <a:r>
              <a:rPr lang="de-CH" dirty="0" smtClean="0"/>
              <a:t>.</a:t>
            </a:r>
          </a:p>
          <a:p>
            <a:pPr marL="0" indent="0">
              <a:spcAft>
                <a:spcPts val="0"/>
              </a:spcAft>
              <a:buNone/>
            </a:pPr>
            <a:r>
              <a:rPr lang="de-CH" b="1" dirty="0" smtClean="0">
                <a:latin typeface="Tahoma"/>
                <a:cs typeface="Tahoma"/>
              </a:rPr>
              <a:t>Organisation</a:t>
            </a:r>
            <a:endParaRPr lang="de-CH" b="1" dirty="0"/>
          </a:p>
          <a:p>
            <a:pPr marL="0" indent="0">
              <a:spcAft>
                <a:spcPts val="1000"/>
              </a:spcAft>
              <a:buNone/>
            </a:pPr>
            <a:r>
              <a:rPr lang="de-CH" dirty="0" smtClean="0"/>
              <a:t>Die </a:t>
            </a:r>
            <a:r>
              <a:rPr lang="de-CH" dirty="0"/>
              <a:t>Mediapulse Stiftung ist selbst nicht operativ tätig und delegiert die Umsetzung dieser Forschungs- und Vermarktungsaufgaben an ihre Tochtergesellschaft Mediapulse AG.</a:t>
            </a:r>
          </a:p>
          <a:p>
            <a:pPr marL="0" indent="0">
              <a:spcAft>
                <a:spcPts val="0"/>
              </a:spcAft>
              <a:buNone/>
            </a:pPr>
            <a:r>
              <a:rPr lang="de-CH" b="1" dirty="0" smtClean="0">
                <a:latin typeface="Tahoma"/>
                <a:cs typeface="Tahoma"/>
              </a:rPr>
              <a:t>Auftrag</a:t>
            </a:r>
          </a:p>
          <a:p>
            <a:r>
              <a:rPr lang="de-CH" dirty="0" smtClean="0"/>
              <a:t>Die </a:t>
            </a:r>
            <a:r>
              <a:rPr lang="de-CH" dirty="0"/>
              <a:t>Mediapulse AG arbeitet nach internationalen wissenschaftlichen Standards und ist von Veranstaltern und der Werbewirtschaft unabhängig. </a:t>
            </a:r>
            <a:endParaRPr lang="de-CH" dirty="0" smtClean="0"/>
          </a:p>
          <a:p>
            <a:r>
              <a:rPr lang="de-CH" dirty="0" smtClean="0"/>
              <a:t>Die </a:t>
            </a:r>
            <a:r>
              <a:rPr lang="de-CH" dirty="0"/>
              <a:t>Mediapulse AG stellt den Veranstaltern und der Forschung hinreichende Daten zur Radio- und Fernsehnutzung zur Verfügung. </a:t>
            </a:r>
            <a:endParaRPr lang="de-CH" dirty="0" smtClean="0"/>
          </a:p>
          <a:p>
            <a:r>
              <a:rPr lang="de-CH" dirty="0" smtClean="0"/>
              <a:t>Die </a:t>
            </a:r>
            <a:r>
              <a:rPr lang="de-CH" dirty="0"/>
              <a:t>Mediapulse AG stellt die erhobenen Forschungsergebnisse dem Medien- und Werbemarkt kostendeckend als Währung bereit (Kundenfokus)</a:t>
            </a:r>
            <a:r>
              <a:rPr lang="de-CH" b="1" dirty="0"/>
              <a:t>.</a:t>
            </a:r>
          </a:p>
          <a:p>
            <a:endParaRPr lang="de-DE" dirty="0"/>
          </a:p>
        </p:txBody>
      </p:sp>
    </p:spTree>
    <p:extLst>
      <p:ext uri="{BB962C8B-B14F-4D97-AF65-F5344CB8AC3E}">
        <p14:creationId xmlns:p14="http://schemas.microsoft.com/office/powerpoint/2010/main" val="22290159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92163" y="339502"/>
            <a:ext cx="8029575" cy="324036"/>
          </a:xfrm>
        </p:spPr>
        <p:txBody>
          <a:bodyPr/>
          <a:lstStyle/>
          <a:p>
            <a:r>
              <a:rPr lang="de-DE" dirty="0"/>
              <a:t>Mediapulse ist in den Markt eingebunden (Governance)</a:t>
            </a:r>
            <a:endParaRPr lang="de-CH" dirty="0"/>
          </a:p>
        </p:txBody>
      </p:sp>
      <p:sp>
        <p:nvSpPr>
          <p:cNvPr id="3" name="Inhaltsplatzhalter 2"/>
          <p:cNvSpPr>
            <a:spLocks noGrp="1"/>
          </p:cNvSpPr>
          <p:nvPr>
            <p:ph idx="1"/>
          </p:nvPr>
        </p:nvSpPr>
        <p:spPr>
          <a:xfrm>
            <a:off x="792163" y="1095586"/>
            <a:ext cx="8029575" cy="3456383"/>
          </a:xfrm>
        </p:spPr>
        <p:txBody>
          <a:bodyPr/>
          <a:lstStyle/>
          <a:p>
            <a:pPr marL="0" indent="0">
              <a:buNone/>
            </a:pPr>
            <a:r>
              <a:rPr lang="de-CH" dirty="0" smtClean="0"/>
              <a:t>Im Bundesgesetz </a:t>
            </a:r>
            <a:r>
              <a:rPr lang="de-CH" dirty="0"/>
              <a:t>Mediapulse ist gut in den Markt eingebunden (Governance). Alle wichtigen Stakeholder sind im Rahmen von diversen Gremien an Bord. So wird sichergestellt, dass Mediapulse keine reinen Eigeninteressen verfolgt und den Bedürfnissen «vorbei forscht»</a:t>
            </a:r>
          </a:p>
          <a:p>
            <a:pPr marL="0" indent="0">
              <a:buNone/>
            </a:pPr>
            <a:r>
              <a:rPr lang="de-CH" dirty="0"/>
              <a:t>Folgende Gremien unterstützen und/oder beaufsichtigen Mediapulse bei der Umsetzung des gesetzlichen Auftrages</a:t>
            </a:r>
            <a:r>
              <a:rPr lang="de-CH" dirty="0" smtClean="0"/>
              <a:t>:</a:t>
            </a:r>
          </a:p>
          <a:p>
            <a:pPr marL="0" indent="0">
              <a:buNone/>
            </a:pPr>
            <a:endParaRPr lang="de-CH" dirty="0"/>
          </a:p>
          <a:p>
            <a:r>
              <a:rPr lang="de-CH" dirty="0" smtClean="0"/>
              <a:t>Die </a:t>
            </a:r>
            <a:r>
              <a:rPr lang="de-CH" dirty="0"/>
              <a:t>Stiftungs- und Verwaltungsrat beaufsichtigen die Führung und verantworten die </a:t>
            </a:r>
            <a:r>
              <a:rPr lang="de-CH" dirty="0" smtClean="0"/>
              <a:t>strategische</a:t>
            </a:r>
            <a:br>
              <a:rPr lang="de-CH" dirty="0" smtClean="0"/>
            </a:br>
            <a:r>
              <a:rPr lang="de-CH" dirty="0" smtClean="0"/>
              <a:t>Steuerung </a:t>
            </a:r>
            <a:r>
              <a:rPr lang="de-CH" dirty="0"/>
              <a:t>(Steuerung)</a:t>
            </a:r>
          </a:p>
          <a:p>
            <a:r>
              <a:rPr lang="de-CH" dirty="0"/>
              <a:t>Die Medienwissenschaftliche Kommission prüft die forschungsmethodische und statistische </a:t>
            </a:r>
            <a:r>
              <a:rPr lang="de-CH" dirty="0" smtClean="0"/>
              <a:t>Umsetzung</a:t>
            </a:r>
            <a:br>
              <a:rPr lang="de-CH" dirty="0" smtClean="0"/>
            </a:br>
            <a:r>
              <a:rPr lang="de-CH" dirty="0" smtClean="0"/>
              <a:t>der </a:t>
            </a:r>
            <a:r>
              <a:rPr lang="de-CH" dirty="0"/>
              <a:t>Mediapulse-Produkte (Audit)</a:t>
            </a:r>
          </a:p>
          <a:p>
            <a:r>
              <a:rPr lang="de-CH" dirty="0"/>
              <a:t>Die Forschungskommission berät die Mediapulse in methodischen Fragen (Forschungsfokus)</a:t>
            </a:r>
          </a:p>
          <a:p>
            <a:r>
              <a:rPr lang="de-CH" dirty="0"/>
              <a:t>Die User Commission agiert als </a:t>
            </a:r>
            <a:r>
              <a:rPr lang="de-CH" dirty="0"/>
              <a:t>Soundingboard</a:t>
            </a:r>
            <a:r>
              <a:rPr lang="de-CH" dirty="0"/>
              <a:t> und stellt den Einbezug der Kunden sicher (Marktfokus</a:t>
            </a:r>
            <a:r>
              <a:rPr lang="de-CH" dirty="0" smtClean="0"/>
              <a:t>)</a:t>
            </a:r>
            <a:endParaRPr lang="de-CH" dirty="0"/>
          </a:p>
        </p:txBody>
      </p:sp>
    </p:spTree>
    <p:extLst>
      <p:ext uri="{BB962C8B-B14F-4D97-AF65-F5344CB8AC3E}">
        <p14:creationId xmlns:p14="http://schemas.microsoft.com/office/powerpoint/2010/main" val="3861525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92163" y="339502"/>
            <a:ext cx="8029575" cy="324036"/>
          </a:xfrm>
        </p:spPr>
        <p:txBody>
          <a:bodyPr/>
          <a:lstStyle/>
          <a:p>
            <a:r>
              <a:rPr lang="de-DE" dirty="0"/>
              <a:t>Mediapulse beliefert sie alle mit Daten</a:t>
            </a:r>
            <a:endParaRPr lang="de-CH" dirty="0"/>
          </a:p>
        </p:txBody>
      </p:sp>
      <p:graphicFrame>
        <p:nvGraphicFramePr>
          <p:cNvPr id="4" name="Tabelle 3"/>
          <p:cNvGraphicFramePr>
            <a:graphicFrameLocks noGrp="1"/>
          </p:cNvGraphicFramePr>
          <p:nvPr>
            <p:extLst>
              <p:ext uri="{D42A27DB-BD31-4B8C-83A1-F6EECF244321}">
                <p14:modId xmlns:p14="http://schemas.microsoft.com/office/powerpoint/2010/main" val="3177015787"/>
              </p:ext>
            </p:extLst>
          </p:nvPr>
        </p:nvGraphicFramePr>
        <p:xfrm>
          <a:off x="785776" y="1059582"/>
          <a:ext cx="8029576" cy="1854200"/>
        </p:xfrm>
        <a:graphic>
          <a:graphicData uri="http://schemas.openxmlformats.org/drawingml/2006/table">
            <a:tbl>
              <a:tblPr firstRow="1" bandRow="1">
                <a:tableStyleId>{2D5ABB26-0587-4C30-8999-92F81FD0307C}</a:tableStyleId>
              </a:tblPr>
              <a:tblGrid>
                <a:gridCol w="5940078"/>
                <a:gridCol w="2089498"/>
              </a:tblGrid>
              <a:tr h="370840">
                <a:tc>
                  <a:txBody>
                    <a:bodyPr/>
                    <a:lstStyle/>
                    <a:p>
                      <a:r>
                        <a:rPr lang="de-CH" sz="1400" b="1" dirty="0" smtClean="0">
                          <a:latin typeface="Tahoma"/>
                          <a:cs typeface="Tahoma"/>
                        </a:rPr>
                        <a:t>Finanzen  </a:t>
                      </a:r>
                      <a:r>
                        <a:rPr lang="de-CH" sz="1400" dirty="0" smtClean="0">
                          <a:latin typeface="Tahoma"/>
                          <a:cs typeface="Tahoma"/>
                        </a:rPr>
                        <a:t>Jahresertrag 2017 </a:t>
                      </a:r>
                      <a:endParaRPr lang="de-DE" sz="1400" dirty="0"/>
                    </a:p>
                  </a:txBody>
                  <a:tcPr marL="0">
                    <a:lnL>
                      <a:noFill/>
                    </a:lnL>
                    <a:lnR>
                      <a:noFill/>
                    </a:lnR>
                    <a:lnT>
                      <a:noFill/>
                    </a:lnT>
                    <a:lnB w="12700" cap="flat" cmpd="sng" algn="ctr">
                      <a:solidFill>
                        <a:srgbClr val="EE7C3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de-CH" sz="1400" b="1" dirty="0" smtClean="0">
                          <a:latin typeface="Tahoma"/>
                          <a:cs typeface="Tahoma"/>
                        </a:rPr>
                        <a:t>CHF 20.1 Mio.* </a:t>
                      </a:r>
                      <a:endParaRPr lang="de-DE" sz="1400" dirty="0"/>
                    </a:p>
                  </a:txBody>
                  <a:tcPr>
                    <a:lnL>
                      <a:noFill/>
                    </a:lnL>
                    <a:lnR>
                      <a:noFill/>
                    </a:lnR>
                    <a:lnT>
                      <a:noFill/>
                    </a:lnT>
                    <a:lnB w="12700" cap="flat" cmpd="sng" algn="ctr">
                      <a:solidFill>
                        <a:srgbClr val="EE7C30"/>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r>
                        <a:rPr lang="de-CH" sz="1400" b="1" dirty="0" smtClean="0">
                          <a:latin typeface="Tahoma"/>
                          <a:cs typeface="Tahoma"/>
                        </a:rPr>
                        <a:t>Mitarbeitende</a:t>
                      </a:r>
                      <a:endParaRPr lang="de-DE" sz="1400" dirty="0"/>
                    </a:p>
                  </a:txBody>
                  <a:tcPr marL="0">
                    <a:lnL>
                      <a:noFill/>
                    </a:lnL>
                    <a:lnR>
                      <a:noFill/>
                    </a:lnR>
                    <a:lnT w="12700" cap="flat" cmpd="sng" algn="ctr">
                      <a:solidFill>
                        <a:srgbClr val="EE7C30"/>
                      </a:solidFill>
                      <a:prstDash val="solid"/>
                      <a:round/>
                      <a:headEnd type="none" w="med" len="med"/>
                      <a:tailEnd type="none" w="med" len="med"/>
                    </a:lnT>
                    <a:lnB w="12700" cap="flat" cmpd="sng" algn="ctr">
                      <a:solidFill>
                        <a:srgbClr val="EE7C3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CH" sz="1400" b="1" dirty="0" smtClean="0">
                          <a:latin typeface="Tahoma"/>
                          <a:cs typeface="Tahoma"/>
                        </a:rPr>
                        <a:t>31 (24 fte)</a:t>
                      </a:r>
                    </a:p>
                  </a:txBody>
                  <a:tcPr>
                    <a:lnL>
                      <a:noFill/>
                    </a:lnL>
                    <a:lnR>
                      <a:noFill/>
                    </a:lnR>
                    <a:lnT w="12700" cap="flat" cmpd="sng" algn="ctr">
                      <a:solidFill>
                        <a:srgbClr val="EE7C30"/>
                      </a:solidFill>
                      <a:prstDash val="solid"/>
                      <a:round/>
                      <a:headEnd type="none" w="med" len="med"/>
                      <a:tailEnd type="none" w="med" len="med"/>
                    </a:lnT>
                    <a:lnB w="12700" cap="flat" cmpd="sng" algn="ctr">
                      <a:solidFill>
                        <a:srgbClr val="EE7C30"/>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r>
                        <a:rPr lang="de-CH" sz="1400" b="1" dirty="0" smtClean="0">
                          <a:latin typeface="Tahoma"/>
                          <a:cs typeface="Tahoma"/>
                        </a:rPr>
                        <a:t>Kunden TV </a:t>
                      </a:r>
                      <a:r>
                        <a:rPr lang="de-CH" sz="1400" dirty="0" smtClean="0">
                          <a:latin typeface="Tahoma"/>
                          <a:cs typeface="Tahoma"/>
                        </a:rPr>
                        <a:t>(TV-Stationen/Vermarkter/Agenturen) </a:t>
                      </a:r>
                      <a:endParaRPr lang="de-DE" sz="1400" dirty="0"/>
                    </a:p>
                  </a:txBody>
                  <a:tcPr marL="0">
                    <a:lnL>
                      <a:noFill/>
                    </a:lnL>
                    <a:lnR>
                      <a:noFill/>
                    </a:lnR>
                    <a:lnT w="12700" cap="flat" cmpd="sng" algn="ctr">
                      <a:solidFill>
                        <a:srgbClr val="EE7C30"/>
                      </a:solidFill>
                      <a:prstDash val="solid"/>
                      <a:round/>
                      <a:headEnd type="none" w="med" len="med"/>
                      <a:tailEnd type="none" w="med" len="med"/>
                    </a:lnT>
                    <a:lnB w="12700" cap="flat" cmpd="sng" algn="ctr">
                      <a:solidFill>
                        <a:srgbClr val="EE7C3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CH" sz="1400" b="1" dirty="0" smtClean="0">
                          <a:latin typeface="Tahoma"/>
                          <a:cs typeface="Tahoma"/>
                        </a:rPr>
                        <a:t>~80</a:t>
                      </a:r>
                    </a:p>
                  </a:txBody>
                  <a:tcPr>
                    <a:lnL>
                      <a:noFill/>
                    </a:lnL>
                    <a:lnR>
                      <a:noFill/>
                    </a:lnR>
                    <a:lnT w="12700" cap="flat" cmpd="sng" algn="ctr">
                      <a:solidFill>
                        <a:srgbClr val="EE7C30"/>
                      </a:solidFill>
                      <a:prstDash val="solid"/>
                      <a:round/>
                      <a:headEnd type="none" w="med" len="med"/>
                      <a:tailEnd type="none" w="med" len="med"/>
                    </a:lnT>
                    <a:lnB w="12700" cap="flat" cmpd="sng" algn="ctr">
                      <a:solidFill>
                        <a:srgbClr val="EE7C30"/>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r>
                        <a:rPr lang="de-CH" sz="1400" b="1" dirty="0" smtClean="0">
                          <a:latin typeface="Tahoma"/>
                          <a:cs typeface="Tahoma"/>
                        </a:rPr>
                        <a:t>Kunden Radio </a:t>
                      </a:r>
                      <a:r>
                        <a:rPr lang="de-CH" sz="1400" dirty="0" smtClean="0">
                          <a:latin typeface="Tahoma"/>
                          <a:cs typeface="Tahoma"/>
                        </a:rPr>
                        <a:t>(Radio-Stationen/Vermarkter/Agenturen)</a:t>
                      </a:r>
                      <a:r>
                        <a:rPr lang="de-CH" sz="1400" b="1" dirty="0" smtClean="0">
                          <a:latin typeface="Tahoma"/>
                          <a:cs typeface="Tahoma"/>
                        </a:rPr>
                        <a:t> </a:t>
                      </a:r>
                      <a:endParaRPr lang="de-DE" sz="1400" dirty="0"/>
                    </a:p>
                  </a:txBody>
                  <a:tcPr marL="0">
                    <a:lnL>
                      <a:noFill/>
                    </a:lnL>
                    <a:lnR>
                      <a:noFill/>
                    </a:lnR>
                    <a:lnT w="12700" cap="flat" cmpd="sng" algn="ctr">
                      <a:solidFill>
                        <a:srgbClr val="EE7C30"/>
                      </a:solidFill>
                      <a:prstDash val="solid"/>
                      <a:round/>
                      <a:headEnd type="none" w="med" len="med"/>
                      <a:tailEnd type="none" w="med" len="med"/>
                    </a:lnT>
                    <a:lnB w="12700" cap="flat" cmpd="sng" algn="ctr">
                      <a:solidFill>
                        <a:srgbClr val="EE7C3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CH" sz="1400" b="1" dirty="0" smtClean="0">
                          <a:latin typeface="Tahoma"/>
                          <a:cs typeface="Tahoma"/>
                        </a:rPr>
                        <a:t>~79</a:t>
                      </a:r>
                    </a:p>
                  </a:txBody>
                  <a:tcPr>
                    <a:lnL>
                      <a:noFill/>
                    </a:lnL>
                    <a:lnR>
                      <a:noFill/>
                    </a:lnR>
                    <a:lnT w="12700" cap="flat" cmpd="sng" algn="ctr">
                      <a:solidFill>
                        <a:srgbClr val="EE7C30"/>
                      </a:solidFill>
                      <a:prstDash val="solid"/>
                      <a:round/>
                      <a:headEnd type="none" w="med" len="med"/>
                      <a:tailEnd type="none" w="med" len="med"/>
                    </a:lnT>
                    <a:lnB w="12700" cap="flat" cmpd="sng" algn="ctr">
                      <a:solidFill>
                        <a:srgbClr val="EE7C30"/>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r>
                        <a:rPr lang="de-CH" sz="1400" b="1" dirty="0" smtClean="0">
                          <a:latin typeface="Tahoma"/>
                          <a:cs typeface="Tahoma"/>
                        </a:rPr>
                        <a:t>Kunden Medienübergreifend </a:t>
                      </a:r>
                      <a:endParaRPr lang="de-DE" sz="1400" dirty="0"/>
                    </a:p>
                  </a:txBody>
                  <a:tcPr marL="0">
                    <a:lnL>
                      <a:noFill/>
                    </a:lnL>
                    <a:lnR>
                      <a:noFill/>
                    </a:lnR>
                    <a:lnT w="12700" cap="flat" cmpd="sng" algn="ctr">
                      <a:solidFill>
                        <a:srgbClr val="EE7C3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p>
                      <a:r>
                        <a:rPr lang="de-CH" sz="1400" b="1" dirty="0" smtClean="0">
                          <a:latin typeface="Tahoma"/>
                          <a:cs typeface="Tahoma"/>
                        </a:rPr>
                        <a:t>~20 </a:t>
                      </a:r>
                      <a:endParaRPr lang="de-DE" sz="1400" dirty="0"/>
                    </a:p>
                  </a:txBody>
                  <a:tcPr>
                    <a:lnL>
                      <a:noFill/>
                    </a:lnL>
                    <a:lnR>
                      <a:noFill/>
                    </a:lnR>
                    <a:lnT w="12700" cap="flat" cmpd="sng" algn="ctr">
                      <a:solidFill>
                        <a:srgbClr val="EE7C30"/>
                      </a:solidFill>
                      <a:prstDash val="solid"/>
                      <a:round/>
                      <a:headEnd type="none" w="med" len="med"/>
                      <a:tailEnd type="none" w="med" len="med"/>
                    </a:lnT>
                    <a:lnB>
                      <a:noFill/>
                    </a:lnB>
                    <a:lnTlToBr w="12700" cmpd="sng">
                      <a:noFill/>
                      <a:prstDash val="solid"/>
                    </a:lnTlToBr>
                    <a:lnBlToTr w="12700" cmpd="sng">
                      <a:noFill/>
                      <a:prstDash val="solid"/>
                    </a:lnBlToTr>
                    <a:noFill/>
                  </a:tcPr>
                </a:tc>
              </a:tr>
            </a:tbl>
          </a:graphicData>
        </a:graphic>
      </p:graphicFrame>
      <p:sp>
        <p:nvSpPr>
          <p:cNvPr id="5" name="Rechteck 4"/>
          <p:cNvSpPr/>
          <p:nvPr/>
        </p:nvSpPr>
        <p:spPr>
          <a:xfrm>
            <a:off x="782293" y="3491420"/>
            <a:ext cx="1709903" cy="184666"/>
          </a:xfrm>
          <a:prstGeom prst="rect">
            <a:avLst/>
          </a:prstGeom>
        </p:spPr>
        <p:txBody>
          <a:bodyPr wrap="none" lIns="0" tIns="0" rIns="0" bIns="0">
            <a:spAutoFit/>
          </a:bodyPr>
          <a:lstStyle/>
          <a:p>
            <a:pPr>
              <a:tabLst>
                <a:tab pos="5468938" algn="l"/>
              </a:tabLst>
            </a:pPr>
            <a:r>
              <a:rPr lang="de-CH" sz="1200" dirty="0"/>
              <a:t>*</a:t>
            </a:r>
            <a:r>
              <a:rPr lang="de-CH" sz="1200" i="1" dirty="0"/>
              <a:t>Verhältnis TV: Radio     3:1</a:t>
            </a:r>
            <a:endParaRPr lang="de-CH" sz="1200" dirty="0"/>
          </a:p>
        </p:txBody>
      </p:sp>
    </p:spTree>
    <p:extLst>
      <p:ext uri="{BB962C8B-B14F-4D97-AF65-F5344CB8AC3E}">
        <p14:creationId xmlns:p14="http://schemas.microsoft.com/office/powerpoint/2010/main" val="35118927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92163" y="339502"/>
            <a:ext cx="8029575" cy="324036"/>
          </a:xfrm>
        </p:spPr>
        <p:txBody>
          <a:bodyPr/>
          <a:lstStyle/>
          <a:p>
            <a:r>
              <a:rPr lang="de-DE" dirty="0"/>
              <a:t>Die Kernaufgabe der Mediapulse liegt in der </a:t>
            </a:r>
            <a:r>
              <a:rPr lang="de-DE" dirty="0" smtClean="0"/>
              <a:t>Erhebung</a:t>
            </a:r>
            <a:br>
              <a:rPr lang="de-DE" dirty="0" smtClean="0"/>
            </a:br>
            <a:r>
              <a:rPr lang="de-DE" dirty="0" smtClean="0"/>
              <a:t>und </a:t>
            </a:r>
            <a:r>
              <a:rPr lang="de-DE" dirty="0"/>
              <a:t>Bereitstellung von Daten </a:t>
            </a:r>
            <a:r>
              <a:rPr lang="de-CH" dirty="0"/>
              <a:t/>
            </a:r>
            <a:br>
              <a:rPr lang="de-CH" dirty="0"/>
            </a:br>
            <a:r>
              <a:rPr lang="de-DE" dirty="0"/>
              <a:t> </a:t>
            </a:r>
            <a:endParaRPr lang="de-CH" dirty="0"/>
          </a:p>
        </p:txBody>
      </p:sp>
      <p:sp>
        <p:nvSpPr>
          <p:cNvPr id="18" name="Richtungspfeil 17"/>
          <p:cNvSpPr/>
          <p:nvPr/>
        </p:nvSpPr>
        <p:spPr>
          <a:xfrm>
            <a:off x="791580" y="1764477"/>
            <a:ext cx="1768697" cy="678442"/>
          </a:xfrm>
          <a:prstGeom prst="homePlate">
            <a:avLst/>
          </a:prstGeom>
          <a:solidFill>
            <a:schemeClr val="accent1"/>
          </a:solidFill>
          <a:ln w="31750">
            <a:solidFill>
              <a:schemeClr val="bg1"/>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19" name="Richtungspfeil 4"/>
          <p:cNvSpPr/>
          <p:nvPr/>
        </p:nvSpPr>
        <p:spPr>
          <a:xfrm>
            <a:off x="864171" y="1764477"/>
            <a:ext cx="1526496" cy="67844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4676" tIns="37338" rIns="18669" bIns="37338" numCol="1" spcCol="1270" anchor="ctr" anchorCtr="0">
            <a:noAutofit/>
          </a:bodyPr>
          <a:lstStyle/>
          <a:p>
            <a:pPr lvl="0" algn="ctr" defTabSz="622300">
              <a:lnSpc>
                <a:spcPct val="90000"/>
              </a:lnSpc>
              <a:spcBef>
                <a:spcPct val="0"/>
              </a:spcBef>
              <a:spcAft>
                <a:spcPct val="35000"/>
              </a:spcAft>
            </a:pPr>
            <a:r>
              <a:rPr lang="de-DE" sz="1400" kern="1200" dirty="0" smtClean="0">
                <a:latin typeface="Calibri"/>
                <a:ea typeface="Aaux ProBlack" charset="0"/>
                <a:cs typeface="Calibri"/>
              </a:rPr>
              <a:t>Datenerhebung</a:t>
            </a:r>
            <a:endParaRPr lang="de-DE" sz="1400" kern="1200" dirty="0">
              <a:latin typeface="Calibri"/>
              <a:ea typeface="Aaux ProBlack" charset="0"/>
              <a:cs typeface="Calibri"/>
            </a:endParaRPr>
          </a:p>
        </p:txBody>
      </p:sp>
      <p:sp>
        <p:nvSpPr>
          <p:cNvPr id="16" name="Eingebuchteter Richtungspfeil 15"/>
          <p:cNvSpPr/>
          <p:nvPr/>
        </p:nvSpPr>
        <p:spPr>
          <a:xfrm>
            <a:off x="2231740" y="1764477"/>
            <a:ext cx="1800200" cy="678442"/>
          </a:xfrm>
          <a:prstGeom prst="chevron">
            <a:avLst/>
          </a:prstGeom>
          <a:solidFill>
            <a:schemeClr val="accent1"/>
          </a:solidFill>
          <a:ln w="31750">
            <a:solidFill>
              <a:schemeClr val="bg1"/>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17" name="Eingebuchteter Richtungspfeil 6"/>
          <p:cNvSpPr/>
          <p:nvPr/>
        </p:nvSpPr>
        <p:spPr>
          <a:xfrm>
            <a:off x="2663788" y="1764477"/>
            <a:ext cx="1152128" cy="67844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6007" tIns="37338" rIns="18669" bIns="37338" numCol="1" spcCol="1270" anchor="ctr" anchorCtr="0">
            <a:noAutofit/>
          </a:bodyPr>
          <a:lstStyle/>
          <a:p>
            <a:pPr lvl="0" defTabSz="622300">
              <a:lnSpc>
                <a:spcPct val="90000"/>
              </a:lnSpc>
              <a:spcBef>
                <a:spcPct val="0"/>
              </a:spcBef>
              <a:spcAft>
                <a:spcPct val="35000"/>
              </a:spcAft>
            </a:pPr>
            <a:r>
              <a:rPr lang="de-DE" sz="1400" kern="1200" dirty="0" smtClean="0">
                <a:latin typeface="Calibri"/>
                <a:ea typeface="Aaux ProBlack" charset="0"/>
                <a:cs typeface="Calibri"/>
              </a:rPr>
              <a:t>Daten-</a:t>
            </a:r>
            <a:br>
              <a:rPr lang="de-DE" sz="1400" kern="1200" dirty="0" smtClean="0">
                <a:latin typeface="Calibri"/>
                <a:ea typeface="Aaux ProBlack" charset="0"/>
                <a:cs typeface="Calibri"/>
              </a:rPr>
            </a:br>
            <a:r>
              <a:rPr lang="de-DE" sz="1400" kern="1200" dirty="0" smtClean="0">
                <a:latin typeface="Calibri"/>
                <a:ea typeface="Aaux ProBlack" charset="0"/>
                <a:cs typeface="Calibri"/>
              </a:rPr>
              <a:t>bereitstellung</a:t>
            </a:r>
            <a:endParaRPr lang="de-DE" sz="1400" kern="1200" dirty="0">
              <a:latin typeface="Calibri"/>
              <a:ea typeface="Aaux ProBlack" charset="0"/>
              <a:cs typeface="Calibri"/>
            </a:endParaRPr>
          </a:p>
        </p:txBody>
      </p:sp>
      <p:sp>
        <p:nvSpPr>
          <p:cNvPr id="14" name="Eingebuchteter Richtungspfeil 13"/>
          <p:cNvSpPr/>
          <p:nvPr/>
        </p:nvSpPr>
        <p:spPr>
          <a:xfrm>
            <a:off x="3707904" y="1764477"/>
            <a:ext cx="1800200" cy="678442"/>
          </a:xfrm>
          <a:prstGeom prst="chevron">
            <a:avLst/>
          </a:prstGeom>
          <a:solidFill>
            <a:schemeClr val="accent1"/>
          </a:solidFill>
          <a:ln w="31750">
            <a:solidFill>
              <a:schemeClr val="bg1"/>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15" name="Eingebuchteter Richtungspfeil 8"/>
          <p:cNvSpPr/>
          <p:nvPr/>
        </p:nvSpPr>
        <p:spPr>
          <a:xfrm>
            <a:off x="4103947" y="1764477"/>
            <a:ext cx="920919" cy="67844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6007" tIns="37338" rIns="18669" bIns="37338" numCol="1" spcCol="1270" anchor="ctr" anchorCtr="0">
            <a:noAutofit/>
          </a:bodyPr>
          <a:lstStyle/>
          <a:p>
            <a:pPr lvl="0" defTabSz="622300">
              <a:lnSpc>
                <a:spcPct val="90000"/>
              </a:lnSpc>
              <a:spcBef>
                <a:spcPct val="0"/>
              </a:spcBef>
              <a:spcAft>
                <a:spcPct val="35000"/>
              </a:spcAft>
            </a:pPr>
            <a:r>
              <a:rPr lang="de-DE" sz="1400" kern="1200" dirty="0" smtClean="0">
                <a:latin typeface="Calibri"/>
                <a:ea typeface="Aaux ProBlack" charset="0"/>
                <a:cs typeface="Calibri"/>
              </a:rPr>
              <a:t>Daten-</a:t>
            </a:r>
            <a:br>
              <a:rPr lang="de-DE" sz="1400" kern="1200" dirty="0" smtClean="0">
                <a:latin typeface="Calibri"/>
                <a:ea typeface="Aaux ProBlack" charset="0"/>
                <a:cs typeface="Calibri"/>
              </a:rPr>
            </a:br>
            <a:r>
              <a:rPr lang="de-DE" sz="1400" kern="1200" dirty="0" smtClean="0">
                <a:latin typeface="Calibri"/>
                <a:ea typeface="Aaux ProBlack" charset="0"/>
                <a:cs typeface="Calibri"/>
              </a:rPr>
              <a:t>deskription</a:t>
            </a:r>
            <a:endParaRPr lang="de-DE" sz="1400" kern="1200" dirty="0">
              <a:latin typeface="Calibri"/>
              <a:ea typeface="Aaux ProBlack" charset="0"/>
              <a:cs typeface="Calibri"/>
            </a:endParaRPr>
          </a:p>
        </p:txBody>
      </p:sp>
      <p:sp>
        <p:nvSpPr>
          <p:cNvPr id="12" name="Eingebuchteter Richtungspfeil 11"/>
          <p:cNvSpPr/>
          <p:nvPr/>
        </p:nvSpPr>
        <p:spPr>
          <a:xfrm>
            <a:off x="5184068" y="1764477"/>
            <a:ext cx="1800200" cy="678442"/>
          </a:xfrm>
          <a:prstGeom prst="chevron">
            <a:avLst/>
          </a:prstGeom>
          <a:solidFill>
            <a:schemeClr val="accent2"/>
          </a:solidFill>
          <a:ln w="31750">
            <a:solidFill>
              <a:schemeClr val="bg1"/>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13" name="Eingebuchteter Richtungspfeil 10"/>
          <p:cNvSpPr/>
          <p:nvPr/>
        </p:nvSpPr>
        <p:spPr>
          <a:xfrm>
            <a:off x="5616116" y="1764477"/>
            <a:ext cx="1224136" cy="67844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6007" tIns="37338" rIns="18669" bIns="37338" numCol="1" spcCol="1270" anchor="ctr" anchorCtr="0">
            <a:noAutofit/>
          </a:bodyPr>
          <a:lstStyle/>
          <a:p>
            <a:pPr lvl="0" defTabSz="622300">
              <a:lnSpc>
                <a:spcPct val="90000"/>
              </a:lnSpc>
              <a:spcBef>
                <a:spcPct val="0"/>
              </a:spcBef>
              <a:spcAft>
                <a:spcPct val="35000"/>
              </a:spcAft>
            </a:pPr>
            <a:r>
              <a:rPr lang="de-DE" sz="1400" kern="1200" dirty="0" smtClean="0">
                <a:solidFill>
                  <a:schemeClr val="bg1"/>
                </a:solidFill>
                <a:latin typeface="Calibri"/>
                <a:ea typeface="Aaux ProBlack" charset="0"/>
                <a:cs typeface="Calibri"/>
              </a:rPr>
              <a:t>Daten-</a:t>
            </a:r>
            <a:br>
              <a:rPr lang="de-DE" sz="1400" kern="1200" dirty="0" smtClean="0">
                <a:solidFill>
                  <a:schemeClr val="bg1"/>
                </a:solidFill>
                <a:latin typeface="Calibri"/>
                <a:ea typeface="Aaux ProBlack" charset="0"/>
                <a:cs typeface="Calibri"/>
              </a:rPr>
            </a:br>
            <a:r>
              <a:rPr lang="de-DE" sz="1400" kern="1200" dirty="0" smtClean="0">
                <a:solidFill>
                  <a:schemeClr val="bg1"/>
                </a:solidFill>
                <a:latin typeface="Calibri"/>
                <a:ea typeface="Aaux ProBlack" charset="0"/>
                <a:cs typeface="Calibri"/>
              </a:rPr>
              <a:t>interpretation</a:t>
            </a:r>
            <a:endParaRPr lang="de-DE" sz="1400" kern="1200" dirty="0">
              <a:solidFill>
                <a:schemeClr val="bg1"/>
              </a:solidFill>
              <a:latin typeface="Calibri"/>
              <a:ea typeface="Aaux ProBlack" charset="0"/>
              <a:cs typeface="Calibri"/>
            </a:endParaRPr>
          </a:p>
        </p:txBody>
      </p:sp>
      <p:sp>
        <p:nvSpPr>
          <p:cNvPr id="10" name="Eingebuchteter Richtungspfeil 9"/>
          <p:cNvSpPr/>
          <p:nvPr/>
        </p:nvSpPr>
        <p:spPr>
          <a:xfrm>
            <a:off x="6660232" y="1764477"/>
            <a:ext cx="1800200" cy="678442"/>
          </a:xfrm>
          <a:prstGeom prst="chevron">
            <a:avLst/>
          </a:prstGeom>
          <a:solidFill>
            <a:schemeClr val="accent2"/>
          </a:solidFill>
          <a:ln w="31750">
            <a:solidFill>
              <a:schemeClr val="bg1"/>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11" name="Eingebuchteter Richtungspfeil 12"/>
          <p:cNvSpPr/>
          <p:nvPr/>
        </p:nvSpPr>
        <p:spPr>
          <a:xfrm>
            <a:off x="7143469" y="1764477"/>
            <a:ext cx="1028931" cy="67844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6007" tIns="37338" rIns="18669" bIns="37338" numCol="1" spcCol="1270" anchor="ctr" anchorCtr="0">
            <a:noAutofit/>
          </a:bodyPr>
          <a:lstStyle/>
          <a:p>
            <a:pPr lvl="0" defTabSz="622300">
              <a:lnSpc>
                <a:spcPct val="90000"/>
              </a:lnSpc>
              <a:spcBef>
                <a:spcPct val="0"/>
              </a:spcBef>
              <a:spcAft>
                <a:spcPct val="35000"/>
              </a:spcAft>
            </a:pPr>
            <a:r>
              <a:rPr lang="de-DE" sz="1400" kern="1200" dirty="0" smtClean="0">
                <a:solidFill>
                  <a:srgbClr val="FFFFFF"/>
                </a:solidFill>
                <a:latin typeface="Calibri"/>
                <a:ea typeface="Aaux ProBlack" charset="0"/>
                <a:cs typeface="Calibri"/>
              </a:rPr>
              <a:t>Daten-</a:t>
            </a:r>
            <a:br>
              <a:rPr lang="de-DE" sz="1400" kern="1200" dirty="0" smtClean="0">
                <a:solidFill>
                  <a:srgbClr val="FFFFFF"/>
                </a:solidFill>
                <a:latin typeface="Calibri"/>
                <a:ea typeface="Aaux ProBlack" charset="0"/>
                <a:cs typeface="Calibri"/>
              </a:rPr>
            </a:br>
            <a:r>
              <a:rPr lang="de-DE" sz="1400" kern="1200" dirty="0" smtClean="0">
                <a:solidFill>
                  <a:srgbClr val="FFFFFF"/>
                </a:solidFill>
                <a:latin typeface="Calibri"/>
                <a:ea typeface="Aaux ProBlack" charset="0"/>
                <a:cs typeface="Calibri"/>
              </a:rPr>
              <a:t>anwendung</a:t>
            </a:r>
            <a:endParaRPr lang="de-DE" sz="1400" kern="1200" dirty="0">
              <a:solidFill>
                <a:srgbClr val="FFFFFF"/>
              </a:solidFill>
              <a:latin typeface="Calibri"/>
              <a:ea typeface="Aaux ProBlack" charset="0"/>
              <a:cs typeface="Calibri"/>
            </a:endParaRPr>
          </a:p>
        </p:txBody>
      </p:sp>
      <p:sp>
        <p:nvSpPr>
          <p:cNvPr id="20" name="Rechteck 19"/>
          <p:cNvSpPr/>
          <p:nvPr/>
        </p:nvSpPr>
        <p:spPr>
          <a:xfrm>
            <a:off x="808476" y="1319756"/>
            <a:ext cx="3835532" cy="364626"/>
          </a:xfrm>
          <a:prstGeom prst="rect">
            <a:avLst/>
          </a:prstGeom>
          <a:noFill/>
          <a:ln>
            <a:noFill/>
          </a:ln>
        </p:spPr>
        <p:txBody>
          <a:bodyPr wrap="square" lIns="0" tIns="0" rIns="0" bIns="0" anchor="ctr" anchorCtr="0">
            <a:noAutofit/>
          </a:bodyPr>
          <a:lstStyle/>
          <a:p>
            <a:r>
              <a:rPr lang="de-DE" sz="1400" b="1" dirty="0">
                <a:solidFill>
                  <a:schemeClr val="accent1"/>
                </a:solidFill>
                <a:latin typeface="Tahoma" panose="020B0604030504040204" pitchFamily="34" charset="0"/>
                <a:ea typeface="Tahoma" panose="020B0604030504040204" pitchFamily="34" charset="0"/>
                <a:cs typeface="Tahoma" panose="020B0604030504040204" pitchFamily="34" charset="0"/>
              </a:rPr>
              <a:t>Währungsforschungsorganisation</a:t>
            </a:r>
          </a:p>
        </p:txBody>
      </p:sp>
      <p:sp>
        <p:nvSpPr>
          <p:cNvPr id="21" name="Rechteck 20"/>
          <p:cNvSpPr/>
          <p:nvPr/>
        </p:nvSpPr>
        <p:spPr>
          <a:xfrm>
            <a:off x="5253666" y="1319756"/>
            <a:ext cx="2846726" cy="364626"/>
          </a:xfrm>
          <a:prstGeom prst="rect">
            <a:avLst/>
          </a:prstGeom>
          <a:noFill/>
          <a:ln w="31750">
            <a:noFill/>
          </a:ln>
        </p:spPr>
        <p:txBody>
          <a:bodyPr wrap="square" lIns="0" tIns="0" rIns="68580" bIns="0" anchor="ctr" anchorCtr="0">
            <a:noAutofit/>
          </a:bodyPr>
          <a:lstStyle/>
          <a:p>
            <a:r>
              <a:rPr lang="de-DE" sz="1400" b="1" dirty="0">
                <a:solidFill>
                  <a:schemeClr val="accent2"/>
                </a:solidFill>
                <a:latin typeface="Tahoma" panose="020B0604030504040204" pitchFamily="34" charset="0"/>
                <a:ea typeface="Tahoma" panose="020B0604030504040204" pitchFamily="34" charset="0"/>
                <a:cs typeface="Tahoma" panose="020B0604030504040204" pitchFamily="34" charset="0"/>
              </a:rPr>
              <a:t>Medien- und Werbemarkt</a:t>
            </a:r>
          </a:p>
        </p:txBody>
      </p:sp>
      <p:sp>
        <p:nvSpPr>
          <p:cNvPr id="24" name="Inhaltsplatzhalter 2"/>
          <p:cNvSpPr>
            <a:spLocks noGrp="1"/>
          </p:cNvSpPr>
          <p:nvPr>
            <p:ph idx="1"/>
          </p:nvPr>
        </p:nvSpPr>
        <p:spPr>
          <a:xfrm>
            <a:off x="800100" y="2499742"/>
            <a:ext cx="1584176" cy="1512168"/>
          </a:xfrm>
        </p:spPr>
        <p:txBody>
          <a:bodyPr/>
          <a:lstStyle/>
          <a:p>
            <a:r>
              <a:rPr lang="de-DE" sz="1100" dirty="0" smtClean="0"/>
              <a:t>Definition Forschungsdesign</a:t>
            </a:r>
          </a:p>
          <a:p>
            <a:r>
              <a:rPr lang="de-DE" sz="1100" dirty="0" smtClean="0"/>
              <a:t>DL Management etc.</a:t>
            </a:r>
          </a:p>
          <a:p>
            <a:r>
              <a:rPr lang="de-DE" sz="1100" dirty="0" smtClean="0"/>
              <a:t>Kontrolle</a:t>
            </a:r>
          </a:p>
          <a:p>
            <a:r>
              <a:rPr lang="de-DE" sz="1100" dirty="0" smtClean="0"/>
              <a:t>Erneuerung/Weiterentwicklung</a:t>
            </a:r>
          </a:p>
          <a:p>
            <a:r>
              <a:rPr lang="de-DE" sz="1100" dirty="0" smtClean="0"/>
              <a:t>Programmprotokolle</a:t>
            </a:r>
            <a:endParaRPr lang="de-DE" sz="1100" dirty="0"/>
          </a:p>
        </p:txBody>
      </p:sp>
      <p:sp>
        <p:nvSpPr>
          <p:cNvPr id="26" name="Inhaltsplatzhalter 2"/>
          <p:cNvSpPr txBox="1">
            <a:spLocks/>
          </p:cNvSpPr>
          <p:nvPr/>
        </p:nvSpPr>
        <p:spPr>
          <a:xfrm>
            <a:off x="2483768" y="2499742"/>
            <a:ext cx="1584176" cy="1512168"/>
          </a:xfrm>
          <a:prstGeom prst="rect">
            <a:avLst/>
          </a:prstGeom>
        </p:spPr>
        <p:txBody>
          <a:bodyPr vert="horz" lIns="0" tIns="0" rIns="0" bIns="0" rtlCol="0">
            <a:noAutofit/>
          </a:bodyPr>
          <a:lstStyle>
            <a:lvl1pPr marL="216000" indent="-216000" algn="l" defTabSz="914400" rtl="0" eaLnBrk="1" latinLnBrk="0" hangingPunct="1">
              <a:lnSpc>
                <a:spcPct val="95000"/>
              </a:lnSpc>
              <a:spcBef>
                <a:spcPts val="0"/>
              </a:spcBef>
              <a:spcAft>
                <a:spcPts val="300"/>
              </a:spcAft>
              <a:buClr>
                <a:srgbClr val="EE7C30"/>
              </a:buClr>
              <a:buSzPct val="65000"/>
              <a:buFont typeface="Wingdings" panose="05000000000000000000" pitchFamily="2" charset="2"/>
              <a:buChar char="n"/>
              <a:defRPr lang="de-CH" sz="1400" kern="1200" noProof="0">
                <a:solidFill>
                  <a:schemeClr val="tx1"/>
                </a:solidFill>
                <a:latin typeface="+mn-lt"/>
                <a:ea typeface="+mn-ea"/>
                <a:cs typeface="+mn-cs"/>
              </a:defRPr>
            </a:lvl1pPr>
            <a:lvl2pPr marL="432000" indent="-216000" algn="l" defTabSz="914400" rtl="0" eaLnBrk="1" latinLnBrk="0" hangingPunct="1">
              <a:lnSpc>
                <a:spcPct val="95000"/>
              </a:lnSpc>
              <a:spcBef>
                <a:spcPts val="0"/>
              </a:spcBef>
              <a:spcAft>
                <a:spcPts val="300"/>
              </a:spcAft>
              <a:buClr>
                <a:srgbClr val="EE7C30"/>
              </a:buClr>
              <a:buSzPct val="70000"/>
              <a:buFont typeface="Wingdings" panose="05000000000000000000" pitchFamily="2" charset="2"/>
              <a:buChar char="¡"/>
              <a:defRPr lang="de-CH" sz="1400" kern="1200" noProof="0">
                <a:solidFill>
                  <a:schemeClr val="tx1"/>
                </a:solidFill>
                <a:latin typeface="+mj-lt"/>
                <a:ea typeface="+mn-ea"/>
                <a:cs typeface="+mn-cs"/>
              </a:defRPr>
            </a:lvl2pPr>
            <a:lvl3pPr marL="648000" indent="-216000" algn="l" defTabSz="914400" rtl="0" eaLnBrk="1" latinLnBrk="0" hangingPunct="1">
              <a:lnSpc>
                <a:spcPct val="95000"/>
              </a:lnSpc>
              <a:spcBef>
                <a:spcPts val="0"/>
              </a:spcBef>
              <a:spcAft>
                <a:spcPts val="300"/>
              </a:spcAft>
              <a:buClr>
                <a:srgbClr val="EE7C30"/>
              </a:buClr>
              <a:buSzPct val="100000"/>
              <a:buFont typeface="Arial" panose="020B0604020202020204" pitchFamily="34" charset="0"/>
              <a:buChar char="–"/>
              <a:defRPr lang="de-CH" sz="1400" kern="1200" noProof="0">
                <a:solidFill>
                  <a:schemeClr val="tx1"/>
                </a:solidFill>
                <a:latin typeface="+mj-lt"/>
                <a:ea typeface="+mn-ea"/>
                <a:cs typeface="+mn-cs"/>
              </a:defRPr>
            </a:lvl3pPr>
            <a:lvl4pPr marL="864000" indent="-216000" algn="l" defTabSz="914400" rtl="0" eaLnBrk="1" latinLnBrk="0" hangingPunct="1">
              <a:lnSpc>
                <a:spcPct val="95000"/>
              </a:lnSpc>
              <a:spcBef>
                <a:spcPts val="0"/>
              </a:spcBef>
              <a:spcAft>
                <a:spcPts val="300"/>
              </a:spcAft>
              <a:buClr>
                <a:srgbClr val="EE7C30"/>
              </a:buClr>
              <a:buFont typeface="Arial" panose="020B0604020202020204" pitchFamily="34" charset="0"/>
              <a:buChar char="»"/>
              <a:defRPr lang="de-CH" sz="1400" kern="1200" noProof="0">
                <a:solidFill>
                  <a:schemeClr val="tx1"/>
                </a:solidFill>
                <a:latin typeface="+mj-lt"/>
                <a:ea typeface="+mn-ea"/>
                <a:cs typeface="+mn-cs"/>
              </a:defRPr>
            </a:lvl4pPr>
            <a:lvl5pPr marL="1080000" indent="-216000" algn="l" defTabSz="914400" rtl="0" eaLnBrk="1" latinLnBrk="0" hangingPunct="1">
              <a:lnSpc>
                <a:spcPct val="95000"/>
              </a:lnSpc>
              <a:spcBef>
                <a:spcPts val="0"/>
              </a:spcBef>
              <a:spcAft>
                <a:spcPts val="300"/>
              </a:spcAft>
              <a:buClr>
                <a:srgbClr val="EE7C30"/>
              </a:buClr>
              <a:buSzPct val="70000"/>
              <a:buFont typeface="Wingdings" panose="05000000000000000000" pitchFamily="2" charset="2"/>
              <a:buChar char="l"/>
              <a:defRPr lang="de-CH" sz="1400" kern="1200" noProof="0">
                <a:solidFill>
                  <a:schemeClr val="tx1"/>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de-DE" sz="1100" dirty="0" smtClean="0"/>
              <a:t>Tools</a:t>
            </a:r>
          </a:p>
          <a:p>
            <a:r>
              <a:rPr lang="de-DE" sz="1100" dirty="0" smtClean="0"/>
              <a:t>Schnittstellen-</a:t>
            </a:r>
            <a:br>
              <a:rPr lang="de-DE" sz="1100" dirty="0" smtClean="0"/>
            </a:br>
            <a:r>
              <a:rPr lang="de-DE" sz="1100" dirty="0" smtClean="0"/>
              <a:t>design</a:t>
            </a:r>
          </a:p>
          <a:p>
            <a:r>
              <a:rPr lang="de-DE" sz="1100" dirty="0" smtClean="0"/>
              <a:t>Support</a:t>
            </a:r>
          </a:p>
          <a:p>
            <a:r>
              <a:rPr lang="de-DE" sz="1100" dirty="0" smtClean="0"/>
              <a:t>Verkauf</a:t>
            </a:r>
            <a:endParaRPr lang="de-DE" sz="1100" dirty="0"/>
          </a:p>
        </p:txBody>
      </p:sp>
      <p:sp>
        <p:nvSpPr>
          <p:cNvPr id="27" name="Inhaltsplatzhalter 2"/>
          <p:cNvSpPr txBox="1">
            <a:spLocks/>
          </p:cNvSpPr>
          <p:nvPr/>
        </p:nvSpPr>
        <p:spPr>
          <a:xfrm>
            <a:off x="3940532" y="2499742"/>
            <a:ext cx="1584176" cy="1512168"/>
          </a:xfrm>
          <a:prstGeom prst="rect">
            <a:avLst/>
          </a:prstGeom>
        </p:spPr>
        <p:txBody>
          <a:bodyPr vert="horz" lIns="0" tIns="0" rIns="0" bIns="0" rtlCol="0">
            <a:noAutofit/>
          </a:bodyPr>
          <a:lstStyle>
            <a:lvl1pPr marL="216000" indent="-216000" algn="l" defTabSz="914400" rtl="0" eaLnBrk="1" latinLnBrk="0" hangingPunct="1">
              <a:lnSpc>
                <a:spcPct val="95000"/>
              </a:lnSpc>
              <a:spcBef>
                <a:spcPts val="0"/>
              </a:spcBef>
              <a:spcAft>
                <a:spcPts val="300"/>
              </a:spcAft>
              <a:buClr>
                <a:srgbClr val="EE7C30"/>
              </a:buClr>
              <a:buSzPct val="65000"/>
              <a:buFont typeface="Wingdings" panose="05000000000000000000" pitchFamily="2" charset="2"/>
              <a:buChar char="n"/>
              <a:defRPr lang="de-CH" sz="1400" kern="1200" noProof="0">
                <a:solidFill>
                  <a:schemeClr val="tx1"/>
                </a:solidFill>
                <a:latin typeface="+mn-lt"/>
                <a:ea typeface="+mn-ea"/>
                <a:cs typeface="+mn-cs"/>
              </a:defRPr>
            </a:lvl1pPr>
            <a:lvl2pPr marL="432000" indent="-216000" algn="l" defTabSz="914400" rtl="0" eaLnBrk="1" latinLnBrk="0" hangingPunct="1">
              <a:lnSpc>
                <a:spcPct val="95000"/>
              </a:lnSpc>
              <a:spcBef>
                <a:spcPts val="0"/>
              </a:spcBef>
              <a:spcAft>
                <a:spcPts val="300"/>
              </a:spcAft>
              <a:buClr>
                <a:srgbClr val="EE7C30"/>
              </a:buClr>
              <a:buSzPct val="70000"/>
              <a:buFont typeface="Wingdings" panose="05000000000000000000" pitchFamily="2" charset="2"/>
              <a:buChar char="¡"/>
              <a:defRPr lang="de-CH" sz="1400" kern="1200" noProof="0">
                <a:solidFill>
                  <a:schemeClr val="tx1"/>
                </a:solidFill>
                <a:latin typeface="+mj-lt"/>
                <a:ea typeface="+mn-ea"/>
                <a:cs typeface="+mn-cs"/>
              </a:defRPr>
            </a:lvl2pPr>
            <a:lvl3pPr marL="648000" indent="-216000" algn="l" defTabSz="914400" rtl="0" eaLnBrk="1" latinLnBrk="0" hangingPunct="1">
              <a:lnSpc>
                <a:spcPct val="95000"/>
              </a:lnSpc>
              <a:spcBef>
                <a:spcPts val="0"/>
              </a:spcBef>
              <a:spcAft>
                <a:spcPts val="300"/>
              </a:spcAft>
              <a:buClr>
                <a:srgbClr val="EE7C30"/>
              </a:buClr>
              <a:buSzPct val="100000"/>
              <a:buFont typeface="Arial" panose="020B0604020202020204" pitchFamily="34" charset="0"/>
              <a:buChar char="–"/>
              <a:defRPr lang="de-CH" sz="1400" kern="1200" noProof="0">
                <a:solidFill>
                  <a:schemeClr val="tx1"/>
                </a:solidFill>
                <a:latin typeface="+mj-lt"/>
                <a:ea typeface="+mn-ea"/>
                <a:cs typeface="+mn-cs"/>
              </a:defRPr>
            </a:lvl3pPr>
            <a:lvl4pPr marL="864000" indent="-216000" algn="l" defTabSz="914400" rtl="0" eaLnBrk="1" latinLnBrk="0" hangingPunct="1">
              <a:lnSpc>
                <a:spcPct val="95000"/>
              </a:lnSpc>
              <a:spcBef>
                <a:spcPts val="0"/>
              </a:spcBef>
              <a:spcAft>
                <a:spcPts val="300"/>
              </a:spcAft>
              <a:buClr>
                <a:srgbClr val="EE7C30"/>
              </a:buClr>
              <a:buFont typeface="Arial" panose="020B0604020202020204" pitchFamily="34" charset="0"/>
              <a:buChar char="»"/>
              <a:defRPr lang="de-CH" sz="1400" kern="1200" noProof="0">
                <a:solidFill>
                  <a:schemeClr val="tx1"/>
                </a:solidFill>
                <a:latin typeface="+mj-lt"/>
                <a:ea typeface="+mn-ea"/>
                <a:cs typeface="+mn-cs"/>
              </a:defRPr>
            </a:lvl4pPr>
            <a:lvl5pPr marL="1080000" indent="-216000" algn="l" defTabSz="914400" rtl="0" eaLnBrk="1" latinLnBrk="0" hangingPunct="1">
              <a:lnSpc>
                <a:spcPct val="95000"/>
              </a:lnSpc>
              <a:spcBef>
                <a:spcPts val="0"/>
              </a:spcBef>
              <a:spcAft>
                <a:spcPts val="300"/>
              </a:spcAft>
              <a:buClr>
                <a:srgbClr val="EE7C30"/>
              </a:buClr>
              <a:buSzPct val="70000"/>
              <a:buFont typeface="Wingdings" panose="05000000000000000000" pitchFamily="2" charset="2"/>
              <a:buChar char="l"/>
              <a:defRPr lang="de-CH" sz="1400" kern="1200" noProof="0">
                <a:solidFill>
                  <a:schemeClr val="tx1"/>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de-DE" sz="1100" dirty="0" smtClean="0"/>
              <a:t>Publikation</a:t>
            </a:r>
            <a:endParaRPr lang="de-DE" sz="1100" dirty="0"/>
          </a:p>
        </p:txBody>
      </p:sp>
    </p:spTree>
    <p:extLst>
      <p:ext uri="{BB962C8B-B14F-4D97-AF65-F5344CB8AC3E}">
        <p14:creationId xmlns:p14="http://schemas.microsoft.com/office/powerpoint/2010/main" val="16205978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Bild 15" descr="Grafik_Währungsforschung_1.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0101" y="771550"/>
            <a:ext cx="7093168" cy="4138018"/>
          </a:xfrm>
          <a:prstGeom prst="rect">
            <a:avLst/>
          </a:prstGeom>
        </p:spPr>
      </p:pic>
      <p:sp>
        <p:nvSpPr>
          <p:cNvPr id="2" name="Titel 1"/>
          <p:cNvSpPr>
            <a:spLocks noGrp="1"/>
          </p:cNvSpPr>
          <p:nvPr>
            <p:ph type="title"/>
          </p:nvPr>
        </p:nvSpPr>
        <p:spPr/>
        <p:txBody>
          <a:bodyPr/>
          <a:lstStyle/>
          <a:p>
            <a:r>
              <a:rPr lang="de-DE" dirty="0"/>
              <a:t>Mediapulse agiert im Spannungsfeld diverser Ansprüche</a:t>
            </a:r>
          </a:p>
        </p:txBody>
      </p:sp>
      <p:sp>
        <p:nvSpPr>
          <p:cNvPr id="3" name="Inhaltsplatzhalter 2"/>
          <p:cNvSpPr>
            <a:spLocks noGrp="1"/>
          </p:cNvSpPr>
          <p:nvPr>
            <p:ph idx="1"/>
          </p:nvPr>
        </p:nvSpPr>
        <p:spPr>
          <a:xfrm>
            <a:off x="800100" y="2283718"/>
            <a:ext cx="1584176" cy="1512168"/>
          </a:xfrm>
        </p:spPr>
        <p:txBody>
          <a:bodyPr/>
          <a:lstStyle/>
          <a:p>
            <a:r>
              <a:rPr lang="de-DE" sz="1100" dirty="0" smtClean="0"/>
              <a:t>präzise Messung</a:t>
            </a:r>
          </a:p>
          <a:p>
            <a:r>
              <a:rPr lang="de-DE" sz="1100" dirty="0" smtClean="0"/>
              <a:t>grosse</a:t>
            </a:r>
            <a:r>
              <a:rPr lang="de-DE" sz="1100" dirty="0" smtClean="0"/>
              <a:t>, ausbalancierte, repräsentative Stichprobe</a:t>
            </a:r>
          </a:p>
          <a:p>
            <a:r>
              <a:rPr lang="de-DE" sz="1100" dirty="0" smtClean="0"/>
              <a:t>Qualitätskontrollen</a:t>
            </a:r>
            <a:br>
              <a:rPr lang="de-DE" sz="1100" dirty="0" smtClean="0"/>
            </a:br>
            <a:r>
              <a:rPr lang="de-DE" sz="1100" dirty="0" smtClean="0"/>
              <a:t>und Audits</a:t>
            </a:r>
          </a:p>
          <a:p>
            <a:r>
              <a:rPr lang="de-DE" sz="1100" dirty="0" smtClean="0"/>
              <a:t>hohe Abdeckung der Nutzung</a:t>
            </a:r>
            <a:endParaRPr lang="de-DE" sz="1100" dirty="0"/>
          </a:p>
        </p:txBody>
      </p:sp>
      <p:sp>
        <p:nvSpPr>
          <p:cNvPr id="10" name="Rechteck 9"/>
          <p:cNvSpPr/>
          <p:nvPr/>
        </p:nvSpPr>
        <p:spPr>
          <a:xfrm>
            <a:off x="800222" y="1995686"/>
            <a:ext cx="2043113" cy="215444"/>
          </a:xfrm>
          <a:prstGeom prst="rect">
            <a:avLst/>
          </a:prstGeom>
          <a:noFill/>
          <a:effectLst/>
        </p:spPr>
        <p:txBody>
          <a:bodyPr wrap="square" lIns="0" tIns="0" rIns="0" bIns="0">
            <a:spAutoFit/>
          </a:bodyPr>
          <a:lstStyle/>
          <a:p>
            <a:r>
              <a:rPr lang="de-DE" sz="1400" b="1" dirty="0" smtClean="0">
                <a:solidFill>
                  <a:schemeClr val="accent1"/>
                </a:solidFill>
                <a:latin typeface="Tahoma" panose="020B0604030504040204" pitchFamily="34" charset="0"/>
                <a:ea typeface="Tahoma" panose="020B0604030504040204" pitchFamily="34" charset="0"/>
                <a:cs typeface="Tahoma" panose="020B0604030504040204" pitchFamily="34" charset="0"/>
              </a:rPr>
              <a:t>Wissenschaftlichkeit</a:t>
            </a:r>
            <a:endParaRPr lang="de-DE" sz="1400" b="1" dirty="0">
              <a:solidFill>
                <a:schemeClr val="accent1"/>
              </a:solidFill>
              <a:latin typeface="Tahoma" panose="020B0604030504040204" pitchFamily="34" charset="0"/>
              <a:ea typeface="Tahoma" panose="020B0604030504040204" pitchFamily="34" charset="0"/>
              <a:cs typeface="Tahoma" panose="020B0604030504040204" pitchFamily="34" charset="0"/>
            </a:endParaRPr>
          </a:p>
        </p:txBody>
      </p:sp>
      <p:sp>
        <p:nvSpPr>
          <p:cNvPr id="11" name="Rechteck 10"/>
          <p:cNvSpPr/>
          <p:nvPr/>
        </p:nvSpPr>
        <p:spPr>
          <a:xfrm>
            <a:off x="4535996" y="3867894"/>
            <a:ext cx="2043113" cy="215444"/>
          </a:xfrm>
          <a:prstGeom prst="rect">
            <a:avLst/>
          </a:prstGeom>
          <a:noFill/>
          <a:effectLst/>
        </p:spPr>
        <p:txBody>
          <a:bodyPr wrap="square" lIns="0" tIns="0" rIns="0" bIns="0">
            <a:spAutoFit/>
          </a:bodyPr>
          <a:lstStyle/>
          <a:p>
            <a:r>
              <a:rPr lang="de-DE" sz="1400" b="1" dirty="0" smtClean="0">
                <a:solidFill>
                  <a:srgbClr val="EE7C30"/>
                </a:solidFill>
                <a:latin typeface="Tahoma" panose="020B0604030504040204" pitchFamily="34" charset="0"/>
                <a:ea typeface="Tahoma" panose="020B0604030504040204" pitchFamily="34" charset="0"/>
                <a:cs typeface="Tahoma" panose="020B0604030504040204" pitchFamily="34" charset="0"/>
              </a:rPr>
              <a:t>Finanzierbarkeit</a:t>
            </a:r>
            <a:endParaRPr lang="de-DE" sz="1400" b="1" dirty="0">
              <a:solidFill>
                <a:srgbClr val="EE7C30"/>
              </a:solidFill>
              <a:latin typeface="Tahoma" panose="020B0604030504040204" pitchFamily="34" charset="0"/>
              <a:ea typeface="Tahoma" panose="020B0604030504040204" pitchFamily="34" charset="0"/>
              <a:cs typeface="Tahoma" panose="020B0604030504040204" pitchFamily="34" charset="0"/>
            </a:endParaRPr>
          </a:p>
        </p:txBody>
      </p:sp>
      <p:sp>
        <p:nvSpPr>
          <p:cNvPr id="12" name="Rechteck 11"/>
          <p:cNvSpPr/>
          <p:nvPr/>
        </p:nvSpPr>
        <p:spPr>
          <a:xfrm>
            <a:off x="2951820" y="2391730"/>
            <a:ext cx="2880320" cy="284693"/>
          </a:xfrm>
          <a:prstGeom prst="rect">
            <a:avLst/>
          </a:prstGeom>
          <a:effectLst/>
        </p:spPr>
        <p:txBody>
          <a:bodyPr wrap="square" lIns="68580" tIns="34290" rIns="68580" bIns="34290">
            <a:spAutoFit/>
          </a:bodyPr>
          <a:lstStyle/>
          <a:p>
            <a:pPr algn="ctr"/>
            <a:r>
              <a:rPr lang="de-DE"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Währungsforschung</a:t>
            </a:r>
            <a:endParaRPr lang="de-DE" sz="1400" b="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3" name="Inhaltsplatzhalter 2"/>
          <p:cNvSpPr txBox="1">
            <a:spLocks/>
          </p:cNvSpPr>
          <p:nvPr/>
        </p:nvSpPr>
        <p:spPr>
          <a:xfrm>
            <a:off x="6057157" y="2283718"/>
            <a:ext cx="1584176" cy="1512168"/>
          </a:xfrm>
          <a:prstGeom prst="rect">
            <a:avLst/>
          </a:prstGeom>
        </p:spPr>
        <p:txBody>
          <a:bodyPr vert="horz" lIns="0" tIns="0" rIns="0" bIns="0" rtlCol="0">
            <a:noAutofit/>
          </a:bodyPr>
          <a:lstStyle>
            <a:lvl1pPr marL="216000" indent="-216000" algn="l" defTabSz="914400" rtl="0" eaLnBrk="1" latinLnBrk="0" hangingPunct="1">
              <a:lnSpc>
                <a:spcPct val="95000"/>
              </a:lnSpc>
              <a:spcBef>
                <a:spcPts val="0"/>
              </a:spcBef>
              <a:spcAft>
                <a:spcPts val="300"/>
              </a:spcAft>
              <a:buClr>
                <a:srgbClr val="EE7C30"/>
              </a:buClr>
              <a:buSzPct val="65000"/>
              <a:buFont typeface="Wingdings" panose="05000000000000000000" pitchFamily="2" charset="2"/>
              <a:buChar char="n"/>
              <a:defRPr lang="de-CH" sz="1400" kern="1200" noProof="0">
                <a:solidFill>
                  <a:schemeClr val="tx1"/>
                </a:solidFill>
                <a:latin typeface="+mn-lt"/>
                <a:ea typeface="+mn-ea"/>
                <a:cs typeface="+mn-cs"/>
              </a:defRPr>
            </a:lvl1pPr>
            <a:lvl2pPr marL="432000" indent="-216000" algn="l" defTabSz="914400" rtl="0" eaLnBrk="1" latinLnBrk="0" hangingPunct="1">
              <a:lnSpc>
                <a:spcPct val="95000"/>
              </a:lnSpc>
              <a:spcBef>
                <a:spcPts val="0"/>
              </a:spcBef>
              <a:spcAft>
                <a:spcPts val="300"/>
              </a:spcAft>
              <a:buClr>
                <a:srgbClr val="EE7C30"/>
              </a:buClr>
              <a:buSzPct val="70000"/>
              <a:buFont typeface="Wingdings" panose="05000000000000000000" pitchFamily="2" charset="2"/>
              <a:buChar char="¡"/>
              <a:defRPr lang="de-CH" sz="1400" kern="1200" noProof="0">
                <a:solidFill>
                  <a:schemeClr val="tx1"/>
                </a:solidFill>
                <a:latin typeface="+mj-lt"/>
                <a:ea typeface="+mn-ea"/>
                <a:cs typeface="+mn-cs"/>
              </a:defRPr>
            </a:lvl2pPr>
            <a:lvl3pPr marL="648000" indent="-216000" algn="l" defTabSz="914400" rtl="0" eaLnBrk="1" latinLnBrk="0" hangingPunct="1">
              <a:lnSpc>
                <a:spcPct val="95000"/>
              </a:lnSpc>
              <a:spcBef>
                <a:spcPts val="0"/>
              </a:spcBef>
              <a:spcAft>
                <a:spcPts val="300"/>
              </a:spcAft>
              <a:buClr>
                <a:srgbClr val="EE7C30"/>
              </a:buClr>
              <a:buSzPct val="100000"/>
              <a:buFont typeface="Arial" panose="020B0604020202020204" pitchFamily="34" charset="0"/>
              <a:buChar char="–"/>
              <a:defRPr lang="de-CH" sz="1400" kern="1200" noProof="0">
                <a:solidFill>
                  <a:schemeClr val="tx1"/>
                </a:solidFill>
                <a:latin typeface="+mj-lt"/>
                <a:ea typeface="+mn-ea"/>
                <a:cs typeface="+mn-cs"/>
              </a:defRPr>
            </a:lvl3pPr>
            <a:lvl4pPr marL="864000" indent="-216000" algn="l" defTabSz="914400" rtl="0" eaLnBrk="1" latinLnBrk="0" hangingPunct="1">
              <a:lnSpc>
                <a:spcPct val="95000"/>
              </a:lnSpc>
              <a:spcBef>
                <a:spcPts val="0"/>
              </a:spcBef>
              <a:spcAft>
                <a:spcPts val="300"/>
              </a:spcAft>
              <a:buClr>
                <a:srgbClr val="EE7C30"/>
              </a:buClr>
              <a:buFont typeface="Arial" panose="020B0604020202020204" pitchFamily="34" charset="0"/>
              <a:buChar char="»"/>
              <a:defRPr lang="de-CH" sz="1400" kern="1200" noProof="0">
                <a:solidFill>
                  <a:schemeClr val="tx1"/>
                </a:solidFill>
                <a:latin typeface="+mj-lt"/>
                <a:ea typeface="+mn-ea"/>
                <a:cs typeface="+mn-cs"/>
              </a:defRPr>
            </a:lvl4pPr>
            <a:lvl5pPr marL="1080000" indent="-216000" algn="l" defTabSz="914400" rtl="0" eaLnBrk="1" latinLnBrk="0" hangingPunct="1">
              <a:lnSpc>
                <a:spcPct val="95000"/>
              </a:lnSpc>
              <a:spcBef>
                <a:spcPts val="0"/>
              </a:spcBef>
              <a:spcAft>
                <a:spcPts val="300"/>
              </a:spcAft>
              <a:buClr>
                <a:srgbClr val="EE7C30"/>
              </a:buClr>
              <a:buSzPct val="70000"/>
              <a:buFont typeface="Wingdings" panose="05000000000000000000" pitchFamily="2" charset="2"/>
              <a:buChar char="l"/>
              <a:defRPr lang="de-CH" sz="1400" kern="1200" noProof="0">
                <a:solidFill>
                  <a:schemeClr val="tx1"/>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de-DE" sz="1100" dirty="0" smtClean="0"/>
              <a:t>vektorneutral</a:t>
            </a:r>
          </a:p>
          <a:p>
            <a:r>
              <a:rPr lang="de-DE" sz="1100" dirty="0" smtClean="0"/>
              <a:t>anbieterneutral</a:t>
            </a:r>
          </a:p>
          <a:p>
            <a:r>
              <a:rPr lang="de-DE" sz="1100" dirty="0" smtClean="0"/>
              <a:t>Basisforschung für alle</a:t>
            </a:r>
          </a:p>
          <a:p>
            <a:r>
              <a:rPr lang="de-DE" sz="1100" dirty="0" smtClean="0"/>
              <a:t>gleiche Messung</a:t>
            </a:r>
          </a:p>
          <a:p>
            <a:r>
              <a:rPr lang="de-DE" sz="1100" dirty="0" smtClean="0"/>
              <a:t>Qualität für alle</a:t>
            </a:r>
            <a:endParaRPr lang="de-DE" sz="1100" dirty="0"/>
          </a:p>
        </p:txBody>
      </p:sp>
      <p:sp>
        <p:nvSpPr>
          <p:cNvPr id="14" name="Rechteck 13"/>
          <p:cNvSpPr/>
          <p:nvPr/>
        </p:nvSpPr>
        <p:spPr>
          <a:xfrm>
            <a:off x="6057279" y="1995686"/>
            <a:ext cx="2043113" cy="215444"/>
          </a:xfrm>
          <a:prstGeom prst="rect">
            <a:avLst/>
          </a:prstGeom>
          <a:noFill/>
          <a:effectLst/>
        </p:spPr>
        <p:txBody>
          <a:bodyPr wrap="square" lIns="0" tIns="0" rIns="0" bIns="0">
            <a:spAutoFit/>
          </a:bodyPr>
          <a:lstStyle/>
          <a:p>
            <a:r>
              <a:rPr lang="de-DE" sz="1400" b="1" dirty="0">
                <a:solidFill>
                  <a:srgbClr val="EE7C30"/>
                </a:solidFill>
                <a:latin typeface="Tahoma" panose="020B0604030504040204" pitchFamily="34" charset="0"/>
                <a:ea typeface="Tahoma" panose="020B0604030504040204" pitchFamily="34" charset="0"/>
                <a:cs typeface="Tahoma" panose="020B0604030504040204" pitchFamily="34" charset="0"/>
              </a:rPr>
              <a:t>Gerechtigkeit</a:t>
            </a:r>
          </a:p>
        </p:txBody>
      </p:sp>
      <p:sp>
        <p:nvSpPr>
          <p:cNvPr id="15" name="Inhaltsplatzhalter 2"/>
          <p:cNvSpPr txBox="1">
            <a:spLocks/>
          </p:cNvSpPr>
          <p:nvPr/>
        </p:nvSpPr>
        <p:spPr>
          <a:xfrm>
            <a:off x="4543964" y="4119922"/>
            <a:ext cx="2008256" cy="828092"/>
          </a:xfrm>
          <a:prstGeom prst="rect">
            <a:avLst/>
          </a:prstGeom>
        </p:spPr>
        <p:txBody>
          <a:bodyPr vert="horz" lIns="0" tIns="0" rIns="0" bIns="0" rtlCol="0">
            <a:noAutofit/>
          </a:bodyPr>
          <a:lstStyle>
            <a:lvl1pPr marL="216000" indent="-216000" algn="l" defTabSz="914400" rtl="0" eaLnBrk="1" latinLnBrk="0" hangingPunct="1">
              <a:lnSpc>
                <a:spcPct val="95000"/>
              </a:lnSpc>
              <a:spcBef>
                <a:spcPts val="0"/>
              </a:spcBef>
              <a:spcAft>
                <a:spcPts val="300"/>
              </a:spcAft>
              <a:buClr>
                <a:srgbClr val="EE7C30"/>
              </a:buClr>
              <a:buSzPct val="65000"/>
              <a:buFont typeface="Wingdings" panose="05000000000000000000" pitchFamily="2" charset="2"/>
              <a:buChar char="n"/>
              <a:defRPr lang="de-CH" sz="1400" kern="1200" noProof="0">
                <a:solidFill>
                  <a:schemeClr val="tx1"/>
                </a:solidFill>
                <a:latin typeface="+mn-lt"/>
                <a:ea typeface="+mn-ea"/>
                <a:cs typeface="+mn-cs"/>
              </a:defRPr>
            </a:lvl1pPr>
            <a:lvl2pPr marL="432000" indent="-216000" algn="l" defTabSz="914400" rtl="0" eaLnBrk="1" latinLnBrk="0" hangingPunct="1">
              <a:lnSpc>
                <a:spcPct val="95000"/>
              </a:lnSpc>
              <a:spcBef>
                <a:spcPts val="0"/>
              </a:spcBef>
              <a:spcAft>
                <a:spcPts val="300"/>
              </a:spcAft>
              <a:buClr>
                <a:srgbClr val="EE7C30"/>
              </a:buClr>
              <a:buSzPct val="70000"/>
              <a:buFont typeface="Wingdings" panose="05000000000000000000" pitchFamily="2" charset="2"/>
              <a:buChar char="¡"/>
              <a:defRPr lang="de-CH" sz="1400" kern="1200" noProof="0">
                <a:solidFill>
                  <a:schemeClr val="tx1"/>
                </a:solidFill>
                <a:latin typeface="+mj-lt"/>
                <a:ea typeface="+mn-ea"/>
                <a:cs typeface="+mn-cs"/>
              </a:defRPr>
            </a:lvl2pPr>
            <a:lvl3pPr marL="648000" indent="-216000" algn="l" defTabSz="914400" rtl="0" eaLnBrk="1" latinLnBrk="0" hangingPunct="1">
              <a:lnSpc>
                <a:spcPct val="95000"/>
              </a:lnSpc>
              <a:spcBef>
                <a:spcPts val="0"/>
              </a:spcBef>
              <a:spcAft>
                <a:spcPts val="300"/>
              </a:spcAft>
              <a:buClr>
                <a:srgbClr val="EE7C30"/>
              </a:buClr>
              <a:buSzPct val="100000"/>
              <a:buFont typeface="Arial" panose="020B0604020202020204" pitchFamily="34" charset="0"/>
              <a:buChar char="–"/>
              <a:defRPr lang="de-CH" sz="1400" kern="1200" noProof="0">
                <a:solidFill>
                  <a:schemeClr val="tx1"/>
                </a:solidFill>
                <a:latin typeface="+mj-lt"/>
                <a:ea typeface="+mn-ea"/>
                <a:cs typeface="+mn-cs"/>
              </a:defRPr>
            </a:lvl3pPr>
            <a:lvl4pPr marL="864000" indent="-216000" algn="l" defTabSz="914400" rtl="0" eaLnBrk="1" latinLnBrk="0" hangingPunct="1">
              <a:lnSpc>
                <a:spcPct val="95000"/>
              </a:lnSpc>
              <a:spcBef>
                <a:spcPts val="0"/>
              </a:spcBef>
              <a:spcAft>
                <a:spcPts val="300"/>
              </a:spcAft>
              <a:buClr>
                <a:srgbClr val="EE7C30"/>
              </a:buClr>
              <a:buFont typeface="Arial" panose="020B0604020202020204" pitchFamily="34" charset="0"/>
              <a:buChar char="»"/>
              <a:defRPr lang="de-CH" sz="1400" kern="1200" noProof="0">
                <a:solidFill>
                  <a:schemeClr val="tx1"/>
                </a:solidFill>
                <a:latin typeface="+mj-lt"/>
                <a:ea typeface="+mn-ea"/>
                <a:cs typeface="+mn-cs"/>
              </a:defRPr>
            </a:lvl4pPr>
            <a:lvl5pPr marL="1080000" indent="-216000" algn="l" defTabSz="914400" rtl="0" eaLnBrk="1" latinLnBrk="0" hangingPunct="1">
              <a:lnSpc>
                <a:spcPct val="95000"/>
              </a:lnSpc>
              <a:spcBef>
                <a:spcPts val="0"/>
              </a:spcBef>
              <a:spcAft>
                <a:spcPts val="300"/>
              </a:spcAft>
              <a:buClr>
                <a:srgbClr val="EE7C30"/>
              </a:buClr>
              <a:buSzPct val="70000"/>
              <a:buFont typeface="Wingdings" panose="05000000000000000000" pitchFamily="2" charset="2"/>
              <a:buChar char="l"/>
              <a:defRPr lang="de-CH" sz="1400" kern="1200" noProof="0">
                <a:solidFill>
                  <a:schemeClr val="tx1"/>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de-DE" sz="1100" dirty="0" smtClean="0"/>
              <a:t>kostspielig</a:t>
            </a:r>
          </a:p>
          <a:p>
            <a:r>
              <a:rPr lang="de-DE" sz="1100" dirty="0" smtClean="0"/>
              <a:t>transparentes Preissystem</a:t>
            </a:r>
          </a:p>
          <a:p>
            <a:r>
              <a:rPr lang="de-DE" sz="1100" dirty="0" smtClean="0"/>
              <a:t>Marktsolidarität</a:t>
            </a:r>
            <a:endParaRPr lang="de-DE" sz="1100" dirty="0"/>
          </a:p>
        </p:txBody>
      </p:sp>
    </p:spTree>
    <p:extLst>
      <p:ext uri="{BB962C8B-B14F-4D97-AF65-F5344CB8AC3E}">
        <p14:creationId xmlns:p14="http://schemas.microsoft.com/office/powerpoint/2010/main" val="29710199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92163" y="339502"/>
            <a:ext cx="8029575" cy="324036"/>
          </a:xfrm>
        </p:spPr>
        <p:txBody>
          <a:bodyPr/>
          <a:lstStyle/>
          <a:p>
            <a:r>
              <a:rPr lang="de-DE" dirty="0"/>
              <a:t>Das von Mediapulse beeinflusstes Marktvolumen ist relevant</a:t>
            </a:r>
            <a:endParaRPr lang="de-CH" dirty="0"/>
          </a:p>
        </p:txBody>
      </p:sp>
      <p:sp>
        <p:nvSpPr>
          <p:cNvPr id="3" name="Inhaltsplatzhalter 2"/>
          <p:cNvSpPr>
            <a:spLocks noGrp="1"/>
          </p:cNvSpPr>
          <p:nvPr>
            <p:ph idx="1"/>
          </p:nvPr>
        </p:nvSpPr>
        <p:spPr>
          <a:xfrm>
            <a:off x="792163" y="1059582"/>
            <a:ext cx="8029575" cy="3456383"/>
          </a:xfrm>
        </p:spPr>
        <p:txBody>
          <a:bodyPr/>
          <a:lstStyle/>
          <a:p>
            <a:pPr>
              <a:buClr>
                <a:schemeClr val="accent1"/>
              </a:buClr>
            </a:pPr>
            <a:r>
              <a:rPr lang="de-CH" sz="1200" dirty="0">
                <a:latin typeface="Tahoma"/>
                <a:cs typeface="Tahoma"/>
              </a:rPr>
              <a:t>Mediapulse-Daten sind </a:t>
            </a:r>
            <a:r>
              <a:rPr lang="de-CH" sz="1200" b="1" dirty="0">
                <a:latin typeface="Tahoma"/>
                <a:cs typeface="Tahoma"/>
              </a:rPr>
              <a:t>die Handelswährung </a:t>
            </a:r>
            <a:r>
              <a:rPr lang="de-CH" sz="1200" dirty="0">
                <a:latin typeface="Tahoma"/>
                <a:cs typeface="Tahoma"/>
              </a:rPr>
              <a:t>für Radio- und TV-Werbung</a:t>
            </a:r>
          </a:p>
          <a:p>
            <a:pPr>
              <a:buClr>
                <a:schemeClr val="accent1"/>
              </a:buClr>
            </a:pPr>
            <a:endParaRPr lang="de-CH" sz="1200" dirty="0">
              <a:latin typeface="Tahoma"/>
              <a:cs typeface="Tahoma"/>
            </a:endParaRPr>
          </a:p>
          <a:p>
            <a:pPr>
              <a:buClr>
                <a:schemeClr val="accent1"/>
              </a:buClr>
            </a:pPr>
            <a:r>
              <a:rPr lang="de-CH" sz="1200" dirty="0">
                <a:latin typeface="Tahoma"/>
                <a:cs typeface="Tahoma"/>
              </a:rPr>
              <a:t>Mediapulse-Daten dienen als </a:t>
            </a:r>
            <a:r>
              <a:rPr lang="de-CH" sz="1200" b="1" dirty="0">
                <a:latin typeface="Tahoma"/>
                <a:cs typeface="Tahoma"/>
              </a:rPr>
              <a:t>Planungsgrundlage</a:t>
            </a:r>
            <a:r>
              <a:rPr lang="de-CH" sz="1200" dirty="0">
                <a:latin typeface="Tahoma"/>
                <a:cs typeface="Tahoma"/>
              </a:rPr>
              <a:t> für Werbeauftraggeber, Vermarkter und Agenturen</a:t>
            </a:r>
          </a:p>
          <a:p>
            <a:pPr>
              <a:buClr>
                <a:schemeClr val="accent1"/>
              </a:buClr>
            </a:pPr>
            <a:endParaRPr lang="de-CH" sz="1200" dirty="0">
              <a:latin typeface="Tahoma"/>
              <a:cs typeface="Tahoma"/>
            </a:endParaRPr>
          </a:p>
          <a:p>
            <a:pPr>
              <a:buClr>
                <a:schemeClr val="accent1"/>
              </a:buClr>
            </a:pPr>
            <a:r>
              <a:rPr lang="de-CH" sz="1200" dirty="0">
                <a:latin typeface="Tahoma"/>
                <a:cs typeface="Tahoma"/>
              </a:rPr>
              <a:t>Mediapulse-Daten beeinflussen ein Werbeauftragsvolumen von rund </a:t>
            </a:r>
            <a:r>
              <a:rPr lang="de-CH" sz="1200" b="1" dirty="0">
                <a:latin typeface="Tahoma"/>
                <a:cs typeface="Tahoma"/>
              </a:rPr>
              <a:t>1 Milliarde CHF</a:t>
            </a:r>
            <a:r>
              <a:rPr lang="de-CH" sz="1200" dirty="0">
                <a:latin typeface="Tahoma"/>
                <a:cs typeface="Tahoma"/>
              </a:rPr>
              <a:t> pro </a:t>
            </a:r>
            <a:r>
              <a:rPr lang="de-CH" sz="1200" dirty="0" smtClean="0">
                <a:latin typeface="Tahoma"/>
                <a:cs typeface="Tahoma"/>
              </a:rPr>
              <a:t>Jahr</a:t>
            </a:r>
            <a:br>
              <a:rPr lang="de-CH" sz="1200" dirty="0" smtClean="0">
                <a:latin typeface="Tahoma"/>
                <a:cs typeface="Tahoma"/>
              </a:rPr>
            </a:br>
            <a:r>
              <a:rPr lang="de-CH" sz="1200" dirty="0" smtClean="0">
                <a:latin typeface="Tahoma"/>
                <a:cs typeface="Tahoma"/>
              </a:rPr>
              <a:t>(</a:t>
            </a:r>
            <a:r>
              <a:rPr lang="de-CH" sz="1200" dirty="0">
                <a:latin typeface="Tahoma"/>
                <a:cs typeface="Tahoma"/>
              </a:rPr>
              <a:t>Summe Radio und TV)</a:t>
            </a:r>
          </a:p>
          <a:p>
            <a:pPr>
              <a:buClr>
                <a:schemeClr val="accent1"/>
              </a:buClr>
            </a:pPr>
            <a:endParaRPr lang="de-CH" sz="1200" dirty="0">
              <a:latin typeface="Tahoma"/>
              <a:cs typeface="Tahoma"/>
            </a:endParaRPr>
          </a:p>
          <a:p>
            <a:pPr>
              <a:buClr>
                <a:schemeClr val="accent1"/>
              </a:buClr>
            </a:pPr>
            <a:r>
              <a:rPr lang="de-CH" sz="1200" dirty="0">
                <a:latin typeface="Tahoma"/>
                <a:cs typeface="Tahoma"/>
              </a:rPr>
              <a:t>Mediapulse-Daten bilden eine </a:t>
            </a:r>
            <a:r>
              <a:rPr lang="de-CH" sz="1200" b="1" dirty="0">
                <a:latin typeface="Tahoma"/>
                <a:cs typeface="Tahoma"/>
              </a:rPr>
              <a:t>wesentliche Grundlage</a:t>
            </a:r>
            <a:r>
              <a:rPr lang="de-CH" sz="1200" dirty="0">
                <a:latin typeface="Tahoma"/>
                <a:cs typeface="Tahoma"/>
              </a:rPr>
              <a:t> für die Programmforschung zur Steigerung/</a:t>
            </a:r>
            <a:r>
              <a:rPr lang="de-CH" sz="1200" dirty="0" smtClean="0">
                <a:latin typeface="Tahoma"/>
                <a:cs typeface="Tahoma"/>
              </a:rPr>
              <a:t>Beurteilung</a:t>
            </a:r>
            <a:br>
              <a:rPr lang="de-CH" sz="1200" dirty="0" smtClean="0">
                <a:latin typeface="Tahoma"/>
                <a:cs typeface="Tahoma"/>
              </a:rPr>
            </a:br>
            <a:r>
              <a:rPr lang="de-CH" sz="1200" dirty="0" smtClean="0">
                <a:latin typeface="Tahoma"/>
                <a:cs typeface="Tahoma"/>
              </a:rPr>
              <a:t>der </a:t>
            </a:r>
            <a:r>
              <a:rPr lang="de-CH" sz="1200" dirty="0">
                <a:latin typeface="Tahoma"/>
                <a:cs typeface="Tahoma"/>
              </a:rPr>
              <a:t>Programm-Qualität und -Gestaltung</a:t>
            </a:r>
            <a:br>
              <a:rPr lang="de-CH" sz="1200" dirty="0">
                <a:latin typeface="Tahoma"/>
                <a:cs typeface="Tahoma"/>
              </a:rPr>
            </a:br>
            <a:endParaRPr lang="de-CH" sz="1200" dirty="0">
              <a:latin typeface="Tahoma"/>
              <a:cs typeface="Tahoma"/>
            </a:endParaRPr>
          </a:p>
          <a:p>
            <a:pPr>
              <a:buClr>
                <a:schemeClr val="accent1"/>
              </a:buClr>
            </a:pPr>
            <a:r>
              <a:rPr lang="de-CH" sz="1200" dirty="0">
                <a:latin typeface="Tahoma"/>
                <a:cs typeface="Tahoma"/>
              </a:rPr>
              <a:t>Mediapulse </a:t>
            </a:r>
            <a:r>
              <a:rPr lang="de-CH" sz="1200" dirty="0" smtClean="0">
                <a:latin typeface="Tahoma"/>
                <a:cs typeface="Tahoma"/>
              </a:rPr>
              <a:t>erhebt </a:t>
            </a:r>
            <a:r>
              <a:rPr lang="de-CH" sz="1200" dirty="0">
                <a:latin typeface="Tahoma"/>
                <a:cs typeface="Tahoma"/>
              </a:rPr>
              <a:t>grundlegende Daten für Behörden und Universitäten (</a:t>
            </a:r>
            <a:r>
              <a:rPr lang="de-CH" sz="1200" b="1" dirty="0">
                <a:latin typeface="Tahoma"/>
                <a:cs typeface="Tahoma"/>
              </a:rPr>
              <a:t>Jahresbericht</a:t>
            </a:r>
            <a:r>
              <a:rPr lang="de-CH" sz="1200" dirty="0">
                <a:latin typeface="Tahoma"/>
                <a:cs typeface="Tahoma"/>
              </a:rPr>
              <a:t>)</a:t>
            </a:r>
          </a:p>
          <a:p>
            <a:pPr>
              <a:buClr>
                <a:schemeClr val="accent1"/>
              </a:buClr>
            </a:pPr>
            <a:endParaRPr lang="de-CH" sz="1200" dirty="0">
              <a:latin typeface="Tahoma"/>
              <a:cs typeface="Tahoma"/>
            </a:endParaRPr>
          </a:p>
          <a:p>
            <a:pPr>
              <a:buClr>
                <a:schemeClr val="accent1"/>
              </a:buClr>
            </a:pPr>
            <a:r>
              <a:rPr lang="de-CH" sz="1200" dirty="0">
                <a:latin typeface="Tahoma"/>
                <a:cs typeface="Tahoma"/>
              </a:rPr>
              <a:t>Insgesamt werden permanent </a:t>
            </a:r>
            <a:r>
              <a:rPr lang="de-CH" sz="1200" b="1" dirty="0">
                <a:latin typeface="Tahoma"/>
                <a:cs typeface="Tahoma"/>
              </a:rPr>
              <a:t>150 Radio</a:t>
            </a:r>
            <a:r>
              <a:rPr lang="de-CH" sz="1200" dirty="0">
                <a:latin typeface="Tahoma"/>
                <a:cs typeface="Tahoma"/>
              </a:rPr>
              <a:t>- und über </a:t>
            </a:r>
            <a:r>
              <a:rPr lang="de-CH" sz="1200" b="1" dirty="0">
                <a:latin typeface="Tahoma"/>
                <a:cs typeface="Tahoma"/>
              </a:rPr>
              <a:t>300 TV-Sendern</a:t>
            </a:r>
            <a:r>
              <a:rPr lang="de-CH" sz="1200" dirty="0">
                <a:latin typeface="Tahoma"/>
                <a:cs typeface="Tahoma"/>
              </a:rPr>
              <a:t> </a:t>
            </a:r>
            <a:r>
              <a:rPr lang="de-CH" sz="1200" dirty="0" smtClean="0">
                <a:latin typeface="Tahoma"/>
                <a:cs typeface="Tahoma"/>
              </a:rPr>
              <a:t>gemessen</a:t>
            </a:r>
            <a:endParaRPr lang="de-CH" sz="1200" dirty="0">
              <a:latin typeface="Tahoma"/>
              <a:cs typeface="Tahoma"/>
            </a:endParaRPr>
          </a:p>
        </p:txBody>
      </p:sp>
    </p:spTree>
    <p:extLst>
      <p:ext uri="{BB962C8B-B14F-4D97-AF65-F5344CB8AC3E}">
        <p14:creationId xmlns:p14="http://schemas.microsoft.com/office/powerpoint/2010/main" val="274145323"/>
      </p:ext>
    </p:extLst>
  </p:cSld>
  <p:clrMapOvr>
    <a:masterClrMapping/>
  </p:clrMapOvr>
  <p:timing>
    <p:tnLst>
      <p:par>
        <p:cTn id="1" dur="indefinite" restart="never" nodeType="tmRoot"/>
      </p:par>
    </p:tnLst>
  </p:timing>
</p:sld>
</file>

<file path=ppt/theme/theme1.xml><?xml version="1.0" encoding="utf-8"?>
<a:theme xmlns:a="http://schemas.openxmlformats.org/drawingml/2006/main" name="Mediapulse">
  <a:themeElements>
    <a:clrScheme name="Mediapulse">
      <a:dk1>
        <a:sysClr val="windowText" lastClr="000000"/>
      </a:dk1>
      <a:lt1>
        <a:srgbClr val="FFFFFF"/>
      </a:lt1>
      <a:dk2>
        <a:srgbClr val="1F497D"/>
      </a:dk2>
      <a:lt2>
        <a:srgbClr val="4A452A"/>
      </a:lt2>
      <a:accent1>
        <a:srgbClr val="EE7C30"/>
      </a:accent1>
      <a:accent2>
        <a:srgbClr val="4F6228"/>
      </a:accent2>
      <a:accent3>
        <a:srgbClr val="C0504D"/>
      </a:accent3>
      <a:accent4>
        <a:srgbClr val="8064A2"/>
      </a:accent4>
      <a:accent5>
        <a:srgbClr val="7F7F7F"/>
      </a:accent5>
      <a:accent6>
        <a:srgbClr val="FFC000"/>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rnd" cmpd="sng" algn="ctr">
          <a:solidFill>
            <a:schemeClr val="phClr">
              <a:shade val="95000"/>
              <a:satMod val="105000"/>
            </a:schemeClr>
          </a:solidFill>
          <a:prstDash val="solid"/>
        </a:ln>
        <a:ln w="25400" cap="rnd" cmpd="sng" algn="ctr">
          <a:solidFill>
            <a:schemeClr val="phClr"/>
          </a:solidFill>
          <a:prstDash val="solid"/>
        </a:ln>
        <a:ln w="38100" cap="rnd" cmpd="sng" algn="ctr">
          <a:solidFill>
            <a:schemeClr val="phClr"/>
          </a:solidFill>
          <a:prstDash val="solid"/>
        </a:ln>
      </a:lnStyleLst>
      <a:effectStyleLst>
        <a:effectStyle>
          <a:effectLst>
            <a:outerShdw blurRad="40000" dist="20000" dir="5400000">
              <a:srgbClr val="000000">
                <a:alpha val="38000"/>
              </a:srgbClr>
            </a:outerShdw>
          </a:effectLst>
        </a:effectStyle>
        <a:effectStyle>
          <a:effectLst>
            <a:outerShdw blurRad="40000" dist="23000" dir="5400000">
              <a:srgbClr val="000000">
                <a:alpha val="35000"/>
              </a:srgbClr>
            </a:outerShdw>
          </a:effectLst>
        </a:effectStyle>
        <a:effectStyle>
          <a:effectLst>
            <a:outerShdw blurRad="40000" dist="23000" dir="540000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spDef>
      <a:spPr>
        <a:ln w="19050">
          <a:solidFill>
            <a:schemeClr val="bg1"/>
          </a:solidFill>
        </a:ln>
      </a:spPr>
      <a:bodyPr rot="0" spcFirstLastPara="0" vertOverflow="overflow" horzOverflow="overflow" vert="horz" wrap="square" lIns="54000" tIns="0" rIns="54000" bIns="0" numCol="1" spcCol="0" rtlCol="0" fromWordArt="0" anchor="ctr" anchorCtr="0" forceAA="0" compatLnSpc="1">
        <a:prstTxWarp prst="textNoShape">
          <a:avLst/>
        </a:prstTxWarp>
        <a:noAutofit/>
      </a:bodyPr>
      <a:lstStyle>
        <a:defPPr algn="ctr">
          <a:lnSpc>
            <a:spcPct val="95000"/>
          </a:lnSpc>
          <a:defRPr sz="1400" b="1"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noAutofit/>
      </a:bodyPr>
      <a:lstStyle>
        <a:defPPr>
          <a:lnSpc>
            <a:spcPct val="95000"/>
          </a:lnSpc>
          <a:defRPr sz="1400" dirty="0" smtClean="0"/>
        </a:defPPr>
      </a:lstStyle>
    </a:txDef>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2242</Words>
  <Application>Microsoft Office PowerPoint</Application>
  <PresentationFormat>Bildschirmpräsentation (16:9)</PresentationFormat>
  <Paragraphs>357</Paragraphs>
  <Slides>36</Slides>
  <Notes>2</Notes>
  <HiddenSlides>0</HiddenSlides>
  <MMClips>0</MMClips>
  <ScaleCrop>false</ScaleCrop>
  <HeadingPairs>
    <vt:vector size="4" baseType="variant">
      <vt:variant>
        <vt:lpstr>Design</vt:lpstr>
      </vt:variant>
      <vt:variant>
        <vt:i4>1</vt:i4>
      </vt:variant>
      <vt:variant>
        <vt:lpstr>Folientitel</vt:lpstr>
      </vt:variant>
      <vt:variant>
        <vt:i4>36</vt:i4>
      </vt:variant>
    </vt:vector>
  </HeadingPairs>
  <TitlesOfParts>
    <vt:vector size="37" baseType="lpstr">
      <vt:lpstr>Mediapulse</vt:lpstr>
      <vt:lpstr>Mediapulse</vt:lpstr>
      <vt:lpstr>Inhalt</vt:lpstr>
      <vt:lpstr>1</vt:lpstr>
      <vt:lpstr>Mediapulse hat einen gesetzlichen Auftrag</vt:lpstr>
      <vt:lpstr>Mediapulse ist in den Markt eingebunden (Governance)</vt:lpstr>
      <vt:lpstr>Mediapulse beliefert sie alle mit Daten</vt:lpstr>
      <vt:lpstr>Die Kernaufgabe der Mediapulse liegt in der Erhebung und Bereitstellung von Daten   </vt:lpstr>
      <vt:lpstr>Mediapulse agiert im Spannungsfeld diverser Ansprüche</vt:lpstr>
      <vt:lpstr>Das von Mediapulse beeinflusstes Marktvolumen ist relevant</vt:lpstr>
      <vt:lpstr>2</vt:lpstr>
      <vt:lpstr>So funktioniert die TV-Nutzungsforschung</vt:lpstr>
      <vt:lpstr>Die Messtechnologie      beruht auf Audiomatching </vt:lpstr>
      <vt:lpstr>Was vermag die Messtechnologie zu leisten?</vt:lpstr>
      <vt:lpstr>Auf welchen demoskopischen Grundlagen fusst das Panel?</vt:lpstr>
      <vt:lpstr>In der Datenveredelung werden Programminformationen zugespielt</vt:lpstr>
      <vt:lpstr>In der Auswertungssoftware «Instar Analytics» werden Daten bereitgestellt</vt:lpstr>
      <vt:lpstr>Outputs und Kenngrössen der TV-Forschung</vt:lpstr>
      <vt:lpstr>3</vt:lpstr>
      <vt:lpstr>So funktioniert die Radio-Nutzungsforschung</vt:lpstr>
      <vt:lpstr>Die Messtechnologie      beruht auf Audiomatching </vt:lpstr>
      <vt:lpstr>Was vermag die Messtechnologie zu leisten? [ab 2018]</vt:lpstr>
      <vt:lpstr>Auf welchen demoskopischen Grundlagen fusst das Panel? [ab 2018]</vt:lpstr>
      <vt:lpstr>In der Auswertungssoftware Evogenius Reporting Radio werden Daten bereitgestellt</vt:lpstr>
      <vt:lpstr>Outputs und Kenngrössen der Radioforschung</vt:lpstr>
      <vt:lpstr>4</vt:lpstr>
      <vt:lpstr>Time Use Study – Mediennutzung und Tätigkeiten im Tagesverlauf</vt:lpstr>
      <vt:lpstr>Datenbeispiel aus der Time Use Study </vt:lpstr>
      <vt:lpstr>Establishment Survey – methodisches Rückgrat der Forschung</vt:lpstr>
      <vt:lpstr>Datenbeispiel aus dem Establishment Survey </vt:lpstr>
      <vt:lpstr>5</vt:lpstr>
      <vt:lpstr>Veränderte Medienwelt, komplexe Medienlandschaft Schweiz</vt:lpstr>
      <vt:lpstr>Alle Herausforderungen und Ansprüche an die Forschung können auf zwei Dimensionen reduziert werden</vt:lpstr>
      <vt:lpstr>Zur Lösung der Herausforderungen müssen neue Wege gegangen werden</vt:lpstr>
      <vt:lpstr>Hybride Messsystem als Lösungsansatz am Bsp. von TAM</vt:lpstr>
      <vt:lpstr>PowerPoint-Präsentation</vt:lpstr>
      <vt:lpstr>PowerPoint-Präsentation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Spahni Roger</dc:creator>
  <cp:lastModifiedBy>Roger Spahni</cp:lastModifiedBy>
  <cp:revision>563</cp:revision>
  <cp:lastPrinted>2018-06-11T13:01:35Z</cp:lastPrinted>
  <dcterms:created xsi:type="dcterms:W3CDTF">2018-03-24T08:03:11Z</dcterms:created>
  <dcterms:modified xsi:type="dcterms:W3CDTF">2018-06-27T12:13:18Z</dcterms:modified>
</cp:coreProperties>
</file>