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8" r:id="rId4"/>
    <p:sldId id="288" r:id="rId5"/>
    <p:sldId id="287" r:id="rId6"/>
    <p:sldId id="270" r:id="rId7"/>
    <p:sldId id="286" r:id="rId8"/>
    <p:sldId id="271" r:id="rId9"/>
    <p:sldId id="272" r:id="rId10"/>
    <p:sldId id="273" r:id="rId11"/>
    <p:sldId id="274" r:id="rId12"/>
    <p:sldId id="277" r:id="rId13"/>
    <p:sldId id="276" r:id="rId14"/>
    <p:sldId id="278" r:id="rId15"/>
    <p:sldId id="289" r:id="rId16"/>
    <p:sldId id="290" r:id="rId17"/>
    <p:sldId id="281" r:id="rId18"/>
    <p:sldId id="282" r:id="rId19"/>
    <p:sldId id="291" r:id="rId20"/>
    <p:sldId id="292" r:id="rId21"/>
    <p:sldId id="285" r:id="rId22"/>
    <p:sldId id="283" r:id="rId23"/>
    <p:sldId id="284" r:id="rId24"/>
    <p:sldId id="265" r:id="rId25"/>
  </p:sldIdLst>
  <p:sldSz cx="9144000" cy="6858000" type="screen4x3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ld Luna Ramos" initials="RLR" lastIdx="2" clrIdx="0">
    <p:extLst>
      <p:ext uri="{19B8F6BF-5375-455C-9EA6-DF929625EA0E}">
        <p15:presenceInfo xmlns:p15="http://schemas.microsoft.com/office/powerpoint/2012/main" userId="07721bae34bb16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9" autoAdjust="0"/>
    <p:restoredTop sz="94660"/>
  </p:normalViewPr>
  <p:slideViewPr>
    <p:cSldViewPr>
      <p:cViewPr varScale="1">
        <p:scale>
          <a:sx n="108" d="100"/>
          <a:sy n="108" d="100"/>
        </p:scale>
        <p:origin x="152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6T15:17:21.52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" qsCatId="simple" csTypeId="urn:microsoft.com/office/officeart/2005/8/colors/accent1_2#3" csCatId="accent1" phldr="1"/>
      <dgm:spPr/>
      <dgm:t>
        <a:bodyPr rtlCol="0"/>
        <a:lstStyle/>
        <a:p>
          <a:pPr rtl="0"/>
          <a:endParaRPr lang="en-US"/>
        </a:p>
      </dgm:t>
    </dgm:pt>
    <dgm:pt modelId="{6803AE33-8C4D-49FF-A701-3AEB5FFD114C}">
      <dgm:prSet custT="1"/>
      <dgm:spPr/>
      <dgm:t>
        <a:bodyPr rtlCol="0"/>
        <a:lstStyle/>
        <a:p>
          <a:pPr rtl="0"/>
          <a:r>
            <a:rPr lang="es-ES" sz="2000" noProof="0" dirty="0"/>
            <a:t>LIMITES</a:t>
          </a:r>
          <a:endParaRPr lang="es-ES" sz="2000" b="1" noProof="0" dirty="0"/>
        </a:p>
      </dgm:t>
    </dgm:pt>
    <dgm:pt modelId="{71CB2A66-749B-4C8F-9BAC-3469E95A323C}" type="parTrans" cxnId="{B3A9A309-4955-47E0-A62F-54101AE9EF22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0BE976F9-0D26-497C-8000-721D61B1AB27}" type="sibTrans" cxnId="{B3A9A309-4955-47E0-A62F-54101AE9EF22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35CE50FE-FA6B-438A-BDBA-9B273E6736BA}">
      <dgm:prSet custT="1"/>
      <dgm:spPr/>
      <dgm:t>
        <a:bodyPr rtlCol="0"/>
        <a:lstStyle/>
        <a:p>
          <a:pPr rtl="0"/>
          <a:r>
            <a:rPr lang="es-ES" sz="2000" noProof="0" dirty="0"/>
            <a:t>ALCANCES</a:t>
          </a:r>
        </a:p>
      </dgm:t>
    </dgm:pt>
    <dgm:pt modelId="{041EA2AA-79BF-4E81-BE26-7602451C547A}" type="parTrans" cxnId="{045A973B-2793-4233-B0DD-A06A4D9E568A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5E917E99-E082-4E09-A2C0-44C12F971A6A}" type="sibTrans" cxnId="{045A973B-2793-4233-B0DD-A06A4D9E568A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0CAD6BAE-C3D8-4C9E-99F7-B8721A5E98BA}">
      <dgm:prSet custT="1"/>
      <dgm:spPr/>
      <dgm:t>
        <a:bodyPr rtlCol="0"/>
        <a:lstStyle/>
        <a:p>
          <a:pPr rtl="0"/>
          <a:r>
            <a:rPr lang="es-BO" sz="2000" dirty="0"/>
            <a:t>Gestionar usuarios, subsistemas y roles. </a:t>
          </a:r>
          <a:endParaRPr lang="es-ES" sz="2000" noProof="0" dirty="0"/>
        </a:p>
      </dgm:t>
    </dgm:pt>
    <dgm:pt modelId="{8DB6AA9C-2239-43DF-9839-D6CB1D543D54}" type="parTrans" cxnId="{E3A69125-6FFB-45E4-9E9E-B6EA314C1766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24056423-FE4B-4F8C-AC4A-01D94F90392B}" type="sibTrans" cxnId="{E3A69125-6FFB-45E4-9E9E-B6EA314C1766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83B74ABE-5254-41D8-85C1-447108EB1E1C}">
      <dgm:prSet custT="1"/>
      <dgm:spPr/>
      <dgm:t>
        <a:bodyPr/>
        <a:lstStyle/>
        <a:p>
          <a:r>
            <a:rPr lang="es-BO" sz="2000" dirty="0"/>
            <a:t>No incluye el subsistema de Recursos Humanos para empleados.</a:t>
          </a:r>
        </a:p>
      </dgm:t>
    </dgm:pt>
    <dgm:pt modelId="{C4A5585E-E965-4453-A38A-75B23CE2FF2E}" type="parTrans" cxnId="{604CABDE-3895-4142-BC56-F6EBDFF50AA7}">
      <dgm:prSet/>
      <dgm:spPr/>
      <dgm:t>
        <a:bodyPr/>
        <a:lstStyle/>
        <a:p>
          <a:endParaRPr lang="es-BO" sz="2000"/>
        </a:p>
      </dgm:t>
    </dgm:pt>
    <dgm:pt modelId="{B48F31BF-80F7-430D-8FF5-35C7F7D1741C}" type="sibTrans" cxnId="{604CABDE-3895-4142-BC56-F6EBDFF50AA7}">
      <dgm:prSet/>
      <dgm:spPr/>
      <dgm:t>
        <a:bodyPr/>
        <a:lstStyle/>
        <a:p>
          <a:endParaRPr lang="es-BO" sz="2000"/>
        </a:p>
      </dgm:t>
    </dgm:pt>
    <dgm:pt modelId="{41F18AD6-69D6-4BDD-B372-36A9241F868C}">
      <dgm:prSet custT="1"/>
      <dgm:spPr/>
      <dgm:t>
        <a:bodyPr/>
        <a:lstStyle/>
        <a:p>
          <a:r>
            <a:rPr lang="es-BO" sz="2000"/>
            <a:t>No se desarrolla el subsistema de control de activos fijos.</a:t>
          </a:r>
          <a:endParaRPr lang="es-BO" sz="2000" dirty="0"/>
        </a:p>
      </dgm:t>
    </dgm:pt>
    <dgm:pt modelId="{8C3230C5-981A-4052-B60C-DDE1F2C532C8}" type="parTrans" cxnId="{6F48F897-8282-4F2E-88CE-9B373DE1D181}">
      <dgm:prSet/>
      <dgm:spPr/>
      <dgm:t>
        <a:bodyPr/>
        <a:lstStyle/>
        <a:p>
          <a:endParaRPr lang="es-BO" sz="2000"/>
        </a:p>
      </dgm:t>
    </dgm:pt>
    <dgm:pt modelId="{973719D7-43B8-4745-8D37-41F6914E3FD7}" type="sibTrans" cxnId="{6F48F897-8282-4F2E-88CE-9B373DE1D181}">
      <dgm:prSet/>
      <dgm:spPr/>
      <dgm:t>
        <a:bodyPr/>
        <a:lstStyle/>
        <a:p>
          <a:endParaRPr lang="es-BO" sz="2000"/>
        </a:p>
      </dgm:t>
    </dgm:pt>
    <dgm:pt modelId="{B4AB0C38-6662-44C6-92CA-678DC07669F6}">
      <dgm:prSet custT="1"/>
      <dgm:spPr/>
      <dgm:t>
        <a:bodyPr/>
        <a:lstStyle/>
        <a:p>
          <a:r>
            <a:rPr lang="es-BO" sz="2000" dirty="0"/>
            <a:t>No se incluye el subsistema de ventas. </a:t>
          </a:r>
          <a:endParaRPr lang="en-US" sz="2000" dirty="0"/>
        </a:p>
      </dgm:t>
    </dgm:pt>
    <dgm:pt modelId="{191E6E7D-E30C-4E9E-A60D-16A38642445E}" type="parTrans" cxnId="{F97F58F2-141F-457B-8A1C-D59FDD60587B}">
      <dgm:prSet/>
      <dgm:spPr/>
      <dgm:t>
        <a:bodyPr/>
        <a:lstStyle/>
        <a:p>
          <a:endParaRPr lang="es-BO" sz="2000"/>
        </a:p>
      </dgm:t>
    </dgm:pt>
    <dgm:pt modelId="{BCF0FF96-BBCE-4AE6-A16F-F5CD7493D1F6}" type="sibTrans" cxnId="{F97F58F2-141F-457B-8A1C-D59FDD60587B}">
      <dgm:prSet/>
      <dgm:spPr/>
      <dgm:t>
        <a:bodyPr/>
        <a:lstStyle/>
        <a:p>
          <a:endParaRPr lang="es-BO" sz="2000"/>
        </a:p>
      </dgm:t>
    </dgm:pt>
    <dgm:pt modelId="{C2F83078-1886-4E85-8424-C235EC8AA4EC}">
      <dgm:prSet custT="1"/>
      <dgm:spPr/>
      <dgm:t>
        <a:bodyPr/>
        <a:lstStyle/>
        <a:p>
          <a:pPr rtl="0"/>
          <a:r>
            <a:rPr lang="es-BO" sz="2000"/>
            <a:t>Gestionar productos por categoría y unidad.</a:t>
          </a:r>
          <a:endParaRPr lang="es-BO" sz="2000" dirty="0"/>
        </a:p>
      </dgm:t>
    </dgm:pt>
    <dgm:pt modelId="{30742DA1-1A76-417E-806E-865C8CE39763}" type="parTrans" cxnId="{6E2EB216-3646-4C27-A176-6AC8A8B2025E}">
      <dgm:prSet/>
      <dgm:spPr/>
      <dgm:t>
        <a:bodyPr/>
        <a:lstStyle/>
        <a:p>
          <a:endParaRPr lang="es-BO" sz="2000"/>
        </a:p>
      </dgm:t>
    </dgm:pt>
    <dgm:pt modelId="{BE818B7C-D501-4362-B04B-D61EFF3CB90C}" type="sibTrans" cxnId="{6E2EB216-3646-4C27-A176-6AC8A8B2025E}">
      <dgm:prSet/>
      <dgm:spPr/>
      <dgm:t>
        <a:bodyPr/>
        <a:lstStyle/>
        <a:p>
          <a:endParaRPr lang="es-BO" sz="2000"/>
        </a:p>
      </dgm:t>
    </dgm:pt>
    <dgm:pt modelId="{D445EEB9-E74E-4146-8144-1839F821D13B}">
      <dgm:prSet custT="1"/>
      <dgm:spPr/>
      <dgm:t>
        <a:bodyPr/>
        <a:lstStyle/>
        <a:p>
          <a:pPr rtl="0"/>
          <a:r>
            <a:rPr lang="es-BO" sz="2000"/>
            <a:t>Gestionar proveedores de materiales para construcción a la empresa.</a:t>
          </a:r>
          <a:endParaRPr lang="es-BO" sz="2000" dirty="0"/>
        </a:p>
      </dgm:t>
    </dgm:pt>
    <dgm:pt modelId="{A31BF0ED-08ED-4B46-9E07-3B3DF2D19880}" type="parTrans" cxnId="{92B393A0-4444-4E09-88A6-9CB6016B6189}">
      <dgm:prSet/>
      <dgm:spPr/>
      <dgm:t>
        <a:bodyPr/>
        <a:lstStyle/>
        <a:p>
          <a:endParaRPr lang="es-BO" sz="2000"/>
        </a:p>
      </dgm:t>
    </dgm:pt>
    <dgm:pt modelId="{02A41A8D-F937-4E3E-9600-F9832F695A35}" type="sibTrans" cxnId="{92B393A0-4444-4E09-88A6-9CB6016B6189}">
      <dgm:prSet/>
      <dgm:spPr/>
      <dgm:t>
        <a:bodyPr/>
        <a:lstStyle/>
        <a:p>
          <a:endParaRPr lang="es-BO" sz="2000"/>
        </a:p>
      </dgm:t>
    </dgm:pt>
    <dgm:pt modelId="{DAE47D15-44F3-4EAB-AE8A-B445ED150449}">
      <dgm:prSet custT="1"/>
      <dgm:spPr/>
      <dgm:t>
        <a:bodyPr/>
        <a:lstStyle/>
        <a:p>
          <a:pPr rtl="0"/>
          <a:r>
            <a:rPr lang="es-BO" sz="2000"/>
            <a:t>Realizar cálculos exactos por obra y detallado por obra civil. </a:t>
          </a:r>
          <a:endParaRPr lang="es-BO" sz="2000" dirty="0"/>
        </a:p>
      </dgm:t>
    </dgm:pt>
    <dgm:pt modelId="{722E4AC2-C0D2-45C3-BBF5-13DAA9F45205}" type="parTrans" cxnId="{DE060C61-47CF-4DF4-99D8-42543A55001E}">
      <dgm:prSet/>
      <dgm:spPr/>
      <dgm:t>
        <a:bodyPr/>
        <a:lstStyle/>
        <a:p>
          <a:endParaRPr lang="es-BO" sz="2000"/>
        </a:p>
      </dgm:t>
    </dgm:pt>
    <dgm:pt modelId="{958C298E-777B-47F7-A40C-8F29B67889DE}" type="sibTrans" cxnId="{DE060C61-47CF-4DF4-99D8-42543A55001E}">
      <dgm:prSet/>
      <dgm:spPr/>
      <dgm:t>
        <a:bodyPr/>
        <a:lstStyle/>
        <a:p>
          <a:endParaRPr lang="es-BO" sz="2000"/>
        </a:p>
      </dgm:t>
    </dgm:pt>
    <dgm:pt modelId="{B75B6849-E760-4CE9-B78D-AD9AC6031BD8}">
      <dgm:prSet custT="1"/>
      <dgm:spPr/>
      <dgm:t>
        <a:bodyPr/>
        <a:lstStyle/>
        <a:p>
          <a:pPr rtl="0"/>
          <a:r>
            <a:rPr lang="es-BO" sz="2000"/>
            <a:t>Gestionar presupuestos múltiples de obras. </a:t>
          </a:r>
          <a:endParaRPr lang="es-BO" sz="2000" dirty="0"/>
        </a:p>
      </dgm:t>
    </dgm:pt>
    <dgm:pt modelId="{B5B517BA-1027-434E-A6B8-3AD114AF88B1}" type="parTrans" cxnId="{4AF5F3AC-6CE3-4E7C-903F-C363F5759C9A}">
      <dgm:prSet/>
      <dgm:spPr/>
      <dgm:t>
        <a:bodyPr/>
        <a:lstStyle/>
        <a:p>
          <a:endParaRPr lang="es-BO" sz="2000"/>
        </a:p>
      </dgm:t>
    </dgm:pt>
    <dgm:pt modelId="{8ED8887B-A01E-40B1-92BA-16CD61536F2D}" type="sibTrans" cxnId="{4AF5F3AC-6CE3-4E7C-903F-C363F5759C9A}">
      <dgm:prSet/>
      <dgm:spPr/>
      <dgm:t>
        <a:bodyPr/>
        <a:lstStyle/>
        <a:p>
          <a:endParaRPr lang="es-BO" sz="2000"/>
        </a:p>
      </dgm:t>
    </dgm:pt>
    <dgm:pt modelId="{AC3794B4-B1DD-4AE8-8B2D-181B0EED7D7A}">
      <dgm:prSet custT="1"/>
      <dgm:spPr/>
      <dgm:t>
        <a:bodyPr/>
        <a:lstStyle/>
        <a:p>
          <a:pPr rtl="0"/>
          <a:r>
            <a:rPr lang="es-BO" sz="2000" dirty="0"/>
            <a:t>Realizar un control de obra establecido en base a inicio y entrega.</a:t>
          </a:r>
        </a:p>
      </dgm:t>
    </dgm:pt>
    <dgm:pt modelId="{4E3A055F-174D-453C-BAE0-5783624ADBC0}" type="parTrans" cxnId="{9C64F289-758D-435B-939B-9AD4932EBF38}">
      <dgm:prSet/>
      <dgm:spPr/>
      <dgm:t>
        <a:bodyPr/>
        <a:lstStyle/>
        <a:p>
          <a:endParaRPr lang="es-BO" sz="2000"/>
        </a:p>
      </dgm:t>
    </dgm:pt>
    <dgm:pt modelId="{EC6B08F5-B579-4491-9507-95F858E6960A}" type="sibTrans" cxnId="{9C64F289-758D-435B-939B-9AD4932EBF38}">
      <dgm:prSet/>
      <dgm:spPr/>
      <dgm:t>
        <a:bodyPr/>
        <a:lstStyle/>
        <a:p>
          <a:endParaRPr lang="es-BO" sz="2000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</dgm:pt>
    <dgm:pt modelId="{709D80A6-72FB-4616-B5E3-B5DD741D5F23}" type="pres">
      <dgm:prSet presAssocID="{6803AE33-8C4D-49FF-A701-3AEB5FFD114C}" presName="parentLin" presStyleCnt="0"/>
      <dgm:spPr/>
    </dgm:pt>
    <dgm:pt modelId="{76495F65-323E-4916-B636-C8D6D15ABDE0}" type="pres">
      <dgm:prSet presAssocID="{6803AE33-8C4D-49FF-A701-3AEB5FFD114C}" presName="parentLeftMargin" presStyleLbl="node1" presStyleIdx="0" presStyleCnt="2"/>
      <dgm:spPr/>
    </dgm:pt>
    <dgm:pt modelId="{9D1AF6DF-8EBD-4BA9-AB1C-83666B416551}" type="pres">
      <dgm:prSet presAssocID="{6803AE33-8C4D-49FF-A701-3AEB5FFD114C}" presName="parentText" presStyleLbl="node1" presStyleIdx="0" presStyleCnt="2" custScaleX="75470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71934524-F682-452D-88D9-5DEC2E6B5015}" type="pres">
      <dgm:prSet presAssocID="{6803AE33-8C4D-49FF-A701-3AEB5FFD114C}" presName="negativeSpace" presStyleCnt="0"/>
      <dgm:spPr/>
    </dgm:pt>
    <dgm:pt modelId="{64F3F243-0CC4-4CEF-93F2-5776498F90DB}" type="pres">
      <dgm:prSet presAssocID="{6803AE33-8C4D-49FF-A701-3AEB5FFD114C}" presName="childText" presStyleLbl="alignAcc1" presStyleIdx="0" presStyleCnt="2" custScaleY="107060">
        <dgm:presLayoutVars>
          <dgm:bulletEnabled val="1"/>
        </dgm:presLayoutVars>
      </dgm:prSet>
      <dgm:spPr/>
    </dgm:pt>
    <dgm:pt modelId="{45C074A4-D50D-4582-A1CA-82DFC52CD331}" type="pres">
      <dgm:prSet presAssocID="{0BE976F9-0D26-497C-8000-721D61B1AB27}" presName="spaceBetweenRectangles" presStyleCnt="0"/>
      <dgm:spPr/>
    </dgm:pt>
    <dgm:pt modelId="{9ADB6F5D-9C9F-48E8-BA73-30A7CB91DDA9}" type="pres">
      <dgm:prSet presAssocID="{35CE50FE-FA6B-438A-BDBA-9B273E6736BA}" presName="parentLin" presStyleCnt="0"/>
      <dgm:spPr/>
    </dgm:pt>
    <dgm:pt modelId="{1DA2DBA8-FF13-4046-9A4B-FA26A7A8AE04}" type="pres">
      <dgm:prSet presAssocID="{35CE50FE-FA6B-438A-BDBA-9B273E6736BA}" presName="parentLeftMargin" presStyleLbl="node1" presStyleIdx="0" presStyleCnt="2"/>
      <dgm:spPr/>
    </dgm:pt>
    <dgm:pt modelId="{E022AD64-6C14-41D5-BC9F-2BFBC0D6C3E0}" type="pres">
      <dgm:prSet presAssocID="{35CE50FE-FA6B-438A-BDBA-9B273E6736BA}" presName="parentText" presStyleLbl="node1" presStyleIdx="1" presStyleCnt="2" custScaleX="7491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EA1C4785-F717-46FE-9168-8C8D21641086}" type="pres">
      <dgm:prSet presAssocID="{35CE50FE-FA6B-438A-BDBA-9B273E6736BA}" presName="negativeSpace" presStyleCnt="0"/>
      <dgm:spPr/>
    </dgm:pt>
    <dgm:pt modelId="{F901923D-E6E1-47FE-BE41-8B8C66EFA3AF}" type="pres">
      <dgm:prSet presAssocID="{35CE50FE-FA6B-438A-BDBA-9B273E6736BA}" presName="childText" presStyleLbl="alignAcc1" presStyleIdx="1" presStyleCnt="2">
        <dgm:presLayoutVars>
          <dgm:bulletEnabled val="1"/>
        </dgm:presLayoutVars>
      </dgm:prSet>
      <dgm:spPr/>
    </dgm:pt>
  </dgm:ptLst>
  <dgm:cxnLst>
    <dgm:cxn modelId="{6D76BB06-17B4-439D-BDE5-C61E67E973DD}" type="presOf" srcId="{B4AB0C38-6662-44C6-92CA-678DC07669F6}" destId="{64F3F243-0CC4-4CEF-93F2-5776498F90DB}" srcOrd="0" destOrd="2" presId="urn:microsoft.com/office/officeart/2005/8/layout/list1#2"/>
    <dgm:cxn modelId="{B3A9A309-4955-47E0-A62F-54101AE9EF22}" srcId="{B7B4D503-0B80-4460-922F-678D7B3B9A0D}" destId="{6803AE33-8C4D-49FF-A701-3AEB5FFD114C}" srcOrd="0" destOrd="0" parTransId="{71CB2A66-749B-4C8F-9BAC-3469E95A323C}" sibTransId="{0BE976F9-0D26-497C-8000-721D61B1AB27}"/>
    <dgm:cxn modelId="{6E2EB216-3646-4C27-A176-6AC8A8B2025E}" srcId="{35CE50FE-FA6B-438A-BDBA-9B273E6736BA}" destId="{C2F83078-1886-4E85-8424-C235EC8AA4EC}" srcOrd="1" destOrd="0" parTransId="{30742DA1-1A76-417E-806E-865C8CE39763}" sibTransId="{BE818B7C-D501-4362-B04B-D61EFF3CB90C}"/>
    <dgm:cxn modelId="{C4F8DD1B-633C-46F6-80C7-69AF8D087DC9}" type="presOf" srcId="{6803AE33-8C4D-49FF-A701-3AEB5FFD114C}" destId="{76495F65-323E-4916-B636-C8D6D15ABDE0}" srcOrd="0" destOrd="0" presId="urn:microsoft.com/office/officeart/2005/8/layout/list1#2"/>
    <dgm:cxn modelId="{2630E823-D758-4EB9-815F-38F1CCF75178}" type="presOf" srcId="{DAE47D15-44F3-4EAB-AE8A-B445ED150449}" destId="{F901923D-E6E1-47FE-BE41-8B8C66EFA3AF}" srcOrd="0" destOrd="3" presId="urn:microsoft.com/office/officeart/2005/8/layout/list1#2"/>
    <dgm:cxn modelId="{E3A69125-6FFB-45E4-9E9E-B6EA314C1766}" srcId="{35CE50FE-FA6B-438A-BDBA-9B273E6736BA}" destId="{0CAD6BAE-C3D8-4C9E-99F7-B8721A5E98BA}" srcOrd="0" destOrd="0" parTransId="{8DB6AA9C-2239-43DF-9839-D6CB1D543D54}" sibTransId="{24056423-FE4B-4F8C-AC4A-01D94F90392B}"/>
    <dgm:cxn modelId="{57D9B837-C1F0-4173-BC9B-78F906992C96}" type="presOf" srcId="{0CAD6BAE-C3D8-4C9E-99F7-B8721A5E98BA}" destId="{F901923D-E6E1-47FE-BE41-8B8C66EFA3AF}" srcOrd="0" destOrd="0" presId="urn:microsoft.com/office/officeart/2005/8/layout/list1#2"/>
    <dgm:cxn modelId="{045A973B-2793-4233-B0DD-A06A4D9E568A}" srcId="{B7B4D503-0B80-4460-922F-678D7B3B9A0D}" destId="{35CE50FE-FA6B-438A-BDBA-9B273E6736BA}" srcOrd="1" destOrd="0" parTransId="{041EA2AA-79BF-4E81-BE26-7602451C547A}" sibTransId="{5E917E99-E082-4E09-A2C0-44C12F971A6A}"/>
    <dgm:cxn modelId="{4EE0D03E-3168-4777-924C-2E2940722368}" type="presOf" srcId="{B75B6849-E760-4CE9-B78D-AD9AC6031BD8}" destId="{F901923D-E6E1-47FE-BE41-8B8C66EFA3AF}" srcOrd="0" destOrd="4" presId="urn:microsoft.com/office/officeart/2005/8/layout/list1#2"/>
    <dgm:cxn modelId="{DE060C61-47CF-4DF4-99D8-42543A55001E}" srcId="{35CE50FE-FA6B-438A-BDBA-9B273E6736BA}" destId="{DAE47D15-44F3-4EAB-AE8A-B445ED150449}" srcOrd="3" destOrd="0" parTransId="{722E4AC2-C0D2-45C3-BBF5-13DAA9F45205}" sibTransId="{958C298E-777B-47F7-A40C-8F29B67889DE}"/>
    <dgm:cxn modelId="{10FC8D63-9B49-4DC3-8E93-84A273DC4852}" type="presOf" srcId="{41F18AD6-69D6-4BDD-B372-36A9241F868C}" destId="{64F3F243-0CC4-4CEF-93F2-5776498F90DB}" srcOrd="0" destOrd="1" presId="urn:microsoft.com/office/officeart/2005/8/layout/list1#2"/>
    <dgm:cxn modelId="{66EDE751-5630-4CBB-A396-C5851154EED0}" type="presOf" srcId="{AC3794B4-B1DD-4AE8-8B2D-181B0EED7D7A}" destId="{F901923D-E6E1-47FE-BE41-8B8C66EFA3AF}" srcOrd="0" destOrd="5" presId="urn:microsoft.com/office/officeart/2005/8/layout/list1#2"/>
    <dgm:cxn modelId="{CBB0E854-7439-4EC8-8AE1-45F64D9D086A}" type="presOf" srcId="{83B74ABE-5254-41D8-85C1-447108EB1E1C}" destId="{64F3F243-0CC4-4CEF-93F2-5776498F90DB}" srcOrd="0" destOrd="0" presId="urn:microsoft.com/office/officeart/2005/8/layout/list1#2"/>
    <dgm:cxn modelId="{5D833276-A38B-4C71-ADE0-9C1567739EF3}" type="presOf" srcId="{C2F83078-1886-4E85-8424-C235EC8AA4EC}" destId="{F901923D-E6E1-47FE-BE41-8B8C66EFA3AF}" srcOrd="0" destOrd="1" presId="urn:microsoft.com/office/officeart/2005/8/layout/list1#2"/>
    <dgm:cxn modelId="{9C64F289-758D-435B-939B-9AD4932EBF38}" srcId="{35CE50FE-FA6B-438A-BDBA-9B273E6736BA}" destId="{AC3794B4-B1DD-4AE8-8B2D-181B0EED7D7A}" srcOrd="5" destOrd="0" parTransId="{4E3A055F-174D-453C-BAE0-5783624ADBC0}" sibTransId="{EC6B08F5-B579-4491-9507-95F858E6960A}"/>
    <dgm:cxn modelId="{6F48F897-8282-4F2E-88CE-9B373DE1D181}" srcId="{6803AE33-8C4D-49FF-A701-3AEB5FFD114C}" destId="{41F18AD6-69D6-4BDD-B372-36A9241F868C}" srcOrd="1" destOrd="0" parTransId="{8C3230C5-981A-4052-B60C-DDE1F2C532C8}" sibTransId="{973719D7-43B8-4745-8D37-41F6914E3FD7}"/>
    <dgm:cxn modelId="{406CAC9E-E6D2-499A-B2E8-9CBC943563B1}" type="presOf" srcId="{D445EEB9-E74E-4146-8144-1839F821D13B}" destId="{F901923D-E6E1-47FE-BE41-8B8C66EFA3AF}" srcOrd="0" destOrd="2" presId="urn:microsoft.com/office/officeart/2005/8/layout/list1#2"/>
    <dgm:cxn modelId="{92B393A0-4444-4E09-88A6-9CB6016B6189}" srcId="{35CE50FE-FA6B-438A-BDBA-9B273E6736BA}" destId="{D445EEB9-E74E-4146-8144-1839F821D13B}" srcOrd="2" destOrd="0" parTransId="{A31BF0ED-08ED-4B46-9E07-3B3DF2D19880}" sibTransId="{02A41A8D-F937-4E3E-9600-F9832F695A35}"/>
    <dgm:cxn modelId="{4AF5F3AC-6CE3-4E7C-903F-C363F5759C9A}" srcId="{35CE50FE-FA6B-438A-BDBA-9B273E6736BA}" destId="{B75B6849-E760-4CE9-B78D-AD9AC6031BD8}" srcOrd="4" destOrd="0" parTransId="{B5B517BA-1027-434E-A6B8-3AD114AF88B1}" sibTransId="{8ED8887B-A01E-40B1-92BA-16CD61536F2D}"/>
    <dgm:cxn modelId="{CD2140BB-2C93-47B8-ACA3-E8203BF2DBB4}" type="presOf" srcId="{35CE50FE-FA6B-438A-BDBA-9B273E6736BA}" destId="{1DA2DBA8-FF13-4046-9A4B-FA26A7A8AE04}" srcOrd="0" destOrd="0" presId="urn:microsoft.com/office/officeart/2005/8/layout/list1#2"/>
    <dgm:cxn modelId="{876CB1BD-F97D-4315-AF3C-4B8873154413}" type="presOf" srcId="{35CE50FE-FA6B-438A-BDBA-9B273E6736BA}" destId="{E022AD64-6C14-41D5-BC9F-2BFBC0D6C3E0}" srcOrd="1" destOrd="0" presId="urn:microsoft.com/office/officeart/2005/8/layout/list1#2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604CABDE-3895-4142-BC56-F6EBDFF50AA7}" srcId="{6803AE33-8C4D-49FF-A701-3AEB5FFD114C}" destId="{83B74ABE-5254-41D8-85C1-447108EB1E1C}" srcOrd="0" destOrd="0" parTransId="{C4A5585E-E965-4453-A38A-75B23CE2FF2E}" sibTransId="{B48F31BF-80F7-430D-8FF5-35C7F7D1741C}"/>
    <dgm:cxn modelId="{1D7A2BE2-7B6A-4A25-9132-CFD9B8EADD57}" type="presOf" srcId="{6803AE33-8C4D-49FF-A701-3AEB5FFD114C}" destId="{9D1AF6DF-8EBD-4BA9-AB1C-83666B416551}" srcOrd="1" destOrd="0" presId="urn:microsoft.com/office/officeart/2005/8/layout/list1#2"/>
    <dgm:cxn modelId="{F97F58F2-141F-457B-8A1C-D59FDD60587B}" srcId="{6803AE33-8C4D-49FF-A701-3AEB5FFD114C}" destId="{B4AB0C38-6662-44C6-92CA-678DC07669F6}" srcOrd="2" destOrd="0" parTransId="{191E6E7D-E30C-4E9E-A60D-16A38642445E}" sibTransId="{BCF0FF96-BBCE-4AE6-A16F-F5CD7493D1F6}"/>
    <dgm:cxn modelId="{E8FACF29-A080-43EA-A24C-36203ACD16AF}" type="presParOf" srcId="{01DD0F12-12F5-4D40-B8E1-50F8BA73202A}" destId="{709D80A6-72FB-4616-B5E3-B5DD741D5F23}" srcOrd="0" destOrd="0" presId="urn:microsoft.com/office/officeart/2005/8/layout/list1#2"/>
    <dgm:cxn modelId="{D5AC9829-7D23-48AB-A1FA-B10BC712696F}" type="presParOf" srcId="{709D80A6-72FB-4616-B5E3-B5DD741D5F23}" destId="{76495F65-323E-4916-B636-C8D6D15ABDE0}" srcOrd="0" destOrd="0" presId="urn:microsoft.com/office/officeart/2005/8/layout/list1#2"/>
    <dgm:cxn modelId="{E4FB87D9-2239-4995-ADCD-5D035A32B7B9}" type="presParOf" srcId="{709D80A6-72FB-4616-B5E3-B5DD741D5F23}" destId="{9D1AF6DF-8EBD-4BA9-AB1C-83666B416551}" srcOrd="1" destOrd="0" presId="urn:microsoft.com/office/officeart/2005/8/layout/list1#2"/>
    <dgm:cxn modelId="{46EF3E35-3450-47F2-BD9C-B2CCC739075B}" type="presParOf" srcId="{01DD0F12-12F5-4D40-B8E1-50F8BA73202A}" destId="{71934524-F682-452D-88D9-5DEC2E6B5015}" srcOrd="1" destOrd="0" presId="urn:microsoft.com/office/officeart/2005/8/layout/list1#2"/>
    <dgm:cxn modelId="{0A4394F6-AA9F-4CF2-A224-5C15EF526B4B}" type="presParOf" srcId="{01DD0F12-12F5-4D40-B8E1-50F8BA73202A}" destId="{64F3F243-0CC4-4CEF-93F2-5776498F90DB}" srcOrd="2" destOrd="0" presId="urn:microsoft.com/office/officeart/2005/8/layout/list1#2"/>
    <dgm:cxn modelId="{ED135B40-356E-4E87-834F-E4667140293C}" type="presParOf" srcId="{01DD0F12-12F5-4D40-B8E1-50F8BA73202A}" destId="{45C074A4-D50D-4582-A1CA-82DFC52CD331}" srcOrd="3" destOrd="0" presId="urn:microsoft.com/office/officeart/2005/8/layout/list1#2"/>
    <dgm:cxn modelId="{575A2F2B-2B4F-43EC-818C-B7E12DDDF3E9}" type="presParOf" srcId="{01DD0F12-12F5-4D40-B8E1-50F8BA73202A}" destId="{9ADB6F5D-9C9F-48E8-BA73-30A7CB91DDA9}" srcOrd="4" destOrd="0" presId="urn:microsoft.com/office/officeart/2005/8/layout/list1#2"/>
    <dgm:cxn modelId="{9CB32CDE-348E-41D1-B8F9-95CA9A2BB358}" type="presParOf" srcId="{9ADB6F5D-9C9F-48E8-BA73-30A7CB91DDA9}" destId="{1DA2DBA8-FF13-4046-9A4B-FA26A7A8AE04}" srcOrd="0" destOrd="0" presId="urn:microsoft.com/office/officeart/2005/8/layout/list1#2"/>
    <dgm:cxn modelId="{EFC7B67D-EA87-4273-8C2D-2368BBB7218A}" type="presParOf" srcId="{9ADB6F5D-9C9F-48E8-BA73-30A7CB91DDA9}" destId="{E022AD64-6C14-41D5-BC9F-2BFBC0D6C3E0}" srcOrd="1" destOrd="0" presId="urn:microsoft.com/office/officeart/2005/8/layout/list1#2"/>
    <dgm:cxn modelId="{2B0B1F95-4B76-472F-A7C9-7251A2F918D3}" type="presParOf" srcId="{01DD0F12-12F5-4D40-B8E1-50F8BA73202A}" destId="{EA1C4785-F717-46FE-9168-8C8D21641086}" srcOrd="5" destOrd="0" presId="urn:microsoft.com/office/officeart/2005/8/layout/list1#2"/>
    <dgm:cxn modelId="{9627A8E8-A74A-4B1E-89F4-6766DE1ACE37}" type="presParOf" srcId="{01DD0F12-12F5-4D40-B8E1-50F8BA73202A}" destId="{F901923D-E6E1-47FE-BE41-8B8C66EFA3AF}" srcOrd="6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" qsCatId="simple" csTypeId="urn:microsoft.com/office/officeart/2005/8/colors/accent1_2#3" csCatId="accent1" phldr="1"/>
      <dgm:spPr/>
      <dgm:t>
        <a:bodyPr rtlCol="0"/>
        <a:lstStyle/>
        <a:p>
          <a:pPr rtl="0"/>
          <a:endParaRPr lang="en-US"/>
        </a:p>
      </dgm:t>
    </dgm:pt>
    <dgm:pt modelId="{6803AE33-8C4D-49FF-A701-3AEB5FFD114C}">
      <dgm:prSet custT="1"/>
      <dgm:spPr/>
      <dgm:t>
        <a:bodyPr rtlCol="0"/>
        <a:lstStyle/>
        <a:p>
          <a:pPr rtl="0"/>
          <a:r>
            <a:rPr lang="es-ES" sz="2000" noProof="0" dirty="0"/>
            <a:t>CARACTERÍSTICAS</a:t>
          </a:r>
          <a:endParaRPr lang="es-ES" sz="2000" b="1" noProof="0" dirty="0"/>
        </a:p>
      </dgm:t>
    </dgm:pt>
    <dgm:pt modelId="{71CB2A66-749B-4C8F-9BAC-3469E95A323C}" type="parTrans" cxnId="{B3A9A309-4955-47E0-A62F-54101AE9EF22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0BE976F9-0D26-497C-8000-721D61B1AB27}" type="sibTrans" cxnId="{B3A9A309-4955-47E0-A62F-54101AE9EF22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83B74ABE-5254-41D8-85C1-447108EB1E1C}">
      <dgm:prSet custT="1"/>
      <dgm:spPr/>
      <dgm:t>
        <a:bodyPr/>
        <a:lstStyle/>
        <a:p>
          <a:r>
            <a:rPr lang="en-US" sz="2000" dirty="0" err="1"/>
            <a:t>Tolerancia</a:t>
          </a:r>
          <a:r>
            <a:rPr lang="en-US" sz="2000" dirty="0"/>
            <a:t> a </a:t>
          </a:r>
          <a:r>
            <a:rPr lang="en-US" sz="2000" dirty="0" err="1"/>
            <a:t>Fallos</a:t>
          </a:r>
          <a:r>
            <a:rPr lang="en-US" sz="2000" dirty="0"/>
            <a:t>.</a:t>
          </a:r>
          <a:endParaRPr lang="es-BO" sz="2000" dirty="0"/>
        </a:p>
      </dgm:t>
    </dgm:pt>
    <dgm:pt modelId="{C4A5585E-E965-4453-A38A-75B23CE2FF2E}" type="parTrans" cxnId="{604CABDE-3895-4142-BC56-F6EBDFF50AA7}">
      <dgm:prSet/>
      <dgm:spPr/>
      <dgm:t>
        <a:bodyPr/>
        <a:lstStyle/>
        <a:p>
          <a:endParaRPr lang="es-BO" sz="2000"/>
        </a:p>
      </dgm:t>
    </dgm:pt>
    <dgm:pt modelId="{B48F31BF-80F7-430D-8FF5-35C7F7D1741C}" type="sibTrans" cxnId="{604CABDE-3895-4142-BC56-F6EBDFF50AA7}">
      <dgm:prSet/>
      <dgm:spPr/>
      <dgm:t>
        <a:bodyPr/>
        <a:lstStyle/>
        <a:p>
          <a:endParaRPr lang="es-BO" sz="2000"/>
        </a:p>
      </dgm:t>
    </dgm:pt>
    <dgm:pt modelId="{7A4E7F96-4E8D-4693-9685-DF597CCE0A26}">
      <dgm:prSet phldrT="[Texto]" custT="1"/>
      <dgm:spPr/>
      <dgm:t>
        <a:bodyPr/>
        <a:lstStyle/>
        <a:p>
          <a:r>
            <a:rPr lang="en-US" sz="2000" dirty="0" err="1"/>
            <a:t>Despliegue</a:t>
          </a:r>
          <a:r>
            <a:rPr lang="en-US" sz="2000" dirty="0"/>
            <a:t> modular.</a:t>
          </a:r>
          <a:endParaRPr lang="es-BO" sz="2000" dirty="0"/>
        </a:p>
      </dgm:t>
    </dgm:pt>
    <dgm:pt modelId="{C515A90A-B1D5-4E58-A160-009FE6B8D250}" type="parTrans" cxnId="{9B3ED1D1-239B-436E-95F5-294E5EA87383}">
      <dgm:prSet/>
      <dgm:spPr/>
      <dgm:t>
        <a:bodyPr/>
        <a:lstStyle/>
        <a:p>
          <a:endParaRPr lang="es-BO"/>
        </a:p>
      </dgm:t>
    </dgm:pt>
    <dgm:pt modelId="{4CF92EF1-9344-4A57-82C0-1151F93881C7}" type="sibTrans" cxnId="{9B3ED1D1-239B-436E-95F5-294E5EA87383}">
      <dgm:prSet/>
      <dgm:spPr/>
      <dgm:t>
        <a:bodyPr/>
        <a:lstStyle/>
        <a:p>
          <a:endParaRPr lang="es-BO"/>
        </a:p>
      </dgm:t>
    </dgm:pt>
    <dgm:pt modelId="{DB3E157B-0D89-4689-AFE3-89AE20A17AD7}">
      <dgm:prSet phldrT="[Texto]" custT="1"/>
      <dgm:spPr/>
      <dgm:t>
        <a:bodyPr/>
        <a:lstStyle/>
        <a:p>
          <a:r>
            <a:rPr lang="en-US" sz="2000" dirty="0" err="1"/>
            <a:t>Facil</a:t>
          </a:r>
          <a:r>
            <a:rPr lang="en-US" sz="2000" dirty="0"/>
            <a:t> </a:t>
          </a:r>
          <a:r>
            <a:rPr lang="en-US" sz="2000" dirty="0" err="1"/>
            <a:t>escalabilidad</a:t>
          </a:r>
          <a:r>
            <a:rPr lang="en-US" sz="2000" dirty="0"/>
            <a:t>.</a:t>
          </a:r>
          <a:endParaRPr lang="es-BO" sz="2000" dirty="0"/>
        </a:p>
      </dgm:t>
    </dgm:pt>
    <dgm:pt modelId="{663A5B0C-CBA8-4A84-A2ED-957942F4407E}" type="parTrans" cxnId="{3C10D082-9446-4B86-AD11-D1F2BF8EF0E5}">
      <dgm:prSet/>
      <dgm:spPr/>
      <dgm:t>
        <a:bodyPr/>
        <a:lstStyle/>
        <a:p>
          <a:endParaRPr lang="es-BO"/>
        </a:p>
      </dgm:t>
    </dgm:pt>
    <dgm:pt modelId="{23D38781-119B-47A7-BA08-3B29AB4B906C}" type="sibTrans" cxnId="{3C10D082-9446-4B86-AD11-D1F2BF8EF0E5}">
      <dgm:prSet/>
      <dgm:spPr/>
      <dgm:t>
        <a:bodyPr/>
        <a:lstStyle/>
        <a:p>
          <a:endParaRPr lang="es-BO"/>
        </a:p>
      </dgm:t>
    </dgm:pt>
    <dgm:pt modelId="{772110A2-70E1-4CB1-AB73-82ADB640186D}">
      <dgm:prSet phldrT="[Texto]" custT="1"/>
      <dgm:spPr/>
      <dgm:t>
        <a:bodyPr/>
        <a:lstStyle/>
        <a:p>
          <a:r>
            <a:rPr lang="en-US" sz="2000" dirty="0" err="1"/>
            <a:t>Mantenible</a:t>
          </a:r>
          <a:r>
            <a:rPr lang="en-US" sz="2000" dirty="0"/>
            <a:t>.</a:t>
          </a:r>
          <a:endParaRPr lang="es-BO" sz="2000" dirty="0"/>
        </a:p>
      </dgm:t>
    </dgm:pt>
    <dgm:pt modelId="{FED64C43-09AC-4DEF-A60D-A6087EE99A76}" type="parTrans" cxnId="{CEC69795-7CD7-407B-B912-C1115A10D076}">
      <dgm:prSet/>
      <dgm:spPr/>
      <dgm:t>
        <a:bodyPr/>
        <a:lstStyle/>
        <a:p>
          <a:endParaRPr lang="es-BO"/>
        </a:p>
      </dgm:t>
    </dgm:pt>
    <dgm:pt modelId="{3F9CC046-D170-4F29-9279-3B856A07E862}" type="sibTrans" cxnId="{CEC69795-7CD7-407B-B912-C1115A10D076}">
      <dgm:prSet/>
      <dgm:spPr/>
      <dgm:t>
        <a:bodyPr/>
        <a:lstStyle/>
        <a:p>
          <a:endParaRPr lang="es-BO"/>
        </a:p>
      </dgm:t>
    </dgm:pt>
    <dgm:pt modelId="{FA06B21A-3B10-4200-ACB1-2F28E69867EA}">
      <dgm:prSet phldrT="[Texto]" custT="1"/>
      <dgm:spPr/>
      <dgm:t>
        <a:bodyPr/>
        <a:lstStyle/>
        <a:p>
          <a:r>
            <a:rPr lang="en-US" sz="2000" dirty="0" err="1"/>
            <a:t>Escalabilidad</a:t>
          </a:r>
          <a:r>
            <a:rPr lang="en-US" sz="2000" dirty="0"/>
            <a:t> horizontal</a:t>
          </a:r>
          <a:r>
            <a:rPr lang="en-US" sz="2000" u="none" dirty="0"/>
            <a:t>.</a:t>
          </a:r>
          <a:endParaRPr lang="es-BO" sz="2000" u="none" dirty="0"/>
        </a:p>
      </dgm:t>
    </dgm:pt>
    <dgm:pt modelId="{5C7C3ABB-8453-4AD5-87A5-B98BC08AFDB7}" type="parTrans" cxnId="{A2114426-0C89-49BE-AADE-A445EBA51622}">
      <dgm:prSet/>
      <dgm:spPr/>
      <dgm:t>
        <a:bodyPr/>
        <a:lstStyle/>
        <a:p>
          <a:endParaRPr lang="es-BO"/>
        </a:p>
      </dgm:t>
    </dgm:pt>
    <dgm:pt modelId="{5A803F36-D982-40A9-BA6C-EC84D2DE2811}" type="sibTrans" cxnId="{A2114426-0C89-49BE-AADE-A445EBA51622}">
      <dgm:prSet/>
      <dgm:spPr/>
      <dgm:t>
        <a:bodyPr/>
        <a:lstStyle/>
        <a:p>
          <a:endParaRPr lang="es-BO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</dgm:pt>
    <dgm:pt modelId="{709D80A6-72FB-4616-B5E3-B5DD741D5F23}" type="pres">
      <dgm:prSet presAssocID="{6803AE33-8C4D-49FF-A701-3AEB5FFD114C}" presName="parentLin" presStyleCnt="0"/>
      <dgm:spPr/>
    </dgm:pt>
    <dgm:pt modelId="{76495F65-323E-4916-B636-C8D6D15ABDE0}" type="pres">
      <dgm:prSet presAssocID="{6803AE33-8C4D-49FF-A701-3AEB5FFD114C}" presName="parentLeftMargin" presStyleLbl="node1" presStyleIdx="0" presStyleCnt="1"/>
      <dgm:spPr/>
    </dgm:pt>
    <dgm:pt modelId="{9D1AF6DF-8EBD-4BA9-AB1C-83666B416551}" type="pres">
      <dgm:prSet presAssocID="{6803AE33-8C4D-49FF-A701-3AEB5FFD114C}" presName="parentText" presStyleLbl="node1" presStyleIdx="0" presStyleCnt="1" custScaleX="88698" custScaleY="31359" custLinFactNeighborX="-44444" custLinFactNeighborY="-8608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71934524-F682-452D-88D9-5DEC2E6B5015}" type="pres">
      <dgm:prSet presAssocID="{6803AE33-8C4D-49FF-A701-3AEB5FFD114C}" presName="negativeSpace" presStyleCnt="0"/>
      <dgm:spPr/>
    </dgm:pt>
    <dgm:pt modelId="{64F3F243-0CC4-4CEF-93F2-5776498F90DB}" type="pres">
      <dgm:prSet presAssocID="{6803AE33-8C4D-49FF-A701-3AEB5FFD114C}" presName="childText" presStyleLbl="alignAcc1" presStyleIdx="0" presStyleCnt="1" custScaleY="80635">
        <dgm:presLayoutVars>
          <dgm:bulletEnabled val="1"/>
        </dgm:presLayoutVars>
      </dgm:prSet>
      <dgm:spPr/>
    </dgm:pt>
  </dgm:ptLst>
  <dgm:cxnLst>
    <dgm:cxn modelId="{B3A9A309-4955-47E0-A62F-54101AE9EF22}" srcId="{B7B4D503-0B80-4460-922F-678D7B3B9A0D}" destId="{6803AE33-8C4D-49FF-A701-3AEB5FFD114C}" srcOrd="0" destOrd="0" parTransId="{71CB2A66-749B-4C8F-9BAC-3469E95A323C}" sibTransId="{0BE976F9-0D26-497C-8000-721D61B1AB27}"/>
    <dgm:cxn modelId="{C4F8DD1B-633C-46F6-80C7-69AF8D087DC9}" type="presOf" srcId="{6803AE33-8C4D-49FF-A701-3AEB5FFD114C}" destId="{76495F65-323E-4916-B636-C8D6D15ABDE0}" srcOrd="0" destOrd="0" presId="urn:microsoft.com/office/officeart/2005/8/layout/list1#2"/>
    <dgm:cxn modelId="{A2114426-0C89-49BE-AADE-A445EBA51622}" srcId="{6803AE33-8C4D-49FF-A701-3AEB5FFD114C}" destId="{FA06B21A-3B10-4200-ACB1-2F28E69867EA}" srcOrd="0" destOrd="0" parTransId="{5C7C3ABB-8453-4AD5-87A5-B98BC08AFDB7}" sibTransId="{5A803F36-D982-40A9-BA6C-EC84D2DE2811}"/>
    <dgm:cxn modelId="{DA0FC14A-0585-4DD6-80EB-1D56236124EC}" type="presOf" srcId="{772110A2-70E1-4CB1-AB73-82ADB640186D}" destId="{64F3F243-0CC4-4CEF-93F2-5776498F90DB}" srcOrd="0" destOrd="4" presId="urn:microsoft.com/office/officeart/2005/8/layout/list1#2"/>
    <dgm:cxn modelId="{7468EA6E-AD4B-41E0-9B26-32153178CFA9}" type="presOf" srcId="{7A4E7F96-4E8D-4693-9685-DF597CCE0A26}" destId="{64F3F243-0CC4-4CEF-93F2-5776498F90DB}" srcOrd="0" destOrd="2" presId="urn:microsoft.com/office/officeart/2005/8/layout/list1#2"/>
    <dgm:cxn modelId="{CBB0E854-7439-4EC8-8AE1-45F64D9D086A}" type="presOf" srcId="{83B74ABE-5254-41D8-85C1-447108EB1E1C}" destId="{64F3F243-0CC4-4CEF-93F2-5776498F90DB}" srcOrd="0" destOrd="1" presId="urn:microsoft.com/office/officeart/2005/8/layout/list1#2"/>
    <dgm:cxn modelId="{4B7D5958-6C8C-474A-A3B5-8EBBC47F19D4}" type="presOf" srcId="{DB3E157B-0D89-4689-AFE3-89AE20A17AD7}" destId="{64F3F243-0CC4-4CEF-93F2-5776498F90DB}" srcOrd="0" destOrd="3" presId="urn:microsoft.com/office/officeart/2005/8/layout/list1#2"/>
    <dgm:cxn modelId="{3C10D082-9446-4B86-AD11-D1F2BF8EF0E5}" srcId="{6803AE33-8C4D-49FF-A701-3AEB5FFD114C}" destId="{DB3E157B-0D89-4689-AFE3-89AE20A17AD7}" srcOrd="3" destOrd="0" parTransId="{663A5B0C-CBA8-4A84-A2ED-957942F4407E}" sibTransId="{23D38781-119B-47A7-BA08-3B29AB4B906C}"/>
    <dgm:cxn modelId="{CEC69795-7CD7-407B-B912-C1115A10D076}" srcId="{6803AE33-8C4D-49FF-A701-3AEB5FFD114C}" destId="{772110A2-70E1-4CB1-AB73-82ADB640186D}" srcOrd="4" destOrd="0" parTransId="{FED64C43-09AC-4DEF-A60D-A6087EE99A76}" sibTransId="{3F9CC046-D170-4F29-9279-3B856A07E862}"/>
    <dgm:cxn modelId="{67C894AB-205A-445D-9355-A51DF52A9A8F}" type="presOf" srcId="{FA06B21A-3B10-4200-ACB1-2F28E69867EA}" destId="{64F3F243-0CC4-4CEF-93F2-5776498F90DB}" srcOrd="0" destOrd="0" presId="urn:microsoft.com/office/officeart/2005/8/layout/list1#2"/>
    <dgm:cxn modelId="{9B3ED1D1-239B-436E-95F5-294E5EA87383}" srcId="{6803AE33-8C4D-49FF-A701-3AEB5FFD114C}" destId="{7A4E7F96-4E8D-4693-9685-DF597CCE0A26}" srcOrd="2" destOrd="0" parTransId="{C515A90A-B1D5-4E58-A160-009FE6B8D250}" sibTransId="{4CF92EF1-9344-4A57-82C0-1151F93881C7}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604CABDE-3895-4142-BC56-F6EBDFF50AA7}" srcId="{6803AE33-8C4D-49FF-A701-3AEB5FFD114C}" destId="{83B74ABE-5254-41D8-85C1-447108EB1E1C}" srcOrd="1" destOrd="0" parTransId="{C4A5585E-E965-4453-A38A-75B23CE2FF2E}" sibTransId="{B48F31BF-80F7-430D-8FF5-35C7F7D1741C}"/>
    <dgm:cxn modelId="{1D7A2BE2-7B6A-4A25-9132-CFD9B8EADD57}" type="presOf" srcId="{6803AE33-8C4D-49FF-A701-3AEB5FFD114C}" destId="{9D1AF6DF-8EBD-4BA9-AB1C-83666B416551}" srcOrd="1" destOrd="0" presId="urn:microsoft.com/office/officeart/2005/8/layout/list1#2"/>
    <dgm:cxn modelId="{E8FACF29-A080-43EA-A24C-36203ACD16AF}" type="presParOf" srcId="{01DD0F12-12F5-4D40-B8E1-50F8BA73202A}" destId="{709D80A6-72FB-4616-B5E3-B5DD741D5F23}" srcOrd="0" destOrd="0" presId="urn:microsoft.com/office/officeart/2005/8/layout/list1#2"/>
    <dgm:cxn modelId="{D5AC9829-7D23-48AB-A1FA-B10BC712696F}" type="presParOf" srcId="{709D80A6-72FB-4616-B5E3-B5DD741D5F23}" destId="{76495F65-323E-4916-B636-C8D6D15ABDE0}" srcOrd="0" destOrd="0" presId="urn:microsoft.com/office/officeart/2005/8/layout/list1#2"/>
    <dgm:cxn modelId="{E4FB87D9-2239-4995-ADCD-5D035A32B7B9}" type="presParOf" srcId="{709D80A6-72FB-4616-B5E3-B5DD741D5F23}" destId="{9D1AF6DF-8EBD-4BA9-AB1C-83666B416551}" srcOrd="1" destOrd="0" presId="urn:microsoft.com/office/officeart/2005/8/layout/list1#2"/>
    <dgm:cxn modelId="{46EF3E35-3450-47F2-BD9C-B2CCC739075B}" type="presParOf" srcId="{01DD0F12-12F5-4D40-B8E1-50F8BA73202A}" destId="{71934524-F682-452D-88D9-5DEC2E6B5015}" srcOrd="1" destOrd="0" presId="urn:microsoft.com/office/officeart/2005/8/layout/list1#2"/>
    <dgm:cxn modelId="{0A4394F6-AA9F-4CF2-A224-5C15EF526B4B}" type="presParOf" srcId="{01DD0F12-12F5-4D40-B8E1-50F8BA73202A}" destId="{64F3F243-0CC4-4CEF-93F2-5776498F90DB}" srcOrd="2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3F243-0CC4-4CEF-93F2-5776498F90DB}">
      <dsp:nvSpPr>
        <dsp:cNvPr id="0" name=""/>
        <dsp:cNvSpPr/>
      </dsp:nvSpPr>
      <dsp:spPr>
        <a:xfrm>
          <a:off x="0" y="277180"/>
          <a:ext cx="8610600" cy="17907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278" tIns="374904" rIns="66827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 dirty="0"/>
            <a:t>No incluye el subsistema de Recursos Humanos para empleados.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/>
            <a:t>No se desarrolla el subsistema de control de activos fijos.</a:t>
          </a:r>
          <a:endParaRPr lang="es-BO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 dirty="0"/>
            <a:t>No se incluye el subsistema de ventas. </a:t>
          </a:r>
          <a:endParaRPr lang="en-US" sz="2000" kern="1200" dirty="0"/>
        </a:p>
      </dsp:txBody>
      <dsp:txXfrm>
        <a:off x="0" y="277180"/>
        <a:ext cx="8610600" cy="1790739"/>
      </dsp:txXfrm>
    </dsp:sp>
    <dsp:sp modelId="{9D1AF6DF-8EBD-4BA9-AB1C-83666B416551}">
      <dsp:nvSpPr>
        <dsp:cNvPr id="0" name=""/>
        <dsp:cNvSpPr/>
      </dsp:nvSpPr>
      <dsp:spPr>
        <a:xfrm>
          <a:off x="430530" y="11500"/>
          <a:ext cx="4548893" cy="5313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822" tIns="0" rIns="227822" bIns="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/>
            <a:t>LIMITES</a:t>
          </a:r>
          <a:endParaRPr lang="es-ES" sz="2000" b="1" kern="1200" noProof="0" dirty="0"/>
        </a:p>
      </dsp:txBody>
      <dsp:txXfrm>
        <a:off x="430530" y="11500"/>
        <a:ext cx="4548893" cy="531360"/>
      </dsp:txXfrm>
    </dsp:sp>
    <dsp:sp modelId="{F901923D-E6E1-47FE-BE41-8B8C66EFA3AF}">
      <dsp:nvSpPr>
        <dsp:cNvPr id="0" name=""/>
        <dsp:cNvSpPr/>
      </dsp:nvSpPr>
      <dsp:spPr>
        <a:xfrm>
          <a:off x="0" y="2430799"/>
          <a:ext cx="8610600" cy="289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278" tIns="374904" rIns="668278" bIns="14224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 dirty="0"/>
            <a:t>Gestionar usuarios, subsistemas y roles. </a:t>
          </a:r>
          <a:endParaRPr lang="es-ES" sz="2000" kern="1200" noProof="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/>
            <a:t>Gestionar productos por categoría y unidad.</a:t>
          </a:r>
          <a:endParaRPr lang="es-BO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/>
            <a:t>Gestionar proveedores de materiales para construcción a la empresa.</a:t>
          </a:r>
          <a:endParaRPr lang="es-BO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/>
            <a:t>Realizar cálculos exactos por obra y detallado por obra civil. </a:t>
          </a:r>
          <a:endParaRPr lang="es-BO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/>
            <a:t>Gestionar presupuestos múltiples de obras. </a:t>
          </a:r>
          <a:endParaRPr lang="es-BO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 dirty="0"/>
            <a:t>Realizar un control de obra establecido en base a inicio y entrega.</a:t>
          </a:r>
        </a:p>
      </dsp:txBody>
      <dsp:txXfrm>
        <a:off x="0" y="2430799"/>
        <a:ext cx="8610600" cy="2891700"/>
      </dsp:txXfrm>
    </dsp:sp>
    <dsp:sp modelId="{E022AD64-6C14-41D5-BC9F-2BFBC0D6C3E0}">
      <dsp:nvSpPr>
        <dsp:cNvPr id="0" name=""/>
        <dsp:cNvSpPr/>
      </dsp:nvSpPr>
      <dsp:spPr>
        <a:xfrm>
          <a:off x="430530" y="2165119"/>
          <a:ext cx="4515321" cy="5313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822" tIns="0" rIns="227822" bIns="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/>
            <a:t>ALCANCES</a:t>
          </a:r>
        </a:p>
      </dsp:txBody>
      <dsp:txXfrm>
        <a:off x="430530" y="2165119"/>
        <a:ext cx="4515321" cy="531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3F243-0CC4-4CEF-93F2-5776498F90DB}">
      <dsp:nvSpPr>
        <dsp:cNvPr id="0" name=""/>
        <dsp:cNvSpPr/>
      </dsp:nvSpPr>
      <dsp:spPr>
        <a:xfrm>
          <a:off x="0" y="358138"/>
          <a:ext cx="4937760" cy="30175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225" tIns="1374648" rIns="38322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Escalabilidad</a:t>
          </a:r>
          <a:r>
            <a:rPr lang="en-US" sz="2000" kern="1200" dirty="0"/>
            <a:t> horizontal</a:t>
          </a:r>
          <a:r>
            <a:rPr lang="en-US" sz="2000" u="none" kern="1200" dirty="0"/>
            <a:t>.</a:t>
          </a:r>
          <a:endParaRPr lang="es-BO" sz="2000" u="non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Tolerancia</a:t>
          </a:r>
          <a:r>
            <a:rPr lang="en-US" sz="2000" kern="1200" dirty="0"/>
            <a:t> a </a:t>
          </a:r>
          <a:r>
            <a:rPr lang="en-US" sz="2000" kern="1200" dirty="0" err="1"/>
            <a:t>Fallos</a:t>
          </a:r>
          <a:r>
            <a:rPr lang="en-US" sz="2000" kern="1200" dirty="0"/>
            <a:t>.</a:t>
          </a:r>
          <a:endParaRPr lang="es-BO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Despliegue</a:t>
          </a:r>
          <a:r>
            <a:rPr lang="en-US" sz="2000" kern="1200" dirty="0"/>
            <a:t> modular.</a:t>
          </a:r>
          <a:endParaRPr lang="es-BO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Facil</a:t>
          </a:r>
          <a:r>
            <a:rPr lang="en-US" sz="2000" kern="1200" dirty="0"/>
            <a:t> </a:t>
          </a:r>
          <a:r>
            <a:rPr lang="en-US" sz="2000" kern="1200" dirty="0" err="1"/>
            <a:t>escalabilidad</a:t>
          </a:r>
          <a:r>
            <a:rPr lang="en-US" sz="2000" kern="1200" dirty="0"/>
            <a:t>.</a:t>
          </a:r>
          <a:endParaRPr lang="es-BO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Mantenible</a:t>
          </a:r>
          <a:r>
            <a:rPr lang="en-US" sz="2000" kern="1200" dirty="0"/>
            <a:t>.</a:t>
          </a:r>
          <a:endParaRPr lang="es-BO" sz="2000" kern="1200" dirty="0"/>
        </a:p>
      </dsp:txBody>
      <dsp:txXfrm>
        <a:off x="0" y="358138"/>
        <a:ext cx="4937760" cy="3017522"/>
      </dsp:txXfrm>
    </dsp:sp>
    <dsp:sp modelId="{9D1AF6DF-8EBD-4BA9-AB1C-83666B416551}">
      <dsp:nvSpPr>
        <dsp:cNvPr id="0" name=""/>
        <dsp:cNvSpPr/>
      </dsp:nvSpPr>
      <dsp:spPr>
        <a:xfrm>
          <a:off x="137161" y="651350"/>
          <a:ext cx="3065786" cy="9164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645" tIns="0" rIns="130645" bIns="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/>
            <a:t>CARACTERÍSTICAS</a:t>
          </a:r>
          <a:endParaRPr lang="es-ES" sz="2000" b="1" kern="1200" noProof="0" dirty="0"/>
        </a:p>
      </dsp:txBody>
      <dsp:txXfrm>
        <a:off x="137161" y="651350"/>
        <a:ext cx="3065786" cy="916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841BAE35-B931-41FC-8C28-23B2C9611D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229D51-2AA5-4627-ACD9-753D659F20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E4DD613-77CA-42CD-A567-ADA5564ADF9C}" type="datetime1">
              <a:rPr lang="es-ES" smtClean="0"/>
              <a:t>27/08/2019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7D9D7F-29C4-463A-AD26-C4DDE07FE5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E39BEF0-F605-492A-A857-7496E973D6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3651B54-B3D4-4259-87D6-3EA93A2209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6390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pPr rtl="0"/>
            <a:fld id="{8A2D701F-F1A3-4761-96CF-4851C0354234}" type="datetime1">
              <a:rPr lang="es-ES" smtClean="0"/>
              <a:t>27/08/2019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rtl="0"/>
            <a:endParaRPr lang="es-ES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pPr rtl="0"/>
            <a:fld id="{7C4E7652-46AF-4259-BAE2-54978EA077CD}" type="slidenum">
              <a:rPr lang="es-ES" smtClean="0"/>
              <a:pPr rtl="0"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562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572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403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519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2655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TRABAJO INDEPENDIENTE CON UN SOLO OBJETIVO.</a:t>
            </a:r>
          </a:p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4442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TRABAJO INDEPENDIENTE CON UN SOLO OBJETIVO.</a:t>
            </a:r>
          </a:p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672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3584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045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0963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Empezar</a:t>
            </a:r>
            <a:r>
              <a:rPr lang="en-US" dirty="0"/>
              <a:t>:</a:t>
            </a:r>
            <a:r>
              <a:rPr lang="es-ES" dirty="0"/>
              <a:t>Al existir una alta </a:t>
            </a:r>
            <a:r>
              <a:rPr lang="es-ES" dirty="0" err="1"/>
              <a:t>demana</a:t>
            </a:r>
            <a:r>
              <a:rPr lang="es-ES" dirty="0"/>
              <a:t> de </a:t>
            </a:r>
            <a:r>
              <a:rPr lang="es-ES" dirty="0" err="1"/>
              <a:t>contrucciones</a:t>
            </a:r>
            <a:r>
              <a:rPr lang="es-ES" dirty="0"/>
              <a:t> se crea JBBL para satisfacer la demanda de GAMEA y publico en general, con obras civiles como ser: sedes sociales, parques, aceras, cordones de acera, casa y edificios.</a:t>
            </a:r>
          </a:p>
          <a:p>
            <a:pPr rtl="0"/>
            <a:r>
              <a:rPr lang="es-ES" dirty="0"/>
              <a:t>Materiales a usarse,   Lectura de planos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3991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7668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65074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563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24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Se Revisa cada 120 días 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6051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Se Revisa cada 120 días 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216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795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78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2327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6389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2799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áfico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áfico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áfico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rtlCol="0"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Subtítulo 8"/>
          <p:cNvSpPr>
            <a:spLocks noGrp="1"/>
          </p:cNvSpPr>
          <p:nvPr>
            <p:ph type="subTitle" idx="1" hasCustomPrompt="1"/>
          </p:nvPr>
        </p:nvSpPr>
        <p:spPr>
          <a:xfrm>
            <a:off x="4724400" y="3849666"/>
            <a:ext cx="3879056" cy="1234575"/>
          </a:xfrm>
          <a:noFill/>
        </p:spPr>
        <p:txBody>
          <a:bodyPr rtlCol="0"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rtlCol="0" anchor="t"/>
          <a:lstStyle>
            <a:lvl1pPr algn="r">
              <a:defRPr sz="1000"/>
            </a:lvl1pPr>
          </a:lstStyle>
          <a:p>
            <a:pPr algn="r" rtl="0"/>
            <a:fld id="{122E2957-55DE-45F6-A42F-16D4AAE3604F}" type="datetime1">
              <a:rPr lang="es-ES" sz="1000" noProof="0" smtClean="0"/>
              <a:t>27/08/2019</a:t>
            </a:fld>
            <a:endParaRPr lang="es-ES" sz="1000" noProof="0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rtlCol="0" anchor="b"/>
          <a:lstStyle>
            <a:lvl1pPr algn="r">
              <a:defRPr sz="1100"/>
            </a:lvl1pPr>
          </a:lstStyle>
          <a:p>
            <a:pPr algn="r" rtl="0"/>
            <a:endParaRPr lang="es-ES" sz="1100" noProof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6344" y="384048"/>
            <a:ext cx="4636008" cy="676656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7200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70448" y="173195"/>
            <a:ext cx="2212848" cy="300831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www.website.com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EA1243F-3000-4347-94A4-FBDEAD3122CB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áfico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www.website.com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9598980-D22C-4904-9F8F-3DB09B2ECD8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425655"/>
            <a:ext cx="7726680" cy="571500"/>
          </a:xfrm>
        </p:spPr>
        <p:txBody>
          <a:bodyPr rtlCol="0"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marL="182880" algn="l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457200" y="1722437"/>
            <a:ext cx="40386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4648200" y="1722437"/>
            <a:ext cx="40386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870448" y="173195"/>
            <a:ext cx="2212848" cy="301752"/>
          </a:xfrm>
        </p:spPr>
        <p:txBody>
          <a:bodyPr rtlCol="0"/>
          <a:lstStyle/>
          <a:p>
            <a:pPr rtl="0"/>
            <a:r>
              <a:rPr lang="es-ES" noProof="0"/>
              <a:t>www.website.com</a:t>
            </a:r>
          </a:p>
        </p:txBody>
      </p:sp>
      <p:sp>
        <p:nvSpPr>
          <p:cNvPr id="9" name="Marcador de número de diapositiva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 rtlCol="0"/>
          <a:lstStyle/>
          <a:p>
            <a:pPr rtl="0"/>
            <a:fld id="{FEA1243F-3000-4347-94A4-FBDEAD3122CB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rtlCol="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35856" y="1295400"/>
            <a:ext cx="2438400" cy="5015864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3651250" y="1295400"/>
            <a:ext cx="5276088" cy="501396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 rtlCol="0"/>
          <a:lstStyle>
            <a:lvl1pPr>
              <a:defRPr sz="1200"/>
            </a:lvl1pPr>
          </a:lstStyle>
          <a:p>
            <a:pPr rtl="0"/>
            <a:r>
              <a:rPr lang="es-ES" noProof="0"/>
              <a:t>www.website.com</a:t>
            </a:r>
          </a:p>
        </p:txBody>
      </p:sp>
      <p:sp>
        <p:nvSpPr>
          <p:cNvPr id="9" name="Marcador de número de diapositiva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 rtlCol="0"/>
          <a:lstStyle>
            <a:lvl1pPr>
              <a:defRPr sz="1200"/>
            </a:lvl1pPr>
          </a:lstStyle>
          <a:p>
            <a:pPr rtl="0"/>
            <a:fld id="{FEA1243F-3000-4347-94A4-FBDEAD3122CB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áfico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áfico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www.website.com</a:t>
            </a:r>
            <a:endParaRPr lang="es-ES" noProof="0" dirty="0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rtlCol="0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pPr rtl="0"/>
            <a:fld id="{49598980-D22C-4904-9F8F-3DB09B2ECD8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pic>
        <p:nvPicPr>
          <p:cNvPr id="21" name="Gráfico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hf hdr="0" dt="0"/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7" Type="http://schemas.openxmlformats.org/officeDocument/2006/relationships/image" Target="../media/image5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51.jpeg"/><Relationship Id="rId4" Type="http://schemas.openxmlformats.org/officeDocument/2006/relationships/image" Target="../media/image5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3.jpe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jpeg"/><Relationship Id="rId5" Type="http://schemas.openxmlformats.org/officeDocument/2006/relationships/image" Target="../media/image65.jpeg"/><Relationship Id="rId4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69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68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jpe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jpeg"/><Relationship Id="rId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7.png"/><Relationship Id="rId7" Type="http://schemas.openxmlformats.org/officeDocument/2006/relationships/image" Target="../media/image32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4.jpeg"/><Relationship Id="rId5" Type="http://schemas.openxmlformats.org/officeDocument/2006/relationships/image" Target="../media/image39.jpeg"/><Relationship Id="rId15" Type="http://schemas.openxmlformats.org/officeDocument/2006/relationships/image" Target="../media/image48.jpeg"/><Relationship Id="rId10" Type="http://schemas.openxmlformats.org/officeDocument/2006/relationships/image" Target="../media/image43.jpeg"/><Relationship Id="rId4" Type="http://schemas.openxmlformats.org/officeDocument/2006/relationships/image" Target="../media/image38.png"/><Relationship Id="rId9" Type="http://schemas.openxmlformats.org/officeDocument/2006/relationships/image" Target="../media/image42.png"/><Relationship Id="rId14" Type="http://schemas.openxmlformats.org/officeDocument/2006/relationships/image" Target="../media/image4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diagonales cortadas 6">
            <a:extLst>
              <a:ext uri="{FF2B5EF4-FFF2-40B4-BE49-F238E27FC236}">
                <a16:creationId xmlns:a16="http://schemas.microsoft.com/office/drawing/2014/main" id="{FF5345EC-DD54-438F-A6CB-F3D215A525F2}"/>
              </a:ext>
            </a:extLst>
          </p:cNvPr>
          <p:cNvSpPr/>
          <p:nvPr/>
        </p:nvSpPr>
        <p:spPr>
          <a:xfrm>
            <a:off x="155080" y="2438400"/>
            <a:ext cx="8915400" cy="3048000"/>
          </a:xfrm>
          <a:prstGeom prst="snip2DiagRect">
            <a:avLst>
              <a:gd name="adj1" fmla="val 3514"/>
              <a:gd name="adj2" fmla="val 166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" name="Rectángulo 1"/>
          <p:cNvSpPr>
            <a:spLocks noGrp="1"/>
          </p:cNvSpPr>
          <p:nvPr>
            <p:ph type="ctrTitle"/>
          </p:nvPr>
        </p:nvSpPr>
        <p:spPr>
          <a:xfrm>
            <a:off x="515144" y="2688691"/>
            <a:ext cx="8222456" cy="2547418"/>
          </a:xfrm>
        </p:spPr>
        <p:txBody>
          <a:bodyPr rtlCol="0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SISTEMA DE INFORMACIÓN WEB PARA EL PROCESO DE CÁLCULO  DE COSTOS Y CONTROL DE OBRAS CIVILES APLICANDO LA  ARQUITECTURA DE MICROSERVICIOS  PARA LA EMPRESA J.B.B.L.</a:t>
            </a:r>
          </a:p>
        </p:txBody>
      </p:sp>
      <p:sp>
        <p:nvSpPr>
          <p:cNvPr id="3" name="Rectángulo 2"/>
          <p:cNvSpPr>
            <a:spLocks noGrp="1"/>
          </p:cNvSpPr>
          <p:nvPr>
            <p:ph type="subTitle" idx="1"/>
          </p:nvPr>
        </p:nvSpPr>
        <p:spPr>
          <a:xfrm>
            <a:off x="4172744" y="5529014"/>
            <a:ext cx="4564856" cy="817041"/>
          </a:xfrm>
        </p:spPr>
        <p:txBody>
          <a:bodyPr rtlCol="0">
            <a:noAutofit/>
          </a:bodyPr>
          <a:lstStyle/>
          <a:p>
            <a:pPr algn="r" rtl="0"/>
            <a:r>
              <a:rPr lang="es-ES" sz="2000" dirty="0"/>
              <a:t>Postulante: Ronald Luna Ramos</a:t>
            </a:r>
          </a:p>
          <a:p>
            <a:pPr algn="r" rtl="0"/>
            <a:r>
              <a:rPr lang="es-ES" sz="2000" dirty="0"/>
              <a:t>Tutor: Ing. Jhony Calle Cruz</a:t>
            </a:r>
          </a:p>
        </p:txBody>
      </p:sp>
      <p:pic>
        <p:nvPicPr>
          <p:cNvPr id="8" name="Picture 6" descr="C:\Users\Marisol\Desktop\Imagenes\s5_logo.png">
            <a:extLst>
              <a:ext uri="{FF2B5EF4-FFF2-40B4-BE49-F238E27FC236}">
                <a16:creationId xmlns:a16="http://schemas.microsoft.com/office/drawing/2014/main" id="{3B86D1FC-E857-475A-9E82-6E53B94C9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8945"/>
            <a:ext cx="2868612" cy="127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F:\IMAGENES\Nueva carpeta\ing.png">
            <a:extLst>
              <a:ext uri="{FF2B5EF4-FFF2-40B4-BE49-F238E27FC236}">
                <a16:creationId xmlns:a16="http://schemas.microsoft.com/office/drawing/2014/main" id="{8F804480-97A8-47A3-AE6D-CE335687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835" y="72879"/>
            <a:ext cx="1153265" cy="114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C5BA61B-B4DB-4E20-8BFC-04C28C666113}"/>
              </a:ext>
            </a:extLst>
          </p:cNvPr>
          <p:cNvSpPr/>
          <p:nvPr/>
        </p:nvSpPr>
        <p:spPr>
          <a:xfrm>
            <a:off x="2819400" y="5140632"/>
            <a:ext cx="336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dirty="0"/>
              <a:t>Modalidad: Proyecto de Grado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B374FAA-F9F6-49CF-9456-9993311E2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>
                <a:solidFill>
                  <a:schemeClr val="tx1"/>
                </a:solidFill>
              </a:rPr>
              <a:t>CAPÍTULO 2</a:t>
            </a:r>
            <a:endParaRPr lang="es-BO" sz="6600" dirty="0">
              <a:solidFill>
                <a:schemeClr val="tx1"/>
              </a:solidFill>
            </a:endParaRPr>
          </a:p>
        </p:txBody>
      </p:sp>
      <p:sp>
        <p:nvSpPr>
          <p:cNvPr id="11" name="Título 4">
            <a:extLst>
              <a:ext uri="{FF2B5EF4-FFF2-40B4-BE49-F238E27FC236}">
                <a16:creationId xmlns:a16="http://schemas.microsoft.com/office/drawing/2014/main" id="{3F0CCD56-03E5-4BD0-A735-4C7D459F1959}"/>
              </a:ext>
            </a:extLst>
          </p:cNvPr>
          <p:cNvSpPr txBox="1">
            <a:spLocks/>
          </p:cNvSpPr>
          <p:nvPr/>
        </p:nvSpPr>
        <p:spPr>
          <a:xfrm>
            <a:off x="1828800" y="3886200"/>
            <a:ext cx="7239000" cy="1425577"/>
          </a:xfrm>
          <a:prstGeom prst="rect">
            <a:avLst/>
          </a:prstGeom>
        </p:spPr>
        <p:txBody>
          <a:bodyPr vert="horz" lIns="0" rIns="0" rtlCol="0" anchor="b">
            <a:noAutofit/>
          </a:bodyPr>
          <a:lstStyle>
            <a:lvl1pPr marL="182880" algn="r" rtl="0" eaLnBrk="1" latinLnBrk="0" hangingPunct="1">
              <a:spcBef>
                <a:spcPct val="0"/>
              </a:spcBef>
              <a:buNone/>
              <a:defRPr sz="4500" b="1" kern="1200">
                <a:ln w="6350">
                  <a:noFill/>
                </a:ln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MARCO TEÓRICO</a:t>
            </a:r>
            <a:endParaRPr lang="es-BO" sz="6600" dirty="0"/>
          </a:p>
        </p:txBody>
      </p:sp>
    </p:spTree>
    <p:extLst>
      <p:ext uri="{BB962C8B-B14F-4D97-AF65-F5344CB8AC3E}">
        <p14:creationId xmlns:p14="http://schemas.microsoft.com/office/powerpoint/2010/main" val="2007805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RECOLECIÓN DE INFORMACIÓN</a:t>
            </a:r>
          </a:p>
        </p:txBody>
      </p:sp>
      <p:pic>
        <p:nvPicPr>
          <p:cNvPr id="3074" name="Picture 2" descr="Resultado de imagen para entrevista icono">
            <a:extLst>
              <a:ext uri="{FF2B5EF4-FFF2-40B4-BE49-F238E27FC236}">
                <a16:creationId xmlns:a16="http://schemas.microsoft.com/office/drawing/2014/main" id="{7B16DF4D-1D1D-43E6-8C47-D593ECE020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9" t="23077" r="20513" b="20513"/>
          <a:stretch/>
        </p:blipFill>
        <p:spPr bwMode="auto">
          <a:xfrm>
            <a:off x="3505200" y="2590800"/>
            <a:ext cx="18288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encuesta icono">
            <a:extLst>
              <a:ext uri="{FF2B5EF4-FFF2-40B4-BE49-F238E27FC236}">
                <a16:creationId xmlns:a16="http://schemas.microsoft.com/office/drawing/2014/main" id="{2ADE8F03-AF6E-4C26-959D-368CD36AF1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99"/>
          <a:stretch/>
        </p:blipFill>
        <p:spPr bwMode="auto">
          <a:xfrm>
            <a:off x="1066800" y="2400300"/>
            <a:ext cx="1907117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n para observacion icono">
            <a:extLst>
              <a:ext uri="{FF2B5EF4-FFF2-40B4-BE49-F238E27FC236}">
                <a16:creationId xmlns:a16="http://schemas.microsoft.com/office/drawing/2014/main" id="{D65D565D-590C-40AB-8306-3B5C7FE57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085" y="2229035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709E0FB-DDA5-4E89-A8F0-0E6E27F95579}"/>
              </a:ext>
            </a:extLst>
          </p:cNvPr>
          <p:cNvSpPr txBox="1"/>
          <p:nvPr/>
        </p:nvSpPr>
        <p:spPr>
          <a:xfrm>
            <a:off x="1206807" y="4545368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ENCUESTA</a:t>
            </a:r>
            <a:endParaRPr lang="es-BO" dirty="0">
              <a:solidFill>
                <a:schemeClr val="bg2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B9CC83B-E695-4861-A5B0-B78910BD0CB0}"/>
              </a:ext>
            </a:extLst>
          </p:cNvPr>
          <p:cNvSpPr txBox="1"/>
          <p:nvPr/>
        </p:nvSpPr>
        <p:spPr>
          <a:xfrm>
            <a:off x="3733800" y="4554245"/>
            <a:ext cx="161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ENTREVISTA</a:t>
            </a:r>
            <a:endParaRPr lang="es-BO" dirty="0">
              <a:solidFill>
                <a:schemeClr val="bg2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AD14D79-BEE5-4301-A72B-9CC0271C1C0A}"/>
              </a:ext>
            </a:extLst>
          </p:cNvPr>
          <p:cNvSpPr txBox="1"/>
          <p:nvPr/>
        </p:nvSpPr>
        <p:spPr>
          <a:xfrm>
            <a:off x="6500501" y="4545368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OBSERVACIÓN</a:t>
            </a:r>
            <a:endParaRPr lang="es-BO" dirty="0">
              <a:solidFill>
                <a:schemeClr val="bg2"/>
              </a:solidFill>
            </a:endParaRPr>
          </a:p>
        </p:txBody>
      </p:sp>
      <p:pic>
        <p:nvPicPr>
          <p:cNvPr id="3080" name="Picture 8" descr="Resultado de imagen para MAL icono">
            <a:extLst>
              <a:ext uri="{FF2B5EF4-FFF2-40B4-BE49-F238E27FC236}">
                <a16:creationId xmlns:a16="http://schemas.microsoft.com/office/drawing/2014/main" id="{542BBD44-0035-4799-BB36-40D584045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9" t="15547" r="18889" b="24966"/>
          <a:stretch/>
        </p:blipFill>
        <p:spPr bwMode="auto">
          <a:xfrm>
            <a:off x="828454" y="1912415"/>
            <a:ext cx="771745" cy="79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sultado de imagen para BIEN icono">
            <a:extLst>
              <a:ext uri="{FF2B5EF4-FFF2-40B4-BE49-F238E27FC236}">
                <a16:creationId xmlns:a16="http://schemas.microsoft.com/office/drawing/2014/main" id="{984730C5-47C2-4079-A664-E30C51E1EB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6" t="18293" r="13094" b="14599"/>
          <a:stretch/>
        </p:blipFill>
        <p:spPr bwMode="auto">
          <a:xfrm>
            <a:off x="3304064" y="2038847"/>
            <a:ext cx="771745" cy="76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Resultado de imagen para MAL icono">
            <a:extLst>
              <a:ext uri="{FF2B5EF4-FFF2-40B4-BE49-F238E27FC236}">
                <a16:creationId xmlns:a16="http://schemas.microsoft.com/office/drawing/2014/main" id="{C94F8CC2-DF20-4C7D-8FA5-0244A88F51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9" t="15547" r="18889" b="24966"/>
          <a:stretch/>
        </p:blipFill>
        <p:spPr bwMode="auto">
          <a:xfrm>
            <a:off x="5884333" y="1940990"/>
            <a:ext cx="771745" cy="79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20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METODOLOGÍA DE DESARROLLO</a:t>
            </a:r>
          </a:p>
        </p:txBody>
      </p:sp>
      <p:pic>
        <p:nvPicPr>
          <p:cNvPr id="5122" name="Picture 2" descr="Resultado de imagen para MODELO ITERATIVO software">
            <a:extLst>
              <a:ext uri="{FF2B5EF4-FFF2-40B4-BE49-F238E27FC236}">
                <a16:creationId xmlns:a16="http://schemas.microsoft.com/office/drawing/2014/main" id="{78FCCF03-31A3-44E2-B308-688EFB1385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3"/>
          <a:stretch/>
        </p:blipFill>
        <p:spPr bwMode="auto">
          <a:xfrm>
            <a:off x="96019" y="2462688"/>
            <a:ext cx="3154788" cy="200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n para MODELO INCREMENTAL software">
            <a:extLst>
              <a:ext uri="{FF2B5EF4-FFF2-40B4-BE49-F238E27FC236}">
                <a16:creationId xmlns:a16="http://schemas.microsoft.com/office/drawing/2014/main" id="{C8A7D14B-C90F-4197-9BA6-5135EE5F89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14"/>
          <a:stretch/>
        </p:blipFill>
        <p:spPr bwMode="auto">
          <a:xfrm>
            <a:off x="3200400" y="1600200"/>
            <a:ext cx="547077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n para MODELO PROTOTIPADO software">
            <a:extLst>
              <a:ext uri="{FF2B5EF4-FFF2-40B4-BE49-F238E27FC236}">
                <a16:creationId xmlns:a16="http://schemas.microsoft.com/office/drawing/2014/main" id="{B57D9D20-7A2E-4258-813E-290B760DC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600" y="3886200"/>
            <a:ext cx="24765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7F050F7-E2DC-4F80-B2AC-AA185ECE74D2}"/>
              </a:ext>
            </a:extLst>
          </p:cNvPr>
          <p:cNvSpPr txBox="1"/>
          <p:nvPr/>
        </p:nvSpPr>
        <p:spPr>
          <a:xfrm>
            <a:off x="5935785" y="3429000"/>
            <a:ext cx="182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INCREMENTAL</a:t>
            </a:r>
            <a:endParaRPr lang="es-BO" dirty="0">
              <a:solidFill>
                <a:schemeClr val="bg2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7FB0453-F416-4F96-92DA-D13FCE5714F2}"/>
              </a:ext>
            </a:extLst>
          </p:cNvPr>
          <p:cNvSpPr txBox="1"/>
          <p:nvPr/>
        </p:nvSpPr>
        <p:spPr>
          <a:xfrm>
            <a:off x="980498" y="4518724"/>
            <a:ext cx="1385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ITERATIVO</a:t>
            </a:r>
            <a:endParaRPr lang="es-BO" dirty="0">
              <a:solidFill>
                <a:schemeClr val="bg2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7504B71-6F76-45FE-9CBD-B1193B4B64A6}"/>
              </a:ext>
            </a:extLst>
          </p:cNvPr>
          <p:cNvSpPr txBox="1"/>
          <p:nvPr/>
        </p:nvSpPr>
        <p:spPr>
          <a:xfrm>
            <a:off x="4670727" y="6016109"/>
            <a:ext cx="184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PROTOTIPADO</a:t>
            </a:r>
            <a:endParaRPr lang="es-BO" dirty="0">
              <a:solidFill>
                <a:schemeClr val="bg2"/>
              </a:solidFill>
            </a:endParaRPr>
          </a:p>
        </p:txBody>
      </p:sp>
      <p:pic>
        <p:nvPicPr>
          <p:cNvPr id="9" name="Picture 8" descr="Resultado de imagen para MAL icono">
            <a:extLst>
              <a:ext uri="{FF2B5EF4-FFF2-40B4-BE49-F238E27FC236}">
                <a16:creationId xmlns:a16="http://schemas.microsoft.com/office/drawing/2014/main" id="{3190F0B7-A535-497C-9132-252D2BBFD7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9" t="15547" r="18889" b="24966"/>
          <a:stretch/>
        </p:blipFill>
        <p:spPr bwMode="auto">
          <a:xfrm>
            <a:off x="271914" y="1607594"/>
            <a:ext cx="771745" cy="79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Resultado de imagen para BIEN icono">
            <a:extLst>
              <a:ext uri="{FF2B5EF4-FFF2-40B4-BE49-F238E27FC236}">
                <a16:creationId xmlns:a16="http://schemas.microsoft.com/office/drawing/2014/main" id="{5BB45042-5577-4952-9BDC-405F21B130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6" t="18293" r="13094" b="14599"/>
          <a:stretch/>
        </p:blipFill>
        <p:spPr bwMode="auto">
          <a:xfrm>
            <a:off x="8312870" y="2395487"/>
            <a:ext cx="771745" cy="76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sultado de imagen para MAL icono">
            <a:extLst>
              <a:ext uri="{FF2B5EF4-FFF2-40B4-BE49-F238E27FC236}">
                <a16:creationId xmlns:a16="http://schemas.microsoft.com/office/drawing/2014/main" id="{E7012ACB-BD47-42D5-90A1-A1FA9EE77F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9" t="15547" r="18889" b="24966"/>
          <a:stretch/>
        </p:blipFill>
        <p:spPr bwMode="auto">
          <a:xfrm>
            <a:off x="3898982" y="5703309"/>
            <a:ext cx="771745" cy="79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18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304800" y="267494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HERRAMIENTAS DE DESARROLLO</a:t>
            </a:r>
          </a:p>
        </p:txBody>
      </p:sp>
      <p:pic>
        <p:nvPicPr>
          <p:cNvPr id="10" name="Picture 10" descr="Resultado de imagen para BIEN icono">
            <a:extLst>
              <a:ext uri="{FF2B5EF4-FFF2-40B4-BE49-F238E27FC236}">
                <a16:creationId xmlns:a16="http://schemas.microsoft.com/office/drawing/2014/main" id="{B4CF7790-D7C3-4BD1-B66C-6169314D87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6" t="18293" r="13094" b="14599"/>
          <a:stretch/>
        </p:blipFill>
        <p:spPr bwMode="auto">
          <a:xfrm>
            <a:off x="2202435" y="2680476"/>
            <a:ext cx="771745" cy="76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Resultado de imagen para BIEN icono">
            <a:extLst>
              <a:ext uri="{FF2B5EF4-FFF2-40B4-BE49-F238E27FC236}">
                <a16:creationId xmlns:a16="http://schemas.microsoft.com/office/drawing/2014/main" id="{9A6BD871-4A27-4572-B6C4-035942D99C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8" t="15374" r="14817" b="17799"/>
          <a:stretch/>
        </p:blipFill>
        <p:spPr bwMode="auto">
          <a:xfrm>
            <a:off x="8396176" y="5410200"/>
            <a:ext cx="685801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Resultado de imagen para BIEN icono">
            <a:extLst>
              <a:ext uri="{FF2B5EF4-FFF2-40B4-BE49-F238E27FC236}">
                <a16:creationId xmlns:a16="http://schemas.microsoft.com/office/drawing/2014/main" id="{C88E86F0-8A81-4CC4-82BA-FD3B071751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8" t="15374" r="14817" b="17799"/>
          <a:stretch/>
        </p:blipFill>
        <p:spPr bwMode="auto">
          <a:xfrm>
            <a:off x="4086223" y="5257800"/>
            <a:ext cx="685801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Resultado de imagen para BIEN icono">
            <a:extLst>
              <a:ext uri="{FF2B5EF4-FFF2-40B4-BE49-F238E27FC236}">
                <a16:creationId xmlns:a16="http://schemas.microsoft.com/office/drawing/2014/main" id="{CEF27076-0ACC-4B09-B3D4-F831391B50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8" t="15374" r="14817" b="17799"/>
          <a:stretch/>
        </p:blipFill>
        <p:spPr bwMode="auto">
          <a:xfrm>
            <a:off x="5710236" y="3048000"/>
            <a:ext cx="685801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Resultado de imagen para JWT">
            <a:extLst>
              <a:ext uri="{FF2B5EF4-FFF2-40B4-BE49-F238E27FC236}">
                <a16:creationId xmlns:a16="http://schemas.microsoft.com/office/drawing/2014/main" id="{25B40ED9-17FD-426F-A477-FA863CA96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2" y="1747837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Resultado de imagen para BIEN icono">
            <a:extLst>
              <a:ext uri="{FF2B5EF4-FFF2-40B4-BE49-F238E27FC236}">
                <a16:creationId xmlns:a16="http://schemas.microsoft.com/office/drawing/2014/main" id="{062CF747-EE89-41B7-ACFF-81709B4C99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8" t="15374" r="14817" b="17799"/>
          <a:stretch/>
        </p:blipFill>
        <p:spPr bwMode="auto">
          <a:xfrm>
            <a:off x="8405701" y="3305174"/>
            <a:ext cx="685801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esultado de imagen para JAVASCRIPT">
            <a:extLst>
              <a:ext uri="{FF2B5EF4-FFF2-40B4-BE49-F238E27FC236}">
                <a16:creationId xmlns:a16="http://schemas.microsoft.com/office/drawing/2014/main" id="{216022B4-6D41-4EE5-AA7B-FC4A37FD8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4478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Resultado de imagen para LARAVEL">
            <a:extLst>
              <a:ext uri="{FF2B5EF4-FFF2-40B4-BE49-F238E27FC236}">
                <a16:creationId xmlns:a16="http://schemas.microsoft.com/office/drawing/2014/main" id="{A9585037-985F-44AA-ADE3-79CB9BAEF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699" y="4067174"/>
            <a:ext cx="301942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esultado de imagen para PHP">
            <a:extLst>
              <a:ext uri="{FF2B5EF4-FFF2-40B4-BE49-F238E27FC236}">
                <a16:creationId xmlns:a16="http://schemas.microsoft.com/office/drawing/2014/main" id="{32D6F1A0-01A1-4344-96E1-973D70C8A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828800"/>
            <a:ext cx="2286000" cy="123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Resultado de imagen para mariadb">
            <a:extLst>
              <a:ext uri="{FF2B5EF4-FFF2-40B4-BE49-F238E27FC236}">
                <a16:creationId xmlns:a16="http://schemas.microsoft.com/office/drawing/2014/main" id="{17B38456-D9C5-4D5F-97F4-D5EBA2EE5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4448175"/>
            <a:ext cx="38385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26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ARQUITECTURA DE SOFTWARE</a:t>
            </a:r>
          </a:p>
        </p:txBody>
      </p:sp>
      <p:pic>
        <p:nvPicPr>
          <p:cNvPr id="7184" name="Picture 16" descr="Resultado de imagen para MONOLITICA ARQUITECTURA">
            <a:extLst>
              <a:ext uri="{FF2B5EF4-FFF2-40B4-BE49-F238E27FC236}">
                <a16:creationId xmlns:a16="http://schemas.microsoft.com/office/drawing/2014/main" id="{F34762E7-86D3-4918-96A5-AB0E22F02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88880"/>
            <a:ext cx="8708771" cy="536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A8B024D-2BB9-48BC-9DD1-225CA512CDB5}"/>
              </a:ext>
            </a:extLst>
          </p:cNvPr>
          <p:cNvSpPr/>
          <p:nvPr/>
        </p:nvSpPr>
        <p:spPr>
          <a:xfrm>
            <a:off x="5334000" y="2971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endParaRPr lang="es-BO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D2D7A9D-0F21-4571-B8D1-C151BA5FC228}"/>
              </a:ext>
            </a:extLst>
          </p:cNvPr>
          <p:cNvCxnSpPr/>
          <p:nvPr/>
        </p:nvCxnSpPr>
        <p:spPr>
          <a:xfrm>
            <a:off x="3429000" y="3505200"/>
            <a:ext cx="0" cy="3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DA020AA-A1C8-4976-BA64-B2ECDBAEB4D2}"/>
              </a:ext>
            </a:extLst>
          </p:cNvPr>
          <p:cNvCxnSpPr>
            <a:cxnSpLocks/>
          </p:cNvCxnSpPr>
          <p:nvPr/>
        </p:nvCxnSpPr>
        <p:spPr>
          <a:xfrm flipH="1">
            <a:off x="3886200" y="2438400"/>
            <a:ext cx="762001" cy="381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06F378A-B43C-45C0-8CA9-D1AB53AD1BE4}"/>
              </a:ext>
            </a:extLst>
          </p:cNvPr>
          <p:cNvCxnSpPr>
            <a:cxnSpLocks/>
          </p:cNvCxnSpPr>
          <p:nvPr/>
        </p:nvCxnSpPr>
        <p:spPr>
          <a:xfrm>
            <a:off x="6770703" y="3429000"/>
            <a:ext cx="1230297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31B75BB-EC05-4C05-A42F-2F2BC4C0D67A}"/>
              </a:ext>
            </a:extLst>
          </p:cNvPr>
          <p:cNvCxnSpPr/>
          <p:nvPr/>
        </p:nvCxnSpPr>
        <p:spPr>
          <a:xfrm>
            <a:off x="6324600" y="3581400"/>
            <a:ext cx="0" cy="3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9D482B3-ED2A-450D-9AC6-FE5D5D951712}"/>
              </a:ext>
            </a:extLst>
          </p:cNvPr>
          <p:cNvCxnSpPr>
            <a:cxnSpLocks/>
          </p:cNvCxnSpPr>
          <p:nvPr/>
        </p:nvCxnSpPr>
        <p:spPr>
          <a:xfrm flipH="1">
            <a:off x="5029200" y="3581400"/>
            <a:ext cx="457200" cy="228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C79116C-DBA0-4E0D-AA17-82E0B1289884}"/>
              </a:ext>
            </a:extLst>
          </p:cNvPr>
          <p:cNvCxnSpPr>
            <a:cxnSpLocks/>
          </p:cNvCxnSpPr>
          <p:nvPr/>
        </p:nvCxnSpPr>
        <p:spPr>
          <a:xfrm flipH="1">
            <a:off x="3733800" y="3224814"/>
            <a:ext cx="1447800" cy="661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58988E9F-2DE0-4D5F-ACB7-6FC8C4DC7873}"/>
              </a:ext>
            </a:extLst>
          </p:cNvPr>
          <p:cNvCxnSpPr/>
          <p:nvPr/>
        </p:nvCxnSpPr>
        <p:spPr>
          <a:xfrm>
            <a:off x="5715000" y="2743200"/>
            <a:ext cx="0" cy="3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2FF948DE-6380-4CF1-9CCB-5429A36BD431}"/>
              </a:ext>
            </a:extLst>
          </p:cNvPr>
          <p:cNvCxnSpPr/>
          <p:nvPr/>
        </p:nvCxnSpPr>
        <p:spPr>
          <a:xfrm>
            <a:off x="1371600" y="2622612"/>
            <a:ext cx="0" cy="3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2D82F6B7-3859-438D-99EC-837EE8553E1C}"/>
              </a:ext>
            </a:extLst>
          </p:cNvPr>
          <p:cNvCxnSpPr/>
          <p:nvPr/>
        </p:nvCxnSpPr>
        <p:spPr>
          <a:xfrm>
            <a:off x="1371600" y="3505200"/>
            <a:ext cx="0" cy="3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2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MONOLÍTICA</a:t>
            </a:r>
          </a:p>
        </p:txBody>
      </p:sp>
      <p:pic>
        <p:nvPicPr>
          <p:cNvPr id="10246" name="Picture 6" descr="Resultado de imagen para escalabilidad horizontal">
            <a:extLst>
              <a:ext uri="{FF2B5EF4-FFF2-40B4-BE49-F238E27FC236}">
                <a16:creationId xmlns:a16="http://schemas.microsoft.com/office/drawing/2014/main" id="{A429D884-5509-4431-9FFB-126781256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465684"/>
            <a:ext cx="5271873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Resultado de imagen para arquitectura monolitica">
            <a:extLst>
              <a:ext uri="{FF2B5EF4-FFF2-40B4-BE49-F238E27FC236}">
                <a16:creationId xmlns:a16="http://schemas.microsoft.com/office/drawing/2014/main" id="{62C19337-6BD2-40ED-9F1A-6F674FFB0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8" t="14283" r="56008" b="19272"/>
          <a:stretch/>
        </p:blipFill>
        <p:spPr bwMode="auto">
          <a:xfrm>
            <a:off x="685800" y="1219199"/>
            <a:ext cx="24384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Resultado de imagen para servidor caido">
            <a:extLst>
              <a:ext uri="{FF2B5EF4-FFF2-40B4-BE49-F238E27FC236}">
                <a16:creationId xmlns:a16="http://schemas.microsoft.com/office/drawing/2014/main" id="{768A25E1-B9DE-48E2-812E-E071D44CD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4067177"/>
            <a:ext cx="2890838" cy="251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 descr="Resultado de imagen para software mal">
            <a:extLst>
              <a:ext uri="{FF2B5EF4-FFF2-40B4-BE49-F238E27FC236}">
                <a16:creationId xmlns:a16="http://schemas.microsoft.com/office/drawing/2014/main" id="{8600B8FA-7B19-4D13-BB7C-4ADAEC087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7" y="4080774"/>
            <a:ext cx="20764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5E73000C-2E99-45E7-981D-3BBCF062BCEE}"/>
              </a:ext>
            </a:extLst>
          </p:cNvPr>
          <p:cNvSpPr/>
          <p:nvPr/>
        </p:nvSpPr>
        <p:spPr>
          <a:xfrm>
            <a:off x="4419600" y="5097491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Flecha: hacia arriba 6">
            <a:extLst>
              <a:ext uri="{FF2B5EF4-FFF2-40B4-BE49-F238E27FC236}">
                <a16:creationId xmlns:a16="http://schemas.microsoft.com/office/drawing/2014/main" id="{1DB0DEA1-6474-438C-92BC-F0B776C69B0B}"/>
              </a:ext>
            </a:extLst>
          </p:cNvPr>
          <p:cNvSpPr/>
          <p:nvPr/>
        </p:nvSpPr>
        <p:spPr>
          <a:xfrm>
            <a:off x="3124200" y="1678225"/>
            <a:ext cx="381000" cy="16219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6635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MICROSERVICIOS</a:t>
            </a:r>
          </a:p>
        </p:txBody>
      </p:sp>
      <p:graphicFrame>
        <p:nvGraphicFramePr>
          <p:cNvPr id="5" name="Marcador de contenido 3" descr="enumerar diseño de gráfico inteligente">
            <a:extLst>
              <a:ext uri="{FF2B5EF4-FFF2-40B4-BE49-F238E27FC236}">
                <a16:creationId xmlns:a16="http://schemas.microsoft.com/office/drawing/2014/main" id="{97C9A41E-EAAE-4227-A224-C466CF8985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208192"/>
              </p:ext>
            </p:extLst>
          </p:nvPr>
        </p:nvGraphicFramePr>
        <p:xfrm>
          <a:off x="304800" y="871481"/>
          <a:ext cx="493776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44" name="Picture 4" descr="Resultado de imagen para escalabilidad horizontal">
            <a:extLst>
              <a:ext uri="{FF2B5EF4-FFF2-40B4-BE49-F238E27FC236}">
                <a16:creationId xmlns:a16="http://schemas.microsoft.com/office/drawing/2014/main" id="{081ECB49-FD3E-41D5-BC77-092AEFB6F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520371"/>
            <a:ext cx="5370220" cy="224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Resultado de imagen para arquitectura monolitica">
            <a:extLst>
              <a:ext uri="{FF2B5EF4-FFF2-40B4-BE49-F238E27FC236}">
                <a16:creationId xmlns:a16="http://schemas.microsoft.com/office/drawing/2014/main" id="{97D7901B-20C1-4A7B-920B-932CFCEA4B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86" t="14107" r="7143" b="2254"/>
          <a:stretch/>
        </p:blipFill>
        <p:spPr bwMode="auto">
          <a:xfrm>
            <a:off x="1722119" y="4520371"/>
            <a:ext cx="1219201" cy="218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Resultado de imagen para netflix logo">
            <a:extLst>
              <a:ext uri="{FF2B5EF4-FFF2-40B4-BE49-F238E27FC236}">
                <a16:creationId xmlns:a16="http://schemas.microsoft.com/office/drawing/2014/main" id="{533BCCA9-B44E-471D-8233-DD179A12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733" y="1554928"/>
            <a:ext cx="1440267" cy="107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Resultado de imagen para ebay logo">
            <a:extLst>
              <a:ext uri="{FF2B5EF4-FFF2-40B4-BE49-F238E27FC236}">
                <a16:creationId xmlns:a16="http://schemas.microsoft.com/office/drawing/2014/main" id="{B21D2BCE-1258-4C2A-A4EC-BC5F2DCC2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23" y="1554928"/>
            <a:ext cx="1770504" cy="94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Resultado de imagen para amazon logo">
            <a:extLst>
              <a:ext uri="{FF2B5EF4-FFF2-40B4-BE49-F238E27FC236}">
                <a16:creationId xmlns:a16="http://schemas.microsoft.com/office/drawing/2014/main" id="{C61D3053-CA55-41EC-953B-551C6C48A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027" y="2857686"/>
            <a:ext cx="2569173" cy="143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67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B374FAA-F9F6-49CF-9456-9993311E2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>
                <a:solidFill>
                  <a:schemeClr val="tx1"/>
                </a:solidFill>
              </a:rPr>
              <a:t>CAPÍTULO 3</a:t>
            </a:r>
            <a:endParaRPr lang="es-BO" sz="6600" dirty="0">
              <a:solidFill>
                <a:schemeClr val="tx1"/>
              </a:solidFill>
            </a:endParaRPr>
          </a:p>
        </p:txBody>
      </p:sp>
      <p:sp>
        <p:nvSpPr>
          <p:cNvPr id="11" name="Título 4">
            <a:extLst>
              <a:ext uri="{FF2B5EF4-FFF2-40B4-BE49-F238E27FC236}">
                <a16:creationId xmlns:a16="http://schemas.microsoft.com/office/drawing/2014/main" id="{3F0CCD56-03E5-4BD0-A735-4C7D459F1959}"/>
              </a:ext>
            </a:extLst>
          </p:cNvPr>
          <p:cNvSpPr txBox="1">
            <a:spLocks/>
          </p:cNvSpPr>
          <p:nvPr/>
        </p:nvSpPr>
        <p:spPr>
          <a:xfrm>
            <a:off x="1752600" y="4219092"/>
            <a:ext cx="7239000" cy="1425577"/>
          </a:xfrm>
          <a:prstGeom prst="rect">
            <a:avLst/>
          </a:prstGeom>
        </p:spPr>
        <p:txBody>
          <a:bodyPr vert="horz" lIns="0" rIns="0" rtlCol="0" anchor="b">
            <a:noAutofit/>
          </a:bodyPr>
          <a:lstStyle>
            <a:lvl1pPr marL="182880" algn="r" rtl="0" eaLnBrk="1" latinLnBrk="0" hangingPunct="1">
              <a:spcBef>
                <a:spcPct val="0"/>
              </a:spcBef>
              <a:buNone/>
              <a:defRPr sz="4500" b="1" kern="1200">
                <a:ln w="6350">
                  <a:noFill/>
                </a:ln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MARCO PRÁCTICO</a:t>
            </a:r>
            <a:endParaRPr lang="es-BO" sz="6600" dirty="0"/>
          </a:p>
        </p:txBody>
      </p:sp>
    </p:spTree>
    <p:extLst>
      <p:ext uri="{BB962C8B-B14F-4D97-AF65-F5344CB8AC3E}">
        <p14:creationId xmlns:p14="http://schemas.microsoft.com/office/powerpoint/2010/main" val="1413542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PLANIFICACION DE INCREMENTOS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3FB372E-847B-4C90-B6C7-B8B27FDBB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073778"/>
              </p:ext>
            </p:extLst>
          </p:nvPr>
        </p:nvGraphicFramePr>
        <p:xfrm>
          <a:off x="1447800" y="2362200"/>
          <a:ext cx="6478588" cy="29941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375">
                  <a:extLst>
                    <a:ext uri="{9D8B030D-6E8A-4147-A177-3AD203B41FA5}">
                      <a16:colId xmlns:a16="http://schemas.microsoft.com/office/drawing/2014/main" val="1729525962"/>
                    </a:ext>
                  </a:extLst>
                </a:gridCol>
                <a:gridCol w="5801213">
                  <a:extLst>
                    <a:ext uri="{9D8B030D-6E8A-4147-A177-3AD203B41FA5}">
                      <a16:colId xmlns:a16="http://schemas.microsoft.com/office/drawing/2014/main" val="1235054591"/>
                    </a:ext>
                  </a:extLst>
                </a:gridCol>
              </a:tblGrid>
              <a:tr h="364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714500" algn="l"/>
                        </a:tabLst>
                      </a:pPr>
                      <a:r>
                        <a:rPr lang="es-BO" sz="2000">
                          <a:effectLst/>
                        </a:rPr>
                        <a:t>Nº</a:t>
                      </a:r>
                      <a:endParaRPr lang="es-BO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714500" algn="l"/>
                        </a:tabLst>
                      </a:pPr>
                      <a:r>
                        <a:rPr lang="es-BO" sz="2000" dirty="0">
                          <a:effectLst/>
                        </a:rPr>
                        <a:t>Incrementos</a:t>
                      </a:r>
                      <a:endParaRPr lang="es-BO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7608014"/>
                  </a:ext>
                </a:extLst>
              </a:tr>
              <a:tr h="641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714500" algn="l"/>
                        </a:tabLst>
                      </a:pPr>
                      <a:r>
                        <a:rPr lang="es-BO" sz="2000">
                          <a:effectLst/>
                        </a:rPr>
                        <a:t>1</a:t>
                      </a:r>
                      <a:endParaRPr lang="es-BO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714500" algn="l"/>
                        </a:tabLst>
                      </a:pPr>
                      <a:r>
                        <a:rPr lang="es-BO" sz="2000" dirty="0">
                          <a:effectLst/>
                        </a:rPr>
                        <a:t>Modelar la arquitectura de microservicios para todo el proyecto.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714500" algn="l"/>
                        </a:tabLst>
                      </a:pPr>
                      <a:r>
                        <a:rPr lang="es-BO" sz="2000" dirty="0">
                          <a:effectLst/>
                        </a:rPr>
                        <a:t>Desarrollar el subsistema de autenticación y usuarios.</a:t>
                      </a:r>
                      <a:endParaRPr lang="es-BO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4997799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714500" algn="l"/>
                        </a:tabLst>
                      </a:pPr>
                      <a:r>
                        <a:rPr lang="es-BO" sz="2000">
                          <a:effectLst/>
                        </a:rPr>
                        <a:t>2</a:t>
                      </a:r>
                      <a:endParaRPr lang="es-BO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BO" sz="2000" dirty="0">
                          <a:effectLst/>
                        </a:rPr>
                        <a:t>Desarrollar el subsistema de gestión de Stock.</a:t>
                      </a:r>
                      <a:endParaRPr lang="es-BO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963932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714500" algn="l"/>
                        </a:tabLst>
                      </a:pPr>
                      <a:r>
                        <a:rPr lang="es-BO" sz="2000">
                          <a:effectLst/>
                        </a:rPr>
                        <a:t>3</a:t>
                      </a:r>
                      <a:endParaRPr lang="es-BO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714500" algn="l"/>
                        </a:tabLst>
                      </a:pPr>
                      <a:r>
                        <a:rPr lang="es-BO" sz="2000">
                          <a:effectLst/>
                        </a:rPr>
                        <a:t>Desarrollar el subsistema de cálculo.</a:t>
                      </a:r>
                      <a:endParaRPr lang="es-BO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995036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714500" algn="l"/>
                        </a:tabLst>
                      </a:pPr>
                      <a:r>
                        <a:rPr lang="es-BO" sz="2000" dirty="0">
                          <a:effectLst/>
                        </a:rPr>
                        <a:t>4</a:t>
                      </a:r>
                      <a:endParaRPr lang="es-BO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714500" algn="l"/>
                        </a:tabLst>
                      </a:pPr>
                      <a:r>
                        <a:rPr lang="es-BO" sz="2000" dirty="0">
                          <a:effectLst/>
                        </a:rPr>
                        <a:t>Desarrollar el subsistema de fases.</a:t>
                      </a:r>
                      <a:endParaRPr lang="es-BO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9877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402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CASOS DE USO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F75E5F3-1AD7-4F7D-A0A0-F8AB7CEC1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295400"/>
            <a:ext cx="7239000" cy="471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9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754880" cy="799306"/>
          </a:xfrm>
        </p:spPr>
        <p:txBody>
          <a:bodyPr rtlCol="0"/>
          <a:lstStyle/>
          <a:p>
            <a:pPr rtl="0"/>
            <a:r>
              <a:rPr lang="es-ES" dirty="0"/>
              <a:t>ANTECENDENTES</a:t>
            </a:r>
          </a:p>
        </p:txBody>
      </p:sp>
      <p:pic>
        <p:nvPicPr>
          <p:cNvPr id="1028" name="Picture 4" descr="Resultado de imagen para ICONOS 3D CASA CONSTRUCCION">
            <a:extLst>
              <a:ext uri="{FF2B5EF4-FFF2-40B4-BE49-F238E27FC236}">
                <a16:creationId xmlns:a16="http://schemas.microsoft.com/office/drawing/2014/main" id="{702278F5-305D-40C3-8312-F17946896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07" y="1867502"/>
            <a:ext cx="1262417" cy="126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flecha creciente  png">
            <a:extLst>
              <a:ext uri="{FF2B5EF4-FFF2-40B4-BE49-F238E27FC236}">
                <a16:creationId xmlns:a16="http://schemas.microsoft.com/office/drawing/2014/main" id="{27208E77-35BC-42B7-95CA-BA353E93B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13930"/>
            <a:ext cx="4144050" cy="224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ICONOS 3D CASA CONSTRUCCION">
            <a:extLst>
              <a:ext uri="{FF2B5EF4-FFF2-40B4-BE49-F238E27FC236}">
                <a16:creationId xmlns:a16="http://schemas.microsoft.com/office/drawing/2014/main" id="{A7DA9B92-FDC9-40B1-95CD-D4A761021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6" t="9375" r="9374" b="17460"/>
          <a:stretch/>
        </p:blipFill>
        <p:spPr bwMode="auto">
          <a:xfrm>
            <a:off x="1945185" y="1350640"/>
            <a:ext cx="1143000" cy="96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constructor icon">
            <a:extLst>
              <a:ext uri="{FF2B5EF4-FFF2-40B4-BE49-F238E27FC236}">
                <a16:creationId xmlns:a16="http://schemas.microsoft.com/office/drawing/2014/main" id="{ED619F8D-C100-46DE-9051-BF0A615BBC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86"/>
          <a:stretch/>
        </p:blipFill>
        <p:spPr bwMode="auto">
          <a:xfrm>
            <a:off x="3735337" y="2603968"/>
            <a:ext cx="979941" cy="105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parque icon">
            <a:extLst>
              <a:ext uri="{FF2B5EF4-FFF2-40B4-BE49-F238E27FC236}">
                <a16:creationId xmlns:a16="http://schemas.microsoft.com/office/drawing/2014/main" id="{ECD135C3-C7B0-41A5-9778-3A17FE683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226" y="1236295"/>
            <a:ext cx="1262416" cy="126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alcaldia icon">
            <a:extLst>
              <a:ext uri="{FF2B5EF4-FFF2-40B4-BE49-F238E27FC236}">
                <a16:creationId xmlns:a16="http://schemas.microsoft.com/office/drawing/2014/main" id="{6AE2F0AA-1332-4BDB-9C46-D8317B99D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6" b="18750"/>
          <a:stretch/>
        </p:blipFill>
        <p:spPr bwMode="auto">
          <a:xfrm>
            <a:off x="5680118" y="1153580"/>
            <a:ext cx="1604442" cy="126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para acera icon">
            <a:extLst>
              <a:ext uri="{FF2B5EF4-FFF2-40B4-BE49-F238E27FC236}">
                <a16:creationId xmlns:a16="http://schemas.microsoft.com/office/drawing/2014/main" id="{82A11A7E-6ECC-417C-9EBC-E4DB7ACC8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331" y="2844695"/>
            <a:ext cx="1100043" cy="110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n para casa icon">
            <a:extLst>
              <a:ext uri="{FF2B5EF4-FFF2-40B4-BE49-F238E27FC236}">
                <a16:creationId xmlns:a16="http://schemas.microsoft.com/office/drawing/2014/main" id="{F7A00063-DC84-44A5-A8EC-0F04EE693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261252"/>
            <a:ext cx="1100043" cy="110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edificio icon">
            <a:extLst>
              <a:ext uri="{FF2B5EF4-FFF2-40B4-BE49-F238E27FC236}">
                <a16:creationId xmlns:a16="http://schemas.microsoft.com/office/drawing/2014/main" id="{586842CF-BA68-442E-831F-D46A344713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8" t="-390" r="12857" b="390"/>
          <a:stretch/>
        </p:blipFill>
        <p:spPr bwMode="auto">
          <a:xfrm>
            <a:off x="7739174" y="2684935"/>
            <a:ext cx="994519" cy="137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9518EB51-C733-48C5-988A-1C3E0C79EB68}"/>
              </a:ext>
            </a:extLst>
          </p:cNvPr>
          <p:cNvSpPr/>
          <p:nvPr/>
        </p:nvSpPr>
        <p:spPr>
          <a:xfrm>
            <a:off x="4461186" y="2635466"/>
            <a:ext cx="850422" cy="4184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7C246D-3566-4082-AA5D-A4CCE37FA083}"/>
              </a:ext>
            </a:extLst>
          </p:cNvPr>
          <p:cNvSpPr txBox="1"/>
          <p:nvPr/>
        </p:nvSpPr>
        <p:spPr>
          <a:xfrm>
            <a:off x="3731601" y="3617646"/>
            <a:ext cx="118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J.B.B.L.</a:t>
            </a:r>
            <a:endParaRPr lang="es-BO" dirty="0">
              <a:solidFill>
                <a:schemeClr val="bg2"/>
              </a:solidFill>
            </a:endParaRPr>
          </a:p>
        </p:txBody>
      </p:sp>
      <p:sp>
        <p:nvSpPr>
          <p:cNvPr id="9" name="Flecha: hacia arriba 8">
            <a:extLst>
              <a:ext uri="{FF2B5EF4-FFF2-40B4-BE49-F238E27FC236}">
                <a16:creationId xmlns:a16="http://schemas.microsoft.com/office/drawing/2014/main" id="{06E112ED-7945-4B4F-8B42-1DD7080FAEBE}"/>
              </a:ext>
            </a:extLst>
          </p:cNvPr>
          <p:cNvSpPr/>
          <p:nvPr/>
        </p:nvSpPr>
        <p:spPr>
          <a:xfrm rot="14370154">
            <a:off x="4774127" y="3445302"/>
            <a:ext cx="353731" cy="1718488"/>
          </a:xfrm>
          <a:prstGeom prst="upArrow">
            <a:avLst>
              <a:gd name="adj1" fmla="val 29922"/>
              <a:gd name="adj2" fmla="val 901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1044" name="Picture 20" descr="Resultado de imagen para ladrillo icon">
            <a:extLst>
              <a:ext uri="{FF2B5EF4-FFF2-40B4-BE49-F238E27FC236}">
                <a16:creationId xmlns:a16="http://schemas.microsoft.com/office/drawing/2014/main" id="{8317543A-AE5B-4264-B886-CFB6D7258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140" y="4988308"/>
            <a:ext cx="1100043" cy="110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sultado de imagen para dollar icon">
            <a:extLst>
              <a:ext uri="{FF2B5EF4-FFF2-40B4-BE49-F238E27FC236}">
                <a16:creationId xmlns:a16="http://schemas.microsoft.com/office/drawing/2014/main" id="{C86C7EB1-6237-4651-8A49-BBAC87966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0"/>
          <a:stretch/>
        </p:blipFill>
        <p:spPr bwMode="auto">
          <a:xfrm>
            <a:off x="2588058" y="4304738"/>
            <a:ext cx="1111731" cy="110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sultado de imagen para reloj de arena icon">
            <a:extLst>
              <a:ext uri="{FF2B5EF4-FFF2-40B4-BE49-F238E27FC236}">
                <a16:creationId xmlns:a16="http://schemas.microsoft.com/office/drawing/2014/main" id="{34A14D9E-A05A-4D6F-B8E0-B2A28587A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495096"/>
            <a:ext cx="921066" cy="92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echa: hacia arriba 10">
            <a:extLst>
              <a:ext uri="{FF2B5EF4-FFF2-40B4-BE49-F238E27FC236}">
                <a16:creationId xmlns:a16="http://schemas.microsoft.com/office/drawing/2014/main" id="{F3DC0DBE-EAC6-41B5-BA1C-730D143FAD4A}"/>
              </a:ext>
            </a:extLst>
          </p:cNvPr>
          <p:cNvSpPr/>
          <p:nvPr/>
        </p:nvSpPr>
        <p:spPr>
          <a:xfrm rot="5948832">
            <a:off x="4818209" y="5326793"/>
            <a:ext cx="254093" cy="1097744"/>
          </a:xfrm>
          <a:prstGeom prst="upArrow">
            <a:avLst>
              <a:gd name="adj1" fmla="val 28192"/>
              <a:gd name="adj2" fmla="val 79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1050" name="Picture 26" descr="Resultado de imagen para arquitecto icon">
            <a:extLst>
              <a:ext uri="{FF2B5EF4-FFF2-40B4-BE49-F238E27FC236}">
                <a16:creationId xmlns:a16="http://schemas.microsoft.com/office/drawing/2014/main" id="{1E7B39EC-D287-4BA6-9568-2732F4045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343" y="5578233"/>
            <a:ext cx="1100043" cy="110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Resultado de imagen para cotizacion icon">
            <a:extLst>
              <a:ext uri="{FF2B5EF4-FFF2-40B4-BE49-F238E27FC236}">
                <a16:creationId xmlns:a16="http://schemas.microsoft.com/office/drawing/2014/main" id="{46C3C692-AE42-4F4F-A981-C1F270CC8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293" y="4424187"/>
            <a:ext cx="555825" cy="55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80DE90D-EF99-420B-8D29-25B6647A04F0}"/>
              </a:ext>
            </a:extLst>
          </p:cNvPr>
          <p:cNvSpPr txBox="1"/>
          <p:nvPr/>
        </p:nvSpPr>
        <p:spPr>
          <a:xfrm>
            <a:off x="5001440" y="48839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Contrato</a:t>
            </a:r>
            <a:endParaRPr lang="es-BO" dirty="0">
              <a:solidFill>
                <a:schemeClr val="bg2"/>
              </a:solidFill>
            </a:endParaRPr>
          </a:p>
        </p:txBody>
      </p:sp>
      <p:pic>
        <p:nvPicPr>
          <p:cNvPr id="1054" name="Picture 30" descr="edsf">
            <a:extLst>
              <a:ext uri="{FF2B5EF4-FFF2-40B4-BE49-F238E27FC236}">
                <a16:creationId xmlns:a16="http://schemas.microsoft.com/office/drawing/2014/main" id="{E2BA622C-AC7B-4BB0-8F32-48B3A1489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94" y="3773034"/>
            <a:ext cx="871485" cy="87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echa: a la izquierda y derecha 12">
            <a:extLst>
              <a:ext uri="{FF2B5EF4-FFF2-40B4-BE49-F238E27FC236}">
                <a16:creationId xmlns:a16="http://schemas.microsoft.com/office/drawing/2014/main" id="{2D1A6D4F-20B4-4AEC-A052-8E6A026626C0}"/>
              </a:ext>
            </a:extLst>
          </p:cNvPr>
          <p:cNvSpPr/>
          <p:nvPr/>
        </p:nvSpPr>
        <p:spPr>
          <a:xfrm rot="2877177">
            <a:off x="1546718" y="4531067"/>
            <a:ext cx="842221" cy="1686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1" grpId="0" animBg="1"/>
      <p:bldP spid="12" grpId="0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ARQUITECTURA</a:t>
            </a:r>
          </a:p>
        </p:txBody>
      </p:sp>
      <p:pic>
        <p:nvPicPr>
          <p:cNvPr id="4" name="Picture 46">
            <a:extLst>
              <a:ext uri="{FF2B5EF4-FFF2-40B4-BE49-F238E27FC236}">
                <a16:creationId xmlns:a16="http://schemas.microsoft.com/office/drawing/2014/main" id="{22A21E7C-0AEC-40FA-8949-40DBC217ACD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68755"/>
            <a:ext cx="5997575" cy="5389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4462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4">
            <a:extLst>
              <a:ext uri="{FF2B5EF4-FFF2-40B4-BE49-F238E27FC236}">
                <a16:creationId xmlns:a16="http://schemas.microsoft.com/office/drawing/2014/main" id="{3F0CCD56-03E5-4BD0-A735-4C7D459F1959}"/>
              </a:ext>
            </a:extLst>
          </p:cNvPr>
          <p:cNvSpPr txBox="1">
            <a:spLocks/>
          </p:cNvSpPr>
          <p:nvPr/>
        </p:nvSpPr>
        <p:spPr>
          <a:xfrm>
            <a:off x="1752600" y="4213223"/>
            <a:ext cx="7239000" cy="1425577"/>
          </a:xfrm>
          <a:prstGeom prst="rect">
            <a:avLst/>
          </a:prstGeom>
        </p:spPr>
        <p:txBody>
          <a:bodyPr vert="horz" lIns="0" rIns="0" rtlCol="0" anchor="b">
            <a:noAutofit/>
          </a:bodyPr>
          <a:lstStyle>
            <a:lvl1pPr marL="182880" algn="r" rtl="0" eaLnBrk="1" latinLnBrk="0" hangingPunct="1">
              <a:spcBef>
                <a:spcPct val="0"/>
              </a:spcBef>
              <a:buNone/>
              <a:defRPr sz="4500" b="1" kern="1200">
                <a:ln w="6350">
                  <a:noFill/>
                </a:ln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DEMOSTRACIÓN DE SOFTWARE</a:t>
            </a:r>
            <a:endParaRPr lang="es-BO" sz="6600" dirty="0"/>
          </a:p>
        </p:txBody>
      </p:sp>
    </p:spTree>
    <p:extLst>
      <p:ext uri="{BB962C8B-B14F-4D97-AF65-F5344CB8AC3E}">
        <p14:creationId xmlns:p14="http://schemas.microsoft.com/office/powerpoint/2010/main" val="974602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CONCLUSIONES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FFB2F23-2036-40E0-9404-AC751F6D5CCA}"/>
              </a:ext>
            </a:extLst>
          </p:cNvPr>
          <p:cNvSpPr/>
          <p:nvPr/>
        </p:nvSpPr>
        <p:spPr>
          <a:xfrm>
            <a:off x="838200" y="2057400"/>
            <a:ext cx="7696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bg1"/>
                </a:solidFill>
              </a:rPr>
              <a:t>Todos los intercambios de los servicios fueron hechos bajo JSON y el estándar JWT.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BO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bg1"/>
                </a:solidFill>
              </a:rPr>
              <a:t>Se propuso la arquitectura de microservicios porque permite una mayor escalabilidad del proyecto, es flexible en acoplamiento de servicios y se logró demostrar su funcionalidad.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BO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bg1"/>
                </a:solidFill>
              </a:rPr>
              <a:t>En el desarrollo del API del subsistema de autenticación y usuario se levantó un servidor propio el cual provee las credenciales y acceso a los demás subsistemas.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BO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bg1"/>
                </a:solidFill>
              </a:rPr>
              <a:t>En el desarrollo del subsistema de fases se incluyó el diagrama Gantt, en la cual se listan los proyectos realizados por la empresa.</a:t>
            </a:r>
          </a:p>
          <a:p>
            <a:pPr lvl="0"/>
            <a:endParaRPr lang="es-BO" dirty="0">
              <a:solidFill>
                <a:schemeClr val="bg1"/>
              </a:solidFill>
            </a:endParaRPr>
          </a:p>
          <a:p>
            <a:pPr lvl="0"/>
            <a:endParaRPr lang="es-B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395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2" name="Picture 6" descr="Resultado de imagen para logo oauth">
            <a:extLst>
              <a:ext uri="{FF2B5EF4-FFF2-40B4-BE49-F238E27FC236}">
                <a16:creationId xmlns:a16="http://schemas.microsoft.com/office/drawing/2014/main" id="{12E1EC62-85A3-430A-B719-DDC81C074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169366"/>
            <a:ext cx="2787813" cy="185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228600" y="265160"/>
            <a:ext cx="5181600" cy="799306"/>
          </a:xfrm>
        </p:spPr>
        <p:txBody>
          <a:bodyPr rtlCol="0"/>
          <a:lstStyle/>
          <a:p>
            <a:pPr rtl="0"/>
            <a:r>
              <a:rPr lang="es-ES" dirty="0"/>
              <a:t>RECOMENDACIONES</a:t>
            </a:r>
          </a:p>
        </p:txBody>
      </p:sp>
      <p:pic>
        <p:nvPicPr>
          <p:cNvPr id="14338" name="Picture 2" descr="Resultado de imagen para logo punto de venta">
            <a:extLst>
              <a:ext uri="{FF2B5EF4-FFF2-40B4-BE49-F238E27FC236}">
                <a16:creationId xmlns:a16="http://schemas.microsoft.com/office/drawing/2014/main" id="{4B84574E-A82D-4F28-80C5-900920D39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66577"/>
            <a:ext cx="19240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Resultado de imagen para recursos humanos logo">
            <a:extLst>
              <a:ext uri="{FF2B5EF4-FFF2-40B4-BE49-F238E27FC236}">
                <a16:creationId xmlns:a16="http://schemas.microsoft.com/office/drawing/2014/main" id="{DFB84608-1E9E-4EFD-BF19-1DD12BB14E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9" t="24889" r="19112" b="21778"/>
          <a:stretch/>
        </p:blipFill>
        <p:spPr bwMode="auto">
          <a:xfrm>
            <a:off x="3476625" y="4190627"/>
            <a:ext cx="16764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327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2286000" y="3200400"/>
            <a:ext cx="5400675" cy="1088586"/>
          </a:xfrm>
        </p:spPr>
        <p:txBody>
          <a:bodyPr rtlCol="0"/>
          <a:lstStyle/>
          <a:p>
            <a:pPr rtl="0"/>
            <a:r>
              <a:rPr lang="es-ES" dirty="0"/>
              <a:t>GRACIAS…</a:t>
            </a:r>
            <a:endParaRPr lang="es-ES" b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754880" cy="799306"/>
          </a:xfrm>
        </p:spPr>
        <p:txBody>
          <a:bodyPr rtlCol="0"/>
          <a:lstStyle/>
          <a:p>
            <a:pPr rtl="0"/>
            <a:r>
              <a:rPr lang="en-US" dirty="0"/>
              <a:t>ANTECEDENTES</a:t>
            </a:r>
            <a:endParaRPr lang="es-ES" dirty="0"/>
          </a:p>
        </p:txBody>
      </p:sp>
      <p:pic>
        <p:nvPicPr>
          <p:cNvPr id="2050" name="Picture 2" descr="Resultado de imagen para grupo de personas icon">
            <a:extLst>
              <a:ext uri="{FF2B5EF4-FFF2-40B4-BE49-F238E27FC236}">
                <a16:creationId xmlns:a16="http://schemas.microsoft.com/office/drawing/2014/main" id="{7F560364-5D8D-410F-8DA2-4508E121F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67" y="3880112"/>
            <a:ext cx="1338606" cy="87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checklist icon">
            <a:extLst>
              <a:ext uri="{FF2B5EF4-FFF2-40B4-BE49-F238E27FC236}">
                <a16:creationId xmlns:a16="http://schemas.microsoft.com/office/drawing/2014/main" id="{8BF0C205-AC6C-4838-A605-7234FA28C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042" y="3866421"/>
            <a:ext cx="1003881" cy="10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lista inventario icon">
            <a:extLst>
              <a:ext uri="{FF2B5EF4-FFF2-40B4-BE49-F238E27FC236}">
                <a16:creationId xmlns:a16="http://schemas.microsoft.com/office/drawing/2014/main" id="{3E74A244-9D72-4D46-9B5E-BCA364A9B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24667"/>
            <a:ext cx="130492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F7BD447-1993-4874-89AA-6C1F4F0E2F3E}"/>
              </a:ext>
            </a:extLst>
          </p:cNvPr>
          <p:cNvSpPr txBox="1"/>
          <p:nvPr/>
        </p:nvSpPr>
        <p:spPr>
          <a:xfrm>
            <a:off x="1981510" y="2811849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Materiales</a:t>
            </a:r>
            <a:endParaRPr lang="es-BO" dirty="0">
              <a:solidFill>
                <a:schemeClr val="bg2"/>
              </a:solidFill>
            </a:endParaRPr>
          </a:p>
        </p:txBody>
      </p:sp>
      <p:pic>
        <p:nvPicPr>
          <p:cNvPr id="2056" name="Picture 8" descr="Resultado de imagen para excel icon">
            <a:extLst>
              <a:ext uri="{FF2B5EF4-FFF2-40B4-BE49-F238E27FC236}">
                <a16:creationId xmlns:a16="http://schemas.microsoft.com/office/drawing/2014/main" id="{E1889452-88F7-4DFC-8EE3-ECE326BAD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651" y="1827594"/>
            <a:ext cx="838201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2" descr="Resultado de imagen para dollar icon">
            <a:extLst>
              <a:ext uri="{FF2B5EF4-FFF2-40B4-BE49-F238E27FC236}">
                <a16:creationId xmlns:a16="http://schemas.microsoft.com/office/drawing/2014/main" id="{1760853B-0876-4C36-88AE-BA1D5C348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0"/>
          <a:stretch/>
        </p:blipFill>
        <p:spPr bwMode="auto">
          <a:xfrm>
            <a:off x="1121581" y="2419609"/>
            <a:ext cx="250019" cy="24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168E7D53-5F1B-4845-AD43-BFE5356F81CF}"/>
              </a:ext>
            </a:extLst>
          </p:cNvPr>
          <p:cNvSpPr/>
          <p:nvPr/>
        </p:nvSpPr>
        <p:spPr>
          <a:xfrm>
            <a:off x="2362200" y="2127633"/>
            <a:ext cx="487680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2058" name="Picture 10" descr="Resultado de imagen para industria icon">
            <a:extLst>
              <a:ext uri="{FF2B5EF4-FFF2-40B4-BE49-F238E27FC236}">
                <a16:creationId xmlns:a16="http://schemas.microsoft.com/office/drawing/2014/main" id="{1871F13E-53AB-4ED4-BFF4-0EF4FEBBD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907" y="1216363"/>
            <a:ext cx="838201" cy="69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Resultado de imagen para industria icon">
            <a:extLst>
              <a:ext uri="{FF2B5EF4-FFF2-40B4-BE49-F238E27FC236}">
                <a16:creationId xmlns:a16="http://schemas.microsoft.com/office/drawing/2014/main" id="{DB128682-61FC-4000-9AA8-F309106D4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908" y="1881445"/>
            <a:ext cx="838201" cy="69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Resultado de imagen para industria icon">
            <a:extLst>
              <a:ext uri="{FF2B5EF4-FFF2-40B4-BE49-F238E27FC236}">
                <a16:creationId xmlns:a16="http://schemas.microsoft.com/office/drawing/2014/main" id="{41965177-F191-4F2A-BD08-AFF266A78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908" y="2637476"/>
            <a:ext cx="838201" cy="69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n para empleado icono">
            <a:extLst>
              <a:ext uri="{FF2B5EF4-FFF2-40B4-BE49-F238E27FC236}">
                <a16:creationId xmlns:a16="http://schemas.microsoft.com/office/drawing/2014/main" id="{F18C42EF-8212-48A1-A102-EA2A9B26D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989" y="1781210"/>
            <a:ext cx="826552" cy="82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ACD96DB1-39F4-48BB-9520-7BB0AA0F040B}"/>
              </a:ext>
            </a:extLst>
          </p:cNvPr>
          <p:cNvSpPr/>
          <p:nvPr/>
        </p:nvSpPr>
        <p:spPr>
          <a:xfrm>
            <a:off x="3890656" y="2131684"/>
            <a:ext cx="487680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18" name="Picture 6" descr="Resultado de imagen para lista inventario icon">
            <a:extLst>
              <a:ext uri="{FF2B5EF4-FFF2-40B4-BE49-F238E27FC236}">
                <a16:creationId xmlns:a16="http://schemas.microsoft.com/office/drawing/2014/main" id="{F877EE32-491F-4A13-9985-5CADFF8D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255" y="2377176"/>
            <a:ext cx="461169" cy="46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4" descr="Resultado de imagen para dato computadora icono">
            <a:extLst>
              <a:ext uri="{FF2B5EF4-FFF2-40B4-BE49-F238E27FC236}">
                <a16:creationId xmlns:a16="http://schemas.microsoft.com/office/drawing/2014/main" id="{F67AA693-4B89-4C34-8994-C1868F1023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5" t="10289" r="3132" b="14910"/>
          <a:stretch/>
        </p:blipFill>
        <p:spPr bwMode="auto">
          <a:xfrm>
            <a:off x="7883080" y="3562354"/>
            <a:ext cx="1013185" cy="86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Resultado de imagen para excel icon">
            <a:extLst>
              <a:ext uri="{FF2B5EF4-FFF2-40B4-BE49-F238E27FC236}">
                <a16:creationId xmlns:a16="http://schemas.microsoft.com/office/drawing/2014/main" id="{9F325F6E-2296-4DAD-9163-8749B4ABB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074" y="3557371"/>
            <a:ext cx="838201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AF691689-ACCD-4AF1-9FD5-76C7EA7F0F10}"/>
              </a:ext>
            </a:extLst>
          </p:cNvPr>
          <p:cNvSpPr/>
          <p:nvPr/>
        </p:nvSpPr>
        <p:spPr>
          <a:xfrm rot="2983447">
            <a:off x="5256589" y="3137052"/>
            <a:ext cx="939586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DB941705-2ABC-4942-AE7B-54D50961F867}"/>
              </a:ext>
            </a:extLst>
          </p:cNvPr>
          <p:cNvCxnSpPr>
            <a:cxnSpLocks/>
          </p:cNvCxnSpPr>
          <p:nvPr/>
        </p:nvCxnSpPr>
        <p:spPr>
          <a:xfrm flipV="1">
            <a:off x="5381848" y="1562248"/>
            <a:ext cx="946274" cy="4238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AB6B22F0-4090-43AB-9580-5009870BACA1}"/>
              </a:ext>
            </a:extLst>
          </p:cNvPr>
          <p:cNvCxnSpPr>
            <a:stCxn id="2060" idx="3"/>
            <a:endCxn id="14" idx="1"/>
          </p:cNvCxnSpPr>
          <p:nvPr/>
        </p:nvCxnSpPr>
        <p:spPr>
          <a:xfrm>
            <a:off x="5387541" y="2194486"/>
            <a:ext cx="959367" cy="328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8D7C4149-ACE2-4598-AA4C-7A28F51FD83E}"/>
              </a:ext>
            </a:extLst>
          </p:cNvPr>
          <p:cNvCxnSpPr>
            <a:cxnSpLocks/>
            <a:stCxn id="18" idx="0"/>
            <a:endCxn id="15" idx="1"/>
          </p:cNvCxnSpPr>
          <p:nvPr/>
        </p:nvCxnSpPr>
        <p:spPr>
          <a:xfrm>
            <a:off x="5331840" y="2377176"/>
            <a:ext cx="1015068" cy="606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echa: a la derecha 51">
            <a:extLst>
              <a:ext uri="{FF2B5EF4-FFF2-40B4-BE49-F238E27FC236}">
                <a16:creationId xmlns:a16="http://schemas.microsoft.com/office/drawing/2014/main" id="{9F605A6A-56C2-4299-9B9A-D6940A5F4153}"/>
              </a:ext>
            </a:extLst>
          </p:cNvPr>
          <p:cNvSpPr/>
          <p:nvPr/>
        </p:nvSpPr>
        <p:spPr>
          <a:xfrm>
            <a:off x="7086600" y="3782813"/>
            <a:ext cx="487680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2066" name="Picture 18" descr="Resultado de imagen para aceptado icono">
            <a:extLst>
              <a:ext uri="{FF2B5EF4-FFF2-40B4-BE49-F238E27FC236}">
                <a16:creationId xmlns:a16="http://schemas.microsoft.com/office/drawing/2014/main" id="{F663BB0B-108B-43BD-824D-9760E9F80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880" y="5030797"/>
            <a:ext cx="1003881" cy="10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Flecha: a la derecha 53">
            <a:extLst>
              <a:ext uri="{FF2B5EF4-FFF2-40B4-BE49-F238E27FC236}">
                <a16:creationId xmlns:a16="http://schemas.microsoft.com/office/drawing/2014/main" id="{6F8C41B6-647A-4259-8846-A1B94FA6A655}"/>
              </a:ext>
            </a:extLst>
          </p:cNvPr>
          <p:cNvSpPr/>
          <p:nvPr/>
        </p:nvSpPr>
        <p:spPr>
          <a:xfrm rot="1957062">
            <a:off x="2180092" y="5100666"/>
            <a:ext cx="682804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2068" name="Picture 20" descr="Resultado de imagen para modulos icono">
            <a:extLst>
              <a:ext uri="{FF2B5EF4-FFF2-40B4-BE49-F238E27FC236}">
                <a16:creationId xmlns:a16="http://schemas.microsoft.com/office/drawing/2014/main" id="{73B888D0-A238-4A80-BE6F-CD5194507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59410">
            <a:off x="4580625" y="5184039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Flecha: a la derecha 55">
            <a:extLst>
              <a:ext uri="{FF2B5EF4-FFF2-40B4-BE49-F238E27FC236}">
                <a16:creationId xmlns:a16="http://schemas.microsoft.com/office/drawing/2014/main" id="{4F1448DD-E279-49EC-8B43-14B0475BB5CA}"/>
              </a:ext>
            </a:extLst>
          </p:cNvPr>
          <p:cNvSpPr/>
          <p:nvPr/>
        </p:nvSpPr>
        <p:spPr>
          <a:xfrm>
            <a:off x="3981698" y="5491839"/>
            <a:ext cx="563491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2070" name="Picture 22" descr="Resultado de imagen para calendario icono">
            <a:extLst>
              <a:ext uri="{FF2B5EF4-FFF2-40B4-BE49-F238E27FC236}">
                <a16:creationId xmlns:a16="http://schemas.microsoft.com/office/drawing/2014/main" id="{8521E14D-D685-418E-9709-856AFE1B4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62" y="4629848"/>
            <a:ext cx="480907" cy="48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7EF16057-0BC4-4DC8-94C4-5452FE61FEC6}"/>
              </a:ext>
            </a:extLst>
          </p:cNvPr>
          <p:cNvCxnSpPr>
            <a:cxnSpLocks/>
          </p:cNvCxnSpPr>
          <p:nvPr/>
        </p:nvCxnSpPr>
        <p:spPr>
          <a:xfrm flipH="1" flipV="1">
            <a:off x="4887869" y="5075385"/>
            <a:ext cx="214454" cy="3447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echa: a la izquierda y derecha 48">
            <a:extLst>
              <a:ext uri="{FF2B5EF4-FFF2-40B4-BE49-F238E27FC236}">
                <a16:creationId xmlns:a16="http://schemas.microsoft.com/office/drawing/2014/main" id="{6977ACE5-1345-4127-B1EA-EAEE846CF1E8}"/>
              </a:ext>
            </a:extLst>
          </p:cNvPr>
          <p:cNvSpPr/>
          <p:nvPr/>
        </p:nvSpPr>
        <p:spPr>
          <a:xfrm>
            <a:off x="2370295" y="4215374"/>
            <a:ext cx="703474" cy="2853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1026" name="Picture 2" descr="Resultado de imagen para trabajo a mano logo">
            <a:extLst>
              <a:ext uri="{FF2B5EF4-FFF2-40B4-BE49-F238E27FC236}">
                <a16:creationId xmlns:a16="http://schemas.microsoft.com/office/drawing/2014/main" id="{03F5C9FE-28D7-4A4D-9BE4-436F18B615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0" r="11456" b="35892"/>
          <a:stretch/>
        </p:blipFill>
        <p:spPr bwMode="auto">
          <a:xfrm>
            <a:off x="6211380" y="4638326"/>
            <a:ext cx="762863" cy="64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echa: hacia la izquierda 2">
            <a:extLst>
              <a:ext uri="{FF2B5EF4-FFF2-40B4-BE49-F238E27FC236}">
                <a16:creationId xmlns:a16="http://schemas.microsoft.com/office/drawing/2014/main" id="{6B7A14A5-235C-4D74-9674-C5B6CD2BCE82}"/>
              </a:ext>
            </a:extLst>
          </p:cNvPr>
          <p:cNvSpPr/>
          <p:nvPr/>
        </p:nvSpPr>
        <p:spPr>
          <a:xfrm>
            <a:off x="5227320" y="4681107"/>
            <a:ext cx="763677" cy="2781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1618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7" grpId="0" animBg="1"/>
      <p:bldP spid="39" grpId="0" animBg="1"/>
      <p:bldP spid="52" grpId="0" animBg="1"/>
      <p:bldP spid="54" grpId="0" animBg="1"/>
      <p:bldP spid="56" grpId="0" animBg="1"/>
      <p:bldP spid="49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754880" cy="799306"/>
          </a:xfrm>
        </p:spPr>
        <p:txBody>
          <a:bodyPr rtlCol="0"/>
          <a:lstStyle/>
          <a:p>
            <a:pPr rtl="0"/>
            <a:r>
              <a:rPr lang="es-ES" dirty="0"/>
              <a:t>SITUACI</a:t>
            </a:r>
            <a:r>
              <a:rPr lang="es-BO" dirty="0"/>
              <a:t>Ó</a:t>
            </a:r>
            <a:r>
              <a:rPr lang="es-ES" dirty="0"/>
              <a:t>N PROBLEMÁTICA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1DB06E38-93D5-45F7-A1BE-2F30CD6A5AB7}"/>
              </a:ext>
            </a:extLst>
          </p:cNvPr>
          <p:cNvSpPr/>
          <p:nvPr/>
        </p:nvSpPr>
        <p:spPr>
          <a:xfrm>
            <a:off x="1812524" y="1732013"/>
            <a:ext cx="2666999" cy="11509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Búsqueda manual de ítems</a:t>
            </a:r>
            <a:endParaRPr lang="es-BO" sz="2400" dirty="0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186E29C8-E896-41B2-9A1E-A1BB28951895}"/>
              </a:ext>
            </a:extLst>
          </p:cNvPr>
          <p:cNvSpPr/>
          <p:nvPr/>
        </p:nvSpPr>
        <p:spPr>
          <a:xfrm>
            <a:off x="1812523" y="2959167"/>
            <a:ext cx="2666999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Información irreal</a:t>
            </a:r>
            <a:endParaRPr lang="es-BO" sz="2400" dirty="0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9A6DEFA5-A871-4243-8AEE-B5BC39611170}"/>
              </a:ext>
            </a:extLst>
          </p:cNvPr>
          <p:cNvSpPr/>
          <p:nvPr/>
        </p:nvSpPr>
        <p:spPr>
          <a:xfrm>
            <a:off x="1812523" y="4208329"/>
            <a:ext cx="2666999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Pedido manual de información  de materiales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99F87BD4-1C3C-4FC0-9CC0-8ED0ADAA16B7}"/>
              </a:ext>
            </a:extLst>
          </p:cNvPr>
          <p:cNvSpPr/>
          <p:nvPr/>
        </p:nvSpPr>
        <p:spPr>
          <a:xfrm>
            <a:off x="1812523" y="5473767"/>
            <a:ext cx="2666999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Seguimiento</a:t>
            </a:r>
            <a:r>
              <a:rPr lang="en-US" sz="2400" dirty="0">
                <a:solidFill>
                  <a:schemeClr val="bg2"/>
                </a:solidFill>
              </a:rPr>
              <a:t> Manual</a:t>
            </a:r>
            <a:endParaRPr lang="es-BO" sz="2400" dirty="0">
              <a:solidFill>
                <a:schemeClr val="bg2"/>
              </a:solidFill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72C09E6F-1540-4CC0-B780-C3D67DC3F2CE}"/>
              </a:ext>
            </a:extLst>
          </p:cNvPr>
          <p:cNvSpPr/>
          <p:nvPr/>
        </p:nvSpPr>
        <p:spPr>
          <a:xfrm>
            <a:off x="669523" y="1834050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4ABF02DB-F708-47E3-8DB3-086D5D40DC51}"/>
              </a:ext>
            </a:extLst>
          </p:cNvPr>
          <p:cNvSpPr/>
          <p:nvPr/>
        </p:nvSpPr>
        <p:spPr>
          <a:xfrm>
            <a:off x="669523" y="3073467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01CA3A5-6D88-4686-9188-41CB10C05452}"/>
              </a:ext>
            </a:extLst>
          </p:cNvPr>
          <p:cNvSpPr/>
          <p:nvPr/>
        </p:nvSpPr>
        <p:spPr>
          <a:xfrm>
            <a:off x="669523" y="4318063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75522776-EF39-40A9-B1DC-A625E2DB1270}"/>
              </a:ext>
            </a:extLst>
          </p:cNvPr>
          <p:cNvSpPr/>
          <p:nvPr/>
        </p:nvSpPr>
        <p:spPr>
          <a:xfrm>
            <a:off x="669523" y="5511867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77643ADA-AD23-470C-B1B5-CB828411AF3D}"/>
              </a:ext>
            </a:extLst>
          </p:cNvPr>
          <p:cNvSpPr/>
          <p:nvPr/>
        </p:nvSpPr>
        <p:spPr>
          <a:xfrm>
            <a:off x="4594341" y="1986873"/>
            <a:ext cx="1265958" cy="62748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/>
              <a:t>provoca</a:t>
            </a:r>
          </a:p>
        </p:txBody>
      </p:sp>
      <p:sp>
        <p:nvSpPr>
          <p:cNvPr id="44" name="Flecha: a la derecha 43">
            <a:extLst>
              <a:ext uri="{FF2B5EF4-FFF2-40B4-BE49-F238E27FC236}">
                <a16:creationId xmlns:a16="http://schemas.microsoft.com/office/drawing/2014/main" id="{320C7B2A-85F2-4BFE-AE93-B31FEA9DFB6C}"/>
              </a:ext>
            </a:extLst>
          </p:cNvPr>
          <p:cNvSpPr/>
          <p:nvPr/>
        </p:nvSpPr>
        <p:spPr>
          <a:xfrm>
            <a:off x="4572000" y="3216925"/>
            <a:ext cx="1265958" cy="62748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/>
              <a:t>provoca</a:t>
            </a:r>
          </a:p>
        </p:txBody>
      </p:sp>
      <p:sp>
        <p:nvSpPr>
          <p:cNvPr id="46" name="Flecha: a la derecha 45">
            <a:extLst>
              <a:ext uri="{FF2B5EF4-FFF2-40B4-BE49-F238E27FC236}">
                <a16:creationId xmlns:a16="http://schemas.microsoft.com/office/drawing/2014/main" id="{58112076-DB50-4854-9918-D67F74F57C16}"/>
              </a:ext>
            </a:extLst>
          </p:cNvPr>
          <p:cNvSpPr/>
          <p:nvPr/>
        </p:nvSpPr>
        <p:spPr>
          <a:xfrm>
            <a:off x="4572000" y="4466952"/>
            <a:ext cx="1265958" cy="62748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provoca</a:t>
            </a:r>
          </a:p>
        </p:txBody>
      </p:sp>
      <p:sp>
        <p:nvSpPr>
          <p:cNvPr id="47" name="Flecha: a la derecha 46">
            <a:extLst>
              <a:ext uri="{FF2B5EF4-FFF2-40B4-BE49-F238E27FC236}">
                <a16:creationId xmlns:a16="http://schemas.microsoft.com/office/drawing/2014/main" id="{ED4042D9-2CE9-4CBF-835B-DEAC11816963}"/>
              </a:ext>
            </a:extLst>
          </p:cNvPr>
          <p:cNvSpPr/>
          <p:nvPr/>
        </p:nvSpPr>
        <p:spPr>
          <a:xfrm>
            <a:off x="4546404" y="5731525"/>
            <a:ext cx="1265958" cy="62748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/>
              <a:t>provoca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FF6DB2CC-F483-4C01-AECE-842605108944}"/>
              </a:ext>
            </a:extLst>
          </p:cNvPr>
          <p:cNvSpPr/>
          <p:nvPr/>
        </p:nvSpPr>
        <p:spPr>
          <a:xfrm>
            <a:off x="5997977" y="1697242"/>
            <a:ext cx="2666999" cy="11509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Lentitud de obtención de datos</a:t>
            </a:r>
            <a:endParaRPr lang="es-BO" sz="2400" dirty="0"/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CDE74A24-0360-44C5-B4B3-F5B62C6E5B6B}"/>
              </a:ext>
            </a:extLst>
          </p:cNvPr>
          <p:cNvSpPr/>
          <p:nvPr/>
        </p:nvSpPr>
        <p:spPr>
          <a:xfrm>
            <a:off x="5997976" y="2924396"/>
            <a:ext cx="2666999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Cálculos errados</a:t>
            </a:r>
            <a:endParaRPr lang="es-BO" sz="2400" dirty="0"/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AAEDF7F7-818A-475A-81DD-E4713E654AF9}"/>
              </a:ext>
            </a:extLst>
          </p:cNvPr>
          <p:cNvSpPr/>
          <p:nvPr/>
        </p:nvSpPr>
        <p:spPr>
          <a:xfrm>
            <a:off x="5997976" y="4173558"/>
            <a:ext cx="2666999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Información extraviada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DE7D1D7F-B047-44B3-8A29-980384A7AF2C}"/>
              </a:ext>
            </a:extLst>
          </p:cNvPr>
          <p:cNvSpPr/>
          <p:nvPr/>
        </p:nvSpPr>
        <p:spPr>
          <a:xfrm>
            <a:off x="5997976" y="5438996"/>
            <a:ext cx="2666999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Desorganización del trabajo</a:t>
            </a:r>
          </a:p>
        </p:txBody>
      </p:sp>
    </p:spTree>
    <p:extLst>
      <p:ext uri="{BB962C8B-B14F-4D97-AF65-F5344CB8AC3E}">
        <p14:creationId xmlns:p14="http://schemas.microsoft.com/office/powerpoint/2010/main" val="3135073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754880" cy="799306"/>
          </a:xfrm>
        </p:spPr>
        <p:txBody>
          <a:bodyPr rtlCol="0"/>
          <a:lstStyle/>
          <a:p>
            <a:pPr rtl="0"/>
            <a:r>
              <a:rPr lang="es-ES" dirty="0"/>
              <a:t>FORMULACIÓN DEL PROBLEMA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355A429-6F62-4F16-8702-2091FA4EC3F5}"/>
              </a:ext>
            </a:extLst>
          </p:cNvPr>
          <p:cNvSpPr/>
          <p:nvPr/>
        </p:nvSpPr>
        <p:spPr>
          <a:xfrm>
            <a:off x="5379719" y="1600200"/>
            <a:ext cx="3459481" cy="4572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tx1"/>
                </a:solidFill>
              </a:rPr>
              <a:t>Pérdida de material de construcción y gasto adicional en pagos a maquinarias, herramientas e información incompleta.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5A6D4D4B-FD6F-478A-8969-762DE9F12DE8}"/>
              </a:ext>
            </a:extLst>
          </p:cNvPr>
          <p:cNvSpPr/>
          <p:nvPr/>
        </p:nvSpPr>
        <p:spPr>
          <a:xfrm>
            <a:off x="3839920" y="3352800"/>
            <a:ext cx="1493520" cy="1066800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000" dirty="0"/>
              <a:t>Provoca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373C8BE-08D3-452C-BDB9-1B7134F59E68}"/>
              </a:ext>
            </a:extLst>
          </p:cNvPr>
          <p:cNvSpPr/>
          <p:nvPr/>
        </p:nvSpPr>
        <p:spPr>
          <a:xfrm>
            <a:off x="304799" y="1752600"/>
            <a:ext cx="3459481" cy="44196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tx1"/>
                </a:solidFill>
              </a:rPr>
              <a:t>Los deficientes procedimientos manuales en el proceso de cálculo de costos y control de obras civiles en la empresa J.B.B.L.</a:t>
            </a:r>
          </a:p>
        </p:txBody>
      </p:sp>
    </p:spTree>
    <p:extLst>
      <p:ext uri="{BB962C8B-B14F-4D97-AF65-F5344CB8AC3E}">
        <p14:creationId xmlns:p14="http://schemas.microsoft.com/office/powerpoint/2010/main" val="260639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5547360" cy="799306"/>
          </a:xfrm>
        </p:spPr>
        <p:txBody>
          <a:bodyPr rtlCol="0"/>
          <a:lstStyle/>
          <a:p>
            <a:pPr rtl="0"/>
            <a:r>
              <a:rPr lang="es-ES" dirty="0"/>
              <a:t>OBJETIVO GENERAL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A980B6B-897B-4595-BF18-820A5385D47A}"/>
              </a:ext>
            </a:extLst>
          </p:cNvPr>
          <p:cNvSpPr/>
          <p:nvPr/>
        </p:nvSpPr>
        <p:spPr>
          <a:xfrm>
            <a:off x="685800" y="1981200"/>
            <a:ext cx="8001000" cy="3581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3200">
                <a:solidFill>
                  <a:schemeClr val="bg2"/>
                </a:solidFill>
              </a:rPr>
              <a:t>Desarrollar un sistema de información web para el proceso de cálculo de costos y control de obras civiles aplicando la arquitectura de microservicios para la empresa J.B.B.L.</a:t>
            </a:r>
          </a:p>
        </p:txBody>
      </p:sp>
    </p:spTree>
    <p:extLst>
      <p:ext uri="{BB962C8B-B14F-4D97-AF65-F5344CB8AC3E}">
        <p14:creationId xmlns:p14="http://schemas.microsoft.com/office/powerpoint/2010/main" val="302295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OBJETIVOS ESPECÍFICOS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3845F57-26D1-4752-86C9-A514DCB21C86}"/>
              </a:ext>
            </a:extLst>
          </p:cNvPr>
          <p:cNvSpPr/>
          <p:nvPr/>
        </p:nvSpPr>
        <p:spPr>
          <a:xfrm>
            <a:off x="1981200" y="1342819"/>
            <a:ext cx="6705600" cy="14003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Diseñar el modelo de negocio alternativo para el proceso de cálculo de presupuesto de obras de acuerdo con las fases de la misma. 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F22C430-2D51-4FCA-93D1-C4E7DFA2305D}"/>
              </a:ext>
            </a:extLst>
          </p:cNvPr>
          <p:cNvSpPr/>
          <p:nvPr/>
        </p:nvSpPr>
        <p:spPr>
          <a:xfrm>
            <a:off x="1981200" y="2895600"/>
            <a:ext cx="6705600" cy="153728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Proponer un sistema arquitectural de fácil mantenibilidad y gran escalabilidad horizontal, mediante la implementación de la arquitectura basada en microservicios. 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21734842-8363-4E05-B350-FA2A1C59C7DF}"/>
              </a:ext>
            </a:extLst>
          </p:cNvPr>
          <p:cNvSpPr/>
          <p:nvPr/>
        </p:nvSpPr>
        <p:spPr>
          <a:xfrm>
            <a:off x="1981200" y="4585283"/>
            <a:ext cx="6705600" cy="128211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Asegurar la integración de cada uno de los subsistemas y el intercambio de mensajes mediante el uso de token de autenticación. </a:t>
            </a:r>
            <a:endParaRPr lang="es-BO" sz="2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ACD1FA9-FCE3-48FE-930E-B8FBF7F2DF1E}"/>
              </a:ext>
            </a:extLst>
          </p:cNvPr>
          <p:cNvSpPr/>
          <p:nvPr/>
        </p:nvSpPr>
        <p:spPr>
          <a:xfrm>
            <a:off x="837501" y="1631659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9BD4356-4969-40C6-95CE-34990F324592}"/>
              </a:ext>
            </a:extLst>
          </p:cNvPr>
          <p:cNvSpPr/>
          <p:nvPr/>
        </p:nvSpPr>
        <p:spPr>
          <a:xfrm>
            <a:off x="838200" y="3207041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355624D-8E18-41A8-9E72-4BEF58F20585}"/>
              </a:ext>
            </a:extLst>
          </p:cNvPr>
          <p:cNvSpPr/>
          <p:nvPr/>
        </p:nvSpPr>
        <p:spPr>
          <a:xfrm>
            <a:off x="837501" y="4769141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4430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OBJETIVOS ESPECÍFICOS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3845F57-26D1-4752-86C9-A514DCB21C86}"/>
              </a:ext>
            </a:extLst>
          </p:cNvPr>
          <p:cNvSpPr/>
          <p:nvPr/>
        </p:nvSpPr>
        <p:spPr>
          <a:xfrm>
            <a:off x="2438400" y="1592246"/>
            <a:ext cx="6425967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Desarrollar el subsistema de autenticación y usuarios. </a:t>
            </a:r>
            <a:endParaRPr lang="es-BO" sz="2400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F22C430-2D51-4FCA-93D1-C4E7DFA2305D}"/>
              </a:ext>
            </a:extLst>
          </p:cNvPr>
          <p:cNvSpPr/>
          <p:nvPr/>
        </p:nvSpPr>
        <p:spPr>
          <a:xfrm>
            <a:off x="2438400" y="2819400"/>
            <a:ext cx="6400800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Desarrollar el subsistema de stock. </a:t>
            </a:r>
            <a:endParaRPr lang="es-BO" sz="2400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21734842-8363-4E05-B350-FA2A1C59C7DF}"/>
              </a:ext>
            </a:extLst>
          </p:cNvPr>
          <p:cNvSpPr/>
          <p:nvPr/>
        </p:nvSpPr>
        <p:spPr>
          <a:xfrm>
            <a:off x="2438400" y="4038600"/>
            <a:ext cx="6400800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Desarrollar el subsistema de cálculo de presupuestos de obras. </a:t>
            </a:r>
            <a:endParaRPr lang="es-BO" sz="2400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949865C0-F1B5-439A-9F65-FCA83A4E7330}"/>
              </a:ext>
            </a:extLst>
          </p:cNvPr>
          <p:cNvSpPr/>
          <p:nvPr/>
        </p:nvSpPr>
        <p:spPr>
          <a:xfrm>
            <a:off x="2438400" y="5257800"/>
            <a:ext cx="6425967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Desarrollar el subsistema de seguimiento a obras basado en fechas establecidas de entregas. </a:t>
            </a:r>
            <a:endParaRPr lang="es-BO" sz="24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15D6FE6-7C5D-487C-83DD-88EBCF597913}"/>
              </a:ext>
            </a:extLst>
          </p:cNvPr>
          <p:cNvSpPr/>
          <p:nvPr/>
        </p:nvSpPr>
        <p:spPr>
          <a:xfrm>
            <a:off x="1295400" y="1694283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F4D62CC-7399-40DA-B3AD-D672EA84FA56}"/>
              </a:ext>
            </a:extLst>
          </p:cNvPr>
          <p:cNvSpPr/>
          <p:nvPr/>
        </p:nvSpPr>
        <p:spPr>
          <a:xfrm>
            <a:off x="1295400" y="2933700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E46DFCC-2C39-4617-AB92-7EEC70E537C8}"/>
              </a:ext>
            </a:extLst>
          </p:cNvPr>
          <p:cNvSpPr/>
          <p:nvPr/>
        </p:nvSpPr>
        <p:spPr>
          <a:xfrm>
            <a:off x="1295400" y="4152900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A794297-B139-41C6-A21C-0E3B9FD1E7FD}"/>
              </a:ext>
            </a:extLst>
          </p:cNvPr>
          <p:cNvSpPr/>
          <p:nvPr/>
        </p:nvSpPr>
        <p:spPr>
          <a:xfrm>
            <a:off x="1295400" y="5372100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7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756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LIMITES Y ALCANCES</a:t>
            </a:r>
          </a:p>
        </p:txBody>
      </p:sp>
      <p:graphicFrame>
        <p:nvGraphicFramePr>
          <p:cNvPr id="6" name="Marcador de contenido 3" descr="enumerar diseño de gráfico inteligente">
            <a:extLst>
              <a:ext uri="{FF2B5EF4-FFF2-40B4-BE49-F238E27FC236}">
                <a16:creationId xmlns:a16="http://schemas.microsoft.com/office/drawing/2014/main" id="{43C8117A-ABB2-4061-A466-B38B1891DE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451072"/>
              </p:ext>
            </p:extLst>
          </p:nvPr>
        </p:nvGraphicFramePr>
        <p:xfrm>
          <a:off x="457200" y="13716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363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725_TF10167107" id="{313FCF2C-916F-4A94-84C8-EE9FB9E497B5}" vid="{735714DF-E5B1-4AE8-9A71-CE749006573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Informe de estado del proyecto</Template>
  <TotalTime>3741</TotalTime>
  <Words>686</Words>
  <Application>Microsoft Office PowerPoint</Application>
  <PresentationFormat>Presentación en pantalla (4:3)</PresentationFormat>
  <Paragraphs>138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Segoe UI</vt:lpstr>
      <vt:lpstr>Times New Roman</vt:lpstr>
      <vt:lpstr>Wingdings 2</vt:lpstr>
      <vt:lpstr>Brío</vt:lpstr>
      <vt:lpstr>SISTEMA DE INFORMACIÓN WEB PARA EL PROCESO DE CÁLCULO  DE COSTOS Y CONTROL DE OBRAS CIVILES APLICANDO LA  ARQUITECTURA DE MICROSERVICIOS  PARA LA EMPRESA J.B.B.L.</vt:lpstr>
      <vt:lpstr>ANTECENDENTES</vt:lpstr>
      <vt:lpstr>ANTECEDENTES</vt:lpstr>
      <vt:lpstr>SITUACIÓN PROBLEMÁTICA</vt:lpstr>
      <vt:lpstr>FORMULACIÓN DEL PROBLEMA</vt:lpstr>
      <vt:lpstr>OBJETIVO GENERAL</vt:lpstr>
      <vt:lpstr>OBJETIVOS ESPECÍFICOS</vt:lpstr>
      <vt:lpstr>OBJETIVOS ESPECÍFICOS</vt:lpstr>
      <vt:lpstr>LIMITES Y ALCANCES</vt:lpstr>
      <vt:lpstr>CAPÍTULO 2</vt:lpstr>
      <vt:lpstr>RECOLECIÓN DE INFORMACIÓN</vt:lpstr>
      <vt:lpstr>METODOLOGÍA DE DESARROLLO</vt:lpstr>
      <vt:lpstr>HERRAMIENTAS DE DESARROLLO</vt:lpstr>
      <vt:lpstr>ARQUITECTURA DE SOFTWARE</vt:lpstr>
      <vt:lpstr>MONOLÍTICA</vt:lpstr>
      <vt:lpstr>MICROSERVICIOS</vt:lpstr>
      <vt:lpstr>CAPÍTULO 3</vt:lpstr>
      <vt:lpstr>PLANIFICACION DE INCREMENTOS</vt:lpstr>
      <vt:lpstr>CASOS DE USO </vt:lpstr>
      <vt:lpstr>ARQUITECTURA</vt:lpstr>
      <vt:lpstr>Presentación de PowerPoint</vt:lpstr>
      <vt:lpstr>CONCLUSIONES</vt:lpstr>
      <vt:lpstr>RECOMENDACIONES</vt:lpstr>
      <vt:lpstr>GRACIAS…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INFORMACIÓN WEB PARA EL PROCESO DE CÁLCULO  DE COSTOS Y CONTROL DE OBRAS CIVILES APLICANDO LA  ARQUITECTURA DE MICROSERVICIOS  PARA LA EMPRESA J.B.B.L.</dc:title>
  <dc:creator>Ronald Luna Ramos</dc:creator>
  <cp:lastModifiedBy>Ronald Luna Ramos</cp:lastModifiedBy>
  <cp:revision>61</cp:revision>
  <dcterms:created xsi:type="dcterms:W3CDTF">2019-08-20T07:02:19Z</dcterms:created>
  <dcterms:modified xsi:type="dcterms:W3CDTF">2019-08-27T15:16:39Z</dcterms:modified>
</cp:coreProperties>
</file>