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8" r:id="rId4"/>
    <p:sldId id="294" r:id="rId5"/>
    <p:sldId id="288" r:id="rId6"/>
    <p:sldId id="287" r:id="rId7"/>
    <p:sldId id="270" r:id="rId8"/>
    <p:sldId id="286" r:id="rId9"/>
    <p:sldId id="271" r:id="rId10"/>
    <p:sldId id="272" r:id="rId11"/>
    <p:sldId id="273" r:id="rId12"/>
    <p:sldId id="274" r:id="rId13"/>
    <p:sldId id="277" r:id="rId14"/>
    <p:sldId id="300" r:id="rId15"/>
    <p:sldId id="298" r:id="rId16"/>
    <p:sldId id="301" r:id="rId17"/>
    <p:sldId id="302" r:id="rId18"/>
    <p:sldId id="278" r:id="rId19"/>
    <p:sldId id="289" r:id="rId20"/>
    <p:sldId id="290" r:id="rId21"/>
    <p:sldId id="281" r:id="rId22"/>
    <p:sldId id="282" r:id="rId23"/>
    <p:sldId id="293" r:id="rId24"/>
    <p:sldId id="295" r:id="rId25"/>
    <p:sldId id="296" r:id="rId26"/>
    <p:sldId id="297" r:id="rId27"/>
    <p:sldId id="285" r:id="rId28"/>
    <p:sldId id="283" r:id="rId29"/>
    <p:sldId id="284" r:id="rId30"/>
    <p:sldId id="265" r:id="rId31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 Luna Ramos" initials="RLR" lastIdx="2" clrIdx="0">
    <p:extLst>
      <p:ext uri="{19B8F6BF-5375-455C-9EA6-DF929625EA0E}">
        <p15:presenceInfo xmlns:p15="http://schemas.microsoft.com/office/powerpoint/2012/main" userId="07721bae34bb1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6T15:17:21.52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LIMITES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35CE50FE-FA6B-438A-BDBA-9B273E6736BA}">
      <dgm:prSet custT="1"/>
      <dgm:spPr/>
      <dgm:t>
        <a:bodyPr rtlCol="0"/>
        <a:lstStyle/>
        <a:p>
          <a:pPr rtl="0"/>
          <a:r>
            <a:rPr lang="es-ES" sz="2000" noProof="0" dirty="0"/>
            <a:t>ALCANCES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CAD6BAE-C3D8-4C9E-99F7-B8721A5E98BA}">
      <dgm:prSet custT="1"/>
      <dgm:spPr/>
      <dgm:t>
        <a:bodyPr rtlCol="0"/>
        <a:lstStyle/>
        <a:p>
          <a:pPr rtl="0"/>
          <a:r>
            <a:rPr lang="es-BO" sz="2000" dirty="0"/>
            <a:t>Gestionar usuarios, subsistemas y roles. </a:t>
          </a:r>
          <a:endParaRPr lang="es-ES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No incluye el subsistema de Recursos Humanos para empleados.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41F18AD6-69D6-4BDD-B372-36A9241F868C}">
      <dgm:prSet custT="1"/>
      <dgm:spPr/>
      <dgm:t>
        <a:bodyPr/>
        <a:lstStyle/>
        <a:p>
          <a:r>
            <a:rPr lang="es-BO" sz="2000"/>
            <a:t>No se desarrolla el subsistema de control de activos fijos.</a:t>
          </a:r>
          <a:endParaRPr lang="es-BO" sz="2000" dirty="0"/>
        </a:p>
      </dgm:t>
    </dgm:pt>
    <dgm:pt modelId="{8C3230C5-981A-4052-B60C-DDE1F2C532C8}" type="parTrans" cxnId="{6F48F897-8282-4F2E-88CE-9B373DE1D181}">
      <dgm:prSet/>
      <dgm:spPr/>
      <dgm:t>
        <a:bodyPr/>
        <a:lstStyle/>
        <a:p>
          <a:endParaRPr lang="es-BO" sz="2000"/>
        </a:p>
      </dgm:t>
    </dgm:pt>
    <dgm:pt modelId="{973719D7-43B8-4745-8D37-41F6914E3FD7}" type="sibTrans" cxnId="{6F48F897-8282-4F2E-88CE-9B373DE1D181}">
      <dgm:prSet/>
      <dgm:spPr/>
      <dgm:t>
        <a:bodyPr/>
        <a:lstStyle/>
        <a:p>
          <a:endParaRPr lang="es-BO" sz="2000"/>
        </a:p>
      </dgm:t>
    </dgm:pt>
    <dgm:pt modelId="{B4AB0C38-6662-44C6-92CA-678DC07669F6}">
      <dgm:prSet custT="1"/>
      <dgm:spPr/>
      <dgm:t>
        <a:bodyPr/>
        <a:lstStyle/>
        <a:p>
          <a:r>
            <a:rPr lang="es-BO" sz="2000" dirty="0"/>
            <a:t>No se incluye el subsistema de ventas. </a:t>
          </a:r>
          <a:endParaRPr lang="en-US" sz="2000" dirty="0"/>
        </a:p>
      </dgm:t>
    </dgm:pt>
    <dgm:pt modelId="{191E6E7D-E30C-4E9E-A60D-16A38642445E}" type="parTrans" cxnId="{F97F58F2-141F-457B-8A1C-D59FDD60587B}">
      <dgm:prSet/>
      <dgm:spPr/>
      <dgm:t>
        <a:bodyPr/>
        <a:lstStyle/>
        <a:p>
          <a:endParaRPr lang="es-BO" sz="2000"/>
        </a:p>
      </dgm:t>
    </dgm:pt>
    <dgm:pt modelId="{BCF0FF96-BBCE-4AE6-A16F-F5CD7493D1F6}" type="sibTrans" cxnId="{F97F58F2-141F-457B-8A1C-D59FDD60587B}">
      <dgm:prSet/>
      <dgm:spPr/>
      <dgm:t>
        <a:bodyPr/>
        <a:lstStyle/>
        <a:p>
          <a:endParaRPr lang="es-BO" sz="2000"/>
        </a:p>
      </dgm:t>
    </dgm:pt>
    <dgm:pt modelId="{C2F83078-1886-4E85-8424-C235EC8AA4EC}">
      <dgm:prSet custT="1"/>
      <dgm:spPr/>
      <dgm:t>
        <a:bodyPr/>
        <a:lstStyle/>
        <a:p>
          <a:pPr rtl="0"/>
          <a:r>
            <a:rPr lang="es-BO" sz="2000"/>
            <a:t>Gestionar productos por categoría y unidad.</a:t>
          </a:r>
          <a:endParaRPr lang="es-BO" sz="2000" dirty="0"/>
        </a:p>
      </dgm:t>
    </dgm:pt>
    <dgm:pt modelId="{30742DA1-1A76-417E-806E-865C8CE39763}" type="parTrans" cxnId="{6E2EB216-3646-4C27-A176-6AC8A8B2025E}">
      <dgm:prSet/>
      <dgm:spPr/>
      <dgm:t>
        <a:bodyPr/>
        <a:lstStyle/>
        <a:p>
          <a:endParaRPr lang="es-BO" sz="2000"/>
        </a:p>
      </dgm:t>
    </dgm:pt>
    <dgm:pt modelId="{BE818B7C-D501-4362-B04B-D61EFF3CB90C}" type="sibTrans" cxnId="{6E2EB216-3646-4C27-A176-6AC8A8B2025E}">
      <dgm:prSet/>
      <dgm:spPr/>
      <dgm:t>
        <a:bodyPr/>
        <a:lstStyle/>
        <a:p>
          <a:endParaRPr lang="es-BO" sz="2000"/>
        </a:p>
      </dgm:t>
    </dgm:pt>
    <dgm:pt modelId="{D445EEB9-E74E-4146-8144-1839F821D13B}">
      <dgm:prSet custT="1"/>
      <dgm:spPr/>
      <dgm:t>
        <a:bodyPr/>
        <a:lstStyle/>
        <a:p>
          <a:pPr rtl="0"/>
          <a:r>
            <a:rPr lang="es-BO" sz="2000"/>
            <a:t>Gestionar proveedores de materiales para construcción a la empresa.</a:t>
          </a:r>
          <a:endParaRPr lang="es-BO" sz="2000" dirty="0"/>
        </a:p>
      </dgm:t>
    </dgm:pt>
    <dgm:pt modelId="{A31BF0ED-08ED-4B46-9E07-3B3DF2D19880}" type="parTrans" cxnId="{92B393A0-4444-4E09-88A6-9CB6016B6189}">
      <dgm:prSet/>
      <dgm:spPr/>
      <dgm:t>
        <a:bodyPr/>
        <a:lstStyle/>
        <a:p>
          <a:endParaRPr lang="es-BO" sz="2000"/>
        </a:p>
      </dgm:t>
    </dgm:pt>
    <dgm:pt modelId="{02A41A8D-F937-4E3E-9600-F9832F695A35}" type="sibTrans" cxnId="{92B393A0-4444-4E09-88A6-9CB6016B6189}">
      <dgm:prSet/>
      <dgm:spPr/>
      <dgm:t>
        <a:bodyPr/>
        <a:lstStyle/>
        <a:p>
          <a:endParaRPr lang="es-BO" sz="2000"/>
        </a:p>
      </dgm:t>
    </dgm:pt>
    <dgm:pt modelId="{DAE47D15-44F3-4EAB-AE8A-B445ED150449}">
      <dgm:prSet custT="1"/>
      <dgm:spPr/>
      <dgm:t>
        <a:bodyPr/>
        <a:lstStyle/>
        <a:p>
          <a:pPr rtl="0"/>
          <a:r>
            <a:rPr lang="es-BO" sz="2000"/>
            <a:t>Realizar cálculos exactos por obra y detallado por obra civil. </a:t>
          </a:r>
          <a:endParaRPr lang="es-BO" sz="2000" dirty="0"/>
        </a:p>
      </dgm:t>
    </dgm:pt>
    <dgm:pt modelId="{722E4AC2-C0D2-45C3-BBF5-13DAA9F45205}" type="parTrans" cxnId="{DE060C61-47CF-4DF4-99D8-42543A55001E}">
      <dgm:prSet/>
      <dgm:spPr/>
      <dgm:t>
        <a:bodyPr/>
        <a:lstStyle/>
        <a:p>
          <a:endParaRPr lang="es-BO" sz="2000"/>
        </a:p>
      </dgm:t>
    </dgm:pt>
    <dgm:pt modelId="{958C298E-777B-47F7-A40C-8F29B67889DE}" type="sibTrans" cxnId="{DE060C61-47CF-4DF4-99D8-42543A55001E}">
      <dgm:prSet/>
      <dgm:spPr/>
      <dgm:t>
        <a:bodyPr/>
        <a:lstStyle/>
        <a:p>
          <a:endParaRPr lang="es-BO" sz="2000"/>
        </a:p>
      </dgm:t>
    </dgm:pt>
    <dgm:pt modelId="{B75B6849-E760-4CE9-B78D-AD9AC6031BD8}">
      <dgm:prSet custT="1"/>
      <dgm:spPr/>
      <dgm:t>
        <a:bodyPr/>
        <a:lstStyle/>
        <a:p>
          <a:pPr rtl="0"/>
          <a:r>
            <a:rPr lang="es-BO" sz="2000"/>
            <a:t>Gestionar presupuestos múltiples de obras. </a:t>
          </a:r>
          <a:endParaRPr lang="es-BO" sz="2000" dirty="0"/>
        </a:p>
      </dgm:t>
    </dgm:pt>
    <dgm:pt modelId="{B5B517BA-1027-434E-A6B8-3AD114AF88B1}" type="parTrans" cxnId="{4AF5F3AC-6CE3-4E7C-903F-C363F5759C9A}">
      <dgm:prSet/>
      <dgm:spPr/>
      <dgm:t>
        <a:bodyPr/>
        <a:lstStyle/>
        <a:p>
          <a:endParaRPr lang="es-BO" sz="2000"/>
        </a:p>
      </dgm:t>
    </dgm:pt>
    <dgm:pt modelId="{8ED8887B-A01E-40B1-92BA-16CD61536F2D}" type="sibTrans" cxnId="{4AF5F3AC-6CE3-4E7C-903F-C363F5759C9A}">
      <dgm:prSet/>
      <dgm:spPr/>
      <dgm:t>
        <a:bodyPr/>
        <a:lstStyle/>
        <a:p>
          <a:endParaRPr lang="es-BO" sz="2000"/>
        </a:p>
      </dgm:t>
    </dgm:pt>
    <dgm:pt modelId="{AC3794B4-B1DD-4AE8-8B2D-181B0EED7D7A}">
      <dgm:prSet custT="1"/>
      <dgm:spPr/>
      <dgm:t>
        <a:bodyPr/>
        <a:lstStyle/>
        <a:p>
          <a:pPr rtl="0"/>
          <a:r>
            <a:rPr lang="es-BO" sz="2000" dirty="0"/>
            <a:t>Realizar un control de obra establecido en base a inicio y entrega.</a:t>
          </a:r>
        </a:p>
      </dgm:t>
    </dgm:pt>
    <dgm:pt modelId="{4E3A055F-174D-453C-BAE0-5783624ADBC0}" type="parTrans" cxnId="{9C64F289-758D-435B-939B-9AD4932EBF38}">
      <dgm:prSet/>
      <dgm:spPr/>
      <dgm:t>
        <a:bodyPr/>
        <a:lstStyle/>
        <a:p>
          <a:endParaRPr lang="es-BO" sz="2000"/>
        </a:p>
      </dgm:t>
    </dgm:pt>
    <dgm:pt modelId="{EC6B08F5-B579-4491-9507-95F858E6960A}" type="sibTrans" cxnId="{9C64F289-758D-435B-939B-9AD4932EBF38}">
      <dgm:prSet/>
      <dgm:spPr/>
      <dgm:t>
        <a:bodyPr/>
        <a:lstStyle/>
        <a:p>
          <a:endParaRPr lang="es-BO" sz="200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1" presStyleCnt="2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D76BB06-17B4-439D-BDE5-C61E67E973DD}" type="presOf" srcId="{B4AB0C38-6662-44C6-92CA-678DC07669F6}" destId="{64F3F243-0CC4-4CEF-93F2-5776498F90DB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6E2EB216-3646-4C27-A176-6AC8A8B2025E}" srcId="{35CE50FE-FA6B-438A-BDBA-9B273E6736BA}" destId="{C2F83078-1886-4E85-8424-C235EC8AA4EC}" srcOrd="1" destOrd="0" parTransId="{30742DA1-1A76-417E-806E-865C8CE39763}" sibTransId="{BE818B7C-D501-4362-B04B-D61EFF3CB90C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2630E823-D758-4EB9-815F-38F1CCF75178}" type="presOf" srcId="{DAE47D15-44F3-4EAB-AE8A-B445ED150449}" destId="{F901923D-E6E1-47FE-BE41-8B8C66EFA3AF}" srcOrd="0" destOrd="3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4EE0D03E-3168-4777-924C-2E2940722368}" type="presOf" srcId="{B75B6849-E760-4CE9-B78D-AD9AC6031BD8}" destId="{F901923D-E6E1-47FE-BE41-8B8C66EFA3AF}" srcOrd="0" destOrd="4" presId="urn:microsoft.com/office/officeart/2005/8/layout/list1#2"/>
    <dgm:cxn modelId="{DE060C61-47CF-4DF4-99D8-42543A55001E}" srcId="{35CE50FE-FA6B-438A-BDBA-9B273E6736BA}" destId="{DAE47D15-44F3-4EAB-AE8A-B445ED150449}" srcOrd="3" destOrd="0" parTransId="{722E4AC2-C0D2-45C3-BBF5-13DAA9F45205}" sibTransId="{958C298E-777B-47F7-A40C-8F29B67889DE}"/>
    <dgm:cxn modelId="{10FC8D63-9B49-4DC3-8E93-84A273DC4852}" type="presOf" srcId="{41F18AD6-69D6-4BDD-B372-36A9241F868C}" destId="{64F3F243-0CC4-4CEF-93F2-5776498F90DB}" srcOrd="0" destOrd="1" presId="urn:microsoft.com/office/officeart/2005/8/layout/list1#2"/>
    <dgm:cxn modelId="{66EDE751-5630-4CBB-A396-C5851154EED0}" type="presOf" srcId="{AC3794B4-B1DD-4AE8-8B2D-181B0EED7D7A}" destId="{F901923D-E6E1-47FE-BE41-8B8C66EFA3AF}" srcOrd="0" destOrd="5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833276-A38B-4C71-ADE0-9C1567739EF3}" type="presOf" srcId="{C2F83078-1886-4E85-8424-C235EC8AA4EC}" destId="{F901923D-E6E1-47FE-BE41-8B8C66EFA3AF}" srcOrd="0" destOrd="1" presId="urn:microsoft.com/office/officeart/2005/8/layout/list1#2"/>
    <dgm:cxn modelId="{9C64F289-758D-435B-939B-9AD4932EBF38}" srcId="{35CE50FE-FA6B-438A-BDBA-9B273E6736BA}" destId="{AC3794B4-B1DD-4AE8-8B2D-181B0EED7D7A}" srcOrd="5" destOrd="0" parTransId="{4E3A055F-174D-453C-BAE0-5783624ADBC0}" sibTransId="{EC6B08F5-B579-4491-9507-95F858E6960A}"/>
    <dgm:cxn modelId="{6F48F897-8282-4F2E-88CE-9B373DE1D181}" srcId="{6803AE33-8C4D-49FF-A701-3AEB5FFD114C}" destId="{41F18AD6-69D6-4BDD-B372-36A9241F868C}" srcOrd="1" destOrd="0" parTransId="{8C3230C5-981A-4052-B60C-DDE1F2C532C8}" sibTransId="{973719D7-43B8-4745-8D37-41F6914E3FD7}"/>
    <dgm:cxn modelId="{406CAC9E-E6D2-499A-B2E8-9CBC943563B1}" type="presOf" srcId="{D445EEB9-E74E-4146-8144-1839F821D13B}" destId="{F901923D-E6E1-47FE-BE41-8B8C66EFA3AF}" srcOrd="0" destOrd="2" presId="urn:microsoft.com/office/officeart/2005/8/layout/list1#2"/>
    <dgm:cxn modelId="{92B393A0-4444-4E09-88A6-9CB6016B6189}" srcId="{35CE50FE-FA6B-438A-BDBA-9B273E6736BA}" destId="{D445EEB9-E74E-4146-8144-1839F821D13B}" srcOrd="2" destOrd="0" parTransId="{A31BF0ED-08ED-4B46-9E07-3B3DF2D19880}" sibTransId="{02A41A8D-F937-4E3E-9600-F9832F695A35}"/>
    <dgm:cxn modelId="{4AF5F3AC-6CE3-4E7C-903F-C363F5759C9A}" srcId="{35CE50FE-FA6B-438A-BDBA-9B273E6736BA}" destId="{B75B6849-E760-4CE9-B78D-AD9AC6031BD8}" srcOrd="4" destOrd="0" parTransId="{B5B517BA-1027-434E-A6B8-3AD114AF88B1}" sibTransId="{8ED8887B-A01E-40B1-92BA-16CD61536F2D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F97F58F2-141F-457B-8A1C-D59FDD60587B}" srcId="{6803AE33-8C4D-49FF-A701-3AEB5FFD114C}" destId="{B4AB0C38-6662-44C6-92CA-678DC07669F6}" srcOrd="2" destOrd="0" parTransId="{191E6E7D-E30C-4E9E-A60D-16A38642445E}" sibTransId="{BCF0FF96-BBCE-4AE6-A16F-F5CD7493D1F6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Multiplataforma.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9265A1E4-7CA1-43B4-922A-1E722C0748D3}">
      <dgm:prSet phldrT="[Texto]" custT="1"/>
      <dgm:spPr/>
      <dgm:t>
        <a:bodyPr/>
        <a:lstStyle/>
        <a:p>
          <a:r>
            <a:rPr lang="es-BO" sz="2000" dirty="0"/>
            <a:t>Código abierto.</a:t>
          </a:r>
        </a:p>
      </dgm:t>
    </dgm:pt>
    <dgm:pt modelId="{91345CE5-D375-4DB5-B354-D93DE754897A}" type="parTrans" cxnId="{4671F774-4F7D-403D-AFA1-9FAC11E6C9D1}">
      <dgm:prSet/>
      <dgm:spPr/>
      <dgm:t>
        <a:bodyPr/>
        <a:lstStyle/>
        <a:p>
          <a:endParaRPr lang="es-BO"/>
        </a:p>
      </dgm:t>
    </dgm:pt>
    <dgm:pt modelId="{22E984CF-8FE6-4CB3-A17B-4BBF6A36FAA4}" type="sibTrans" cxnId="{4671F774-4F7D-403D-AFA1-9FAC11E6C9D1}">
      <dgm:prSet/>
      <dgm:spPr/>
      <dgm:t>
        <a:bodyPr/>
        <a:lstStyle/>
        <a:p>
          <a:endParaRPr lang="es-BO"/>
        </a:p>
      </dgm:t>
    </dgm:pt>
    <dgm:pt modelId="{48143152-679E-4FBB-BEE7-C4DACC0F7B88}">
      <dgm:prSet phldrT="[Texto]" custT="1"/>
      <dgm:spPr/>
      <dgm:t>
        <a:bodyPr/>
        <a:lstStyle/>
        <a:p>
          <a:r>
            <a:rPr lang="es-BO" sz="2000" dirty="0"/>
            <a:t>Bastante Comunidad y documentación.</a:t>
          </a:r>
        </a:p>
      </dgm:t>
    </dgm:pt>
    <dgm:pt modelId="{D47C8863-D678-4611-A15B-D9E58D0E7702}" type="parTrans" cxnId="{5F214727-4D6E-4A61-A5FB-A30E57FB6B44}">
      <dgm:prSet/>
      <dgm:spPr/>
      <dgm:t>
        <a:bodyPr/>
        <a:lstStyle/>
        <a:p>
          <a:endParaRPr lang="es-BO"/>
        </a:p>
      </dgm:t>
    </dgm:pt>
    <dgm:pt modelId="{B159131B-BBFE-4AF7-A3E0-BFD1B47634A7}" type="sibTrans" cxnId="{5F214727-4D6E-4A61-A5FB-A30E57FB6B44}">
      <dgm:prSet/>
      <dgm:spPr/>
      <dgm:t>
        <a:bodyPr/>
        <a:lstStyle/>
        <a:p>
          <a:endParaRPr lang="es-BO"/>
        </a:p>
      </dgm:t>
    </dgm:pt>
    <dgm:pt modelId="{DC458164-F7D7-4FF7-8536-5673F40CE342}">
      <dgm:prSet phldrT="[Texto]" custT="1"/>
      <dgm:spPr/>
      <dgm:t>
        <a:bodyPr/>
        <a:lstStyle/>
        <a:p>
          <a:r>
            <a:rPr lang="es-BO" sz="2000" dirty="0"/>
            <a:t>Orientado a Objetos.</a:t>
          </a:r>
        </a:p>
      </dgm:t>
    </dgm:pt>
    <dgm:pt modelId="{EB5AECA1-0F55-49BE-8C25-D7CBD2089899}" type="parTrans" cxnId="{C875016C-6E10-43B5-86EE-30C0CB7743F9}">
      <dgm:prSet/>
      <dgm:spPr/>
      <dgm:t>
        <a:bodyPr/>
        <a:lstStyle/>
        <a:p>
          <a:endParaRPr lang="es-BO"/>
        </a:p>
      </dgm:t>
    </dgm:pt>
    <dgm:pt modelId="{2BCE53FC-3C9C-4A1D-8A5D-F1DFD0DC47D6}" type="sibTrans" cxnId="{C875016C-6E10-43B5-86EE-30C0CB7743F9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107060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F214727-4D6E-4A61-A5FB-A30E57FB6B44}" srcId="{6803AE33-8C4D-49FF-A701-3AEB5FFD114C}" destId="{48143152-679E-4FBB-BEE7-C4DACC0F7B88}" srcOrd="3" destOrd="0" parTransId="{D47C8863-D678-4611-A15B-D9E58D0E7702}" sibTransId="{B159131B-BBFE-4AF7-A3E0-BFD1B47634A7}"/>
    <dgm:cxn modelId="{48B1EC5E-BB6D-45A6-B371-9AA7AEE5320D}" type="presOf" srcId="{DC458164-F7D7-4FF7-8536-5673F40CE342}" destId="{64F3F243-0CC4-4CEF-93F2-5776498F90DB}" srcOrd="0" destOrd="1" presId="urn:microsoft.com/office/officeart/2005/8/layout/list1#2"/>
    <dgm:cxn modelId="{C875016C-6E10-43B5-86EE-30C0CB7743F9}" srcId="{6803AE33-8C4D-49FF-A701-3AEB5FFD114C}" destId="{DC458164-F7D7-4FF7-8536-5673F40CE342}" srcOrd="1" destOrd="0" parTransId="{EB5AECA1-0F55-49BE-8C25-D7CBD2089899}" sibTransId="{2BCE53FC-3C9C-4A1D-8A5D-F1DFD0DC47D6}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4671F774-4F7D-403D-AFA1-9FAC11E6C9D1}" srcId="{6803AE33-8C4D-49FF-A701-3AEB5FFD114C}" destId="{9265A1E4-7CA1-43B4-922A-1E722C0748D3}" srcOrd="2" destOrd="0" parTransId="{91345CE5-D375-4DB5-B354-D93DE754897A}" sibTransId="{22E984CF-8FE6-4CB3-A17B-4BBF6A36FAA4}"/>
    <dgm:cxn modelId="{B3F3F9CB-0523-453F-AB97-8C92D5FF89FA}" type="presOf" srcId="{48143152-679E-4FBB-BEE7-C4DACC0F7B88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4FD9F6E6-CE9B-4EDA-A7EB-91F388AFEC3B}" type="presOf" srcId="{9265A1E4-7CA1-43B4-922A-1E722C0748D3}" destId="{64F3F243-0CC4-4CEF-93F2-5776498F90DB}" srcOrd="0" destOrd="2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Orientado a Objetos.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54549675-B5FE-48E1-BF59-9493A6E58679}">
      <dgm:prSet phldrT="[Texto]" custT="1"/>
      <dgm:spPr/>
      <dgm:t>
        <a:bodyPr/>
        <a:lstStyle/>
        <a:p>
          <a:r>
            <a:rPr lang="es-BO" sz="2000" dirty="0"/>
            <a:t>Dinámico.</a:t>
          </a:r>
        </a:p>
      </dgm:t>
    </dgm:pt>
    <dgm:pt modelId="{BBE41C91-E819-4018-961D-C1CD77571F69}" type="parTrans" cxnId="{5C496DE0-CFF7-4CED-B993-2EA16C1F0584}">
      <dgm:prSet/>
      <dgm:spPr/>
      <dgm:t>
        <a:bodyPr/>
        <a:lstStyle/>
        <a:p>
          <a:endParaRPr lang="es-BO"/>
        </a:p>
      </dgm:t>
    </dgm:pt>
    <dgm:pt modelId="{47DCCCBD-EA07-443E-A8E0-6C788AD166CD}" type="sibTrans" cxnId="{5C496DE0-CFF7-4CED-B993-2EA16C1F0584}">
      <dgm:prSet/>
      <dgm:spPr/>
      <dgm:t>
        <a:bodyPr/>
        <a:lstStyle/>
        <a:p>
          <a:endParaRPr lang="es-BO"/>
        </a:p>
      </dgm:t>
    </dgm:pt>
    <dgm:pt modelId="{4E0C3CD8-6BA5-4BC5-BF50-189C31D7C56D}">
      <dgm:prSet phldrT="[Texto]" custT="1"/>
      <dgm:spPr/>
      <dgm:t>
        <a:bodyPr/>
        <a:lstStyle/>
        <a:p>
          <a:r>
            <a:rPr lang="es-BO" sz="2000" dirty="0"/>
            <a:t>Multiplataforma.</a:t>
          </a:r>
        </a:p>
      </dgm:t>
    </dgm:pt>
    <dgm:pt modelId="{145C14A3-180C-46C6-9921-0E1C4BA35300}" type="parTrans" cxnId="{B2EC343F-F7CE-4047-9E10-1897D929EE7E}">
      <dgm:prSet/>
      <dgm:spPr/>
      <dgm:t>
        <a:bodyPr/>
        <a:lstStyle/>
        <a:p>
          <a:endParaRPr lang="es-BO"/>
        </a:p>
      </dgm:t>
    </dgm:pt>
    <dgm:pt modelId="{5DB284ED-FC7D-438F-AB8B-145D057CE77E}" type="sibTrans" cxnId="{B2EC343F-F7CE-4047-9E10-1897D929EE7E}">
      <dgm:prSet/>
      <dgm:spPr/>
      <dgm:t>
        <a:bodyPr/>
        <a:lstStyle/>
        <a:p>
          <a:endParaRPr lang="es-BO"/>
        </a:p>
      </dgm:t>
    </dgm:pt>
    <dgm:pt modelId="{A34316DF-88BD-41F9-9D09-E7B9B2AF225E}">
      <dgm:prSet phldrT="[Texto]" custT="1"/>
      <dgm:spPr/>
      <dgm:t>
        <a:bodyPr/>
        <a:lstStyle/>
        <a:p>
          <a:r>
            <a:rPr lang="es-BO" sz="2000" dirty="0"/>
            <a:t>Gratuito.</a:t>
          </a:r>
        </a:p>
      </dgm:t>
    </dgm:pt>
    <dgm:pt modelId="{EC910CE1-9657-48AB-BDC9-B2D233948DD0}" type="parTrans" cxnId="{D4F6F94C-8424-4A8E-8A38-0C672A6E62B8}">
      <dgm:prSet/>
      <dgm:spPr/>
      <dgm:t>
        <a:bodyPr/>
        <a:lstStyle/>
        <a:p>
          <a:endParaRPr lang="es-BO"/>
        </a:p>
      </dgm:t>
    </dgm:pt>
    <dgm:pt modelId="{4D26E8D8-F770-4E80-9724-5A3985ABCD6C}" type="sibTrans" cxnId="{D4F6F94C-8424-4A8E-8A38-0C672A6E62B8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107060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2EC343F-F7CE-4047-9E10-1897D929EE7E}" srcId="{6803AE33-8C4D-49FF-A701-3AEB5FFD114C}" destId="{4E0C3CD8-6BA5-4BC5-BF50-189C31D7C56D}" srcOrd="2" destOrd="0" parTransId="{145C14A3-180C-46C6-9921-0E1C4BA35300}" sibTransId="{5DB284ED-FC7D-438F-AB8B-145D057CE77E}"/>
    <dgm:cxn modelId="{F879A25C-3971-43A9-99A8-EACAA819C1AC}" type="presOf" srcId="{4E0C3CD8-6BA5-4BC5-BF50-189C31D7C56D}" destId="{64F3F243-0CC4-4CEF-93F2-5776498F90DB}" srcOrd="0" destOrd="2" presId="urn:microsoft.com/office/officeart/2005/8/layout/list1#2"/>
    <dgm:cxn modelId="{C916296C-AC54-4978-A748-B40852913D36}" type="presOf" srcId="{54549675-B5FE-48E1-BF59-9493A6E58679}" destId="{64F3F243-0CC4-4CEF-93F2-5776498F90DB}" srcOrd="0" destOrd="1" presId="urn:microsoft.com/office/officeart/2005/8/layout/list1#2"/>
    <dgm:cxn modelId="{D4F6F94C-8424-4A8E-8A38-0C672A6E62B8}" srcId="{6803AE33-8C4D-49FF-A701-3AEB5FFD114C}" destId="{A34316DF-88BD-41F9-9D09-E7B9B2AF225E}" srcOrd="3" destOrd="0" parTransId="{EC910CE1-9657-48AB-BDC9-B2D233948DD0}" sibTransId="{4D26E8D8-F770-4E80-9724-5A3985ABCD6C}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9E597CDC-8454-46B6-BF34-892D3BBD9BE2}" type="presOf" srcId="{A34316DF-88BD-41F9-9D09-E7B9B2AF225E}" destId="{64F3F243-0CC4-4CEF-93F2-5776498F90DB}" srcOrd="0" destOrd="3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5C496DE0-CFF7-4CED-B993-2EA16C1F0584}" srcId="{6803AE33-8C4D-49FF-A701-3AEB5FFD114C}" destId="{54549675-B5FE-48E1-BF59-9493A6E58679}" srcOrd="1" destOrd="0" parTransId="{BBE41C91-E819-4018-961D-C1CD77571F69}" sibTransId="{47DCCCBD-EA07-443E-A8E0-6C788AD166CD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Asegurar la integridad de los mensajes.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107060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 err="1"/>
            <a:t>Packagist</a:t>
          </a:r>
          <a:r>
            <a:rPr lang="es-BO" sz="2000" dirty="0"/>
            <a:t>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41F18AD6-69D6-4BDD-B372-36A9241F868C}">
      <dgm:prSet custT="1"/>
      <dgm:spPr/>
      <dgm:t>
        <a:bodyPr/>
        <a:lstStyle/>
        <a:p>
          <a:r>
            <a:rPr lang="es-BO" sz="2000" dirty="0"/>
            <a:t>Motor de plantillas (Blade).</a:t>
          </a:r>
        </a:p>
      </dgm:t>
    </dgm:pt>
    <dgm:pt modelId="{8C3230C5-981A-4052-B60C-DDE1F2C532C8}" type="parTrans" cxnId="{6F48F897-8282-4F2E-88CE-9B373DE1D181}">
      <dgm:prSet/>
      <dgm:spPr/>
      <dgm:t>
        <a:bodyPr/>
        <a:lstStyle/>
        <a:p>
          <a:endParaRPr lang="es-BO" sz="2000"/>
        </a:p>
      </dgm:t>
    </dgm:pt>
    <dgm:pt modelId="{973719D7-43B8-4745-8D37-41F6914E3FD7}" type="sibTrans" cxnId="{6F48F897-8282-4F2E-88CE-9B373DE1D181}">
      <dgm:prSet/>
      <dgm:spPr/>
      <dgm:t>
        <a:bodyPr/>
        <a:lstStyle/>
        <a:p>
          <a:endParaRPr lang="es-BO" sz="2000"/>
        </a:p>
      </dgm:t>
    </dgm:pt>
    <dgm:pt modelId="{9008B707-F9D5-428E-831E-FD6F6ABF993C}">
      <dgm:prSet phldrT="[Texto]" custT="1"/>
      <dgm:spPr/>
      <dgm:t>
        <a:bodyPr/>
        <a:lstStyle/>
        <a:p>
          <a:r>
            <a:rPr lang="es-BO" sz="2000" dirty="0"/>
            <a:t>ORM </a:t>
          </a:r>
          <a:r>
            <a:rPr lang="es-BO" sz="2000" dirty="0" err="1"/>
            <a:t>Eloquent</a:t>
          </a:r>
          <a:r>
            <a:rPr lang="es-BO" sz="2000" dirty="0"/>
            <a:t>.</a:t>
          </a:r>
        </a:p>
      </dgm:t>
    </dgm:pt>
    <dgm:pt modelId="{50A8F088-B6E0-462D-88B8-B3A778986B7B}" type="parTrans" cxnId="{9C125781-0BBD-477A-9CB1-D5F157F25E86}">
      <dgm:prSet/>
      <dgm:spPr/>
      <dgm:t>
        <a:bodyPr/>
        <a:lstStyle/>
        <a:p>
          <a:endParaRPr lang="es-BO"/>
        </a:p>
      </dgm:t>
    </dgm:pt>
    <dgm:pt modelId="{E09FEBAD-C878-4EA8-97C4-3215FB75155B}" type="sibTrans" cxnId="{9C125781-0BBD-477A-9CB1-D5F157F25E86}">
      <dgm:prSet/>
      <dgm:spPr/>
      <dgm:t>
        <a:bodyPr/>
        <a:lstStyle/>
        <a:p>
          <a:endParaRPr lang="es-BO"/>
        </a:p>
      </dgm:t>
    </dgm:pt>
    <dgm:pt modelId="{D38E4679-1478-4A4E-BCA8-F66A9E0EB0AC}">
      <dgm:prSet phldrT="[Texto]" custT="1"/>
      <dgm:spPr/>
      <dgm:t>
        <a:bodyPr/>
        <a:lstStyle/>
        <a:p>
          <a:r>
            <a:rPr lang="es-BO" sz="2000" dirty="0"/>
            <a:t>Patrón MVC.</a:t>
          </a:r>
        </a:p>
      </dgm:t>
    </dgm:pt>
    <dgm:pt modelId="{C7EB4835-4976-492F-8A25-FAF2BD64EE36}" type="parTrans" cxnId="{615CAA56-5105-4C45-8823-5F89B12D8E75}">
      <dgm:prSet/>
      <dgm:spPr/>
      <dgm:t>
        <a:bodyPr/>
        <a:lstStyle/>
        <a:p>
          <a:endParaRPr lang="es-BO"/>
        </a:p>
      </dgm:t>
    </dgm:pt>
    <dgm:pt modelId="{F93AF4BF-A0BC-431D-9254-EC838C7BD21A}" type="sibTrans" cxnId="{615CAA56-5105-4C45-8823-5F89B12D8E75}">
      <dgm:prSet/>
      <dgm:spPr/>
      <dgm:t>
        <a:bodyPr/>
        <a:lstStyle/>
        <a:p>
          <a:endParaRPr lang="es-BO"/>
        </a:p>
      </dgm:t>
    </dgm:pt>
    <dgm:pt modelId="{14D33766-9985-4798-A09B-355B41C01C7D}">
      <dgm:prSet phldrT="[Texto]" custT="1"/>
      <dgm:spPr/>
      <dgm:t>
        <a:bodyPr/>
        <a:lstStyle/>
        <a:p>
          <a:r>
            <a:rPr lang="es-BO" sz="2000" dirty="0"/>
            <a:t>Curva de aprendizaje baja.</a:t>
          </a:r>
        </a:p>
      </dgm:t>
    </dgm:pt>
    <dgm:pt modelId="{170438EA-4A0E-46AC-89DB-F807B8A28C19}" type="parTrans" cxnId="{90E42A3C-E01E-47DA-8C18-23F1614C75F5}">
      <dgm:prSet/>
      <dgm:spPr/>
      <dgm:t>
        <a:bodyPr/>
        <a:lstStyle/>
        <a:p>
          <a:endParaRPr lang="es-BO"/>
        </a:p>
      </dgm:t>
    </dgm:pt>
    <dgm:pt modelId="{AE400A24-8F0C-4645-96F6-D610AF291CA0}" type="sibTrans" cxnId="{90E42A3C-E01E-47DA-8C18-23F1614C75F5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107060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90E42A3C-E01E-47DA-8C18-23F1614C75F5}" srcId="{6803AE33-8C4D-49FF-A701-3AEB5FFD114C}" destId="{14D33766-9985-4798-A09B-355B41C01C7D}" srcOrd="4" destOrd="0" parTransId="{170438EA-4A0E-46AC-89DB-F807B8A28C19}" sibTransId="{AE400A24-8F0C-4645-96F6-D610AF291CA0}"/>
    <dgm:cxn modelId="{E4046740-FCC0-4C9B-B007-F24F3478B81B}" type="presOf" srcId="{9008B707-F9D5-428E-831E-FD6F6ABF993C}" destId="{64F3F243-0CC4-4CEF-93F2-5776498F90DB}" srcOrd="0" destOrd="1" presId="urn:microsoft.com/office/officeart/2005/8/layout/list1#2"/>
    <dgm:cxn modelId="{10FC8D63-9B49-4DC3-8E93-84A273DC4852}" type="presOf" srcId="{41F18AD6-69D6-4BDD-B372-36A9241F868C}" destId="{64F3F243-0CC4-4CEF-93F2-5776498F90DB}" srcOrd="0" destOrd="2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615CAA56-5105-4C45-8823-5F89B12D8E75}" srcId="{6803AE33-8C4D-49FF-A701-3AEB5FFD114C}" destId="{D38E4679-1478-4A4E-BCA8-F66A9E0EB0AC}" srcOrd="3" destOrd="0" parTransId="{C7EB4835-4976-492F-8A25-FAF2BD64EE36}" sibTransId="{F93AF4BF-A0BC-431D-9254-EC838C7BD21A}"/>
    <dgm:cxn modelId="{9C125781-0BBD-477A-9CB1-D5F157F25E86}" srcId="{6803AE33-8C4D-49FF-A701-3AEB5FFD114C}" destId="{9008B707-F9D5-428E-831E-FD6F6ABF993C}" srcOrd="1" destOrd="0" parTransId="{50A8F088-B6E0-462D-88B8-B3A778986B7B}" sibTransId="{E09FEBAD-C878-4EA8-97C4-3215FB75155B}"/>
    <dgm:cxn modelId="{6F48F897-8282-4F2E-88CE-9B373DE1D181}" srcId="{6803AE33-8C4D-49FF-A701-3AEB5FFD114C}" destId="{41F18AD6-69D6-4BDD-B372-36A9241F868C}" srcOrd="2" destOrd="0" parTransId="{8C3230C5-981A-4052-B60C-DDE1F2C532C8}" sibTransId="{973719D7-43B8-4745-8D37-41F6914E3FD7}"/>
    <dgm:cxn modelId="{1E8E50C0-982D-41A4-8817-6D70257CF7DB}" type="presOf" srcId="{D38E4679-1478-4A4E-BCA8-F66A9E0EB0AC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F3494CFB-7A97-43D2-8938-9B0124B7BFBB}" type="presOf" srcId="{14D33766-9985-4798-A09B-355B41C01C7D}" destId="{64F3F243-0CC4-4CEF-93F2-5776498F90DB}" srcOrd="0" destOrd="4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Motor </a:t>
          </a:r>
          <a:r>
            <a:rPr lang="es-BO" sz="2000" dirty="0" err="1"/>
            <a:t>XtraDB</a:t>
          </a:r>
          <a:r>
            <a:rPr lang="es-BO" sz="2000" dirty="0"/>
            <a:t>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ACA48801-234F-4CEA-8BFA-BF7733C664CA}">
      <dgm:prSet phldrT="[Texto]" custT="1"/>
      <dgm:spPr/>
      <dgm:t>
        <a:bodyPr/>
        <a:lstStyle/>
        <a:p>
          <a:r>
            <a:rPr lang="es-BO" sz="2000" dirty="0"/>
            <a:t>Soporte para procedimientos almacenados.</a:t>
          </a:r>
        </a:p>
      </dgm:t>
    </dgm:pt>
    <dgm:pt modelId="{05D2F4A2-DAEC-4297-99E3-FA3A1CE57881}" type="parTrans" cxnId="{119563C7-75E0-4670-9AFA-7883070D8CBD}">
      <dgm:prSet/>
      <dgm:spPr/>
      <dgm:t>
        <a:bodyPr/>
        <a:lstStyle/>
        <a:p>
          <a:endParaRPr lang="es-BO"/>
        </a:p>
      </dgm:t>
    </dgm:pt>
    <dgm:pt modelId="{266A4191-521F-4D27-A15C-D2B99EDE9BE9}" type="sibTrans" cxnId="{119563C7-75E0-4670-9AFA-7883070D8CBD}">
      <dgm:prSet/>
      <dgm:spPr/>
      <dgm:t>
        <a:bodyPr/>
        <a:lstStyle/>
        <a:p>
          <a:endParaRPr lang="es-BO"/>
        </a:p>
      </dgm:t>
    </dgm:pt>
    <dgm:pt modelId="{AA79A4C8-0230-44BD-8087-E549FA70FD3F}">
      <dgm:prSet phldrT="[Texto]" custT="1"/>
      <dgm:spPr/>
      <dgm:t>
        <a:bodyPr/>
        <a:lstStyle/>
        <a:p>
          <a:r>
            <a:rPr lang="es-BO" sz="2000" dirty="0"/>
            <a:t>Gratuito.</a:t>
          </a:r>
        </a:p>
      </dgm:t>
    </dgm:pt>
    <dgm:pt modelId="{DF4764C8-93F9-448F-969B-E3CA1515321A}" type="parTrans" cxnId="{752A564B-3648-4D7E-84E8-6173E0ECA800}">
      <dgm:prSet/>
      <dgm:spPr/>
      <dgm:t>
        <a:bodyPr/>
        <a:lstStyle/>
        <a:p>
          <a:endParaRPr lang="es-BO"/>
        </a:p>
      </dgm:t>
    </dgm:pt>
    <dgm:pt modelId="{C970A13D-D01E-4332-874D-85D29CC18338}" type="sibTrans" cxnId="{752A564B-3648-4D7E-84E8-6173E0ECA800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107060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752A564B-3648-4D7E-84E8-6173E0ECA800}" srcId="{6803AE33-8C4D-49FF-A701-3AEB5FFD114C}" destId="{AA79A4C8-0230-44BD-8087-E549FA70FD3F}" srcOrd="2" destOrd="0" parTransId="{DF4764C8-93F9-448F-969B-E3CA1515321A}" sibTransId="{C970A13D-D01E-4332-874D-85D29CC18338}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F86F9F8D-3976-4678-AE3C-5E0183C3A5DE}" type="presOf" srcId="{AA79A4C8-0230-44BD-8087-E549FA70FD3F}" destId="{64F3F243-0CC4-4CEF-93F2-5776498F90DB}" srcOrd="0" destOrd="2" presId="urn:microsoft.com/office/officeart/2005/8/layout/list1#2"/>
    <dgm:cxn modelId="{C9988C92-34BB-4DD4-BE72-2FAFA3055B26}" type="presOf" srcId="{ACA48801-234F-4CEA-8BFA-BF7733C664CA}" destId="{64F3F243-0CC4-4CEF-93F2-5776498F90DB}" srcOrd="0" destOrd="1" presId="urn:microsoft.com/office/officeart/2005/8/layout/list1#2"/>
    <dgm:cxn modelId="{119563C7-75E0-4670-9AFA-7883070D8CBD}" srcId="{6803AE33-8C4D-49FF-A701-3AEB5FFD114C}" destId="{ACA48801-234F-4CEA-8BFA-BF7733C664CA}" srcOrd="1" destOrd="0" parTransId="{05D2F4A2-DAEC-4297-99E3-FA3A1CE57881}" sibTransId="{266A4191-521F-4D27-A15C-D2B99EDE9BE9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n-US" sz="2000" dirty="0" err="1"/>
            <a:t>Tolerancia</a:t>
          </a:r>
          <a:r>
            <a:rPr lang="en-US" sz="2000" dirty="0"/>
            <a:t> a </a:t>
          </a:r>
          <a:r>
            <a:rPr lang="en-US" sz="2000" dirty="0" err="1"/>
            <a:t>Fallos</a:t>
          </a:r>
          <a:r>
            <a:rPr lang="en-US" sz="2000" dirty="0"/>
            <a:t>.</a:t>
          </a:r>
          <a:endParaRPr lang="es-BO" sz="2000" dirty="0"/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7A4E7F96-4E8D-4693-9685-DF597CCE0A26}">
      <dgm:prSet phldrT="[Texto]" custT="1"/>
      <dgm:spPr/>
      <dgm:t>
        <a:bodyPr/>
        <a:lstStyle/>
        <a:p>
          <a:r>
            <a:rPr lang="en-US" sz="2000" dirty="0" err="1"/>
            <a:t>Despliegue</a:t>
          </a:r>
          <a:r>
            <a:rPr lang="en-US" sz="2000" dirty="0"/>
            <a:t> modular.</a:t>
          </a:r>
          <a:endParaRPr lang="es-BO" sz="2000" dirty="0"/>
        </a:p>
      </dgm:t>
    </dgm:pt>
    <dgm:pt modelId="{C515A90A-B1D5-4E58-A160-009FE6B8D250}" type="parTrans" cxnId="{9B3ED1D1-239B-436E-95F5-294E5EA87383}">
      <dgm:prSet/>
      <dgm:spPr/>
      <dgm:t>
        <a:bodyPr/>
        <a:lstStyle/>
        <a:p>
          <a:endParaRPr lang="es-BO"/>
        </a:p>
      </dgm:t>
    </dgm:pt>
    <dgm:pt modelId="{4CF92EF1-9344-4A57-82C0-1151F93881C7}" type="sibTrans" cxnId="{9B3ED1D1-239B-436E-95F5-294E5EA87383}">
      <dgm:prSet/>
      <dgm:spPr/>
      <dgm:t>
        <a:bodyPr/>
        <a:lstStyle/>
        <a:p>
          <a:endParaRPr lang="es-BO"/>
        </a:p>
      </dgm:t>
    </dgm:pt>
    <dgm:pt modelId="{DB3E157B-0D89-4689-AFE3-89AE20A17AD7}">
      <dgm:prSet phldrT="[Texto]" custT="1"/>
      <dgm:spPr/>
      <dgm:t>
        <a:bodyPr/>
        <a:lstStyle/>
        <a:p>
          <a:r>
            <a:rPr lang="en-US" sz="2000" dirty="0" err="1"/>
            <a:t>Facil</a:t>
          </a:r>
          <a:r>
            <a:rPr lang="en-US" sz="2000" dirty="0"/>
            <a:t> </a:t>
          </a:r>
          <a:r>
            <a:rPr lang="en-US" sz="2000" dirty="0" err="1"/>
            <a:t>escalabilidad</a:t>
          </a:r>
          <a:r>
            <a:rPr lang="en-US" sz="2000" dirty="0"/>
            <a:t>.</a:t>
          </a:r>
          <a:endParaRPr lang="es-BO" sz="2000" dirty="0"/>
        </a:p>
      </dgm:t>
    </dgm:pt>
    <dgm:pt modelId="{663A5B0C-CBA8-4A84-A2ED-957942F4407E}" type="parTrans" cxnId="{3C10D082-9446-4B86-AD11-D1F2BF8EF0E5}">
      <dgm:prSet/>
      <dgm:spPr/>
      <dgm:t>
        <a:bodyPr/>
        <a:lstStyle/>
        <a:p>
          <a:endParaRPr lang="es-BO"/>
        </a:p>
      </dgm:t>
    </dgm:pt>
    <dgm:pt modelId="{23D38781-119B-47A7-BA08-3B29AB4B906C}" type="sibTrans" cxnId="{3C10D082-9446-4B86-AD11-D1F2BF8EF0E5}">
      <dgm:prSet/>
      <dgm:spPr/>
      <dgm:t>
        <a:bodyPr/>
        <a:lstStyle/>
        <a:p>
          <a:endParaRPr lang="es-BO"/>
        </a:p>
      </dgm:t>
    </dgm:pt>
    <dgm:pt modelId="{772110A2-70E1-4CB1-AB73-82ADB640186D}">
      <dgm:prSet phldrT="[Texto]" custT="1"/>
      <dgm:spPr/>
      <dgm:t>
        <a:bodyPr/>
        <a:lstStyle/>
        <a:p>
          <a:r>
            <a:rPr lang="en-US" sz="2000" dirty="0" err="1"/>
            <a:t>Mantenible</a:t>
          </a:r>
          <a:r>
            <a:rPr lang="en-US" sz="2000" dirty="0"/>
            <a:t>.</a:t>
          </a:r>
          <a:endParaRPr lang="es-BO" sz="2000" dirty="0"/>
        </a:p>
      </dgm:t>
    </dgm:pt>
    <dgm:pt modelId="{FED64C43-09AC-4DEF-A60D-A6087EE99A76}" type="parTrans" cxnId="{CEC69795-7CD7-407B-B912-C1115A10D076}">
      <dgm:prSet/>
      <dgm:spPr/>
      <dgm:t>
        <a:bodyPr/>
        <a:lstStyle/>
        <a:p>
          <a:endParaRPr lang="es-BO"/>
        </a:p>
      </dgm:t>
    </dgm:pt>
    <dgm:pt modelId="{3F9CC046-D170-4F29-9279-3B856A07E862}" type="sibTrans" cxnId="{CEC69795-7CD7-407B-B912-C1115A10D076}">
      <dgm:prSet/>
      <dgm:spPr/>
      <dgm:t>
        <a:bodyPr/>
        <a:lstStyle/>
        <a:p>
          <a:endParaRPr lang="es-BO"/>
        </a:p>
      </dgm:t>
    </dgm:pt>
    <dgm:pt modelId="{FA06B21A-3B10-4200-ACB1-2F28E69867EA}">
      <dgm:prSet phldrT="[Texto]" custT="1"/>
      <dgm:spPr/>
      <dgm:t>
        <a:bodyPr/>
        <a:lstStyle/>
        <a:p>
          <a:r>
            <a:rPr lang="en-US" sz="2000" dirty="0" err="1"/>
            <a:t>Escalabilidad</a:t>
          </a:r>
          <a:r>
            <a:rPr lang="en-US" sz="2000" dirty="0"/>
            <a:t> horizontal</a:t>
          </a:r>
          <a:r>
            <a:rPr lang="en-US" sz="2000" u="none" dirty="0"/>
            <a:t>.</a:t>
          </a:r>
          <a:endParaRPr lang="es-BO" sz="2000" u="none" dirty="0"/>
        </a:p>
      </dgm:t>
    </dgm:pt>
    <dgm:pt modelId="{5C7C3ABB-8453-4AD5-87A5-B98BC08AFDB7}" type="parTrans" cxnId="{A2114426-0C89-49BE-AADE-A445EBA51622}">
      <dgm:prSet/>
      <dgm:spPr/>
      <dgm:t>
        <a:bodyPr/>
        <a:lstStyle/>
        <a:p>
          <a:endParaRPr lang="es-BO"/>
        </a:p>
      </dgm:t>
    </dgm:pt>
    <dgm:pt modelId="{5A803F36-D982-40A9-BA6C-EC84D2DE2811}" type="sibTrans" cxnId="{A2114426-0C89-49BE-AADE-A445EBA51622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88698" custScaleY="31359" custLinFactNeighborX="-44444" custLinFactNeighborY="-860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80635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A2114426-0C89-49BE-AADE-A445EBA51622}" srcId="{6803AE33-8C4D-49FF-A701-3AEB5FFD114C}" destId="{FA06B21A-3B10-4200-ACB1-2F28E69867EA}" srcOrd="0" destOrd="0" parTransId="{5C7C3ABB-8453-4AD5-87A5-B98BC08AFDB7}" sibTransId="{5A803F36-D982-40A9-BA6C-EC84D2DE2811}"/>
    <dgm:cxn modelId="{DA0FC14A-0585-4DD6-80EB-1D56236124EC}" type="presOf" srcId="{772110A2-70E1-4CB1-AB73-82ADB640186D}" destId="{64F3F243-0CC4-4CEF-93F2-5776498F90DB}" srcOrd="0" destOrd="4" presId="urn:microsoft.com/office/officeart/2005/8/layout/list1#2"/>
    <dgm:cxn modelId="{7468EA6E-AD4B-41E0-9B26-32153178CFA9}" type="presOf" srcId="{7A4E7F96-4E8D-4693-9685-DF597CCE0A26}" destId="{64F3F243-0CC4-4CEF-93F2-5776498F90DB}" srcOrd="0" destOrd="2" presId="urn:microsoft.com/office/officeart/2005/8/layout/list1#2"/>
    <dgm:cxn modelId="{CBB0E854-7439-4EC8-8AE1-45F64D9D086A}" type="presOf" srcId="{83B74ABE-5254-41D8-85C1-447108EB1E1C}" destId="{64F3F243-0CC4-4CEF-93F2-5776498F90DB}" srcOrd="0" destOrd="1" presId="urn:microsoft.com/office/officeart/2005/8/layout/list1#2"/>
    <dgm:cxn modelId="{4B7D5958-6C8C-474A-A3B5-8EBBC47F19D4}" type="presOf" srcId="{DB3E157B-0D89-4689-AFE3-89AE20A17AD7}" destId="{64F3F243-0CC4-4CEF-93F2-5776498F90DB}" srcOrd="0" destOrd="3" presId="urn:microsoft.com/office/officeart/2005/8/layout/list1#2"/>
    <dgm:cxn modelId="{3C10D082-9446-4B86-AD11-D1F2BF8EF0E5}" srcId="{6803AE33-8C4D-49FF-A701-3AEB5FFD114C}" destId="{DB3E157B-0D89-4689-AFE3-89AE20A17AD7}" srcOrd="3" destOrd="0" parTransId="{663A5B0C-CBA8-4A84-A2ED-957942F4407E}" sibTransId="{23D38781-119B-47A7-BA08-3B29AB4B906C}"/>
    <dgm:cxn modelId="{CEC69795-7CD7-407B-B912-C1115A10D076}" srcId="{6803AE33-8C4D-49FF-A701-3AEB5FFD114C}" destId="{772110A2-70E1-4CB1-AB73-82ADB640186D}" srcOrd="4" destOrd="0" parTransId="{FED64C43-09AC-4DEF-A60D-A6087EE99A76}" sibTransId="{3F9CC046-D170-4F29-9279-3B856A07E862}"/>
    <dgm:cxn modelId="{67C894AB-205A-445D-9355-A51DF52A9A8F}" type="presOf" srcId="{FA06B21A-3B10-4200-ACB1-2F28E69867EA}" destId="{64F3F243-0CC4-4CEF-93F2-5776498F90DB}" srcOrd="0" destOrd="0" presId="urn:microsoft.com/office/officeart/2005/8/layout/list1#2"/>
    <dgm:cxn modelId="{9B3ED1D1-239B-436E-95F5-294E5EA87383}" srcId="{6803AE33-8C4D-49FF-A701-3AEB5FFD114C}" destId="{7A4E7F96-4E8D-4693-9685-DF597CCE0A26}" srcOrd="2" destOrd="0" parTransId="{C515A90A-B1D5-4E58-A160-009FE6B8D250}" sibTransId="{4CF92EF1-9344-4A57-82C0-1151F93881C7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1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7180"/>
          <a:ext cx="8610600" cy="17907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incluye el subsistema de Recursos Humanos para empleados.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No se desarrolla el subsistema de control de activos fijos.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se incluye el subsistema de ventas. </a:t>
          </a:r>
          <a:endParaRPr lang="en-US" sz="2000" kern="1200" dirty="0"/>
        </a:p>
      </dsp:txBody>
      <dsp:txXfrm>
        <a:off x="0" y="277180"/>
        <a:ext cx="8610600" cy="1790739"/>
      </dsp:txXfrm>
    </dsp:sp>
    <dsp:sp modelId="{9D1AF6DF-8EBD-4BA9-AB1C-83666B416551}">
      <dsp:nvSpPr>
        <dsp:cNvPr id="0" name=""/>
        <dsp:cNvSpPr/>
      </dsp:nvSpPr>
      <dsp:spPr>
        <a:xfrm>
          <a:off x="430530" y="11500"/>
          <a:ext cx="4548893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LIMITES</a:t>
          </a:r>
          <a:endParaRPr lang="es-ES" sz="2000" b="1" kern="1200" noProof="0" dirty="0"/>
        </a:p>
      </dsp:txBody>
      <dsp:txXfrm>
        <a:off x="430530" y="11500"/>
        <a:ext cx="4548893" cy="531360"/>
      </dsp:txXfrm>
    </dsp:sp>
    <dsp:sp modelId="{F901923D-E6E1-47FE-BE41-8B8C66EFA3AF}">
      <dsp:nvSpPr>
        <dsp:cNvPr id="0" name=""/>
        <dsp:cNvSpPr/>
      </dsp:nvSpPr>
      <dsp:spPr>
        <a:xfrm>
          <a:off x="0" y="2430799"/>
          <a:ext cx="8610600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Gestionar usuarios, subsistemas y roles. </a:t>
          </a:r>
          <a:endParaRPr lang="es-ES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productos por categoría y unidad.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proveedores de materiales para construcción a la empresa.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Realizar cálculos exactos por obra y detallado por obra civil.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presupuestos múltiples de obras.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Realizar un control de obra establecido en base a inicio y entrega.</a:t>
          </a:r>
        </a:p>
      </dsp:txBody>
      <dsp:txXfrm>
        <a:off x="0" y="2430799"/>
        <a:ext cx="8610600" cy="2891700"/>
      </dsp:txXfrm>
    </dsp:sp>
    <dsp:sp modelId="{E022AD64-6C14-41D5-BC9F-2BFBC0D6C3E0}">
      <dsp:nvSpPr>
        <dsp:cNvPr id="0" name=""/>
        <dsp:cNvSpPr/>
      </dsp:nvSpPr>
      <dsp:spPr>
        <a:xfrm>
          <a:off x="430530" y="2165119"/>
          <a:ext cx="4515321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ALCANCES</a:t>
          </a:r>
        </a:p>
      </dsp:txBody>
      <dsp:txXfrm>
        <a:off x="430530" y="2165119"/>
        <a:ext cx="4515321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89737"/>
          <a:ext cx="3855720" cy="2124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247" tIns="374904" rIns="2992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Multiplataforma.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Orientado a Objetos.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Código abierto.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Bastante Comunidad y documentación.</a:t>
          </a:r>
        </a:p>
      </dsp:txBody>
      <dsp:txXfrm>
        <a:off x="0" y="289737"/>
        <a:ext cx="3855720" cy="2124605"/>
      </dsp:txXfrm>
    </dsp:sp>
    <dsp:sp modelId="{9D1AF6DF-8EBD-4BA9-AB1C-83666B416551}">
      <dsp:nvSpPr>
        <dsp:cNvPr id="0" name=""/>
        <dsp:cNvSpPr/>
      </dsp:nvSpPr>
      <dsp:spPr>
        <a:xfrm>
          <a:off x="192597" y="24057"/>
          <a:ext cx="2034949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16" tIns="0" rIns="102016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192597" y="24057"/>
        <a:ext cx="2034949" cy="531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02735"/>
          <a:ext cx="3855720" cy="20166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247" tIns="541528" rIns="2992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Orientado a Objetos.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Dinámico.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Multiplataforma.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Gratuito.</a:t>
          </a:r>
        </a:p>
      </dsp:txBody>
      <dsp:txXfrm>
        <a:off x="0" y="402735"/>
        <a:ext cx="3855720" cy="2016689"/>
      </dsp:txXfrm>
    </dsp:sp>
    <dsp:sp modelId="{9D1AF6DF-8EBD-4BA9-AB1C-83666B416551}">
      <dsp:nvSpPr>
        <dsp:cNvPr id="0" name=""/>
        <dsp:cNvSpPr/>
      </dsp:nvSpPr>
      <dsp:spPr>
        <a:xfrm>
          <a:off x="192597" y="18975"/>
          <a:ext cx="2034949" cy="7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16" tIns="0" rIns="102016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/>
            <a:t>Características</a:t>
          </a:r>
          <a:endParaRPr lang="es-ES" sz="2000" b="1" kern="1200" noProof="0" dirty="0"/>
        </a:p>
      </dsp:txBody>
      <dsp:txXfrm>
        <a:off x="192597" y="18975"/>
        <a:ext cx="2034949" cy="767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96851"/>
          <a:ext cx="4013834" cy="1474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518" tIns="687324" rIns="3115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Asegurar la integridad de los mensajes.</a:t>
          </a:r>
        </a:p>
      </dsp:txBody>
      <dsp:txXfrm>
        <a:off x="0" y="496851"/>
        <a:ext cx="4013834" cy="1474577"/>
      </dsp:txXfrm>
    </dsp:sp>
    <dsp:sp modelId="{9D1AF6DF-8EBD-4BA9-AB1C-83666B416551}">
      <dsp:nvSpPr>
        <dsp:cNvPr id="0" name=""/>
        <dsp:cNvSpPr/>
      </dsp:nvSpPr>
      <dsp:spPr>
        <a:xfrm>
          <a:off x="200495" y="9771"/>
          <a:ext cx="2118397" cy="9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99" tIns="0" rIns="106199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200495" y="9771"/>
        <a:ext cx="2118397" cy="974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18383"/>
          <a:ext cx="3855720" cy="236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247" tIns="291592" rIns="2992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 err="1"/>
            <a:t>Packagist</a:t>
          </a:r>
          <a:r>
            <a:rPr lang="es-BO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ORM </a:t>
          </a:r>
          <a:r>
            <a:rPr lang="es-BO" sz="2000" kern="1200" dirty="0" err="1"/>
            <a:t>Eloquent</a:t>
          </a:r>
          <a:r>
            <a:rPr lang="es-BO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Motor de plantillas (Blade).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Patrón MVC.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Curva de aprendizaje baja.</a:t>
          </a:r>
        </a:p>
      </dsp:txBody>
      <dsp:txXfrm>
        <a:off x="0" y="218383"/>
        <a:ext cx="3855720" cy="2360673"/>
      </dsp:txXfrm>
    </dsp:sp>
    <dsp:sp modelId="{9D1AF6DF-8EBD-4BA9-AB1C-83666B416551}">
      <dsp:nvSpPr>
        <dsp:cNvPr id="0" name=""/>
        <dsp:cNvSpPr/>
      </dsp:nvSpPr>
      <dsp:spPr>
        <a:xfrm>
          <a:off x="192597" y="11743"/>
          <a:ext cx="2034949" cy="41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16" tIns="0" rIns="102016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192597" y="11743"/>
        <a:ext cx="2034949" cy="413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11877"/>
          <a:ext cx="3855720" cy="2124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247" tIns="437388" rIns="2992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Motor </a:t>
          </a:r>
          <a:r>
            <a:rPr lang="es-BO" sz="2000" kern="1200" dirty="0" err="1"/>
            <a:t>XtraDB</a:t>
          </a:r>
          <a:r>
            <a:rPr lang="es-BO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Soporte para procedimientos almacenados.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Gratuito.</a:t>
          </a:r>
        </a:p>
      </dsp:txBody>
      <dsp:txXfrm>
        <a:off x="0" y="311877"/>
        <a:ext cx="3855720" cy="2124605"/>
      </dsp:txXfrm>
    </dsp:sp>
    <dsp:sp modelId="{9D1AF6DF-8EBD-4BA9-AB1C-83666B416551}">
      <dsp:nvSpPr>
        <dsp:cNvPr id="0" name=""/>
        <dsp:cNvSpPr/>
      </dsp:nvSpPr>
      <dsp:spPr>
        <a:xfrm>
          <a:off x="192597" y="1917"/>
          <a:ext cx="2034949" cy="619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16" tIns="0" rIns="102016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192597" y="1917"/>
        <a:ext cx="2034949" cy="619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58138"/>
          <a:ext cx="4937760" cy="30175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25" tIns="1374648" rIns="3832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Escalabilidad</a:t>
          </a:r>
          <a:r>
            <a:rPr lang="en-US" sz="2000" kern="1200" dirty="0"/>
            <a:t> horizontal</a:t>
          </a:r>
          <a:r>
            <a:rPr lang="en-US" sz="2000" u="none" kern="1200" dirty="0"/>
            <a:t>.</a:t>
          </a:r>
          <a:endParaRPr lang="es-BO" sz="2000" u="non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Tolerancia</a:t>
          </a:r>
          <a:r>
            <a:rPr lang="en-US" sz="2000" kern="1200" dirty="0"/>
            <a:t> a </a:t>
          </a:r>
          <a:r>
            <a:rPr lang="en-US" sz="2000" kern="1200" dirty="0" err="1"/>
            <a:t>Fallos</a:t>
          </a:r>
          <a:r>
            <a:rPr lang="en-US" sz="2000" kern="1200" dirty="0"/>
            <a:t>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Despliegue</a:t>
          </a:r>
          <a:r>
            <a:rPr lang="en-US" sz="2000" kern="1200" dirty="0"/>
            <a:t> modular.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Facil</a:t>
          </a:r>
          <a:r>
            <a:rPr lang="en-US" sz="2000" kern="1200" dirty="0"/>
            <a:t> </a:t>
          </a:r>
          <a:r>
            <a:rPr lang="en-US" sz="2000" kern="1200" dirty="0" err="1"/>
            <a:t>escalabilidad</a:t>
          </a:r>
          <a:r>
            <a:rPr lang="en-US" sz="2000" kern="1200" dirty="0"/>
            <a:t>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Mantenible</a:t>
          </a:r>
          <a:r>
            <a:rPr lang="en-US" sz="2000" kern="1200" dirty="0"/>
            <a:t>.</a:t>
          </a:r>
          <a:endParaRPr lang="es-BO" sz="2000" kern="1200" dirty="0"/>
        </a:p>
      </dsp:txBody>
      <dsp:txXfrm>
        <a:off x="0" y="358138"/>
        <a:ext cx="4937760" cy="3017522"/>
      </dsp:txXfrm>
    </dsp:sp>
    <dsp:sp modelId="{9D1AF6DF-8EBD-4BA9-AB1C-83666B416551}">
      <dsp:nvSpPr>
        <dsp:cNvPr id="0" name=""/>
        <dsp:cNvSpPr/>
      </dsp:nvSpPr>
      <dsp:spPr>
        <a:xfrm>
          <a:off x="137161" y="651350"/>
          <a:ext cx="3065786" cy="916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45" tIns="0" rIns="130645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137161" y="651350"/>
        <a:ext cx="3065786" cy="91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11/09/2019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11/09/2019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9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7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12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2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369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03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TRABAJO INDEPENDIENTE CON UN SOLO OBJETIVO.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44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Empezar</a:t>
            </a:r>
            <a:r>
              <a:rPr lang="en-US" dirty="0"/>
              <a:t>:</a:t>
            </a:r>
            <a:r>
              <a:rPr lang="es-ES" dirty="0"/>
              <a:t>Al existir una alta </a:t>
            </a:r>
            <a:r>
              <a:rPr lang="es-ES" dirty="0" err="1"/>
              <a:t>demana</a:t>
            </a:r>
            <a:r>
              <a:rPr lang="es-ES" dirty="0"/>
              <a:t> de </a:t>
            </a:r>
            <a:r>
              <a:rPr lang="es-ES" dirty="0" err="1"/>
              <a:t>contrucciones</a:t>
            </a:r>
            <a:r>
              <a:rPr lang="es-ES" dirty="0"/>
              <a:t> se crea JBBL para satisfacer la demanda de GAMEA y publico en general, con obras civiles como ser: sedes sociales, parques, aceras, cordones de acera, casa y edificios.</a:t>
            </a:r>
          </a:p>
          <a:p>
            <a:pPr rtl="0"/>
            <a:r>
              <a:rPr lang="es-ES" dirty="0"/>
              <a:t>Materiales a usarse,   Lectura de planos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TRABAJO INDEPENDIENTE CON UN SOLO OBJETIVO.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67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4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45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15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813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332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673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68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07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56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51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21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79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7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2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8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11/09/2019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59.jpe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64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image" Target="../media/image63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9.jpe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6.png"/><Relationship Id="rId10" Type="http://schemas.microsoft.com/office/2007/relationships/diagramDrawing" Target="../diagrams/drawing4.xml"/><Relationship Id="rId4" Type="http://schemas.openxmlformats.org/officeDocument/2006/relationships/image" Target="../media/image65.png"/><Relationship Id="rId9" Type="http://schemas.openxmlformats.org/officeDocument/2006/relationships/diagramColors" Target="../diagrams/colors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59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7.png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59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68.png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12" Type="http://schemas.openxmlformats.org/officeDocument/2006/relationships/image" Target="../media/image31.png"/><Relationship Id="rId17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76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75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e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4.png"/><Relationship Id="rId17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jpe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Relationship Id="rId14" Type="http://schemas.openxmlformats.org/officeDocument/2006/relationships/image" Target="../media/image4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10" Type="http://schemas.openxmlformats.org/officeDocument/2006/relationships/image" Target="../media/image32.png"/><Relationship Id="rId4" Type="http://schemas.openxmlformats.org/officeDocument/2006/relationships/image" Target="../media/image51.jpe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FF5345EC-DD54-438F-A6CB-F3D215A525F2}"/>
              </a:ext>
            </a:extLst>
          </p:cNvPr>
          <p:cNvSpPr/>
          <p:nvPr/>
        </p:nvSpPr>
        <p:spPr>
          <a:xfrm>
            <a:off x="155080" y="2438400"/>
            <a:ext cx="8915400" cy="3048000"/>
          </a:xfrm>
          <a:prstGeom prst="snip2DiagRect">
            <a:avLst>
              <a:gd name="adj1" fmla="val 3514"/>
              <a:gd name="adj2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515144" y="2688691"/>
            <a:ext cx="8222456" cy="2547418"/>
          </a:xfrm>
        </p:spPr>
        <p:txBody>
          <a:bodyPr rtlCol="0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SISTEMA DE INFORMACIÓN WEB PARA EL PROCESO DE CÁLCULO  DE COSTOS Y CONTROL DE OBRAS CIVILES APLICANDO LA  ARQUITECTURA DE MICROSERVICIOS  PARA LA EMPRESA J.B.B.L.</a:t>
            </a:r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4172744" y="5529014"/>
            <a:ext cx="4564856" cy="817041"/>
          </a:xfrm>
        </p:spPr>
        <p:txBody>
          <a:bodyPr rtlCol="0">
            <a:noAutofit/>
          </a:bodyPr>
          <a:lstStyle/>
          <a:p>
            <a:pPr algn="r" rtl="0"/>
            <a:r>
              <a:rPr lang="es-ES" sz="2000" dirty="0"/>
              <a:t>Postulante: Ronald Luna Ramos</a:t>
            </a:r>
          </a:p>
          <a:p>
            <a:pPr algn="r" rtl="0"/>
            <a:r>
              <a:rPr lang="es-ES" sz="2000" dirty="0"/>
              <a:t>Tutor: Ing. Jhony Calle Cruz</a:t>
            </a:r>
          </a:p>
        </p:txBody>
      </p:sp>
      <p:pic>
        <p:nvPicPr>
          <p:cNvPr id="8" name="Picture 6" descr="C:\Users\Marisol\Desktop\Imagenes\s5_logo.png">
            <a:extLst>
              <a:ext uri="{FF2B5EF4-FFF2-40B4-BE49-F238E27FC236}">
                <a16:creationId xmlns:a16="http://schemas.microsoft.com/office/drawing/2014/main" id="{3B86D1FC-E857-475A-9E82-6E53B94C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945"/>
            <a:ext cx="2868612" cy="12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F:\IMAGENES\Nueva carpeta\ing.png">
            <a:extLst>
              <a:ext uri="{FF2B5EF4-FFF2-40B4-BE49-F238E27FC236}">
                <a16:creationId xmlns:a16="http://schemas.microsoft.com/office/drawing/2014/main" id="{8F804480-97A8-47A3-AE6D-CE335687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35" y="72879"/>
            <a:ext cx="1153265" cy="11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5BA61B-B4DB-4E20-8BFC-04C28C666113}"/>
              </a:ext>
            </a:extLst>
          </p:cNvPr>
          <p:cNvSpPr/>
          <p:nvPr/>
        </p:nvSpPr>
        <p:spPr>
          <a:xfrm>
            <a:off x="2819400" y="5140632"/>
            <a:ext cx="336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Modalidad: Proyecto de Grado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LIMITES Y ALCANCES</a:t>
            </a:r>
          </a:p>
        </p:txBody>
      </p:sp>
      <p:graphicFrame>
        <p:nvGraphicFramePr>
          <p:cNvPr id="6" name="Marcador de contenido 3" descr="enumerar diseño de gráfico inteligente">
            <a:extLst>
              <a:ext uri="{FF2B5EF4-FFF2-40B4-BE49-F238E27FC236}">
                <a16:creationId xmlns:a16="http://schemas.microsoft.com/office/drawing/2014/main" id="{43C8117A-ABB2-4061-A466-B38B1891D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51072"/>
              </p:ext>
            </p:extLst>
          </p:nvPr>
        </p:nvGraphicFramePr>
        <p:xfrm>
          <a:off x="457200" y="13716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6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828800" y="3886200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TEÓRICO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200780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RECOLECIÓN DE INFORMACIÓN</a:t>
            </a:r>
          </a:p>
        </p:txBody>
      </p:sp>
      <p:pic>
        <p:nvPicPr>
          <p:cNvPr id="3074" name="Picture 2" descr="Resultado de imagen para entrevista icono">
            <a:extLst>
              <a:ext uri="{FF2B5EF4-FFF2-40B4-BE49-F238E27FC236}">
                <a16:creationId xmlns:a16="http://schemas.microsoft.com/office/drawing/2014/main" id="{7B16DF4D-1D1D-43E6-8C47-D593ECE02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23077" r="20513" b="20513"/>
          <a:stretch/>
        </p:blipFill>
        <p:spPr bwMode="auto">
          <a:xfrm>
            <a:off x="3505200" y="2590800"/>
            <a:ext cx="1828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ncuesta icono">
            <a:extLst>
              <a:ext uri="{FF2B5EF4-FFF2-40B4-BE49-F238E27FC236}">
                <a16:creationId xmlns:a16="http://schemas.microsoft.com/office/drawing/2014/main" id="{2ADE8F03-AF6E-4C26-959D-368CD36AF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 bwMode="auto">
          <a:xfrm>
            <a:off x="1066800" y="2400300"/>
            <a:ext cx="1907117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observacion icono">
            <a:extLst>
              <a:ext uri="{FF2B5EF4-FFF2-40B4-BE49-F238E27FC236}">
                <a16:creationId xmlns:a16="http://schemas.microsoft.com/office/drawing/2014/main" id="{D65D565D-590C-40AB-8306-3B5C7FE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85" y="2229035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09E0FB-DDA5-4E89-A8F0-0E6E27F95579}"/>
              </a:ext>
            </a:extLst>
          </p:cNvPr>
          <p:cNvSpPr txBox="1"/>
          <p:nvPr/>
        </p:nvSpPr>
        <p:spPr>
          <a:xfrm>
            <a:off x="1206807" y="45453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ENCUESTA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9CC83B-E695-4861-A5B0-B78910BD0CB0}"/>
              </a:ext>
            </a:extLst>
          </p:cNvPr>
          <p:cNvSpPr txBox="1"/>
          <p:nvPr/>
        </p:nvSpPr>
        <p:spPr>
          <a:xfrm>
            <a:off x="3733800" y="4554245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ENTREVISTA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D14D79-BEE5-4301-A72B-9CC0271C1C0A}"/>
              </a:ext>
            </a:extLst>
          </p:cNvPr>
          <p:cNvSpPr txBox="1"/>
          <p:nvPr/>
        </p:nvSpPr>
        <p:spPr>
          <a:xfrm>
            <a:off x="6500501" y="4545368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OBSERVACIÓN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3080" name="Picture 8" descr="Resultado de imagen para MAL icono">
            <a:extLst>
              <a:ext uri="{FF2B5EF4-FFF2-40B4-BE49-F238E27FC236}">
                <a16:creationId xmlns:a16="http://schemas.microsoft.com/office/drawing/2014/main" id="{542BBD44-0035-4799-BB36-40D58404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828454" y="1912415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BIEN icono">
            <a:extLst>
              <a:ext uri="{FF2B5EF4-FFF2-40B4-BE49-F238E27FC236}">
                <a16:creationId xmlns:a16="http://schemas.microsoft.com/office/drawing/2014/main" id="{984730C5-47C2-4079-A664-E30C51E1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3304064" y="2038847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n para MAL icono">
            <a:extLst>
              <a:ext uri="{FF2B5EF4-FFF2-40B4-BE49-F238E27FC236}">
                <a16:creationId xmlns:a16="http://schemas.microsoft.com/office/drawing/2014/main" id="{C94F8CC2-DF20-4C7D-8FA5-0244A88F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5884333" y="1940990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METODOLOGÍA DE DESARROLLO</a:t>
            </a:r>
          </a:p>
        </p:txBody>
      </p:sp>
      <p:pic>
        <p:nvPicPr>
          <p:cNvPr id="5122" name="Picture 2" descr="Resultado de imagen para MODELO ITERATIVO software">
            <a:extLst>
              <a:ext uri="{FF2B5EF4-FFF2-40B4-BE49-F238E27FC236}">
                <a16:creationId xmlns:a16="http://schemas.microsoft.com/office/drawing/2014/main" id="{78FCCF03-31A3-44E2-B308-688EFB138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3"/>
          <a:stretch/>
        </p:blipFill>
        <p:spPr bwMode="auto">
          <a:xfrm>
            <a:off x="96019" y="2462688"/>
            <a:ext cx="3154788" cy="20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MODELO INCREMENTAL software">
            <a:extLst>
              <a:ext uri="{FF2B5EF4-FFF2-40B4-BE49-F238E27FC236}">
                <a16:creationId xmlns:a16="http://schemas.microsoft.com/office/drawing/2014/main" id="{C8A7D14B-C90F-4197-9BA6-5135EE5F8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3200400" y="1600200"/>
            <a:ext cx="547077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ODELO PROTOTIPADO software">
            <a:extLst>
              <a:ext uri="{FF2B5EF4-FFF2-40B4-BE49-F238E27FC236}">
                <a16:creationId xmlns:a16="http://schemas.microsoft.com/office/drawing/2014/main" id="{B57D9D20-7A2E-4258-813E-290B760D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0" y="3886200"/>
            <a:ext cx="2476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F050F7-E2DC-4F80-B2AC-AA185ECE74D2}"/>
              </a:ext>
            </a:extLst>
          </p:cNvPr>
          <p:cNvSpPr txBox="1"/>
          <p:nvPr/>
        </p:nvSpPr>
        <p:spPr>
          <a:xfrm>
            <a:off x="5935785" y="3429000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INCREMENTAL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FB0453-F416-4F96-92DA-D13FCE5714F2}"/>
              </a:ext>
            </a:extLst>
          </p:cNvPr>
          <p:cNvSpPr txBox="1"/>
          <p:nvPr/>
        </p:nvSpPr>
        <p:spPr>
          <a:xfrm>
            <a:off x="980498" y="4518724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ITERATIVO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504B71-6F76-45FE-9CBD-B1193B4B64A6}"/>
              </a:ext>
            </a:extLst>
          </p:cNvPr>
          <p:cNvSpPr txBox="1"/>
          <p:nvPr/>
        </p:nvSpPr>
        <p:spPr>
          <a:xfrm>
            <a:off x="4670727" y="6016109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PROTOTIPADO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9" name="Picture 8" descr="Resultado de imagen para MAL icono">
            <a:extLst>
              <a:ext uri="{FF2B5EF4-FFF2-40B4-BE49-F238E27FC236}">
                <a16:creationId xmlns:a16="http://schemas.microsoft.com/office/drawing/2014/main" id="{3190F0B7-A535-497C-9132-252D2BBFD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271914" y="1607594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BIEN icono">
            <a:extLst>
              <a:ext uri="{FF2B5EF4-FFF2-40B4-BE49-F238E27FC236}">
                <a16:creationId xmlns:a16="http://schemas.microsoft.com/office/drawing/2014/main" id="{5BB45042-5577-4952-9BDC-405F21B13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8312870" y="2395487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MAL icono">
            <a:extLst>
              <a:ext uri="{FF2B5EF4-FFF2-40B4-BE49-F238E27FC236}">
                <a16:creationId xmlns:a16="http://schemas.microsoft.com/office/drawing/2014/main" id="{E7012ACB-BD47-42D5-90A1-A1FA9EE77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3898982" y="5703309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04800" y="267494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LENGUAJES DE PROGRAMACIÓN</a:t>
            </a:r>
          </a:p>
        </p:txBody>
      </p:sp>
      <p:pic>
        <p:nvPicPr>
          <p:cNvPr id="15" name="Picture 10" descr="Resultado de imagen para BIEN icono">
            <a:extLst>
              <a:ext uri="{FF2B5EF4-FFF2-40B4-BE49-F238E27FC236}">
                <a16:creationId xmlns:a16="http://schemas.microsoft.com/office/drawing/2014/main" id="{062CF747-EE89-41B7-ACFF-81709B4C9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6744765" y="3118485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JAVASCRIPT">
            <a:extLst>
              <a:ext uri="{FF2B5EF4-FFF2-40B4-BE49-F238E27FC236}">
                <a16:creationId xmlns:a16="http://schemas.microsoft.com/office/drawing/2014/main" id="{216022B4-6D41-4EE5-AA7B-FC4A37F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04034"/>
            <a:ext cx="1624965" cy="16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BIEN icono">
            <a:extLst>
              <a:ext uri="{FF2B5EF4-FFF2-40B4-BE49-F238E27FC236}">
                <a16:creationId xmlns:a16="http://schemas.microsoft.com/office/drawing/2014/main" id="{E4A360F4-2E42-407C-8756-15A41EB3B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2962056" y="3092416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para PHP">
            <a:extLst>
              <a:ext uri="{FF2B5EF4-FFF2-40B4-BE49-F238E27FC236}">
                <a16:creationId xmlns:a16="http://schemas.microsoft.com/office/drawing/2014/main" id="{8337B10C-E93E-45B4-B2AA-CDDA28CB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6" y="2240740"/>
            <a:ext cx="2286000" cy="12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Marcador de contenido 3" descr="enumerar diseño de gráfico inteligente">
            <a:extLst>
              <a:ext uri="{FF2B5EF4-FFF2-40B4-BE49-F238E27FC236}">
                <a16:creationId xmlns:a16="http://schemas.microsoft.com/office/drawing/2014/main" id="{31A3E26B-D0B1-4741-83AA-8C2565906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829744"/>
              </p:ext>
            </p:extLst>
          </p:nvPr>
        </p:nvGraphicFramePr>
        <p:xfrm>
          <a:off x="411480" y="3810001"/>
          <a:ext cx="385572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9" name="Marcador de contenido 3" descr="enumerar diseño de gráfico inteligente">
            <a:extLst>
              <a:ext uri="{FF2B5EF4-FFF2-40B4-BE49-F238E27FC236}">
                <a16:creationId xmlns:a16="http://schemas.microsoft.com/office/drawing/2014/main" id="{A02C76F3-6684-4F41-A4D7-DE91DB30D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997734"/>
              </p:ext>
            </p:extLst>
          </p:nvPr>
        </p:nvGraphicFramePr>
        <p:xfrm>
          <a:off x="4889916" y="3880485"/>
          <a:ext cx="385572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0765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04800" y="267494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  <p:pic>
        <p:nvPicPr>
          <p:cNvPr id="14" name="Picture 10" descr="Resultado de imagen para BIEN icono">
            <a:extLst>
              <a:ext uri="{FF2B5EF4-FFF2-40B4-BE49-F238E27FC236}">
                <a16:creationId xmlns:a16="http://schemas.microsoft.com/office/drawing/2014/main" id="{CEF27076-0ACC-4B09-B3D4-F831391B5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3381374" y="3433763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JWT">
            <a:extLst>
              <a:ext uri="{FF2B5EF4-FFF2-40B4-BE49-F238E27FC236}">
                <a16:creationId xmlns:a16="http://schemas.microsoft.com/office/drawing/2014/main" id="{25B40ED9-17FD-426F-A477-FA863CA9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jwt">
            <a:extLst>
              <a:ext uri="{FF2B5EF4-FFF2-40B4-BE49-F238E27FC236}">
                <a16:creationId xmlns:a16="http://schemas.microsoft.com/office/drawing/2014/main" id="{02822CC9-A25F-4BFC-9475-9743C4861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82" r="2997" b="6729"/>
          <a:stretch/>
        </p:blipFill>
        <p:spPr bwMode="auto">
          <a:xfrm>
            <a:off x="5562600" y="1445333"/>
            <a:ext cx="3139440" cy="354799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Marcador de contenido 3" descr="enumerar diseño de gráfico inteligente">
            <a:extLst>
              <a:ext uri="{FF2B5EF4-FFF2-40B4-BE49-F238E27FC236}">
                <a16:creationId xmlns:a16="http://schemas.microsoft.com/office/drawing/2014/main" id="{C3136361-5EEB-4E0D-A3A9-7FF0CEA5D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708629"/>
              </p:ext>
            </p:extLst>
          </p:nvPr>
        </p:nvGraphicFramePr>
        <p:xfrm>
          <a:off x="1266826" y="4505326"/>
          <a:ext cx="4013834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814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04800" y="267494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  <p:pic>
        <p:nvPicPr>
          <p:cNvPr id="13" name="Picture 10" descr="Resultado de imagen para BIEN icono">
            <a:extLst>
              <a:ext uri="{FF2B5EF4-FFF2-40B4-BE49-F238E27FC236}">
                <a16:creationId xmlns:a16="http://schemas.microsoft.com/office/drawing/2014/main" id="{C88E86F0-8A81-4CC4-82BA-FD3B07175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3590924" y="3476626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LARAVEL">
            <a:extLst>
              <a:ext uri="{FF2B5EF4-FFF2-40B4-BE49-F238E27FC236}">
                <a16:creationId xmlns:a16="http://schemas.microsoft.com/office/drawing/2014/main" id="{A9585037-985F-44AA-ADE3-79CB9BAE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Marcador de contenido 3" descr="enumerar diseño de gráfico inteligente">
            <a:extLst>
              <a:ext uri="{FF2B5EF4-FFF2-40B4-BE49-F238E27FC236}">
                <a16:creationId xmlns:a16="http://schemas.microsoft.com/office/drawing/2014/main" id="{A3FB3D87-28B6-480A-993B-B951C02F3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20534"/>
              </p:ext>
            </p:extLst>
          </p:nvPr>
        </p:nvGraphicFramePr>
        <p:xfrm>
          <a:off x="4859657" y="1981200"/>
          <a:ext cx="385572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830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04800" y="267494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  <p:pic>
        <p:nvPicPr>
          <p:cNvPr id="12" name="Picture 10" descr="Resultado de imagen para BIEN icono">
            <a:extLst>
              <a:ext uri="{FF2B5EF4-FFF2-40B4-BE49-F238E27FC236}">
                <a16:creationId xmlns:a16="http://schemas.microsoft.com/office/drawing/2014/main" id="{9A6BD871-4A27-4572-B6C4-035942D99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3860369" y="3933825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n para mariadb">
            <a:extLst>
              <a:ext uri="{FF2B5EF4-FFF2-40B4-BE49-F238E27FC236}">
                <a16:creationId xmlns:a16="http://schemas.microsoft.com/office/drawing/2014/main" id="{17B38456-D9C5-4D5F-97F4-D5EBA2EE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3" y="2971800"/>
            <a:ext cx="3838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Marcador de contenido 3" descr="enumerar diseño de gráfico inteligente">
            <a:extLst>
              <a:ext uri="{FF2B5EF4-FFF2-40B4-BE49-F238E27FC236}">
                <a16:creationId xmlns:a16="http://schemas.microsoft.com/office/drawing/2014/main" id="{410448F1-6EC5-4C93-BFA2-182188E6E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854079"/>
              </p:ext>
            </p:extLst>
          </p:nvPr>
        </p:nvGraphicFramePr>
        <p:xfrm>
          <a:off x="4724400" y="2514600"/>
          <a:ext cx="385572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87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 DE SOFTWARE</a:t>
            </a:r>
          </a:p>
        </p:txBody>
      </p:sp>
      <p:pic>
        <p:nvPicPr>
          <p:cNvPr id="7184" name="Picture 16" descr="Resultado de imagen para MONOLITICA ARQUITECTURA">
            <a:extLst>
              <a:ext uri="{FF2B5EF4-FFF2-40B4-BE49-F238E27FC236}">
                <a16:creationId xmlns:a16="http://schemas.microsoft.com/office/drawing/2014/main" id="{F34762E7-86D3-4918-96A5-AB0E22F0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8880"/>
            <a:ext cx="8708771" cy="53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8B024D-2BB9-48BC-9DD1-225CA512CDB5}"/>
              </a:ext>
            </a:extLst>
          </p:cNvPr>
          <p:cNvSpPr/>
          <p:nvPr/>
        </p:nvSpPr>
        <p:spPr>
          <a:xfrm>
            <a:off x="5334000" y="2971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s-B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D2D7A9D-0F21-4571-B8D1-C151BA5FC228}"/>
              </a:ext>
            </a:extLst>
          </p:cNvPr>
          <p:cNvCxnSpPr/>
          <p:nvPr/>
        </p:nvCxnSpPr>
        <p:spPr>
          <a:xfrm>
            <a:off x="3429000" y="3505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DA020AA-A1C8-4976-BA64-B2ECDBAEB4D2}"/>
              </a:ext>
            </a:extLst>
          </p:cNvPr>
          <p:cNvCxnSpPr>
            <a:cxnSpLocks/>
          </p:cNvCxnSpPr>
          <p:nvPr/>
        </p:nvCxnSpPr>
        <p:spPr>
          <a:xfrm flipH="1">
            <a:off x="3886200" y="2438400"/>
            <a:ext cx="762001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06F378A-B43C-45C0-8CA9-D1AB53AD1BE4}"/>
              </a:ext>
            </a:extLst>
          </p:cNvPr>
          <p:cNvCxnSpPr>
            <a:cxnSpLocks/>
          </p:cNvCxnSpPr>
          <p:nvPr/>
        </p:nvCxnSpPr>
        <p:spPr>
          <a:xfrm>
            <a:off x="6770703" y="3429000"/>
            <a:ext cx="1230297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1B75BB-EC05-4C05-A42F-2F2BC4C0D67A}"/>
              </a:ext>
            </a:extLst>
          </p:cNvPr>
          <p:cNvCxnSpPr/>
          <p:nvPr/>
        </p:nvCxnSpPr>
        <p:spPr>
          <a:xfrm>
            <a:off x="6324600" y="35814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9D482B3-ED2A-450D-9AC6-FE5D5D951712}"/>
              </a:ext>
            </a:extLst>
          </p:cNvPr>
          <p:cNvCxnSpPr>
            <a:cxnSpLocks/>
          </p:cNvCxnSpPr>
          <p:nvPr/>
        </p:nvCxnSpPr>
        <p:spPr>
          <a:xfrm flipH="1">
            <a:off x="5029200" y="3581400"/>
            <a:ext cx="4572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C79116C-DBA0-4E0D-AA17-82E0B1289884}"/>
              </a:ext>
            </a:extLst>
          </p:cNvPr>
          <p:cNvCxnSpPr>
            <a:cxnSpLocks/>
          </p:cNvCxnSpPr>
          <p:nvPr/>
        </p:nvCxnSpPr>
        <p:spPr>
          <a:xfrm flipH="1">
            <a:off x="3733800" y="3224814"/>
            <a:ext cx="1447800" cy="661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988E9F-2DE0-4D5F-ACB7-6FC8C4DC7873}"/>
              </a:ext>
            </a:extLst>
          </p:cNvPr>
          <p:cNvCxnSpPr/>
          <p:nvPr/>
        </p:nvCxnSpPr>
        <p:spPr>
          <a:xfrm>
            <a:off x="5715000" y="2743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FF948DE-6380-4CF1-9CCB-5429A36BD431}"/>
              </a:ext>
            </a:extLst>
          </p:cNvPr>
          <p:cNvCxnSpPr/>
          <p:nvPr/>
        </p:nvCxnSpPr>
        <p:spPr>
          <a:xfrm>
            <a:off x="1371600" y="2622612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D82F6B7-3859-438D-99EC-837EE8553E1C}"/>
              </a:ext>
            </a:extLst>
          </p:cNvPr>
          <p:cNvCxnSpPr/>
          <p:nvPr/>
        </p:nvCxnSpPr>
        <p:spPr>
          <a:xfrm>
            <a:off x="1371600" y="3505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MONOLÍTICA</a:t>
            </a:r>
          </a:p>
        </p:txBody>
      </p:sp>
      <p:pic>
        <p:nvPicPr>
          <p:cNvPr id="10246" name="Picture 6" descr="Resultado de imagen para escalabilidad horizontal">
            <a:extLst>
              <a:ext uri="{FF2B5EF4-FFF2-40B4-BE49-F238E27FC236}">
                <a16:creationId xmlns:a16="http://schemas.microsoft.com/office/drawing/2014/main" id="{A429D884-5509-4431-9FFB-12678125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65684"/>
            <a:ext cx="527187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n para arquitectura monolitica">
            <a:extLst>
              <a:ext uri="{FF2B5EF4-FFF2-40B4-BE49-F238E27FC236}">
                <a16:creationId xmlns:a16="http://schemas.microsoft.com/office/drawing/2014/main" id="{62C19337-6BD2-40ED-9F1A-6F674FFB0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t="14283" r="56008" b="19272"/>
          <a:stretch/>
        </p:blipFill>
        <p:spPr bwMode="auto">
          <a:xfrm>
            <a:off x="685800" y="1219199"/>
            <a:ext cx="24384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n para servidor caido">
            <a:extLst>
              <a:ext uri="{FF2B5EF4-FFF2-40B4-BE49-F238E27FC236}">
                <a16:creationId xmlns:a16="http://schemas.microsoft.com/office/drawing/2014/main" id="{768A25E1-B9DE-48E2-812E-E071D44C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067177"/>
            <a:ext cx="2890838" cy="25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Resultado de imagen para software mal">
            <a:extLst>
              <a:ext uri="{FF2B5EF4-FFF2-40B4-BE49-F238E27FC236}">
                <a16:creationId xmlns:a16="http://schemas.microsoft.com/office/drawing/2014/main" id="{8600B8FA-7B19-4D13-BB7C-4ADAEC08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408077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E73000C-2E99-45E7-981D-3BBCF062BCEE}"/>
              </a:ext>
            </a:extLst>
          </p:cNvPr>
          <p:cNvSpPr/>
          <p:nvPr/>
        </p:nvSpPr>
        <p:spPr>
          <a:xfrm>
            <a:off x="4419600" y="5097491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1DB0DEA1-6474-438C-92BC-F0B776C69B0B}"/>
              </a:ext>
            </a:extLst>
          </p:cNvPr>
          <p:cNvSpPr/>
          <p:nvPr/>
        </p:nvSpPr>
        <p:spPr>
          <a:xfrm>
            <a:off x="3124200" y="1678225"/>
            <a:ext cx="381000" cy="16219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63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para constructor icon">
            <a:extLst>
              <a:ext uri="{FF2B5EF4-FFF2-40B4-BE49-F238E27FC236}">
                <a16:creationId xmlns:a16="http://schemas.microsoft.com/office/drawing/2014/main" id="{ED619F8D-C100-46DE-9051-BF0A615BB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6"/>
          <a:stretch/>
        </p:blipFill>
        <p:spPr bwMode="auto">
          <a:xfrm>
            <a:off x="6869971" y="1319547"/>
            <a:ext cx="979941" cy="10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nube icono pensamiento">
            <a:extLst>
              <a:ext uri="{FF2B5EF4-FFF2-40B4-BE49-F238E27FC236}">
                <a16:creationId xmlns:a16="http://schemas.microsoft.com/office/drawing/2014/main" id="{897E2850-25AE-43B6-8631-3F5A35711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12222" r="12445" b="17425"/>
          <a:stretch/>
        </p:blipFill>
        <p:spPr bwMode="auto">
          <a:xfrm>
            <a:off x="7677883" y="856847"/>
            <a:ext cx="993677" cy="9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pic>
        <p:nvPicPr>
          <p:cNvPr id="1028" name="Picture 4" descr="Resultado de imagen para ICONOS 3D CASA CONSTRUCCION">
            <a:extLst>
              <a:ext uri="{FF2B5EF4-FFF2-40B4-BE49-F238E27FC236}">
                <a16:creationId xmlns:a16="http://schemas.microsoft.com/office/drawing/2014/main" id="{702278F5-305D-40C3-8312-F1794689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0" y="1319547"/>
            <a:ext cx="799307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lecha creciente  png">
            <a:extLst>
              <a:ext uri="{FF2B5EF4-FFF2-40B4-BE49-F238E27FC236}">
                <a16:creationId xmlns:a16="http://schemas.microsoft.com/office/drawing/2014/main" id="{27208E77-35BC-42B7-95CA-BA353E93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1365820"/>
            <a:ext cx="2054257" cy="11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ICONOS 3D CASA CONSTRUCCION">
            <a:extLst>
              <a:ext uri="{FF2B5EF4-FFF2-40B4-BE49-F238E27FC236}">
                <a16:creationId xmlns:a16="http://schemas.microsoft.com/office/drawing/2014/main" id="{A7DA9B92-FDC9-40B1-95CD-D4A761021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9375" r="9374" b="17460"/>
          <a:stretch/>
        </p:blipFill>
        <p:spPr bwMode="auto">
          <a:xfrm>
            <a:off x="1241432" y="2023001"/>
            <a:ext cx="798015" cy="6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parque icon">
            <a:extLst>
              <a:ext uri="{FF2B5EF4-FFF2-40B4-BE49-F238E27FC236}">
                <a16:creationId xmlns:a16="http://schemas.microsoft.com/office/drawing/2014/main" id="{ECD135C3-C7B0-41A5-9778-3A17FE68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12" y="1240792"/>
            <a:ext cx="682967" cy="68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alcaldia icon">
            <a:extLst>
              <a:ext uri="{FF2B5EF4-FFF2-40B4-BE49-F238E27FC236}">
                <a16:creationId xmlns:a16="http://schemas.microsoft.com/office/drawing/2014/main" id="{6AE2F0AA-1332-4BDB-9C46-D8317B99D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b="18750"/>
          <a:stretch/>
        </p:blipFill>
        <p:spPr bwMode="auto">
          <a:xfrm>
            <a:off x="2867188" y="2881850"/>
            <a:ext cx="920040" cy="7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cera icon">
            <a:extLst>
              <a:ext uri="{FF2B5EF4-FFF2-40B4-BE49-F238E27FC236}">
                <a16:creationId xmlns:a16="http://schemas.microsoft.com/office/drawing/2014/main" id="{82A11A7E-6ECC-417C-9EBC-E4DB7ACC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74" y="1890018"/>
            <a:ext cx="618464" cy="61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casa icon">
            <a:extLst>
              <a:ext uri="{FF2B5EF4-FFF2-40B4-BE49-F238E27FC236}">
                <a16:creationId xmlns:a16="http://schemas.microsoft.com/office/drawing/2014/main" id="{F7A00063-DC84-44A5-A8EC-0F04EE69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05" y="1244682"/>
            <a:ext cx="559191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edificio icon">
            <a:extLst>
              <a:ext uri="{FF2B5EF4-FFF2-40B4-BE49-F238E27FC236}">
                <a16:creationId xmlns:a16="http://schemas.microsoft.com/office/drawing/2014/main" id="{586842CF-BA68-442E-831F-D46A34471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-390" r="12857" b="390"/>
          <a:stretch/>
        </p:blipFill>
        <p:spPr bwMode="auto">
          <a:xfrm>
            <a:off x="4176910" y="2010762"/>
            <a:ext cx="389541" cy="5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518EB51-C733-48C5-988A-1C3E0C79EB68}"/>
              </a:ext>
            </a:extLst>
          </p:cNvPr>
          <p:cNvSpPr/>
          <p:nvPr/>
        </p:nvSpPr>
        <p:spPr>
          <a:xfrm>
            <a:off x="5124293" y="1717980"/>
            <a:ext cx="489971" cy="292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7C246D-3566-4082-AA5D-A4CCE37FA083}"/>
              </a:ext>
            </a:extLst>
          </p:cNvPr>
          <p:cNvSpPr txBox="1"/>
          <p:nvPr/>
        </p:nvSpPr>
        <p:spPr>
          <a:xfrm>
            <a:off x="6866235" y="2333225"/>
            <a:ext cx="118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J.B.B.L.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1044" name="Picture 20" descr="Resultado de imagen para ladrillo icon">
            <a:extLst>
              <a:ext uri="{FF2B5EF4-FFF2-40B4-BE49-F238E27FC236}">
                <a16:creationId xmlns:a16="http://schemas.microsoft.com/office/drawing/2014/main" id="{8317543A-AE5B-4264-B886-CFB6D725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02" y="5319337"/>
            <a:ext cx="685801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dollar icon">
            <a:extLst>
              <a:ext uri="{FF2B5EF4-FFF2-40B4-BE49-F238E27FC236}">
                <a16:creationId xmlns:a16="http://schemas.microsoft.com/office/drawing/2014/main" id="{C86C7EB1-6237-4651-8A49-BBAC8796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7312908" y="5358489"/>
            <a:ext cx="597191" cy="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para reloj de arena icon">
            <a:extLst>
              <a:ext uri="{FF2B5EF4-FFF2-40B4-BE49-F238E27FC236}">
                <a16:creationId xmlns:a16="http://schemas.microsoft.com/office/drawing/2014/main" id="{34A14D9E-A05A-4D6F-B8E0-B2A28587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30" y="544504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F3DC0DBE-EAC6-41B5-BA1C-730D143FAD4A}"/>
              </a:ext>
            </a:extLst>
          </p:cNvPr>
          <p:cNvSpPr/>
          <p:nvPr/>
        </p:nvSpPr>
        <p:spPr>
          <a:xfrm rot="7808430">
            <a:off x="6950659" y="4363704"/>
            <a:ext cx="254093" cy="992459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50" name="Picture 26" descr="Resultado de imagen para arquitecto icon">
            <a:extLst>
              <a:ext uri="{FF2B5EF4-FFF2-40B4-BE49-F238E27FC236}">
                <a16:creationId xmlns:a16="http://schemas.microsoft.com/office/drawing/2014/main" id="{1E7B39EC-D287-4BA6-9568-2732F404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40" y="3484836"/>
            <a:ext cx="1100043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foco icono">
            <a:extLst>
              <a:ext uri="{FF2B5EF4-FFF2-40B4-BE49-F238E27FC236}">
                <a16:creationId xmlns:a16="http://schemas.microsoft.com/office/drawing/2014/main" id="{F6DEAD3D-19C0-4FDF-A01A-DABAAF619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09" y="1524277"/>
            <a:ext cx="726691" cy="7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33D7C233-0305-4205-87A7-95D147D0EFAE}"/>
              </a:ext>
            </a:extLst>
          </p:cNvPr>
          <p:cNvSpPr/>
          <p:nvPr/>
        </p:nvSpPr>
        <p:spPr>
          <a:xfrm>
            <a:off x="3005828" y="916003"/>
            <a:ext cx="2026920" cy="183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4" descr="Resultado de imagen para persona icon">
            <a:extLst>
              <a:ext uri="{FF2B5EF4-FFF2-40B4-BE49-F238E27FC236}">
                <a16:creationId xmlns:a16="http://schemas.microsoft.com/office/drawing/2014/main" id="{B8579D4D-174A-4094-B7D6-82D73F6A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49" y="2873837"/>
            <a:ext cx="562096" cy="7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lecha: hacia arriba 26">
            <a:extLst>
              <a:ext uri="{FF2B5EF4-FFF2-40B4-BE49-F238E27FC236}">
                <a16:creationId xmlns:a16="http://schemas.microsoft.com/office/drawing/2014/main" id="{0D151D08-91C6-46D3-9090-B230D37EE6B3}"/>
              </a:ext>
            </a:extLst>
          </p:cNvPr>
          <p:cNvSpPr/>
          <p:nvPr/>
        </p:nvSpPr>
        <p:spPr>
          <a:xfrm rot="2359262">
            <a:off x="3002050" y="2548195"/>
            <a:ext cx="254093" cy="576996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6B8E688A-A8EA-4C97-ACE3-0626C3C3EC1C}"/>
              </a:ext>
            </a:extLst>
          </p:cNvPr>
          <p:cNvSpPr/>
          <p:nvPr/>
        </p:nvSpPr>
        <p:spPr>
          <a:xfrm rot="21184484">
            <a:off x="4112848" y="2792176"/>
            <a:ext cx="254093" cy="507247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DE02BE4-934E-4824-84BA-34FEDB83F78D}"/>
              </a:ext>
            </a:extLst>
          </p:cNvPr>
          <p:cNvSpPr/>
          <p:nvPr/>
        </p:nvSpPr>
        <p:spPr>
          <a:xfrm>
            <a:off x="6380000" y="1741231"/>
            <a:ext cx="489971" cy="292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6" name="Picture 10" descr="Resultado de imagen para parque icon">
            <a:extLst>
              <a:ext uri="{FF2B5EF4-FFF2-40B4-BE49-F238E27FC236}">
                <a16:creationId xmlns:a16="http://schemas.microsoft.com/office/drawing/2014/main" id="{ED217EA0-0AE6-4460-A3A3-63A5B961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9398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Resultado de imagen para acera icon">
            <a:extLst>
              <a:ext uri="{FF2B5EF4-FFF2-40B4-BE49-F238E27FC236}">
                <a16:creationId xmlns:a16="http://schemas.microsoft.com/office/drawing/2014/main" id="{10E20E4B-54CF-49B0-8F2E-3BB24000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74" y="1204741"/>
            <a:ext cx="229612" cy="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Resultado de imagen para casa icon">
            <a:extLst>
              <a:ext uri="{FF2B5EF4-FFF2-40B4-BE49-F238E27FC236}">
                <a16:creationId xmlns:a16="http://schemas.microsoft.com/office/drawing/2014/main" id="{12752B25-B71F-4440-A13A-7375EE8E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99" y="962140"/>
            <a:ext cx="206275" cy="2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Resultado de imagen para edificio icon">
            <a:extLst>
              <a:ext uri="{FF2B5EF4-FFF2-40B4-BE49-F238E27FC236}">
                <a16:creationId xmlns:a16="http://schemas.microsoft.com/office/drawing/2014/main" id="{940FD9C7-927C-4E8B-AD49-111F12D7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-390" r="12857" b="390"/>
          <a:stretch/>
        </p:blipFill>
        <p:spPr bwMode="auto">
          <a:xfrm>
            <a:off x="8140186" y="1203485"/>
            <a:ext cx="200279" cy="2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8C674D0F-D001-47C1-BD73-38C9FD03BFDE}"/>
              </a:ext>
            </a:extLst>
          </p:cNvPr>
          <p:cNvSpPr/>
          <p:nvPr/>
        </p:nvSpPr>
        <p:spPr>
          <a:xfrm rot="7546719">
            <a:off x="6370406" y="3017945"/>
            <a:ext cx="1105248" cy="292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Flecha: hacia arriba 40">
            <a:extLst>
              <a:ext uri="{FF2B5EF4-FFF2-40B4-BE49-F238E27FC236}">
                <a16:creationId xmlns:a16="http://schemas.microsoft.com/office/drawing/2014/main" id="{1806DD0F-DED0-4C9C-A971-5D3DEE0439A9}"/>
              </a:ext>
            </a:extLst>
          </p:cNvPr>
          <p:cNvSpPr/>
          <p:nvPr/>
        </p:nvSpPr>
        <p:spPr>
          <a:xfrm rot="13651085">
            <a:off x="4793693" y="4401837"/>
            <a:ext cx="254093" cy="1013420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2" name="Flecha: hacia arriba 41">
            <a:extLst>
              <a:ext uri="{FF2B5EF4-FFF2-40B4-BE49-F238E27FC236}">
                <a16:creationId xmlns:a16="http://schemas.microsoft.com/office/drawing/2014/main" id="{2C72F995-8F51-4FA2-9794-BDE3B78D593E}"/>
              </a:ext>
            </a:extLst>
          </p:cNvPr>
          <p:cNvSpPr/>
          <p:nvPr/>
        </p:nvSpPr>
        <p:spPr>
          <a:xfrm rot="10800000">
            <a:off x="5911131" y="4705465"/>
            <a:ext cx="254093" cy="653023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8A37E65-80D4-4355-A4F9-3C2388D3722A}"/>
              </a:ext>
            </a:extLst>
          </p:cNvPr>
          <p:cNvSpPr txBox="1"/>
          <p:nvPr/>
        </p:nvSpPr>
        <p:spPr>
          <a:xfrm>
            <a:off x="3679545" y="5966327"/>
            <a:ext cx="125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Material</a:t>
            </a:r>
            <a:endParaRPr lang="es-BO" sz="1600" dirty="0">
              <a:solidFill>
                <a:schemeClr val="bg2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6FE10D4-7C4A-4F26-85BE-219F947491AD}"/>
              </a:ext>
            </a:extLst>
          </p:cNvPr>
          <p:cNvSpPr txBox="1"/>
          <p:nvPr/>
        </p:nvSpPr>
        <p:spPr>
          <a:xfrm>
            <a:off x="5426500" y="6151542"/>
            <a:ext cx="118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Tiempo</a:t>
            </a:r>
            <a:endParaRPr lang="es-BO" sz="1600" dirty="0">
              <a:solidFill>
                <a:schemeClr val="bg2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C2988F3-E807-47C6-A945-A87FC9D3F922}"/>
              </a:ext>
            </a:extLst>
          </p:cNvPr>
          <p:cNvSpPr txBox="1"/>
          <p:nvPr/>
        </p:nvSpPr>
        <p:spPr>
          <a:xfrm>
            <a:off x="7052152" y="6045814"/>
            <a:ext cx="132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dirty="0">
                <a:solidFill>
                  <a:schemeClr val="bg2"/>
                </a:solidFill>
              </a:rPr>
              <a:t>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3" grpId="0" animBg="1"/>
      <p:bldP spid="27" grpId="0" animBg="1"/>
      <p:bldP spid="28" grpId="0" animBg="1"/>
      <p:bldP spid="29" grpId="0" animBg="1"/>
      <p:bldP spid="40" grpId="0" animBg="1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MICROSERVICIOS</a:t>
            </a:r>
          </a:p>
        </p:txBody>
      </p:sp>
      <p:graphicFrame>
        <p:nvGraphicFramePr>
          <p:cNvPr id="5" name="Marcador de contenido 3" descr="enumerar diseño de gráfico inteligente">
            <a:extLst>
              <a:ext uri="{FF2B5EF4-FFF2-40B4-BE49-F238E27FC236}">
                <a16:creationId xmlns:a16="http://schemas.microsoft.com/office/drawing/2014/main" id="{97C9A41E-EAAE-4227-A224-C466CF898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08192"/>
              </p:ext>
            </p:extLst>
          </p:nvPr>
        </p:nvGraphicFramePr>
        <p:xfrm>
          <a:off x="304800" y="871481"/>
          <a:ext cx="493776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4" name="Picture 4" descr="Resultado de imagen para escalabilidad horizontal">
            <a:extLst>
              <a:ext uri="{FF2B5EF4-FFF2-40B4-BE49-F238E27FC236}">
                <a16:creationId xmlns:a16="http://schemas.microsoft.com/office/drawing/2014/main" id="{081ECB49-FD3E-41D5-BC77-092AEFB6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20371"/>
            <a:ext cx="5370220" cy="22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n para arquitectura monolitica">
            <a:extLst>
              <a:ext uri="{FF2B5EF4-FFF2-40B4-BE49-F238E27FC236}">
                <a16:creationId xmlns:a16="http://schemas.microsoft.com/office/drawing/2014/main" id="{97D7901B-20C1-4A7B-920B-932CFCEA4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6" t="14107" r="7143" b="2254"/>
          <a:stretch/>
        </p:blipFill>
        <p:spPr bwMode="auto">
          <a:xfrm>
            <a:off x="1722119" y="4520371"/>
            <a:ext cx="1219201" cy="21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netflix logo">
            <a:extLst>
              <a:ext uri="{FF2B5EF4-FFF2-40B4-BE49-F238E27FC236}">
                <a16:creationId xmlns:a16="http://schemas.microsoft.com/office/drawing/2014/main" id="{533BCCA9-B44E-471D-8233-DD179A12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33" y="1554928"/>
            <a:ext cx="1440267" cy="10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n para ebay logo">
            <a:extLst>
              <a:ext uri="{FF2B5EF4-FFF2-40B4-BE49-F238E27FC236}">
                <a16:creationId xmlns:a16="http://schemas.microsoft.com/office/drawing/2014/main" id="{B21D2BCE-1258-4C2A-A4EC-BC5F2DCC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23" y="1554928"/>
            <a:ext cx="1770504" cy="9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Resultado de imagen para amazon logo">
            <a:extLst>
              <a:ext uri="{FF2B5EF4-FFF2-40B4-BE49-F238E27FC236}">
                <a16:creationId xmlns:a16="http://schemas.microsoft.com/office/drawing/2014/main" id="{C61D3053-CA55-41EC-953B-551C6C48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7" y="2857686"/>
            <a:ext cx="2569173" cy="14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9092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PRÁCTICO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141354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PLANIFICACION DE INCREMENTOS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3FB372E-847B-4C90-B6C7-B8B27FDBB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64261"/>
              </p:ext>
            </p:extLst>
          </p:nvPr>
        </p:nvGraphicFramePr>
        <p:xfrm>
          <a:off x="1219200" y="1828800"/>
          <a:ext cx="6934200" cy="3599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012">
                  <a:extLst>
                    <a:ext uri="{9D8B030D-6E8A-4147-A177-3AD203B41FA5}">
                      <a16:colId xmlns:a16="http://schemas.microsoft.com/office/drawing/2014/main" val="1729525962"/>
                    </a:ext>
                  </a:extLst>
                </a:gridCol>
                <a:gridCol w="6209188">
                  <a:extLst>
                    <a:ext uri="{9D8B030D-6E8A-4147-A177-3AD203B41FA5}">
                      <a16:colId xmlns:a16="http://schemas.microsoft.com/office/drawing/2014/main" val="123505459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>
                          <a:effectLst/>
                        </a:rPr>
                        <a:t>Nº</a:t>
                      </a:r>
                      <a:endParaRPr lang="es-BO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 dirty="0">
                          <a:effectLst/>
                        </a:rPr>
                        <a:t>Incrementos</a:t>
                      </a:r>
                      <a:endParaRPr lang="es-BO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608014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>
                          <a:effectLst/>
                        </a:rPr>
                        <a:t>1</a:t>
                      </a:r>
                      <a:endParaRPr lang="es-BO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 dirty="0">
                          <a:effectLst/>
                        </a:rPr>
                        <a:t>Modelar la arquitectura de microservicios para todo el proyecto.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 dirty="0">
                          <a:effectLst/>
                        </a:rPr>
                        <a:t>Desarrollar el subsistema de autenticación y usuarios.</a:t>
                      </a:r>
                      <a:endParaRPr lang="es-BO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997799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>
                          <a:effectLst/>
                        </a:rPr>
                        <a:t>2</a:t>
                      </a:r>
                      <a:endParaRPr lang="es-BO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BO" sz="2400" dirty="0">
                          <a:effectLst/>
                        </a:rPr>
                        <a:t>Desarrollar el subsistema de gestión de Stock.</a:t>
                      </a:r>
                      <a:endParaRPr lang="es-BO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6393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>
                          <a:effectLst/>
                        </a:rPr>
                        <a:t>3</a:t>
                      </a:r>
                      <a:endParaRPr lang="es-BO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>
                          <a:effectLst/>
                        </a:rPr>
                        <a:t>Desarrollar el subsistema de cálculo.</a:t>
                      </a:r>
                      <a:endParaRPr lang="es-BO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95036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 dirty="0">
                          <a:effectLst/>
                        </a:rPr>
                        <a:t>4</a:t>
                      </a:r>
                      <a:endParaRPr lang="es-BO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400" dirty="0">
                          <a:effectLst/>
                        </a:rPr>
                        <a:t>Desarrollar el subsistema de fases.</a:t>
                      </a:r>
                      <a:endParaRPr lang="es-BO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7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0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1 Incremento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C01843-BD15-4AF5-81A2-DBA0D0184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 t="6043" r="6667" b="1299"/>
          <a:stretch/>
        </p:blipFill>
        <p:spPr>
          <a:xfrm>
            <a:off x="685800" y="1143000"/>
            <a:ext cx="2567608" cy="47244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C6AFD1-A4A3-4853-BCE6-B3E713620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177" y="1828800"/>
            <a:ext cx="5643120" cy="28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2 Incremento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C335CA-5A74-40D1-99AB-7195E66AE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11" t="4862" r="3333" b="2771"/>
          <a:stretch/>
        </p:blipFill>
        <p:spPr>
          <a:xfrm>
            <a:off x="998220" y="1395378"/>
            <a:ext cx="2514600" cy="49424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7AB07D-76AC-4D48-83BC-C472361A5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990600"/>
            <a:ext cx="4755777" cy="5752046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76F79C6-EF67-4D13-96C6-FE133BEC1825}"/>
              </a:ext>
            </a:extLst>
          </p:cNvPr>
          <p:cNvCxnSpPr>
            <a:cxnSpLocks/>
          </p:cNvCxnSpPr>
          <p:nvPr/>
        </p:nvCxnSpPr>
        <p:spPr>
          <a:xfrm flipV="1">
            <a:off x="4572000" y="3581401"/>
            <a:ext cx="0" cy="2852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81146-F274-4686-82B5-903045541DFE}"/>
              </a:ext>
            </a:extLst>
          </p:cNvPr>
          <p:cNvCxnSpPr/>
          <p:nvPr/>
        </p:nvCxnSpPr>
        <p:spPr>
          <a:xfrm>
            <a:off x="4572000" y="3866623"/>
            <a:ext cx="990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3681CB7-62BA-49BD-8951-CC45E35ABBAB}"/>
              </a:ext>
            </a:extLst>
          </p:cNvPr>
          <p:cNvCxnSpPr/>
          <p:nvPr/>
        </p:nvCxnSpPr>
        <p:spPr>
          <a:xfrm>
            <a:off x="5562600" y="3866623"/>
            <a:ext cx="0" cy="4767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3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3 Incremento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79F855-5AF5-493C-AFDA-8F8ACEE6E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5" t="5000" r="3828" b="1666"/>
          <a:stretch/>
        </p:blipFill>
        <p:spPr>
          <a:xfrm>
            <a:off x="609600" y="1708350"/>
            <a:ext cx="2971800" cy="487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F86DFA-3F38-41B8-A6F2-0FAEAF00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209800"/>
            <a:ext cx="5393901" cy="3500548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4F889AF-5695-4A70-97DA-14D959ECB163}"/>
              </a:ext>
            </a:extLst>
          </p:cNvPr>
          <p:cNvCxnSpPr>
            <a:cxnSpLocks/>
          </p:cNvCxnSpPr>
          <p:nvPr/>
        </p:nvCxnSpPr>
        <p:spPr>
          <a:xfrm rot="10800000">
            <a:off x="3962400" y="3505200"/>
            <a:ext cx="2514600" cy="533400"/>
          </a:xfrm>
          <a:prstGeom prst="bentConnector3">
            <a:avLst>
              <a:gd name="adj1" fmla="val 99242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DF5CAA8-B69B-43EC-8C77-A5B8804EC068}"/>
              </a:ext>
            </a:extLst>
          </p:cNvPr>
          <p:cNvCxnSpPr>
            <a:cxnSpLocks/>
          </p:cNvCxnSpPr>
          <p:nvPr/>
        </p:nvCxnSpPr>
        <p:spPr>
          <a:xfrm flipV="1">
            <a:off x="4495800" y="4038601"/>
            <a:ext cx="0" cy="2605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0A8B328-C61E-40D6-9540-C40685015608}"/>
              </a:ext>
            </a:extLst>
          </p:cNvPr>
          <p:cNvCxnSpPr>
            <a:cxnSpLocks/>
          </p:cNvCxnSpPr>
          <p:nvPr/>
        </p:nvCxnSpPr>
        <p:spPr>
          <a:xfrm flipV="1">
            <a:off x="4495800" y="5486400"/>
            <a:ext cx="0" cy="1524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BF7A407-47EF-428C-8340-B925DBFF6752}"/>
              </a:ext>
            </a:extLst>
          </p:cNvPr>
          <p:cNvCxnSpPr/>
          <p:nvPr/>
        </p:nvCxnSpPr>
        <p:spPr>
          <a:xfrm>
            <a:off x="4495800" y="5638800"/>
            <a:ext cx="320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FC51889-848C-4FDE-B655-5C8B93A1BD23}"/>
              </a:ext>
            </a:extLst>
          </p:cNvPr>
          <p:cNvCxnSpPr>
            <a:cxnSpLocks/>
          </p:cNvCxnSpPr>
          <p:nvPr/>
        </p:nvCxnSpPr>
        <p:spPr>
          <a:xfrm flipV="1">
            <a:off x="7696200" y="4648200"/>
            <a:ext cx="0" cy="990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58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5720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4 Incremento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1BF322-8504-4C1E-B3DA-CAC448844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56"/>
          <a:stretch/>
        </p:blipFill>
        <p:spPr>
          <a:xfrm>
            <a:off x="4343400" y="1064466"/>
            <a:ext cx="4800600" cy="5560411"/>
          </a:xfrm>
          <a:prstGeom prst="rect">
            <a:avLst/>
          </a:prstGeom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237A4A-26D6-4381-9934-A037543B67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0" t="6353" r="2231" b="4707"/>
          <a:stretch/>
        </p:blipFill>
        <p:spPr>
          <a:xfrm>
            <a:off x="58783" y="1905000"/>
            <a:ext cx="4284617" cy="31242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B368AA11-F76A-4898-A4DF-8C266544BC76}"/>
              </a:ext>
            </a:extLst>
          </p:cNvPr>
          <p:cNvCxnSpPr/>
          <p:nvPr/>
        </p:nvCxnSpPr>
        <p:spPr>
          <a:xfrm rot="5400000" flipH="1" flipV="1">
            <a:off x="7223759" y="4937759"/>
            <a:ext cx="487682" cy="152400"/>
          </a:xfrm>
          <a:prstGeom prst="bentConnector3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229995A-04E6-464D-94F1-6B000E3FA2BC}"/>
              </a:ext>
            </a:extLst>
          </p:cNvPr>
          <p:cNvCxnSpPr>
            <a:cxnSpLocks/>
          </p:cNvCxnSpPr>
          <p:nvPr/>
        </p:nvCxnSpPr>
        <p:spPr>
          <a:xfrm flipV="1">
            <a:off x="4419600" y="2971800"/>
            <a:ext cx="0" cy="17983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7D317EF-0BF8-4AEA-B0FD-87DB1E31B3D8}"/>
              </a:ext>
            </a:extLst>
          </p:cNvPr>
          <p:cNvCxnSpPr/>
          <p:nvPr/>
        </p:nvCxnSpPr>
        <p:spPr>
          <a:xfrm>
            <a:off x="4419600" y="2971800"/>
            <a:ext cx="23622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FBD7E5-0BBB-4AF1-95D7-6C070011E8EC}"/>
              </a:ext>
            </a:extLst>
          </p:cNvPr>
          <p:cNvCxnSpPr/>
          <p:nvPr/>
        </p:nvCxnSpPr>
        <p:spPr>
          <a:xfrm flipV="1">
            <a:off x="4724400" y="2362200"/>
            <a:ext cx="0" cy="6096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7BD16A8-6E99-4E5A-8998-059E409D6A66}"/>
              </a:ext>
            </a:extLst>
          </p:cNvPr>
          <p:cNvCxnSpPr/>
          <p:nvPr/>
        </p:nvCxnSpPr>
        <p:spPr>
          <a:xfrm flipV="1">
            <a:off x="5181600" y="2971800"/>
            <a:ext cx="0" cy="3048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4E9A989-FA70-45C2-BB1D-F15D26CD522D}"/>
              </a:ext>
            </a:extLst>
          </p:cNvPr>
          <p:cNvCxnSpPr>
            <a:cxnSpLocks/>
          </p:cNvCxnSpPr>
          <p:nvPr/>
        </p:nvCxnSpPr>
        <p:spPr>
          <a:xfrm>
            <a:off x="4419600" y="4770118"/>
            <a:ext cx="3581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9F337A6-5529-4E8E-9039-CF306DD4D05E}"/>
              </a:ext>
            </a:extLst>
          </p:cNvPr>
          <p:cNvCxnSpPr>
            <a:cxnSpLocks/>
          </p:cNvCxnSpPr>
          <p:nvPr/>
        </p:nvCxnSpPr>
        <p:spPr>
          <a:xfrm flipV="1">
            <a:off x="8001000" y="3657600"/>
            <a:ext cx="0" cy="1112518"/>
          </a:xfrm>
          <a:prstGeom prst="straightConnector1">
            <a:avLst/>
          </a:prstGeom>
          <a:ln w="19050">
            <a:solidFill>
              <a:schemeClr val="accent1">
                <a:satMod val="1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6AC55BD-EE5A-4D28-BFBA-7DDCAE083848}"/>
              </a:ext>
            </a:extLst>
          </p:cNvPr>
          <p:cNvCxnSpPr>
            <a:cxnSpLocks/>
          </p:cNvCxnSpPr>
          <p:nvPr/>
        </p:nvCxnSpPr>
        <p:spPr>
          <a:xfrm>
            <a:off x="5181600" y="4536755"/>
            <a:ext cx="0" cy="23336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93C4011B-E72F-4220-937E-30518E60A973}"/>
              </a:ext>
            </a:extLst>
          </p:cNvPr>
          <p:cNvCxnSpPr>
            <a:cxnSpLocks/>
          </p:cNvCxnSpPr>
          <p:nvPr/>
        </p:nvCxnSpPr>
        <p:spPr>
          <a:xfrm rot="10800000">
            <a:off x="6705600" y="2971800"/>
            <a:ext cx="152400" cy="76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9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3223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DEMOSTRACIÓN DE SOFTWARE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97460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FB2F23-2036-40E0-9404-AC751F6D5CCA}"/>
              </a:ext>
            </a:extLst>
          </p:cNvPr>
          <p:cNvSpPr/>
          <p:nvPr/>
        </p:nvSpPr>
        <p:spPr>
          <a:xfrm>
            <a:off x="838200" y="20574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Todos los intercambios de los servicios fueron hechos bajo JSON y el estándar JWT.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Se propuso la arquitectura de microservicios porque permite una mayor escalabilidad del proyecto, es flexible en acoplamiento de servicios y se logró demostrar su funcionalidad.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En el desarrollo del API del subsistema de autenticación y usuario se levantó un servidor propio el cual provee las credenciales y acceso a los demás subsistemas.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En el desarrollo del subsistema de fases se incluyó el diagrama Gantt, en la cual se listan los proyectos realizados por la empresa.</a:t>
            </a:r>
          </a:p>
          <a:p>
            <a:pPr lvl="0"/>
            <a:endParaRPr lang="es-BO" dirty="0">
              <a:solidFill>
                <a:schemeClr val="bg1"/>
              </a:solidFill>
            </a:endParaRPr>
          </a:p>
          <a:p>
            <a:pPr lvl="0"/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9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Resultado de imagen para logo oauth">
            <a:extLst>
              <a:ext uri="{FF2B5EF4-FFF2-40B4-BE49-F238E27FC236}">
                <a16:creationId xmlns:a16="http://schemas.microsoft.com/office/drawing/2014/main" id="{12E1EC62-85A3-430A-B719-DDC81C07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69366"/>
            <a:ext cx="2787813" cy="18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" y="265160"/>
            <a:ext cx="5181600" cy="799306"/>
          </a:xfrm>
        </p:spPr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  <p:pic>
        <p:nvPicPr>
          <p:cNvPr id="14338" name="Picture 2" descr="Resultado de imagen para logo punto de venta">
            <a:extLst>
              <a:ext uri="{FF2B5EF4-FFF2-40B4-BE49-F238E27FC236}">
                <a16:creationId xmlns:a16="http://schemas.microsoft.com/office/drawing/2014/main" id="{4B84574E-A82D-4F28-80C5-900920D3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6577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Resultado de imagen para recursos humanos logo">
            <a:extLst>
              <a:ext uri="{FF2B5EF4-FFF2-40B4-BE49-F238E27FC236}">
                <a16:creationId xmlns:a16="http://schemas.microsoft.com/office/drawing/2014/main" id="{DFB84608-1E9E-4EFD-BF19-1DD12BB14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24889" r="19112" b="21778"/>
          <a:stretch/>
        </p:blipFill>
        <p:spPr bwMode="auto">
          <a:xfrm>
            <a:off x="3476625" y="4190627"/>
            <a:ext cx="16764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n-US" dirty="0"/>
              <a:t>ANTECEDENTES</a:t>
            </a:r>
            <a:endParaRPr lang="es-ES" dirty="0"/>
          </a:p>
        </p:txBody>
      </p:sp>
      <p:pic>
        <p:nvPicPr>
          <p:cNvPr id="2050" name="Picture 2" descr="Resultado de imagen para grupo de personas icon">
            <a:extLst>
              <a:ext uri="{FF2B5EF4-FFF2-40B4-BE49-F238E27FC236}">
                <a16:creationId xmlns:a16="http://schemas.microsoft.com/office/drawing/2014/main" id="{7F560364-5D8D-410F-8DA2-4508E121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14" y="5472031"/>
            <a:ext cx="1003882" cy="65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hecklist icon">
            <a:extLst>
              <a:ext uri="{FF2B5EF4-FFF2-40B4-BE49-F238E27FC236}">
                <a16:creationId xmlns:a16="http://schemas.microsoft.com/office/drawing/2014/main" id="{8BF0C205-AC6C-4838-A605-7234FA28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79" y="5346577"/>
            <a:ext cx="1003881" cy="10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excel icon">
            <a:extLst>
              <a:ext uri="{FF2B5EF4-FFF2-40B4-BE49-F238E27FC236}">
                <a16:creationId xmlns:a16="http://schemas.microsoft.com/office/drawing/2014/main" id="{E1889452-88F7-4DFC-8EE3-ECE326BA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9" y="4003113"/>
            <a:ext cx="641891" cy="6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68E7D53-5F1B-4845-AD43-BFE5356F81CF}"/>
              </a:ext>
            </a:extLst>
          </p:cNvPr>
          <p:cNvSpPr/>
          <p:nvPr/>
        </p:nvSpPr>
        <p:spPr>
          <a:xfrm rot="5400000">
            <a:off x="1801312" y="2348036"/>
            <a:ext cx="487680" cy="23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58" name="Picture 10" descr="Resultado de imagen para industria icon">
            <a:extLst>
              <a:ext uri="{FF2B5EF4-FFF2-40B4-BE49-F238E27FC236}">
                <a16:creationId xmlns:a16="http://schemas.microsoft.com/office/drawing/2014/main" id="{1871F13E-53AB-4ED4-BFF4-0EF4FEBB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" y="2328215"/>
            <a:ext cx="641891" cy="52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sultado de imagen para industria icon">
            <a:extLst>
              <a:ext uri="{FF2B5EF4-FFF2-40B4-BE49-F238E27FC236}">
                <a16:creationId xmlns:a16="http://schemas.microsoft.com/office/drawing/2014/main" id="{DB128682-61FC-4000-9AA8-F309106D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9" y="3012726"/>
            <a:ext cx="641891" cy="52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empleado icono">
            <a:extLst>
              <a:ext uri="{FF2B5EF4-FFF2-40B4-BE49-F238E27FC236}">
                <a16:creationId xmlns:a16="http://schemas.microsoft.com/office/drawing/2014/main" id="{F18C42EF-8212-48A1-A102-EA2A9B26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06" y="2759171"/>
            <a:ext cx="632970" cy="6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AF691689-ACCD-4AF1-9FD5-76C7EA7F0F10}"/>
              </a:ext>
            </a:extLst>
          </p:cNvPr>
          <p:cNvSpPr/>
          <p:nvPr/>
        </p:nvSpPr>
        <p:spPr>
          <a:xfrm rot="5400000">
            <a:off x="1806671" y="3599147"/>
            <a:ext cx="405039" cy="18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B941705-2ABC-4942-AE7B-54D50961F867}"/>
              </a:ext>
            </a:extLst>
          </p:cNvPr>
          <p:cNvCxnSpPr>
            <a:cxnSpLocks/>
          </p:cNvCxnSpPr>
          <p:nvPr/>
        </p:nvCxnSpPr>
        <p:spPr>
          <a:xfrm flipV="1">
            <a:off x="1209680" y="3205151"/>
            <a:ext cx="461269" cy="6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B6B22F0-4090-43AB-9580-5009870BACA1}"/>
              </a:ext>
            </a:extLst>
          </p:cNvPr>
          <p:cNvCxnSpPr>
            <a:cxnSpLocks/>
          </p:cNvCxnSpPr>
          <p:nvPr/>
        </p:nvCxnSpPr>
        <p:spPr>
          <a:xfrm>
            <a:off x="1199498" y="2753773"/>
            <a:ext cx="471451" cy="72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n para aceptado icono">
            <a:extLst>
              <a:ext uri="{FF2B5EF4-FFF2-40B4-BE49-F238E27FC236}">
                <a16:creationId xmlns:a16="http://schemas.microsoft.com/office/drawing/2014/main" id="{F663BB0B-108B-43BD-824D-9760E9F8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74" y="5291728"/>
            <a:ext cx="1003881" cy="10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F8C41B6-647A-4259-8846-A1B94FA6A655}"/>
              </a:ext>
            </a:extLst>
          </p:cNvPr>
          <p:cNvSpPr/>
          <p:nvPr/>
        </p:nvSpPr>
        <p:spPr>
          <a:xfrm>
            <a:off x="2534407" y="4142486"/>
            <a:ext cx="682804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4F1448DD-E279-49EC-8B43-14B0475BB5CA}"/>
              </a:ext>
            </a:extLst>
          </p:cNvPr>
          <p:cNvSpPr/>
          <p:nvPr/>
        </p:nvSpPr>
        <p:spPr>
          <a:xfrm>
            <a:off x="4519714" y="5716676"/>
            <a:ext cx="385366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2" name="Picture 20" descr="Resultado de imagen para ladrillo icon">
            <a:extLst>
              <a:ext uri="{FF2B5EF4-FFF2-40B4-BE49-F238E27FC236}">
                <a16:creationId xmlns:a16="http://schemas.microsoft.com/office/drawing/2014/main" id="{67CB021E-50A7-4FC0-9E73-36ACCC31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31" y="1518111"/>
            <a:ext cx="685801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Resultado de imagen para dollar icon">
            <a:extLst>
              <a:ext uri="{FF2B5EF4-FFF2-40B4-BE49-F238E27FC236}">
                <a16:creationId xmlns:a16="http://schemas.microsoft.com/office/drawing/2014/main" id="{1760853B-0876-4C36-88AE-BA1D5C34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2051861" y="1912313"/>
            <a:ext cx="250019" cy="2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7BD447-1993-4874-89AA-6C1F4F0E2F3E}"/>
              </a:ext>
            </a:extLst>
          </p:cNvPr>
          <p:cNvSpPr txBox="1"/>
          <p:nvPr/>
        </p:nvSpPr>
        <p:spPr>
          <a:xfrm>
            <a:off x="1515559" y="1335663"/>
            <a:ext cx="81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Material</a:t>
            </a:r>
            <a:endParaRPr lang="es-BO" sz="1400" dirty="0">
              <a:solidFill>
                <a:schemeClr val="bg2"/>
              </a:solidFill>
            </a:endParaRPr>
          </a:p>
        </p:txBody>
      </p:sp>
      <p:sp>
        <p:nvSpPr>
          <p:cNvPr id="30" name="Flecha: hacia arriba 29">
            <a:extLst>
              <a:ext uri="{FF2B5EF4-FFF2-40B4-BE49-F238E27FC236}">
                <a16:creationId xmlns:a16="http://schemas.microsoft.com/office/drawing/2014/main" id="{6B943B83-75B2-4B8C-AEC8-388CBF9204F2}"/>
              </a:ext>
            </a:extLst>
          </p:cNvPr>
          <p:cNvSpPr/>
          <p:nvPr/>
        </p:nvSpPr>
        <p:spPr>
          <a:xfrm rot="13056024">
            <a:off x="4313264" y="3212683"/>
            <a:ext cx="202918" cy="1032720"/>
          </a:xfrm>
          <a:prstGeom prst="upArrow">
            <a:avLst>
              <a:gd name="adj1" fmla="val 29922"/>
              <a:gd name="adj2" fmla="val 90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1" name="Picture 28" descr="Resultado de imagen para cotizacion icon">
            <a:extLst>
              <a:ext uri="{FF2B5EF4-FFF2-40B4-BE49-F238E27FC236}">
                <a16:creationId xmlns:a16="http://schemas.microsoft.com/office/drawing/2014/main" id="{19C24497-B018-4FEA-972D-27332F20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76" y="3993893"/>
            <a:ext cx="555825" cy="5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Resultado de imagen para dollar icon">
            <a:extLst>
              <a:ext uri="{FF2B5EF4-FFF2-40B4-BE49-F238E27FC236}">
                <a16:creationId xmlns:a16="http://schemas.microsoft.com/office/drawing/2014/main" id="{A5132B18-76E9-4ADB-9528-568AD990D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4703805" y="1556535"/>
            <a:ext cx="590291" cy="5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4" descr="Resultado de imagen para reloj de arena icon">
            <a:extLst>
              <a:ext uri="{FF2B5EF4-FFF2-40B4-BE49-F238E27FC236}">
                <a16:creationId xmlns:a16="http://schemas.microsoft.com/office/drawing/2014/main" id="{51480AFD-6394-484E-8AF8-4F2F7EE4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29" y="1542562"/>
            <a:ext cx="590291" cy="5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5A077F32-E20E-46B0-B4DF-A0FBD8E16257}"/>
              </a:ext>
            </a:extLst>
          </p:cNvPr>
          <p:cNvSpPr txBox="1"/>
          <p:nvPr/>
        </p:nvSpPr>
        <p:spPr>
          <a:xfrm>
            <a:off x="3150533" y="1270273"/>
            <a:ext cx="76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Tiempo</a:t>
            </a:r>
            <a:endParaRPr lang="es-BO" sz="1400" dirty="0">
              <a:solidFill>
                <a:schemeClr val="bg2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D73D185-4602-4887-9BFA-9E59A82CBB90}"/>
              </a:ext>
            </a:extLst>
          </p:cNvPr>
          <p:cNvSpPr txBox="1"/>
          <p:nvPr/>
        </p:nvSpPr>
        <p:spPr>
          <a:xfrm>
            <a:off x="4532631" y="1270272"/>
            <a:ext cx="106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Economico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1CA6864-0154-4C1A-B526-E15C8377822C}"/>
              </a:ext>
            </a:extLst>
          </p:cNvPr>
          <p:cNvSpPr/>
          <p:nvPr/>
        </p:nvSpPr>
        <p:spPr>
          <a:xfrm rot="5400000">
            <a:off x="3293290" y="2437179"/>
            <a:ext cx="587083" cy="18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E937489D-A234-4A98-B497-2EECF9B82C30}"/>
              </a:ext>
            </a:extLst>
          </p:cNvPr>
          <p:cNvSpPr/>
          <p:nvPr/>
        </p:nvSpPr>
        <p:spPr>
          <a:xfrm rot="5400000">
            <a:off x="4773835" y="2356900"/>
            <a:ext cx="522021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BA4ED7DA-8CF9-4AEB-A4AC-94379E978E77}"/>
              </a:ext>
            </a:extLst>
          </p:cNvPr>
          <p:cNvSpPr/>
          <p:nvPr/>
        </p:nvSpPr>
        <p:spPr>
          <a:xfrm rot="5400000" flipV="1">
            <a:off x="3349116" y="4919675"/>
            <a:ext cx="751244" cy="15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1" name="Picture 30" descr="edsf">
            <a:extLst>
              <a:ext uri="{FF2B5EF4-FFF2-40B4-BE49-F238E27FC236}">
                <a16:creationId xmlns:a16="http://schemas.microsoft.com/office/drawing/2014/main" id="{AC7F2237-2040-4839-B0C5-DB3AE7B3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49" y="3928127"/>
            <a:ext cx="799306" cy="7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CD96DB1-39F4-48BB-9520-7BB0AA0F040B}"/>
              </a:ext>
            </a:extLst>
          </p:cNvPr>
          <p:cNvSpPr/>
          <p:nvPr/>
        </p:nvSpPr>
        <p:spPr>
          <a:xfrm>
            <a:off x="5857035" y="5744560"/>
            <a:ext cx="320727" cy="18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7" name="Picture 2" descr="Resultado de imagen para PROYECTO icono">
            <a:extLst>
              <a:ext uri="{FF2B5EF4-FFF2-40B4-BE49-F238E27FC236}">
                <a16:creationId xmlns:a16="http://schemas.microsoft.com/office/drawing/2014/main" id="{86B24DF4-BE5B-43F5-A8B1-A6188F56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9" y="5361425"/>
            <a:ext cx="892856" cy="8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07E8C762-B6B8-4933-B54B-3A3FCCF8F29B}"/>
              </a:ext>
            </a:extLst>
          </p:cNvPr>
          <p:cNvSpPr/>
          <p:nvPr/>
        </p:nvSpPr>
        <p:spPr>
          <a:xfrm>
            <a:off x="7176041" y="5716676"/>
            <a:ext cx="320727" cy="18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30" name="Picture 6" descr="Resultado de imagen para calculadora icono">
            <a:extLst>
              <a:ext uri="{FF2B5EF4-FFF2-40B4-BE49-F238E27FC236}">
                <a16:creationId xmlns:a16="http://schemas.microsoft.com/office/drawing/2014/main" id="{324FAB06-CCF4-4BFF-94C7-F36BA984C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r="12209"/>
          <a:stretch/>
        </p:blipFill>
        <p:spPr bwMode="auto">
          <a:xfrm>
            <a:off x="4776061" y="2765913"/>
            <a:ext cx="486009" cy="6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241DDE65-FD46-4AC7-A369-A7C67120119D}"/>
              </a:ext>
            </a:extLst>
          </p:cNvPr>
          <p:cNvSpPr/>
          <p:nvPr/>
        </p:nvSpPr>
        <p:spPr>
          <a:xfrm>
            <a:off x="1199498" y="4200053"/>
            <a:ext cx="407299" cy="1805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32" name="Picture 8" descr="Resultado de imagen para calendario icono">
            <a:extLst>
              <a:ext uri="{FF2B5EF4-FFF2-40B4-BE49-F238E27FC236}">
                <a16:creationId xmlns:a16="http://schemas.microsoft.com/office/drawing/2014/main" id="{EDB9A09F-C035-433E-9E15-C58A8FF6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84" y="2802339"/>
            <a:ext cx="473958" cy="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alendario icono">
            <a:extLst>
              <a:ext uri="{FF2B5EF4-FFF2-40B4-BE49-F238E27FC236}">
                <a16:creationId xmlns:a16="http://schemas.microsoft.com/office/drawing/2014/main" id="{4AC864F4-6EC2-4091-B822-0109C4B0A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53" y="2844588"/>
            <a:ext cx="420833" cy="4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F1D09EFE-675B-4DB3-8339-1DC44BFAAC9C}"/>
              </a:ext>
            </a:extLst>
          </p:cNvPr>
          <p:cNvSpPr/>
          <p:nvPr/>
        </p:nvSpPr>
        <p:spPr>
          <a:xfrm rot="5400000">
            <a:off x="3336460" y="3511304"/>
            <a:ext cx="587083" cy="18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61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54" grpId="0" animBg="1"/>
      <p:bldP spid="56" grpId="0" animBg="1"/>
      <p:bldP spid="4" grpId="0"/>
      <p:bldP spid="30" grpId="0" animBg="1"/>
      <p:bldP spid="43" grpId="0"/>
      <p:bldP spid="44" grpId="0"/>
      <p:bldP spid="46" grpId="0" animBg="1"/>
      <p:bldP spid="47" grpId="0" animBg="1"/>
      <p:bldP spid="48" grpId="0" animBg="1"/>
      <p:bldP spid="17" grpId="0" animBg="1"/>
      <p:bldP spid="55" grpId="0" animBg="1"/>
      <p:bldP spid="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0" y="3200400"/>
            <a:ext cx="5400675" cy="1088586"/>
          </a:xfrm>
        </p:spPr>
        <p:txBody>
          <a:bodyPr rtlCol="0"/>
          <a:lstStyle/>
          <a:p>
            <a:pPr rtl="0"/>
            <a:r>
              <a:rPr lang="es-ES" dirty="0"/>
              <a:t>GRACIAS…</a:t>
            </a:r>
            <a:endParaRPr lang="es-E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n-US" dirty="0"/>
              <a:t>ANTECEDENTES</a:t>
            </a:r>
            <a:endParaRPr lang="es-ES" dirty="0"/>
          </a:p>
        </p:txBody>
      </p:sp>
      <p:pic>
        <p:nvPicPr>
          <p:cNvPr id="45" name="Picture 20" descr="Resultado de imagen para modulos icono">
            <a:extLst>
              <a:ext uri="{FF2B5EF4-FFF2-40B4-BE49-F238E27FC236}">
                <a16:creationId xmlns:a16="http://schemas.microsoft.com/office/drawing/2014/main" id="{ECA2E29B-F876-4925-B3E8-809CDAF3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59410">
            <a:off x="5592803" y="2874236"/>
            <a:ext cx="1662671" cy="16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esultado de imagen para trabajo a mano logo">
            <a:extLst>
              <a:ext uri="{FF2B5EF4-FFF2-40B4-BE49-F238E27FC236}">
                <a16:creationId xmlns:a16="http://schemas.microsoft.com/office/drawing/2014/main" id="{FB564ABB-2C3D-428B-9AC8-60C893DF3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r="11456" b="43013"/>
          <a:stretch/>
        </p:blipFill>
        <p:spPr bwMode="auto">
          <a:xfrm>
            <a:off x="4373886" y="2022357"/>
            <a:ext cx="1068650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Resultado de imagen para calendario icono">
            <a:extLst>
              <a:ext uri="{FF2B5EF4-FFF2-40B4-BE49-F238E27FC236}">
                <a16:creationId xmlns:a16="http://schemas.microsoft.com/office/drawing/2014/main" id="{846E7E7B-AB30-4300-AACE-2B6A8C16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13" y="3318164"/>
            <a:ext cx="480907" cy="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esultado de imagen para supervisor icono">
            <a:extLst>
              <a:ext uri="{FF2B5EF4-FFF2-40B4-BE49-F238E27FC236}">
                <a16:creationId xmlns:a16="http://schemas.microsoft.com/office/drawing/2014/main" id="{639D30E0-CC1C-4705-839D-59333D272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8170" r="5824" b="11805"/>
          <a:stretch/>
        </p:blipFill>
        <p:spPr bwMode="auto">
          <a:xfrm>
            <a:off x="7162799" y="1295399"/>
            <a:ext cx="100139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84B17399-DF14-40AF-B44C-CDB24C587838}"/>
              </a:ext>
            </a:extLst>
          </p:cNvPr>
          <p:cNvSpPr/>
          <p:nvPr/>
        </p:nvSpPr>
        <p:spPr>
          <a:xfrm>
            <a:off x="3962400" y="3705573"/>
            <a:ext cx="1504488" cy="23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B33FC7DC-72CE-43C2-9D43-10C5674AC1FF}"/>
              </a:ext>
            </a:extLst>
          </p:cNvPr>
          <p:cNvSpPr/>
          <p:nvPr/>
        </p:nvSpPr>
        <p:spPr>
          <a:xfrm rot="13287896">
            <a:off x="5430759" y="2832071"/>
            <a:ext cx="420865" cy="20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1" name="Flecha: a la izquierda y derecha 60">
            <a:extLst>
              <a:ext uri="{FF2B5EF4-FFF2-40B4-BE49-F238E27FC236}">
                <a16:creationId xmlns:a16="http://schemas.microsoft.com/office/drawing/2014/main" id="{4570D37F-453C-42B1-8F0A-A62E8B4AA7E2}"/>
              </a:ext>
            </a:extLst>
          </p:cNvPr>
          <p:cNvSpPr/>
          <p:nvPr/>
        </p:nvSpPr>
        <p:spPr>
          <a:xfrm rot="18900000">
            <a:off x="6729618" y="2610580"/>
            <a:ext cx="693274" cy="216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2" name="Picture 2" descr="Resultado de imagen para PROYECTO icono">
            <a:extLst>
              <a:ext uri="{FF2B5EF4-FFF2-40B4-BE49-F238E27FC236}">
                <a16:creationId xmlns:a16="http://schemas.microsoft.com/office/drawing/2014/main" id="{703449DF-B98A-4E69-BACB-6E24D403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2428"/>
            <a:ext cx="1099150" cy="10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96A322C7-1BF8-4AD6-AB47-7500976ABD2E}"/>
              </a:ext>
            </a:extLst>
          </p:cNvPr>
          <p:cNvSpPr/>
          <p:nvPr/>
        </p:nvSpPr>
        <p:spPr>
          <a:xfrm>
            <a:off x="1564469" y="3680978"/>
            <a:ext cx="714223" cy="227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" name="Picture 2" descr="Resultado de imagen para icono presupuesto">
            <a:extLst>
              <a:ext uri="{FF2B5EF4-FFF2-40B4-BE49-F238E27FC236}">
                <a16:creationId xmlns:a16="http://schemas.microsoft.com/office/drawing/2014/main" id="{092A35CC-3891-45DA-AF75-3519A13E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39" y="3047583"/>
            <a:ext cx="1099150" cy="10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Resultado de imagen para industria icon">
            <a:extLst>
              <a:ext uri="{FF2B5EF4-FFF2-40B4-BE49-F238E27FC236}">
                <a16:creationId xmlns:a16="http://schemas.microsoft.com/office/drawing/2014/main" id="{4446C304-8220-4DEC-8B84-7F0E061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56" y="5161043"/>
            <a:ext cx="968503" cy="7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 descr="Resultado de imagen para ladrillo icon">
            <a:extLst>
              <a:ext uri="{FF2B5EF4-FFF2-40B4-BE49-F238E27FC236}">
                <a16:creationId xmlns:a16="http://schemas.microsoft.com/office/drawing/2014/main" id="{C45BB04B-1D8C-4E25-8D32-E098BE971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32" y="5269532"/>
            <a:ext cx="799306" cy="7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lecha: a la izquierda y derecha 67">
            <a:extLst>
              <a:ext uri="{FF2B5EF4-FFF2-40B4-BE49-F238E27FC236}">
                <a16:creationId xmlns:a16="http://schemas.microsoft.com/office/drawing/2014/main" id="{335E2AF6-0C85-4DA8-A75E-DDCF315B3551}"/>
              </a:ext>
            </a:extLst>
          </p:cNvPr>
          <p:cNvSpPr/>
          <p:nvPr/>
        </p:nvSpPr>
        <p:spPr>
          <a:xfrm rot="3274486">
            <a:off x="3121605" y="4550828"/>
            <a:ext cx="906103" cy="2061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9" name="Flecha: a la izquierda y derecha 68">
            <a:extLst>
              <a:ext uri="{FF2B5EF4-FFF2-40B4-BE49-F238E27FC236}">
                <a16:creationId xmlns:a16="http://schemas.microsoft.com/office/drawing/2014/main" id="{BA2DDFC8-C0F5-4343-8746-06FA1F83131C}"/>
              </a:ext>
            </a:extLst>
          </p:cNvPr>
          <p:cNvSpPr/>
          <p:nvPr/>
        </p:nvSpPr>
        <p:spPr>
          <a:xfrm>
            <a:off x="4762380" y="5465466"/>
            <a:ext cx="693274" cy="216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746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1" grpId="0" animBg="1"/>
      <p:bldP spid="63" grpId="0" animBg="1"/>
      <p:bldP spid="6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SITUACI</a:t>
            </a:r>
            <a:r>
              <a:rPr lang="es-BO" dirty="0"/>
              <a:t>Ó</a:t>
            </a:r>
            <a:r>
              <a:rPr lang="es-ES" dirty="0"/>
              <a:t>N PROBLEMÁTICA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DB06E38-93D5-45F7-A1BE-2F30CD6A5AB7}"/>
              </a:ext>
            </a:extLst>
          </p:cNvPr>
          <p:cNvSpPr/>
          <p:nvPr/>
        </p:nvSpPr>
        <p:spPr>
          <a:xfrm>
            <a:off x="1812524" y="1732013"/>
            <a:ext cx="2666999" cy="1150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Búsqueda manual de ítems</a:t>
            </a:r>
            <a:endParaRPr lang="es-BO" sz="2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86E29C8-E896-41B2-9A1E-A1BB28951895}"/>
              </a:ext>
            </a:extLst>
          </p:cNvPr>
          <p:cNvSpPr/>
          <p:nvPr/>
        </p:nvSpPr>
        <p:spPr>
          <a:xfrm>
            <a:off x="1812523" y="2959167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Información irreal del costo de materiales</a:t>
            </a:r>
            <a:endParaRPr lang="es-BO" sz="24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A6DEFA5-A871-4243-8AEE-B5BC39611170}"/>
              </a:ext>
            </a:extLst>
          </p:cNvPr>
          <p:cNvSpPr/>
          <p:nvPr/>
        </p:nvSpPr>
        <p:spPr>
          <a:xfrm>
            <a:off x="1812523" y="4208329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Pedido manual de información  de materiales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9F87BD4-1C3C-4FC0-9CC0-8ED0ADAA16B7}"/>
              </a:ext>
            </a:extLst>
          </p:cNvPr>
          <p:cNvSpPr/>
          <p:nvPr/>
        </p:nvSpPr>
        <p:spPr>
          <a:xfrm>
            <a:off x="1812523" y="5473767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Seguimiento</a:t>
            </a:r>
            <a:r>
              <a:rPr lang="en-US" sz="2400" dirty="0">
                <a:solidFill>
                  <a:schemeClr val="bg2"/>
                </a:solidFill>
              </a:rPr>
              <a:t> Manual</a:t>
            </a:r>
            <a:endParaRPr lang="es-BO" sz="2400" dirty="0">
              <a:solidFill>
                <a:schemeClr val="bg2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C09E6F-1540-4CC0-B780-C3D67DC3F2CE}"/>
              </a:ext>
            </a:extLst>
          </p:cNvPr>
          <p:cNvSpPr/>
          <p:nvPr/>
        </p:nvSpPr>
        <p:spPr>
          <a:xfrm>
            <a:off x="669523" y="183405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ABF02DB-F708-47E3-8DB3-086D5D40DC51}"/>
              </a:ext>
            </a:extLst>
          </p:cNvPr>
          <p:cNvSpPr/>
          <p:nvPr/>
        </p:nvSpPr>
        <p:spPr>
          <a:xfrm>
            <a:off x="669523" y="3073467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1CA3A5-6D88-4686-9188-41CB10C05452}"/>
              </a:ext>
            </a:extLst>
          </p:cNvPr>
          <p:cNvSpPr/>
          <p:nvPr/>
        </p:nvSpPr>
        <p:spPr>
          <a:xfrm>
            <a:off x="669523" y="431806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5522776-EF39-40A9-B1DC-A625E2DB1270}"/>
              </a:ext>
            </a:extLst>
          </p:cNvPr>
          <p:cNvSpPr/>
          <p:nvPr/>
        </p:nvSpPr>
        <p:spPr>
          <a:xfrm>
            <a:off x="669523" y="5511867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7643ADA-AD23-470C-B1B5-CB828411AF3D}"/>
              </a:ext>
            </a:extLst>
          </p:cNvPr>
          <p:cNvSpPr/>
          <p:nvPr/>
        </p:nvSpPr>
        <p:spPr>
          <a:xfrm>
            <a:off x="4594341" y="1986873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320C7B2A-85F2-4BFE-AE93-B31FEA9DFB6C}"/>
              </a:ext>
            </a:extLst>
          </p:cNvPr>
          <p:cNvSpPr/>
          <p:nvPr/>
        </p:nvSpPr>
        <p:spPr>
          <a:xfrm>
            <a:off x="4572000" y="3216925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8112076-DB50-4854-9918-D67F74F57C16}"/>
              </a:ext>
            </a:extLst>
          </p:cNvPr>
          <p:cNvSpPr/>
          <p:nvPr/>
        </p:nvSpPr>
        <p:spPr>
          <a:xfrm>
            <a:off x="4572000" y="4466952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provoca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ED4042D9-2CE9-4CBF-835B-DEAC11816963}"/>
              </a:ext>
            </a:extLst>
          </p:cNvPr>
          <p:cNvSpPr/>
          <p:nvPr/>
        </p:nvSpPr>
        <p:spPr>
          <a:xfrm>
            <a:off x="4546404" y="5731525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F6DB2CC-F483-4C01-AECE-842605108944}"/>
              </a:ext>
            </a:extLst>
          </p:cNvPr>
          <p:cNvSpPr/>
          <p:nvPr/>
        </p:nvSpPr>
        <p:spPr>
          <a:xfrm>
            <a:off x="5997977" y="1697242"/>
            <a:ext cx="2666999" cy="1150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Lentitud de obtención de datos</a:t>
            </a:r>
            <a:endParaRPr lang="es-BO" sz="2400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DE74A24-0360-44C5-B4B3-F5B62C6E5B6B}"/>
              </a:ext>
            </a:extLst>
          </p:cNvPr>
          <p:cNvSpPr/>
          <p:nvPr/>
        </p:nvSpPr>
        <p:spPr>
          <a:xfrm>
            <a:off x="5997976" y="2924396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Cálculos errados</a:t>
            </a:r>
            <a:endParaRPr lang="es-BO" sz="24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AAEDF7F7-818A-475A-81DD-E4713E654AF9}"/>
              </a:ext>
            </a:extLst>
          </p:cNvPr>
          <p:cNvSpPr/>
          <p:nvPr/>
        </p:nvSpPr>
        <p:spPr>
          <a:xfrm>
            <a:off x="5997976" y="4173558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Información extraviada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DE7D1D7F-B047-44B3-8A29-980384A7AF2C}"/>
              </a:ext>
            </a:extLst>
          </p:cNvPr>
          <p:cNvSpPr/>
          <p:nvPr/>
        </p:nvSpPr>
        <p:spPr>
          <a:xfrm>
            <a:off x="5997976" y="5438996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Desorganización del trabajo</a:t>
            </a:r>
          </a:p>
        </p:txBody>
      </p:sp>
    </p:spTree>
    <p:extLst>
      <p:ext uri="{BB962C8B-B14F-4D97-AF65-F5344CB8AC3E}">
        <p14:creationId xmlns:p14="http://schemas.microsoft.com/office/powerpoint/2010/main" val="31350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6" grpId="0" animBg="1"/>
      <p:bldP spid="40" grpId="0" animBg="1"/>
      <p:bldP spid="42" grpId="0" animBg="1"/>
      <p:bldP spid="43" grpId="0" animBg="1"/>
      <p:bldP spid="3" grpId="0" animBg="1"/>
      <p:bldP spid="44" grpId="0" animBg="1"/>
      <p:bldP spid="46" grpId="0" animBg="1"/>
      <p:bldP spid="47" grpId="0" animBg="1"/>
      <p:bldP spid="55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355A429-6F62-4F16-8702-2091FA4EC3F5}"/>
              </a:ext>
            </a:extLst>
          </p:cNvPr>
          <p:cNvSpPr/>
          <p:nvPr/>
        </p:nvSpPr>
        <p:spPr>
          <a:xfrm>
            <a:off x="5379719" y="1600200"/>
            <a:ext cx="3459481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>
                <a:solidFill>
                  <a:schemeClr val="tx1"/>
                </a:solidFill>
              </a:rPr>
              <a:t>Pérdida de material de construcción y gasto adicional en pagos a maquinarias, herramientas e información incompleta.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A6D4D4B-FD6F-478A-8969-762DE9F12DE8}"/>
              </a:ext>
            </a:extLst>
          </p:cNvPr>
          <p:cNvSpPr/>
          <p:nvPr/>
        </p:nvSpPr>
        <p:spPr>
          <a:xfrm>
            <a:off x="3839920" y="3352800"/>
            <a:ext cx="1493520" cy="10668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000" dirty="0"/>
              <a:t>Provoca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373C8BE-08D3-452C-BDB9-1B7134F59E68}"/>
              </a:ext>
            </a:extLst>
          </p:cNvPr>
          <p:cNvSpPr/>
          <p:nvPr/>
        </p:nvSpPr>
        <p:spPr>
          <a:xfrm>
            <a:off x="304799" y="1752600"/>
            <a:ext cx="3459481" cy="441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>
                <a:solidFill>
                  <a:schemeClr val="tx1"/>
                </a:solidFill>
              </a:rPr>
              <a:t>Los deficientes procedimientos manuales en el proceso de cálculo de costos y control de obras civiles en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26063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5547360" cy="799306"/>
          </a:xfrm>
        </p:spPr>
        <p:txBody>
          <a:bodyPr rtlCol="0"/>
          <a:lstStyle/>
          <a:p>
            <a:pPr rtl="0"/>
            <a:r>
              <a:rPr lang="es-ES" dirty="0"/>
              <a:t>OBJETIVO GENERAL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980B6B-897B-4595-BF18-820A5385D47A}"/>
              </a:ext>
            </a:extLst>
          </p:cNvPr>
          <p:cNvSpPr/>
          <p:nvPr/>
        </p:nvSpPr>
        <p:spPr>
          <a:xfrm>
            <a:off x="685800" y="1981200"/>
            <a:ext cx="8001000" cy="3581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>
                <a:solidFill>
                  <a:schemeClr val="bg2"/>
                </a:solidFill>
              </a:rPr>
              <a:t>Desarrollar un sistema de información web para el proceso de cálculo de costos y control de obras civiles aplicando la arquitectura de microservicios para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3022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1981200" y="1342819"/>
            <a:ext cx="6705600" cy="1400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Diseñar el modelo de negocio alternativo para el proceso de cálculo de presupuesto de obras de acuerdo con las fases de la misma.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1981200" y="2895600"/>
            <a:ext cx="6705600" cy="15372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Proponer un sistema arquitectural de fácil mantenibilidad y gran escalabilidad horizontal, mediante la implementación de la arquitectura basada en microservicios.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1981200" y="4585283"/>
            <a:ext cx="6705600" cy="1282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Asegurar la integración de cada uno de los subsistemas y el intercambio de mensajes mediante el uso de token de autenticación. 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CD1FA9-FCE3-48FE-930E-B8FBF7F2DF1E}"/>
              </a:ext>
            </a:extLst>
          </p:cNvPr>
          <p:cNvSpPr/>
          <p:nvPr/>
        </p:nvSpPr>
        <p:spPr>
          <a:xfrm>
            <a:off x="837501" y="163165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BD4356-4969-40C6-95CE-34990F324592}"/>
              </a:ext>
            </a:extLst>
          </p:cNvPr>
          <p:cNvSpPr/>
          <p:nvPr/>
        </p:nvSpPr>
        <p:spPr>
          <a:xfrm>
            <a:off x="838200" y="32070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5624D-8E18-41A8-9E72-4BEF58F20585}"/>
              </a:ext>
            </a:extLst>
          </p:cNvPr>
          <p:cNvSpPr/>
          <p:nvPr/>
        </p:nvSpPr>
        <p:spPr>
          <a:xfrm>
            <a:off x="837501" y="47691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3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2438400" y="1592246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autenticación y usuarios. </a:t>
            </a:r>
            <a:endParaRPr lang="es-BO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2438400" y="28194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stock. </a:t>
            </a:r>
            <a:endParaRPr lang="es-BO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2438400" y="40386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cálculo de presupuestos de obras. </a:t>
            </a:r>
            <a:endParaRPr lang="es-BO" sz="24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9865C0-F1B5-439A-9F65-FCA83A4E7330}"/>
              </a:ext>
            </a:extLst>
          </p:cNvPr>
          <p:cNvSpPr/>
          <p:nvPr/>
        </p:nvSpPr>
        <p:spPr>
          <a:xfrm>
            <a:off x="2438400" y="5257800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seguimiento a obras basado en fechas establecidas de entregas. </a:t>
            </a:r>
            <a:endParaRPr lang="es-BO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D6FE6-7C5D-487C-83DD-88EBCF597913}"/>
              </a:ext>
            </a:extLst>
          </p:cNvPr>
          <p:cNvSpPr/>
          <p:nvPr/>
        </p:nvSpPr>
        <p:spPr>
          <a:xfrm>
            <a:off x="1295400" y="169428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F4D62CC-7399-40DA-B3AD-D672EA84FA56}"/>
              </a:ext>
            </a:extLst>
          </p:cNvPr>
          <p:cNvSpPr/>
          <p:nvPr/>
        </p:nvSpPr>
        <p:spPr>
          <a:xfrm>
            <a:off x="1295400" y="29337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46DFCC-2C39-4617-AB92-7EEC70E537C8}"/>
              </a:ext>
            </a:extLst>
          </p:cNvPr>
          <p:cNvSpPr/>
          <p:nvPr/>
        </p:nvSpPr>
        <p:spPr>
          <a:xfrm>
            <a:off x="1295400" y="41529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794297-B139-41C6-A21C-0E3B9FD1E7FD}"/>
              </a:ext>
            </a:extLst>
          </p:cNvPr>
          <p:cNvSpPr/>
          <p:nvPr/>
        </p:nvSpPr>
        <p:spPr>
          <a:xfrm>
            <a:off x="1295400" y="53721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56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de estado del proyecto</Template>
  <TotalTime>5168</TotalTime>
  <Words>774</Words>
  <Application>Microsoft Office PowerPoint</Application>
  <PresentationFormat>Presentación en pantalla (4:3)</PresentationFormat>
  <Paragraphs>173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Times New Roman</vt:lpstr>
      <vt:lpstr>Wingdings 2</vt:lpstr>
      <vt:lpstr>Brío</vt:lpstr>
      <vt:lpstr>SISTEMA DE INFORMACIÓN WEB PARA EL PROCESO DE CÁLCULO  DE COSTOS Y CONTROL DE OBRAS CIVILES APLICANDO LA  ARQUITECTURA DE MICROSERVICIOS  PARA LA EMPRESA J.B.B.L.</vt:lpstr>
      <vt:lpstr>ANTECENDENTES</vt:lpstr>
      <vt:lpstr>ANTECEDENTES</vt:lpstr>
      <vt:lpstr>ANTECEDENTES</vt:lpstr>
      <vt:lpstr>SITUACIÓN PROBLEMÁTICA</vt:lpstr>
      <vt:lpstr>FORMULACIÓN DEL PROBLEMA</vt:lpstr>
      <vt:lpstr>OBJETIVO GENERAL</vt:lpstr>
      <vt:lpstr>OBJETIVOS ESPECÍFICOS</vt:lpstr>
      <vt:lpstr>OBJETIVOS ESPECÍFICOS</vt:lpstr>
      <vt:lpstr>LIMITES Y ALCANCES</vt:lpstr>
      <vt:lpstr>Presentación de PowerPoint</vt:lpstr>
      <vt:lpstr>RECOLECIÓN DE INFORMACIÓN</vt:lpstr>
      <vt:lpstr>METODOLOGÍA DE DESARROLLO</vt:lpstr>
      <vt:lpstr>LENGUAJES DE PROGRAMACIÓN</vt:lpstr>
      <vt:lpstr>HERRAMIENTAS DE DESARROLLO</vt:lpstr>
      <vt:lpstr>HERRAMIENTAS DE DESARROLLO</vt:lpstr>
      <vt:lpstr>HERRAMIENTAS DE DESARROLLO</vt:lpstr>
      <vt:lpstr>ARQUITECTURA DE SOFTWARE</vt:lpstr>
      <vt:lpstr>MONOLÍTICA</vt:lpstr>
      <vt:lpstr>MICROSERVICIOS</vt:lpstr>
      <vt:lpstr>Presentación de PowerPoint</vt:lpstr>
      <vt:lpstr>PLANIFICACION DE INCREMENTOS</vt:lpstr>
      <vt:lpstr>1 Incremento</vt:lpstr>
      <vt:lpstr>2 Incremento</vt:lpstr>
      <vt:lpstr>3 Incremento</vt:lpstr>
      <vt:lpstr>4 Incremento</vt:lpstr>
      <vt:lpstr>Presentación de PowerPoint</vt:lpstr>
      <vt:lpstr>CONCLUSIONES</vt:lpstr>
      <vt:lpstr>RECOMENDACIONES</vt:lpstr>
      <vt:lpstr>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WEB PARA EL PROCESO DE CÁLCULO  DE COSTOS Y CONTROL DE OBRAS CIVILES APLICANDO LA  ARQUITECTURA DE MICROSERVICIOS  PARA LA EMPRESA J.B.B.L.</dc:title>
  <dc:creator>Ronald Luna Ramos</dc:creator>
  <cp:lastModifiedBy>Ronald Luna Ramos</cp:lastModifiedBy>
  <cp:revision>98</cp:revision>
  <dcterms:created xsi:type="dcterms:W3CDTF">2019-08-20T07:02:19Z</dcterms:created>
  <dcterms:modified xsi:type="dcterms:W3CDTF">2019-09-11T12:54:21Z</dcterms:modified>
</cp:coreProperties>
</file>