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8" r:id="rId4"/>
    <p:sldId id="269" r:id="rId5"/>
    <p:sldId id="270" r:id="rId6"/>
    <p:sldId id="28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80" r:id="rId17"/>
    <p:sldId id="281" r:id="rId18"/>
    <p:sldId id="282" r:id="rId19"/>
    <p:sldId id="285" r:id="rId20"/>
    <p:sldId id="283" r:id="rId21"/>
    <p:sldId id="284" r:id="rId22"/>
    <p:sldId id="266" r:id="rId23"/>
    <p:sldId id="26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14" d="100"/>
          <a:sy n="114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2ACA-46BD-938E-CA1DFEBAD3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065-46E6-9B5B-9112582D12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065-46E6-9B5B-9112582D12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065-46E6-9B5B-9112582D12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1" i="0" u="none" strike="noStrike" kern="1200" baseline="0" noProof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A-46BD-938E-CA1DFEBAD3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>
          <a:solidFill>
            <a:schemeClr val="bg1"/>
          </a:solidFill>
        </a:defRPr>
      </a:pPr>
      <a:endParaRPr lang="es-B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LIMITES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35CE50FE-FA6B-438A-BDBA-9B273E6736BA}">
      <dgm:prSet custT="1"/>
      <dgm:spPr/>
      <dgm:t>
        <a:bodyPr rtlCol="0"/>
        <a:lstStyle/>
        <a:p>
          <a:pPr rtl="0"/>
          <a:r>
            <a:rPr lang="es-ES" sz="2000" noProof="0" dirty="0"/>
            <a:t>ALCANCES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CAD6BAE-C3D8-4C9E-99F7-B8721A5E98BA}">
      <dgm:prSet custT="1"/>
      <dgm:spPr/>
      <dgm:t>
        <a:bodyPr rtlCol="0"/>
        <a:lstStyle/>
        <a:p>
          <a:pPr rtl="0"/>
          <a:r>
            <a:rPr lang="es-BO" sz="2000" dirty="0"/>
            <a:t>Gestionar usuarios, subsistemas y roles. </a:t>
          </a:r>
          <a:endParaRPr lang="es-ES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No incluye el subsistema de Recursos Humanos para empleados.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41F18AD6-69D6-4BDD-B372-36A9241F868C}">
      <dgm:prSet custT="1"/>
      <dgm:spPr/>
      <dgm:t>
        <a:bodyPr/>
        <a:lstStyle/>
        <a:p>
          <a:r>
            <a:rPr lang="es-BO" sz="2000"/>
            <a:t>No se desarrolla el subsistema de control de activos fijos.</a:t>
          </a:r>
          <a:endParaRPr lang="es-BO" sz="2000" dirty="0"/>
        </a:p>
      </dgm:t>
    </dgm:pt>
    <dgm:pt modelId="{8C3230C5-981A-4052-B60C-DDE1F2C532C8}" type="parTrans" cxnId="{6F48F897-8282-4F2E-88CE-9B373DE1D181}">
      <dgm:prSet/>
      <dgm:spPr/>
      <dgm:t>
        <a:bodyPr/>
        <a:lstStyle/>
        <a:p>
          <a:endParaRPr lang="es-BO" sz="2000"/>
        </a:p>
      </dgm:t>
    </dgm:pt>
    <dgm:pt modelId="{973719D7-43B8-4745-8D37-41F6914E3FD7}" type="sibTrans" cxnId="{6F48F897-8282-4F2E-88CE-9B373DE1D181}">
      <dgm:prSet/>
      <dgm:spPr/>
      <dgm:t>
        <a:bodyPr/>
        <a:lstStyle/>
        <a:p>
          <a:endParaRPr lang="es-BO" sz="2000"/>
        </a:p>
      </dgm:t>
    </dgm:pt>
    <dgm:pt modelId="{B4AB0C38-6662-44C6-92CA-678DC07669F6}">
      <dgm:prSet custT="1"/>
      <dgm:spPr/>
      <dgm:t>
        <a:bodyPr/>
        <a:lstStyle/>
        <a:p>
          <a:r>
            <a:rPr lang="es-BO" sz="2000" dirty="0"/>
            <a:t>No se incluye el subsistema de ventas. </a:t>
          </a:r>
          <a:endParaRPr lang="en-US" sz="2000" dirty="0"/>
        </a:p>
      </dgm:t>
    </dgm:pt>
    <dgm:pt modelId="{191E6E7D-E30C-4E9E-A60D-16A38642445E}" type="parTrans" cxnId="{F97F58F2-141F-457B-8A1C-D59FDD60587B}">
      <dgm:prSet/>
      <dgm:spPr/>
      <dgm:t>
        <a:bodyPr/>
        <a:lstStyle/>
        <a:p>
          <a:endParaRPr lang="es-BO" sz="2000"/>
        </a:p>
      </dgm:t>
    </dgm:pt>
    <dgm:pt modelId="{BCF0FF96-BBCE-4AE6-A16F-F5CD7493D1F6}" type="sibTrans" cxnId="{F97F58F2-141F-457B-8A1C-D59FDD60587B}">
      <dgm:prSet/>
      <dgm:spPr/>
      <dgm:t>
        <a:bodyPr/>
        <a:lstStyle/>
        <a:p>
          <a:endParaRPr lang="es-BO" sz="2000"/>
        </a:p>
      </dgm:t>
    </dgm:pt>
    <dgm:pt modelId="{C2F83078-1886-4E85-8424-C235EC8AA4EC}">
      <dgm:prSet custT="1"/>
      <dgm:spPr/>
      <dgm:t>
        <a:bodyPr/>
        <a:lstStyle/>
        <a:p>
          <a:pPr rtl="0"/>
          <a:r>
            <a:rPr lang="es-BO" sz="2000"/>
            <a:t>Gestionar productos por categoría y unidad.</a:t>
          </a:r>
          <a:endParaRPr lang="es-BO" sz="2000" dirty="0"/>
        </a:p>
      </dgm:t>
    </dgm:pt>
    <dgm:pt modelId="{30742DA1-1A76-417E-806E-865C8CE39763}" type="parTrans" cxnId="{6E2EB216-3646-4C27-A176-6AC8A8B2025E}">
      <dgm:prSet/>
      <dgm:spPr/>
      <dgm:t>
        <a:bodyPr/>
        <a:lstStyle/>
        <a:p>
          <a:endParaRPr lang="es-BO" sz="2000"/>
        </a:p>
      </dgm:t>
    </dgm:pt>
    <dgm:pt modelId="{BE818B7C-D501-4362-B04B-D61EFF3CB90C}" type="sibTrans" cxnId="{6E2EB216-3646-4C27-A176-6AC8A8B2025E}">
      <dgm:prSet/>
      <dgm:spPr/>
      <dgm:t>
        <a:bodyPr/>
        <a:lstStyle/>
        <a:p>
          <a:endParaRPr lang="es-BO" sz="2000"/>
        </a:p>
      </dgm:t>
    </dgm:pt>
    <dgm:pt modelId="{D445EEB9-E74E-4146-8144-1839F821D13B}">
      <dgm:prSet custT="1"/>
      <dgm:spPr/>
      <dgm:t>
        <a:bodyPr/>
        <a:lstStyle/>
        <a:p>
          <a:pPr rtl="0"/>
          <a:r>
            <a:rPr lang="es-BO" sz="2000"/>
            <a:t>Gestionar proveedores de materiales para construcción a la empresa.</a:t>
          </a:r>
          <a:endParaRPr lang="es-BO" sz="2000" dirty="0"/>
        </a:p>
      </dgm:t>
    </dgm:pt>
    <dgm:pt modelId="{A31BF0ED-08ED-4B46-9E07-3B3DF2D19880}" type="parTrans" cxnId="{92B393A0-4444-4E09-88A6-9CB6016B6189}">
      <dgm:prSet/>
      <dgm:spPr/>
      <dgm:t>
        <a:bodyPr/>
        <a:lstStyle/>
        <a:p>
          <a:endParaRPr lang="es-BO" sz="2000"/>
        </a:p>
      </dgm:t>
    </dgm:pt>
    <dgm:pt modelId="{02A41A8D-F937-4E3E-9600-F9832F695A35}" type="sibTrans" cxnId="{92B393A0-4444-4E09-88A6-9CB6016B6189}">
      <dgm:prSet/>
      <dgm:spPr/>
      <dgm:t>
        <a:bodyPr/>
        <a:lstStyle/>
        <a:p>
          <a:endParaRPr lang="es-BO" sz="2000"/>
        </a:p>
      </dgm:t>
    </dgm:pt>
    <dgm:pt modelId="{DAE47D15-44F3-4EAB-AE8A-B445ED150449}">
      <dgm:prSet custT="1"/>
      <dgm:spPr/>
      <dgm:t>
        <a:bodyPr/>
        <a:lstStyle/>
        <a:p>
          <a:pPr rtl="0"/>
          <a:r>
            <a:rPr lang="es-BO" sz="2000"/>
            <a:t>Realizar cálculos exactos por obra y detallado por obra civil. </a:t>
          </a:r>
          <a:endParaRPr lang="es-BO" sz="2000" dirty="0"/>
        </a:p>
      </dgm:t>
    </dgm:pt>
    <dgm:pt modelId="{722E4AC2-C0D2-45C3-BBF5-13DAA9F45205}" type="parTrans" cxnId="{DE060C61-47CF-4DF4-99D8-42543A55001E}">
      <dgm:prSet/>
      <dgm:spPr/>
      <dgm:t>
        <a:bodyPr/>
        <a:lstStyle/>
        <a:p>
          <a:endParaRPr lang="es-BO" sz="2000"/>
        </a:p>
      </dgm:t>
    </dgm:pt>
    <dgm:pt modelId="{958C298E-777B-47F7-A40C-8F29B67889DE}" type="sibTrans" cxnId="{DE060C61-47CF-4DF4-99D8-42543A55001E}">
      <dgm:prSet/>
      <dgm:spPr/>
      <dgm:t>
        <a:bodyPr/>
        <a:lstStyle/>
        <a:p>
          <a:endParaRPr lang="es-BO" sz="2000"/>
        </a:p>
      </dgm:t>
    </dgm:pt>
    <dgm:pt modelId="{B75B6849-E760-4CE9-B78D-AD9AC6031BD8}">
      <dgm:prSet custT="1"/>
      <dgm:spPr/>
      <dgm:t>
        <a:bodyPr/>
        <a:lstStyle/>
        <a:p>
          <a:pPr rtl="0"/>
          <a:r>
            <a:rPr lang="es-BO" sz="2000"/>
            <a:t>Gestionar presupuestos múltiples de obras. </a:t>
          </a:r>
          <a:endParaRPr lang="es-BO" sz="2000" dirty="0"/>
        </a:p>
      </dgm:t>
    </dgm:pt>
    <dgm:pt modelId="{B5B517BA-1027-434E-A6B8-3AD114AF88B1}" type="parTrans" cxnId="{4AF5F3AC-6CE3-4E7C-903F-C363F5759C9A}">
      <dgm:prSet/>
      <dgm:spPr/>
      <dgm:t>
        <a:bodyPr/>
        <a:lstStyle/>
        <a:p>
          <a:endParaRPr lang="es-BO" sz="2000"/>
        </a:p>
      </dgm:t>
    </dgm:pt>
    <dgm:pt modelId="{8ED8887B-A01E-40B1-92BA-16CD61536F2D}" type="sibTrans" cxnId="{4AF5F3AC-6CE3-4E7C-903F-C363F5759C9A}">
      <dgm:prSet/>
      <dgm:spPr/>
      <dgm:t>
        <a:bodyPr/>
        <a:lstStyle/>
        <a:p>
          <a:endParaRPr lang="es-BO" sz="2000"/>
        </a:p>
      </dgm:t>
    </dgm:pt>
    <dgm:pt modelId="{AC3794B4-B1DD-4AE8-8B2D-181B0EED7D7A}">
      <dgm:prSet custT="1"/>
      <dgm:spPr/>
      <dgm:t>
        <a:bodyPr/>
        <a:lstStyle/>
        <a:p>
          <a:pPr rtl="0"/>
          <a:r>
            <a:rPr lang="es-BO" sz="2000" dirty="0"/>
            <a:t>Realizar un control de obra establecido en base a inicio y entrega.</a:t>
          </a:r>
        </a:p>
      </dgm:t>
    </dgm:pt>
    <dgm:pt modelId="{4E3A055F-174D-453C-BAE0-5783624ADBC0}" type="parTrans" cxnId="{9C64F289-758D-435B-939B-9AD4932EBF38}">
      <dgm:prSet/>
      <dgm:spPr/>
      <dgm:t>
        <a:bodyPr/>
        <a:lstStyle/>
        <a:p>
          <a:endParaRPr lang="es-BO" sz="2000"/>
        </a:p>
      </dgm:t>
    </dgm:pt>
    <dgm:pt modelId="{EC6B08F5-B579-4491-9507-95F858E6960A}" type="sibTrans" cxnId="{9C64F289-758D-435B-939B-9AD4932EBF38}">
      <dgm:prSet/>
      <dgm:spPr/>
      <dgm:t>
        <a:bodyPr/>
        <a:lstStyle/>
        <a:p>
          <a:endParaRPr lang="es-BO" sz="200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1" presStyleCnt="2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D76BB06-17B4-439D-BDE5-C61E67E973DD}" type="presOf" srcId="{B4AB0C38-6662-44C6-92CA-678DC07669F6}" destId="{64F3F243-0CC4-4CEF-93F2-5776498F90DB}" srcOrd="0" destOrd="2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6E2EB216-3646-4C27-A176-6AC8A8B2025E}" srcId="{35CE50FE-FA6B-438A-BDBA-9B273E6736BA}" destId="{C2F83078-1886-4E85-8424-C235EC8AA4EC}" srcOrd="1" destOrd="0" parTransId="{30742DA1-1A76-417E-806E-865C8CE39763}" sibTransId="{BE818B7C-D501-4362-B04B-D61EFF3CB90C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2630E823-D758-4EB9-815F-38F1CCF75178}" type="presOf" srcId="{DAE47D15-44F3-4EAB-AE8A-B445ED150449}" destId="{F901923D-E6E1-47FE-BE41-8B8C66EFA3AF}" srcOrd="0" destOrd="3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4EE0D03E-3168-4777-924C-2E2940722368}" type="presOf" srcId="{B75B6849-E760-4CE9-B78D-AD9AC6031BD8}" destId="{F901923D-E6E1-47FE-BE41-8B8C66EFA3AF}" srcOrd="0" destOrd="4" presId="urn:microsoft.com/office/officeart/2005/8/layout/list1#2"/>
    <dgm:cxn modelId="{DE060C61-47CF-4DF4-99D8-42543A55001E}" srcId="{35CE50FE-FA6B-438A-BDBA-9B273E6736BA}" destId="{DAE47D15-44F3-4EAB-AE8A-B445ED150449}" srcOrd="3" destOrd="0" parTransId="{722E4AC2-C0D2-45C3-BBF5-13DAA9F45205}" sibTransId="{958C298E-777B-47F7-A40C-8F29B67889DE}"/>
    <dgm:cxn modelId="{10FC8D63-9B49-4DC3-8E93-84A273DC4852}" type="presOf" srcId="{41F18AD6-69D6-4BDD-B372-36A9241F868C}" destId="{64F3F243-0CC4-4CEF-93F2-5776498F90DB}" srcOrd="0" destOrd="1" presId="urn:microsoft.com/office/officeart/2005/8/layout/list1#2"/>
    <dgm:cxn modelId="{66EDE751-5630-4CBB-A396-C5851154EED0}" type="presOf" srcId="{AC3794B4-B1DD-4AE8-8B2D-181B0EED7D7A}" destId="{F901923D-E6E1-47FE-BE41-8B8C66EFA3AF}" srcOrd="0" destOrd="5" presId="urn:microsoft.com/office/officeart/2005/8/layout/list1#2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5D833276-A38B-4C71-ADE0-9C1567739EF3}" type="presOf" srcId="{C2F83078-1886-4E85-8424-C235EC8AA4EC}" destId="{F901923D-E6E1-47FE-BE41-8B8C66EFA3AF}" srcOrd="0" destOrd="1" presId="urn:microsoft.com/office/officeart/2005/8/layout/list1#2"/>
    <dgm:cxn modelId="{9C64F289-758D-435B-939B-9AD4932EBF38}" srcId="{35CE50FE-FA6B-438A-BDBA-9B273E6736BA}" destId="{AC3794B4-B1DD-4AE8-8B2D-181B0EED7D7A}" srcOrd="5" destOrd="0" parTransId="{4E3A055F-174D-453C-BAE0-5783624ADBC0}" sibTransId="{EC6B08F5-B579-4491-9507-95F858E6960A}"/>
    <dgm:cxn modelId="{6F48F897-8282-4F2E-88CE-9B373DE1D181}" srcId="{6803AE33-8C4D-49FF-A701-3AEB5FFD114C}" destId="{41F18AD6-69D6-4BDD-B372-36A9241F868C}" srcOrd="1" destOrd="0" parTransId="{8C3230C5-981A-4052-B60C-DDE1F2C532C8}" sibTransId="{973719D7-43B8-4745-8D37-41F6914E3FD7}"/>
    <dgm:cxn modelId="{406CAC9E-E6D2-499A-B2E8-9CBC943563B1}" type="presOf" srcId="{D445EEB9-E74E-4146-8144-1839F821D13B}" destId="{F901923D-E6E1-47FE-BE41-8B8C66EFA3AF}" srcOrd="0" destOrd="2" presId="urn:microsoft.com/office/officeart/2005/8/layout/list1#2"/>
    <dgm:cxn modelId="{92B393A0-4444-4E09-88A6-9CB6016B6189}" srcId="{35CE50FE-FA6B-438A-BDBA-9B273E6736BA}" destId="{D445EEB9-E74E-4146-8144-1839F821D13B}" srcOrd="2" destOrd="0" parTransId="{A31BF0ED-08ED-4B46-9E07-3B3DF2D19880}" sibTransId="{02A41A8D-F937-4E3E-9600-F9832F695A35}"/>
    <dgm:cxn modelId="{4AF5F3AC-6CE3-4E7C-903F-C363F5759C9A}" srcId="{35CE50FE-FA6B-438A-BDBA-9B273E6736BA}" destId="{B75B6849-E760-4CE9-B78D-AD9AC6031BD8}" srcOrd="4" destOrd="0" parTransId="{B5B517BA-1027-434E-A6B8-3AD114AF88B1}" sibTransId="{8ED8887B-A01E-40B1-92BA-16CD61536F2D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F97F58F2-141F-457B-8A1C-D59FDD60587B}" srcId="{6803AE33-8C4D-49FF-A701-3AEB5FFD114C}" destId="{B4AB0C38-6662-44C6-92CA-678DC07669F6}" srcOrd="2" destOrd="0" parTransId="{191E6E7D-E30C-4E9E-A60D-16A38642445E}" sibTransId="{BCF0FF96-BBCE-4AE6-A16F-F5CD7493D1F6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 rtlCol="0"/>
        <a:lstStyle/>
        <a:p>
          <a:pPr rtl="0"/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sz="1800" b="1" noProof="0" dirty="0">
              <a:solidFill>
                <a:schemeClr val="bg2"/>
              </a:solidFill>
              <a:ea typeface="+mn-ea"/>
              <a:cs typeface="+mn-cs"/>
            </a:rPr>
            <a:t>ENUMERAR RETRASOS Y PROBLEMAS DESDE LA ÚLTIMA ACTUALIZACIÓN DE ESTADO</a:t>
          </a:r>
          <a:endParaRPr lang="es-ES" sz="1800" b="1" noProof="0" dirty="0">
            <a:solidFill>
              <a:schemeClr val="bg2"/>
            </a:solidFill>
          </a:endParaRPr>
        </a:p>
      </dgm:t>
    </dgm:pt>
    <dgm:pt modelId="{BB73B217-FF8F-4C8F-8CD2-4750708F0382}" type="parTrans" cxnId="{667C7982-07DA-481C-9497-BB8D1BD54CE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F7D5E32B-2816-47FB-95E5-01C708BBC493}" type="sibTrans" cxnId="{667C7982-07DA-481C-9497-BB8D1BD54CE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Enumerar las medidas correctivas que se han tomado</a:t>
          </a:r>
          <a:endParaRPr lang="es-ES" sz="1600" noProof="0" dirty="0">
            <a:solidFill>
              <a:schemeClr val="bg2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85349A43-5576-44C6-8D13-62F2BF5EFAFB}" type="sibTrans" cxnId="{60D789E2-7A32-4437-8E2C-8B560B3784C0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4B2578D1-1315-46DD-B6BA-9146A0A1C441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Abordar las implicaciones de programación</a:t>
          </a:r>
          <a:endParaRPr lang="es-ES" sz="1600" noProof="0" dirty="0">
            <a:solidFill>
              <a:schemeClr val="bg2"/>
            </a:solidFill>
          </a:endParaRPr>
        </a:p>
      </dgm:t>
    </dgm:pt>
    <dgm:pt modelId="{A12853DA-1BCD-4E8B-AE78-EE8E162CF28F}" type="parTrans" cxnId="{B16CBB69-FDB7-4F16-97C4-B226DF2BFB7D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9FC62461-0A64-433A-BAB6-E3B6FCE0DCFE}" type="sibTrans" cxnId="{B16CBB69-FDB7-4F16-97C4-B226DF2BFB7D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sz="1800" b="1" noProof="0" dirty="0">
              <a:solidFill>
                <a:schemeClr val="bg2"/>
              </a:solidFill>
              <a:ea typeface="+mn-ea"/>
              <a:cs typeface="+mn-cs"/>
            </a:rPr>
            <a:t>ASEGÚRESE DE QUE LO ENTIENDE</a:t>
          </a:r>
          <a:endParaRPr lang="es-ES" sz="1800" b="1" noProof="0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C6C5529E-8F47-4FCC-A5E6-616381E60A8A}" type="sibTrans" cxnId="{304B3FEF-A04A-4EB6-B224-EBD06900C77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Problemas que están causando retrasos o impidiendo el progreso</a:t>
          </a:r>
          <a:endParaRPr lang="es-ES" sz="1600" noProof="0" dirty="0">
            <a:solidFill>
              <a:schemeClr val="bg2"/>
            </a:solidFill>
          </a:endParaRPr>
        </a:p>
      </dgm:t>
    </dgm:pt>
    <dgm:pt modelId="{E57BA40C-1429-48A7-B536-012502266669}" type="parTrans" cxnId="{606D715F-4BB7-40D4-B96D-3A1EE6FD1F64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29EBC539-22E0-4AC6-97FB-361BDF867572}" type="sibTrans" cxnId="{606D715F-4BB7-40D4-B96D-3A1EE6FD1F64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2C08368D-FB80-4EA7-8460-B8157F8B01AE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¿Por qué no se ha previsto el problema?</a:t>
          </a:r>
          <a:endParaRPr lang="es-ES" sz="1600" noProof="0" dirty="0">
            <a:solidFill>
              <a:schemeClr val="bg2"/>
            </a:solidFill>
          </a:endParaRPr>
        </a:p>
      </dgm:t>
    </dgm:pt>
    <dgm:pt modelId="{9FED48B3-4081-4565-892A-3A0DF75280B0}" type="parTrans" cxnId="{721322EB-807E-418B-9392-0E739F95722C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8E534DFF-819C-4F4F-BEB9-05B3D9979EAB}" type="sibTrans" cxnId="{721322EB-807E-418B-9392-0E739F95722C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5AF0176C-8F9A-4E8D-8D39-3FD43F45BE00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Si el cliente desea comentar el problema con la administración</a:t>
          </a:r>
        </a:p>
      </dgm:t>
    </dgm:pt>
    <dgm:pt modelId="{D76D0D31-B95C-40F3-B09A-0AD9ECC2545C}" type="parTrans" cxnId="{18831958-5A1C-4F7A-8B9A-E126A044E2CE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67008235-A7EA-41CE-AB48-C041D3044AE9}" type="sibTrans" cxnId="{18831958-5A1C-4F7A-8B9A-E126A044E2CE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</dgm:pt>
    <dgm:pt modelId="{8B3DCA86-CC99-48ED-8764-6E81C7AE6BE9}" type="pres">
      <dgm:prSet presAssocID="{96F225B3-2268-4CB1-9A6D-DD3D78235A90}" presName="parentText" presStyleLbl="node1" presStyleIdx="0" presStyleCnt="2" custScaleX="111619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</dgm:pt>
    <dgm:pt modelId="{388E0281-7FCC-4892-BD85-59C45354E9DA}" type="pres">
      <dgm:prSet presAssocID="{9270810E-5EDA-493C-94A3-CD56D6BDC201}" presName="parentText" presStyleLbl="node1" presStyleIdx="1" presStyleCnt="2" custScaleX="111621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</dgm:pt>
  </dgm:ptLst>
  <dgm:cxnLst>
    <dgm:cxn modelId="{8E5B071F-F961-4728-B84F-56EDC0FE1212}" type="presOf" srcId="{4B2578D1-1315-46DD-B6BA-9146A0A1C441}" destId="{D96AA0FF-3772-4C88-B9D9-D7702591B9A7}" srcOrd="0" destOrd="1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B6B42F78-086B-4E4B-B826-486BB4DD11E2}" type="presOf" srcId="{2C08368D-FB80-4EA7-8460-B8157F8B01AE}" destId="{EA904451-CA9C-48CF-A3F7-6C4003934218}" srcOrd="0" destOrd="1" presId="urn:microsoft.com/office/officeart/2005/8/layout/list1"/>
    <dgm:cxn modelId="{B048D37A-8A45-4968-B4FD-AB997866A13E}" type="presOf" srcId="{5AF0176C-8F9A-4E8D-8D39-3FD43F45BE00}" destId="{EA904451-CA9C-48CF-A3F7-6C4003934218}" srcOrd="0" destOrd="2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sz="1800" b="1" noProof="0" dirty="0">
              <a:solidFill>
                <a:schemeClr val="bg2"/>
              </a:solidFill>
              <a:ea typeface="+mn-ea"/>
              <a:cs typeface="+mn-cs"/>
            </a:rPr>
            <a:t>ENUMERAR LOS PRINCIPALES PRODUCTOS LISTOS PARA ENTREGAR</a:t>
          </a:r>
          <a:endParaRPr lang="es-ES" sz="1800" b="1" noProof="0" dirty="0">
            <a:solidFill>
              <a:schemeClr val="bg2"/>
            </a:solidFill>
          </a:endParaRPr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noProof="0" dirty="0"/>
        </a:p>
      </dgm:t>
    </dgm:pt>
    <dgm:pt modelId="{17DD9A22-3560-4887-9CD0-4328EC1893F2}">
      <dgm:prSet custT="1"/>
      <dgm:spPr/>
      <dgm:t>
        <a:bodyPr tIns="548640" rtlCol="0"/>
        <a:lstStyle/>
        <a:p>
          <a:pPr rtl="0"/>
          <a:r>
            <a:rPr lang="es-ES" sz="1600" noProof="0" dirty="0">
              <a:ea typeface="+mn-ea"/>
              <a:cs typeface="+mn-cs"/>
            </a:rPr>
            <a:t>De usted al cliente</a:t>
          </a:r>
          <a:endParaRPr lang="es-ES" sz="1600" noProof="0" dirty="0"/>
        </a:p>
      </dgm:t>
    </dgm:pt>
    <dgm:pt modelId="{6CDBEF9D-8BB3-417C-B64A-90A621C2D4D1}" type="parTrans" cxnId="{F3F11361-EABA-447A-BD1F-C1C7849D2FC0}">
      <dgm:prSet/>
      <dgm:spPr/>
      <dgm:t>
        <a:bodyPr rtlCol="0"/>
        <a:lstStyle/>
        <a:p>
          <a:pPr rtl="0"/>
          <a:endParaRPr lang="es-ES" noProof="0" dirty="0"/>
        </a:p>
      </dgm:t>
    </dgm:pt>
    <dgm:pt modelId="{68E9A712-056F-47F4-B65E-C6230D7C168B}" type="sibTrans" cxnId="{F3F11361-EABA-447A-BD1F-C1C7849D2FC0}">
      <dgm:prSet/>
      <dgm:spPr/>
      <dgm:t>
        <a:bodyPr rtlCol="0"/>
        <a:lstStyle/>
        <a:p>
          <a:pPr rtl="0"/>
          <a:endParaRPr lang="es-ES" noProof="0" dirty="0"/>
        </a:p>
      </dgm:t>
    </dgm:pt>
    <dgm:pt modelId="{21E99324-078C-4308-B67B-F30AFE4A54BE}">
      <dgm:prSet custT="1"/>
      <dgm:spPr/>
      <dgm:t>
        <a:bodyPr tIns="548640" rtlCol="0"/>
        <a:lstStyle/>
        <a:p>
          <a:pPr rtl="0"/>
          <a:r>
            <a:rPr lang="es-ES" sz="1600" noProof="0" dirty="0">
              <a:ea typeface="+mn-ea"/>
              <a:cs typeface="+mn-cs"/>
            </a:rPr>
            <a:t>De usted al servicio exterior</a:t>
          </a:r>
          <a:endParaRPr lang="es-ES" sz="1600" noProof="0" dirty="0"/>
        </a:p>
      </dgm:t>
    </dgm:pt>
    <dgm:pt modelId="{484BE330-BD80-44E0-9372-4922AC835C82}" type="parTrans" cxnId="{6E44BD02-D3B8-4A5A-9397-024FF2F5CD15}">
      <dgm:prSet/>
      <dgm:spPr/>
      <dgm:t>
        <a:bodyPr rtlCol="0"/>
        <a:lstStyle/>
        <a:p>
          <a:pPr rtl="0"/>
          <a:endParaRPr lang="es-ES" noProof="0" dirty="0"/>
        </a:p>
      </dgm:t>
    </dgm:pt>
    <dgm:pt modelId="{0E6E9E9B-FE32-4A2A-AAEF-9BFB63C80A9F}" type="sibTrans" cxnId="{6E44BD02-D3B8-4A5A-9397-024FF2F5CD15}">
      <dgm:prSet/>
      <dgm:spPr/>
      <dgm:t>
        <a:bodyPr rtlCol="0"/>
        <a:lstStyle/>
        <a:p>
          <a:pPr rtl="0"/>
          <a:endParaRPr lang="es-ES" noProof="0" dirty="0"/>
        </a:p>
      </dgm:t>
    </dgm:pt>
    <dgm:pt modelId="{37E1ABB8-6CE1-4E86-9566-E3FCEF859A5E}">
      <dgm:prSet custT="1"/>
      <dgm:spPr/>
      <dgm:t>
        <a:bodyPr tIns="548640" rtlCol="0"/>
        <a:lstStyle/>
        <a:p>
          <a:pPr rtl="0"/>
          <a:r>
            <a:rPr lang="es-ES" sz="1600" noProof="0" dirty="0">
              <a:ea typeface="+mn-ea"/>
              <a:cs typeface="+mn-cs"/>
            </a:rPr>
            <a:t>De servicios externos a usted</a:t>
          </a:r>
          <a:endParaRPr lang="es-ES" sz="1600" noProof="0" dirty="0"/>
        </a:p>
      </dgm:t>
    </dgm:pt>
    <dgm:pt modelId="{551756E5-1468-4879-9691-3D9E4CD255EE}" type="parTrans" cxnId="{AA5BA965-7FB9-4396-9A01-E39E9C6B2089}">
      <dgm:prSet/>
      <dgm:spPr/>
      <dgm:t>
        <a:bodyPr rtlCol="0"/>
        <a:lstStyle/>
        <a:p>
          <a:pPr rtl="0"/>
          <a:endParaRPr lang="es-ES" noProof="0" dirty="0"/>
        </a:p>
      </dgm:t>
    </dgm:pt>
    <dgm:pt modelId="{D66FD835-80A6-433E-8359-88E56D246547}" type="sibTrans" cxnId="{AA5BA965-7FB9-4396-9A01-E39E9C6B2089}">
      <dgm:prSet/>
      <dgm:spPr/>
      <dgm:t>
        <a:bodyPr rtlCol="0"/>
        <a:lstStyle/>
        <a:p>
          <a:pPr rtl="0"/>
          <a:endParaRPr lang="es-ES" noProof="0" dirty="0"/>
        </a:p>
      </dgm:t>
    </dgm:pt>
    <dgm:pt modelId="{F409B30D-40C1-4D88-A852-F4ED28942405}">
      <dgm:prSet custT="1"/>
      <dgm:spPr/>
      <dgm:t>
        <a:bodyPr tIns="548640" rtlCol="0"/>
        <a:lstStyle/>
        <a:p>
          <a:pPr rtl="0"/>
          <a:r>
            <a:rPr lang="es-ES" sz="1600" noProof="0" dirty="0">
              <a:ea typeface="+mn-ea"/>
              <a:cs typeface="+mn-cs"/>
            </a:rPr>
            <a:t>De otros departamentos a usted</a:t>
          </a:r>
          <a:endParaRPr lang="es-ES" sz="1600" noProof="0" dirty="0"/>
        </a:p>
      </dgm:t>
    </dgm:pt>
    <dgm:pt modelId="{4A02C36F-F650-4C39-9B92-6A4B8969077A}" type="parTrans" cxnId="{0EACC212-1479-438E-98CC-C370AC77A3F7}">
      <dgm:prSet/>
      <dgm:spPr/>
      <dgm:t>
        <a:bodyPr rtlCol="0"/>
        <a:lstStyle/>
        <a:p>
          <a:pPr rtl="0"/>
          <a:endParaRPr lang="es-ES" noProof="0" dirty="0"/>
        </a:p>
      </dgm:t>
    </dgm:pt>
    <dgm:pt modelId="{7AB23DFC-9181-4603-AF3C-56120114FD81}" type="sibTrans" cxnId="{0EACC212-1479-438E-98CC-C370AC77A3F7}">
      <dgm:prSet/>
      <dgm:spPr/>
      <dgm:t>
        <a:bodyPr rtlCol="0"/>
        <a:lstStyle/>
        <a:p>
          <a:pPr rtl="0"/>
          <a:endParaRPr lang="es-ES" noProof="0" dirty="0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sz="1800" b="1" noProof="0" dirty="0">
              <a:solidFill>
                <a:schemeClr val="bg2"/>
              </a:solidFill>
              <a:ea typeface="+mn-ea"/>
              <a:cs typeface="+mn-cs"/>
            </a:rPr>
            <a:t>ENTENDER SU NIVEL DE CONFIANZA CON CADA PRODUCTO LISTO PARA ENTREGAR</a:t>
          </a:r>
          <a:endParaRPr lang="es-ES" sz="1800" b="1" noProof="0" dirty="0">
            <a:solidFill>
              <a:schemeClr val="bg2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 rtlCol="0"/>
        <a:lstStyle/>
        <a:p>
          <a:pPr rtl="0"/>
          <a:endParaRPr lang="es-ES" noProof="0" dirty="0"/>
        </a:p>
      </dgm:t>
    </dgm:pt>
    <dgm:pt modelId="{3562BF13-FCE3-4E06-B80D-E18FA8FFCB30}" type="sibTrans" cxnId="{867B387E-F046-467F-BB26-26F02B9A33D5}">
      <dgm:prSet/>
      <dgm:spPr/>
      <dgm:t>
        <a:bodyPr rtlCol="0"/>
        <a:lstStyle/>
        <a:p>
          <a:pPr rtl="0"/>
          <a:endParaRPr lang="es-ES" noProof="0" dirty="0"/>
        </a:p>
      </dgm:t>
    </dgm:pt>
    <dgm:pt modelId="{82650E3F-D6E2-4296-921D-7DB7037AB094}">
      <dgm:prSet custT="1"/>
      <dgm:spPr/>
      <dgm:t>
        <a:bodyPr tIns="731520" rtlCol="0"/>
        <a:lstStyle/>
        <a:p>
          <a:pPr rtl="0">
            <a:spcBef>
              <a:spcPts val="0"/>
            </a:spcBef>
          </a:pPr>
          <a:r>
            <a:rPr lang="es-ES" sz="1600" noProof="0" dirty="0">
              <a:ea typeface="+mn-ea"/>
              <a:cs typeface="+mn-cs"/>
            </a:rPr>
            <a:t>Indicar el nivel de confianza en las diapositivas, si corresponde</a:t>
          </a:r>
        </a:p>
      </dgm:t>
    </dgm:pt>
    <dgm:pt modelId="{DBD02D16-6447-4B3F-9162-19CEE4EAC286}" type="parTrans" cxnId="{349378A1-CC1D-4FEC-8461-BE0D39266705}">
      <dgm:prSet/>
      <dgm:spPr/>
      <dgm:t>
        <a:bodyPr rtlCol="0"/>
        <a:lstStyle/>
        <a:p>
          <a:pPr rtl="0"/>
          <a:endParaRPr lang="es-ES" noProof="0" dirty="0"/>
        </a:p>
      </dgm:t>
    </dgm:pt>
    <dgm:pt modelId="{31C96943-601E-48F3-A1B6-1CE9BD7B88BA}" type="sibTrans" cxnId="{349378A1-CC1D-4FEC-8461-BE0D39266705}">
      <dgm:prSet/>
      <dgm:spPr/>
      <dgm:t>
        <a:bodyPr rtlCol="0"/>
        <a:lstStyle/>
        <a:p>
          <a:pPr rtl="0"/>
          <a:endParaRPr lang="es-ES" noProof="0" dirty="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0EACC212-1479-438E-98CC-C370AC77A3F7}" srcId="{6803AE33-8C4D-49FF-A701-3AEB5FFD114C}" destId="{F409B30D-40C1-4D88-A852-F4ED28942405}" srcOrd="3" destOrd="0" parTransId="{4A02C36F-F650-4C39-9B92-6A4B8969077A}" sibTransId="{7AB23DFC-9181-4603-AF3C-56120114FD81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256BE456-E5CD-40D8-8B9D-D492D2A2C31F}" type="presOf" srcId="{37E1ABB8-6CE1-4E86-9566-E3FCEF859A5E}" destId="{64F3F243-0CC4-4CEF-93F2-5776498F90DB}" srcOrd="0" destOrd="2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7B7D9993-2304-4E3A-AE8E-E98369208F57}" type="presOf" srcId="{21E99324-078C-4308-B67B-F30AFE4A54BE}" destId="{64F3F243-0CC4-4CEF-93F2-5776498F90DB}" srcOrd="0" destOrd="1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ADC60AF-79D9-49EF-BB14-1F9AD62636CF}" type="presOf" srcId="{F409B30D-40C1-4D88-A852-F4ED28942405}" destId="{64F3F243-0CC4-4CEF-93F2-5776498F90DB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 rtlCol="0"/>
        <a:lstStyle/>
        <a:p>
          <a:pPr rtl="0"/>
          <a:endParaRPr lang="en-US"/>
        </a:p>
      </dgm:t>
    </dgm:pt>
    <dgm:pt modelId="{00D68B20-1BE4-422E-A7EC-B2A5F8823595}">
      <dgm:prSet custT="1"/>
      <dgm:spPr/>
      <dgm:t>
        <a:bodyPr rtlCol="0"/>
        <a:lstStyle/>
        <a:p>
          <a:pPr rtl="0"/>
          <a:r>
            <a:rPr lang="es" sz="1400" b="1">
              <a:solidFill>
                <a:schemeClr val="accent1"/>
              </a:solidFill>
              <a:ea typeface="+mn-ea"/>
              <a:cs typeface="+mn-cs"/>
            </a:rPr>
            <a:t>Enumerar los problemas técnicos ya resueltos</a:t>
          </a:r>
          <a:endParaRPr lang="en-US" sz="1400" b="1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03B21B66-246E-41E0-A64B-29435509BAF3}">
      <dgm:prSet custT="1"/>
      <dgm:spPr/>
      <dgm:t>
        <a:bodyPr rtlCol="0"/>
        <a:lstStyle/>
        <a:p>
          <a:pPr rtl="0"/>
          <a:r>
            <a:rPr lang="es" sz="1400" b="1" dirty="0">
              <a:solidFill>
                <a:schemeClr val="accent1"/>
              </a:solidFill>
              <a:ea typeface="+mn-ea"/>
              <a:cs typeface="+mn-cs"/>
            </a:rPr>
            <a:t>Enumerar los problemas técnicos importantes que deben resolverse</a:t>
          </a:r>
          <a:endParaRPr lang="en-US" sz="1400" b="1" dirty="0">
            <a:solidFill>
              <a:schemeClr val="accent1"/>
            </a:solidFill>
          </a:endParaRPr>
        </a:p>
      </dgm:t>
    </dgm:pt>
    <dgm:pt modelId="{9578E430-F3AC-40B0-919C-C41C43628ACB}" type="parTrans" cxnId="{74D864F7-3ACC-4E12-9790-ACEDE4204273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61BD754F-D4D1-4C50-A227-BDC5F9400709}" type="sibTrans" cxnId="{74D864F7-3ACC-4E12-9790-ACEDE4204273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D56C152E-CAA0-4270-BDF5-6807A287ADF3}">
      <dgm:prSet custT="1"/>
      <dgm:spPr/>
      <dgm:t>
        <a:bodyPr rtlCol="0"/>
        <a:lstStyle/>
        <a:p>
          <a:pPr rtl="0"/>
          <a:r>
            <a:rPr lang="es" sz="1800">
              <a:solidFill>
                <a:schemeClr val="accent1"/>
              </a:solidFill>
              <a:ea typeface="+mn-ea"/>
              <a:cs typeface="+mn-cs"/>
            </a:rPr>
            <a:t>Resumir su impacto en el proyecto</a:t>
          </a:r>
          <a:endParaRPr lang="en-US" sz="1800" dirty="0">
            <a:solidFill>
              <a:schemeClr val="accent1"/>
            </a:solidFill>
          </a:endParaRPr>
        </a:p>
      </dgm:t>
    </dgm:pt>
    <dgm:pt modelId="{A5DCC63B-07A4-49F4-B949-37DF3230824F}" type="parTrans" cxnId="{A04DFF64-7CE3-4486-96E6-0E524C2519AA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9B5A9BD6-DF5C-4A38-BB9A-4C73867D6B77}" type="sibTrans" cxnId="{A04DFF64-7CE3-4486-96E6-0E524C2519AA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 rtlCol="0"/>
        <a:lstStyle/>
        <a:p>
          <a:pPr rtl="0"/>
          <a:r>
            <a:rPr lang="es" sz="1400" b="1" dirty="0">
              <a:solidFill>
                <a:schemeClr val="accent1"/>
              </a:solidFill>
              <a:ea typeface="+mn-ea"/>
              <a:cs typeface="+mn-cs"/>
            </a:rPr>
            <a:t>Enumerar cualquier dependencia tecnológica dudosa del proyecto</a:t>
          </a:r>
          <a:endParaRPr lang="en-US" sz="1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 rtlCol="0"/>
        <a:lstStyle/>
        <a:p>
          <a:pPr rtl="0"/>
          <a:r>
            <a:rPr lang="es" sz="1800">
              <a:solidFill>
                <a:schemeClr val="accent1"/>
              </a:solidFill>
              <a:ea typeface="+mn-ea"/>
              <a:cs typeface="+mn-cs"/>
            </a:rPr>
            <a:t>Indicar el origen de las dudas</a:t>
          </a:r>
          <a:endParaRPr lang="en-US" sz="18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 rtlCol="0"/>
        <a:lstStyle/>
        <a:p>
          <a:pPr rtl="0"/>
          <a:r>
            <a:rPr lang="es" sz="1800">
              <a:solidFill>
                <a:schemeClr val="accent1"/>
              </a:solidFill>
              <a:ea typeface="+mn-ea"/>
              <a:cs typeface="+mn-cs"/>
            </a:rPr>
            <a:t>Resumir las acciones llevadas a cabo para el plan alternativo</a:t>
          </a:r>
        </a:p>
      </dgm:t>
    </dgm:pt>
    <dgm:pt modelId="{58E0A023-EC18-4A01-94FB-693B06E4F66F}" type="parTrans" cxnId="{E2E9B97B-7B20-4985-9571-163027E5A58E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6"/>
      <dgm:spPr/>
    </dgm:pt>
    <dgm:pt modelId="{5717E84B-06DA-435B-B33A-B5F9AA5343C9}" type="pres">
      <dgm:prSet presAssocID="{00D68B20-1BE4-422E-A7EC-B2A5F8823595}" presName="vert1" presStyleCnt="0"/>
      <dgm:spPr/>
    </dgm:pt>
    <dgm:pt modelId="{3801638F-B653-4185-A109-71FDCFF5B3FD}" type="pres">
      <dgm:prSet presAssocID="{03B21B66-246E-41E0-A64B-29435509BAF3}" presName="thickLine" presStyleLbl="alignNode1" presStyleIdx="1" presStyleCnt="3"/>
      <dgm:spPr>
        <a:ln>
          <a:solidFill>
            <a:schemeClr val="accent1"/>
          </a:solidFill>
        </a:ln>
      </dgm:spPr>
    </dgm:pt>
    <dgm:pt modelId="{4C325E26-1E1F-44AD-986E-52A01EEDC7B9}" type="pres">
      <dgm:prSet presAssocID="{03B21B66-246E-41E0-A64B-29435509BAF3}" presName="horz1" presStyleCnt="0"/>
      <dgm:spPr/>
    </dgm:pt>
    <dgm:pt modelId="{04F9941F-0142-4ABA-85F5-61FE6A87DFE5}" type="pres">
      <dgm:prSet presAssocID="{03B21B66-246E-41E0-A64B-29435509BAF3}" presName="tx1" presStyleLbl="revTx" presStyleIdx="1" presStyleCnt="6" custScaleX="141247"/>
      <dgm:spPr/>
    </dgm:pt>
    <dgm:pt modelId="{E485A901-F604-4273-90CB-C34AA64C7791}" type="pres">
      <dgm:prSet presAssocID="{03B21B66-246E-41E0-A64B-29435509BAF3}" presName="vert1" presStyleCnt="0"/>
      <dgm:spPr/>
    </dgm:pt>
    <dgm:pt modelId="{8364631E-E1AF-48FC-878F-0614059E63B0}" type="pres">
      <dgm:prSet presAssocID="{D56C152E-CAA0-4270-BDF5-6807A287ADF3}" presName="vertSpace2a" presStyleCnt="0"/>
      <dgm:spPr/>
    </dgm:pt>
    <dgm:pt modelId="{696AAD88-43A3-4B36-A4FF-C8322DFC0505}" type="pres">
      <dgm:prSet presAssocID="{D56C152E-CAA0-4270-BDF5-6807A287ADF3}" presName="horz2" presStyleCnt="0"/>
      <dgm:spPr/>
    </dgm:pt>
    <dgm:pt modelId="{A1A11FE5-41A2-49F5-9D12-4D33E7AE830D}" type="pres">
      <dgm:prSet presAssocID="{D56C152E-CAA0-4270-BDF5-6807A287ADF3}" presName="horzSpace2" presStyleCnt="0"/>
      <dgm:spPr/>
    </dgm:pt>
    <dgm:pt modelId="{44CCA62C-4000-44A2-96E4-0C9EB138950A}" type="pres">
      <dgm:prSet presAssocID="{D56C152E-CAA0-4270-BDF5-6807A287ADF3}" presName="tx2" presStyleLbl="revTx" presStyleIdx="2" presStyleCnt="6" custScaleY="27377"/>
      <dgm:spPr/>
    </dgm:pt>
    <dgm:pt modelId="{78F74847-B54A-4A8A-84DC-4530EFAACBEF}" type="pres">
      <dgm:prSet presAssocID="{D56C152E-CAA0-4270-BDF5-6807A287ADF3}" presName="vert2" presStyleCnt="0"/>
      <dgm:spPr/>
    </dgm:pt>
    <dgm:pt modelId="{F2E0E886-79CB-4FD3-99ED-8406BE6A3812}" type="pres">
      <dgm:prSet presAssocID="{D56C152E-CAA0-4270-BDF5-6807A287ADF3}" presName="thinLine2b" presStyleLbl="callout" presStyleIdx="0" presStyleCnt="3"/>
      <dgm:spPr/>
    </dgm:pt>
    <dgm:pt modelId="{342BFBAF-5391-4B3B-AFF6-2B806F7489FA}" type="pres">
      <dgm:prSet presAssocID="{D56C152E-CAA0-4270-BDF5-6807A287ADF3}" presName="vertSpace2b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3" presStyleCnt="6" custScaleX="140741"/>
      <dgm:spPr/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4" presStyleCnt="6" custScaleY="26109"/>
      <dgm:spPr/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1" presStyleCnt="3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5" presStyleCnt="6" custScaleY="22657"/>
      <dgm:spPr/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2" presStyleCnt="3" custLinFactY="300000" custLinFactNeighborY="327050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028D225B-ED57-4244-829B-C817BC0BB16C}" type="presOf" srcId="{03B21B66-246E-41E0-A64B-29435509BAF3}" destId="{04F9941F-0142-4ABA-85F5-61FE6A87DFE5}" srcOrd="0" destOrd="0" presId="urn:microsoft.com/office/officeart/2008/layout/LinedList"/>
    <dgm:cxn modelId="{A04DFF64-7CE3-4486-96E6-0E524C2519AA}" srcId="{03B21B66-246E-41E0-A64B-29435509BAF3}" destId="{D56C152E-CAA0-4270-BDF5-6807A287ADF3}" srcOrd="0" destOrd="0" parTransId="{A5DCC63B-07A4-49F4-B949-37DF3230824F}" sibTransId="{9B5A9BD6-DF5C-4A38-BB9A-4C73867D6B77}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C86D11B9-976F-4002-8CF2-FFF158A26274}" type="presOf" srcId="{D56C152E-CAA0-4270-BDF5-6807A287ADF3}" destId="{44CCA62C-4000-44A2-96E4-0C9EB138950A}" srcOrd="0" destOrd="0" presId="urn:microsoft.com/office/officeart/2008/layout/LinedList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F457B22A-9A55-4100-AC60-E6B9C4232F18}" type="presParOf" srcId="{63139B90-0866-4C13-8FE0-8F2DC014992A}" destId="{3801638F-B653-4185-A109-71FDCFF5B3FD}" srcOrd="2" destOrd="0" presId="urn:microsoft.com/office/officeart/2008/layout/LinedList"/>
    <dgm:cxn modelId="{F59E22C4-4B49-466E-B422-C741C0260E49}" type="presParOf" srcId="{63139B90-0866-4C13-8FE0-8F2DC014992A}" destId="{4C325E26-1E1F-44AD-986E-52A01EEDC7B9}" srcOrd="3" destOrd="0" presId="urn:microsoft.com/office/officeart/2008/layout/LinedList"/>
    <dgm:cxn modelId="{20145B6F-5664-4AD9-8C75-8C235CA599A3}" type="presParOf" srcId="{4C325E26-1E1F-44AD-986E-52A01EEDC7B9}" destId="{04F9941F-0142-4ABA-85F5-61FE6A87DFE5}" srcOrd="0" destOrd="0" presId="urn:microsoft.com/office/officeart/2008/layout/LinedList"/>
    <dgm:cxn modelId="{234AE2E3-12F1-42FE-93DA-A4BE96D15A2E}" type="presParOf" srcId="{4C325E26-1E1F-44AD-986E-52A01EEDC7B9}" destId="{E485A901-F604-4273-90CB-C34AA64C7791}" srcOrd="1" destOrd="0" presId="urn:microsoft.com/office/officeart/2008/layout/LinedList"/>
    <dgm:cxn modelId="{2360A77D-5B7E-4F61-B9D2-DB8836253C50}" type="presParOf" srcId="{E485A901-F604-4273-90CB-C34AA64C7791}" destId="{8364631E-E1AF-48FC-878F-0614059E63B0}" srcOrd="0" destOrd="0" presId="urn:microsoft.com/office/officeart/2008/layout/LinedList"/>
    <dgm:cxn modelId="{921B9674-C08F-4B5B-9E48-DCD79D94C61A}" type="presParOf" srcId="{E485A901-F604-4273-90CB-C34AA64C7791}" destId="{696AAD88-43A3-4B36-A4FF-C8322DFC0505}" srcOrd="1" destOrd="0" presId="urn:microsoft.com/office/officeart/2008/layout/LinedList"/>
    <dgm:cxn modelId="{DA922B96-1777-473C-9463-31D57EACF632}" type="presParOf" srcId="{696AAD88-43A3-4B36-A4FF-C8322DFC0505}" destId="{A1A11FE5-41A2-49F5-9D12-4D33E7AE830D}" srcOrd="0" destOrd="0" presId="urn:microsoft.com/office/officeart/2008/layout/LinedList"/>
    <dgm:cxn modelId="{45FFFB46-D895-4692-80FA-8B03736FC340}" type="presParOf" srcId="{696AAD88-43A3-4B36-A4FF-C8322DFC0505}" destId="{44CCA62C-4000-44A2-96E4-0C9EB138950A}" srcOrd="1" destOrd="0" presId="urn:microsoft.com/office/officeart/2008/layout/LinedList"/>
    <dgm:cxn modelId="{C953B13C-326B-408F-B2E9-2F348B743CCE}" type="presParOf" srcId="{696AAD88-43A3-4B36-A4FF-C8322DFC0505}" destId="{78F74847-B54A-4A8A-84DC-4530EFAACBEF}" srcOrd="2" destOrd="0" presId="urn:microsoft.com/office/officeart/2008/layout/LinedList"/>
    <dgm:cxn modelId="{20E276D0-74EC-49B9-9CD6-79E8724C546B}" type="presParOf" srcId="{E485A901-F604-4273-90CB-C34AA64C7791}" destId="{F2E0E886-79CB-4FD3-99ED-8406BE6A3812}" srcOrd="2" destOrd="0" presId="urn:microsoft.com/office/officeart/2008/layout/LinedList"/>
    <dgm:cxn modelId="{20B894F0-9612-4CC8-8E6B-AAACACFB322A}" type="presParOf" srcId="{E485A901-F604-4273-90CB-C34AA64C7791}" destId="{342BFBAF-5391-4B3B-AFF6-2B806F7489FA}" srcOrd="3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7180"/>
          <a:ext cx="8610600" cy="17907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incluye el subsistema de Recursos Humanos para empleados.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No se desarrolla el subsistema de control de activos fijos.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se incluye el subsistema de ventas. </a:t>
          </a:r>
          <a:endParaRPr lang="en-US" sz="2000" kern="1200" dirty="0"/>
        </a:p>
      </dsp:txBody>
      <dsp:txXfrm>
        <a:off x="0" y="277180"/>
        <a:ext cx="8610600" cy="1790739"/>
      </dsp:txXfrm>
    </dsp:sp>
    <dsp:sp modelId="{9D1AF6DF-8EBD-4BA9-AB1C-83666B416551}">
      <dsp:nvSpPr>
        <dsp:cNvPr id="0" name=""/>
        <dsp:cNvSpPr/>
      </dsp:nvSpPr>
      <dsp:spPr>
        <a:xfrm>
          <a:off x="430530" y="11500"/>
          <a:ext cx="4548893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LIMITES</a:t>
          </a:r>
          <a:endParaRPr lang="es-ES" sz="2000" b="1" kern="1200" noProof="0" dirty="0"/>
        </a:p>
      </dsp:txBody>
      <dsp:txXfrm>
        <a:off x="430530" y="11500"/>
        <a:ext cx="4548893" cy="531360"/>
      </dsp:txXfrm>
    </dsp:sp>
    <dsp:sp modelId="{F901923D-E6E1-47FE-BE41-8B8C66EFA3AF}">
      <dsp:nvSpPr>
        <dsp:cNvPr id="0" name=""/>
        <dsp:cNvSpPr/>
      </dsp:nvSpPr>
      <dsp:spPr>
        <a:xfrm>
          <a:off x="0" y="2430799"/>
          <a:ext cx="8610600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Gestionar usuarios, subsistemas y roles. </a:t>
          </a:r>
          <a:endParaRPr lang="es-ES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productos por categoría y unidad.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proveedores de materiales para construcción a la empresa.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Realizar cálculos exactos por obra y detallado por obra civil.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presupuestos múltiples de obras.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Realizar un control de obra establecido en base a inicio y entrega.</a:t>
          </a:r>
        </a:p>
      </dsp:txBody>
      <dsp:txXfrm>
        <a:off x="0" y="2430799"/>
        <a:ext cx="8610600" cy="2891700"/>
      </dsp:txXfrm>
    </dsp:sp>
    <dsp:sp modelId="{E022AD64-6C14-41D5-BC9F-2BFBC0D6C3E0}">
      <dsp:nvSpPr>
        <dsp:cNvPr id="0" name=""/>
        <dsp:cNvSpPr/>
      </dsp:nvSpPr>
      <dsp:spPr>
        <a:xfrm>
          <a:off x="430530" y="2165119"/>
          <a:ext cx="4515321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ALCANCES</a:t>
          </a:r>
        </a:p>
      </dsp:txBody>
      <dsp:txXfrm>
        <a:off x="430530" y="2165119"/>
        <a:ext cx="4515321" cy="53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122028"/>
          <a:ext cx="7726680" cy="1601933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Enumerar las medidas correctivas que se han tomado</a:t>
          </a:r>
          <a:endParaRPr lang="es-ES" sz="1600" kern="1200" noProof="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Abordar las implicaciones de programación</a:t>
          </a:r>
          <a:endParaRPr lang="es-ES" sz="1600" kern="1200" noProof="0" dirty="0">
            <a:solidFill>
              <a:schemeClr val="bg2"/>
            </a:solidFill>
          </a:endParaRPr>
        </a:p>
      </dsp:txBody>
      <dsp:txXfrm>
        <a:off x="0" y="122028"/>
        <a:ext cx="7726680" cy="1601933"/>
      </dsp:txXfrm>
    </dsp:sp>
    <dsp:sp modelId="{8B3DCA86-CC99-48ED-8764-6E81C7AE6BE9}">
      <dsp:nvSpPr>
        <dsp:cNvPr id="0" name=""/>
        <dsp:cNvSpPr/>
      </dsp:nvSpPr>
      <dsp:spPr>
        <a:xfrm>
          <a:off x="386334" y="15177"/>
          <a:ext cx="6037110" cy="903891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>
              <a:solidFill>
                <a:schemeClr val="bg2"/>
              </a:solidFill>
              <a:ea typeface="+mn-ea"/>
              <a:cs typeface="+mn-cs"/>
            </a:rPr>
            <a:t>ENUMERAR RETRASOS Y PROBLEMAS DESDE LA ÚLTIMA ACTUALIZACIÓN DE ESTADO</a:t>
          </a:r>
          <a:endParaRPr lang="es-ES" sz="1800" b="1" kern="1200" noProof="0" dirty="0">
            <a:solidFill>
              <a:schemeClr val="bg2"/>
            </a:solidFill>
          </a:endParaRPr>
        </a:p>
      </dsp:txBody>
      <dsp:txXfrm>
        <a:off x="386334" y="15177"/>
        <a:ext cx="6037110" cy="903891"/>
      </dsp:txXfrm>
    </dsp:sp>
    <dsp:sp modelId="{EA904451-CA9C-48CF-A3F7-6C4003934218}">
      <dsp:nvSpPr>
        <dsp:cNvPr id="0" name=""/>
        <dsp:cNvSpPr/>
      </dsp:nvSpPr>
      <dsp:spPr>
        <a:xfrm>
          <a:off x="0" y="2062667"/>
          <a:ext cx="7726680" cy="1884554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Problemas que están causando retrasos o impidiendo el progreso</a:t>
          </a:r>
          <a:endParaRPr lang="es-ES" sz="1600" kern="1200" noProof="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¿Por qué no se ha previsto el problema?</a:t>
          </a:r>
          <a:endParaRPr lang="es-ES" sz="1600" kern="1200" noProof="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Si el cliente desea comentar el problema con la administración</a:t>
          </a:r>
        </a:p>
      </dsp:txBody>
      <dsp:txXfrm>
        <a:off x="0" y="2062667"/>
        <a:ext cx="7726680" cy="1884554"/>
      </dsp:txXfrm>
    </dsp:sp>
    <dsp:sp modelId="{388E0281-7FCC-4892-BD85-59C45354E9DA}">
      <dsp:nvSpPr>
        <dsp:cNvPr id="0" name=""/>
        <dsp:cNvSpPr/>
      </dsp:nvSpPr>
      <dsp:spPr>
        <a:xfrm>
          <a:off x="386334" y="2015562"/>
          <a:ext cx="6037218" cy="844145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>
              <a:solidFill>
                <a:schemeClr val="bg2"/>
              </a:solidFill>
              <a:ea typeface="+mn-ea"/>
              <a:cs typeface="+mn-cs"/>
            </a:rPr>
            <a:t>ASEGÚRESE DE QUE LO ENTIENDE</a:t>
          </a:r>
          <a:endParaRPr lang="es-ES" sz="1800" b="1" kern="1200" noProof="0" dirty="0">
            <a:solidFill>
              <a:schemeClr val="bg2"/>
            </a:solidFill>
          </a:endParaRPr>
        </a:p>
      </dsp:txBody>
      <dsp:txXfrm>
        <a:off x="386334" y="2015562"/>
        <a:ext cx="6037218" cy="844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37863"/>
          <a:ext cx="7810500" cy="17468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De usted al cliente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De usted al servicio exterior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De servicios externos a usted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De otros departamentos a usted</a:t>
          </a:r>
          <a:endParaRPr lang="es-ES" sz="1600" kern="1200" noProof="0" dirty="0"/>
        </a:p>
      </dsp:txBody>
      <dsp:txXfrm>
        <a:off x="0" y="437863"/>
        <a:ext cx="7810500" cy="1746898"/>
      </dsp:txXfrm>
    </dsp:sp>
    <dsp:sp modelId="{9D1AF6DF-8EBD-4BA9-AB1C-83666B416551}">
      <dsp:nvSpPr>
        <dsp:cNvPr id="0" name=""/>
        <dsp:cNvSpPr/>
      </dsp:nvSpPr>
      <dsp:spPr>
        <a:xfrm>
          <a:off x="390525" y="24583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>
              <a:solidFill>
                <a:schemeClr val="bg2"/>
              </a:solidFill>
              <a:ea typeface="+mn-ea"/>
              <a:cs typeface="+mn-cs"/>
            </a:rPr>
            <a:t>ENUMERAR LOS PRINCIPALES PRODUCTOS LISTOS PARA ENTREGAR</a:t>
          </a:r>
          <a:endParaRPr lang="es-ES" sz="1800" b="1" kern="1200" noProof="0" dirty="0">
            <a:solidFill>
              <a:schemeClr val="bg2"/>
            </a:solidFill>
          </a:endParaRPr>
        </a:p>
      </dsp:txBody>
      <dsp:txXfrm>
        <a:off x="390525" y="24583"/>
        <a:ext cx="5467350" cy="826560"/>
      </dsp:txXfrm>
    </dsp:sp>
    <dsp:sp modelId="{84309B57-9335-4504-ADE7-0F6F02733EE1}">
      <dsp:nvSpPr>
        <dsp:cNvPr id="0" name=""/>
        <dsp:cNvSpPr/>
      </dsp:nvSpPr>
      <dsp:spPr>
        <a:xfrm>
          <a:off x="0" y="2749241"/>
          <a:ext cx="78105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Indicar el nivel de confianza en las diapositivas, si corresponde</a:t>
          </a:r>
        </a:p>
      </dsp:txBody>
      <dsp:txXfrm>
        <a:off x="0" y="2749241"/>
        <a:ext cx="7810500" cy="1058400"/>
      </dsp:txXfrm>
    </dsp:sp>
    <dsp:sp modelId="{D2B8060E-5C25-48B8-8A2C-C7E31B9A4C0B}">
      <dsp:nvSpPr>
        <dsp:cNvPr id="0" name=""/>
        <dsp:cNvSpPr/>
      </dsp:nvSpPr>
      <dsp:spPr>
        <a:xfrm>
          <a:off x="390525" y="2335961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>
              <a:solidFill>
                <a:schemeClr val="bg2"/>
              </a:solidFill>
              <a:ea typeface="+mn-ea"/>
              <a:cs typeface="+mn-cs"/>
            </a:rPr>
            <a:t>ENTENDER SU NIVEL DE CONFIANZA CON CADA PRODUCTO LISTO PARA ENTREGAR</a:t>
          </a:r>
          <a:endParaRPr lang="es-ES" sz="1800" b="1" kern="1200" noProof="0" dirty="0">
            <a:solidFill>
              <a:schemeClr val="bg2"/>
            </a:solidFill>
          </a:endParaRPr>
        </a:p>
      </dsp:txBody>
      <dsp:txXfrm>
        <a:off x="390525" y="2335961"/>
        <a:ext cx="5467350" cy="82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1971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1971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400" b="1" kern="1200">
              <a:solidFill>
                <a:schemeClr val="accent1"/>
              </a:solidFill>
              <a:ea typeface="+mn-ea"/>
              <a:cs typeface="+mn-cs"/>
            </a:rPr>
            <a:t>Enumerar los problemas técnicos ya resueltos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971"/>
        <a:ext cx="1645920" cy="1344885"/>
      </dsp:txXfrm>
    </dsp:sp>
    <dsp:sp modelId="{3801638F-B653-4185-A109-71FDCFF5B3FD}">
      <dsp:nvSpPr>
        <dsp:cNvPr id="0" name=""/>
        <dsp:cNvSpPr/>
      </dsp:nvSpPr>
      <dsp:spPr>
        <a:xfrm>
          <a:off x="0" y="1346857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941F-0142-4ABA-85F5-61FE6A87DFE5}">
      <dsp:nvSpPr>
        <dsp:cNvPr id="0" name=""/>
        <dsp:cNvSpPr/>
      </dsp:nvSpPr>
      <dsp:spPr>
        <a:xfrm>
          <a:off x="0" y="1346857"/>
          <a:ext cx="2145456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400" b="1" kern="1200" dirty="0">
              <a:solidFill>
                <a:schemeClr val="accent1"/>
              </a:solidFill>
              <a:ea typeface="+mn-ea"/>
              <a:cs typeface="+mn-cs"/>
            </a:rPr>
            <a:t>Enumerar los problemas técnicos importantes que deben resolverse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346857"/>
        <a:ext cx="2145456" cy="1344885"/>
      </dsp:txXfrm>
    </dsp:sp>
    <dsp:sp modelId="{44CCA62C-4000-44A2-96E4-0C9EB138950A}">
      <dsp:nvSpPr>
        <dsp:cNvPr id="0" name=""/>
        <dsp:cNvSpPr/>
      </dsp:nvSpPr>
      <dsp:spPr>
        <a:xfrm>
          <a:off x="2259377" y="1414101"/>
          <a:ext cx="5961838" cy="36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800" kern="1200">
              <a:solidFill>
                <a:schemeClr val="accent1"/>
              </a:solidFill>
              <a:ea typeface="+mn-ea"/>
              <a:cs typeface="+mn-cs"/>
            </a:rPr>
            <a:t>Resumir su impacto en el proyecto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2259377" y="1414101"/>
        <a:ext cx="5961838" cy="368189"/>
      </dsp:txXfrm>
    </dsp:sp>
    <dsp:sp modelId="{F2E0E886-79CB-4FD3-99ED-8406BE6A3812}">
      <dsp:nvSpPr>
        <dsp:cNvPr id="0" name=""/>
        <dsp:cNvSpPr/>
      </dsp:nvSpPr>
      <dsp:spPr>
        <a:xfrm>
          <a:off x="2145456" y="1782290"/>
          <a:ext cx="60757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3BAA2-5D13-4965-8717-D7C366C60A10}">
      <dsp:nvSpPr>
        <dsp:cNvPr id="0" name=""/>
        <dsp:cNvSpPr/>
      </dsp:nvSpPr>
      <dsp:spPr>
        <a:xfrm>
          <a:off x="0" y="2691742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81EF-8763-459D-B1F1-EB312E660FAF}">
      <dsp:nvSpPr>
        <dsp:cNvPr id="0" name=""/>
        <dsp:cNvSpPr/>
      </dsp:nvSpPr>
      <dsp:spPr>
        <a:xfrm>
          <a:off x="0" y="2691742"/>
          <a:ext cx="2140033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400" b="1" kern="1200" dirty="0">
              <a:solidFill>
                <a:schemeClr val="accent1"/>
              </a:solidFill>
              <a:ea typeface="+mn-ea"/>
              <a:cs typeface="+mn-cs"/>
            </a:rPr>
            <a:t>Enumerar cualquier dependencia tecnológica dudosa del proyecto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2691742"/>
        <a:ext cx="2140033" cy="1344885"/>
      </dsp:txXfrm>
    </dsp:sp>
    <dsp:sp modelId="{6D3900FE-34CA-4C94-8D2B-DEBC8F39CAF3}">
      <dsp:nvSpPr>
        <dsp:cNvPr id="0" name=""/>
        <dsp:cNvSpPr/>
      </dsp:nvSpPr>
      <dsp:spPr>
        <a:xfrm>
          <a:off x="2254074" y="2758986"/>
          <a:ext cx="5968147" cy="35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800" kern="1200">
              <a:solidFill>
                <a:schemeClr val="accent1"/>
              </a:solidFill>
              <a:ea typeface="+mn-ea"/>
              <a:cs typeface="+mn-cs"/>
            </a:rPr>
            <a:t>Indicar el origen de las dudas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2254074" y="2758986"/>
        <a:ext cx="5968147" cy="351136"/>
      </dsp:txXfrm>
    </dsp:sp>
    <dsp:sp modelId="{809A2916-A8EF-4D3A-B72C-AB3B03C31A66}">
      <dsp:nvSpPr>
        <dsp:cNvPr id="0" name=""/>
        <dsp:cNvSpPr/>
      </dsp:nvSpPr>
      <dsp:spPr>
        <a:xfrm>
          <a:off x="2140033" y="3110123"/>
          <a:ext cx="6082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FC54-DA40-45AB-9A3D-1673D37ABDC8}">
      <dsp:nvSpPr>
        <dsp:cNvPr id="0" name=""/>
        <dsp:cNvSpPr/>
      </dsp:nvSpPr>
      <dsp:spPr>
        <a:xfrm>
          <a:off x="2254074" y="3177367"/>
          <a:ext cx="5968147" cy="3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800" kern="1200">
              <a:solidFill>
                <a:schemeClr val="accent1"/>
              </a:solidFill>
              <a:ea typeface="+mn-ea"/>
              <a:cs typeface="+mn-cs"/>
            </a:rPr>
            <a:t>Resumir las acciones llevadas a cabo para el plan alternativo</a:t>
          </a:r>
        </a:p>
      </dsp:txBody>
      <dsp:txXfrm>
        <a:off x="2254074" y="3177367"/>
        <a:ext cx="5968147" cy="304710"/>
      </dsp:txXfrm>
    </dsp:sp>
    <dsp:sp modelId="{FCCD104E-ECDC-4A12-AB2C-71F5537408EB}">
      <dsp:nvSpPr>
        <dsp:cNvPr id="0" name=""/>
        <dsp:cNvSpPr/>
      </dsp:nvSpPr>
      <dsp:spPr>
        <a:xfrm>
          <a:off x="2140033" y="3810000"/>
          <a:ext cx="6082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4DD613-77CA-42CD-A567-ADA5564ADF9C}" type="datetime1">
              <a:rPr lang="es-ES" smtClean="0"/>
              <a:t>21/08/2019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8A2D701F-F1A3-4761-96CF-4851C0354234}" type="datetime1">
              <a:rPr lang="es-ES" smtClean="0"/>
              <a:t>21/08/2019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es-ES" smtClean="0"/>
              <a:pPr rtl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57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585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51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0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405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65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03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8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45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66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50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563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505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669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051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86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7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2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8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9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122E2957-55DE-45F6-A42F-16D4AAE3604F}" type="datetime1">
              <a:rPr lang="es-ES" sz="1000" noProof="0" smtClean="0"/>
              <a:t>21/08/2019</a:t>
            </a:fld>
            <a:endParaRPr lang="es-ES" sz="1000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es-ES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www.website.com</a:t>
            </a:r>
            <a:endParaRPr lang="es-ES" noProof="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FF5345EC-DD54-438F-A6CB-F3D215A525F2}"/>
              </a:ext>
            </a:extLst>
          </p:cNvPr>
          <p:cNvSpPr/>
          <p:nvPr/>
        </p:nvSpPr>
        <p:spPr>
          <a:xfrm>
            <a:off x="228600" y="1676400"/>
            <a:ext cx="8915400" cy="3429000"/>
          </a:xfrm>
          <a:prstGeom prst="snip2DiagRect">
            <a:avLst>
              <a:gd name="adj1" fmla="val 3514"/>
              <a:gd name="adj2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Ss</a:t>
            </a:r>
          </a:p>
        </p:txBody>
      </p:sp>
      <p:sp>
        <p:nvSpPr>
          <p:cNvPr id="2" name="Rectángulo 1"/>
          <p:cNvSpPr>
            <a:spLocks noGrp="1"/>
          </p:cNvSpPr>
          <p:nvPr>
            <p:ph type="ctrTitle"/>
          </p:nvPr>
        </p:nvSpPr>
        <p:spPr>
          <a:xfrm>
            <a:off x="281411" y="1905000"/>
            <a:ext cx="8222456" cy="2547418"/>
          </a:xfrm>
        </p:spPr>
        <p:txBody>
          <a:bodyPr rtlCol="0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SISTEMA DE INFORMACIÓN WEB PARA EL PROCESO DE CÁLCULO  DE COSTOS Y CONTROL DE OBRAS CIVILES APLICANDO LA  ARQUITECTURA DE MICROSERVICIOS  PARA LA EMPRESA J.B.B.L.</a:t>
            </a:r>
          </a:p>
        </p:txBody>
      </p:sp>
      <p:sp>
        <p:nvSpPr>
          <p:cNvPr id="3" name="Rectángulo 2"/>
          <p:cNvSpPr>
            <a:spLocks noGrp="1"/>
          </p:cNvSpPr>
          <p:nvPr>
            <p:ph type="subTitle" idx="1"/>
          </p:nvPr>
        </p:nvSpPr>
        <p:spPr>
          <a:xfrm>
            <a:off x="4172744" y="5562600"/>
            <a:ext cx="4564856" cy="817041"/>
          </a:xfrm>
        </p:spPr>
        <p:txBody>
          <a:bodyPr rtlCol="0">
            <a:noAutofit/>
          </a:bodyPr>
          <a:lstStyle/>
          <a:p>
            <a:pPr algn="r" rtl="0"/>
            <a:r>
              <a:rPr lang="es-ES" sz="2000" dirty="0"/>
              <a:t>Postulante: Ronald Luna Ramos</a:t>
            </a:r>
          </a:p>
          <a:p>
            <a:pPr algn="r" rtl="0"/>
            <a:r>
              <a:rPr lang="es-ES" sz="2000" dirty="0"/>
              <a:t>Tutor: Ing. Jhony Calle Cruz</a:t>
            </a:r>
          </a:p>
        </p:txBody>
      </p:sp>
      <p:pic>
        <p:nvPicPr>
          <p:cNvPr id="8" name="Picture 6" descr="C:\Users\Marisol\Desktop\Imagenes\s5_logo.png">
            <a:extLst>
              <a:ext uri="{FF2B5EF4-FFF2-40B4-BE49-F238E27FC236}">
                <a16:creationId xmlns:a16="http://schemas.microsoft.com/office/drawing/2014/main" id="{3B86D1FC-E857-475A-9E82-6E53B94C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945"/>
            <a:ext cx="2868612" cy="127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F:\IMAGENES\Nueva carpeta\ing.png">
            <a:extLst>
              <a:ext uri="{FF2B5EF4-FFF2-40B4-BE49-F238E27FC236}">
                <a16:creationId xmlns:a16="http://schemas.microsoft.com/office/drawing/2014/main" id="{8F804480-97A8-47A3-AE6D-CE335687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35" y="72879"/>
            <a:ext cx="1153265" cy="11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RECOLECIÓN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15220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CONSTRUCCIONES</a:t>
            </a:r>
          </a:p>
        </p:txBody>
      </p:sp>
    </p:spTree>
    <p:extLst>
      <p:ext uri="{BB962C8B-B14F-4D97-AF65-F5344CB8AC3E}">
        <p14:creationId xmlns:p14="http://schemas.microsoft.com/office/powerpoint/2010/main" val="98961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INGENIERIA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89226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METODOLOGÍA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30818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FASES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92586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77752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HERRAMIENTAS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94014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374FAA-F9F6-49CF-9456-9993311E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CAPÍTULO 3</a:t>
            </a:r>
            <a:endParaRPr lang="es-BO" sz="6600" dirty="0">
              <a:solidFill>
                <a:schemeClr val="tx1"/>
              </a:solidFill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9092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PRÁCTICO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141354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PLANIFICACION DE INCREMENTOS</a:t>
            </a:r>
          </a:p>
        </p:txBody>
      </p:sp>
    </p:spTree>
    <p:extLst>
      <p:ext uri="{BB962C8B-B14F-4D97-AF65-F5344CB8AC3E}">
        <p14:creationId xmlns:p14="http://schemas.microsoft.com/office/powerpoint/2010/main" val="115140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3223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DEMOSTRACIÓN DE SOFTWARE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9746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3639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228600" y="265160"/>
            <a:ext cx="5181600" cy="799306"/>
          </a:xfrm>
        </p:spPr>
        <p:txBody>
          <a:bodyPr rtlCol="0"/>
          <a:lstStyle/>
          <a:p>
            <a:pPr rtl="0"/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44632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  <p:grpSp>
        <p:nvGrpSpPr>
          <p:cNvPr id="11" name="Grupo 10" descr="rectángulo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1319997" y="4486681"/>
            <a:ext cx="6328746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uadro de texto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ea typeface="+mn-ea"/>
                  <a:cs typeface="+mn-cs"/>
                </a:rPr>
                <a:t>Estado comparado con otros objetivos importantes de facturación</a:t>
              </a:r>
              <a:endParaRPr lang="es-ES" sz="1500" kern="1200"/>
            </a:p>
          </p:txBody>
        </p:sp>
      </p:grpSp>
      <p:grpSp>
        <p:nvGrpSpPr>
          <p:cNvPr id="12" name="Grupo 11" descr="rectángulo">
            <a:extLst>
              <a:ext uri="{FF2B5EF4-FFF2-40B4-BE49-F238E27FC236}">
                <a16:creationId xmlns:a16="http://schemas.microsoft.com/office/drawing/2014/main" id="{5944903B-1814-4640-B963-6649C6729624}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uadro de texto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Tarifa de fabricación</a:t>
              </a:r>
              <a:endParaRPr lang="es-ES" sz="1300" kern="1200"/>
            </a:p>
          </p:txBody>
        </p:sp>
      </p:grpSp>
      <p:grpSp>
        <p:nvGrpSpPr>
          <p:cNvPr id="13" name="Grupo 12" descr="rectángulo">
            <a:extLst>
              <a:ext uri="{FF2B5EF4-FFF2-40B4-BE49-F238E27FC236}">
                <a16:creationId xmlns:a16="http://schemas.microsoft.com/office/drawing/2014/main" id="{3A70637F-D752-40B2-9A50-9F38A0F6680B}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uadro de texto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Entrega</a:t>
              </a:r>
              <a:endParaRPr lang="es-ES" sz="1300" kern="1200"/>
            </a:p>
          </p:txBody>
        </p:sp>
      </p:grpSp>
      <p:grpSp>
        <p:nvGrpSpPr>
          <p:cNvPr id="14" name="Grupo 13" descr="rectángulo">
            <a:extLst>
              <a:ext uri="{FF2B5EF4-FFF2-40B4-BE49-F238E27FC236}">
                <a16:creationId xmlns:a16="http://schemas.microsoft.com/office/drawing/2014/main" id="{F3AD6677-7B63-49D3-8236-4BE2C5BAA5C9}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uadro de texto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Socios, etc.</a:t>
              </a:r>
            </a:p>
          </p:txBody>
        </p:sp>
      </p:grpSp>
      <p:grpSp>
        <p:nvGrpSpPr>
          <p:cNvPr id="15" name="Grupo 14" descr="rectángulo">
            <a:extLst>
              <a:ext uri="{FF2B5EF4-FFF2-40B4-BE49-F238E27FC236}">
                <a16:creationId xmlns:a16="http://schemas.microsoft.com/office/drawing/2014/main" id="{E62F7363-23DF-4B13-B949-1B67E5B9A4DB}"/>
              </a:ext>
            </a:extLst>
          </p:cNvPr>
          <p:cNvGrpSpPr/>
          <p:nvPr/>
        </p:nvGrpSpPr>
        <p:grpSpPr>
          <a:xfrm>
            <a:off x="2506637" y="3678687"/>
            <a:ext cx="3955466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Llamada: Flecha arriba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Llamada: Flecha arriba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ea typeface="+mn-ea"/>
                  <a:cs typeface="+mn-cs"/>
                </a:rPr>
                <a:t>¿Cuáles son los costes finales estimados?</a:t>
              </a:r>
              <a:endParaRPr lang="es-ES" sz="1500" kern="1200"/>
            </a:p>
          </p:txBody>
        </p:sp>
      </p:grpSp>
      <p:grpSp>
        <p:nvGrpSpPr>
          <p:cNvPr id="16" name="Grupo 15" descr="rectángulo">
            <a:extLst>
              <a:ext uri="{FF2B5EF4-FFF2-40B4-BE49-F238E27FC236}">
                <a16:creationId xmlns:a16="http://schemas.microsoft.com/office/drawing/2014/main" id="{CBE9B9A0-2E55-404A-BA78-59DB18604AD2}"/>
              </a:ext>
            </a:extLst>
          </p:cNvPr>
          <p:cNvGrpSpPr/>
          <p:nvPr/>
        </p:nvGrpSpPr>
        <p:grpSpPr>
          <a:xfrm>
            <a:off x="2849880" y="2868044"/>
            <a:ext cx="326898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Llamada: Flecha arriba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Llamada: Flecha arriba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solidFill>
                    <a:schemeClr val="bg1"/>
                  </a:solidFill>
                </a:rPr>
                <a:t>¿Cuál es la fecha de entrega final?</a:t>
              </a:r>
            </a:p>
          </p:txBody>
        </p:sp>
      </p:grpSp>
      <p:grpSp>
        <p:nvGrpSpPr>
          <p:cNvPr id="17" name="Grupo 16" descr="rectángulo">
            <a:extLst>
              <a:ext uri="{FF2B5EF4-FFF2-40B4-BE49-F238E27FC236}">
                <a16:creationId xmlns:a16="http://schemas.microsoft.com/office/drawing/2014/main" id="{1D227B02-3746-4E15-9429-D3DBB15D0457}"/>
              </a:ext>
            </a:extLst>
          </p:cNvPr>
          <p:cNvGrpSpPr/>
          <p:nvPr/>
        </p:nvGrpSpPr>
        <p:grpSpPr>
          <a:xfrm>
            <a:off x="1600430" y="2057400"/>
            <a:ext cx="576788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Llamada: Flecha arriba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Llamada: Flecha arriba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 dirty="0">
                  <a:solidFill>
                    <a:schemeClr val="bg1"/>
                  </a:solidFill>
                </a:rPr>
                <a:t>¿Va el proyecto según lo planeado para entregarlo a tiempo?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4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  <p:grpSp>
        <p:nvGrpSpPr>
          <p:cNvPr id="11" name="Grupo 10" descr="rectángulo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1319997" y="4486681"/>
            <a:ext cx="6328746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uadro de texto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ea typeface="+mn-ea"/>
                  <a:cs typeface="+mn-cs"/>
                </a:rPr>
                <a:t>Estado comparado con otros objetivos importantes de facturación</a:t>
              </a:r>
              <a:endParaRPr lang="es-ES" sz="1500" kern="1200"/>
            </a:p>
          </p:txBody>
        </p:sp>
      </p:grpSp>
      <p:grpSp>
        <p:nvGrpSpPr>
          <p:cNvPr id="12" name="Grupo 11" descr="rectángulo">
            <a:extLst>
              <a:ext uri="{FF2B5EF4-FFF2-40B4-BE49-F238E27FC236}">
                <a16:creationId xmlns:a16="http://schemas.microsoft.com/office/drawing/2014/main" id="{5944903B-1814-4640-B963-6649C6729624}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uadro de texto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Tarifa de fabricación</a:t>
              </a:r>
              <a:endParaRPr lang="es-ES" sz="1300" kern="1200"/>
            </a:p>
          </p:txBody>
        </p:sp>
      </p:grpSp>
      <p:grpSp>
        <p:nvGrpSpPr>
          <p:cNvPr id="13" name="Grupo 12" descr="rectángulo">
            <a:extLst>
              <a:ext uri="{FF2B5EF4-FFF2-40B4-BE49-F238E27FC236}">
                <a16:creationId xmlns:a16="http://schemas.microsoft.com/office/drawing/2014/main" id="{3A70637F-D752-40B2-9A50-9F38A0F6680B}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uadro de texto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Entrega</a:t>
              </a:r>
              <a:endParaRPr lang="es-ES" sz="1300" kern="1200"/>
            </a:p>
          </p:txBody>
        </p:sp>
      </p:grpSp>
      <p:grpSp>
        <p:nvGrpSpPr>
          <p:cNvPr id="14" name="Grupo 13" descr="rectángulo">
            <a:extLst>
              <a:ext uri="{FF2B5EF4-FFF2-40B4-BE49-F238E27FC236}">
                <a16:creationId xmlns:a16="http://schemas.microsoft.com/office/drawing/2014/main" id="{F3AD6677-7B63-49D3-8236-4BE2C5BAA5C9}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uadro de texto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Socios, etc.</a:t>
              </a:r>
            </a:p>
          </p:txBody>
        </p:sp>
      </p:grpSp>
      <p:grpSp>
        <p:nvGrpSpPr>
          <p:cNvPr id="15" name="Grupo 14" descr="rectángulo">
            <a:extLst>
              <a:ext uri="{FF2B5EF4-FFF2-40B4-BE49-F238E27FC236}">
                <a16:creationId xmlns:a16="http://schemas.microsoft.com/office/drawing/2014/main" id="{E62F7363-23DF-4B13-B949-1B67E5B9A4DB}"/>
              </a:ext>
            </a:extLst>
          </p:cNvPr>
          <p:cNvGrpSpPr/>
          <p:nvPr/>
        </p:nvGrpSpPr>
        <p:grpSpPr>
          <a:xfrm>
            <a:off x="2506637" y="3678687"/>
            <a:ext cx="3955466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Llamada: Flecha arriba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Llamada: Flecha arriba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ea typeface="+mn-ea"/>
                  <a:cs typeface="+mn-cs"/>
                </a:rPr>
                <a:t>¿Cuáles son los costes finales estimados?</a:t>
              </a:r>
              <a:endParaRPr lang="es-ES" sz="1500" kern="1200"/>
            </a:p>
          </p:txBody>
        </p:sp>
      </p:grpSp>
      <p:grpSp>
        <p:nvGrpSpPr>
          <p:cNvPr id="16" name="Grupo 15" descr="rectángulo">
            <a:extLst>
              <a:ext uri="{FF2B5EF4-FFF2-40B4-BE49-F238E27FC236}">
                <a16:creationId xmlns:a16="http://schemas.microsoft.com/office/drawing/2014/main" id="{CBE9B9A0-2E55-404A-BA78-59DB18604AD2}"/>
              </a:ext>
            </a:extLst>
          </p:cNvPr>
          <p:cNvGrpSpPr/>
          <p:nvPr/>
        </p:nvGrpSpPr>
        <p:grpSpPr>
          <a:xfrm>
            <a:off x="2849880" y="2868044"/>
            <a:ext cx="326898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Llamada: Flecha arriba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Llamada: Flecha arriba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solidFill>
                    <a:schemeClr val="bg1"/>
                  </a:solidFill>
                </a:rPr>
                <a:t>¿Cuál es la fecha de entrega final?</a:t>
              </a:r>
            </a:p>
          </p:txBody>
        </p:sp>
      </p:grpSp>
      <p:grpSp>
        <p:nvGrpSpPr>
          <p:cNvPr id="17" name="Grupo 16" descr="rectángulo">
            <a:extLst>
              <a:ext uri="{FF2B5EF4-FFF2-40B4-BE49-F238E27FC236}">
                <a16:creationId xmlns:a16="http://schemas.microsoft.com/office/drawing/2014/main" id="{1D227B02-3746-4E15-9429-D3DBB15D0457}"/>
              </a:ext>
            </a:extLst>
          </p:cNvPr>
          <p:cNvGrpSpPr/>
          <p:nvPr/>
        </p:nvGrpSpPr>
        <p:grpSpPr>
          <a:xfrm>
            <a:off x="1600430" y="2057400"/>
            <a:ext cx="576788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Llamada: Flecha arriba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Llamada: Flecha arriba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 dirty="0">
                  <a:solidFill>
                    <a:schemeClr val="bg1"/>
                  </a:solidFill>
                </a:rPr>
                <a:t>¿Va el proyecto según lo planeado para entregarlo a tiempo?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01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 descr="gráfico de título">
            <a:extLst>
              <a:ext uri="{FF2B5EF4-FFF2-40B4-BE49-F238E27FC236}">
                <a16:creationId xmlns:a16="http://schemas.microsoft.com/office/drawing/2014/main" id="{92B4D1F2-57B4-4296-B895-05D9C201FBF9}"/>
              </a:ext>
            </a:extLst>
          </p:cNvPr>
          <p:cNvGrpSpPr/>
          <p:nvPr/>
        </p:nvGrpSpPr>
        <p:grpSpPr>
          <a:xfrm>
            <a:off x="381000" y="2257774"/>
            <a:ext cx="4267200" cy="675926"/>
            <a:chOff x="2636518" y="3171825"/>
            <a:chExt cx="3168969" cy="514350"/>
          </a:xfrm>
        </p:grpSpPr>
        <p:pic>
          <p:nvPicPr>
            <p:cNvPr id="17" name="Gráfico 16" descr="gráfico de título 2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áfico 17" descr="gráfico de título 1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19" name="Grupo 18" descr="gráfico de título">
            <a:extLst>
              <a:ext uri="{FF2B5EF4-FFF2-40B4-BE49-F238E27FC236}">
                <a16:creationId xmlns:a16="http://schemas.microsoft.com/office/drawing/2014/main" id="{24C46028-366E-4F67-A5A9-B08CF5110F58}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áfico 19" descr="gráfico de título 1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áfico 20" descr="gráfico de título 2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 rtlCol="0"/>
          <a:lstStyle/>
          <a:p>
            <a:pPr rtl="0"/>
            <a:r>
              <a:rPr lang="es-ES" noProof="1"/>
              <a:t>PROGRESO</a:t>
            </a:r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466725" y="1283484"/>
            <a:ext cx="6696075" cy="628801"/>
          </a:xfrm>
        </p:spPr>
        <p:txBody>
          <a:bodyPr rtlCol="0">
            <a:noAutofit/>
          </a:bodyPr>
          <a:lstStyle/>
          <a:p>
            <a:pPr rtl="0">
              <a:spcBef>
                <a:spcPts val="0"/>
              </a:spcBef>
            </a:pPr>
            <a:r>
              <a:rPr lang="es-ES" sz="1600" noProof="1"/>
              <a:t>Enumerar el progreso y los logros desde la última actualización de estado. Resaltar las cosas que hicieron posible el progreso</a:t>
            </a:r>
          </a:p>
          <a:p>
            <a:pPr marL="64008" indent="0" rtl="0">
              <a:spcBef>
                <a:spcPts val="0"/>
              </a:spcBef>
              <a:buNone/>
            </a:pPr>
            <a:endParaRPr lang="es-ES" sz="1600" noProof="1"/>
          </a:p>
          <a:p>
            <a:pPr marL="64008" indent="0" rtl="0">
              <a:spcBef>
                <a:spcPts val="0"/>
              </a:spcBef>
              <a:buNone/>
            </a:pPr>
            <a:endParaRPr lang="es-ES" sz="1600" noProof="1"/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2372969"/>
            <a:ext cx="2452690" cy="53987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es-ES" sz="1400" b="1" noProof="1"/>
              <a:t>Abordar las implicaciones de programación</a:t>
            </a:r>
          </a:p>
        </p:txBody>
      </p:sp>
      <p:sp>
        <p:nvSpPr>
          <p:cNvPr id="13" name="Rectángulo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es-ES" sz="1400" noProof="1"/>
              <a:t>Lorem ipsum dolor sit amet, consectetuer adipiscing elit,  sed diam nonummy nibh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es-ES" sz="1400" noProof="1"/>
              <a:t>Euismod tincidunt ut laoreet  dolore magna aliquam erat volutpat. </a:t>
            </a:r>
          </a:p>
        </p:txBody>
      </p:sp>
      <p:sp>
        <p:nvSpPr>
          <p:cNvPr id="14" name="Rectángulo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es-ES" sz="1400" b="1" noProof="1"/>
              <a:t>Lorem Ipsum Dolor Sit Amet</a:t>
            </a:r>
          </a:p>
        </p:txBody>
      </p:sp>
      <p:sp>
        <p:nvSpPr>
          <p:cNvPr id="15" name="Rectángulo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es-ES" sz="1400" noProof="1"/>
              <a:t>Lorem ipsum dolor sit amet, consectetuer adipiscing elit,  sed diam nonummy nibh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es-ES" sz="1400" noProof="1"/>
              <a:t>Euismod tincidunt ut laoreet  dolore magna aliquam erat volutpat.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CA4A31-BCEE-4FB6-8BE0-F68189BFC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506785-D37B-44D1-AC6C-FBDA8416D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24</a:t>
            </a:fld>
            <a:endParaRPr lang="es-ES" noProof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42423" y="381198"/>
            <a:ext cx="5296377" cy="675926"/>
          </a:xfrm>
        </p:spPr>
        <p:txBody>
          <a:bodyPr rtlCol="0"/>
          <a:lstStyle/>
          <a:p>
            <a:pPr rtl="0"/>
            <a:r>
              <a:rPr lang="es-ES" b="0" dirty="0"/>
              <a:t>ÁREAS DE</a:t>
            </a:r>
            <a:r>
              <a:rPr lang="es-ES" dirty="0"/>
              <a:t> ATENCIÓN</a:t>
            </a:r>
          </a:p>
        </p:txBody>
      </p:sp>
      <p:graphicFrame>
        <p:nvGraphicFramePr>
          <p:cNvPr id="8" name="Marcador de contenido 3" descr="enumerar diseño de gráfico inteligente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00394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DDA498-F58B-4412-AFC2-644D23FCB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2A0428-0025-4223-ABA3-A02AC83C8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25</a:t>
            </a:fld>
            <a:endParaRPr lang="es-ES" noProof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PROGRAMACIÓN</a:t>
            </a:r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4625340" y="2438400"/>
            <a:ext cx="4290060" cy="3525995"/>
          </a:xfrm>
        </p:spPr>
        <p:txBody>
          <a:bodyPr rtlCol="0">
            <a:normAutofit/>
          </a:bodyPr>
          <a:lstStyle/>
          <a:p>
            <a:pPr rtl="0">
              <a:spcAft>
                <a:spcPts val="1000"/>
              </a:spcAft>
            </a:pPr>
            <a:r>
              <a:rPr lang="es-ES" sz="1800" dirty="0"/>
              <a:t>Enumerar las fechas principales</a:t>
            </a:r>
          </a:p>
          <a:p>
            <a:pPr rtl="0">
              <a:spcAft>
                <a:spcPts val="1000"/>
              </a:spcAft>
            </a:pPr>
            <a:r>
              <a:rPr lang="es-ES" sz="1800" dirty="0"/>
              <a:t>No lo complique para que el público no se distraiga con los detalles</a:t>
            </a:r>
          </a:p>
          <a:p>
            <a:pPr rtl="0">
              <a:spcAft>
                <a:spcPts val="1000"/>
              </a:spcAft>
            </a:pPr>
            <a:r>
              <a:rPr lang="es-ES" sz="1800" dirty="0"/>
              <a:t>Distribuir una programación más detallada, si corresponde</a:t>
            </a:r>
          </a:p>
          <a:p>
            <a:pPr lvl="1" rtl="0">
              <a:spcAft>
                <a:spcPts val="1000"/>
              </a:spcAft>
            </a:pPr>
            <a:r>
              <a:rPr lang="es-ES" sz="1600" dirty="0"/>
              <a:t>Asegúrese de que está familiarizado con los detalles de la programación para responder a posibles preguntas</a:t>
            </a:r>
          </a:p>
        </p:txBody>
      </p:sp>
      <p:graphicFrame>
        <p:nvGraphicFramePr>
          <p:cNvPr id="8" name="Gráfico 7" descr="diseño de gráfico">
            <a:extLst>
              <a:ext uri="{FF2B5EF4-FFF2-40B4-BE49-F238E27FC236}">
                <a16:creationId xmlns:a16="http://schemas.microsoft.com/office/drawing/2014/main" id="{02FFF715-594D-4AD1-8B8B-32F329A37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618820"/>
              </p:ext>
            </p:extLst>
          </p:nvPr>
        </p:nvGraphicFramePr>
        <p:xfrm>
          <a:off x="304800" y="1524000"/>
          <a:ext cx="3810000" cy="411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ángulo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4625340" y="1905000"/>
            <a:ext cx="3810000" cy="4381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rtl="0">
              <a:spcAft>
                <a:spcPts val="1000"/>
              </a:spcAft>
              <a:buNone/>
            </a:pPr>
            <a:r>
              <a:rPr lang="es-ES" sz="1800" b="1" dirty="0">
                <a:solidFill>
                  <a:schemeClr val="accent1"/>
                </a:solidFill>
              </a:rPr>
              <a:t>TEXTO DE TÍTULO</a:t>
            </a:r>
            <a:endParaRPr lang="es-ES" sz="1600" b="1" dirty="0">
              <a:solidFill>
                <a:schemeClr val="accent1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03F9A4-E1DB-43B0-88AF-ECECC795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4AC10-1298-4922-9422-89372DDD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26</a:t>
            </a:fld>
            <a:endParaRPr lang="es-ES" noProof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ENTREGAS</a:t>
            </a:r>
          </a:p>
        </p:txBody>
      </p:sp>
      <p:graphicFrame>
        <p:nvGraphicFramePr>
          <p:cNvPr id="8" name="Marcador de contenido 3" descr="enumerar diseño de gráfico inteligente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402625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81D3A4-1AD2-42AF-AA75-A24E388FD9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A219C-42D5-410F-8A7E-2D3BA612F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27</a:t>
            </a:fld>
            <a:endParaRPr lang="es-ES" noProof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COSTES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11313E-BD99-4B30-96A5-1F9E01E0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D1E1A4-4657-43FF-862A-47A43623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28</a:t>
            </a:fld>
            <a:endParaRPr lang="es-ES" noProof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13995D-97FC-4289-8B65-ABFB9DF4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TECNOLOGÍA</a:t>
            </a:r>
          </a:p>
        </p:txBody>
      </p:sp>
      <p:graphicFrame>
        <p:nvGraphicFramePr>
          <p:cNvPr id="4" name="Marcador de contenido 3" descr="enumerar diseño de gráfico inteligente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109460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E314D2-3B0F-492C-A918-498FAB3D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91B271-AF2F-4F61-81EA-D2211DAB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29</a:t>
            </a:fld>
            <a:endParaRPr lang="es-ES" noProof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FORMULACIÓN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241618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Recursos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64008" indent="0" rtl="0">
              <a:buNone/>
            </a:pPr>
            <a:r>
              <a:rPr lang="es-ES" sz="2000" b="1">
                <a:solidFill>
                  <a:schemeClr val="accent1"/>
                </a:solidFill>
              </a:rPr>
              <a:t>RESUMIR LOS RECURSOS DEL PROYECTO</a:t>
            </a:r>
          </a:p>
          <a:p>
            <a:pPr lvl="1" rtl="0"/>
            <a:r>
              <a:rPr lang="es-ES" sz="1600"/>
              <a:t>Recursos dedicados (a tiempo completo)</a:t>
            </a:r>
          </a:p>
          <a:p>
            <a:pPr lvl="1" rtl="0"/>
            <a:r>
              <a:rPr lang="es-ES" sz="1600"/>
              <a:t>Recursos a tiempo parcial</a:t>
            </a:r>
          </a:p>
          <a:p>
            <a:pPr lvl="1" rtl="0"/>
            <a:r>
              <a:rPr lang="es-ES" sz="1600"/>
              <a:t>Si el proyecto está restringido por falta de recursos, sugerir alternativas</a:t>
            </a:r>
          </a:p>
          <a:p>
            <a:pPr marL="64008" indent="0" rtl="0">
              <a:buNone/>
            </a:pPr>
            <a:r>
              <a:rPr lang="es-ES" sz="2000" b="1">
                <a:solidFill>
                  <a:schemeClr val="accent1"/>
                </a:solidFill>
              </a:rPr>
              <a:t>COMPRENDER LO QUE DESEAN LOS CLIENTES</a:t>
            </a:r>
            <a:endParaRPr lang="es-ES" sz="1600"/>
          </a:p>
          <a:p>
            <a:pPr marL="537210" lvl="1" indent="0" rtl="0">
              <a:buNone/>
            </a:pPr>
            <a:r>
              <a:rPr lang="es-ES" sz="1600"/>
              <a:t>Es posible que los clientes quieran estar seguros de que se están usando todos los recursos posibles, pero de manera que los costes se gestionen adecuadamente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30</a:t>
            </a:fld>
            <a:endParaRPr lang="es-ES" noProof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66724" y="403270"/>
            <a:ext cx="5400675" cy="1088586"/>
          </a:xfrm>
        </p:spPr>
        <p:txBody>
          <a:bodyPr rtlCol="0"/>
          <a:lstStyle/>
          <a:p>
            <a:pPr rtl="0"/>
            <a:r>
              <a:rPr lang="es-ES" b="0" dirty="0"/>
              <a:t>OBJETIVOS PARA </a:t>
            </a:r>
            <a:r>
              <a:rPr lang="es-ES" dirty="0"/>
              <a:t>LA SIGUIENTE REVISIÓN</a:t>
            </a:r>
            <a:r>
              <a:rPr lang="es-ES" b="0" dirty="0"/>
              <a:t>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E0BCBE-2AF3-4C2C-A352-2C443B044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173976-4639-4C36-8C33-B5C2329C0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31</a:t>
            </a:fld>
            <a:endParaRPr lang="es-ES" noProof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FORMULACIÓN DEL PROBLEMA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355A429-6F62-4F16-8702-2091FA4EC3F5}"/>
              </a:ext>
            </a:extLst>
          </p:cNvPr>
          <p:cNvSpPr/>
          <p:nvPr/>
        </p:nvSpPr>
        <p:spPr>
          <a:xfrm>
            <a:off x="5379719" y="1600200"/>
            <a:ext cx="3459481" cy="457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tx1"/>
                </a:solidFill>
              </a:rPr>
              <a:t>Pérdida de material de construcción y gasto adicional en pagos a maquinarias, herramientas e información incompleta.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A6D4D4B-FD6F-478A-8969-762DE9F12DE8}"/>
              </a:ext>
            </a:extLst>
          </p:cNvPr>
          <p:cNvSpPr/>
          <p:nvPr/>
        </p:nvSpPr>
        <p:spPr>
          <a:xfrm>
            <a:off x="3810000" y="3352800"/>
            <a:ext cx="1493520" cy="10668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000" dirty="0"/>
              <a:t>Provoca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373C8BE-08D3-452C-BDB9-1B7134F59E68}"/>
              </a:ext>
            </a:extLst>
          </p:cNvPr>
          <p:cNvSpPr/>
          <p:nvPr/>
        </p:nvSpPr>
        <p:spPr>
          <a:xfrm>
            <a:off x="304799" y="1752600"/>
            <a:ext cx="3459481" cy="4419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tx1"/>
                </a:solidFill>
              </a:rPr>
              <a:t>Los deficientes procedimientos manuales en el proceso de cálculo de costos y control de obras civiles en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1344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 GENERAL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980B6B-897B-4595-BF18-820A5385D47A}"/>
              </a:ext>
            </a:extLst>
          </p:cNvPr>
          <p:cNvSpPr/>
          <p:nvPr/>
        </p:nvSpPr>
        <p:spPr>
          <a:xfrm>
            <a:off x="685800" y="1981200"/>
            <a:ext cx="8001000" cy="3581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3200">
                <a:solidFill>
                  <a:schemeClr val="bg2"/>
                </a:solidFill>
              </a:rPr>
              <a:t>Desarrollar un sistema de información web para el proceso de cálculo de costos y control de obras civiles aplicando la arquitectura de microservicios para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30229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1981200" y="1342819"/>
            <a:ext cx="6705600" cy="1400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Diseñar el modelo de negocio alternativo para el proceso de cálculo de presupuesto de obras de acuerdo con las fases de la misma.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1981200" y="2895600"/>
            <a:ext cx="6705600" cy="15372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Proponer un sistema arquitectural de fácil mantenibilidad y gran escalabilidad horizontal, mediante la implementación de la arquitectura basada en microservicios.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1981200" y="4585283"/>
            <a:ext cx="6705600" cy="1282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Asegurar la integración de cada uno de los subsistemas y el intercambio de mensajes mediante el uso de token de autenticación. 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CD1FA9-FCE3-48FE-930E-B8FBF7F2DF1E}"/>
              </a:ext>
            </a:extLst>
          </p:cNvPr>
          <p:cNvSpPr/>
          <p:nvPr/>
        </p:nvSpPr>
        <p:spPr>
          <a:xfrm>
            <a:off x="837501" y="1631659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9BD4356-4969-40C6-95CE-34990F324592}"/>
              </a:ext>
            </a:extLst>
          </p:cNvPr>
          <p:cNvSpPr/>
          <p:nvPr/>
        </p:nvSpPr>
        <p:spPr>
          <a:xfrm>
            <a:off x="838200" y="32070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5624D-8E18-41A8-9E72-4BEF58F20585}"/>
              </a:ext>
            </a:extLst>
          </p:cNvPr>
          <p:cNvSpPr/>
          <p:nvPr/>
        </p:nvSpPr>
        <p:spPr>
          <a:xfrm>
            <a:off x="837501" y="47691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3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2438400" y="1592246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autenticación y usuarios. </a:t>
            </a:r>
            <a:endParaRPr lang="es-BO" sz="2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2438400" y="28194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stock. </a:t>
            </a:r>
            <a:endParaRPr lang="es-BO" sz="2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2438400" y="40386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cálculo de presupuestos de obras. </a:t>
            </a:r>
            <a:endParaRPr lang="es-BO" sz="24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9865C0-F1B5-439A-9F65-FCA83A4E7330}"/>
              </a:ext>
            </a:extLst>
          </p:cNvPr>
          <p:cNvSpPr/>
          <p:nvPr/>
        </p:nvSpPr>
        <p:spPr>
          <a:xfrm>
            <a:off x="2438400" y="5257800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seguimiento a obras basado en fechas establecidas de entregas. </a:t>
            </a:r>
            <a:endParaRPr lang="es-BO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5D6FE6-7C5D-487C-83DD-88EBCF597913}"/>
              </a:ext>
            </a:extLst>
          </p:cNvPr>
          <p:cNvSpPr/>
          <p:nvPr/>
        </p:nvSpPr>
        <p:spPr>
          <a:xfrm>
            <a:off x="1295400" y="169428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F4D62CC-7399-40DA-B3AD-D672EA84FA56}"/>
              </a:ext>
            </a:extLst>
          </p:cNvPr>
          <p:cNvSpPr/>
          <p:nvPr/>
        </p:nvSpPr>
        <p:spPr>
          <a:xfrm>
            <a:off x="1295400" y="29337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E46DFCC-2C39-4617-AB92-7EEC70E537C8}"/>
              </a:ext>
            </a:extLst>
          </p:cNvPr>
          <p:cNvSpPr/>
          <p:nvPr/>
        </p:nvSpPr>
        <p:spPr>
          <a:xfrm>
            <a:off x="1295400" y="41529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794297-B139-41C6-A21C-0E3B9FD1E7FD}"/>
              </a:ext>
            </a:extLst>
          </p:cNvPr>
          <p:cNvSpPr/>
          <p:nvPr/>
        </p:nvSpPr>
        <p:spPr>
          <a:xfrm>
            <a:off x="1295400" y="53721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56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LIMITES Y ALCANZES</a:t>
            </a:r>
          </a:p>
        </p:txBody>
      </p:sp>
      <p:graphicFrame>
        <p:nvGraphicFramePr>
          <p:cNvPr id="6" name="Marcador de contenido 3" descr="enumerar diseño de gráfico inteligente">
            <a:extLst>
              <a:ext uri="{FF2B5EF4-FFF2-40B4-BE49-F238E27FC236}">
                <a16:creationId xmlns:a16="http://schemas.microsoft.com/office/drawing/2014/main" id="{43C8117A-ABB2-4061-A466-B38B1891D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51072"/>
              </p:ext>
            </p:extLst>
          </p:nvPr>
        </p:nvGraphicFramePr>
        <p:xfrm>
          <a:off x="457200" y="13716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374FAA-F9F6-49CF-9456-9993311E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CAPÍTULO 2</a:t>
            </a:r>
            <a:endParaRPr lang="es-BO" sz="6600" dirty="0">
              <a:solidFill>
                <a:schemeClr val="tx1"/>
              </a:solidFill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828800" y="3886200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TEÓRICO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2007805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25_TF10167107" id="{313FCF2C-916F-4A94-84C8-EE9FB9E497B5}" vid="{735714DF-E5B1-4AE8-9A71-CE74900657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 de estado del proyecto</Template>
  <TotalTime>2189</TotalTime>
  <Words>891</Words>
  <Application>Microsoft Office PowerPoint</Application>
  <PresentationFormat>Presentación en pantalla (4:3)</PresentationFormat>
  <Paragraphs>164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Wingdings 2</vt:lpstr>
      <vt:lpstr>Brío</vt:lpstr>
      <vt:lpstr>SISTEMA DE INFORMACIÓN WEB PARA EL PROCESO DE CÁLCULO  DE COSTOS Y CONTROL DE OBRAS CIVILES APLICANDO LA  ARQUITECTURA DE MICROSERVICIOS  PARA LA EMPRESA J.B.B.L.</vt:lpstr>
      <vt:lpstr>ANTECENDENTES</vt:lpstr>
      <vt:lpstr>FORMULACIÓN DEL PROBLEMA</vt:lpstr>
      <vt:lpstr>FORMULACIÓN DEL PROBLEMA</vt:lpstr>
      <vt:lpstr>OBJETIVO GENERAL</vt:lpstr>
      <vt:lpstr>OBJETIVOS ESPECÍFICOS</vt:lpstr>
      <vt:lpstr>OBJETIVOS ESPECÍFICOS</vt:lpstr>
      <vt:lpstr>LIMITES Y ALCANZES</vt:lpstr>
      <vt:lpstr>CAPÍTULO 2</vt:lpstr>
      <vt:lpstr>RECOLECIÓN DE INFORMACIÓN</vt:lpstr>
      <vt:lpstr>CONSTRUCCIONES</vt:lpstr>
      <vt:lpstr>INGENIERIA DE SOFTWARE</vt:lpstr>
      <vt:lpstr>METODOLOGÍA DE DESARROLLO</vt:lpstr>
      <vt:lpstr>FASES DE DESARROLLO</vt:lpstr>
      <vt:lpstr>ARQUITECTURA DE SOFTWARE</vt:lpstr>
      <vt:lpstr>HERRAMIENTAS DE DESARROLLO</vt:lpstr>
      <vt:lpstr>CAPÍTULO 3</vt:lpstr>
      <vt:lpstr>PLANIFICACION DE INCREMENTOS</vt:lpstr>
      <vt:lpstr>Presentación de PowerPoint</vt:lpstr>
      <vt:lpstr>CONCLUSIONES</vt:lpstr>
      <vt:lpstr>RECOMENDACIONES</vt:lpstr>
      <vt:lpstr>ANTECENDENTES</vt:lpstr>
      <vt:lpstr>ANTECENDENTES</vt:lpstr>
      <vt:lpstr>PROGRESO</vt:lpstr>
      <vt:lpstr>ÁREAS DE ATENCIÓN</vt:lpstr>
      <vt:lpstr>PROGRAMACIÓN</vt:lpstr>
      <vt:lpstr>ENTREGAS</vt:lpstr>
      <vt:lpstr>COSTES</vt:lpstr>
      <vt:lpstr>TECNOLOGÍA</vt:lpstr>
      <vt:lpstr>Recursos</vt:lpstr>
      <vt:lpstr>OBJETIVOS PARA LA SIGUIENTE REVISIÓN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WEB PARA EL PROCESO DE CÁLCULO  DE COSTOS Y CONTROL DE OBRAS CIVILES APLICANDO LA  ARQUITECTURA DE MICROSERVICIOS  PARA LA EMPRESA J.B.B.L.</dc:title>
  <dc:creator>Ronald Luna Ramos</dc:creator>
  <cp:lastModifiedBy>Ronald Luna Ramos</cp:lastModifiedBy>
  <cp:revision>16</cp:revision>
  <dcterms:created xsi:type="dcterms:W3CDTF">2019-08-20T07:02:19Z</dcterms:created>
  <dcterms:modified xsi:type="dcterms:W3CDTF">2019-08-22T11:43:05Z</dcterms:modified>
</cp:coreProperties>
</file>