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2" r:id="rId4"/>
    <p:sldId id="268" r:id="rId5"/>
    <p:sldId id="271" r:id="rId6"/>
    <p:sldId id="257" r:id="rId7"/>
    <p:sldId id="264" r:id="rId8"/>
    <p:sldId id="259" r:id="rId9"/>
    <p:sldId id="273" r:id="rId10"/>
    <p:sldId id="258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344" autoAdjust="0"/>
  </p:normalViewPr>
  <p:slideViewPr>
    <p:cSldViewPr snapToGrid="0">
      <p:cViewPr varScale="1">
        <p:scale>
          <a:sx n="55" d="100"/>
          <a:sy n="55" d="100"/>
        </p:scale>
        <p:origin x="10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FDC65-264F-4247-95D2-B3D76365110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0016-450F-4242-BA56-BCE71C82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overall field was considered for trends.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salary units were converted to 2023 USD using the Social Security Wage Inflation numbers.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0016-450F-4242-BA56-BCE71C826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entire full time data was then considered in terms of company size, remote ratio and employment level, and for US Residency.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average salary for a medium company is approximately 147% of the small company salary. Comparing the upper 75%, we find that the medium company is 150% of the small company salary.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 interesting trend is seen from the data in that within each company size. If we consider the mean, 75%, and max pay. In almost every instance the employees in the 20% to 80% remote ratio are paid the least. The next group is the 0% to 20%, and the 100% remote where paid the most.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suggest hiring a Senior-Level/Expert that could grow into the director. So further analyses on Senior level staff was performed when comparing salary of US and non-US based staff.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0016-450F-4242-BA56-BCE71C826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0016-450F-4242-BA56-BCE71C826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was performed on this subset considering, remote ratio, country of residence, and  company size; however, the small sample size let to not useful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0016-450F-4242-BA56-BCE71C826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0016-450F-4242-BA56-BCE71C8262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a.gov/oact/cola/awidevelop.html" TargetMode="External"/><Relationship Id="rId2" Type="http://schemas.openxmlformats.org/officeDocument/2006/relationships/hyperlink" Target="https://review.firstround.com/the-startup-founders-guide-to-hiring-a-data-scientist#finding-your-first-data-science-hire#who-are-great-data-scienti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sa.gov/oact/TR/TRassum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7D1C-4DD3-4F7E-9AC0-D3CDBB0BA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Hire</a:t>
            </a:r>
          </a:p>
        </p:txBody>
      </p:sp>
    </p:spTree>
    <p:extLst>
      <p:ext uri="{BB962C8B-B14F-4D97-AF65-F5344CB8AC3E}">
        <p14:creationId xmlns:p14="http://schemas.microsoft.com/office/powerpoint/2010/main" val="41963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668-A714-4933-AD41-C753211C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Hire needs: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BFA-2E8B-4564-9828-95295A9C5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0393" y="2265119"/>
            <a:ext cx="3008737" cy="2256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 ANALYSIS</a:t>
            </a:r>
          </a:p>
          <a:p>
            <a:r>
              <a:rPr lang="en-US" sz="1800" dirty="0"/>
              <a:t>Work closely with internal teams to gather useful data</a:t>
            </a:r>
          </a:p>
          <a:p>
            <a:r>
              <a:rPr lang="en-US" sz="1800" dirty="0"/>
              <a:t>Manipulation of data</a:t>
            </a:r>
          </a:p>
          <a:p>
            <a:r>
              <a:rPr lang="en-US" sz="1800" dirty="0"/>
              <a:t>Analysis of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BC2A-D683-4FB4-AA9C-5004D46D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233" y="2265119"/>
            <a:ext cx="487521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DATE ENGINEERING</a:t>
            </a:r>
          </a:p>
          <a:p>
            <a:r>
              <a:rPr lang="en-US" sz="1800" dirty="0"/>
              <a:t>Data pipeline creation</a:t>
            </a:r>
          </a:p>
          <a:p>
            <a:r>
              <a:rPr lang="en-US" sz="1800" dirty="0"/>
              <a:t>Data infrastructure</a:t>
            </a:r>
          </a:p>
          <a:p>
            <a:r>
              <a:rPr lang="en-US" sz="1800" dirty="0"/>
              <a:t>Machine learning (future)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2D954-9882-4E39-839C-2E930483D006}"/>
              </a:ext>
            </a:extLst>
          </p:cNvPr>
          <p:cNvSpPr txBox="1">
            <a:spLocks/>
          </p:cNvSpPr>
          <p:nvPr/>
        </p:nvSpPr>
        <p:spPr>
          <a:xfrm>
            <a:off x="5167926" y="4521645"/>
            <a:ext cx="3008738" cy="22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ADDITIONAL SKILLS</a:t>
            </a:r>
          </a:p>
          <a:p>
            <a:r>
              <a:rPr lang="en-US" sz="1900" dirty="0"/>
              <a:t>Story-teller</a:t>
            </a:r>
          </a:p>
          <a:p>
            <a:r>
              <a:rPr lang="en-US" sz="1900" dirty="0"/>
              <a:t>Cross-functional communicator</a:t>
            </a:r>
          </a:p>
          <a:p>
            <a:r>
              <a:rPr lang="en-US" sz="1900" dirty="0"/>
              <a:t>Influencer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2EAE8F-D017-4C58-8D09-DE9051637939}"/>
              </a:ext>
            </a:extLst>
          </p:cNvPr>
          <p:cNvSpPr/>
          <p:nvPr/>
        </p:nvSpPr>
        <p:spPr>
          <a:xfrm>
            <a:off x="1963524" y="1849822"/>
            <a:ext cx="4421171" cy="290345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EFB8FD-4C8C-4F86-9476-91CC607B2C86}"/>
              </a:ext>
            </a:extLst>
          </p:cNvPr>
          <p:cNvSpPr/>
          <p:nvPr/>
        </p:nvSpPr>
        <p:spPr>
          <a:xfrm>
            <a:off x="5658438" y="1849822"/>
            <a:ext cx="4421171" cy="290345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2F545A-2DEC-4697-BA66-9F6DD9F4954B}"/>
              </a:ext>
            </a:extLst>
          </p:cNvPr>
          <p:cNvSpPr/>
          <p:nvPr/>
        </p:nvSpPr>
        <p:spPr>
          <a:xfrm>
            <a:off x="3758335" y="3878938"/>
            <a:ext cx="4421171" cy="290345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FBF-FB0C-4F70-BB48-5D983A3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with analysis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A68E-FCCF-4CA7-8328-DC87CB24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There is a general upwards trend as experience level increases.</a:t>
            </a:r>
          </a:p>
          <a:p>
            <a:r>
              <a:rPr lang="en-US" sz="1800" dirty="0"/>
              <a:t>Summary: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24A54F-DA5F-4C22-A19A-D52A4907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193" y="647877"/>
            <a:ext cx="5882321" cy="3559367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D014D1-34C3-47C2-83B7-20122FFD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69517"/>
              </p:ext>
            </p:extLst>
          </p:nvPr>
        </p:nvGraphicFramePr>
        <p:xfrm>
          <a:off x="421837" y="3664670"/>
          <a:ext cx="5305772" cy="27511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5148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862862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577865">
                <a:tc>
                  <a:txBody>
                    <a:bodyPr/>
                    <a:lstStyle/>
                    <a:p>
                      <a:r>
                        <a:rPr lang="en-US" sz="1400" dirty="0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Median</a:t>
                      </a:r>
                    </a:p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Upper 75%</a:t>
                      </a:r>
                    </a:p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552493">
                <a:tc>
                  <a:txBody>
                    <a:bodyPr/>
                    <a:lstStyle/>
                    <a:p>
                      <a:r>
                        <a:rPr lang="en-US" sz="1400" dirty="0"/>
                        <a:t>Entry-Level/Junior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$125K</a:t>
                      </a:r>
                    </a:p>
                    <a:p>
                      <a:r>
                        <a:rPr lang="en-US" sz="1400" dirty="0"/>
                        <a:t>*$87K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532908">
                <a:tc>
                  <a:txBody>
                    <a:bodyPr/>
                    <a:lstStyle/>
                    <a:p>
                      <a:r>
                        <a:rPr lang="en-US" sz="1400" dirty="0"/>
                        <a:t>Mid-level/ Intermediate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$218K</a:t>
                      </a:r>
                    </a:p>
                    <a:p>
                      <a:r>
                        <a:rPr lang="en-US" sz="1400" dirty="0"/>
                        <a:t>*$177K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539252">
                <a:tc>
                  <a:txBody>
                    <a:bodyPr/>
                    <a:lstStyle/>
                    <a:p>
                      <a:r>
                        <a:rPr lang="en-US" sz="1400" dirty="0"/>
                        <a:t>Senior-level/Expert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$156K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$176K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$301K</a:t>
                      </a:r>
                    </a:p>
                    <a:p>
                      <a:r>
                        <a:rPr lang="en-US" sz="1400" dirty="0"/>
                        <a:t>*$254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/>
                        <a:t>Executive-level/Director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$271K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$255K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$295K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$655K</a:t>
                      </a:r>
                    </a:p>
                    <a:p>
                      <a:r>
                        <a:rPr lang="en-US" sz="1400" dirty="0"/>
                        <a:t>*$338K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705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E7E1A17-6E1B-46D5-A27F-A670F7C311D5}"/>
              </a:ext>
            </a:extLst>
          </p:cNvPr>
          <p:cNvSpPr/>
          <p:nvPr/>
        </p:nvSpPr>
        <p:spPr>
          <a:xfrm>
            <a:off x="1381429" y="5244445"/>
            <a:ext cx="4346180" cy="677383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5121C-56DA-4C88-A867-3E48396937E4}"/>
              </a:ext>
            </a:extLst>
          </p:cNvPr>
          <p:cNvSpPr txBox="1"/>
          <p:nvPr/>
        </p:nvSpPr>
        <p:spPr>
          <a:xfrm>
            <a:off x="6452477" y="4534293"/>
            <a:ext cx="4592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hire a data engineer, one with analysis experience is necessary. For Senior-level or Expert we should expect to pay $150, 000 to $176, 000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5317D7D-ABF2-4469-BB40-0A1E6148D434}"/>
              </a:ext>
            </a:extLst>
          </p:cNvPr>
          <p:cNvSpPr txBox="1">
            <a:spLocks/>
          </p:cNvSpPr>
          <p:nvPr/>
        </p:nvSpPr>
        <p:spPr>
          <a:xfrm>
            <a:off x="3547659" y="5494812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*with outliers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FBF-FB0C-4F70-BB48-5D983A3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</a:t>
            </a:r>
            <a:br>
              <a:rPr lang="en-US" dirty="0"/>
            </a:br>
            <a:r>
              <a:rPr lang="en-US" dirty="0"/>
              <a:t>with Programing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A68E-FCCF-4CA7-8328-DC87CB24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Summary: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24A54F-DA5F-4C22-A19A-D52A4907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193" y="647877"/>
            <a:ext cx="5882321" cy="3559367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D014D1-34C3-47C2-83B7-20122FFD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93841"/>
              </p:ext>
            </p:extLst>
          </p:nvPr>
        </p:nvGraphicFramePr>
        <p:xfrm>
          <a:off x="421837" y="3664670"/>
          <a:ext cx="5305772" cy="27511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5148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862862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577865">
                <a:tc>
                  <a:txBody>
                    <a:bodyPr/>
                    <a:lstStyle/>
                    <a:p>
                      <a:r>
                        <a:rPr lang="en-US" sz="1400" dirty="0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Median</a:t>
                      </a:r>
                    </a:p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Upper 75%</a:t>
                      </a:r>
                    </a:p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552493">
                <a:tc>
                  <a:txBody>
                    <a:bodyPr/>
                    <a:lstStyle/>
                    <a:p>
                      <a:r>
                        <a:rPr lang="en-US" sz="1400" dirty="0"/>
                        <a:t>Entry-Level/Junior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532908">
                <a:tc>
                  <a:txBody>
                    <a:bodyPr/>
                    <a:lstStyle/>
                    <a:p>
                      <a:r>
                        <a:rPr lang="en-US" sz="1400" dirty="0"/>
                        <a:t>Mid-level/ Intermediate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$135K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$251K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539252">
                <a:tc>
                  <a:txBody>
                    <a:bodyPr/>
                    <a:lstStyle/>
                    <a:p>
                      <a:r>
                        <a:rPr lang="en-US" sz="1400" dirty="0"/>
                        <a:t>Senior-level/Expert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$167K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$157K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$193K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$490K</a:t>
                      </a:r>
                    </a:p>
                    <a:p>
                      <a:r>
                        <a:rPr lang="en-US" sz="1400" dirty="0"/>
                        <a:t>*$271K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/>
                        <a:t>Executive-level/Director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$203K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$174K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$233K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$386K</a:t>
                      </a:r>
                    </a:p>
                    <a:p>
                      <a:r>
                        <a:rPr lang="en-US" sz="1400" dirty="0"/>
                        <a:t>*$273K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705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E7E1A17-6E1B-46D5-A27F-A670F7C311D5}"/>
              </a:ext>
            </a:extLst>
          </p:cNvPr>
          <p:cNvSpPr/>
          <p:nvPr/>
        </p:nvSpPr>
        <p:spPr>
          <a:xfrm>
            <a:off x="1619641" y="5123315"/>
            <a:ext cx="4346180" cy="742994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5121C-56DA-4C88-A867-3E48396937E4}"/>
              </a:ext>
            </a:extLst>
          </p:cNvPr>
          <p:cNvSpPr txBox="1"/>
          <p:nvPr/>
        </p:nvSpPr>
        <p:spPr>
          <a:xfrm>
            <a:off x="6438757" y="4498538"/>
            <a:ext cx="4592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suggest hiring a Senior-Level/Expert Data Scientist that also has programming experience. For top talent, expect to pay between $150,000 and $200,000. For a Data </a:t>
            </a:r>
            <a:r>
              <a:rPr lang="en-US" dirty="0" err="1"/>
              <a:t>Sceintist</a:t>
            </a:r>
            <a:r>
              <a:rPr lang="en-US" dirty="0"/>
              <a:t> with the extra qualification of programming, I would anticipate </a:t>
            </a:r>
            <a:r>
              <a:rPr lang="en-US" dirty="0" err="1"/>
              <a:t>payingtowards</a:t>
            </a:r>
            <a:r>
              <a:rPr lang="en-US" dirty="0"/>
              <a:t> the higher end of this range.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5BB460-D3FB-429C-ABAD-D100CD677621}"/>
              </a:ext>
            </a:extLst>
          </p:cNvPr>
          <p:cNvSpPr txBox="1">
            <a:spLocks/>
          </p:cNvSpPr>
          <p:nvPr/>
        </p:nvSpPr>
        <p:spPr>
          <a:xfrm>
            <a:off x="3547659" y="5494812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*with outliers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4461-B6CE-4DB2-9927-DB94135B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F679-897F-41CF-9399-3EC24537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569"/>
            <a:ext cx="9905999" cy="4379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Hire a data science engineer or analytics engineer</a:t>
            </a:r>
          </a:p>
          <a:p>
            <a:r>
              <a:rPr lang="en-US" dirty="0"/>
              <a:t>The salary range for a senior level position is $130,000 to $196,000</a:t>
            </a:r>
          </a:p>
          <a:p>
            <a:r>
              <a:rPr lang="en-US" dirty="0"/>
              <a:t>As a small company, the pay range will most likely be in the lower half of this range: $130,000 to $162,000. </a:t>
            </a:r>
          </a:p>
          <a:p>
            <a:r>
              <a:rPr lang="en-US" dirty="0"/>
              <a:t>If the position is remote, then:</a:t>
            </a:r>
          </a:p>
          <a:p>
            <a:pPr lvl="1"/>
            <a:r>
              <a:rPr lang="en-US" dirty="0"/>
              <a:t>For 20% to 80% remote we would look at the bottom half of this range: $130,000 to $146,000</a:t>
            </a:r>
          </a:p>
          <a:p>
            <a:pPr lvl="1"/>
            <a:r>
              <a:rPr lang="en-US" dirty="0"/>
              <a:t>For 0% remote we can look at the mid-half $137,000 to $153,000</a:t>
            </a:r>
          </a:p>
          <a:p>
            <a:pPr lvl="1"/>
            <a:r>
              <a:rPr lang="en-US" dirty="0"/>
              <a:t>And for 100% remote $146,000 to $162,000</a:t>
            </a:r>
          </a:p>
          <a:p>
            <a:r>
              <a:rPr lang="en-US" dirty="0"/>
              <a:t>If the position is located outside the US, the pay can be cut by a third to a range of $87,000 to $131,000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0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FBF-FB0C-4F70-BB48-5D983A36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-94487"/>
            <a:ext cx="3856037" cy="1639884"/>
          </a:xfrm>
        </p:spPr>
        <p:txBody>
          <a:bodyPr/>
          <a:lstStyle/>
          <a:p>
            <a:r>
              <a:rPr lang="en-US" dirty="0"/>
              <a:t>A large view of the employment market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A68E-FCCF-4CA7-8328-DC87CB24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4" y="1498535"/>
            <a:ext cx="3856037" cy="3541714"/>
          </a:xfrm>
        </p:spPr>
        <p:txBody>
          <a:bodyPr/>
          <a:lstStyle/>
          <a:p>
            <a:r>
              <a:rPr lang="en-US" sz="1800" dirty="0"/>
              <a:t>There is a general upwards trend as experience level increases.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24A54F-DA5F-4C22-A19A-D52A4907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1455" y="431735"/>
            <a:ext cx="3551923" cy="2557385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D014D1-34C3-47C2-83B7-20122FFD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99558"/>
              </p:ext>
            </p:extLst>
          </p:nvPr>
        </p:nvGraphicFramePr>
        <p:xfrm>
          <a:off x="8505477" y="442846"/>
          <a:ext cx="3582891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691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708081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599511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675146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760462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392247">
                <a:tc>
                  <a:txBody>
                    <a:bodyPr/>
                    <a:lstStyle/>
                    <a:p>
                      <a:r>
                        <a:rPr lang="en-US" sz="1000" dirty="0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Median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75%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375025">
                <a:tc>
                  <a:txBody>
                    <a:bodyPr/>
                    <a:lstStyle/>
                    <a:p>
                      <a:r>
                        <a:rPr lang="en-US" sz="1000" dirty="0"/>
                        <a:t>Entry-Level/Junior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$71K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$65K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$92K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$297K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361731">
                <a:tc>
                  <a:txBody>
                    <a:bodyPr/>
                    <a:lstStyle/>
                    <a:p>
                      <a:r>
                        <a:rPr lang="en-US" sz="1000" dirty="0"/>
                        <a:t>Mid-level/ Intermediate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$96K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$82K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$124K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$535K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366037">
                <a:tc>
                  <a:txBody>
                    <a:bodyPr/>
                    <a:lstStyle/>
                    <a:p>
                      <a:r>
                        <a:rPr lang="en-US" sz="1000" dirty="0"/>
                        <a:t>Senior-level/Expert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$142K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$182K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$490K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r>
                        <a:rPr lang="en-US" sz="1000" dirty="0"/>
                        <a:t>Executive-level/Director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$205K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$251K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$655K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705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3924E75-6D22-430C-BD14-97D86641B41D}"/>
              </a:ext>
            </a:extLst>
          </p:cNvPr>
          <p:cNvSpPr/>
          <p:nvPr/>
        </p:nvSpPr>
        <p:spPr>
          <a:xfrm>
            <a:off x="4597044" y="0"/>
            <a:ext cx="447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Summary of salary values by experience level: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9B622481-9C55-4351-8215-020109BEE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171" y="3211548"/>
            <a:ext cx="3549716" cy="214791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729ACD-4BBD-48F0-9161-E7970588F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77502"/>
              </p:ext>
            </p:extLst>
          </p:nvPr>
        </p:nvGraphicFramePr>
        <p:xfrm>
          <a:off x="8505477" y="3200242"/>
          <a:ext cx="3610324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3699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692589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593490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721122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699424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522548">
                <a:tc>
                  <a:txBody>
                    <a:bodyPr/>
                    <a:lstStyle/>
                    <a:p>
                      <a:r>
                        <a:rPr lang="en-US" sz="1000" dirty="0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Median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75%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377396">
                <a:tc>
                  <a:txBody>
                    <a:bodyPr/>
                    <a:lstStyle/>
                    <a:p>
                      <a:r>
                        <a:rPr lang="en-US" sz="1000" dirty="0"/>
                        <a:t>Entry-Level/Junior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$71K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$65K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$92K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$164K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377396">
                <a:tc>
                  <a:txBody>
                    <a:bodyPr/>
                    <a:lstStyle/>
                    <a:p>
                      <a:r>
                        <a:rPr lang="en-US" sz="1000" dirty="0"/>
                        <a:t>Mid-level/ Intermediate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$96K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$82K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377396">
                <a:tc>
                  <a:txBody>
                    <a:bodyPr/>
                    <a:lstStyle/>
                    <a:p>
                      <a:r>
                        <a:rPr lang="en-US" sz="1000" dirty="0"/>
                        <a:t>Senior-level/Expert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$142K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$182K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  <a:tr h="377396">
                <a:tc>
                  <a:txBody>
                    <a:bodyPr/>
                    <a:lstStyle/>
                    <a:p>
                      <a:r>
                        <a:rPr lang="en-US" sz="1000" dirty="0"/>
                        <a:t>Executive-level/Director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$205K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$251K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$386K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7054"/>
                  </a:ext>
                </a:extLst>
              </a:tr>
            </a:tbl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9B26DA9-CA7B-4780-A2B3-5BB279D24921}"/>
              </a:ext>
            </a:extLst>
          </p:cNvPr>
          <p:cNvSpPr txBox="1">
            <a:spLocks/>
          </p:cNvSpPr>
          <p:nvPr/>
        </p:nvSpPr>
        <p:spPr>
          <a:xfrm>
            <a:off x="1207159" y="3269392"/>
            <a:ext cx="354971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Removing the extreme values changes the maximum salary for each range. These values align more closely with actual upper ranges of expected salary.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FBF-FB0C-4F70-BB48-5D983A36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-172244"/>
            <a:ext cx="3856037" cy="1639884"/>
          </a:xfrm>
        </p:spPr>
        <p:txBody>
          <a:bodyPr/>
          <a:lstStyle/>
          <a:p>
            <a:r>
              <a:rPr lang="en-US" dirty="0"/>
              <a:t>A large view of the employment market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A68E-FCCF-4CA7-8328-DC87CB24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0094" y="722316"/>
            <a:ext cx="4254854" cy="602050"/>
          </a:xfrm>
        </p:spPr>
        <p:txBody>
          <a:bodyPr>
            <a:normAutofit/>
          </a:bodyPr>
          <a:lstStyle/>
          <a:p>
            <a:r>
              <a:rPr lang="en-US" sz="1300" dirty="0"/>
              <a:t>Summary of salary values by company size:</a:t>
            </a:r>
          </a:p>
          <a:p>
            <a:endParaRPr lang="en-US" sz="13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D014D1-34C3-47C2-83B7-20122FFD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25948"/>
              </p:ext>
            </p:extLst>
          </p:nvPr>
        </p:nvGraphicFramePr>
        <p:xfrm>
          <a:off x="7511567" y="102059"/>
          <a:ext cx="2878375" cy="15125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916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550847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535331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612916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566365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428660">
                <a:tc>
                  <a:txBody>
                    <a:bodyPr/>
                    <a:lstStyle/>
                    <a:p>
                      <a:r>
                        <a:rPr lang="en-US" sz="800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</a:t>
                      </a:r>
                    </a:p>
                    <a:p>
                      <a:r>
                        <a:rPr lang="en-US" sz="8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Upper 75%</a:t>
                      </a:r>
                    </a:p>
                    <a:p>
                      <a:r>
                        <a:rPr lang="en-US" sz="8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314351">
                <a:tc>
                  <a:txBody>
                    <a:bodyPr/>
                    <a:lstStyle/>
                    <a:p>
                      <a:r>
                        <a:rPr lang="en-US" sz="8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$85K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$109K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$309K</a:t>
                      </a:r>
                    </a:p>
                    <a:p>
                      <a:r>
                        <a:rPr lang="en-US" sz="800" dirty="0"/>
                        <a:t>*$183K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381974">
                <a:tc>
                  <a:txBody>
                    <a:bodyPr/>
                    <a:lstStyle/>
                    <a:p>
                      <a:r>
                        <a:rPr lang="en-US" sz="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$535K</a:t>
                      </a:r>
                    </a:p>
                    <a:p>
                      <a:r>
                        <a:rPr lang="en-US" sz="800" dirty="0"/>
                        <a:t>*$278K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338055">
                <a:tc>
                  <a:txBody>
                    <a:bodyPr/>
                    <a:lstStyle/>
                    <a:p>
                      <a:r>
                        <a:rPr lang="en-US" sz="8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$131K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$109K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$167K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$655K</a:t>
                      </a:r>
                    </a:p>
                    <a:p>
                      <a:r>
                        <a:rPr lang="en-US" sz="800" dirty="0"/>
                        <a:t>*$301K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7A301-CEEC-4163-A757-D656EE67F288}"/>
              </a:ext>
            </a:extLst>
          </p:cNvPr>
          <p:cNvSpPr txBox="1">
            <a:spLocks/>
          </p:cNvSpPr>
          <p:nvPr/>
        </p:nvSpPr>
        <p:spPr>
          <a:xfrm>
            <a:off x="931022" y="1415802"/>
            <a:ext cx="2589228" cy="1947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We can expect that as our company transitions from a small to large company compensation will increase 50%.</a:t>
            </a:r>
          </a:p>
          <a:p>
            <a:r>
              <a:rPr lang="en-US" sz="1400" b="1" dirty="0"/>
              <a:t>Focusing on Senior-level only we see that the average and median values increased $15,000 and the upper 75% were practically identical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60C4F3-1B27-413F-8079-271FDCAF9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6310" y="1034129"/>
            <a:ext cx="3488966" cy="2111157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3E86ECA-0676-4365-9757-F3CE7A081459}"/>
              </a:ext>
            </a:extLst>
          </p:cNvPr>
          <p:cNvSpPr txBox="1">
            <a:spLocks/>
          </p:cNvSpPr>
          <p:nvPr/>
        </p:nvSpPr>
        <p:spPr>
          <a:xfrm>
            <a:off x="4538155" y="5793299"/>
            <a:ext cx="3856037" cy="157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*with outliers removed</a:t>
            </a:r>
          </a:p>
          <a:p>
            <a:endParaRPr lang="en-US" sz="13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BE1558A-7BA2-4EE3-A249-7AE6A76EF6D2}"/>
              </a:ext>
            </a:extLst>
          </p:cNvPr>
          <p:cNvSpPr txBox="1">
            <a:spLocks/>
          </p:cNvSpPr>
          <p:nvPr/>
        </p:nvSpPr>
        <p:spPr>
          <a:xfrm>
            <a:off x="4390094" y="3048136"/>
            <a:ext cx="5071215" cy="106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Summary of salary considering both the amount of remote working time and company size, without considering the extreme values:</a:t>
            </a:r>
          </a:p>
          <a:p>
            <a:endParaRPr lang="en-US" sz="13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53BCA3-A01F-4630-B7EF-35E7B7B4F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34992"/>
              </p:ext>
            </p:extLst>
          </p:nvPr>
        </p:nvGraphicFramePr>
        <p:xfrm>
          <a:off x="7730933" y="4113940"/>
          <a:ext cx="4159220" cy="21678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69567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1097305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1058033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1034315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</a:tblGrid>
              <a:tr h="541955">
                <a:tc>
                  <a:txBody>
                    <a:bodyPr/>
                    <a:lstStyle/>
                    <a:p>
                      <a:r>
                        <a:rPr lang="en-US" sz="800" dirty="0"/>
                        <a:t>Remote Level Vs.</a:t>
                      </a:r>
                    </a:p>
                    <a:p>
                      <a:r>
                        <a:rPr lang="en-US" sz="800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Less than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20%-80%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Greater than 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541955">
                <a:tc>
                  <a:txBody>
                    <a:bodyPr/>
                    <a:lstStyle/>
                    <a:p>
                      <a:r>
                        <a:rPr lang="en-US" sz="8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$60K</a:t>
                      </a:r>
                    </a:p>
                    <a:p>
                      <a:r>
                        <a:rPr lang="en-US" sz="800" dirty="0"/>
                        <a:t>75%: $109K</a:t>
                      </a:r>
                    </a:p>
                    <a:p>
                      <a:r>
                        <a:rPr lang="en-US" sz="800" dirty="0"/>
                        <a:t>Max: $183K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$78K</a:t>
                      </a:r>
                    </a:p>
                    <a:p>
                      <a:r>
                        <a:rPr lang="en-US" sz="800" dirty="0"/>
                        <a:t>75%: $99K</a:t>
                      </a:r>
                    </a:p>
                    <a:p>
                      <a:r>
                        <a:rPr lang="en-US" sz="800" dirty="0"/>
                        <a:t>Max: $131K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$84K</a:t>
                      </a:r>
                    </a:p>
                    <a:p>
                      <a:r>
                        <a:rPr lang="en-US" sz="800" dirty="0"/>
                        <a:t>75%: $123K</a:t>
                      </a:r>
                    </a:p>
                    <a:p>
                      <a:r>
                        <a:rPr lang="en-US" sz="800" dirty="0"/>
                        <a:t>Max: $226K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541955">
                <a:tc>
                  <a:txBody>
                    <a:bodyPr/>
                    <a:lstStyle/>
                    <a:p>
                      <a:r>
                        <a:rPr lang="en-US" sz="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$103K</a:t>
                      </a:r>
                    </a:p>
                    <a:p>
                      <a:r>
                        <a:rPr lang="en-US" sz="800" dirty="0"/>
                        <a:t>75%: $140K</a:t>
                      </a:r>
                    </a:p>
                    <a:p>
                      <a:r>
                        <a:rPr lang="en-US" sz="800" dirty="0"/>
                        <a:t>Max: $229K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$68K</a:t>
                      </a:r>
                    </a:p>
                    <a:p>
                      <a:r>
                        <a:rPr lang="en-US" sz="800" dirty="0"/>
                        <a:t>75%: $90K</a:t>
                      </a:r>
                    </a:p>
                    <a:p>
                      <a:r>
                        <a:rPr lang="en-US" sz="800" dirty="0"/>
                        <a:t>Max: $142K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$132K</a:t>
                      </a:r>
                    </a:p>
                    <a:p>
                      <a:r>
                        <a:rPr lang="en-US" sz="800" dirty="0"/>
                        <a:t>75%: $168K</a:t>
                      </a:r>
                    </a:p>
                    <a:p>
                      <a:r>
                        <a:rPr lang="en-US" sz="800" dirty="0"/>
                        <a:t>Max: $278K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541955">
                <a:tc>
                  <a:txBody>
                    <a:bodyPr/>
                    <a:lstStyle/>
                    <a:p>
                      <a:r>
                        <a:rPr lang="en-US" sz="8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$127K</a:t>
                      </a:r>
                    </a:p>
                    <a:p>
                      <a:r>
                        <a:rPr lang="en-US" sz="800" dirty="0"/>
                        <a:t>75%: $165K</a:t>
                      </a:r>
                    </a:p>
                    <a:p>
                      <a:r>
                        <a:rPr lang="en-US" sz="800" dirty="0"/>
                        <a:t>Max: $273K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$83K</a:t>
                      </a:r>
                    </a:p>
                    <a:p>
                      <a:r>
                        <a:rPr lang="en-US" sz="800" dirty="0"/>
                        <a:t>75%: $122K</a:t>
                      </a:r>
                    </a:p>
                    <a:p>
                      <a:r>
                        <a:rPr lang="en-US" sz="800" dirty="0"/>
                        <a:t>Max: $205K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Median: $126K</a:t>
                      </a:r>
                    </a:p>
                    <a:p>
                      <a:r>
                        <a:rPr lang="en-US" sz="800" dirty="0"/>
                        <a:t>75%: $188K</a:t>
                      </a:r>
                    </a:p>
                    <a:p>
                      <a:r>
                        <a:rPr lang="en-US" sz="800" dirty="0"/>
                        <a:t>Max: $257K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</a:tbl>
          </a:graphicData>
        </a:graphic>
      </p:graphicFrame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769F352-3E7F-419F-8B08-FE4271F1AA54}"/>
              </a:ext>
            </a:extLst>
          </p:cNvPr>
          <p:cNvSpPr txBox="1">
            <a:spLocks/>
          </p:cNvSpPr>
          <p:nvPr/>
        </p:nvSpPr>
        <p:spPr>
          <a:xfrm>
            <a:off x="843941" y="4378775"/>
            <a:ext cx="2589228" cy="274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Depending on the companies expectation for remote work, we will be considering a $20K swing in salary for a small company. </a:t>
            </a:r>
          </a:p>
          <a:p>
            <a:endParaRPr lang="en-US" sz="13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B2FEACD-EE29-4812-9373-4BACCFEEE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472" y="4054552"/>
            <a:ext cx="3925192" cy="178315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BEB2A2-1E30-4E67-8D82-4773D40FB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40034"/>
              </p:ext>
            </p:extLst>
          </p:nvPr>
        </p:nvGraphicFramePr>
        <p:xfrm>
          <a:off x="7511567" y="1916491"/>
          <a:ext cx="2878375" cy="12287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916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550847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535331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612916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566365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428520">
                <a:tc>
                  <a:txBody>
                    <a:bodyPr/>
                    <a:lstStyle/>
                    <a:p>
                      <a:r>
                        <a:rPr lang="en-US" sz="800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Median</a:t>
                      </a:r>
                    </a:p>
                    <a:p>
                      <a:r>
                        <a:rPr lang="en-US" sz="8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Upper 75%</a:t>
                      </a:r>
                    </a:p>
                    <a:p>
                      <a:r>
                        <a:rPr lang="en-US" sz="8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234490">
                <a:tc>
                  <a:txBody>
                    <a:bodyPr/>
                    <a:lstStyle/>
                    <a:p>
                      <a:r>
                        <a:rPr lang="en-US" sz="8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$309K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284934">
                <a:tc>
                  <a:txBody>
                    <a:bodyPr/>
                    <a:lstStyle/>
                    <a:p>
                      <a:r>
                        <a:rPr lang="en-US" sz="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$145K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$142K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$176K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$271K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252172">
                <a:tc>
                  <a:txBody>
                    <a:bodyPr/>
                    <a:lstStyle/>
                    <a:p>
                      <a:r>
                        <a:rPr lang="en-US" sz="8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$159K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$202K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$301K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</a:tbl>
          </a:graphicData>
        </a:graphic>
      </p:graphicFrame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C9E6802-7B9A-4F83-8000-F9411392DE9A}"/>
              </a:ext>
            </a:extLst>
          </p:cNvPr>
          <p:cNvSpPr txBox="1">
            <a:spLocks/>
          </p:cNvSpPr>
          <p:nvPr/>
        </p:nvSpPr>
        <p:spPr>
          <a:xfrm>
            <a:off x="7249118" y="1604098"/>
            <a:ext cx="4254854" cy="6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Summary of salary values by company size for Senior-level: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970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FBF-FB0C-4F70-BB48-5D983A36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23" y="-179770"/>
            <a:ext cx="3856037" cy="1639884"/>
          </a:xfrm>
        </p:spPr>
        <p:txBody>
          <a:bodyPr/>
          <a:lstStyle/>
          <a:p>
            <a:r>
              <a:rPr lang="en-US" dirty="0"/>
              <a:t>A large view of the employment market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A68E-FCCF-4CA7-8328-DC87CB24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217" y="1661252"/>
            <a:ext cx="3967926" cy="354171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Summary of salary considering US workers verses those in other countries: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Summary of salary considering US workers verses those in other countries for Senior level staff: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7A301-CEEC-4163-A757-D656EE67F288}"/>
              </a:ext>
            </a:extLst>
          </p:cNvPr>
          <p:cNvSpPr txBox="1">
            <a:spLocks/>
          </p:cNvSpPr>
          <p:nvPr/>
        </p:nvSpPr>
        <p:spPr>
          <a:xfrm>
            <a:off x="6096000" y="3587955"/>
            <a:ext cx="530577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average, median and 75% salary values for US residency is almost twice the values of those who live outside the US.</a:t>
            </a:r>
          </a:p>
          <a:p>
            <a:r>
              <a:rPr lang="en-US" dirty="0"/>
              <a:t>If you hire someone in the Senior-level the salary for someone outside the US is approximately two-thirds the US residency salary for the average, median and 75% salary values 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B13F786-E47D-4D1B-A83D-126CA80C2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6117" y="336872"/>
            <a:ext cx="6303600" cy="309212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101510-5961-495A-88C9-E9DB87AF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92380"/>
              </p:ext>
            </p:extLst>
          </p:nvPr>
        </p:nvGraphicFramePr>
        <p:xfrm>
          <a:off x="1293297" y="2520726"/>
          <a:ext cx="3582891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691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708081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599511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675146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760462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392247">
                <a:tc>
                  <a:txBody>
                    <a:bodyPr/>
                    <a:lstStyle/>
                    <a:p>
                      <a:r>
                        <a:rPr lang="en-US" sz="1000" dirty="0"/>
                        <a:t>Residency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Median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75%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375025">
                <a:tc>
                  <a:txBody>
                    <a:bodyPr/>
                    <a:lstStyle/>
                    <a:p>
                      <a:r>
                        <a:rPr lang="en-US" sz="1000" dirty="0"/>
                        <a:t>Lives in the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$158K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$185K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361731">
                <a:tc>
                  <a:txBody>
                    <a:bodyPr/>
                    <a:lstStyle/>
                    <a:p>
                      <a:r>
                        <a:rPr lang="en-US" sz="1000" dirty="0"/>
                        <a:t>Lives outside the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$76K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$68K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$96K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D03C9F-BC61-4686-9F20-D120EF6E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51530"/>
              </p:ext>
            </p:extLst>
          </p:nvPr>
        </p:nvGraphicFramePr>
        <p:xfrm>
          <a:off x="1217297" y="5193791"/>
          <a:ext cx="3582891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691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708081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599511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675146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760462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392247">
                <a:tc>
                  <a:txBody>
                    <a:bodyPr/>
                    <a:lstStyle/>
                    <a:p>
                      <a:r>
                        <a:rPr lang="en-US" sz="1000" dirty="0"/>
                        <a:t>Residency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Median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75%</a:t>
                      </a:r>
                    </a:p>
                    <a:p>
                      <a:r>
                        <a:rPr lang="en-US" sz="1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375025">
                <a:tc>
                  <a:txBody>
                    <a:bodyPr/>
                    <a:lstStyle/>
                    <a:p>
                      <a:r>
                        <a:rPr lang="en-US" sz="1000" dirty="0"/>
                        <a:t>Lives in the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$163K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$156K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361731">
                <a:tc>
                  <a:txBody>
                    <a:bodyPr/>
                    <a:lstStyle/>
                    <a:p>
                      <a:r>
                        <a:rPr lang="en-US" sz="1000" dirty="0"/>
                        <a:t>Lives outside the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$101K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$93K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$208K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E9F9-2B43-4742-BD76-7D7D7A1B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many types of “data scientists”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BA1CE-6E18-4162-AD48-E15024B5F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241" y="1853937"/>
            <a:ext cx="8116341" cy="47259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E9C63B6-D5DF-498A-AECB-6E867144E738}"/>
              </a:ext>
            </a:extLst>
          </p:cNvPr>
          <p:cNvSpPr/>
          <p:nvPr/>
        </p:nvSpPr>
        <p:spPr>
          <a:xfrm>
            <a:off x="2036241" y="3601041"/>
            <a:ext cx="8031586" cy="546754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4342B-3BE4-4E8E-A51D-EF47C4FCB9A6}"/>
              </a:ext>
            </a:extLst>
          </p:cNvPr>
          <p:cNvSpPr/>
          <p:nvPr/>
        </p:nvSpPr>
        <p:spPr>
          <a:xfrm>
            <a:off x="2036241" y="5057480"/>
            <a:ext cx="8031586" cy="546754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C53785-5C82-44E7-AD5A-C487949A2C1B}"/>
              </a:ext>
            </a:extLst>
          </p:cNvPr>
          <p:cNvSpPr/>
          <p:nvPr/>
        </p:nvSpPr>
        <p:spPr>
          <a:xfrm>
            <a:off x="2141506" y="2438399"/>
            <a:ext cx="8031586" cy="546754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FF16D-CA08-4942-9B04-5CD34D87E3DE}"/>
              </a:ext>
            </a:extLst>
          </p:cNvPr>
          <p:cNvSpPr txBox="1"/>
          <p:nvPr/>
        </p:nvSpPr>
        <p:spPr>
          <a:xfrm>
            <a:off x="314227" y="3451973"/>
            <a:ext cx="18099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Top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BB445-BA4F-4745-94AA-103964BE8546}"/>
              </a:ext>
            </a:extLst>
          </p:cNvPr>
          <p:cNvSpPr txBox="1"/>
          <p:nvPr/>
        </p:nvSpPr>
        <p:spPr>
          <a:xfrm>
            <a:off x="10278357" y="2009763"/>
            <a:ext cx="1809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possibility- Data scientist with programming experience</a:t>
            </a:r>
          </a:p>
          <a:p>
            <a:r>
              <a:rPr lang="en-US" dirty="0"/>
              <a:t>(see Appendix)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C90E0-BC01-41E5-B9B5-F22948392498}"/>
              </a:ext>
            </a:extLst>
          </p:cNvPr>
          <p:cNvSpPr txBox="1"/>
          <p:nvPr/>
        </p:nvSpPr>
        <p:spPr>
          <a:xfrm>
            <a:off x="10217135" y="4509437"/>
            <a:ext cx="1809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possibility- Data engineer with analysis experience</a:t>
            </a:r>
          </a:p>
          <a:p>
            <a:r>
              <a:rPr lang="en-US" dirty="0"/>
              <a:t>(See Appendix)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20FAF-DEB4-4DD1-89CE-4C4821F3723B}"/>
              </a:ext>
            </a:extLst>
          </p:cNvPr>
          <p:cNvSpPr txBox="1"/>
          <p:nvPr/>
        </p:nvSpPr>
        <p:spPr>
          <a:xfrm>
            <a:off x="2971800" y="6554645"/>
            <a:ext cx="734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From The Startup Founders Guide to Hiring a Data Scientist by </a:t>
            </a:r>
            <a:r>
              <a:rPr lang="en-US" dirty="0" err="1"/>
              <a:t>Mengying</a:t>
            </a:r>
            <a:r>
              <a:rPr lang="en-US" dirty="0"/>
              <a:t> 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8D634-6E60-4ADA-A5A1-7A2D24EA7246}"/>
              </a:ext>
            </a:extLst>
          </p:cNvPr>
          <p:cNvSpPr/>
          <p:nvPr/>
        </p:nvSpPr>
        <p:spPr>
          <a:xfrm>
            <a:off x="8615078" y="1452423"/>
            <a:ext cx="2350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see appendix for discussion of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FBF-FB0C-4F70-BB48-5D983A36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/>
          <a:lstStyle/>
          <a:p>
            <a:r>
              <a:rPr lang="en-US" dirty="0"/>
              <a:t>Data Science Engineer or Analytics Engineer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A68E-FCCF-4CA7-8328-DC87CB24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Summary: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24A54F-DA5F-4C22-A19A-D52A4907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5192" y="647877"/>
            <a:ext cx="5882323" cy="3559367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D014D1-34C3-47C2-83B7-20122FFD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09513"/>
              </p:ext>
            </p:extLst>
          </p:nvPr>
        </p:nvGraphicFramePr>
        <p:xfrm>
          <a:off x="421837" y="3664670"/>
          <a:ext cx="5305772" cy="27511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5148">
                  <a:extLst>
                    <a:ext uri="{9D8B030D-6E8A-4147-A177-3AD203B41FA5}">
                      <a16:colId xmlns:a16="http://schemas.microsoft.com/office/drawing/2014/main" val="3043482645"/>
                    </a:ext>
                  </a:extLst>
                </a:gridCol>
                <a:gridCol w="862862">
                  <a:extLst>
                    <a:ext uri="{9D8B030D-6E8A-4147-A177-3AD203B41FA5}">
                      <a16:colId xmlns:a16="http://schemas.microsoft.com/office/drawing/2014/main" val="2173754953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51611837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24649029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43074145"/>
                    </a:ext>
                  </a:extLst>
                </a:gridCol>
              </a:tblGrid>
              <a:tr h="577865">
                <a:tc>
                  <a:txBody>
                    <a:bodyPr/>
                    <a:lstStyle/>
                    <a:p>
                      <a:r>
                        <a:rPr lang="en-US" sz="1400" dirty="0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Median</a:t>
                      </a:r>
                    </a:p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Upper 75%</a:t>
                      </a:r>
                    </a:p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75394"/>
                  </a:ext>
                </a:extLst>
              </a:tr>
              <a:tr h="552493">
                <a:tc>
                  <a:txBody>
                    <a:bodyPr/>
                    <a:lstStyle/>
                    <a:p>
                      <a:r>
                        <a:rPr lang="en-US" sz="1400" dirty="0"/>
                        <a:t>Entry-Level/Junior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6128"/>
                  </a:ext>
                </a:extLst>
              </a:tr>
              <a:tr h="532908">
                <a:tc>
                  <a:txBody>
                    <a:bodyPr/>
                    <a:lstStyle/>
                    <a:p>
                      <a:r>
                        <a:rPr lang="en-US" sz="1400" dirty="0"/>
                        <a:t>Mid-level/ Intermediate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3172"/>
                  </a:ext>
                </a:extLst>
              </a:tr>
              <a:tr h="539252">
                <a:tc>
                  <a:txBody>
                    <a:bodyPr/>
                    <a:lstStyle/>
                    <a:p>
                      <a:r>
                        <a:rPr lang="en-US" sz="1400" dirty="0"/>
                        <a:t>Senior-level/Expert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$133K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$196K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146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/>
                        <a:t>Executive-level/Director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$207K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$252K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$257K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705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E7E1A17-6E1B-46D5-A27F-A670F7C311D5}"/>
              </a:ext>
            </a:extLst>
          </p:cNvPr>
          <p:cNvSpPr/>
          <p:nvPr/>
        </p:nvSpPr>
        <p:spPr>
          <a:xfrm>
            <a:off x="1381429" y="5244446"/>
            <a:ext cx="4346180" cy="546754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5121C-56DA-4C88-A867-3E48396937E4}"/>
              </a:ext>
            </a:extLst>
          </p:cNvPr>
          <p:cNvSpPr txBox="1"/>
          <p:nvPr/>
        </p:nvSpPr>
        <p:spPr>
          <a:xfrm>
            <a:off x="6452477" y="4534293"/>
            <a:ext cx="459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suggest hiring a Senior-Level/Expert that could grow into the director. For top talent, expect to pay between $130,000 and $196,000</a:t>
            </a:r>
          </a:p>
        </p:txBody>
      </p:sp>
    </p:spTree>
    <p:extLst>
      <p:ext uri="{BB962C8B-B14F-4D97-AF65-F5344CB8AC3E}">
        <p14:creationId xmlns:p14="http://schemas.microsoft.com/office/powerpoint/2010/main" val="13718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4061-0F74-45EC-90D3-A14A3C8E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4921-EF39-4852-B57B-DDA6FE2F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https://review.firstround.com/the-startup-founders-guide-to-hiring-a-data-scientist#finding-your-first-data-science-hire#who-are-great-data-scientists</a:t>
            </a:r>
            <a:endParaRPr lang="en-US" dirty="0"/>
          </a:p>
          <a:p>
            <a:r>
              <a:rPr lang="en-US" dirty="0">
                <a:hlinkClick r:id="rId3"/>
              </a:rPr>
              <a:t>https://www.ssa.gov/oact/cola/awidevelop.html</a:t>
            </a:r>
            <a:endParaRPr lang="en-US" dirty="0"/>
          </a:p>
          <a:p>
            <a:r>
              <a:rPr lang="en-US" dirty="0">
                <a:hlinkClick r:id="rId4"/>
              </a:rPr>
              <a:t>https://www.ssa.gov/oact/TR/TRassum.html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6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4061-0F74-45EC-90D3-A14A3C8E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4921-EF39-4852-B57B-DDA6FE2F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Skills needed</a:t>
            </a:r>
          </a:p>
          <a:p>
            <a:r>
              <a:rPr lang="en-US" dirty="0"/>
              <a:t>Salary bands for Data engineer with Analysis Experience</a:t>
            </a:r>
          </a:p>
          <a:p>
            <a:r>
              <a:rPr lang="en-US" dirty="0"/>
              <a:t>Salary bands for Data Scientist with Programing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5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6376</TotalTime>
  <Words>1496</Words>
  <Application>Microsoft Office PowerPoint</Application>
  <PresentationFormat>Widescreen</PresentationFormat>
  <Paragraphs>357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Data Science Hire</vt:lpstr>
      <vt:lpstr>Recommendation</vt:lpstr>
      <vt:lpstr>A large view of the employment market</vt:lpstr>
      <vt:lpstr>A large view of the employment market</vt:lpstr>
      <vt:lpstr>A large view of the employment market</vt:lpstr>
      <vt:lpstr>The many types of “data scientists”</vt:lpstr>
      <vt:lpstr>Data Science Engineer or Analytics Engineer</vt:lpstr>
      <vt:lpstr>Sources</vt:lpstr>
      <vt:lpstr>Appendix</vt:lpstr>
      <vt:lpstr>Single Hire needs:</vt:lpstr>
      <vt:lpstr>Data engineer with analysis experience</vt:lpstr>
      <vt:lpstr>Data Scientist  with Programing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Hire</dc:title>
  <dc:creator>Hawthorne, Rebecca</dc:creator>
  <cp:lastModifiedBy>Hawthorne, Rebecca</cp:lastModifiedBy>
  <cp:revision>49</cp:revision>
  <dcterms:created xsi:type="dcterms:W3CDTF">2023-08-01T13:50:21Z</dcterms:created>
  <dcterms:modified xsi:type="dcterms:W3CDTF">2023-08-06T18:33:13Z</dcterms:modified>
</cp:coreProperties>
</file>