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36"/>
    <p:restoredTop sz="95988"/>
  </p:normalViewPr>
  <p:slideViewPr>
    <p:cSldViewPr snapToGrid="0" snapToObjects="1">
      <p:cViewPr varScale="1">
        <p:scale>
          <a:sx n="62" d="100"/>
          <a:sy n="62" d="100"/>
        </p:scale>
        <p:origin x="224"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12/29/19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5AF4-4A1D-E746-856C-07F5981F6D60}"/>
              </a:ext>
            </a:extLst>
          </p:cNvPr>
          <p:cNvSpPr>
            <a:spLocks noGrp="1"/>
          </p:cNvSpPr>
          <p:nvPr>
            <p:ph type="ctrTitle"/>
          </p:nvPr>
        </p:nvSpPr>
        <p:spPr/>
        <p:txBody>
          <a:bodyPr/>
          <a:lstStyle/>
          <a:p>
            <a:r>
              <a:rPr lang="en-US" dirty="0"/>
              <a:t>Predicting the Best Italian Restaurant to Eat at While Visiting Washington, D.C.</a:t>
            </a:r>
          </a:p>
        </p:txBody>
      </p:sp>
      <p:sp>
        <p:nvSpPr>
          <p:cNvPr id="3" name="Subtitle 2">
            <a:extLst>
              <a:ext uri="{FF2B5EF4-FFF2-40B4-BE49-F238E27FC236}">
                <a16:creationId xmlns:a16="http://schemas.microsoft.com/office/drawing/2014/main" id="{C3081E74-E17D-F242-A0BD-E0F18884E231}"/>
              </a:ext>
            </a:extLst>
          </p:cNvPr>
          <p:cNvSpPr>
            <a:spLocks noGrp="1"/>
          </p:cNvSpPr>
          <p:nvPr>
            <p:ph type="subTitle" idx="1"/>
          </p:nvPr>
        </p:nvSpPr>
        <p:spPr/>
        <p:txBody>
          <a:bodyPr/>
          <a:lstStyle/>
          <a:p>
            <a:r>
              <a:rPr lang="en-US" dirty="0"/>
              <a:t>By: Logan Walker</a:t>
            </a:r>
          </a:p>
          <a:p>
            <a:r>
              <a:rPr lang="en-US" dirty="0"/>
              <a:t>Coursera Data Science Applied Capstone Project</a:t>
            </a:r>
          </a:p>
        </p:txBody>
      </p:sp>
    </p:spTree>
    <p:extLst>
      <p:ext uri="{BB962C8B-B14F-4D97-AF65-F5344CB8AC3E}">
        <p14:creationId xmlns:p14="http://schemas.microsoft.com/office/powerpoint/2010/main" val="1533187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02C4-06CE-2844-8DAD-EE8E7232840C}"/>
              </a:ext>
            </a:extLst>
          </p:cNvPr>
          <p:cNvSpPr>
            <a:spLocks noGrp="1"/>
          </p:cNvSpPr>
          <p:nvPr>
            <p:ph type="title"/>
          </p:nvPr>
        </p:nvSpPr>
        <p:spPr/>
        <p:txBody>
          <a:bodyPr/>
          <a:lstStyle/>
          <a:p>
            <a:r>
              <a:rPr lang="en-US" dirty="0"/>
              <a:t>Agglomerative Divisive Clustering Results</a:t>
            </a:r>
          </a:p>
        </p:txBody>
      </p:sp>
      <p:sp>
        <p:nvSpPr>
          <p:cNvPr id="3" name="Content Placeholder 2">
            <a:extLst>
              <a:ext uri="{FF2B5EF4-FFF2-40B4-BE49-F238E27FC236}">
                <a16:creationId xmlns:a16="http://schemas.microsoft.com/office/drawing/2014/main" id="{56AB3CC5-3B05-E842-98B1-9E6AA7A87A97}"/>
              </a:ext>
            </a:extLst>
          </p:cNvPr>
          <p:cNvSpPr>
            <a:spLocks noGrp="1"/>
          </p:cNvSpPr>
          <p:nvPr>
            <p:ph idx="1"/>
          </p:nvPr>
        </p:nvSpPr>
        <p:spPr>
          <a:xfrm>
            <a:off x="677334" y="1724171"/>
            <a:ext cx="8596668" cy="3880773"/>
          </a:xfrm>
        </p:spPr>
        <p:txBody>
          <a:bodyPr/>
          <a:lstStyle/>
          <a:p>
            <a:r>
              <a:rPr lang="en-US" sz="2200" dirty="0"/>
              <a:t>These new cluster labels are more oriented towards distance as a feature opposed to the number of likes </a:t>
            </a:r>
          </a:p>
          <a:p>
            <a:r>
              <a:rPr lang="en-US" sz="2200" dirty="0"/>
              <a:t>The 3 Clusters generated could be categorized as follows:</a:t>
            </a:r>
          </a:p>
          <a:p>
            <a:pPr lvl="1"/>
            <a:r>
              <a:rPr lang="en-US" sz="2000" dirty="0"/>
              <a:t>Cluster 0 = Closest to city center</a:t>
            </a:r>
          </a:p>
          <a:p>
            <a:pPr lvl="1"/>
            <a:r>
              <a:rPr lang="en-US" sz="2000" dirty="0"/>
              <a:t>Cluster 1 = Moderately close to city center</a:t>
            </a:r>
          </a:p>
          <a:p>
            <a:pPr lvl="1"/>
            <a:r>
              <a:rPr lang="en-US" sz="2000" dirty="0"/>
              <a:t>Cluster 2 = Furthest from city center </a:t>
            </a:r>
          </a:p>
        </p:txBody>
      </p:sp>
    </p:spTree>
    <p:extLst>
      <p:ext uri="{BB962C8B-B14F-4D97-AF65-F5344CB8AC3E}">
        <p14:creationId xmlns:p14="http://schemas.microsoft.com/office/powerpoint/2010/main" val="272532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920E-66C3-DD4A-9A75-5540726D3213}"/>
              </a:ext>
            </a:extLst>
          </p:cNvPr>
          <p:cNvSpPr>
            <a:spLocks noGrp="1"/>
          </p:cNvSpPr>
          <p:nvPr>
            <p:ph type="title"/>
          </p:nvPr>
        </p:nvSpPr>
        <p:spPr/>
        <p:txBody>
          <a:bodyPr/>
          <a:lstStyle/>
          <a:p>
            <a:r>
              <a:rPr lang="en-US" dirty="0"/>
              <a:t>Density-Based Spatial Clustering of Applications with Noise (DBSCAN) </a:t>
            </a:r>
          </a:p>
        </p:txBody>
      </p:sp>
      <p:sp>
        <p:nvSpPr>
          <p:cNvPr id="3" name="Content Placeholder 2">
            <a:extLst>
              <a:ext uri="{FF2B5EF4-FFF2-40B4-BE49-F238E27FC236}">
                <a16:creationId xmlns:a16="http://schemas.microsoft.com/office/drawing/2014/main" id="{38841E13-69E1-784E-950D-7D12697F9C13}"/>
              </a:ext>
            </a:extLst>
          </p:cNvPr>
          <p:cNvSpPr>
            <a:spLocks noGrp="1"/>
          </p:cNvSpPr>
          <p:nvPr>
            <p:ph idx="1"/>
          </p:nvPr>
        </p:nvSpPr>
        <p:spPr>
          <a:xfrm>
            <a:off x="677334" y="2160589"/>
            <a:ext cx="4310302" cy="1995775"/>
          </a:xfrm>
        </p:spPr>
        <p:txBody>
          <a:bodyPr>
            <a:normAutofit/>
          </a:bodyPr>
          <a:lstStyle/>
          <a:p>
            <a:pPr marL="0" indent="0">
              <a:buNone/>
            </a:pPr>
            <a:r>
              <a:rPr lang="en-US" sz="2200" dirty="0"/>
              <a:t>Figure 5. Scatter plot of Number of Likes (Y-axis) vs. Distance from City Center (X-axis) utilizing DBSCAN. </a:t>
            </a:r>
          </a:p>
        </p:txBody>
      </p:sp>
      <p:pic>
        <p:nvPicPr>
          <p:cNvPr id="5" name="Picture 4" descr="A screenshot of a cell phone&#10;&#10;Description automatically generated">
            <a:extLst>
              <a:ext uri="{FF2B5EF4-FFF2-40B4-BE49-F238E27FC236}">
                <a16:creationId xmlns:a16="http://schemas.microsoft.com/office/drawing/2014/main" id="{4FD3F60E-F4C2-5340-8A56-829E08EB57E0}"/>
              </a:ext>
            </a:extLst>
          </p:cNvPr>
          <p:cNvPicPr/>
          <p:nvPr/>
        </p:nvPicPr>
        <p:blipFill>
          <a:blip r:embed="rId2">
            <a:extLst>
              <a:ext uri="{28A0092B-C50C-407E-A947-70E740481C1C}">
                <a14:useLocalDpi xmlns:a14="http://schemas.microsoft.com/office/drawing/2010/main" val="0"/>
              </a:ext>
            </a:extLst>
          </a:blip>
          <a:stretch>
            <a:fillRect/>
          </a:stretch>
        </p:blipFill>
        <p:spPr>
          <a:xfrm>
            <a:off x="5340927" y="1930400"/>
            <a:ext cx="6557820" cy="4470401"/>
          </a:xfrm>
          <a:prstGeom prst="rect">
            <a:avLst/>
          </a:prstGeom>
          <a:ln>
            <a:solidFill>
              <a:schemeClr val="tx1"/>
            </a:solidFill>
          </a:ln>
        </p:spPr>
      </p:pic>
    </p:spTree>
    <p:extLst>
      <p:ext uri="{BB962C8B-B14F-4D97-AF65-F5344CB8AC3E}">
        <p14:creationId xmlns:p14="http://schemas.microsoft.com/office/powerpoint/2010/main" val="403294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C7DE-BB39-8741-B54D-FBBC8712B869}"/>
              </a:ext>
            </a:extLst>
          </p:cNvPr>
          <p:cNvSpPr>
            <a:spLocks noGrp="1"/>
          </p:cNvSpPr>
          <p:nvPr>
            <p:ph type="title"/>
          </p:nvPr>
        </p:nvSpPr>
        <p:spPr/>
        <p:txBody>
          <a:bodyPr/>
          <a:lstStyle/>
          <a:p>
            <a:r>
              <a:rPr lang="en-US" dirty="0"/>
              <a:t>DBSCAN Results</a:t>
            </a:r>
          </a:p>
        </p:txBody>
      </p:sp>
      <p:sp>
        <p:nvSpPr>
          <p:cNvPr id="3" name="Content Placeholder 2">
            <a:extLst>
              <a:ext uri="{FF2B5EF4-FFF2-40B4-BE49-F238E27FC236}">
                <a16:creationId xmlns:a16="http://schemas.microsoft.com/office/drawing/2014/main" id="{707D196C-2F3D-184F-85C7-CFBC9F94DDE4}"/>
              </a:ext>
            </a:extLst>
          </p:cNvPr>
          <p:cNvSpPr>
            <a:spLocks noGrp="1"/>
          </p:cNvSpPr>
          <p:nvPr>
            <p:ph idx="1"/>
          </p:nvPr>
        </p:nvSpPr>
        <p:spPr>
          <a:xfrm>
            <a:off x="677334" y="1765734"/>
            <a:ext cx="8596668" cy="3880773"/>
          </a:xfrm>
        </p:spPr>
        <p:txBody>
          <a:bodyPr>
            <a:normAutofit/>
          </a:bodyPr>
          <a:lstStyle/>
          <a:p>
            <a:r>
              <a:rPr lang="en-US" sz="2200" dirty="0"/>
              <a:t>Datapoints with darker colors are more indicative of restaurants that have more favorable popularity and distance to the city center. </a:t>
            </a:r>
          </a:p>
          <a:p>
            <a:r>
              <a:rPr lang="en-US" sz="2200" dirty="0"/>
              <a:t>Datapoints with lighter colors have a much larger margin for these two variables and are more difficult to interpret. These points would likely be less favorable as options to choose from</a:t>
            </a:r>
          </a:p>
          <a:p>
            <a:endParaRPr lang="en-US" sz="2200" dirty="0"/>
          </a:p>
        </p:txBody>
      </p:sp>
    </p:spTree>
    <p:extLst>
      <p:ext uri="{BB962C8B-B14F-4D97-AF65-F5344CB8AC3E}">
        <p14:creationId xmlns:p14="http://schemas.microsoft.com/office/powerpoint/2010/main" val="363481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0A0A-713D-9341-9A15-6DB3D804B1AB}"/>
              </a:ext>
            </a:extLst>
          </p:cNvPr>
          <p:cNvSpPr>
            <a:spLocks noGrp="1"/>
          </p:cNvSpPr>
          <p:nvPr>
            <p:ph type="title"/>
          </p:nvPr>
        </p:nvSpPr>
        <p:spPr/>
        <p:txBody>
          <a:bodyPr/>
          <a:lstStyle/>
          <a:p>
            <a:r>
              <a:rPr lang="en-US" dirty="0"/>
              <a:t>Conclusion and future directions</a:t>
            </a:r>
          </a:p>
        </p:txBody>
      </p:sp>
      <p:sp>
        <p:nvSpPr>
          <p:cNvPr id="3" name="Content Placeholder 2">
            <a:extLst>
              <a:ext uri="{FF2B5EF4-FFF2-40B4-BE49-F238E27FC236}">
                <a16:creationId xmlns:a16="http://schemas.microsoft.com/office/drawing/2014/main" id="{E575106C-4DAA-B44A-8AD7-32E53491F0AD}"/>
              </a:ext>
            </a:extLst>
          </p:cNvPr>
          <p:cNvSpPr>
            <a:spLocks noGrp="1"/>
          </p:cNvSpPr>
          <p:nvPr>
            <p:ph idx="1"/>
          </p:nvPr>
        </p:nvSpPr>
        <p:spPr>
          <a:xfrm>
            <a:off x="677334" y="1488613"/>
            <a:ext cx="8596668" cy="5036878"/>
          </a:xfrm>
        </p:spPr>
        <p:txBody>
          <a:bodyPr>
            <a:normAutofit fontScale="62500" lnSpcReduction="20000"/>
          </a:bodyPr>
          <a:lstStyle/>
          <a:p>
            <a:r>
              <a:rPr lang="en-US" sz="3200" dirty="0"/>
              <a:t>Built useful models to determine which Italian restaurants in Washington, D.C. would be the best options based on 47 venues returned</a:t>
            </a:r>
          </a:p>
          <a:p>
            <a:r>
              <a:rPr lang="en-US" sz="3200" dirty="0"/>
              <a:t>Focused specifically on distance from D.C. city center and number of likes each venue received from Foursquare users</a:t>
            </a:r>
          </a:p>
          <a:p>
            <a:r>
              <a:rPr lang="en-US" sz="3200" dirty="0"/>
              <a:t>Concluded that most favorable options tended to be located moderately distant to city center and received a much greater number of likes than other Italian restaurant venues</a:t>
            </a:r>
          </a:p>
          <a:p>
            <a:r>
              <a:rPr lang="en-US" sz="3200" dirty="0"/>
              <a:t>Both accuracy of clustering models and conclusions drawn have room for improvement.</a:t>
            </a:r>
          </a:p>
          <a:p>
            <a:r>
              <a:rPr lang="en-US" sz="3200" dirty="0"/>
              <a:t>Ideas include:</a:t>
            </a:r>
          </a:p>
          <a:p>
            <a:pPr lvl="1"/>
            <a:r>
              <a:rPr lang="en-US" sz="2600" dirty="0"/>
              <a:t>More Italian restaurant options</a:t>
            </a:r>
          </a:p>
          <a:p>
            <a:pPr lvl="1"/>
            <a:r>
              <a:rPr lang="en-US" sz="2600" dirty="0"/>
              <a:t>Filter out irrelevant venues returned by Foursquare API Search</a:t>
            </a:r>
          </a:p>
          <a:p>
            <a:pPr lvl="1"/>
            <a:r>
              <a:rPr lang="en-US" sz="2600" dirty="0"/>
              <a:t>More statistical analysis (descriptive statistics, linear regression modeling, classification modeling)</a:t>
            </a:r>
          </a:p>
          <a:p>
            <a:pPr lvl="1"/>
            <a:r>
              <a:rPr lang="en-US" sz="2600" dirty="0"/>
              <a:t>Additional independent variables to consider (e.g. neighborhoods)</a:t>
            </a:r>
          </a:p>
        </p:txBody>
      </p:sp>
    </p:spTree>
    <p:extLst>
      <p:ext uri="{BB962C8B-B14F-4D97-AF65-F5344CB8AC3E}">
        <p14:creationId xmlns:p14="http://schemas.microsoft.com/office/powerpoint/2010/main" val="181055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075F-8743-7448-832A-A677151F668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93A084-EC27-F849-BF62-5B5AEB3C0F58}"/>
              </a:ext>
            </a:extLst>
          </p:cNvPr>
          <p:cNvSpPr>
            <a:spLocks noGrp="1"/>
          </p:cNvSpPr>
          <p:nvPr>
            <p:ph idx="1"/>
          </p:nvPr>
        </p:nvSpPr>
        <p:spPr>
          <a:xfrm>
            <a:off x="677334" y="1550989"/>
            <a:ext cx="8596668" cy="4697411"/>
          </a:xfrm>
        </p:spPr>
        <p:txBody>
          <a:bodyPr>
            <a:normAutofit fontScale="92500" lnSpcReduction="10000"/>
          </a:bodyPr>
          <a:lstStyle/>
          <a:p>
            <a:r>
              <a:rPr lang="en-US" sz="2400" dirty="0"/>
              <a:t>Washington, D.C. has become one of the top destinations for tourists to not only explore some of our nation’s top historical attractions, but also to experience exciting new dining options of various cuisines</a:t>
            </a:r>
          </a:p>
          <a:p>
            <a:r>
              <a:rPr lang="en-US" sz="2400" dirty="0"/>
              <a:t>One of the popular around the area are </a:t>
            </a:r>
            <a:r>
              <a:rPr lang="en-US" sz="2400" b="1" dirty="0"/>
              <a:t>Italian restaurants</a:t>
            </a:r>
            <a:endParaRPr lang="en-US" sz="2400" dirty="0"/>
          </a:p>
          <a:p>
            <a:r>
              <a:rPr lang="en-US" sz="2400" dirty="0"/>
              <a:t>With very limited knowledge of the city’s layout and so many neighborhoods to choose from, tourists may wonder where the best Italian restaurant to eat at would be</a:t>
            </a:r>
          </a:p>
          <a:p>
            <a:r>
              <a:rPr lang="en-US" sz="2400" dirty="0"/>
              <a:t>Factors to consider:</a:t>
            </a:r>
          </a:p>
          <a:p>
            <a:pPr lvl="1"/>
            <a:r>
              <a:rPr lang="en-US" sz="1800" dirty="0"/>
              <a:t>Distance from D.C.’s city center (where tourists typically explore attractions)</a:t>
            </a:r>
          </a:p>
          <a:p>
            <a:pPr lvl="1"/>
            <a:r>
              <a:rPr lang="en-US" sz="1800" dirty="0"/>
              <a:t>Popularity (number of likes given by users on Foursquare)</a:t>
            </a:r>
          </a:p>
          <a:p>
            <a:r>
              <a:rPr lang="en-US" sz="2400" dirty="0"/>
              <a:t>This study might appeal to tourists &amp; potential entrepreneurs</a:t>
            </a:r>
          </a:p>
        </p:txBody>
      </p:sp>
    </p:spTree>
    <p:extLst>
      <p:ext uri="{BB962C8B-B14F-4D97-AF65-F5344CB8AC3E}">
        <p14:creationId xmlns:p14="http://schemas.microsoft.com/office/powerpoint/2010/main" val="139882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0CA3-A735-D241-8C7D-F779B77B3CC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C2FE2733-4FAE-9B4C-A50A-2106F6644A5C}"/>
              </a:ext>
            </a:extLst>
          </p:cNvPr>
          <p:cNvSpPr>
            <a:spLocks noGrp="1"/>
          </p:cNvSpPr>
          <p:nvPr>
            <p:ph idx="1"/>
          </p:nvPr>
        </p:nvSpPr>
        <p:spPr>
          <a:xfrm>
            <a:off x="677334" y="1675218"/>
            <a:ext cx="8596668" cy="3880773"/>
          </a:xfrm>
        </p:spPr>
        <p:txBody>
          <a:bodyPr>
            <a:normAutofit/>
          </a:bodyPr>
          <a:lstStyle/>
          <a:p>
            <a:r>
              <a:rPr lang="en-US" sz="2200" dirty="0"/>
              <a:t>Geocoder (open-source Python library package)</a:t>
            </a:r>
          </a:p>
          <a:p>
            <a:pPr lvl="1"/>
            <a:r>
              <a:rPr lang="en-US" sz="2000" dirty="0" err="1"/>
              <a:t>Nominatim</a:t>
            </a:r>
            <a:r>
              <a:rPr lang="en-US" sz="2000" dirty="0"/>
              <a:t> feature – identify coordinates of defined address</a:t>
            </a:r>
          </a:p>
          <a:p>
            <a:r>
              <a:rPr lang="en-US" sz="2200" dirty="0"/>
              <a:t>Foursquare API Search</a:t>
            </a:r>
          </a:p>
          <a:p>
            <a:pPr lvl="1"/>
            <a:r>
              <a:rPr lang="en-US" sz="2000" dirty="0"/>
              <a:t>API Client ID</a:t>
            </a:r>
          </a:p>
          <a:p>
            <a:pPr lvl="1"/>
            <a:r>
              <a:rPr lang="en-US" sz="2000" dirty="0"/>
              <a:t>Client Secret</a:t>
            </a:r>
          </a:p>
          <a:p>
            <a:pPr lvl="1"/>
            <a:r>
              <a:rPr lang="en-US" sz="2000" dirty="0"/>
              <a:t>Version</a:t>
            </a:r>
          </a:p>
          <a:p>
            <a:pPr lvl="1"/>
            <a:r>
              <a:rPr lang="en-US" sz="2000" dirty="0"/>
              <a:t>Limit = 50 venues</a:t>
            </a:r>
          </a:p>
          <a:p>
            <a:pPr lvl="1"/>
            <a:r>
              <a:rPr lang="en-US" sz="2000" dirty="0"/>
              <a:t>Radius = 5000 meters</a:t>
            </a:r>
          </a:p>
          <a:p>
            <a:endParaRPr lang="en-US" sz="2200" dirty="0"/>
          </a:p>
        </p:txBody>
      </p:sp>
    </p:spTree>
    <p:extLst>
      <p:ext uri="{BB962C8B-B14F-4D97-AF65-F5344CB8AC3E}">
        <p14:creationId xmlns:p14="http://schemas.microsoft.com/office/powerpoint/2010/main" val="51152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B8E9-57F0-0C43-99BB-EB2A58E1BE56}"/>
              </a:ext>
            </a:extLst>
          </p:cNvPr>
          <p:cNvSpPr>
            <a:spLocks noGrp="1"/>
          </p:cNvSpPr>
          <p:nvPr>
            <p:ph type="title"/>
          </p:nvPr>
        </p:nvSpPr>
        <p:spPr/>
        <p:txBody>
          <a:bodyPr/>
          <a:lstStyle/>
          <a:p>
            <a:r>
              <a:rPr lang="en-US" dirty="0"/>
              <a:t>Data cleaning </a:t>
            </a:r>
          </a:p>
        </p:txBody>
      </p:sp>
      <p:sp>
        <p:nvSpPr>
          <p:cNvPr id="3" name="Content Placeholder 2">
            <a:extLst>
              <a:ext uri="{FF2B5EF4-FFF2-40B4-BE49-F238E27FC236}">
                <a16:creationId xmlns:a16="http://schemas.microsoft.com/office/drawing/2014/main" id="{7DB28D58-259E-954D-9469-F40358663CD9}"/>
              </a:ext>
            </a:extLst>
          </p:cNvPr>
          <p:cNvSpPr>
            <a:spLocks noGrp="1"/>
          </p:cNvSpPr>
          <p:nvPr>
            <p:ph idx="1"/>
          </p:nvPr>
        </p:nvSpPr>
        <p:spPr>
          <a:xfrm>
            <a:off x="379622" y="1270000"/>
            <a:ext cx="8596668" cy="4997247"/>
          </a:xfrm>
        </p:spPr>
        <p:txBody>
          <a:bodyPr>
            <a:normAutofit lnSpcReduction="10000"/>
          </a:bodyPr>
          <a:lstStyle/>
          <a:p>
            <a:r>
              <a:rPr lang="en-US" sz="2200" dirty="0"/>
              <a:t>Foursquare API Search Query URL converted to JSON file</a:t>
            </a:r>
          </a:p>
          <a:p>
            <a:r>
              <a:rPr lang="en-US" sz="2200" dirty="0"/>
              <a:t>Venues in JSON file combined into Pandas </a:t>
            </a:r>
            <a:r>
              <a:rPr lang="en-US" sz="2200" dirty="0" err="1"/>
              <a:t>dataframe</a:t>
            </a:r>
            <a:endParaRPr lang="en-US" sz="2200" dirty="0"/>
          </a:p>
          <a:p>
            <a:pPr lvl="1"/>
            <a:r>
              <a:rPr lang="en-US" sz="2000" dirty="0"/>
              <a:t>Filter out columns with missing values</a:t>
            </a:r>
          </a:p>
          <a:p>
            <a:pPr lvl="1"/>
            <a:r>
              <a:rPr lang="en-US" sz="2000" dirty="0"/>
              <a:t>Preserve columns containing information about restaurant location</a:t>
            </a:r>
          </a:p>
          <a:p>
            <a:r>
              <a:rPr lang="en-US" sz="2200" dirty="0"/>
              <a:t>Total of 47 venues returned and 21 features for each venue</a:t>
            </a:r>
          </a:p>
          <a:p>
            <a:r>
              <a:rPr lang="en-US" sz="2200" dirty="0"/>
              <a:t>Use Venue ID from dataset</a:t>
            </a:r>
          </a:p>
          <a:p>
            <a:pPr lvl="1"/>
            <a:r>
              <a:rPr lang="en-US" sz="2000" dirty="0"/>
              <a:t>Create loop that extracts a list for number of likes received on Foursquare for each Italian restaurant</a:t>
            </a:r>
          </a:p>
          <a:p>
            <a:r>
              <a:rPr lang="en-US" sz="2200" dirty="0"/>
              <a:t>Create a new, simplified </a:t>
            </a:r>
            <a:r>
              <a:rPr lang="en-US" sz="2200" dirty="0" err="1"/>
              <a:t>dataframe</a:t>
            </a:r>
            <a:r>
              <a:rPr lang="en-US" sz="2200" dirty="0"/>
              <a:t> that contains:</a:t>
            </a:r>
          </a:p>
          <a:p>
            <a:pPr lvl="1"/>
            <a:r>
              <a:rPr lang="en-US" sz="2000" dirty="0"/>
              <a:t>Restaurant Name</a:t>
            </a:r>
          </a:p>
          <a:p>
            <a:pPr lvl="1"/>
            <a:r>
              <a:rPr lang="en-US" sz="2000" dirty="0"/>
              <a:t>Distance</a:t>
            </a:r>
          </a:p>
          <a:p>
            <a:pPr lvl="1"/>
            <a:r>
              <a:rPr lang="en-US" sz="2000" dirty="0"/>
              <a:t>Likes</a:t>
            </a:r>
          </a:p>
        </p:txBody>
      </p:sp>
      <p:pic>
        <p:nvPicPr>
          <p:cNvPr id="5" name="Picture 4" descr="A screenshot of a cell phone&#10;&#10;Description automatically generated">
            <a:extLst>
              <a:ext uri="{FF2B5EF4-FFF2-40B4-BE49-F238E27FC236}">
                <a16:creationId xmlns:a16="http://schemas.microsoft.com/office/drawing/2014/main" id="{F9CC0E39-593F-F740-879C-DD45E6C24B70}"/>
              </a:ext>
            </a:extLst>
          </p:cNvPr>
          <p:cNvPicPr>
            <a:picLocks noChangeAspect="1"/>
          </p:cNvPicPr>
          <p:nvPr/>
        </p:nvPicPr>
        <p:blipFill>
          <a:blip r:embed="rId2"/>
          <a:stretch>
            <a:fillRect/>
          </a:stretch>
        </p:blipFill>
        <p:spPr>
          <a:xfrm>
            <a:off x="7357731" y="4169086"/>
            <a:ext cx="4645296" cy="2565229"/>
          </a:xfrm>
          <a:prstGeom prst="rect">
            <a:avLst/>
          </a:prstGeom>
          <a:ln>
            <a:solidFill>
              <a:schemeClr val="tx1"/>
            </a:solidFill>
          </a:ln>
        </p:spPr>
      </p:pic>
    </p:spTree>
    <p:extLst>
      <p:ext uri="{BB962C8B-B14F-4D97-AF65-F5344CB8AC3E}">
        <p14:creationId xmlns:p14="http://schemas.microsoft.com/office/powerpoint/2010/main" val="368934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E1F9-D7B7-924F-A690-8A4458CD42C7}"/>
              </a:ext>
            </a:extLst>
          </p:cNvPr>
          <p:cNvSpPr>
            <a:spLocks noGrp="1"/>
          </p:cNvSpPr>
          <p:nvPr>
            <p:ph type="title"/>
          </p:nvPr>
        </p:nvSpPr>
        <p:spPr/>
        <p:txBody>
          <a:bodyPr/>
          <a:lstStyle/>
          <a:p>
            <a:r>
              <a:rPr lang="en-US" dirty="0"/>
              <a:t>3 Methods of Analysis</a:t>
            </a:r>
          </a:p>
        </p:txBody>
      </p:sp>
      <p:sp>
        <p:nvSpPr>
          <p:cNvPr id="3" name="Content Placeholder 2">
            <a:extLst>
              <a:ext uri="{FF2B5EF4-FFF2-40B4-BE49-F238E27FC236}">
                <a16:creationId xmlns:a16="http://schemas.microsoft.com/office/drawing/2014/main" id="{7BF51A6C-CEE6-5149-8072-B7AA96023F80}"/>
              </a:ext>
            </a:extLst>
          </p:cNvPr>
          <p:cNvSpPr>
            <a:spLocks noGrp="1"/>
          </p:cNvSpPr>
          <p:nvPr>
            <p:ph idx="1"/>
          </p:nvPr>
        </p:nvSpPr>
        <p:spPr>
          <a:xfrm>
            <a:off x="677334" y="1735286"/>
            <a:ext cx="8596668" cy="3880773"/>
          </a:xfrm>
        </p:spPr>
        <p:txBody>
          <a:bodyPr>
            <a:normAutofit/>
          </a:bodyPr>
          <a:lstStyle/>
          <a:p>
            <a:r>
              <a:rPr lang="en-US" sz="2400" dirty="0"/>
              <a:t>K-Means Clustering</a:t>
            </a:r>
          </a:p>
          <a:p>
            <a:r>
              <a:rPr lang="en-US" sz="2400" dirty="0"/>
              <a:t>Agglomerative Divisive Clustering</a:t>
            </a:r>
          </a:p>
          <a:p>
            <a:r>
              <a:rPr lang="en-US" sz="2400" dirty="0"/>
              <a:t>Density-Based Spatial Clustering of Applications with Noise (DBSCAN)</a:t>
            </a:r>
          </a:p>
        </p:txBody>
      </p:sp>
    </p:spTree>
    <p:extLst>
      <p:ext uri="{BB962C8B-B14F-4D97-AF65-F5344CB8AC3E}">
        <p14:creationId xmlns:p14="http://schemas.microsoft.com/office/powerpoint/2010/main" val="330768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D125-F038-0245-8C1C-602978BC3A25}"/>
              </a:ext>
            </a:extLst>
          </p:cNvPr>
          <p:cNvSpPr>
            <a:spLocks noGrp="1"/>
          </p:cNvSpPr>
          <p:nvPr>
            <p:ph type="title"/>
          </p:nvPr>
        </p:nvSpPr>
        <p:spPr/>
        <p:txBody>
          <a:bodyPr/>
          <a:lstStyle/>
          <a:p>
            <a:r>
              <a:rPr lang="en-US" dirty="0"/>
              <a:t>K-Means Clustering</a:t>
            </a:r>
          </a:p>
        </p:txBody>
      </p:sp>
      <p:pic>
        <p:nvPicPr>
          <p:cNvPr id="4" name="Content Placeholder 3" descr="A screenshot of a cell phone&#10;&#10;Description automatically generated">
            <a:extLst>
              <a:ext uri="{FF2B5EF4-FFF2-40B4-BE49-F238E27FC236}">
                <a16:creationId xmlns:a16="http://schemas.microsoft.com/office/drawing/2014/main" id="{E1C543DF-C987-A346-93AA-38C94D548B6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48447" y="1446028"/>
            <a:ext cx="6666219" cy="4475615"/>
          </a:xfrm>
          <a:prstGeom prst="rect">
            <a:avLst/>
          </a:prstGeom>
          <a:ln>
            <a:solidFill>
              <a:schemeClr val="tx1"/>
            </a:solidFill>
          </a:ln>
        </p:spPr>
      </p:pic>
      <p:sp>
        <p:nvSpPr>
          <p:cNvPr id="5" name="Content Placeholder 2">
            <a:extLst>
              <a:ext uri="{FF2B5EF4-FFF2-40B4-BE49-F238E27FC236}">
                <a16:creationId xmlns:a16="http://schemas.microsoft.com/office/drawing/2014/main" id="{9C10D5DE-5A70-A845-85BE-8D5008D016F4}"/>
              </a:ext>
            </a:extLst>
          </p:cNvPr>
          <p:cNvSpPr txBox="1">
            <a:spLocks/>
          </p:cNvSpPr>
          <p:nvPr/>
        </p:nvSpPr>
        <p:spPr>
          <a:xfrm>
            <a:off x="677334" y="1590158"/>
            <a:ext cx="3873401" cy="29217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a:t>Figure 1. Histogram visualizing the number of Italian restaurants that were delegated to each cluster based on k-means algorithm running 12 times.</a:t>
            </a:r>
          </a:p>
        </p:txBody>
      </p:sp>
    </p:spTree>
    <p:extLst>
      <p:ext uri="{BB962C8B-B14F-4D97-AF65-F5344CB8AC3E}">
        <p14:creationId xmlns:p14="http://schemas.microsoft.com/office/powerpoint/2010/main" val="155919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AB0B-53E0-3B4E-BA81-A6EFE1744A93}"/>
              </a:ext>
            </a:extLst>
          </p:cNvPr>
          <p:cNvSpPr>
            <a:spLocks noGrp="1"/>
          </p:cNvSpPr>
          <p:nvPr>
            <p:ph type="title"/>
          </p:nvPr>
        </p:nvSpPr>
        <p:spPr/>
        <p:txBody>
          <a:bodyPr/>
          <a:lstStyle/>
          <a:p>
            <a:r>
              <a:rPr lang="en-US" dirty="0"/>
              <a:t>K-Means Clustering Cont’d</a:t>
            </a:r>
          </a:p>
        </p:txBody>
      </p:sp>
      <p:pic>
        <p:nvPicPr>
          <p:cNvPr id="4" name="Picture 3" descr="A picture containing text&#10;&#10;Description automatically generated">
            <a:extLst>
              <a:ext uri="{FF2B5EF4-FFF2-40B4-BE49-F238E27FC236}">
                <a16:creationId xmlns:a16="http://schemas.microsoft.com/office/drawing/2014/main" id="{A3ABCAC5-1D4B-B743-869C-2D2FBB96EBE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5026" y="1339703"/>
            <a:ext cx="6719931" cy="5240966"/>
          </a:xfrm>
          <a:prstGeom prst="rect">
            <a:avLst/>
          </a:prstGeom>
          <a:ln>
            <a:solidFill>
              <a:schemeClr val="tx1"/>
            </a:solidFill>
          </a:ln>
        </p:spPr>
      </p:pic>
      <p:sp>
        <p:nvSpPr>
          <p:cNvPr id="6" name="Content Placeholder 2">
            <a:extLst>
              <a:ext uri="{FF2B5EF4-FFF2-40B4-BE49-F238E27FC236}">
                <a16:creationId xmlns:a16="http://schemas.microsoft.com/office/drawing/2014/main" id="{3CA19076-27AA-E546-9440-2FA1D03BEC60}"/>
              </a:ext>
            </a:extLst>
          </p:cNvPr>
          <p:cNvSpPr txBox="1">
            <a:spLocks/>
          </p:cNvSpPr>
          <p:nvPr/>
        </p:nvSpPr>
        <p:spPr>
          <a:xfrm>
            <a:off x="7163349" y="935665"/>
            <a:ext cx="4773624" cy="59223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t>Figure 2. Color map depicting each Italian restaurant venue and its associated cluster label. Number of cluster centroids are depicted in the lower left-hand corner and individual datapoints were mapped based on values of features (distance and number of likes). Distance in meters is assigned to the X-axis and Number of Likes is assigned to the Y-axis.</a:t>
            </a:r>
          </a:p>
          <a:p>
            <a:pPr marL="0" indent="0">
              <a:buNone/>
            </a:pPr>
            <a:endParaRPr lang="en-US" sz="2000" dirty="0"/>
          </a:p>
          <a:p>
            <a:pPr marL="0" indent="0">
              <a:buNone/>
            </a:pPr>
            <a:r>
              <a:rPr lang="en-US" sz="2000" dirty="0"/>
              <a:t>Labels: </a:t>
            </a:r>
          </a:p>
          <a:p>
            <a:pPr lvl="1"/>
            <a:r>
              <a:rPr lang="en-US" sz="1800" dirty="0"/>
              <a:t>Red = Cluster 0</a:t>
            </a:r>
          </a:p>
          <a:p>
            <a:pPr lvl="1"/>
            <a:r>
              <a:rPr lang="en-US" sz="1800" dirty="0"/>
              <a:t>Yellow = Cluster 1</a:t>
            </a:r>
          </a:p>
          <a:p>
            <a:pPr lvl="1"/>
            <a:r>
              <a:rPr lang="en-US" sz="1800" dirty="0"/>
              <a:t>Blue = Cluster 2</a:t>
            </a:r>
          </a:p>
        </p:txBody>
      </p:sp>
    </p:spTree>
    <p:extLst>
      <p:ext uri="{BB962C8B-B14F-4D97-AF65-F5344CB8AC3E}">
        <p14:creationId xmlns:p14="http://schemas.microsoft.com/office/powerpoint/2010/main" val="313510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7760-D088-2F46-904E-639E97FE23ED}"/>
              </a:ext>
            </a:extLst>
          </p:cNvPr>
          <p:cNvSpPr>
            <a:spLocks noGrp="1"/>
          </p:cNvSpPr>
          <p:nvPr>
            <p:ph type="title"/>
          </p:nvPr>
        </p:nvSpPr>
        <p:spPr/>
        <p:txBody>
          <a:bodyPr/>
          <a:lstStyle/>
          <a:p>
            <a:r>
              <a:rPr lang="en-US" dirty="0"/>
              <a:t>K-Means Clustering Results</a:t>
            </a:r>
          </a:p>
        </p:txBody>
      </p:sp>
      <p:sp>
        <p:nvSpPr>
          <p:cNvPr id="3" name="Content Placeholder 2">
            <a:extLst>
              <a:ext uri="{FF2B5EF4-FFF2-40B4-BE49-F238E27FC236}">
                <a16:creationId xmlns:a16="http://schemas.microsoft.com/office/drawing/2014/main" id="{60667A28-4CD6-6340-99AD-2010054A9D25}"/>
              </a:ext>
            </a:extLst>
          </p:cNvPr>
          <p:cNvSpPr>
            <a:spLocks noGrp="1"/>
          </p:cNvSpPr>
          <p:nvPr>
            <p:ph idx="1"/>
          </p:nvPr>
        </p:nvSpPr>
        <p:spPr>
          <a:xfrm>
            <a:off x="677334" y="1682608"/>
            <a:ext cx="8596668" cy="3880773"/>
          </a:xfrm>
        </p:spPr>
        <p:txBody>
          <a:bodyPr/>
          <a:lstStyle/>
          <a:p>
            <a:r>
              <a:rPr lang="en-US" sz="2200" dirty="0"/>
              <a:t>Cluster 1 had significantly fewer venues with this label than both clusters 0 and 2 </a:t>
            </a:r>
          </a:p>
          <a:p>
            <a:r>
              <a:rPr lang="en-US" sz="2200" dirty="0"/>
              <a:t>The 3 Clusters generated could be categorized as such: </a:t>
            </a:r>
          </a:p>
          <a:p>
            <a:pPr lvl="1"/>
            <a:r>
              <a:rPr lang="en-US" sz="2000" dirty="0"/>
              <a:t>Cluster 0 = Far from city center, low number of likes</a:t>
            </a:r>
          </a:p>
          <a:p>
            <a:pPr lvl="1"/>
            <a:r>
              <a:rPr lang="en-US" sz="2000" dirty="0"/>
              <a:t>Cluster 1 = Close to OR far from city center, high number of likes</a:t>
            </a:r>
          </a:p>
          <a:p>
            <a:pPr lvl="1"/>
            <a:r>
              <a:rPr lang="en-US" sz="2000" dirty="0"/>
              <a:t>Cluster 2 = Close to city center, low number of likes</a:t>
            </a:r>
          </a:p>
          <a:p>
            <a:endParaRPr lang="en-US" dirty="0"/>
          </a:p>
        </p:txBody>
      </p:sp>
    </p:spTree>
    <p:extLst>
      <p:ext uri="{BB962C8B-B14F-4D97-AF65-F5344CB8AC3E}">
        <p14:creationId xmlns:p14="http://schemas.microsoft.com/office/powerpoint/2010/main" val="152027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561B0-95CF-1748-B50D-7BD5AD73E49C}"/>
              </a:ext>
            </a:extLst>
          </p:cNvPr>
          <p:cNvSpPr>
            <a:spLocks noGrp="1"/>
          </p:cNvSpPr>
          <p:nvPr>
            <p:ph type="title"/>
          </p:nvPr>
        </p:nvSpPr>
        <p:spPr/>
        <p:txBody>
          <a:bodyPr/>
          <a:lstStyle/>
          <a:p>
            <a:r>
              <a:rPr lang="en-US" dirty="0"/>
              <a:t>Agglomerative Divisive Clustering</a:t>
            </a:r>
          </a:p>
        </p:txBody>
      </p:sp>
      <p:pic>
        <p:nvPicPr>
          <p:cNvPr id="4" name="Content Placeholder 3" descr="A close up of a piece of paper&#10;&#10;Description automatically generated">
            <a:extLst>
              <a:ext uri="{FF2B5EF4-FFF2-40B4-BE49-F238E27FC236}">
                <a16:creationId xmlns:a16="http://schemas.microsoft.com/office/drawing/2014/main" id="{26A197B1-263E-1546-ADE0-88F1A65570D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75668" y="1590158"/>
            <a:ext cx="6720184" cy="4724133"/>
          </a:xfrm>
          <a:prstGeom prst="rect">
            <a:avLst/>
          </a:prstGeom>
          <a:ln>
            <a:solidFill>
              <a:schemeClr val="tx1"/>
            </a:solidFill>
          </a:ln>
        </p:spPr>
      </p:pic>
      <p:sp>
        <p:nvSpPr>
          <p:cNvPr id="5" name="Content Placeholder 2">
            <a:extLst>
              <a:ext uri="{FF2B5EF4-FFF2-40B4-BE49-F238E27FC236}">
                <a16:creationId xmlns:a16="http://schemas.microsoft.com/office/drawing/2014/main" id="{0F98C2F5-00D7-4746-A582-52A4BF62C578}"/>
              </a:ext>
            </a:extLst>
          </p:cNvPr>
          <p:cNvSpPr txBox="1">
            <a:spLocks/>
          </p:cNvSpPr>
          <p:nvPr/>
        </p:nvSpPr>
        <p:spPr>
          <a:xfrm>
            <a:off x="677334" y="1590158"/>
            <a:ext cx="3873401" cy="413015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a:t>Figure 4. Scatter plot of Number of Likes (Y-axis) vs. Distance from City Center (X-axis). New cluster label colors were used for agglomerative divisive clustering. </a:t>
            </a:r>
          </a:p>
          <a:p>
            <a:pPr marL="0" indent="0">
              <a:buNone/>
            </a:pPr>
            <a:endParaRPr lang="en-US" dirty="0"/>
          </a:p>
          <a:p>
            <a:pPr marL="0" indent="0">
              <a:buNone/>
            </a:pPr>
            <a:r>
              <a:rPr lang="en-US" sz="2400" dirty="0"/>
              <a:t>Labels: </a:t>
            </a:r>
          </a:p>
          <a:p>
            <a:pPr lvl="1"/>
            <a:r>
              <a:rPr lang="en-US" sz="1900" dirty="0"/>
              <a:t>Red = Cluster 0</a:t>
            </a:r>
          </a:p>
          <a:p>
            <a:pPr lvl="1"/>
            <a:r>
              <a:rPr lang="en-US" sz="1900" dirty="0"/>
              <a:t>Blue = Cluster 1</a:t>
            </a:r>
          </a:p>
          <a:p>
            <a:pPr lvl="1"/>
            <a:r>
              <a:rPr lang="en-US" sz="1900" dirty="0"/>
              <a:t>Green = Cluster 2</a:t>
            </a:r>
          </a:p>
        </p:txBody>
      </p:sp>
    </p:spTree>
    <p:extLst>
      <p:ext uri="{BB962C8B-B14F-4D97-AF65-F5344CB8AC3E}">
        <p14:creationId xmlns:p14="http://schemas.microsoft.com/office/powerpoint/2010/main" val="14101881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TotalTime>
  <Words>771</Words>
  <Application>Microsoft Macintosh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Predicting the Best Italian Restaurant to Eat at While Visiting Washington, D.C.</vt:lpstr>
      <vt:lpstr>Background</vt:lpstr>
      <vt:lpstr>Data sources</vt:lpstr>
      <vt:lpstr>Data cleaning </vt:lpstr>
      <vt:lpstr>3 Methods of Analysis</vt:lpstr>
      <vt:lpstr>K-Means Clustering</vt:lpstr>
      <vt:lpstr>K-Means Clustering Cont’d</vt:lpstr>
      <vt:lpstr>K-Means Clustering Results</vt:lpstr>
      <vt:lpstr>Agglomerative Divisive Clustering</vt:lpstr>
      <vt:lpstr>Agglomerative Divisive Clustering Results</vt:lpstr>
      <vt:lpstr>Density-Based Spatial Clustering of Applications with Noise (DBSCAN) </vt:lpstr>
      <vt:lpstr>DBSCAN Results</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Italian Restaurant to Eat at While Visiting Washington, D.C.</dc:title>
  <dc:creator>Logan Walker</dc:creator>
  <cp:lastModifiedBy>Logan Walker</cp:lastModifiedBy>
  <cp:revision>16</cp:revision>
  <dcterms:created xsi:type="dcterms:W3CDTF">2019-12-29T19:28:58Z</dcterms:created>
  <dcterms:modified xsi:type="dcterms:W3CDTF">2019-12-29T21:04:05Z</dcterms:modified>
</cp:coreProperties>
</file>