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Decomposition_of_time_ser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2139-AF76-4D7C-AA62-27E67251C4CD}"/>
              </a:ext>
            </a:extLst>
          </p:cNvPr>
          <p:cNvSpPr>
            <a:spLocks noGrp="1"/>
          </p:cNvSpPr>
          <p:nvPr>
            <p:ph type="ctrTitle"/>
          </p:nvPr>
        </p:nvSpPr>
        <p:spPr/>
        <p:txBody>
          <a:bodyPr/>
          <a:lstStyle/>
          <a:p>
            <a:r>
              <a:rPr lang="en-IN" dirty="0"/>
              <a:t>Time Series II</a:t>
            </a:r>
          </a:p>
        </p:txBody>
      </p:sp>
      <p:sp>
        <p:nvSpPr>
          <p:cNvPr id="3" name="Subtitle 2">
            <a:extLst>
              <a:ext uri="{FF2B5EF4-FFF2-40B4-BE49-F238E27FC236}">
                <a16:creationId xmlns:a16="http://schemas.microsoft.com/office/drawing/2014/main" id="{946CF1E3-55D2-40A7-9ABF-69996858E9E6}"/>
              </a:ext>
            </a:extLst>
          </p:cNvPr>
          <p:cNvSpPr>
            <a:spLocks noGrp="1"/>
          </p:cNvSpPr>
          <p:nvPr>
            <p:ph type="subTitle" idx="1"/>
          </p:nvPr>
        </p:nvSpPr>
        <p:spPr/>
        <p:txBody>
          <a:bodyPr/>
          <a:lstStyle/>
          <a:p>
            <a:r>
              <a:rPr lang="en-IN" dirty="0"/>
              <a:t>FB Prophet and LSTM</a:t>
            </a:r>
          </a:p>
          <a:p>
            <a:r>
              <a:rPr lang="en-IN" dirty="0"/>
              <a:t>Arunabh Singh</a:t>
            </a:r>
          </a:p>
        </p:txBody>
      </p:sp>
    </p:spTree>
    <p:extLst>
      <p:ext uri="{BB962C8B-B14F-4D97-AF65-F5344CB8AC3E}">
        <p14:creationId xmlns:p14="http://schemas.microsoft.com/office/powerpoint/2010/main" val="4488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34E7-7D0F-4071-8B4D-FD8E4DB24616}"/>
              </a:ext>
            </a:extLst>
          </p:cNvPr>
          <p:cNvSpPr>
            <a:spLocks noGrp="1"/>
          </p:cNvSpPr>
          <p:nvPr>
            <p:ph type="title"/>
          </p:nvPr>
        </p:nvSpPr>
        <p:spPr>
          <a:xfrm>
            <a:off x="1958109" y="157018"/>
            <a:ext cx="8746835" cy="394351"/>
          </a:xfrm>
        </p:spPr>
        <p:txBody>
          <a:bodyPr>
            <a:normAutofit fontScale="90000"/>
          </a:bodyPr>
          <a:lstStyle/>
          <a:p>
            <a:r>
              <a:rPr lang="en-IN" dirty="0"/>
              <a:t>FB Prophet</a:t>
            </a:r>
          </a:p>
        </p:txBody>
      </p:sp>
      <p:pic>
        <p:nvPicPr>
          <p:cNvPr id="4" name="Picture 3">
            <a:extLst>
              <a:ext uri="{FF2B5EF4-FFF2-40B4-BE49-F238E27FC236}">
                <a16:creationId xmlns:a16="http://schemas.microsoft.com/office/drawing/2014/main" id="{BB078A48-7F95-4BDE-956F-3A575A760233}"/>
              </a:ext>
            </a:extLst>
          </p:cNvPr>
          <p:cNvPicPr>
            <a:picLocks noChangeAspect="1"/>
          </p:cNvPicPr>
          <p:nvPr/>
        </p:nvPicPr>
        <p:blipFill>
          <a:blip r:embed="rId2"/>
          <a:stretch>
            <a:fillRect/>
          </a:stretch>
        </p:blipFill>
        <p:spPr>
          <a:xfrm>
            <a:off x="5080000" y="985478"/>
            <a:ext cx="6812684" cy="4887043"/>
          </a:xfrm>
          <a:prstGeom prst="rect">
            <a:avLst/>
          </a:prstGeom>
        </p:spPr>
      </p:pic>
      <p:pic>
        <p:nvPicPr>
          <p:cNvPr id="5" name="Picture 4">
            <a:extLst>
              <a:ext uri="{FF2B5EF4-FFF2-40B4-BE49-F238E27FC236}">
                <a16:creationId xmlns:a16="http://schemas.microsoft.com/office/drawing/2014/main" id="{E5BE3A1A-2421-4D70-8E55-5A5A75D56CF8}"/>
              </a:ext>
            </a:extLst>
          </p:cNvPr>
          <p:cNvPicPr>
            <a:picLocks noChangeAspect="1"/>
          </p:cNvPicPr>
          <p:nvPr/>
        </p:nvPicPr>
        <p:blipFill>
          <a:blip r:embed="rId3"/>
          <a:stretch>
            <a:fillRect/>
          </a:stretch>
        </p:blipFill>
        <p:spPr>
          <a:xfrm>
            <a:off x="1083355" y="3084946"/>
            <a:ext cx="4747387" cy="3023032"/>
          </a:xfrm>
          <a:prstGeom prst="rect">
            <a:avLst/>
          </a:prstGeom>
        </p:spPr>
      </p:pic>
    </p:spTree>
    <p:extLst>
      <p:ext uri="{BB962C8B-B14F-4D97-AF65-F5344CB8AC3E}">
        <p14:creationId xmlns:p14="http://schemas.microsoft.com/office/powerpoint/2010/main" val="64114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BBD9-C119-48CA-AA06-EE27FC7A7D2F}"/>
              </a:ext>
            </a:extLst>
          </p:cNvPr>
          <p:cNvSpPr>
            <a:spLocks noGrp="1"/>
          </p:cNvSpPr>
          <p:nvPr>
            <p:ph type="title"/>
          </p:nvPr>
        </p:nvSpPr>
        <p:spPr>
          <a:xfrm>
            <a:off x="1371600" y="196273"/>
            <a:ext cx="9601200" cy="671945"/>
          </a:xfrm>
        </p:spPr>
        <p:txBody>
          <a:bodyPr>
            <a:normAutofit fontScale="90000"/>
          </a:bodyPr>
          <a:lstStyle/>
          <a:p>
            <a:r>
              <a:rPr lang="en-IN" dirty="0"/>
              <a:t>Why is it useful</a:t>
            </a:r>
          </a:p>
        </p:txBody>
      </p:sp>
      <p:sp>
        <p:nvSpPr>
          <p:cNvPr id="3" name="Content Placeholder 2">
            <a:extLst>
              <a:ext uri="{FF2B5EF4-FFF2-40B4-BE49-F238E27FC236}">
                <a16:creationId xmlns:a16="http://schemas.microsoft.com/office/drawing/2014/main" id="{E500E719-4861-4F7F-AEC7-81085696C39B}"/>
              </a:ext>
            </a:extLst>
          </p:cNvPr>
          <p:cNvSpPr>
            <a:spLocks noGrp="1"/>
          </p:cNvSpPr>
          <p:nvPr>
            <p:ph idx="1"/>
          </p:nvPr>
        </p:nvSpPr>
        <p:spPr>
          <a:xfrm>
            <a:off x="1463964" y="868218"/>
            <a:ext cx="9601200" cy="1468582"/>
          </a:xfrm>
        </p:spPr>
        <p:txBody>
          <a:bodyPr>
            <a:normAutofit fontScale="92500" lnSpcReduction="20000"/>
          </a:bodyPr>
          <a:lstStyle/>
          <a:p>
            <a:r>
              <a:rPr lang="en-US" b="0" i="0" dirty="0">
                <a:solidFill>
                  <a:srgbClr val="757575"/>
                </a:solidFill>
                <a:effectLst/>
                <a:latin typeface="medium-content-title-font"/>
              </a:rPr>
              <a:t>Prophet is a procedure for forecasting time series data based on an additive model where non-linear trends are fit with yearly, weekly, and daily seasonality, plus holiday effects.</a:t>
            </a:r>
          </a:p>
          <a:p>
            <a:r>
              <a:rPr lang="en-US" b="0" i="0" dirty="0">
                <a:solidFill>
                  <a:srgbClr val="757575"/>
                </a:solidFill>
                <a:effectLst/>
                <a:latin typeface="medium-content-title-font"/>
              </a:rPr>
              <a:t>It works best with time series that have strong seasonal effects and several seasons of historical data. Prophet is robust to missing data and shifts in the trend, and typically handles outliers well.</a:t>
            </a:r>
          </a:p>
          <a:p>
            <a:endParaRPr lang="en-IN" dirty="0"/>
          </a:p>
        </p:txBody>
      </p:sp>
      <p:pic>
        <p:nvPicPr>
          <p:cNvPr id="4" name="Picture 3">
            <a:extLst>
              <a:ext uri="{FF2B5EF4-FFF2-40B4-BE49-F238E27FC236}">
                <a16:creationId xmlns:a16="http://schemas.microsoft.com/office/drawing/2014/main" id="{4D192B7D-A4E2-49E9-BC6A-69841449F967}"/>
              </a:ext>
            </a:extLst>
          </p:cNvPr>
          <p:cNvPicPr>
            <a:picLocks noChangeAspect="1"/>
          </p:cNvPicPr>
          <p:nvPr/>
        </p:nvPicPr>
        <p:blipFill>
          <a:blip r:embed="rId2"/>
          <a:stretch>
            <a:fillRect/>
          </a:stretch>
        </p:blipFill>
        <p:spPr>
          <a:xfrm>
            <a:off x="1119940" y="2466109"/>
            <a:ext cx="5040715" cy="3872345"/>
          </a:xfrm>
          <a:prstGeom prst="rect">
            <a:avLst/>
          </a:prstGeom>
        </p:spPr>
      </p:pic>
      <p:pic>
        <p:nvPicPr>
          <p:cNvPr id="5" name="Picture 4">
            <a:extLst>
              <a:ext uri="{FF2B5EF4-FFF2-40B4-BE49-F238E27FC236}">
                <a16:creationId xmlns:a16="http://schemas.microsoft.com/office/drawing/2014/main" id="{62668958-8DE4-43EE-92DD-49BC25125826}"/>
              </a:ext>
            </a:extLst>
          </p:cNvPr>
          <p:cNvPicPr>
            <a:picLocks noChangeAspect="1"/>
          </p:cNvPicPr>
          <p:nvPr/>
        </p:nvPicPr>
        <p:blipFill>
          <a:blip r:embed="rId3"/>
          <a:stretch>
            <a:fillRect/>
          </a:stretch>
        </p:blipFill>
        <p:spPr>
          <a:xfrm>
            <a:off x="6363855" y="2466109"/>
            <a:ext cx="5254914" cy="3872344"/>
          </a:xfrm>
          <a:prstGeom prst="rect">
            <a:avLst/>
          </a:prstGeom>
        </p:spPr>
      </p:pic>
    </p:spTree>
    <p:extLst>
      <p:ext uri="{BB962C8B-B14F-4D97-AF65-F5344CB8AC3E}">
        <p14:creationId xmlns:p14="http://schemas.microsoft.com/office/powerpoint/2010/main" val="372565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3E21-76E6-4016-BC6D-209E0F08587F}"/>
              </a:ext>
            </a:extLst>
          </p:cNvPr>
          <p:cNvSpPr>
            <a:spLocks noGrp="1"/>
          </p:cNvSpPr>
          <p:nvPr>
            <p:ph type="title"/>
          </p:nvPr>
        </p:nvSpPr>
        <p:spPr>
          <a:xfrm>
            <a:off x="1436255" y="214745"/>
            <a:ext cx="9601200" cy="450273"/>
          </a:xfrm>
        </p:spPr>
        <p:txBody>
          <a:bodyPr>
            <a:normAutofit fontScale="90000"/>
          </a:bodyPr>
          <a:lstStyle/>
          <a:p>
            <a:r>
              <a:rPr lang="en-IN" dirty="0"/>
              <a:t>How Prophet Works ?</a:t>
            </a:r>
          </a:p>
        </p:txBody>
      </p:sp>
      <p:sp>
        <p:nvSpPr>
          <p:cNvPr id="3" name="Content Placeholder 2">
            <a:extLst>
              <a:ext uri="{FF2B5EF4-FFF2-40B4-BE49-F238E27FC236}">
                <a16:creationId xmlns:a16="http://schemas.microsoft.com/office/drawing/2014/main" id="{D9F1FD28-CD8A-495D-AAB6-82373A5E7659}"/>
              </a:ext>
            </a:extLst>
          </p:cNvPr>
          <p:cNvSpPr>
            <a:spLocks noGrp="1"/>
          </p:cNvSpPr>
          <p:nvPr>
            <p:ph idx="1"/>
          </p:nvPr>
        </p:nvSpPr>
        <p:spPr>
          <a:xfrm>
            <a:off x="1547090" y="854362"/>
            <a:ext cx="10146145" cy="5657273"/>
          </a:xfrm>
        </p:spPr>
        <p:txBody>
          <a:bodyPr>
            <a:normAutofit fontScale="70000" lnSpcReduction="20000"/>
          </a:bodyPr>
          <a:lstStyle/>
          <a:p>
            <a:r>
              <a:rPr lang="en-US" b="0" i="0" dirty="0">
                <a:solidFill>
                  <a:srgbClr val="292929"/>
                </a:solidFill>
                <a:effectLst/>
                <a:latin typeface="medium-content-serif-font"/>
              </a:rPr>
              <a:t>The procedure makes use of a </a:t>
            </a:r>
            <a:r>
              <a:rPr lang="en-US" b="0" i="0" u="none" strike="noStrike" dirty="0">
                <a:effectLst/>
                <a:latin typeface="medium-content-serif-font"/>
                <a:hlinkClick r:id="rId2"/>
              </a:rPr>
              <a:t>decomposable</a:t>
            </a:r>
            <a:r>
              <a:rPr lang="en-US" b="0" i="0" dirty="0">
                <a:solidFill>
                  <a:srgbClr val="292929"/>
                </a:solidFill>
                <a:effectLst/>
                <a:latin typeface="medium-content-serif-font"/>
              </a:rPr>
              <a:t> time series model with three main model components: </a:t>
            </a:r>
            <a:r>
              <a:rPr lang="en-US" b="1" i="0" dirty="0">
                <a:solidFill>
                  <a:srgbClr val="292929"/>
                </a:solidFill>
                <a:effectLst/>
                <a:latin typeface="medium-content-serif-font"/>
              </a:rPr>
              <a:t>trend</a:t>
            </a:r>
            <a:r>
              <a:rPr lang="en-US" b="0" i="0" dirty="0">
                <a:solidFill>
                  <a:srgbClr val="292929"/>
                </a:solidFill>
                <a:effectLst/>
                <a:latin typeface="medium-content-serif-font"/>
              </a:rPr>
              <a:t>, </a:t>
            </a:r>
            <a:r>
              <a:rPr lang="en-US" b="1" i="0" dirty="0">
                <a:solidFill>
                  <a:srgbClr val="292929"/>
                </a:solidFill>
                <a:effectLst/>
                <a:latin typeface="medium-content-serif-font"/>
              </a:rPr>
              <a:t>seasonality</a:t>
            </a:r>
            <a:r>
              <a:rPr lang="en-US" b="0" i="0" dirty="0">
                <a:solidFill>
                  <a:srgbClr val="292929"/>
                </a:solidFill>
                <a:effectLst/>
                <a:latin typeface="medium-content-serif-font"/>
              </a:rPr>
              <a:t>, and </a:t>
            </a:r>
            <a:r>
              <a:rPr lang="en-US" b="1" i="0" dirty="0">
                <a:solidFill>
                  <a:srgbClr val="292929"/>
                </a:solidFill>
                <a:effectLst/>
                <a:latin typeface="medium-content-serif-font"/>
              </a:rPr>
              <a:t>holidays</a:t>
            </a:r>
            <a:r>
              <a:rPr lang="en-US" b="0" i="0" dirty="0">
                <a:solidFill>
                  <a:srgbClr val="292929"/>
                </a:solidFill>
                <a:effectLst/>
                <a:latin typeface="medium-content-serif-font"/>
              </a:rPr>
              <a:t>.</a:t>
            </a:r>
          </a:p>
          <a:p>
            <a:pPr algn="l"/>
            <a:r>
              <a:rPr lang="en-US" b="1" i="0" dirty="0">
                <a:solidFill>
                  <a:srgbClr val="292929"/>
                </a:solidFill>
                <a:effectLst/>
                <a:latin typeface="medium-content-sans-serif-font"/>
              </a:rPr>
              <a:t>y(t) = g(t) + s(t) + h(t) + e(t)</a:t>
            </a:r>
          </a:p>
          <a:p>
            <a:pPr algn="l"/>
            <a:r>
              <a:rPr lang="en-US" b="1" i="0" dirty="0">
                <a:solidFill>
                  <a:srgbClr val="292929"/>
                </a:solidFill>
                <a:effectLst/>
                <a:latin typeface="medium-content-sans-serif-font"/>
              </a:rPr>
              <a:t>g(t)</a:t>
            </a:r>
          </a:p>
          <a:p>
            <a:pPr algn="l">
              <a:buFont typeface="Arial" panose="020B0604020202020204" pitchFamily="34" charset="0"/>
              <a:buChar char="•"/>
            </a:pPr>
            <a:r>
              <a:rPr lang="en-US" b="1" i="0" dirty="0">
                <a:solidFill>
                  <a:srgbClr val="292929"/>
                </a:solidFill>
                <a:effectLst/>
                <a:latin typeface="medium-content-serif-font"/>
              </a:rPr>
              <a:t>trend</a:t>
            </a:r>
            <a:r>
              <a:rPr lang="en-US" b="0" i="0" dirty="0">
                <a:solidFill>
                  <a:srgbClr val="292929"/>
                </a:solidFill>
                <a:effectLst/>
                <a:latin typeface="medium-content-serif-font"/>
              </a:rPr>
              <a:t> models </a:t>
            </a:r>
            <a:r>
              <a:rPr lang="en-US" b="0" i="1" dirty="0">
                <a:solidFill>
                  <a:srgbClr val="292929"/>
                </a:solidFill>
                <a:effectLst/>
                <a:latin typeface="medium-content-serif-font"/>
              </a:rPr>
              <a:t>non-periodic</a:t>
            </a:r>
            <a:r>
              <a:rPr lang="en-US" b="0" i="0" dirty="0">
                <a:solidFill>
                  <a:srgbClr val="292929"/>
                </a:solidFill>
                <a:effectLst/>
                <a:latin typeface="medium-content-serif-font"/>
              </a:rPr>
              <a:t> changes; linear or logistic</a:t>
            </a:r>
          </a:p>
          <a:p>
            <a:pPr algn="l"/>
            <a:r>
              <a:rPr lang="en-US" b="1" i="0" dirty="0">
                <a:solidFill>
                  <a:srgbClr val="292929"/>
                </a:solidFill>
                <a:effectLst/>
                <a:latin typeface="medium-content-sans-serif-font"/>
              </a:rPr>
              <a:t>s(t)</a:t>
            </a:r>
          </a:p>
          <a:p>
            <a:pPr algn="l">
              <a:buFont typeface="Arial" panose="020B0604020202020204" pitchFamily="34" charset="0"/>
              <a:buChar char="•"/>
            </a:pPr>
            <a:r>
              <a:rPr lang="en-US" b="1" i="0" dirty="0">
                <a:solidFill>
                  <a:srgbClr val="292929"/>
                </a:solidFill>
                <a:effectLst/>
                <a:latin typeface="medium-content-serif-font"/>
              </a:rPr>
              <a:t>seasonality</a:t>
            </a:r>
            <a:r>
              <a:rPr lang="en-US" b="0" i="0" dirty="0">
                <a:solidFill>
                  <a:srgbClr val="292929"/>
                </a:solidFill>
                <a:effectLst/>
                <a:latin typeface="medium-content-serif-font"/>
              </a:rPr>
              <a:t> represents </a:t>
            </a:r>
            <a:r>
              <a:rPr lang="en-US" b="0" i="1" dirty="0">
                <a:solidFill>
                  <a:srgbClr val="292929"/>
                </a:solidFill>
                <a:effectLst/>
                <a:latin typeface="medium-content-serif-font"/>
              </a:rPr>
              <a:t>periodic</a:t>
            </a:r>
            <a:r>
              <a:rPr lang="en-US" b="0" i="0" dirty="0">
                <a:solidFill>
                  <a:srgbClr val="292929"/>
                </a:solidFill>
                <a:effectLst/>
                <a:latin typeface="medium-content-serif-font"/>
              </a:rPr>
              <a:t> changes; i.e. weekly, monthly, yearly</a:t>
            </a:r>
          </a:p>
          <a:p>
            <a:pPr algn="l"/>
            <a:r>
              <a:rPr lang="en-US" b="1" i="0" dirty="0">
                <a:solidFill>
                  <a:srgbClr val="292929"/>
                </a:solidFill>
                <a:effectLst/>
                <a:latin typeface="medium-content-sans-serif-font"/>
              </a:rPr>
              <a:t>h(t)</a:t>
            </a:r>
          </a:p>
          <a:p>
            <a:pPr algn="l">
              <a:buFont typeface="Arial" panose="020B0604020202020204" pitchFamily="34" charset="0"/>
              <a:buChar char="•"/>
            </a:pPr>
            <a:r>
              <a:rPr lang="en-US" b="0" i="0" dirty="0">
                <a:solidFill>
                  <a:srgbClr val="292929"/>
                </a:solidFill>
                <a:effectLst/>
                <a:latin typeface="medium-content-serif-font"/>
              </a:rPr>
              <a:t>ties in effects of </a:t>
            </a:r>
            <a:r>
              <a:rPr lang="en-US" b="1" i="0" dirty="0">
                <a:solidFill>
                  <a:srgbClr val="292929"/>
                </a:solidFill>
                <a:effectLst/>
                <a:latin typeface="medium-content-serif-font"/>
              </a:rPr>
              <a:t>holidays</a:t>
            </a:r>
            <a:r>
              <a:rPr lang="en-US" b="0" i="0" dirty="0">
                <a:solidFill>
                  <a:srgbClr val="292929"/>
                </a:solidFill>
                <a:effectLst/>
                <a:latin typeface="medium-content-serif-font"/>
              </a:rPr>
              <a:t>; on potentially irregular schedules ≥ 1 day(s)</a:t>
            </a:r>
          </a:p>
          <a:p>
            <a:pPr algn="l"/>
            <a:r>
              <a:rPr lang="en-US" b="1" i="0" dirty="0">
                <a:solidFill>
                  <a:srgbClr val="292929"/>
                </a:solidFill>
                <a:effectLst/>
                <a:latin typeface="medium-content-sans-serif-font"/>
              </a:rPr>
              <a:t>y(t) = g(t) + s(t) + h(t) + e(t)</a:t>
            </a:r>
          </a:p>
          <a:p>
            <a:pPr algn="l"/>
            <a:r>
              <a:rPr lang="en-US" b="1" i="0" dirty="0">
                <a:solidFill>
                  <a:srgbClr val="292929"/>
                </a:solidFill>
                <a:effectLst/>
                <a:latin typeface="medium-content-sans-serif-font"/>
              </a:rPr>
              <a:t>g(t)</a:t>
            </a:r>
          </a:p>
          <a:p>
            <a:pPr algn="l">
              <a:buFont typeface="Arial" panose="020B0604020202020204" pitchFamily="34" charset="0"/>
              <a:buChar char="•"/>
            </a:pPr>
            <a:r>
              <a:rPr lang="en-US" b="1" i="0" dirty="0">
                <a:solidFill>
                  <a:srgbClr val="292929"/>
                </a:solidFill>
                <a:effectLst/>
                <a:latin typeface="medium-content-serif-font"/>
              </a:rPr>
              <a:t>trend</a:t>
            </a:r>
            <a:r>
              <a:rPr lang="en-US" b="0" i="0" dirty="0">
                <a:solidFill>
                  <a:srgbClr val="292929"/>
                </a:solidFill>
                <a:effectLst/>
                <a:latin typeface="medium-content-serif-font"/>
              </a:rPr>
              <a:t> models </a:t>
            </a:r>
            <a:r>
              <a:rPr lang="en-US" b="0" i="1" dirty="0">
                <a:solidFill>
                  <a:srgbClr val="292929"/>
                </a:solidFill>
                <a:effectLst/>
                <a:latin typeface="medium-content-serif-font"/>
              </a:rPr>
              <a:t>non-periodic</a:t>
            </a:r>
            <a:r>
              <a:rPr lang="en-US" b="0" i="0" dirty="0">
                <a:solidFill>
                  <a:srgbClr val="292929"/>
                </a:solidFill>
                <a:effectLst/>
                <a:latin typeface="medium-content-serif-font"/>
              </a:rPr>
              <a:t> changes; linear or logistic</a:t>
            </a:r>
          </a:p>
          <a:p>
            <a:pPr algn="l"/>
            <a:r>
              <a:rPr lang="en-US" b="1" i="0" dirty="0">
                <a:solidFill>
                  <a:srgbClr val="292929"/>
                </a:solidFill>
                <a:effectLst/>
                <a:latin typeface="medium-content-sans-serif-font"/>
              </a:rPr>
              <a:t>s(t)</a:t>
            </a:r>
          </a:p>
          <a:p>
            <a:pPr algn="l">
              <a:buFont typeface="Arial" panose="020B0604020202020204" pitchFamily="34" charset="0"/>
              <a:buChar char="•"/>
            </a:pPr>
            <a:r>
              <a:rPr lang="en-US" b="1" i="0" dirty="0">
                <a:solidFill>
                  <a:srgbClr val="292929"/>
                </a:solidFill>
                <a:effectLst/>
                <a:latin typeface="medium-content-serif-font"/>
              </a:rPr>
              <a:t>seasonality</a:t>
            </a:r>
            <a:r>
              <a:rPr lang="en-US" b="0" i="0" dirty="0">
                <a:solidFill>
                  <a:srgbClr val="292929"/>
                </a:solidFill>
                <a:effectLst/>
                <a:latin typeface="medium-content-serif-font"/>
              </a:rPr>
              <a:t> represents </a:t>
            </a:r>
            <a:r>
              <a:rPr lang="en-US" b="0" i="1" dirty="0">
                <a:solidFill>
                  <a:srgbClr val="292929"/>
                </a:solidFill>
                <a:effectLst/>
                <a:latin typeface="medium-content-serif-font"/>
              </a:rPr>
              <a:t>periodic</a:t>
            </a:r>
            <a:r>
              <a:rPr lang="en-US" b="0" i="0" dirty="0">
                <a:solidFill>
                  <a:srgbClr val="292929"/>
                </a:solidFill>
                <a:effectLst/>
                <a:latin typeface="medium-content-serif-font"/>
              </a:rPr>
              <a:t> changes; i.e. weekly, monthly, yearly</a:t>
            </a:r>
          </a:p>
          <a:p>
            <a:pPr algn="l"/>
            <a:r>
              <a:rPr lang="en-US" b="1" i="0" dirty="0">
                <a:solidFill>
                  <a:srgbClr val="292929"/>
                </a:solidFill>
                <a:effectLst/>
                <a:latin typeface="medium-content-sans-serif-font"/>
              </a:rPr>
              <a:t>h(t)</a:t>
            </a:r>
          </a:p>
          <a:p>
            <a:pPr algn="l">
              <a:buFont typeface="Arial" panose="020B0604020202020204" pitchFamily="34" charset="0"/>
              <a:buChar char="•"/>
            </a:pPr>
            <a:r>
              <a:rPr lang="en-US" b="0" i="0" dirty="0">
                <a:solidFill>
                  <a:srgbClr val="292929"/>
                </a:solidFill>
                <a:effectLst/>
                <a:latin typeface="medium-content-serif-font"/>
              </a:rPr>
              <a:t>ties in effects of </a:t>
            </a:r>
            <a:r>
              <a:rPr lang="en-US" b="1" i="0" dirty="0">
                <a:solidFill>
                  <a:srgbClr val="292929"/>
                </a:solidFill>
                <a:effectLst/>
                <a:latin typeface="medium-content-serif-font"/>
              </a:rPr>
              <a:t>holidays</a:t>
            </a:r>
            <a:r>
              <a:rPr lang="en-US" b="0" i="0" dirty="0">
                <a:solidFill>
                  <a:srgbClr val="292929"/>
                </a:solidFill>
                <a:effectLst/>
                <a:latin typeface="medium-content-serif-font"/>
              </a:rPr>
              <a:t>; on potentially irregular schedules ≥ 1 day(s)</a:t>
            </a:r>
          </a:p>
          <a:p>
            <a:pPr algn="l">
              <a:buFont typeface="Arial" panose="020B0604020202020204" pitchFamily="34" charset="0"/>
              <a:buChar char="•"/>
            </a:pPr>
            <a:r>
              <a:rPr lang="en-US" b="0" i="0" dirty="0">
                <a:solidFill>
                  <a:srgbClr val="292929"/>
                </a:solidFill>
                <a:effectLst/>
                <a:latin typeface="medium-content-serif-font"/>
              </a:rPr>
              <a:t>The error term e(t) represents any idiosyncratic changes which are not accommodated by the model</a:t>
            </a:r>
          </a:p>
          <a:p>
            <a:pPr algn="l">
              <a:buFont typeface="Arial" panose="020B0604020202020204" pitchFamily="34" charset="0"/>
              <a:buChar char="•"/>
            </a:pPr>
            <a:r>
              <a:rPr lang="en-US" b="0" i="0" dirty="0">
                <a:solidFill>
                  <a:srgbClr val="292929"/>
                </a:solidFill>
                <a:effectLst/>
                <a:latin typeface="medium-content-serif-font"/>
              </a:rPr>
              <a:t>Prophet fits several linear and non-linear functions of time as components.</a:t>
            </a:r>
          </a:p>
          <a:p>
            <a:pPr algn="l">
              <a:buFont typeface="Arial" panose="020B0604020202020204" pitchFamily="34" charset="0"/>
              <a:buChar char="•"/>
            </a:pPr>
            <a:endParaRPr lang="en-US" b="0" i="0" dirty="0">
              <a:solidFill>
                <a:srgbClr val="292929"/>
              </a:solidFill>
              <a:effectLst/>
              <a:latin typeface="medium-content-serif-font"/>
            </a:endParaRPr>
          </a:p>
          <a:p>
            <a:pPr algn="l">
              <a:buFont typeface="Arial" panose="020B0604020202020204" pitchFamily="34" charset="0"/>
              <a:buChar char="•"/>
            </a:pPr>
            <a:endParaRPr lang="en-US" b="0" i="0" dirty="0">
              <a:solidFill>
                <a:srgbClr val="292929"/>
              </a:solidFill>
              <a:effectLst/>
              <a:latin typeface="medium-content-serif-font"/>
            </a:endParaRPr>
          </a:p>
          <a:p>
            <a:endParaRPr lang="en-IN" dirty="0"/>
          </a:p>
        </p:txBody>
      </p:sp>
    </p:spTree>
    <p:extLst>
      <p:ext uri="{BB962C8B-B14F-4D97-AF65-F5344CB8AC3E}">
        <p14:creationId xmlns:p14="http://schemas.microsoft.com/office/powerpoint/2010/main" val="347442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6693B8-AFAC-4FDF-AEEA-F64AB10DDF8D}"/>
              </a:ext>
            </a:extLst>
          </p:cNvPr>
          <p:cNvPicPr>
            <a:picLocks noChangeAspect="1"/>
          </p:cNvPicPr>
          <p:nvPr/>
        </p:nvPicPr>
        <p:blipFill>
          <a:blip r:embed="rId2"/>
          <a:stretch>
            <a:fillRect/>
          </a:stretch>
        </p:blipFill>
        <p:spPr>
          <a:xfrm>
            <a:off x="1231216" y="556187"/>
            <a:ext cx="9755651" cy="5999358"/>
          </a:xfrm>
          <a:prstGeom prst="rect">
            <a:avLst/>
          </a:prstGeom>
        </p:spPr>
      </p:pic>
    </p:spTree>
    <p:extLst>
      <p:ext uri="{BB962C8B-B14F-4D97-AF65-F5344CB8AC3E}">
        <p14:creationId xmlns:p14="http://schemas.microsoft.com/office/powerpoint/2010/main" val="369781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34B9-F747-4E49-8875-8F26F5F0B105}"/>
              </a:ext>
            </a:extLst>
          </p:cNvPr>
          <p:cNvSpPr>
            <a:spLocks noGrp="1"/>
          </p:cNvSpPr>
          <p:nvPr>
            <p:ph type="title"/>
          </p:nvPr>
        </p:nvSpPr>
        <p:spPr>
          <a:xfrm>
            <a:off x="1390073" y="205509"/>
            <a:ext cx="9601200" cy="598055"/>
          </a:xfrm>
        </p:spPr>
        <p:txBody>
          <a:bodyPr>
            <a:normAutofit fontScale="90000"/>
          </a:bodyPr>
          <a:lstStyle/>
          <a:p>
            <a:r>
              <a:rPr lang="en-IN" dirty="0"/>
              <a:t>Trend determined by Prophet</a:t>
            </a:r>
          </a:p>
        </p:txBody>
      </p:sp>
      <p:pic>
        <p:nvPicPr>
          <p:cNvPr id="4" name="Picture 3">
            <a:extLst>
              <a:ext uri="{FF2B5EF4-FFF2-40B4-BE49-F238E27FC236}">
                <a16:creationId xmlns:a16="http://schemas.microsoft.com/office/drawing/2014/main" id="{2B435CBE-43D9-4912-8A0D-76D62E4B82FE}"/>
              </a:ext>
            </a:extLst>
          </p:cNvPr>
          <p:cNvPicPr>
            <a:picLocks noChangeAspect="1"/>
          </p:cNvPicPr>
          <p:nvPr/>
        </p:nvPicPr>
        <p:blipFill>
          <a:blip r:embed="rId2"/>
          <a:stretch>
            <a:fillRect/>
          </a:stretch>
        </p:blipFill>
        <p:spPr>
          <a:xfrm>
            <a:off x="835891" y="938953"/>
            <a:ext cx="6497781" cy="4371956"/>
          </a:xfrm>
          <a:prstGeom prst="rect">
            <a:avLst/>
          </a:prstGeom>
        </p:spPr>
      </p:pic>
      <p:pic>
        <p:nvPicPr>
          <p:cNvPr id="5" name="Picture 4">
            <a:extLst>
              <a:ext uri="{FF2B5EF4-FFF2-40B4-BE49-F238E27FC236}">
                <a16:creationId xmlns:a16="http://schemas.microsoft.com/office/drawing/2014/main" id="{78B9A6FC-2583-447B-BA1B-8BAF5E701877}"/>
              </a:ext>
            </a:extLst>
          </p:cNvPr>
          <p:cNvPicPr>
            <a:picLocks noChangeAspect="1"/>
          </p:cNvPicPr>
          <p:nvPr/>
        </p:nvPicPr>
        <p:blipFill>
          <a:blip r:embed="rId3"/>
          <a:stretch>
            <a:fillRect/>
          </a:stretch>
        </p:blipFill>
        <p:spPr>
          <a:xfrm>
            <a:off x="7444509" y="938953"/>
            <a:ext cx="4476605" cy="3439436"/>
          </a:xfrm>
          <a:prstGeom prst="rect">
            <a:avLst/>
          </a:prstGeom>
        </p:spPr>
      </p:pic>
    </p:spTree>
    <p:extLst>
      <p:ext uri="{BB962C8B-B14F-4D97-AF65-F5344CB8AC3E}">
        <p14:creationId xmlns:p14="http://schemas.microsoft.com/office/powerpoint/2010/main" val="320141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F89A9D-9EAC-4B7B-AF98-FBEEFBC0A137}"/>
              </a:ext>
            </a:extLst>
          </p:cNvPr>
          <p:cNvPicPr>
            <a:picLocks noChangeAspect="1"/>
          </p:cNvPicPr>
          <p:nvPr/>
        </p:nvPicPr>
        <p:blipFill>
          <a:blip r:embed="rId2"/>
          <a:stretch>
            <a:fillRect/>
          </a:stretch>
        </p:blipFill>
        <p:spPr>
          <a:xfrm>
            <a:off x="1036246" y="278496"/>
            <a:ext cx="9838080" cy="5883153"/>
          </a:xfrm>
          <a:prstGeom prst="rect">
            <a:avLst/>
          </a:prstGeom>
        </p:spPr>
      </p:pic>
    </p:spTree>
    <p:extLst>
      <p:ext uri="{BB962C8B-B14F-4D97-AF65-F5344CB8AC3E}">
        <p14:creationId xmlns:p14="http://schemas.microsoft.com/office/powerpoint/2010/main" val="276878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EBCA62-9C8B-411D-806B-BF7D0C312091}"/>
              </a:ext>
            </a:extLst>
          </p:cNvPr>
          <p:cNvPicPr>
            <a:picLocks noChangeAspect="1"/>
          </p:cNvPicPr>
          <p:nvPr/>
        </p:nvPicPr>
        <p:blipFill>
          <a:blip r:embed="rId2"/>
          <a:stretch>
            <a:fillRect/>
          </a:stretch>
        </p:blipFill>
        <p:spPr>
          <a:xfrm>
            <a:off x="1083212" y="217903"/>
            <a:ext cx="10387305" cy="5353050"/>
          </a:xfrm>
          <a:prstGeom prst="rect">
            <a:avLst/>
          </a:prstGeom>
        </p:spPr>
      </p:pic>
    </p:spTree>
    <p:extLst>
      <p:ext uri="{BB962C8B-B14F-4D97-AF65-F5344CB8AC3E}">
        <p14:creationId xmlns:p14="http://schemas.microsoft.com/office/powerpoint/2010/main" val="213152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8D789F-DF95-4B19-8C60-771D69E505F8}"/>
              </a:ext>
            </a:extLst>
          </p:cNvPr>
          <p:cNvPicPr>
            <a:picLocks noChangeAspect="1"/>
          </p:cNvPicPr>
          <p:nvPr/>
        </p:nvPicPr>
        <p:blipFill>
          <a:blip r:embed="rId2"/>
          <a:stretch>
            <a:fillRect/>
          </a:stretch>
        </p:blipFill>
        <p:spPr>
          <a:xfrm>
            <a:off x="831027" y="337624"/>
            <a:ext cx="11075002" cy="5866228"/>
          </a:xfrm>
          <a:prstGeom prst="rect">
            <a:avLst/>
          </a:prstGeom>
        </p:spPr>
      </p:pic>
    </p:spTree>
    <p:extLst>
      <p:ext uri="{BB962C8B-B14F-4D97-AF65-F5344CB8AC3E}">
        <p14:creationId xmlns:p14="http://schemas.microsoft.com/office/powerpoint/2010/main" val="6293297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{8D414D7F-C1BC-4054-96D0-52A621903CFE}tf10001105</Template>
  <TotalTime>212</TotalTime>
  <Words>292</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Franklin Gothic Book</vt:lpstr>
      <vt:lpstr>medium-content-sans-serif-font</vt:lpstr>
      <vt:lpstr>medium-content-serif-font</vt:lpstr>
      <vt:lpstr>medium-content-title-font</vt:lpstr>
      <vt:lpstr>Crop</vt:lpstr>
      <vt:lpstr>Time Series II</vt:lpstr>
      <vt:lpstr>FB Prophet</vt:lpstr>
      <vt:lpstr>Why is it useful</vt:lpstr>
      <vt:lpstr>How Prophet Works ?</vt:lpstr>
      <vt:lpstr>PowerPoint Presentation</vt:lpstr>
      <vt:lpstr>Trend determined by Prophet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II</dc:title>
  <dc:creator>arunabh singh</dc:creator>
  <cp:lastModifiedBy>arunabh singh</cp:lastModifiedBy>
  <cp:revision>14</cp:revision>
  <dcterms:created xsi:type="dcterms:W3CDTF">2020-09-15T03:26:57Z</dcterms:created>
  <dcterms:modified xsi:type="dcterms:W3CDTF">2021-03-02T17:45:19Z</dcterms:modified>
</cp:coreProperties>
</file>