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7" r:id="rId2"/>
    <p:sldId id="300" r:id="rId3"/>
    <p:sldId id="322" r:id="rId4"/>
    <p:sldId id="338" r:id="rId5"/>
    <p:sldId id="317" r:id="rId6"/>
    <p:sldId id="328" r:id="rId7"/>
    <p:sldId id="318" r:id="rId8"/>
    <p:sldId id="305" r:id="rId9"/>
    <p:sldId id="306" r:id="rId10"/>
    <p:sldId id="316" r:id="rId11"/>
    <p:sldId id="309" r:id="rId12"/>
    <p:sldId id="3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663"/>
    <a:srgbClr val="B21435"/>
    <a:srgbClr val="D22E2F"/>
    <a:srgbClr val="C8B3A1"/>
    <a:srgbClr val="EFC8DC"/>
    <a:srgbClr val="F2A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92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97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49810" y="643000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 ExtraLight" panose="02020200000000000000" charset="-122"/>
                <a:ea typeface="思源宋体 CN ExtraLight" panose="020202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2022/12/16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 ExtraLight" panose="02020200000000000000" charset="-122"/>
                <a:ea typeface="思源宋体 CN ExtraLight" panose="020202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 ExtraLight" panose="02020200000000000000" charset="-122"/>
                <a:ea typeface="思源宋体 CN ExtraLight" panose="020202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 ExtraLight" panose="02020200000000000000" charset="-122"/>
          <a:ea typeface="思源宋体 CN ExtraLight" panose="020202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 ExtraLight" panose="02020200000000000000" charset="-122"/>
          <a:ea typeface="思源宋体 CN ExtraLight" panose="020202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 ExtraLight" panose="02020200000000000000" charset="-122"/>
          <a:ea typeface="思源宋体 CN ExtraLight" panose="020202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 ExtraLight" panose="02020200000000000000" charset="-122"/>
          <a:ea typeface="思源宋体 CN ExtraLight" panose="020202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 ExtraLight" panose="02020200000000000000" charset="-122"/>
          <a:ea typeface="思源宋体 CN ExtraLight" panose="020202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 ExtraLight" panose="02020200000000000000" charset="-122"/>
          <a:ea typeface="思源宋体 CN ExtraLight" panose="020202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811829" y="-2"/>
            <a:ext cx="8374566" cy="6920146"/>
            <a:chOff x="3811829" y="-2"/>
            <a:chExt cx="8374566" cy="69201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328" y="-2"/>
              <a:ext cx="8296067" cy="6858002"/>
            </a:xfrm>
            <a:prstGeom prst="rect">
              <a:avLst/>
            </a:prstGeom>
          </p:spPr>
        </p:pic>
        <p:sp>
          <p:nvSpPr>
            <p:cNvPr id="8" name="直角三角形 7"/>
            <p:cNvSpPr/>
            <p:nvPr/>
          </p:nvSpPr>
          <p:spPr>
            <a:xfrm rot="10800000" flipH="1">
              <a:off x="3811829" y="0"/>
              <a:ext cx="4990653" cy="69201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" name="任意多边形: 形状 3"/>
          <p:cNvSpPr/>
          <p:nvPr/>
        </p:nvSpPr>
        <p:spPr>
          <a:xfrm flipH="1" flipV="1">
            <a:off x="-877" y="6454066"/>
            <a:ext cx="6096877" cy="403934"/>
          </a:xfrm>
          <a:custGeom>
            <a:avLst/>
            <a:gdLst>
              <a:gd name="connsiteX0" fmla="*/ 5156525 w 5156525"/>
              <a:gd name="connsiteY0" fmla="*/ 870916 h 870916"/>
              <a:gd name="connsiteX1" fmla="*/ 138238 w 5156525"/>
              <a:gd name="connsiteY1" fmla="*/ 870916 h 870916"/>
              <a:gd name="connsiteX2" fmla="*/ 0 w 5156525"/>
              <a:gd name="connsiteY2" fmla="*/ 870916 h 870916"/>
              <a:gd name="connsiteX3" fmla="*/ 537944 w 5156525"/>
              <a:gd name="connsiteY3" fmla="*/ 0 h 870916"/>
              <a:gd name="connsiteX4" fmla="*/ 5156525 w 5156525"/>
              <a:gd name="connsiteY4" fmla="*/ 0 h 87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6525" h="870916">
                <a:moveTo>
                  <a:pt x="5156525" y="870916"/>
                </a:moveTo>
                <a:lnTo>
                  <a:pt x="138238" y="870916"/>
                </a:lnTo>
                <a:lnTo>
                  <a:pt x="0" y="870916"/>
                </a:lnTo>
                <a:lnTo>
                  <a:pt x="537944" y="0"/>
                </a:lnTo>
                <a:lnTo>
                  <a:pt x="5156525" y="0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 flipH="1">
            <a:off x="947355" y="-2"/>
            <a:ext cx="917322" cy="870012"/>
          </a:xfrm>
          <a:custGeom>
            <a:avLst/>
            <a:gdLst>
              <a:gd name="connsiteX0" fmla="*/ 738791 w 2053034"/>
              <a:gd name="connsiteY0" fmla="*/ 0 h 2127725"/>
              <a:gd name="connsiteX1" fmla="*/ 0 w 2053034"/>
              <a:gd name="connsiteY1" fmla="*/ 0 h 2127725"/>
              <a:gd name="connsiteX2" fmla="*/ 1314243 w 2053034"/>
              <a:gd name="connsiteY2" fmla="*/ 2127725 h 2127725"/>
              <a:gd name="connsiteX3" fmla="*/ 2053034 w 2053034"/>
              <a:gd name="connsiteY3" fmla="*/ 2127725 h 212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034" h="2127725">
                <a:moveTo>
                  <a:pt x="738791" y="0"/>
                </a:moveTo>
                <a:lnTo>
                  <a:pt x="0" y="0"/>
                </a:lnTo>
                <a:lnTo>
                  <a:pt x="1314243" y="2127725"/>
                </a:lnTo>
                <a:lnTo>
                  <a:pt x="2053034" y="2127725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-1" y="-3"/>
            <a:ext cx="1411551" cy="1373387"/>
          </a:xfrm>
          <a:custGeom>
            <a:avLst/>
            <a:gdLst>
              <a:gd name="connsiteX0" fmla="*/ 1305661 w 1305661"/>
              <a:gd name="connsiteY0" fmla="*/ 0 h 1373384"/>
              <a:gd name="connsiteX1" fmla="*/ 1295754 w 1305661"/>
              <a:gd name="connsiteY1" fmla="*/ 0 h 1373384"/>
              <a:gd name="connsiteX2" fmla="*/ 993353 w 1305661"/>
              <a:gd name="connsiteY2" fmla="*/ 0 h 1373384"/>
              <a:gd name="connsiteX3" fmla="*/ 865521 w 1305661"/>
              <a:gd name="connsiteY3" fmla="*/ 0 h 1373384"/>
              <a:gd name="connsiteX4" fmla="*/ 840344 w 1305661"/>
              <a:gd name="connsiteY4" fmla="*/ 0 h 1373384"/>
              <a:gd name="connsiteX5" fmla="*/ 666568 w 1305661"/>
              <a:gd name="connsiteY5" fmla="*/ 0 h 1373384"/>
              <a:gd name="connsiteX6" fmla="*/ 455410 w 1305661"/>
              <a:gd name="connsiteY6" fmla="*/ 0 h 1373384"/>
              <a:gd name="connsiteX7" fmla="*/ 153009 w 1305661"/>
              <a:gd name="connsiteY7" fmla="*/ 0 h 1373384"/>
              <a:gd name="connsiteX8" fmla="*/ 0 w 1305661"/>
              <a:gd name="connsiteY8" fmla="*/ 0 h 1373384"/>
              <a:gd name="connsiteX9" fmla="*/ 537943 w 1305661"/>
              <a:gd name="connsiteY9" fmla="*/ 870916 h 1373384"/>
              <a:gd name="connsiteX10" fmla="*/ 690952 w 1305661"/>
              <a:gd name="connsiteY10" fmla="*/ 870916 h 1373384"/>
              <a:gd name="connsiteX11" fmla="*/ 840344 w 1305661"/>
              <a:gd name="connsiteY11" fmla="*/ 870916 h 1373384"/>
              <a:gd name="connsiteX12" fmla="*/ 902110 w 1305661"/>
              <a:gd name="connsiteY12" fmla="*/ 870916 h 1373384"/>
              <a:gd name="connsiteX13" fmla="*/ 986463 w 1305661"/>
              <a:gd name="connsiteY13" fmla="*/ 870916 h 1373384"/>
              <a:gd name="connsiteX14" fmla="*/ 1296825 w 1305661"/>
              <a:gd name="connsiteY14" fmla="*/ 1373384 h 1373384"/>
              <a:gd name="connsiteX15" fmla="*/ 1305661 w 1305661"/>
              <a:gd name="connsiteY15" fmla="*/ 1373384 h 13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05661" h="1373384">
                <a:moveTo>
                  <a:pt x="1305661" y="0"/>
                </a:moveTo>
                <a:lnTo>
                  <a:pt x="1295754" y="0"/>
                </a:lnTo>
                <a:lnTo>
                  <a:pt x="993353" y="0"/>
                </a:lnTo>
                <a:lnTo>
                  <a:pt x="865521" y="0"/>
                </a:lnTo>
                <a:lnTo>
                  <a:pt x="840344" y="0"/>
                </a:lnTo>
                <a:lnTo>
                  <a:pt x="666568" y="0"/>
                </a:lnTo>
                <a:lnTo>
                  <a:pt x="455410" y="0"/>
                </a:lnTo>
                <a:lnTo>
                  <a:pt x="153009" y="0"/>
                </a:lnTo>
                <a:lnTo>
                  <a:pt x="0" y="0"/>
                </a:lnTo>
                <a:lnTo>
                  <a:pt x="537943" y="870916"/>
                </a:lnTo>
                <a:lnTo>
                  <a:pt x="690952" y="870916"/>
                </a:lnTo>
                <a:lnTo>
                  <a:pt x="840344" y="870916"/>
                </a:lnTo>
                <a:lnTo>
                  <a:pt x="902110" y="870916"/>
                </a:lnTo>
                <a:lnTo>
                  <a:pt x="986463" y="870916"/>
                </a:lnTo>
                <a:lnTo>
                  <a:pt x="1296825" y="1373384"/>
                </a:lnTo>
                <a:lnTo>
                  <a:pt x="1305661" y="1373384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H="1" flipV="1">
            <a:off x="5912528" y="6454066"/>
            <a:ext cx="6288003" cy="403934"/>
          </a:xfrm>
          <a:custGeom>
            <a:avLst/>
            <a:gdLst>
              <a:gd name="connsiteX0" fmla="*/ 5156525 w 5156525"/>
              <a:gd name="connsiteY0" fmla="*/ 870916 h 870916"/>
              <a:gd name="connsiteX1" fmla="*/ 138238 w 5156525"/>
              <a:gd name="connsiteY1" fmla="*/ 870916 h 870916"/>
              <a:gd name="connsiteX2" fmla="*/ 0 w 5156525"/>
              <a:gd name="connsiteY2" fmla="*/ 870916 h 870916"/>
              <a:gd name="connsiteX3" fmla="*/ 537944 w 5156525"/>
              <a:gd name="connsiteY3" fmla="*/ 0 h 870916"/>
              <a:gd name="connsiteX4" fmla="*/ 5156525 w 5156525"/>
              <a:gd name="connsiteY4" fmla="*/ 0 h 87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6525" h="870916">
                <a:moveTo>
                  <a:pt x="5156525" y="870916"/>
                </a:moveTo>
                <a:lnTo>
                  <a:pt x="138238" y="870916"/>
                </a:lnTo>
                <a:lnTo>
                  <a:pt x="0" y="870916"/>
                </a:lnTo>
                <a:lnTo>
                  <a:pt x="537944" y="0"/>
                </a:lnTo>
                <a:lnTo>
                  <a:pt x="5156525" y="0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3781" y="2413337"/>
            <a:ext cx="588936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cs typeface="+mn-ea"/>
                <a:sym typeface="+mn-lt"/>
              </a:rPr>
              <a:t>机票预订系统</a:t>
            </a:r>
          </a:p>
        </p:txBody>
      </p:sp>
      <p:sp>
        <p:nvSpPr>
          <p:cNvPr id="20" name="矩形 19"/>
          <p:cNvSpPr/>
          <p:nvPr/>
        </p:nvSpPr>
        <p:spPr>
          <a:xfrm>
            <a:off x="546272" y="4367660"/>
            <a:ext cx="1415772" cy="338554"/>
          </a:xfrm>
          <a:prstGeom prst="rect">
            <a:avLst/>
          </a:prstGeom>
          <a:solidFill>
            <a:srgbClr val="A78663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组员：孙溪曼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BDBFD7-0D76-47DC-C50F-D3F40EE8FE4E}"/>
              </a:ext>
            </a:extLst>
          </p:cNvPr>
          <p:cNvSpPr/>
          <p:nvPr/>
        </p:nvSpPr>
        <p:spPr>
          <a:xfrm>
            <a:off x="546272" y="4745965"/>
            <a:ext cx="1415772" cy="338554"/>
          </a:xfrm>
          <a:prstGeom prst="rect">
            <a:avLst/>
          </a:prstGeom>
          <a:solidFill>
            <a:srgbClr val="A78663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组员：沈汝彬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D295DB-E7F2-DC75-CABF-3217316B1744}"/>
              </a:ext>
            </a:extLst>
          </p:cNvPr>
          <p:cNvSpPr/>
          <p:nvPr/>
        </p:nvSpPr>
        <p:spPr>
          <a:xfrm>
            <a:off x="546272" y="5124270"/>
            <a:ext cx="1415772" cy="338554"/>
          </a:xfrm>
          <a:prstGeom prst="rect">
            <a:avLst/>
          </a:prstGeom>
          <a:solidFill>
            <a:srgbClr val="A78663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组员：吴永奇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E137FD-4BA9-ED8F-0A3C-76F602F7D0A0}"/>
              </a:ext>
            </a:extLst>
          </p:cNvPr>
          <p:cNvSpPr/>
          <p:nvPr/>
        </p:nvSpPr>
        <p:spPr>
          <a:xfrm>
            <a:off x="546272" y="3987409"/>
            <a:ext cx="1415772" cy="338554"/>
          </a:xfrm>
          <a:prstGeom prst="rect">
            <a:avLst/>
          </a:prstGeom>
          <a:solidFill>
            <a:srgbClr val="A78663"/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组长：芮立宇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9" grpId="0" animBg="1"/>
      <p:bldP spid="10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>
          <a:xfrm>
            <a:off x="1081" y="13981"/>
            <a:ext cx="4050292" cy="748020"/>
          </a:xfrm>
          <a:prstGeom prst="rect">
            <a:avLst/>
          </a:prstGeom>
        </p:spPr>
        <p:txBody>
          <a:bodyPr vert="horz" lIns="121990" tIns="60995" rIns="121990" bIns="60995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购买机票界面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A45328-49DD-D130-BA26-8AE37EE2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641"/>
            <a:ext cx="6852200" cy="31850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4BF23B-25AC-7E2E-2C5C-644146BDF340}"/>
              </a:ext>
            </a:extLst>
          </p:cNvPr>
          <p:cNvSpPr txBox="1"/>
          <p:nvPr/>
        </p:nvSpPr>
        <p:spPr>
          <a:xfrm>
            <a:off x="7637930" y="1571222"/>
            <a:ext cx="3227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输入出发地，目的地，出发日期可以查询到当天的所有航班。</a:t>
            </a:r>
            <a:endParaRPr lang="en-US" altLang="zh-CN" sz="2800" dirty="0"/>
          </a:p>
          <a:p>
            <a:r>
              <a:rPr lang="zh-CN" altLang="en-US" sz="2800" dirty="0"/>
              <a:t>选择想购买的航班并输入个人信息即可购买，只有姓名与身份证号匹配时才能购买成功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4DFFF5-B09F-AF81-C67D-5F5D0E25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8" y="3556381"/>
            <a:ext cx="4860289" cy="318507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1081" y="13981"/>
            <a:ext cx="4050292" cy="748020"/>
          </a:xfrm>
          <a:prstGeom prst="rect">
            <a:avLst/>
          </a:prstGeom>
        </p:spPr>
        <p:txBody>
          <a:bodyPr vert="horz" lIns="121990" tIns="60995" rIns="121990" bIns="60995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我的订单界面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0569A3-3A35-AFFC-3BB1-6DDE0747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2951"/>
            <a:ext cx="7244440" cy="27426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859D40C-406C-C162-6DAC-5826A044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81" y="806743"/>
            <a:ext cx="4988100" cy="285146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8BB8ACA-B8D7-DC10-F24C-26E3A3FD7A45}"/>
              </a:ext>
            </a:extLst>
          </p:cNvPr>
          <p:cNvSpPr txBox="1"/>
          <p:nvPr/>
        </p:nvSpPr>
        <p:spPr>
          <a:xfrm>
            <a:off x="8086166" y="1452281"/>
            <a:ext cx="27252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通过姓名和身份证号登录，登录成功后即可显示自己购买的所有航班，并且可以选择退订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811829" y="-2"/>
            <a:ext cx="8374566" cy="6920146"/>
            <a:chOff x="3811829" y="-2"/>
            <a:chExt cx="8374566" cy="69201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328" y="-2"/>
              <a:ext cx="8296067" cy="6858002"/>
            </a:xfrm>
            <a:prstGeom prst="rect">
              <a:avLst/>
            </a:prstGeom>
          </p:spPr>
        </p:pic>
        <p:sp>
          <p:nvSpPr>
            <p:cNvPr id="8" name="直角三角形 7"/>
            <p:cNvSpPr/>
            <p:nvPr/>
          </p:nvSpPr>
          <p:spPr>
            <a:xfrm rot="10800000" flipH="1">
              <a:off x="3811829" y="0"/>
              <a:ext cx="4990653" cy="69201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" name="任意多边形: 形状 3"/>
          <p:cNvSpPr/>
          <p:nvPr/>
        </p:nvSpPr>
        <p:spPr>
          <a:xfrm flipH="1" flipV="1">
            <a:off x="-877" y="6454066"/>
            <a:ext cx="6096877" cy="403934"/>
          </a:xfrm>
          <a:custGeom>
            <a:avLst/>
            <a:gdLst>
              <a:gd name="connsiteX0" fmla="*/ 5156525 w 5156525"/>
              <a:gd name="connsiteY0" fmla="*/ 870916 h 870916"/>
              <a:gd name="connsiteX1" fmla="*/ 138238 w 5156525"/>
              <a:gd name="connsiteY1" fmla="*/ 870916 h 870916"/>
              <a:gd name="connsiteX2" fmla="*/ 0 w 5156525"/>
              <a:gd name="connsiteY2" fmla="*/ 870916 h 870916"/>
              <a:gd name="connsiteX3" fmla="*/ 537944 w 5156525"/>
              <a:gd name="connsiteY3" fmla="*/ 0 h 870916"/>
              <a:gd name="connsiteX4" fmla="*/ 5156525 w 5156525"/>
              <a:gd name="connsiteY4" fmla="*/ 0 h 87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6525" h="870916">
                <a:moveTo>
                  <a:pt x="5156525" y="870916"/>
                </a:moveTo>
                <a:lnTo>
                  <a:pt x="138238" y="870916"/>
                </a:lnTo>
                <a:lnTo>
                  <a:pt x="0" y="870916"/>
                </a:lnTo>
                <a:lnTo>
                  <a:pt x="537944" y="0"/>
                </a:lnTo>
                <a:lnTo>
                  <a:pt x="5156525" y="0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 flipH="1">
            <a:off x="947355" y="-2"/>
            <a:ext cx="917322" cy="870012"/>
          </a:xfrm>
          <a:custGeom>
            <a:avLst/>
            <a:gdLst>
              <a:gd name="connsiteX0" fmla="*/ 738791 w 2053034"/>
              <a:gd name="connsiteY0" fmla="*/ 0 h 2127725"/>
              <a:gd name="connsiteX1" fmla="*/ 0 w 2053034"/>
              <a:gd name="connsiteY1" fmla="*/ 0 h 2127725"/>
              <a:gd name="connsiteX2" fmla="*/ 1314243 w 2053034"/>
              <a:gd name="connsiteY2" fmla="*/ 2127725 h 2127725"/>
              <a:gd name="connsiteX3" fmla="*/ 2053034 w 2053034"/>
              <a:gd name="connsiteY3" fmla="*/ 2127725 h 212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034" h="2127725">
                <a:moveTo>
                  <a:pt x="738791" y="0"/>
                </a:moveTo>
                <a:lnTo>
                  <a:pt x="0" y="0"/>
                </a:lnTo>
                <a:lnTo>
                  <a:pt x="1314243" y="2127725"/>
                </a:lnTo>
                <a:lnTo>
                  <a:pt x="2053034" y="2127725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-1" y="-3"/>
            <a:ext cx="1411551" cy="1373387"/>
          </a:xfrm>
          <a:custGeom>
            <a:avLst/>
            <a:gdLst>
              <a:gd name="connsiteX0" fmla="*/ 1305661 w 1305661"/>
              <a:gd name="connsiteY0" fmla="*/ 0 h 1373384"/>
              <a:gd name="connsiteX1" fmla="*/ 1295754 w 1305661"/>
              <a:gd name="connsiteY1" fmla="*/ 0 h 1373384"/>
              <a:gd name="connsiteX2" fmla="*/ 993353 w 1305661"/>
              <a:gd name="connsiteY2" fmla="*/ 0 h 1373384"/>
              <a:gd name="connsiteX3" fmla="*/ 865521 w 1305661"/>
              <a:gd name="connsiteY3" fmla="*/ 0 h 1373384"/>
              <a:gd name="connsiteX4" fmla="*/ 840344 w 1305661"/>
              <a:gd name="connsiteY4" fmla="*/ 0 h 1373384"/>
              <a:gd name="connsiteX5" fmla="*/ 666568 w 1305661"/>
              <a:gd name="connsiteY5" fmla="*/ 0 h 1373384"/>
              <a:gd name="connsiteX6" fmla="*/ 455410 w 1305661"/>
              <a:gd name="connsiteY6" fmla="*/ 0 h 1373384"/>
              <a:gd name="connsiteX7" fmla="*/ 153009 w 1305661"/>
              <a:gd name="connsiteY7" fmla="*/ 0 h 1373384"/>
              <a:gd name="connsiteX8" fmla="*/ 0 w 1305661"/>
              <a:gd name="connsiteY8" fmla="*/ 0 h 1373384"/>
              <a:gd name="connsiteX9" fmla="*/ 537943 w 1305661"/>
              <a:gd name="connsiteY9" fmla="*/ 870916 h 1373384"/>
              <a:gd name="connsiteX10" fmla="*/ 690952 w 1305661"/>
              <a:gd name="connsiteY10" fmla="*/ 870916 h 1373384"/>
              <a:gd name="connsiteX11" fmla="*/ 840344 w 1305661"/>
              <a:gd name="connsiteY11" fmla="*/ 870916 h 1373384"/>
              <a:gd name="connsiteX12" fmla="*/ 902110 w 1305661"/>
              <a:gd name="connsiteY12" fmla="*/ 870916 h 1373384"/>
              <a:gd name="connsiteX13" fmla="*/ 986463 w 1305661"/>
              <a:gd name="connsiteY13" fmla="*/ 870916 h 1373384"/>
              <a:gd name="connsiteX14" fmla="*/ 1296825 w 1305661"/>
              <a:gd name="connsiteY14" fmla="*/ 1373384 h 1373384"/>
              <a:gd name="connsiteX15" fmla="*/ 1305661 w 1305661"/>
              <a:gd name="connsiteY15" fmla="*/ 1373384 h 13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05661" h="1373384">
                <a:moveTo>
                  <a:pt x="1305661" y="0"/>
                </a:moveTo>
                <a:lnTo>
                  <a:pt x="1295754" y="0"/>
                </a:lnTo>
                <a:lnTo>
                  <a:pt x="993353" y="0"/>
                </a:lnTo>
                <a:lnTo>
                  <a:pt x="865521" y="0"/>
                </a:lnTo>
                <a:lnTo>
                  <a:pt x="840344" y="0"/>
                </a:lnTo>
                <a:lnTo>
                  <a:pt x="666568" y="0"/>
                </a:lnTo>
                <a:lnTo>
                  <a:pt x="455410" y="0"/>
                </a:lnTo>
                <a:lnTo>
                  <a:pt x="153009" y="0"/>
                </a:lnTo>
                <a:lnTo>
                  <a:pt x="0" y="0"/>
                </a:lnTo>
                <a:lnTo>
                  <a:pt x="537943" y="870916"/>
                </a:lnTo>
                <a:lnTo>
                  <a:pt x="690952" y="870916"/>
                </a:lnTo>
                <a:lnTo>
                  <a:pt x="840344" y="870916"/>
                </a:lnTo>
                <a:lnTo>
                  <a:pt x="902110" y="870916"/>
                </a:lnTo>
                <a:lnTo>
                  <a:pt x="986463" y="870916"/>
                </a:lnTo>
                <a:lnTo>
                  <a:pt x="1296825" y="1373384"/>
                </a:lnTo>
                <a:lnTo>
                  <a:pt x="1305661" y="1373384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H="1" flipV="1">
            <a:off x="5912528" y="6454066"/>
            <a:ext cx="6288003" cy="403934"/>
          </a:xfrm>
          <a:custGeom>
            <a:avLst/>
            <a:gdLst>
              <a:gd name="connsiteX0" fmla="*/ 5156525 w 5156525"/>
              <a:gd name="connsiteY0" fmla="*/ 870916 h 870916"/>
              <a:gd name="connsiteX1" fmla="*/ 138238 w 5156525"/>
              <a:gd name="connsiteY1" fmla="*/ 870916 h 870916"/>
              <a:gd name="connsiteX2" fmla="*/ 0 w 5156525"/>
              <a:gd name="connsiteY2" fmla="*/ 870916 h 870916"/>
              <a:gd name="connsiteX3" fmla="*/ 537944 w 5156525"/>
              <a:gd name="connsiteY3" fmla="*/ 0 h 870916"/>
              <a:gd name="connsiteX4" fmla="*/ 5156525 w 5156525"/>
              <a:gd name="connsiteY4" fmla="*/ 0 h 87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6525" h="870916">
                <a:moveTo>
                  <a:pt x="5156525" y="870916"/>
                </a:moveTo>
                <a:lnTo>
                  <a:pt x="138238" y="870916"/>
                </a:lnTo>
                <a:lnTo>
                  <a:pt x="0" y="870916"/>
                </a:lnTo>
                <a:lnTo>
                  <a:pt x="537944" y="0"/>
                </a:lnTo>
                <a:lnTo>
                  <a:pt x="5156525" y="0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3781" y="2413337"/>
            <a:ext cx="5498747" cy="9694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700" dirty="0">
                <a:cs typeface="+mn-ea"/>
                <a:sym typeface="+mn-lt"/>
              </a:rPr>
              <a:t>谢谢观看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811829" y="-2"/>
            <a:ext cx="8374566" cy="6920146"/>
            <a:chOff x="3811829" y="-2"/>
            <a:chExt cx="8374566" cy="69201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328" y="-2"/>
              <a:ext cx="8296067" cy="6858002"/>
            </a:xfrm>
            <a:prstGeom prst="rect">
              <a:avLst/>
            </a:prstGeom>
          </p:spPr>
        </p:pic>
        <p:sp>
          <p:nvSpPr>
            <p:cNvPr id="8" name="直角三角形 7"/>
            <p:cNvSpPr/>
            <p:nvPr/>
          </p:nvSpPr>
          <p:spPr>
            <a:xfrm rot="10800000" flipH="1">
              <a:off x="3811829" y="0"/>
              <a:ext cx="4990653" cy="69201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" name="任意多边形: 形状 3"/>
          <p:cNvSpPr/>
          <p:nvPr/>
        </p:nvSpPr>
        <p:spPr>
          <a:xfrm flipH="1" flipV="1">
            <a:off x="-877" y="6454066"/>
            <a:ext cx="6096877" cy="403934"/>
          </a:xfrm>
          <a:custGeom>
            <a:avLst/>
            <a:gdLst>
              <a:gd name="connsiteX0" fmla="*/ 5156525 w 5156525"/>
              <a:gd name="connsiteY0" fmla="*/ 870916 h 870916"/>
              <a:gd name="connsiteX1" fmla="*/ 138238 w 5156525"/>
              <a:gd name="connsiteY1" fmla="*/ 870916 h 870916"/>
              <a:gd name="connsiteX2" fmla="*/ 0 w 5156525"/>
              <a:gd name="connsiteY2" fmla="*/ 870916 h 870916"/>
              <a:gd name="connsiteX3" fmla="*/ 537944 w 5156525"/>
              <a:gd name="connsiteY3" fmla="*/ 0 h 870916"/>
              <a:gd name="connsiteX4" fmla="*/ 5156525 w 5156525"/>
              <a:gd name="connsiteY4" fmla="*/ 0 h 87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6525" h="870916">
                <a:moveTo>
                  <a:pt x="5156525" y="870916"/>
                </a:moveTo>
                <a:lnTo>
                  <a:pt x="138238" y="870916"/>
                </a:lnTo>
                <a:lnTo>
                  <a:pt x="0" y="870916"/>
                </a:lnTo>
                <a:lnTo>
                  <a:pt x="537944" y="0"/>
                </a:lnTo>
                <a:lnTo>
                  <a:pt x="5156525" y="0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 flipH="1">
            <a:off x="947355" y="-2"/>
            <a:ext cx="917322" cy="870012"/>
          </a:xfrm>
          <a:custGeom>
            <a:avLst/>
            <a:gdLst>
              <a:gd name="connsiteX0" fmla="*/ 738791 w 2053034"/>
              <a:gd name="connsiteY0" fmla="*/ 0 h 2127725"/>
              <a:gd name="connsiteX1" fmla="*/ 0 w 2053034"/>
              <a:gd name="connsiteY1" fmla="*/ 0 h 2127725"/>
              <a:gd name="connsiteX2" fmla="*/ 1314243 w 2053034"/>
              <a:gd name="connsiteY2" fmla="*/ 2127725 h 2127725"/>
              <a:gd name="connsiteX3" fmla="*/ 2053034 w 2053034"/>
              <a:gd name="connsiteY3" fmla="*/ 2127725 h 212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034" h="2127725">
                <a:moveTo>
                  <a:pt x="738791" y="0"/>
                </a:moveTo>
                <a:lnTo>
                  <a:pt x="0" y="0"/>
                </a:lnTo>
                <a:lnTo>
                  <a:pt x="1314243" y="2127725"/>
                </a:lnTo>
                <a:lnTo>
                  <a:pt x="2053034" y="2127725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-1" y="-3"/>
            <a:ext cx="1411551" cy="1373387"/>
          </a:xfrm>
          <a:custGeom>
            <a:avLst/>
            <a:gdLst>
              <a:gd name="connsiteX0" fmla="*/ 1305661 w 1305661"/>
              <a:gd name="connsiteY0" fmla="*/ 0 h 1373384"/>
              <a:gd name="connsiteX1" fmla="*/ 1295754 w 1305661"/>
              <a:gd name="connsiteY1" fmla="*/ 0 h 1373384"/>
              <a:gd name="connsiteX2" fmla="*/ 993353 w 1305661"/>
              <a:gd name="connsiteY2" fmla="*/ 0 h 1373384"/>
              <a:gd name="connsiteX3" fmla="*/ 865521 w 1305661"/>
              <a:gd name="connsiteY3" fmla="*/ 0 h 1373384"/>
              <a:gd name="connsiteX4" fmla="*/ 840344 w 1305661"/>
              <a:gd name="connsiteY4" fmla="*/ 0 h 1373384"/>
              <a:gd name="connsiteX5" fmla="*/ 666568 w 1305661"/>
              <a:gd name="connsiteY5" fmla="*/ 0 h 1373384"/>
              <a:gd name="connsiteX6" fmla="*/ 455410 w 1305661"/>
              <a:gd name="connsiteY6" fmla="*/ 0 h 1373384"/>
              <a:gd name="connsiteX7" fmla="*/ 153009 w 1305661"/>
              <a:gd name="connsiteY7" fmla="*/ 0 h 1373384"/>
              <a:gd name="connsiteX8" fmla="*/ 0 w 1305661"/>
              <a:gd name="connsiteY8" fmla="*/ 0 h 1373384"/>
              <a:gd name="connsiteX9" fmla="*/ 537943 w 1305661"/>
              <a:gd name="connsiteY9" fmla="*/ 870916 h 1373384"/>
              <a:gd name="connsiteX10" fmla="*/ 690952 w 1305661"/>
              <a:gd name="connsiteY10" fmla="*/ 870916 h 1373384"/>
              <a:gd name="connsiteX11" fmla="*/ 840344 w 1305661"/>
              <a:gd name="connsiteY11" fmla="*/ 870916 h 1373384"/>
              <a:gd name="connsiteX12" fmla="*/ 902110 w 1305661"/>
              <a:gd name="connsiteY12" fmla="*/ 870916 h 1373384"/>
              <a:gd name="connsiteX13" fmla="*/ 986463 w 1305661"/>
              <a:gd name="connsiteY13" fmla="*/ 870916 h 1373384"/>
              <a:gd name="connsiteX14" fmla="*/ 1296825 w 1305661"/>
              <a:gd name="connsiteY14" fmla="*/ 1373384 h 1373384"/>
              <a:gd name="connsiteX15" fmla="*/ 1305661 w 1305661"/>
              <a:gd name="connsiteY15" fmla="*/ 1373384 h 13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05661" h="1373384">
                <a:moveTo>
                  <a:pt x="1305661" y="0"/>
                </a:moveTo>
                <a:lnTo>
                  <a:pt x="1295754" y="0"/>
                </a:lnTo>
                <a:lnTo>
                  <a:pt x="993353" y="0"/>
                </a:lnTo>
                <a:lnTo>
                  <a:pt x="865521" y="0"/>
                </a:lnTo>
                <a:lnTo>
                  <a:pt x="840344" y="0"/>
                </a:lnTo>
                <a:lnTo>
                  <a:pt x="666568" y="0"/>
                </a:lnTo>
                <a:lnTo>
                  <a:pt x="455410" y="0"/>
                </a:lnTo>
                <a:lnTo>
                  <a:pt x="153009" y="0"/>
                </a:lnTo>
                <a:lnTo>
                  <a:pt x="0" y="0"/>
                </a:lnTo>
                <a:lnTo>
                  <a:pt x="537943" y="870916"/>
                </a:lnTo>
                <a:lnTo>
                  <a:pt x="690952" y="870916"/>
                </a:lnTo>
                <a:lnTo>
                  <a:pt x="840344" y="870916"/>
                </a:lnTo>
                <a:lnTo>
                  <a:pt x="902110" y="870916"/>
                </a:lnTo>
                <a:lnTo>
                  <a:pt x="986463" y="870916"/>
                </a:lnTo>
                <a:lnTo>
                  <a:pt x="1296825" y="1373384"/>
                </a:lnTo>
                <a:lnTo>
                  <a:pt x="1305661" y="1373384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H="1" flipV="1">
            <a:off x="5912528" y="6454066"/>
            <a:ext cx="6288003" cy="403934"/>
          </a:xfrm>
          <a:custGeom>
            <a:avLst/>
            <a:gdLst>
              <a:gd name="connsiteX0" fmla="*/ 5156525 w 5156525"/>
              <a:gd name="connsiteY0" fmla="*/ 870916 h 870916"/>
              <a:gd name="connsiteX1" fmla="*/ 138238 w 5156525"/>
              <a:gd name="connsiteY1" fmla="*/ 870916 h 870916"/>
              <a:gd name="connsiteX2" fmla="*/ 0 w 5156525"/>
              <a:gd name="connsiteY2" fmla="*/ 870916 h 870916"/>
              <a:gd name="connsiteX3" fmla="*/ 537944 w 5156525"/>
              <a:gd name="connsiteY3" fmla="*/ 0 h 870916"/>
              <a:gd name="connsiteX4" fmla="*/ 5156525 w 5156525"/>
              <a:gd name="connsiteY4" fmla="*/ 0 h 87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6525" h="870916">
                <a:moveTo>
                  <a:pt x="5156525" y="870916"/>
                </a:moveTo>
                <a:lnTo>
                  <a:pt x="138238" y="870916"/>
                </a:lnTo>
                <a:lnTo>
                  <a:pt x="0" y="870916"/>
                </a:lnTo>
                <a:lnTo>
                  <a:pt x="537944" y="0"/>
                </a:lnTo>
                <a:lnTo>
                  <a:pt x="5156525" y="0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Rectangle: Rounded Corners 8"/>
          <p:cNvSpPr/>
          <p:nvPr/>
        </p:nvSpPr>
        <p:spPr>
          <a:xfrm rot="2700000">
            <a:off x="2036575" y="2129579"/>
            <a:ext cx="1117901" cy="1117901"/>
          </a:xfrm>
          <a:prstGeom prst="roundRect">
            <a:avLst>
              <a:gd name="adj" fmla="val 21316"/>
            </a:avLst>
          </a:prstGeom>
          <a:solidFill>
            <a:schemeClr val="bg1"/>
          </a:solidFill>
          <a:ln>
            <a:solidFill>
              <a:srgbClr val="A786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cs typeface="+mn-ea"/>
              <a:sym typeface="+mn-lt"/>
            </a:endParaRPr>
          </a:p>
        </p:txBody>
      </p:sp>
      <p:sp>
        <p:nvSpPr>
          <p:cNvPr id="15" name="Rectangle: Rounded Corners 8"/>
          <p:cNvSpPr/>
          <p:nvPr/>
        </p:nvSpPr>
        <p:spPr>
          <a:xfrm rot="2700000">
            <a:off x="2148344" y="2236317"/>
            <a:ext cx="888124" cy="888124"/>
          </a:xfrm>
          <a:prstGeom prst="roundRect">
            <a:avLst>
              <a:gd name="adj" fmla="val 21316"/>
            </a:avLst>
          </a:prstGeom>
          <a:solidFill>
            <a:srgbClr val="A78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cs typeface="+mn-ea"/>
              <a:sym typeface="+mn-lt"/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874577" y="3799163"/>
            <a:ext cx="3435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000" dirty="0">
                <a:cs typeface="+mn-ea"/>
                <a:sym typeface="+mn-lt"/>
              </a:rPr>
              <a:t>数据库设计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37117" y="2197079"/>
            <a:ext cx="79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 1"/>
          <p:cNvSpPr txBox="1">
            <a:spLocks/>
          </p:cNvSpPr>
          <p:nvPr/>
        </p:nvSpPr>
        <p:spPr>
          <a:xfrm>
            <a:off x="1081" y="13981"/>
            <a:ext cx="4050292" cy="748020"/>
          </a:xfrm>
          <a:prstGeom prst="rect">
            <a:avLst/>
          </a:prstGeom>
        </p:spPr>
        <p:txBody>
          <a:bodyPr vert="horz" lIns="121990" tIns="60995" rIns="121990" bIns="60995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E-R</a:t>
            </a:r>
            <a:r>
              <a:rPr lang="zh-CN" altLang="en-US" sz="2700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FF44CD-84BB-610B-E8B5-BBA4FEF940A7}"/>
              </a:ext>
            </a:extLst>
          </p:cNvPr>
          <p:cNvSpPr/>
          <p:nvPr/>
        </p:nvSpPr>
        <p:spPr>
          <a:xfrm>
            <a:off x="2962839" y="2988922"/>
            <a:ext cx="1568824" cy="87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航班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710F3EE-EDA2-BEA7-FF57-2C99E8F659E1}"/>
              </a:ext>
            </a:extLst>
          </p:cNvPr>
          <p:cNvSpPr/>
          <p:nvPr/>
        </p:nvSpPr>
        <p:spPr>
          <a:xfrm>
            <a:off x="1725708" y="1850404"/>
            <a:ext cx="1344707" cy="62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航班号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28A264A-3183-50F1-EC76-6BA27759ADB0}"/>
              </a:ext>
            </a:extLst>
          </p:cNvPr>
          <p:cNvCxnSpPr>
            <a:stCxn id="4" idx="4"/>
          </p:cNvCxnSpPr>
          <p:nvPr/>
        </p:nvCxnSpPr>
        <p:spPr>
          <a:xfrm>
            <a:off x="2398062" y="2478468"/>
            <a:ext cx="564776" cy="51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722058C-66B5-4C96-AA0A-A4865099A4D3}"/>
              </a:ext>
            </a:extLst>
          </p:cNvPr>
          <p:cNvSpPr/>
          <p:nvPr/>
        </p:nvSpPr>
        <p:spPr>
          <a:xfrm>
            <a:off x="3110757" y="1850404"/>
            <a:ext cx="1264024" cy="62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出发地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AEE164C-C9DA-8054-E83E-321A07D8E05C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3742769" y="2478468"/>
            <a:ext cx="4482" cy="51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DA6511B7-801C-50D1-B502-D00561303DB6}"/>
              </a:ext>
            </a:extLst>
          </p:cNvPr>
          <p:cNvSpPr/>
          <p:nvPr/>
        </p:nvSpPr>
        <p:spPr>
          <a:xfrm>
            <a:off x="4415123" y="1850404"/>
            <a:ext cx="1335742" cy="62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目的地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E8A6CF-64B8-9E86-0A8D-3562767E7143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4309787" y="2478468"/>
            <a:ext cx="773207" cy="51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A6FC945E-D8F5-F121-D076-11EC6BEA07B8}"/>
              </a:ext>
            </a:extLst>
          </p:cNvPr>
          <p:cNvSpPr/>
          <p:nvPr/>
        </p:nvSpPr>
        <p:spPr>
          <a:xfrm>
            <a:off x="1501591" y="4244519"/>
            <a:ext cx="1568824" cy="62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出发日期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1095B87-3717-62EB-AE0C-837E763E371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286003" y="3859033"/>
            <a:ext cx="676835" cy="385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22CEEFEF-DF09-381D-CD2A-1CEFA4A771BF}"/>
              </a:ext>
            </a:extLst>
          </p:cNvPr>
          <p:cNvSpPr/>
          <p:nvPr/>
        </p:nvSpPr>
        <p:spPr>
          <a:xfrm>
            <a:off x="3139894" y="4244519"/>
            <a:ext cx="1649506" cy="62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起飞时间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E08EEEC-53FC-E5EA-E10B-1CF777A52E30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3747251" y="3859033"/>
            <a:ext cx="217396" cy="385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B73AFC1-58C0-F994-9464-F0F746AA766E}"/>
              </a:ext>
            </a:extLst>
          </p:cNvPr>
          <p:cNvSpPr/>
          <p:nvPr/>
        </p:nvSpPr>
        <p:spPr>
          <a:xfrm>
            <a:off x="4858879" y="4262442"/>
            <a:ext cx="1335742" cy="62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座位数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ADC9491-993F-B379-441B-C3D9AAECA5D1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531663" y="3859033"/>
            <a:ext cx="995087" cy="403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885B513E-7BB6-0435-465B-21BD31AEC0C3}"/>
              </a:ext>
            </a:extLst>
          </p:cNvPr>
          <p:cNvSpPr/>
          <p:nvPr/>
        </p:nvSpPr>
        <p:spPr>
          <a:xfrm>
            <a:off x="1259544" y="3106001"/>
            <a:ext cx="1210235" cy="62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价格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F30CAC8-4254-F2FB-964E-C744B822B1D6}"/>
              </a:ext>
            </a:extLst>
          </p:cNvPr>
          <p:cNvCxnSpPr>
            <a:stCxn id="27" idx="6"/>
            <a:endCxn id="3" idx="1"/>
          </p:cNvCxnSpPr>
          <p:nvPr/>
        </p:nvCxnSpPr>
        <p:spPr>
          <a:xfrm>
            <a:off x="2469779" y="3420033"/>
            <a:ext cx="493060" cy="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09A719F-8B39-FCE5-CA14-0BA10148F247}"/>
              </a:ext>
            </a:extLst>
          </p:cNvPr>
          <p:cNvCxnSpPr>
            <a:cxnSpLocks/>
          </p:cNvCxnSpPr>
          <p:nvPr/>
        </p:nvCxnSpPr>
        <p:spPr>
          <a:xfrm>
            <a:off x="2075332" y="2352964"/>
            <a:ext cx="6409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7D511C6-60BD-40EC-9E84-32CE4627D867}"/>
              </a:ext>
            </a:extLst>
          </p:cNvPr>
          <p:cNvSpPr/>
          <p:nvPr/>
        </p:nvSpPr>
        <p:spPr>
          <a:xfrm>
            <a:off x="8489573" y="2984977"/>
            <a:ext cx="1568824" cy="87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乘客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F30D99C-595D-2F7E-481F-EE683212A968}"/>
              </a:ext>
            </a:extLst>
          </p:cNvPr>
          <p:cNvSpPr/>
          <p:nvPr/>
        </p:nvSpPr>
        <p:spPr>
          <a:xfrm>
            <a:off x="7915831" y="1891820"/>
            <a:ext cx="1147483" cy="62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10B0D7C-C254-64E4-FDE3-831FC15AF62D}"/>
              </a:ext>
            </a:extLst>
          </p:cNvPr>
          <p:cNvSpPr/>
          <p:nvPr/>
        </p:nvSpPr>
        <p:spPr>
          <a:xfrm>
            <a:off x="9372593" y="1892356"/>
            <a:ext cx="1568823" cy="62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身份证号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BEB600-D213-B1A6-B4EA-FFA669678509}"/>
              </a:ext>
            </a:extLst>
          </p:cNvPr>
          <p:cNvCxnSpPr>
            <a:stCxn id="35" idx="4"/>
          </p:cNvCxnSpPr>
          <p:nvPr/>
        </p:nvCxnSpPr>
        <p:spPr>
          <a:xfrm>
            <a:off x="8489573" y="2519884"/>
            <a:ext cx="233082" cy="465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BD0AC69-C388-CE86-6573-86E3B3498C9B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9771527" y="2520420"/>
            <a:ext cx="385478" cy="46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决策 41">
            <a:extLst>
              <a:ext uri="{FF2B5EF4-FFF2-40B4-BE49-F238E27FC236}">
                <a16:creationId xmlns:a16="http://schemas.microsoft.com/office/drawing/2014/main" id="{6814F2D3-5443-35F4-F419-3EBEB6FFE58B}"/>
              </a:ext>
            </a:extLst>
          </p:cNvPr>
          <p:cNvSpPr/>
          <p:nvPr/>
        </p:nvSpPr>
        <p:spPr>
          <a:xfrm>
            <a:off x="5719486" y="2993944"/>
            <a:ext cx="1698805" cy="87011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69E4D96-2E84-B382-896A-E520577F222E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>
            <a:off x="4531663" y="3423978"/>
            <a:ext cx="1187823" cy="5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41D57E8-2929-3D66-F3CC-C7CB30B68B6C}"/>
              </a:ext>
            </a:extLst>
          </p:cNvPr>
          <p:cNvCxnSpPr>
            <a:cxnSpLocks/>
            <a:stCxn id="42" idx="3"/>
            <a:endCxn id="34" idx="1"/>
          </p:cNvCxnSpPr>
          <p:nvPr/>
        </p:nvCxnSpPr>
        <p:spPr>
          <a:xfrm flipV="1">
            <a:off x="7418291" y="3420033"/>
            <a:ext cx="1071282" cy="8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51F0265-2093-B2AC-B9B6-66171999832C}"/>
              </a:ext>
            </a:extLst>
          </p:cNvPr>
          <p:cNvSpPr txBox="1"/>
          <p:nvPr/>
        </p:nvSpPr>
        <p:spPr>
          <a:xfrm>
            <a:off x="5073906" y="30642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886414D-D904-E55B-F495-15710A7D4C3C}"/>
              </a:ext>
            </a:extLst>
          </p:cNvPr>
          <p:cNvSpPr txBox="1"/>
          <p:nvPr/>
        </p:nvSpPr>
        <p:spPr>
          <a:xfrm>
            <a:off x="7737706" y="310600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D2287A3-4E3D-7DFB-62BE-3065D037016B}"/>
              </a:ext>
            </a:extLst>
          </p:cNvPr>
          <p:cNvCxnSpPr>
            <a:cxnSpLocks/>
          </p:cNvCxnSpPr>
          <p:nvPr/>
        </p:nvCxnSpPr>
        <p:spPr>
          <a:xfrm>
            <a:off x="9816345" y="2352964"/>
            <a:ext cx="753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78" y="479418"/>
            <a:ext cx="4316022" cy="57899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37662" y="811304"/>
            <a:ext cx="3164840" cy="5126169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18FE3F-9EDB-2836-C8C4-764B89A3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4375"/>
            <a:ext cx="3817951" cy="35817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762395-0987-B756-39BE-F5A83104CB38}"/>
              </a:ext>
            </a:extLst>
          </p:cNvPr>
          <p:cNvSpPr txBox="1"/>
          <p:nvPr/>
        </p:nvSpPr>
        <p:spPr>
          <a:xfrm>
            <a:off x="5351930" y="628139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航班表，乘客表与航班乘客表的关系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5E6FC5-AFE5-295C-FBAE-D9CF22ABD444}"/>
              </a:ext>
            </a:extLst>
          </p:cNvPr>
          <p:cNvSpPr txBox="1"/>
          <p:nvPr/>
        </p:nvSpPr>
        <p:spPr>
          <a:xfrm>
            <a:off x="6196537" y="1479701"/>
            <a:ext cx="3817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购买机票即把乘客的身份证号和购买的航班号存入航班乘客表</a:t>
            </a:r>
            <a:r>
              <a:rPr lang="en-US" altLang="zh-CN" sz="2000" dirty="0" err="1"/>
              <a:t>fp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30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811829" y="-2"/>
            <a:ext cx="8374566" cy="6920146"/>
            <a:chOff x="3811829" y="-2"/>
            <a:chExt cx="8374566" cy="69201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328" y="-2"/>
              <a:ext cx="8296067" cy="6858002"/>
            </a:xfrm>
            <a:prstGeom prst="rect">
              <a:avLst/>
            </a:prstGeom>
          </p:spPr>
        </p:pic>
        <p:sp>
          <p:nvSpPr>
            <p:cNvPr id="8" name="直角三角形 7"/>
            <p:cNvSpPr/>
            <p:nvPr/>
          </p:nvSpPr>
          <p:spPr>
            <a:xfrm rot="10800000" flipH="1">
              <a:off x="3811829" y="0"/>
              <a:ext cx="4990653" cy="69201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" name="任意多边形: 形状 3"/>
          <p:cNvSpPr/>
          <p:nvPr/>
        </p:nvSpPr>
        <p:spPr>
          <a:xfrm flipH="1" flipV="1">
            <a:off x="-877" y="6454066"/>
            <a:ext cx="6096877" cy="403934"/>
          </a:xfrm>
          <a:custGeom>
            <a:avLst/>
            <a:gdLst>
              <a:gd name="connsiteX0" fmla="*/ 5156525 w 5156525"/>
              <a:gd name="connsiteY0" fmla="*/ 870916 h 870916"/>
              <a:gd name="connsiteX1" fmla="*/ 138238 w 5156525"/>
              <a:gd name="connsiteY1" fmla="*/ 870916 h 870916"/>
              <a:gd name="connsiteX2" fmla="*/ 0 w 5156525"/>
              <a:gd name="connsiteY2" fmla="*/ 870916 h 870916"/>
              <a:gd name="connsiteX3" fmla="*/ 537944 w 5156525"/>
              <a:gd name="connsiteY3" fmla="*/ 0 h 870916"/>
              <a:gd name="connsiteX4" fmla="*/ 5156525 w 5156525"/>
              <a:gd name="connsiteY4" fmla="*/ 0 h 87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6525" h="870916">
                <a:moveTo>
                  <a:pt x="5156525" y="870916"/>
                </a:moveTo>
                <a:lnTo>
                  <a:pt x="138238" y="870916"/>
                </a:lnTo>
                <a:lnTo>
                  <a:pt x="0" y="870916"/>
                </a:lnTo>
                <a:lnTo>
                  <a:pt x="537944" y="0"/>
                </a:lnTo>
                <a:lnTo>
                  <a:pt x="5156525" y="0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 flipH="1">
            <a:off x="947355" y="-2"/>
            <a:ext cx="917322" cy="870012"/>
          </a:xfrm>
          <a:custGeom>
            <a:avLst/>
            <a:gdLst>
              <a:gd name="connsiteX0" fmla="*/ 738791 w 2053034"/>
              <a:gd name="connsiteY0" fmla="*/ 0 h 2127725"/>
              <a:gd name="connsiteX1" fmla="*/ 0 w 2053034"/>
              <a:gd name="connsiteY1" fmla="*/ 0 h 2127725"/>
              <a:gd name="connsiteX2" fmla="*/ 1314243 w 2053034"/>
              <a:gd name="connsiteY2" fmla="*/ 2127725 h 2127725"/>
              <a:gd name="connsiteX3" fmla="*/ 2053034 w 2053034"/>
              <a:gd name="connsiteY3" fmla="*/ 2127725 h 212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034" h="2127725">
                <a:moveTo>
                  <a:pt x="738791" y="0"/>
                </a:moveTo>
                <a:lnTo>
                  <a:pt x="0" y="0"/>
                </a:lnTo>
                <a:lnTo>
                  <a:pt x="1314243" y="2127725"/>
                </a:lnTo>
                <a:lnTo>
                  <a:pt x="2053034" y="2127725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-1" y="-3"/>
            <a:ext cx="1411551" cy="1373387"/>
          </a:xfrm>
          <a:custGeom>
            <a:avLst/>
            <a:gdLst>
              <a:gd name="connsiteX0" fmla="*/ 1305661 w 1305661"/>
              <a:gd name="connsiteY0" fmla="*/ 0 h 1373384"/>
              <a:gd name="connsiteX1" fmla="*/ 1295754 w 1305661"/>
              <a:gd name="connsiteY1" fmla="*/ 0 h 1373384"/>
              <a:gd name="connsiteX2" fmla="*/ 993353 w 1305661"/>
              <a:gd name="connsiteY2" fmla="*/ 0 h 1373384"/>
              <a:gd name="connsiteX3" fmla="*/ 865521 w 1305661"/>
              <a:gd name="connsiteY3" fmla="*/ 0 h 1373384"/>
              <a:gd name="connsiteX4" fmla="*/ 840344 w 1305661"/>
              <a:gd name="connsiteY4" fmla="*/ 0 h 1373384"/>
              <a:gd name="connsiteX5" fmla="*/ 666568 w 1305661"/>
              <a:gd name="connsiteY5" fmla="*/ 0 h 1373384"/>
              <a:gd name="connsiteX6" fmla="*/ 455410 w 1305661"/>
              <a:gd name="connsiteY6" fmla="*/ 0 h 1373384"/>
              <a:gd name="connsiteX7" fmla="*/ 153009 w 1305661"/>
              <a:gd name="connsiteY7" fmla="*/ 0 h 1373384"/>
              <a:gd name="connsiteX8" fmla="*/ 0 w 1305661"/>
              <a:gd name="connsiteY8" fmla="*/ 0 h 1373384"/>
              <a:gd name="connsiteX9" fmla="*/ 537943 w 1305661"/>
              <a:gd name="connsiteY9" fmla="*/ 870916 h 1373384"/>
              <a:gd name="connsiteX10" fmla="*/ 690952 w 1305661"/>
              <a:gd name="connsiteY10" fmla="*/ 870916 h 1373384"/>
              <a:gd name="connsiteX11" fmla="*/ 840344 w 1305661"/>
              <a:gd name="connsiteY11" fmla="*/ 870916 h 1373384"/>
              <a:gd name="connsiteX12" fmla="*/ 902110 w 1305661"/>
              <a:gd name="connsiteY12" fmla="*/ 870916 h 1373384"/>
              <a:gd name="connsiteX13" fmla="*/ 986463 w 1305661"/>
              <a:gd name="connsiteY13" fmla="*/ 870916 h 1373384"/>
              <a:gd name="connsiteX14" fmla="*/ 1296825 w 1305661"/>
              <a:gd name="connsiteY14" fmla="*/ 1373384 h 1373384"/>
              <a:gd name="connsiteX15" fmla="*/ 1305661 w 1305661"/>
              <a:gd name="connsiteY15" fmla="*/ 1373384 h 13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05661" h="1373384">
                <a:moveTo>
                  <a:pt x="1305661" y="0"/>
                </a:moveTo>
                <a:lnTo>
                  <a:pt x="1295754" y="0"/>
                </a:lnTo>
                <a:lnTo>
                  <a:pt x="993353" y="0"/>
                </a:lnTo>
                <a:lnTo>
                  <a:pt x="865521" y="0"/>
                </a:lnTo>
                <a:lnTo>
                  <a:pt x="840344" y="0"/>
                </a:lnTo>
                <a:lnTo>
                  <a:pt x="666568" y="0"/>
                </a:lnTo>
                <a:lnTo>
                  <a:pt x="455410" y="0"/>
                </a:lnTo>
                <a:lnTo>
                  <a:pt x="153009" y="0"/>
                </a:lnTo>
                <a:lnTo>
                  <a:pt x="0" y="0"/>
                </a:lnTo>
                <a:lnTo>
                  <a:pt x="537943" y="870916"/>
                </a:lnTo>
                <a:lnTo>
                  <a:pt x="690952" y="870916"/>
                </a:lnTo>
                <a:lnTo>
                  <a:pt x="840344" y="870916"/>
                </a:lnTo>
                <a:lnTo>
                  <a:pt x="902110" y="870916"/>
                </a:lnTo>
                <a:lnTo>
                  <a:pt x="986463" y="870916"/>
                </a:lnTo>
                <a:lnTo>
                  <a:pt x="1296825" y="1373384"/>
                </a:lnTo>
                <a:lnTo>
                  <a:pt x="1305661" y="1373384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H="1" flipV="1">
            <a:off x="5912528" y="6454066"/>
            <a:ext cx="6288003" cy="403934"/>
          </a:xfrm>
          <a:custGeom>
            <a:avLst/>
            <a:gdLst>
              <a:gd name="connsiteX0" fmla="*/ 5156525 w 5156525"/>
              <a:gd name="connsiteY0" fmla="*/ 870916 h 870916"/>
              <a:gd name="connsiteX1" fmla="*/ 138238 w 5156525"/>
              <a:gd name="connsiteY1" fmla="*/ 870916 h 870916"/>
              <a:gd name="connsiteX2" fmla="*/ 0 w 5156525"/>
              <a:gd name="connsiteY2" fmla="*/ 870916 h 870916"/>
              <a:gd name="connsiteX3" fmla="*/ 537944 w 5156525"/>
              <a:gd name="connsiteY3" fmla="*/ 0 h 870916"/>
              <a:gd name="connsiteX4" fmla="*/ 5156525 w 5156525"/>
              <a:gd name="connsiteY4" fmla="*/ 0 h 87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6525" h="870916">
                <a:moveTo>
                  <a:pt x="5156525" y="870916"/>
                </a:moveTo>
                <a:lnTo>
                  <a:pt x="138238" y="870916"/>
                </a:lnTo>
                <a:lnTo>
                  <a:pt x="0" y="870916"/>
                </a:lnTo>
                <a:lnTo>
                  <a:pt x="537944" y="0"/>
                </a:lnTo>
                <a:lnTo>
                  <a:pt x="5156525" y="0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Rectangle: Rounded Corners 8"/>
          <p:cNvSpPr/>
          <p:nvPr/>
        </p:nvSpPr>
        <p:spPr>
          <a:xfrm rot="2700000">
            <a:off x="2036575" y="2110529"/>
            <a:ext cx="1117901" cy="1117901"/>
          </a:xfrm>
          <a:prstGeom prst="roundRect">
            <a:avLst>
              <a:gd name="adj" fmla="val 21316"/>
            </a:avLst>
          </a:prstGeom>
          <a:solidFill>
            <a:schemeClr val="bg1"/>
          </a:solidFill>
          <a:ln>
            <a:solidFill>
              <a:srgbClr val="A786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cs typeface="+mn-ea"/>
              <a:sym typeface="+mn-lt"/>
            </a:endParaRPr>
          </a:p>
        </p:txBody>
      </p:sp>
      <p:sp>
        <p:nvSpPr>
          <p:cNvPr id="15" name="Rectangle: Rounded Corners 8"/>
          <p:cNvSpPr/>
          <p:nvPr/>
        </p:nvSpPr>
        <p:spPr>
          <a:xfrm rot="2700000">
            <a:off x="2148344" y="2236317"/>
            <a:ext cx="888124" cy="888124"/>
          </a:xfrm>
          <a:prstGeom prst="roundRect">
            <a:avLst>
              <a:gd name="adj" fmla="val 21316"/>
            </a:avLst>
          </a:prstGeom>
          <a:solidFill>
            <a:srgbClr val="A78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cs typeface="+mn-ea"/>
              <a:sym typeface="+mn-lt"/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874577" y="3799163"/>
            <a:ext cx="3435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000" dirty="0">
                <a:cs typeface="+mn-ea"/>
                <a:sym typeface="+mn-lt"/>
              </a:rPr>
              <a:t>使用技术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37117" y="2197079"/>
            <a:ext cx="79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880"/>
          <p:cNvSpPr/>
          <p:nvPr/>
        </p:nvSpPr>
        <p:spPr>
          <a:xfrm>
            <a:off x="890287" y="2122804"/>
            <a:ext cx="3365449" cy="3363600"/>
          </a:xfrm>
          <a:prstGeom prst="rect">
            <a:avLst/>
          </a:prstGeom>
          <a:solidFill>
            <a:srgbClr val="986341"/>
          </a:solidFill>
          <a:ln>
            <a:noFill/>
          </a:ln>
        </p:spPr>
        <p:txBody>
          <a:bodyPr lIns="43795" tIns="21891" rIns="43795" bIns="21891" anchor="ctr" anchorCtr="0">
            <a:noAutofit/>
          </a:bodyPr>
          <a:lstStyle/>
          <a:p>
            <a:pPr algn="ctr" defTabSz="609951"/>
            <a:endParaRPr sz="1700">
              <a:solidFill>
                <a:prstClr val="white"/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3" name="Shape 881"/>
          <p:cNvSpPr/>
          <p:nvPr/>
        </p:nvSpPr>
        <p:spPr>
          <a:xfrm>
            <a:off x="4394819" y="2122804"/>
            <a:ext cx="3365449" cy="3363600"/>
          </a:xfrm>
          <a:prstGeom prst="rect">
            <a:avLst/>
          </a:prstGeom>
          <a:noFill/>
          <a:ln w="38100" cap="flat" cmpd="sng">
            <a:solidFill>
              <a:srgbClr val="98634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3795" tIns="21891" rIns="43795" bIns="21891" anchor="ctr" anchorCtr="0">
            <a:noAutofit/>
          </a:bodyPr>
          <a:lstStyle/>
          <a:p>
            <a:pPr algn="ctr" defTabSz="609951"/>
            <a:endParaRPr sz="1700">
              <a:solidFill>
                <a:prstClr val="white"/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4" name="Shape 882"/>
          <p:cNvSpPr/>
          <p:nvPr/>
        </p:nvSpPr>
        <p:spPr>
          <a:xfrm>
            <a:off x="7899351" y="2122804"/>
            <a:ext cx="3365449" cy="3363600"/>
          </a:xfrm>
          <a:prstGeom prst="rect">
            <a:avLst/>
          </a:prstGeom>
          <a:solidFill>
            <a:srgbClr val="986341"/>
          </a:solidFill>
          <a:ln>
            <a:noFill/>
          </a:ln>
        </p:spPr>
        <p:txBody>
          <a:bodyPr lIns="43795" tIns="21891" rIns="43795" bIns="21891" anchor="ctr" anchorCtr="0">
            <a:noAutofit/>
          </a:bodyPr>
          <a:lstStyle/>
          <a:p>
            <a:pPr algn="ctr" defTabSz="609951"/>
            <a:endParaRPr sz="1700">
              <a:solidFill>
                <a:prstClr val="white"/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25" name="Shape 883"/>
          <p:cNvSpPr/>
          <p:nvPr/>
        </p:nvSpPr>
        <p:spPr>
          <a:xfrm>
            <a:off x="1597537" y="4683990"/>
            <a:ext cx="1968026" cy="428679"/>
          </a:xfrm>
          <a:prstGeom prst="rect">
            <a:avLst/>
          </a:prstGeom>
          <a:noFill/>
          <a:ln w="38100" cap="flat" cmpd="sng">
            <a:solidFill>
              <a:sysClr val="window" lastClr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3795" tIns="21891" rIns="43795" bIns="21891" anchor="ctr" anchorCtr="0">
            <a:noAutofit/>
          </a:bodyPr>
          <a:lstStyle/>
          <a:p>
            <a:pPr marL="0" marR="0" lvl="0" indent="0" algn="ctr" defTabSz="6099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26" name="Shape 884"/>
          <p:cNvSpPr txBox="1"/>
          <p:nvPr/>
        </p:nvSpPr>
        <p:spPr>
          <a:xfrm>
            <a:off x="1990242" y="4739341"/>
            <a:ext cx="1198466" cy="279986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algn="ctr" defTabSz="609951">
              <a:buSzPct val="25000"/>
            </a:pPr>
            <a:r>
              <a:rPr lang="en-US" sz="1500" dirty="0">
                <a:solidFill>
                  <a:prstClr val="white"/>
                </a:solidFill>
                <a:latin typeface="Arial"/>
                <a:cs typeface="+mn-ea"/>
                <a:sym typeface="+mn-lt"/>
              </a:rPr>
              <a:t>web</a:t>
            </a:r>
          </a:p>
        </p:txBody>
      </p:sp>
      <p:grpSp>
        <p:nvGrpSpPr>
          <p:cNvPr id="27" name="Shape 885"/>
          <p:cNvGrpSpPr/>
          <p:nvPr/>
        </p:nvGrpSpPr>
        <p:grpSpPr>
          <a:xfrm>
            <a:off x="5093530" y="4683989"/>
            <a:ext cx="1968026" cy="428679"/>
            <a:chOff x="10087546" y="9392932"/>
            <a:chExt cx="4107599" cy="895217"/>
          </a:xfrm>
        </p:grpSpPr>
        <p:sp>
          <p:nvSpPr>
            <p:cNvPr id="28" name="Shape 886"/>
            <p:cNvSpPr/>
            <p:nvPr/>
          </p:nvSpPr>
          <p:spPr>
            <a:xfrm>
              <a:off x="10087546" y="9392932"/>
              <a:ext cx="4107599" cy="895217"/>
            </a:xfrm>
            <a:prstGeom prst="rect">
              <a:avLst/>
            </a:prstGeom>
            <a:noFill/>
            <a:ln w="38100" cap="flat" cmpd="sng">
              <a:solidFill>
                <a:srgbClr val="44546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2827" tIns="16409" rIns="32827" bIns="16409" anchor="ctr" anchorCtr="0">
              <a:noAutofit/>
            </a:bodyPr>
            <a:lstStyle/>
            <a:p>
              <a:pPr marL="0" marR="0" lvl="0" indent="0" algn="ctr" defTabSz="6099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1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  <p:sp>
          <p:nvSpPr>
            <p:cNvPr id="29" name="Shape 887"/>
            <p:cNvSpPr txBox="1"/>
            <p:nvPr/>
          </p:nvSpPr>
          <p:spPr>
            <a:xfrm>
              <a:off x="10580387" y="9508524"/>
              <a:ext cx="3041699" cy="584699"/>
            </a:xfrm>
            <a:prstGeom prst="rect">
              <a:avLst/>
            </a:prstGeom>
            <a:noFill/>
            <a:ln>
              <a:noFill/>
            </a:ln>
          </p:spPr>
          <p:txBody>
            <a:bodyPr lIns="32827" tIns="16409" rIns="32827" bIns="16409" anchor="t" anchorCtr="0">
              <a:noAutofit/>
            </a:bodyPr>
            <a:lstStyle/>
            <a:p>
              <a:pPr marL="0" marR="0" lvl="0" indent="0" algn="ctr" defTabSz="6099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lang="en-US" altLang="zh-CN" sz="1500" kern="0" dirty="0">
                  <a:solidFill>
                    <a:prstClr val="white">
                      <a:lumMod val="50000"/>
                    </a:prstClr>
                  </a:solidFill>
                  <a:latin typeface="Arial"/>
                  <a:cs typeface="+mn-ea"/>
                  <a:sym typeface="+mn-lt"/>
                </a:rPr>
                <a:t>service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cs typeface="+mn-ea"/>
                <a:sym typeface="+mn-lt"/>
              </a:endParaRPr>
            </a:p>
          </p:txBody>
        </p:sp>
      </p:grpSp>
      <p:sp>
        <p:nvSpPr>
          <p:cNvPr id="30" name="Shape 888"/>
          <p:cNvSpPr txBox="1"/>
          <p:nvPr/>
        </p:nvSpPr>
        <p:spPr>
          <a:xfrm>
            <a:off x="1529710" y="2763186"/>
            <a:ext cx="2071645" cy="397927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algn="ctr" defTabSz="609951">
              <a:buSzPct val="25000"/>
            </a:pPr>
            <a:r>
              <a:rPr lang="zh-CN" altLang="en-US" sz="2300" b="1" dirty="0">
                <a:solidFill>
                  <a:prstClr val="white"/>
                </a:solidFill>
                <a:latin typeface="Arial"/>
                <a:cs typeface="+mn-ea"/>
                <a:sym typeface="+mn-lt"/>
              </a:rPr>
              <a:t>表现层</a:t>
            </a:r>
            <a:endParaRPr lang="en-US" sz="2300" b="1" dirty="0">
              <a:solidFill>
                <a:prstClr val="white"/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31" name="Shape 889"/>
          <p:cNvSpPr txBox="1"/>
          <p:nvPr/>
        </p:nvSpPr>
        <p:spPr>
          <a:xfrm>
            <a:off x="2215473" y="2508125"/>
            <a:ext cx="724404" cy="228440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algn="ctr" defTabSz="609951">
              <a:buSzPct val="25000"/>
            </a:pPr>
            <a:r>
              <a:rPr lang="en-US" sz="1200" dirty="0">
                <a:solidFill>
                  <a:prstClr val="white"/>
                </a:solidFill>
                <a:latin typeface="Arial"/>
                <a:cs typeface="+mn-ea"/>
                <a:sym typeface="+mn-lt"/>
              </a:rPr>
              <a:t>D A I L Y</a:t>
            </a:r>
          </a:p>
        </p:txBody>
      </p:sp>
      <p:sp>
        <p:nvSpPr>
          <p:cNvPr id="32" name="Shape 890"/>
          <p:cNvSpPr txBox="1"/>
          <p:nvPr/>
        </p:nvSpPr>
        <p:spPr>
          <a:xfrm>
            <a:off x="1569829" y="3258318"/>
            <a:ext cx="1991409" cy="1118126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algn="ctr" defTabSz="609951">
              <a:lnSpc>
                <a:spcPct val="150000"/>
              </a:lnSpc>
              <a:buSzPct val="25000"/>
            </a:pPr>
            <a:r>
              <a:rPr lang="en-US" sz="3600" dirty="0">
                <a:solidFill>
                  <a:prstClr val="white"/>
                </a:solidFill>
                <a:latin typeface="Arial"/>
                <a:cs typeface="+mn-ea"/>
                <a:sym typeface="+mn-lt"/>
              </a:rPr>
              <a:t>S</a:t>
            </a:r>
            <a:r>
              <a:rPr lang="en-US" altLang="zh-CN" sz="3600" dirty="0">
                <a:solidFill>
                  <a:prstClr val="white"/>
                </a:solidFill>
                <a:latin typeface="Arial"/>
                <a:cs typeface="+mn-ea"/>
                <a:sym typeface="+mn-lt"/>
              </a:rPr>
              <a:t>ervlet</a:t>
            </a:r>
            <a:endParaRPr lang="en-US" sz="3600" dirty="0">
              <a:solidFill>
                <a:prstClr val="white"/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33" name="Shape 891"/>
          <p:cNvSpPr txBox="1"/>
          <p:nvPr/>
        </p:nvSpPr>
        <p:spPr>
          <a:xfrm>
            <a:off x="4951496" y="2763186"/>
            <a:ext cx="2241558" cy="397927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algn="ctr" defTabSz="609951">
              <a:buSzPct val="25000"/>
            </a:pPr>
            <a:r>
              <a:rPr lang="zh-CN" altLang="en-US" sz="2300" b="1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业务逻辑层</a:t>
            </a:r>
            <a:endParaRPr lang="en-US" sz="2300" b="1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34" name="Shape 892"/>
          <p:cNvSpPr txBox="1"/>
          <p:nvPr/>
        </p:nvSpPr>
        <p:spPr>
          <a:xfrm>
            <a:off x="5592565" y="2508125"/>
            <a:ext cx="959421" cy="228440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algn="ctr" defTabSz="609951">
              <a:buSzPct val="25000"/>
            </a:pPr>
            <a:r>
              <a:rPr lang="en-US" sz="120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M O N T L Y</a:t>
            </a:r>
          </a:p>
        </p:txBody>
      </p:sp>
      <p:sp>
        <p:nvSpPr>
          <p:cNvPr id="35" name="Shape 893"/>
          <p:cNvSpPr txBox="1"/>
          <p:nvPr/>
        </p:nvSpPr>
        <p:spPr>
          <a:xfrm>
            <a:off x="8544164" y="2763186"/>
            <a:ext cx="2138344" cy="397927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algn="ctr" defTabSz="609951">
              <a:buSzPct val="25000"/>
            </a:pPr>
            <a:r>
              <a:rPr lang="zh-CN" altLang="en-US" sz="2300" b="1" dirty="0">
                <a:solidFill>
                  <a:prstClr val="white"/>
                </a:solidFill>
                <a:latin typeface="Arial"/>
                <a:cs typeface="+mn-ea"/>
                <a:sym typeface="+mn-lt"/>
              </a:rPr>
              <a:t>数据访问层</a:t>
            </a:r>
            <a:endParaRPr lang="en-US" sz="2300" b="1" dirty="0">
              <a:solidFill>
                <a:prstClr val="white"/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36" name="Shape 894"/>
          <p:cNvSpPr txBox="1"/>
          <p:nvPr/>
        </p:nvSpPr>
        <p:spPr>
          <a:xfrm>
            <a:off x="9185927" y="2508125"/>
            <a:ext cx="902586" cy="228440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algn="ctr" defTabSz="609951">
              <a:buSzPct val="25000"/>
            </a:pPr>
            <a:r>
              <a:rPr lang="en-US" sz="1200">
                <a:solidFill>
                  <a:prstClr val="white"/>
                </a:solidFill>
                <a:latin typeface="Arial"/>
                <a:cs typeface="+mn-ea"/>
                <a:sym typeface="+mn-lt"/>
              </a:rPr>
              <a:t>Y E A R L Y</a:t>
            </a:r>
          </a:p>
        </p:txBody>
      </p:sp>
      <p:sp>
        <p:nvSpPr>
          <p:cNvPr id="37" name="Shape 897"/>
          <p:cNvSpPr txBox="1"/>
          <p:nvPr/>
        </p:nvSpPr>
        <p:spPr>
          <a:xfrm>
            <a:off x="1298166" y="779191"/>
            <a:ext cx="7023080" cy="442141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defTabSz="609951">
              <a:lnSpc>
                <a:spcPct val="150000"/>
              </a:lnSpc>
              <a:buSzPct val="25000"/>
            </a:pPr>
            <a:r>
              <a:rPr lang="zh-CN" altLang="en-US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数据访问层负责对数据库的基本操作</a:t>
            </a:r>
            <a:endParaRPr lang="en-US" altLang="zh-CN" dirty="0">
              <a:solidFill>
                <a:prstClr val="black"/>
              </a:solidFill>
              <a:latin typeface="Arial"/>
              <a:cs typeface="+mn-ea"/>
              <a:sym typeface="+mn-lt"/>
            </a:endParaRPr>
          </a:p>
          <a:p>
            <a:pPr defTabSz="609951">
              <a:lnSpc>
                <a:spcPct val="150000"/>
              </a:lnSpc>
              <a:buSzPct val="25000"/>
            </a:pPr>
            <a:r>
              <a:rPr lang="zh-CN" altLang="en-US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业务逻辑层实现使用的基本功能</a:t>
            </a:r>
            <a:endParaRPr lang="en-US" altLang="zh-CN" dirty="0">
              <a:solidFill>
                <a:prstClr val="black"/>
              </a:solidFill>
              <a:latin typeface="Arial"/>
              <a:cs typeface="+mn-ea"/>
              <a:sym typeface="+mn-lt"/>
            </a:endParaRPr>
          </a:p>
          <a:p>
            <a:pPr defTabSz="609951">
              <a:lnSpc>
                <a:spcPct val="150000"/>
              </a:lnSpc>
              <a:buSzPct val="25000"/>
            </a:pPr>
            <a:r>
              <a:rPr lang="zh-CN" altLang="en-US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表现层负责接收请求，封装数据，调用业务逻辑层，响应数据</a:t>
            </a:r>
            <a:endParaRPr lang="en-US" dirty="0">
              <a:solidFill>
                <a:prstClr val="black"/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38" name="Shape 898"/>
          <p:cNvSpPr txBox="1"/>
          <p:nvPr/>
        </p:nvSpPr>
        <p:spPr>
          <a:xfrm>
            <a:off x="5067829" y="3258318"/>
            <a:ext cx="1991409" cy="1118126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algn="ctr" defTabSz="609951">
              <a:lnSpc>
                <a:spcPct val="150000"/>
              </a:lnSpc>
              <a:buSzPct val="25000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Mapper</a:t>
            </a:r>
            <a:r>
              <a:rPr lang="zh-CN" altLang="en-US" sz="2000" dirty="0">
                <a:solidFill>
                  <a:prstClr val="white">
                    <a:lumMod val="50000"/>
                  </a:prstClr>
                </a:solidFill>
                <a:latin typeface="Arial"/>
                <a:cs typeface="+mn-ea"/>
                <a:sym typeface="+mn-lt"/>
              </a:rPr>
              <a:t>接口对应的实现方法</a:t>
            </a:r>
            <a:endParaRPr lang="en-US" sz="2000" dirty="0">
              <a:solidFill>
                <a:prstClr val="white">
                  <a:lumMod val="50000"/>
                </a:prstClr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39" name="Shape 899"/>
          <p:cNvSpPr txBox="1"/>
          <p:nvPr/>
        </p:nvSpPr>
        <p:spPr>
          <a:xfrm>
            <a:off x="8611315" y="3258318"/>
            <a:ext cx="2253909" cy="1118126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algn="ctr" defTabSz="609951">
              <a:lnSpc>
                <a:spcPct val="150000"/>
              </a:lnSpc>
              <a:buSzPct val="25000"/>
            </a:pPr>
            <a:r>
              <a:rPr lang="en-US" sz="2800" dirty="0" err="1">
                <a:solidFill>
                  <a:prstClr val="white"/>
                </a:solidFill>
                <a:latin typeface="Arial"/>
                <a:cs typeface="+mn-ea"/>
                <a:sym typeface="+mn-lt"/>
              </a:rPr>
              <a:t>Mybat</a:t>
            </a:r>
            <a:r>
              <a:rPr lang="en-US" altLang="zh-CN" sz="2800" dirty="0" err="1">
                <a:solidFill>
                  <a:prstClr val="white"/>
                </a:solidFill>
                <a:latin typeface="Arial"/>
                <a:cs typeface="+mn-ea"/>
                <a:sym typeface="+mn-lt"/>
              </a:rPr>
              <a:t>is</a:t>
            </a:r>
            <a:r>
              <a:rPr lang="zh-CN" altLang="en-US" sz="2800" dirty="0">
                <a:solidFill>
                  <a:prstClr val="white"/>
                </a:solidFill>
                <a:latin typeface="Arial"/>
                <a:cs typeface="+mn-ea"/>
                <a:sym typeface="+mn-lt"/>
              </a:rPr>
              <a:t>框架</a:t>
            </a:r>
            <a:endParaRPr lang="en-US" sz="2800" dirty="0">
              <a:solidFill>
                <a:prstClr val="white"/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40" name="Shape 900"/>
          <p:cNvSpPr/>
          <p:nvPr/>
        </p:nvSpPr>
        <p:spPr>
          <a:xfrm>
            <a:off x="8609558" y="4683990"/>
            <a:ext cx="1968026" cy="428679"/>
          </a:xfrm>
          <a:prstGeom prst="rect">
            <a:avLst/>
          </a:prstGeom>
          <a:noFill/>
          <a:ln w="38100" cap="flat" cmpd="sng">
            <a:solidFill>
              <a:sysClr val="window" lastClr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3795" tIns="21891" rIns="43795" bIns="21891" anchor="ctr" anchorCtr="0">
            <a:noAutofit/>
          </a:bodyPr>
          <a:lstStyle/>
          <a:p>
            <a:pPr marL="0" marR="0" lvl="0" indent="0" algn="ctr" defTabSz="6099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41" name="Shape 901"/>
          <p:cNvSpPr txBox="1"/>
          <p:nvPr/>
        </p:nvSpPr>
        <p:spPr>
          <a:xfrm>
            <a:off x="8966303" y="4739341"/>
            <a:ext cx="1299800" cy="279986"/>
          </a:xfrm>
          <a:prstGeom prst="rect">
            <a:avLst/>
          </a:prstGeom>
          <a:noFill/>
          <a:ln>
            <a:noFill/>
          </a:ln>
        </p:spPr>
        <p:txBody>
          <a:bodyPr lIns="43795" tIns="21891" rIns="43795" bIns="21891" anchor="t" anchorCtr="0">
            <a:noAutofit/>
          </a:bodyPr>
          <a:lstStyle/>
          <a:p>
            <a:pPr algn="ctr" defTabSz="609951">
              <a:buSzPct val="25000"/>
            </a:pPr>
            <a:r>
              <a:rPr lang="en-US" altLang="zh-CN" sz="1500" dirty="0">
                <a:solidFill>
                  <a:prstClr val="white"/>
                </a:solidFill>
                <a:latin typeface="Arial"/>
                <a:cs typeface="+mn-ea"/>
                <a:sym typeface="+mn-lt"/>
              </a:rPr>
              <a:t>mapper</a:t>
            </a:r>
            <a:endParaRPr lang="en-US" sz="1500" dirty="0">
              <a:solidFill>
                <a:prstClr val="white"/>
              </a:solidFill>
              <a:latin typeface="Arial"/>
              <a:cs typeface="+mn-ea"/>
              <a:sym typeface="+mn-lt"/>
            </a:endParaRP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1081" y="13981"/>
            <a:ext cx="4050292" cy="748020"/>
          </a:xfrm>
          <a:prstGeom prst="rect">
            <a:avLst/>
          </a:prstGeom>
        </p:spPr>
        <p:txBody>
          <a:bodyPr vert="horz" lIns="121990" tIns="60995" rIns="121990" bIns="60995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三层架构</a:t>
            </a:r>
          </a:p>
        </p:txBody>
      </p:sp>
    </p:spTree>
    <p:extLst>
      <p:ext uri="{BB962C8B-B14F-4D97-AF65-F5344CB8AC3E}">
        <p14:creationId xmlns:p14="http://schemas.microsoft.com/office/powerpoint/2010/main" val="177146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811829" y="-2"/>
            <a:ext cx="8374566" cy="6920146"/>
            <a:chOff x="3811829" y="-2"/>
            <a:chExt cx="8374566" cy="69201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328" y="-2"/>
              <a:ext cx="8296067" cy="6858002"/>
            </a:xfrm>
            <a:prstGeom prst="rect">
              <a:avLst/>
            </a:prstGeom>
          </p:spPr>
        </p:pic>
        <p:sp>
          <p:nvSpPr>
            <p:cNvPr id="8" name="直角三角形 7"/>
            <p:cNvSpPr/>
            <p:nvPr/>
          </p:nvSpPr>
          <p:spPr>
            <a:xfrm rot="10800000" flipH="1">
              <a:off x="3811829" y="0"/>
              <a:ext cx="4990653" cy="692014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" name="任意多边形: 形状 3"/>
          <p:cNvSpPr/>
          <p:nvPr/>
        </p:nvSpPr>
        <p:spPr>
          <a:xfrm flipH="1" flipV="1">
            <a:off x="-877" y="6454066"/>
            <a:ext cx="6096877" cy="403934"/>
          </a:xfrm>
          <a:custGeom>
            <a:avLst/>
            <a:gdLst>
              <a:gd name="connsiteX0" fmla="*/ 5156525 w 5156525"/>
              <a:gd name="connsiteY0" fmla="*/ 870916 h 870916"/>
              <a:gd name="connsiteX1" fmla="*/ 138238 w 5156525"/>
              <a:gd name="connsiteY1" fmla="*/ 870916 h 870916"/>
              <a:gd name="connsiteX2" fmla="*/ 0 w 5156525"/>
              <a:gd name="connsiteY2" fmla="*/ 870916 h 870916"/>
              <a:gd name="connsiteX3" fmla="*/ 537944 w 5156525"/>
              <a:gd name="connsiteY3" fmla="*/ 0 h 870916"/>
              <a:gd name="connsiteX4" fmla="*/ 5156525 w 5156525"/>
              <a:gd name="connsiteY4" fmla="*/ 0 h 87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6525" h="870916">
                <a:moveTo>
                  <a:pt x="5156525" y="870916"/>
                </a:moveTo>
                <a:lnTo>
                  <a:pt x="138238" y="870916"/>
                </a:lnTo>
                <a:lnTo>
                  <a:pt x="0" y="870916"/>
                </a:lnTo>
                <a:lnTo>
                  <a:pt x="537944" y="0"/>
                </a:lnTo>
                <a:lnTo>
                  <a:pt x="5156525" y="0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 flipH="1">
            <a:off x="947355" y="-2"/>
            <a:ext cx="917322" cy="870012"/>
          </a:xfrm>
          <a:custGeom>
            <a:avLst/>
            <a:gdLst>
              <a:gd name="connsiteX0" fmla="*/ 738791 w 2053034"/>
              <a:gd name="connsiteY0" fmla="*/ 0 h 2127725"/>
              <a:gd name="connsiteX1" fmla="*/ 0 w 2053034"/>
              <a:gd name="connsiteY1" fmla="*/ 0 h 2127725"/>
              <a:gd name="connsiteX2" fmla="*/ 1314243 w 2053034"/>
              <a:gd name="connsiteY2" fmla="*/ 2127725 h 2127725"/>
              <a:gd name="connsiteX3" fmla="*/ 2053034 w 2053034"/>
              <a:gd name="connsiteY3" fmla="*/ 2127725 h 212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034" h="2127725">
                <a:moveTo>
                  <a:pt x="738791" y="0"/>
                </a:moveTo>
                <a:lnTo>
                  <a:pt x="0" y="0"/>
                </a:lnTo>
                <a:lnTo>
                  <a:pt x="1314243" y="2127725"/>
                </a:lnTo>
                <a:lnTo>
                  <a:pt x="2053034" y="2127725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-1" y="-3"/>
            <a:ext cx="1411551" cy="1373387"/>
          </a:xfrm>
          <a:custGeom>
            <a:avLst/>
            <a:gdLst>
              <a:gd name="connsiteX0" fmla="*/ 1305661 w 1305661"/>
              <a:gd name="connsiteY0" fmla="*/ 0 h 1373384"/>
              <a:gd name="connsiteX1" fmla="*/ 1295754 w 1305661"/>
              <a:gd name="connsiteY1" fmla="*/ 0 h 1373384"/>
              <a:gd name="connsiteX2" fmla="*/ 993353 w 1305661"/>
              <a:gd name="connsiteY2" fmla="*/ 0 h 1373384"/>
              <a:gd name="connsiteX3" fmla="*/ 865521 w 1305661"/>
              <a:gd name="connsiteY3" fmla="*/ 0 h 1373384"/>
              <a:gd name="connsiteX4" fmla="*/ 840344 w 1305661"/>
              <a:gd name="connsiteY4" fmla="*/ 0 h 1373384"/>
              <a:gd name="connsiteX5" fmla="*/ 666568 w 1305661"/>
              <a:gd name="connsiteY5" fmla="*/ 0 h 1373384"/>
              <a:gd name="connsiteX6" fmla="*/ 455410 w 1305661"/>
              <a:gd name="connsiteY6" fmla="*/ 0 h 1373384"/>
              <a:gd name="connsiteX7" fmla="*/ 153009 w 1305661"/>
              <a:gd name="connsiteY7" fmla="*/ 0 h 1373384"/>
              <a:gd name="connsiteX8" fmla="*/ 0 w 1305661"/>
              <a:gd name="connsiteY8" fmla="*/ 0 h 1373384"/>
              <a:gd name="connsiteX9" fmla="*/ 537943 w 1305661"/>
              <a:gd name="connsiteY9" fmla="*/ 870916 h 1373384"/>
              <a:gd name="connsiteX10" fmla="*/ 690952 w 1305661"/>
              <a:gd name="connsiteY10" fmla="*/ 870916 h 1373384"/>
              <a:gd name="connsiteX11" fmla="*/ 840344 w 1305661"/>
              <a:gd name="connsiteY11" fmla="*/ 870916 h 1373384"/>
              <a:gd name="connsiteX12" fmla="*/ 902110 w 1305661"/>
              <a:gd name="connsiteY12" fmla="*/ 870916 h 1373384"/>
              <a:gd name="connsiteX13" fmla="*/ 986463 w 1305661"/>
              <a:gd name="connsiteY13" fmla="*/ 870916 h 1373384"/>
              <a:gd name="connsiteX14" fmla="*/ 1296825 w 1305661"/>
              <a:gd name="connsiteY14" fmla="*/ 1373384 h 1373384"/>
              <a:gd name="connsiteX15" fmla="*/ 1305661 w 1305661"/>
              <a:gd name="connsiteY15" fmla="*/ 1373384 h 13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05661" h="1373384">
                <a:moveTo>
                  <a:pt x="1305661" y="0"/>
                </a:moveTo>
                <a:lnTo>
                  <a:pt x="1295754" y="0"/>
                </a:lnTo>
                <a:lnTo>
                  <a:pt x="993353" y="0"/>
                </a:lnTo>
                <a:lnTo>
                  <a:pt x="865521" y="0"/>
                </a:lnTo>
                <a:lnTo>
                  <a:pt x="840344" y="0"/>
                </a:lnTo>
                <a:lnTo>
                  <a:pt x="666568" y="0"/>
                </a:lnTo>
                <a:lnTo>
                  <a:pt x="455410" y="0"/>
                </a:lnTo>
                <a:lnTo>
                  <a:pt x="153009" y="0"/>
                </a:lnTo>
                <a:lnTo>
                  <a:pt x="0" y="0"/>
                </a:lnTo>
                <a:lnTo>
                  <a:pt x="537943" y="870916"/>
                </a:lnTo>
                <a:lnTo>
                  <a:pt x="690952" y="870916"/>
                </a:lnTo>
                <a:lnTo>
                  <a:pt x="840344" y="870916"/>
                </a:lnTo>
                <a:lnTo>
                  <a:pt x="902110" y="870916"/>
                </a:lnTo>
                <a:lnTo>
                  <a:pt x="986463" y="870916"/>
                </a:lnTo>
                <a:lnTo>
                  <a:pt x="1296825" y="1373384"/>
                </a:lnTo>
                <a:lnTo>
                  <a:pt x="1305661" y="1373384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H="1" flipV="1">
            <a:off x="5912528" y="6454066"/>
            <a:ext cx="6288003" cy="403934"/>
          </a:xfrm>
          <a:custGeom>
            <a:avLst/>
            <a:gdLst>
              <a:gd name="connsiteX0" fmla="*/ 5156525 w 5156525"/>
              <a:gd name="connsiteY0" fmla="*/ 870916 h 870916"/>
              <a:gd name="connsiteX1" fmla="*/ 138238 w 5156525"/>
              <a:gd name="connsiteY1" fmla="*/ 870916 h 870916"/>
              <a:gd name="connsiteX2" fmla="*/ 0 w 5156525"/>
              <a:gd name="connsiteY2" fmla="*/ 870916 h 870916"/>
              <a:gd name="connsiteX3" fmla="*/ 537944 w 5156525"/>
              <a:gd name="connsiteY3" fmla="*/ 0 h 870916"/>
              <a:gd name="connsiteX4" fmla="*/ 5156525 w 5156525"/>
              <a:gd name="connsiteY4" fmla="*/ 0 h 87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6525" h="870916">
                <a:moveTo>
                  <a:pt x="5156525" y="870916"/>
                </a:moveTo>
                <a:lnTo>
                  <a:pt x="138238" y="870916"/>
                </a:lnTo>
                <a:lnTo>
                  <a:pt x="0" y="870916"/>
                </a:lnTo>
                <a:lnTo>
                  <a:pt x="537944" y="0"/>
                </a:lnTo>
                <a:lnTo>
                  <a:pt x="5156525" y="0"/>
                </a:lnTo>
                <a:close/>
              </a:path>
            </a:pathLst>
          </a:custGeom>
          <a:solidFill>
            <a:srgbClr val="A78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Rectangle: Rounded Corners 8"/>
          <p:cNvSpPr/>
          <p:nvPr/>
        </p:nvSpPr>
        <p:spPr>
          <a:xfrm rot="2700000">
            <a:off x="2036575" y="2129579"/>
            <a:ext cx="1117901" cy="1117901"/>
          </a:xfrm>
          <a:prstGeom prst="roundRect">
            <a:avLst>
              <a:gd name="adj" fmla="val 21316"/>
            </a:avLst>
          </a:prstGeom>
          <a:solidFill>
            <a:schemeClr val="bg1"/>
          </a:solidFill>
          <a:ln>
            <a:solidFill>
              <a:srgbClr val="A786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cs typeface="+mn-ea"/>
              <a:sym typeface="+mn-lt"/>
            </a:endParaRPr>
          </a:p>
        </p:txBody>
      </p:sp>
      <p:sp>
        <p:nvSpPr>
          <p:cNvPr id="15" name="Rectangle: Rounded Corners 8"/>
          <p:cNvSpPr/>
          <p:nvPr/>
        </p:nvSpPr>
        <p:spPr>
          <a:xfrm rot="2700000">
            <a:off x="2148344" y="2236317"/>
            <a:ext cx="888124" cy="888124"/>
          </a:xfrm>
          <a:prstGeom prst="roundRect">
            <a:avLst>
              <a:gd name="adj" fmla="val 21316"/>
            </a:avLst>
          </a:prstGeom>
          <a:solidFill>
            <a:srgbClr val="A78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cs typeface="+mn-ea"/>
              <a:sym typeface="+mn-lt"/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874577" y="3799163"/>
            <a:ext cx="3435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000" dirty="0">
                <a:cs typeface="+mn-ea"/>
                <a:sym typeface="+mn-lt"/>
              </a:rPr>
              <a:t>项目展示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37117" y="2197079"/>
            <a:ext cx="79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>
            <a:spLocks/>
          </p:cNvSpPr>
          <p:nvPr/>
        </p:nvSpPr>
        <p:spPr>
          <a:xfrm>
            <a:off x="1081" y="13981"/>
            <a:ext cx="4050292" cy="748020"/>
          </a:xfrm>
          <a:prstGeom prst="rect">
            <a:avLst/>
          </a:prstGeom>
        </p:spPr>
        <p:txBody>
          <a:bodyPr vert="horz" lIns="121990" tIns="60995" rIns="121990" bIns="60995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首页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CF8244-E28C-4C62-E063-780ABC4D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857385"/>
            <a:ext cx="9129641" cy="50234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2029E2-5774-7623-A7D6-F6485ED71962}"/>
              </a:ext>
            </a:extLst>
          </p:cNvPr>
          <p:cNvSpPr txBox="1"/>
          <p:nvPr/>
        </p:nvSpPr>
        <p:spPr>
          <a:xfrm>
            <a:off x="9323293" y="1425389"/>
            <a:ext cx="2187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导航页，可以选择跳转到管理员界面、用户购买机票界面、我的订单界面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0" y="1536747"/>
            <a:ext cx="12183861" cy="1817704"/>
          </a:xfrm>
          <a:prstGeom prst="rect">
            <a:avLst/>
          </a:prstGeom>
          <a:solidFill>
            <a:srgbClr val="A786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81" y="13981"/>
            <a:ext cx="4050292" cy="748020"/>
          </a:xfrm>
          <a:prstGeom prst="rect">
            <a:avLst/>
          </a:prstGeom>
        </p:spPr>
        <p:txBody>
          <a:bodyPr vert="horz" lIns="121990" tIns="60995" rIns="121990" bIns="60995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dirty="0">
                <a:solidFill>
                  <a:prstClr val="black"/>
                </a:solidFill>
                <a:latin typeface="Arial"/>
                <a:cs typeface="+mn-ea"/>
                <a:sym typeface="+mn-lt"/>
              </a:rPr>
              <a:t>管理员界面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E1F5C8-578F-58BD-704D-335FD2F1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682"/>
            <a:ext cx="8141175" cy="35864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282C1C-9C56-94F9-0509-ED39E5A82A52}"/>
              </a:ext>
            </a:extLst>
          </p:cNvPr>
          <p:cNvSpPr txBox="1"/>
          <p:nvPr/>
        </p:nvSpPr>
        <p:spPr>
          <a:xfrm>
            <a:off x="8547952" y="1613118"/>
            <a:ext cx="3071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实现了对航班信息的输入删除，并且能够显示航班的满坐率情况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nz3kot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260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思源宋体 CN ExtraLight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航空运输</dc:title>
  <dc:creator>第一PPT</dc:creator>
  <cp:keywords>www.1ppt.com</cp:keywords>
  <dc:description>www.1ppt.com</dc:description>
  <cp:lastModifiedBy>芮 立宇</cp:lastModifiedBy>
  <cp:revision>35</cp:revision>
  <dcterms:created xsi:type="dcterms:W3CDTF">2020-04-12T11:29:00Z</dcterms:created>
  <dcterms:modified xsi:type="dcterms:W3CDTF">2022-12-16T01:13:48Z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