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3" r:id="rId7"/>
    <p:sldId id="277" r:id="rId8"/>
    <p:sldId id="262" r:id="rId9"/>
    <p:sldId id="260" r:id="rId10"/>
    <p:sldId id="270" r:id="rId11"/>
    <p:sldId id="261" r:id="rId12"/>
    <p:sldId id="268" r:id="rId13"/>
    <p:sldId id="271" r:id="rId14"/>
    <p:sldId id="275" r:id="rId15"/>
    <p:sldId id="272" r:id="rId16"/>
    <p:sldId id="273" r:id="rId17"/>
    <p:sldId id="274" r:id="rId18"/>
    <p:sldId id="276" r:id="rId19"/>
    <p:sldId id="25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4" y="537428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799" y="27418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2" y="3677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447" y="26947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550" y="234917"/>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00" y="3306597"/>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a:xfrm>
            <a:off x="684213" y="4495800"/>
            <a:ext cx="8534400" cy="864870"/>
          </a:xfrm>
        </p:spPr>
        <p:txBody>
          <a:bodyPr>
            <a:normAutofit lnSpcReduction="10000"/>
          </a:bodyPr>
          <a:lstStyle/>
          <a:p>
            <a:r>
              <a:rPr lang="en-US" dirty="0"/>
              <a:t>While the top songs have only a small correlation with the attributes for the full 60 years, we decided to breakdown the songs using the </a:t>
            </a:r>
            <a:r>
              <a:rPr lang="en-US" dirty="0" err="1"/>
              <a:t>WeekID</a:t>
            </a:r>
            <a:r>
              <a:rPr lang="en-US" dirty="0"/>
              <a:t> by decade.  </a:t>
            </a:r>
          </a:p>
        </p:txBody>
      </p:sp>
    </p:spTree>
    <p:extLst>
      <p:ext uri="{BB962C8B-B14F-4D97-AF65-F5344CB8AC3E}">
        <p14:creationId xmlns:p14="http://schemas.microsoft.com/office/powerpoint/2010/main" val="10391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622B4C-828C-46E8-BB1F-20268530DD90}"/>
              </a:ext>
            </a:extLst>
          </p:cNvPr>
          <p:cNvSpPr txBox="1"/>
          <p:nvPr/>
        </p:nvSpPr>
        <p:spPr>
          <a:xfrm>
            <a:off x="2673927" y="338096"/>
            <a:ext cx="6844145" cy="461665"/>
          </a:xfrm>
          <a:prstGeom prst="rect">
            <a:avLst/>
          </a:prstGeom>
          <a:noFill/>
        </p:spPr>
        <p:txBody>
          <a:bodyPr wrap="square" rtlCol="0">
            <a:spAutoFit/>
          </a:bodyPr>
          <a:lstStyle/>
          <a:p>
            <a:pPr algn="ctr"/>
            <a:r>
              <a:rPr lang="en-US" sz="2400" b="1" dirty="0"/>
              <a:t>Loudness trends over the last 60+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solidFill>
                  <a:schemeClr val="tx2">
                    <a:lumMod val="75000"/>
                  </a:schemeClr>
                </a:solidFill>
              </a:rPr>
              <a:t>Music has increased in loudness over the years</a:t>
            </a:r>
          </a:p>
        </p:txBody>
      </p:sp>
      <p:pic>
        <p:nvPicPr>
          <p:cNvPr id="4" name="Picture 3" descr="A close up of text on a white background&#10;&#10;Description automatically generated">
            <a:extLst>
              <a:ext uri="{FF2B5EF4-FFF2-40B4-BE49-F238E27FC236}">
                <a16:creationId xmlns:a16="http://schemas.microsoft.com/office/drawing/2014/main" id="{205C3197-AEDD-4BFA-9660-12B2627D95B0}"/>
              </a:ext>
            </a:extLst>
          </p:cNvPr>
          <p:cNvPicPr>
            <a:picLocks noChangeAspect="1"/>
          </p:cNvPicPr>
          <p:nvPr/>
        </p:nvPicPr>
        <p:blipFill>
          <a:blip r:embed="rId2"/>
          <a:stretch>
            <a:fillRect/>
          </a:stretch>
        </p:blipFill>
        <p:spPr>
          <a:xfrm>
            <a:off x="276466" y="1349985"/>
            <a:ext cx="5487650" cy="3658433"/>
          </a:xfrm>
          <a:prstGeom prst="rect">
            <a:avLst/>
          </a:prstGeom>
        </p:spPr>
      </p:pic>
      <p:pic>
        <p:nvPicPr>
          <p:cNvPr id="7" name="Picture 6" descr="A close up of a map&#10;&#10;Description automatically generated">
            <a:extLst>
              <a:ext uri="{FF2B5EF4-FFF2-40B4-BE49-F238E27FC236}">
                <a16:creationId xmlns:a16="http://schemas.microsoft.com/office/drawing/2014/main" id="{325124A6-A57B-47FC-A3D8-485F68FFF50C}"/>
              </a:ext>
            </a:extLst>
          </p:cNvPr>
          <p:cNvPicPr>
            <a:picLocks noChangeAspect="1"/>
          </p:cNvPicPr>
          <p:nvPr/>
        </p:nvPicPr>
        <p:blipFill>
          <a:blip r:embed="rId3"/>
          <a:stretch>
            <a:fillRect/>
          </a:stretch>
        </p:blipFill>
        <p:spPr>
          <a:xfrm>
            <a:off x="3352174" y="1349984"/>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7B8690B-4DF2-4F6C-B2BC-3D9E0322B92B}"/>
              </a:ext>
            </a:extLst>
          </p:cNvPr>
          <p:cNvPicPr>
            <a:picLocks noChangeAspect="1"/>
          </p:cNvPicPr>
          <p:nvPr/>
        </p:nvPicPr>
        <p:blipFill>
          <a:blip r:embed="rId4"/>
          <a:stretch>
            <a:fillRect/>
          </a:stretch>
        </p:blipFill>
        <p:spPr>
          <a:xfrm>
            <a:off x="6489865" y="1349984"/>
            <a:ext cx="5487650" cy="3658433"/>
          </a:xfrm>
          <a:prstGeom prst="rect">
            <a:avLst/>
          </a:prstGeom>
        </p:spPr>
      </p:pic>
    </p:spTree>
    <p:extLst>
      <p:ext uri="{BB962C8B-B14F-4D97-AF65-F5344CB8AC3E}">
        <p14:creationId xmlns:p14="http://schemas.microsoft.com/office/powerpoint/2010/main" val="30417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E99994E-B1BA-4D25-BE42-963F0B104805}"/>
              </a:ext>
            </a:extLst>
          </p:cNvPr>
          <p:cNvPicPr>
            <a:picLocks noChangeAspect="1"/>
          </p:cNvPicPr>
          <p:nvPr/>
        </p:nvPicPr>
        <p:blipFill>
          <a:blip r:embed="rId2"/>
          <a:stretch>
            <a:fillRect/>
          </a:stretch>
        </p:blipFill>
        <p:spPr>
          <a:xfrm>
            <a:off x="4538366" y="3491469"/>
            <a:ext cx="2668036" cy="177869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49D965B-0959-487D-9455-38860D00AA02}"/>
              </a:ext>
            </a:extLst>
          </p:cNvPr>
          <p:cNvPicPr>
            <a:picLocks noChangeAspect="1"/>
          </p:cNvPicPr>
          <p:nvPr/>
        </p:nvPicPr>
        <p:blipFill>
          <a:blip r:embed="rId3"/>
          <a:stretch>
            <a:fillRect/>
          </a:stretch>
        </p:blipFill>
        <p:spPr>
          <a:xfrm>
            <a:off x="570090" y="5006753"/>
            <a:ext cx="2509502" cy="16730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722657C-33E9-478A-9E1E-B0977E0FB984}"/>
              </a:ext>
            </a:extLst>
          </p:cNvPr>
          <p:cNvPicPr>
            <a:picLocks noChangeAspect="1"/>
          </p:cNvPicPr>
          <p:nvPr/>
        </p:nvPicPr>
        <p:blipFill>
          <a:blip r:embed="rId4"/>
          <a:stretch>
            <a:fillRect/>
          </a:stretch>
        </p:blipFill>
        <p:spPr>
          <a:xfrm>
            <a:off x="5293195" y="110575"/>
            <a:ext cx="2297301" cy="1531534"/>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CF7A7384-88AC-47BD-98A7-887C0E112240}"/>
              </a:ext>
            </a:extLst>
          </p:cNvPr>
          <p:cNvPicPr>
            <a:picLocks noChangeAspect="1"/>
          </p:cNvPicPr>
          <p:nvPr/>
        </p:nvPicPr>
        <p:blipFill>
          <a:blip r:embed="rId5"/>
          <a:stretch>
            <a:fillRect/>
          </a:stretch>
        </p:blipFill>
        <p:spPr>
          <a:xfrm>
            <a:off x="8680857" y="3491469"/>
            <a:ext cx="3246836" cy="2164557"/>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566739" y="5541390"/>
            <a:ext cx="6844145" cy="1077218"/>
          </a:xfrm>
          <a:prstGeom prst="rect">
            <a:avLst/>
          </a:prstGeom>
          <a:solidFill>
            <a:schemeClr val="bg1"/>
          </a:solidFill>
          <a:ln>
            <a:solidFill>
              <a:schemeClr val="tx1"/>
            </a:solidFill>
          </a:ln>
        </p:spPr>
        <p:txBody>
          <a:bodyPr wrap="square" rtlCol="0">
            <a:spAutoFit/>
          </a:bodyPr>
          <a:lstStyle/>
          <a:p>
            <a:pPr algn="ctr"/>
            <a:r>
              <a:rPr lang="en-US" sz="2400" b="1" dirty="0">
                <a:solidFill>
                  <a:schemeClr val="bg2">
                    <a:lumMod val="20000"/>
                    <a:lumOff val="80000"/>
                  </a:schemeClr>
                </a:solidFill>
              </a:rPr>
              <a:t>Tempo trends over the last 60+ years</a:t>
            </a:r>
          </a:p>
          <a:p>
            <a:pPr marL="342900" indent="-342900">
              <a:buFont typeface="Arial" panose="020B0604020202020204" pitchFamily="34" charset="0"/>
              <a:buChar char="•"/>
            </a:pPr>
            <a:r>
              <a:rPr lang="en-US" sz="2000" b="1" dirty="0">
                <a:solidFill>
                  <a:schemeClr val="bg2">
                    <a:lumMod val="20000"/>
                    <a:lumOff val="80000"/>
                  </a:schemeClr>
                </a:solidFill>
              </a:rPr>
              <a:t>Large jump from 50’s to 60’s</a:t>
            </a:r>
          </a:p>
          <a:p>
            <a:pPr marL="342900" indent="-342900">
              <a:buFont typeface="Arial" panose="020B0604020202020204" pitchFamily="34" charset="0"/>
              <a:buChar char="•"/>
            </a:pPr>
            <a:r>
              <a:rPr lang="en-US" sz="2000" b="1" dirty="0">
                <a:solidFill>
                  <a:schemeClr val="bg2">
                    <a:lumMod val="20000"/>
                    <a:lumOff val="80000"/>
                  </a:schemeClr>
                </a:solidFill>
              </a:rPr>
              <a:t>Slow increase for the last 60 years</a:t>
            </a:r>
          </a:p>
        </p:txBody>
      </p:sp>
      <p:pic>
        <p:nvPicPr>
          <p:cNvPr id="21" name="Picture 20" descr="A screenshot of a cell phone&#10;&#10;Description automatically generated">
            <a:extLst>
              <a:ext uri="{FF2B5EF4-FFF2-40B4-BE49-F238E27FC236}">
                <a16:creationId xmlns:a16="http://schemas.microsoft.com/office/drawing/2014/main" id="{05A05D0A-7B3D-427F-948F-ACC4A102EDBC}"/>
              </a:ext>
            </a:extLst>
          </p:cNvPr>
          <p:cNvPicPr>
            <a:picLocks noChangeAspect="1"/>
          </p:cNvPicPr>
          <p:nvPr/>
        </p:nvPicPr>
        <p:blipFill>
          <a:blip r:embed="rId6"/>
          <a:stretch>
            <a:fillRect/>
          </a:stretch>
        </p:blipFill>
        <p:spPr>
          <a:xfrm>
            <a:off x="8951331" y="108496"/>
            <a:ext cx="3102174" cy="2068115"/>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723F8AC8-9ECA-4B6E-9D3A-EDCE8E143B27}"/>
              </a:ext>
            </a:extLst>
          </p:cNvPr>
          <p:cNvPicPr>
            <a:picLocks noChangeAspect="1"/>
          </p:cNvPicPr>
          <p:nvPr/>
        </p:nvPicPr>
        <p:blipFill>
          <a:blip r:embed="rId7"/>
          <a:stretch>
            <a:fillRect/>
          </a:stretch>
        </p:blipFill>
        <p:spPr>
          <a:xfrm>
            <a:off x="457770" y="2280652"/>
            <a:ext cx="3057493" cy="20383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9500D081-9168-40C7-86CE-84D7058F9A17}"/>
              </a:ext>
            </a:extLst>
          </p:cNvPr>
          <p:cNvPicPr>
            <a:picLocks noChangeAspect="1"/>
          </p:cNvPicPr>
          <p:nvPr/>
        </p:nvPicPr>
        <p:blipFill>
          <a:blip r:embed="rId8"/>
          <a:stretch>
            <a:fillRect/>
          </a:stretch>
        </p:blipFill>
        <p:spPr>
          <a:xfrm>
            <a:off x="457770" y="130070"/>
            <a:ext cx="3057493" cy="2038328"/>
          </a:xfrm>
          <a:prstGeom prst="rect">
            <a:avLst/>
          </a:prstGeom>
        </p:spPr>
      </p:pic>
    </p:spTree>
    <p:extLst>
      <p:ext uri="{BB962C8B-B14F-4D97-AF65-F5344CB8AC3E}">
        <p14:creationId xmlns:p14="http://schemas.microsoft.com/office/powerpoint/2010/main" val="41554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36179786-E955-4DE6-AFD9-AB760A7DCFA6}"/>
              </a:ext>
            </a:extLst>
          </p:cNvPr>
          <p:cNvPicPr>
            <a:picLocks noChangeAspect="1"/>
          </p:cNvPicPr>
          <p:nvPr/>
        </p:nvPicPr>
        <p:blipFill>
          <a:blip r:embed="rId2"/>
          <a:stretch>
            <a:fillRect/>
          </a:stretch>
        </p:blipFill>
        <p:spPr>
          <a:xfrm>
            <a:off x="220601" y="103491"/>
            <a:ext cx="3225405" cy="21502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BCFC70E-6057-4B6D-89F1-E7D043D685D0}"/>
              </a:ext>
            </a:extLst>
          </p:cNvPr>
          <p:cNvPicPr>
            <a:picLocks noChangeAspect="1"/>
          </p:cNvPicPr>
          <p:nvPr/>
        </p:nvPicPr>
        <p:blipFill>
          <a:blip r:embed="rId3"/>
          <a:stretch>
            <a:fillRect/>
          </a:stretch>
        </p:blipFill>
        <p:spPr>
          <a:xfrm>
            <a:off x="4162176" y="103491"/>
            <a:ext cx="3225404" cy="2150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F34F0F-2765-4A68-A2F6-9F708C8DFBC8}"/>
              </a:ext>
            </a:extLst>
          </p:cNvPr>
          <p:cNvPicPr>
            <a:picLocks noChangeAspect="1"/>
          </p:cNvPicPr>
          <p:nvPr/>
        </p:nvPicPr>
        <p:blipFill>
          <a:blip r:embed="rId4"/>
          <a:stretch>
            <a:fillRect/>
          </a:stretch>
        </p:blipFill>
        <p:spPr>
          <a:xfrm>
            <a:off x="8103750" y="103491"/>
            <a:ext cx="3225406" cy="2150270"/>
          </a:xfrm>
          <a:prstGeom prst="rect">
            <a:avLst/>
          </a:prstGeom>
        </p:spPr>
      </p:pic>
      <p:pic>
        <p:nvPicPr>
          <p:cNvPr id="9" name="Picture 8" descr="A close up of a map&#10;&#10;Description automatically generated">
            <a:extLst>
              <a:ext uri="{FF2B5EF4-FFF2-40B4-BE49-F238E27FC236}">
                <a16:creationId xmlns:a16="http://schemas.microsoft.com/office/drawing/2014/main" id="{678D6515-BB5E-4797-82FF-3D8B685F0F0D}"/>
              </a:ext>
            </a:extLst>
          </p:cNvPr>
          <p:cNvPicPr>
            <a:picLocks noChangeAspect="1"/>
          </p:cNvPicPr>
          <p:nvPr/>
        </p:nvPicPr>
        <p:blipFill>
          <a:blip r:embed="rId5"/>
          <a:stretch>
            <a:fillRect/>
          </a:stretch>
        </p:blipFill>
        <p:spPr>
          <a:xfrm>
            <a:off x="220600" y="2410272"/>
            <a:ext cx="3225405" cy="2150269"/>
          </a:xfrm>
          <a:prstGeom prst="rect">
            <a:avLst/>
          </a:prstGeom>
        </p:spPr>
      </p:pic>
      <p:pic>
        <p:nvPicPr>
          <p:cNvPr id="11" name="Picture 10" descr="A close up of a map&#10;&#10;Description automatically generated">
            <a:extLst>
              <a:ext uri="{FF2B5EF4-FFF2-40B4-BE49-F238E27FC236}">
                <a16:creationId xmlns:a16="http://schemas.microsoft.com/office/drawing/2014/main" id="{FC336E67-438E-40DE-B4AC-0B617692CF08}"/>
              </a:ext>
            </a:extLst>
          </p:cNvPr>
          <p:cNvPicPr>
            <a:picLocks noChangeAspect="1"/>
          </p:cNvPicPr>
          <p:nvPr/>
        </p:nvPicPr>
        <p:blipFill>
          <a:blip r:embed="rId6"/>
          <a:stretch>
            <a:fillRect/>
          </a:stretch>
        </p:blipFill>
        <p:spPr>
          <a:xfrm>
            <a:off x="4162174" y="2410271"/>
            <a:ext cx="3225406" cy="21502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2B6400E-3C8D-4F2F-8288-0A883A5CD1A4}"/>
              </a:ext>
            </a:extLst>
          </p:cNvPr>
          <p:cNvPicPr>
            <a:picLocks noChangeAspect="1"/>
          </p:cNvPicPr>
          <p:nvPr/>
        </p:nvPicPr>
        <p:blipFill>
          <a:blip r:embed="rId7"/>
          <a:stretch>
            <a:fillRect/>
          </a:stretch>
        </p:blipFill>
        <p:spPr>
          <a:xfrm>
            <a:off x="8103752" y="2453970"/>
            <a:ext cx="3225404" cy="215026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F911470E-0436-4F5B-8204-4640ABF63536}"/>
              </a:ext>
            </a:extLst>
          </p:cNvPr>
          <p:cNvPicPr>
            <a:picLocks noChangeAspect="1"/>
          </p:cNvPicPr>
          <p:nvPr/>
        </p:nvPicPr>
        <p:blipFill>
          <a:blip r:embed="rId8"/>
          <a:stretch>
            <a:fillRect/>
          </a:stretch>
        </p:blipFill>
        <p:spPr>
          <a:xfrm>
            <a:off x="220599" y="4707730"/>
            <a:ext cx="3225405" cy="2150270"/>
          </a:xfrm>
          <a:prstGeom prst="rect">
            <a:avLst/>
          </a:prstGeom>
        </p:spPr>
      </p:pic>
      <p:sp>
        <p:nvSpPr>
          <p:cNvPr id="18" name="TextBox 17">
            <a:extLst>
              <a:ext uri="{FF2B5EF4-FFF2-40B4-BE49-F238E27FC236}">
                <a16:creationId xmlns:a16="http://schemas.microsoft.com/office/drawing/2014/main" id="{728EC546-ACA8-49B9-8F8E-F74496FD813D}"/>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4634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FC86168F-EAC4-4162-B0A1-DF0BBC3ADCD5}"/>
              </a:ext>
            </a:extLst>
          </p:cNvPr>
          <p:cNvSpPr>
            <a:spLocks noChangeAspect="1" noChangeArrowheads="1"/>
          </p:cNvSpPr>
          <p:nvPr/>
        </p:nvSpPr>
        <p:spPr bwMode="auto">
          <a:xfrm>
            <a:off x="5566410" y="3276600"/>
            <a:ext cx="681990" cy="681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D1B8D0F8-2289-461F-B086-6B0B8907A580}"/>
              </a:ext>
            </a:extLst>
          </p:cNvPr>
          <p:cNvPicPr>
            <a:picLocks noChangeAspect="1"/>
          </p:cNvPicPr>
          <p:nvPr/>
        </p:nvPicPr>
        <p:blipFill>
          <a:blip r:embed="rId2"/>
          <a:stretch>
            <a:fillRect/>
          </a:stretch>
        </p:blipFill>
        <p:spPr>
          <a:xfrm>
            <a:off x="1758315" y="260544"/>
            <a:ext cx="8460105" cy="6336912"/>
          </a:xfrm>
          <a:prstGeom prst="rect">
            <a:avLst/>
          </a:prstGeom>
        </p:spPr>
      </p:pic>
    </p:spTree>
    <p:extLst>
      <p:ext uri="{BB962C8B-B14F-4D97-AF65-F5344CB8AC3E}">
        <p14:creationId xmlns:p14="http://schemas.microsoft.com/office/powerpoint/2010/main" val="38421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968ACF23-9F79-4099-BD21-4CCECBC8921E}"/>
              </a:ext>
            </a:extLst>
          </p:cNvPr>
          <p:cNvPicPr>
            <a:picLocks noChangeAspect="1"/>
          </p:cNvPicPr>
          <p:nvPr/>
        </p:nvPicPr>
        <p:blipFill>
          <a:blip r:embed="rId2"/>
          <a:stretch>
            <a:fillRect/>
          </a:stretch>
        </p:blipFill>
        <p:spPr>
          <a:xfrm>
            <a:off x="3480743" y="786117"/>
            <a:ext cx="5230513"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465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0894484-0B24-45C3-B12D-F8A0EFD7BDE7}"/>
              </a:ext>
            </a:extLst>
          </p:cNvPr>
          <p:cNvPicPr>
            <a:picLocks noChangeAspect="1"/>
          </p:cNvPicPr>
          <p:nvPr/>
        </p:nvPicPr>
        <p:blipFill rotWithShape="1">
          <a:blip r:embed="rId2"/>
          <a:srcRect t="6697" r="1" b="23053"/>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800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CD4D0B1-1323-4452-BCDE-8DC0C3E71CD1}"/>
              </a:ext>
            </a:extLst>
          </p:cNvPr>
          <p:cNvPicPr>
            <a:picLocks noChangeAspect="1"/>
          </p:cNvPicPr>
          <p:nvPr/>
        </p:nvPicPr>
        <p:blipFill>
          <a:blip r:embed="rId2"/>
          <a:stretch>
            <a:fillRect/>
          </a:stretch>
        </p:blipFill>
        <p:spPr>
          <a:xfrm>
            <a:off x="406756" y="595745"/>
            <a:ext cx="11550455" cy="5583381"/>
          </a:xfrm>
          <a:prstGeom prst="rect">
            <a:avLst/>
          </a:prstGeom>
        </p:spPr>
      </p:pic>
    </p:spTree>
    <p:extLst>
      <p:ext uri="{BB962C8B-B14F-4D97-AF65-F5344CB8AC3E}">
        <p14:creationId xmlns:p14="http://schemas.microsoft.com/office/powerpoint/2010/main" val="1638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kitchen, table, counter&#10;&#10;Description automatically generated">
            <a:extLst>
              <a:ext uri="{FF2B5EF4-FFF2-40B4-BE49-F238E27FC236}">
                <a16:creationId xmlns:a16="http://schemas.microsoft.com/office/drawing/2014/main" id="{88310E2A-9831-4A69-9A33-87825015B054}"/>
              </a:ext>
            </a:extLst>
          </p:cNvPr>
          <p:cNvPicPr>
            <a:picLocks noChangeAspect="1"/>
          </p:cNvPicPr>
          <p:nvPr/>
        </p:nvPicPr>
        <p:blipFill>
          <a:blip r:embed="rId2"/>
          <a:stretch>
            <a:fillRect/>
          </a:stretch>
        </p:blipFill>
        <p:spPr>
          <a:xfrm>
            <a:off x="1468581" y="837645"/>
            <a:ext cx="9414659" cy="5272209"/>
          </a:xfrm>
          <a:prstGeom prst="rect">
            <a:avLst/>
          </a:prstGeom>
        </p:spPr>
      </p:pic>
    </p:spTree>
    <p:extLst>
      <p:ext uri="{BB962C8B-B14F-4D97-AF65-F5344CB8AC3E}">
        <p14:creationId xmlns:p14="http://schemas.microsoft.com/office/powerpoint/2010/main" val="269136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AC18C-02BF-470B-9089-2051A514ABB2}"/>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17418" y="63488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8816549" y="5307675"/>
            <a:ext cx="1870900" cy="369332"/>
          </a:xfrm>
          <a:prstGeom prst="rect">
            <a:avLst/>
          </a:prstGeom>
          <a:solidFill>
            <a:schemeClr val="tx1"/>
          </a:solidFill>
          <a:ln>
            <a:solidFill>
              <a:schemeClr val="tx2">
                <a:lumMod val="50000"/>
              </a:schemeClr>
            </a:solidFill>
          </a:ln>
        </p:spPr>
        <p:txBody>
          <a:bodyPr wrap="square" rtlCol="0">
            <a:spAutoFit/>
          </a:bodyPr>
          <a:lstStyle/>
          <a:p>
            <a:r>
              <a:rPr lang="en-US" dirty="0">
                <a:solidFill>
                  <a:schemeClr val="bg2"/>
                </a:solidFill>
              </a:rPr>
              <a:t>23,550 songs</a:t>
            </a:r>
          </a:p>
        </p:txBody>
      </p:sp>
      <p:sp>
        <p:nvSpPr>
          <p:cNvPr id="2" name="Rectangle 1">
            <a:extLst>
              <a:ext uri="{FF2B5EF4-FFF2-40B4-BE49-F238E27FC236}">
                <a16:creationId xmlns:a16="http://schemas.microsoft.com/office/drawing/2014/main" id="{F52348AF-A5E5-4730-A31A-5A4F2D71F664}"/>
              </a:ext>
            </a:extLst>
          </p:cNvPr>
          <p:cNvSpPr/>
          <p:nvPr/>
        </p:nvSpPr>
        <p:spPr>
          <a:xfrm>
            <a:off x="968884" y="1179104"/>
            <a:ext cx="2406569" cy="5148141"/>
          </a:xfrm>
          <a:prstGeom prst="rect">
            <a:avLst/>
          </a:prstGeom>
          <a:solidFill>
            <a:schemeClr val="tx1"/>
          </a:solidFill>
          <a:ln>
            <a:solidFill>
              <a:schemeClr val="bg2"/>
            </a:solidFill>
          </a:ln>
        </p:spPr>
        <p:txBody>
          <a:bodyPr wrap="square">
            <a:spAutoFit/>
          </a:bodyPr>
          <a:lstStyle/>
          <a:p>
            <a:pPr>
              <a:lnSpc>
                <a:spcPct val="107000"/>
              </a:lnSpc>
            </a:pPr>
            <a:r>
              <a:rPr lang="en-US" sz="14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spotify_genre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spotify_track_preview_url</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spotify_track_album</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spotify_track_explicit</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spotify_track_duration_ms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spotify_track_popularity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danceability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energy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key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loudness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acousticness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instrumentalness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liveness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valence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tempo</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time_signature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69253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6623668" y="4808912"/>
            <a:ext cx="2314592" cy="400110"/>
          </a:xfrm>
          <a:prstGeom prst="rect">
            <a:avLst/>
          </a:prstGeom>
          <a:solidFill>
            <a:schemeClr val="tx1"/>
          </a:solidFill>
          <a:ln>
            <a:solidFill>
              <a:srgbClr val="0070C0"/>
            </a:solidFill>
          </a:ln>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Over 320,000 rows</a:t>
            </a:r>
          </a:p>
        </p:txBody>
      </p:sp>
      <p:sp>
        <p:nvSpPr>
          <p:cNvPr id="6" name="Rectangle 5">
            <a:extLst>
              <a:ext uri="{FF2B5EF4-FFF2-40B4-BE49-F238E27FC236}">
                <a16:creationId xmlns:a16="http://schemas.microsoft.com/office/drawing/2014/main" id="{5F763FEC-3D70-4AA5-9231-EE462E824765}"/>
              </a:ext>
            </a:extLst>
          </p:cNvPr>
          <p:cNvSpPr/>
          <p:nvPr/>
        </p:nvSpPr>
        <p:spPr>
          <a:xfrm>
            <a:off x="852557" y="2826343"/>
            <a:ext cx="2314592" cy="3005631"/>
          </a:xfrm>
          <a:prstGeom prst="rect">
            <a:avLst/>
          </a:prstGeom>
          <a:solidFill>
            <a:schemeClr val="tx1"/>
          </a:solidFill>
          <a:ln>
            <a:solidFill>
              <a:srgbClr val="0070C0"/>
            </a:solidFill>
          </a:ln>
        </p:spPr>
        <p:txBody>
          <a:bodyPr wrap="square">
            <a:spAutoFit/>
          </a:bodyPr>
          <a:lstStyle/>
          <a:p>
            <a:pPr>
              <a:lnSpc>
                <a:spcPct val="107000"/>
              </a:lnSpc>
            </a:pP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Fields</a:t>
            </a: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url</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weekid</a:t>
            </a:r>
            <a:endParaRPr lang="en-US" sz="1400" dirty="0">
              <a:solidFill>
                <a:srgbClr val="0070C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instance</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previous_week_position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peak_position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weeks_on_chart</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8370477" y="286112"/>
            <a:ext cx="3538265" cy="2358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3"/>
          <a:stretch>
            <a:fillRect/>
          </a:stretch>
        </p:blipFill>
        <p:spPr>
          <a:xfrm>
            <a:off x="8370477" y="3801373"/>
            <a:ext cx="3538267" cy="2358844"/>
          </a:xfrm>
          <a:prstGeom prst="rect">
            <a:avLst/>
          </a:prstGeom>
        </p:spPr>
      </p:pic>
      <p:sp>
        <p:nvSpPr>
          <p:cNvPr id="2" name="TextBox 1">
            <a:extLst>
              <a:ext uri="{FF2B5EF4-FFF2-40B4-BE49-F238E27FC236}">
                <a16:creationId xmlns:a16="http://schemas.microsoft.com/office/drawing/2014/main" id="{0A6E1AEC-7108-43F7-90D9-DCD651D1AF45}"/>
              </a:ext>
            </a:extLst>
          </p:cNvPr>
          <p:cNvSpPr txBox="1"/>
          <p:nvPr/>
        </p:nvSpPr>
        <p:spPr>
          <a:xfrm>
            <a:off x="1662735" y="2942472"/>
            <a:ext cx="8866530" cy="523220"/>
          </a:xfrm>
          <a:prstGeom prst="rect">
            <a:avLst/>
          </a:prstGeom>
          <a:noFill/>
          <a:ln w="19050">
            <a:solidFill>
              <a:srgbClr val="0070C0"/>
            </a:solidFill>
          </a:ln>
        </p:spPr>
        <p:txBody>
          <a:bodyPr wrap="none" rtlCol="0">
            <a:spAutoFit/>
          </a:bodyPr>
          <a:lstStyle/>
          <a:p>
            <a:r>
              <a:rPr lang="en-US" sz="2800" b="1" dirty="0">
                <a:solidFill>
                  <a:schemeClr val="bg2">
                    <a:lumMod val="75000"/>
                  </a:schemeClr>
                </a:solidFill>
              </a:rPr>
              <a:t>No correlation amongst the other Spotify attributes</a:t>
            </a:r>
            <a:endParaRPr lang="en-US" b="1" dirty="0">
              <a:solidFill>
                <a:schemeClr val="bg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AB9E55E-9EE2-4F89-A00E-3452D5A5736E}"/>
              </a:ext>
            </a:extLst>
          </p:cNvPr>
          <p:cNvPicPr>
            <a:picLocks noChangeAspect="1"/>
          </p:cNvPicPr>
          <p:nvPr/>
        </p:nvPicPr>
        <p:blipFill>
          <a:blip r:embed="rId4"/>
          <a:stretch>
            <a:fillRect/>
          </a:stretch>
        </p:blipFill>
        <p:spPr>
          <a:xfrm>
            <a:off x="543345" y="286112"/>
            <a:ext cx="3538266" cy="235884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A09598-CF51-49C7-834D-37295E31F3A5}"/>
              </a:ext>
            </a:extLst>
          </p:cNvPr>
          <p:cNvPicPr>
            <a:picLocks noChangeAspect="1"/>
          </p:cNvPicPr>
          <p:nvPr/>
        </p:nvPicPr>
        <p:blipFill>
          <a:blip r:embed="rId5"/>
          <a:stretch>
            <a:fillRect/>
          </a:stretch>
        </p:blipFill>
        <p:spPr>
          <a:xfrm>
            <a:off x="543345" y="3801373"/>
            <a:ext cx="3538266" cy="23588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1A9CC4F-9675-4DB0-8A6C-31571A40ACD8}"/>
              </a:ext>
            </a:extLst>
          </p:cNvPr>
          <p:cNvPicPr>
            <a:picLocks noChangeAspect="1"/>
          </p:cNvPicPr>
          <p:nvPr/>
        </p:nvPicPr>
        <p:blipFill>
          <a:blip r:embed="rId6"/>
          <a:stretch>
            <a:fillRect/>
          </a:stretch>
        </p:blipFill>
        <p:spPr>
          <a:xfrm>
            <a:off x="4456911" y="293001"/>
            <a:ext cx="3538266" cy="235884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555724E-D527-4BF5-B174-C0085791B2EE}"/>
              </a:ext>
            </a:extLst>
          </p:cNvPr>
          <p:cNvPicPr>
            <a:picLocks noChangeAspect="1"/>
          </p:cNvPicPr>
          <p:nvPr/>
        </p:nvPicPr>
        <p:blipFill>
          <a:blip r:embed="rId7"/>
          <a:stretch>
            <a:fillRect/>
          </a:stretch>
        </p:blipFill>
        <p:spPr>
          <a:xfrm>
            <a:off x="4456911" y="3787042"/>
            <a:ext cx="3538266" cy="2358844"/>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8F5B-6C91-49C1-BE40-3948FA0C1054}"/>
              </a:ext>
            </a:extLst>
          </p:cNvPr>
          <p:cNvSpPr txBox="1"/>
          <p:nvPr/>
        </p:nvSpPr>
        <p:spPr>
          <a:xfrm>
            <a:off x="5436984" y="743111"/>
            <a:ext cx="6494612" cy="135421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Danceability, </a:t>
            </a:r>
            <a:r>
              <a:rPr lang="en-US" altLang="en-US" sz="2400" dirty="0" err="1">
                <a:latin typeface="Times New Roman" panose="02020603050405020304" pitchFamily="18" charset="0"/>
                <a:cs typeface="Times New Roman" panose="02020603050405020304" pitchFamily="18" charset="0"/>
              </a:rPr>
              <a:t>Speechiness</a:t>
            </a:r>
            <a:r>
              <a:rPr lang="en-US" altLang="en-US" sz="2400" dirty="0">
                <a:latin typeface="Times New Roman" panose="02020603050405020304" pitchFamily="18" charset="0"/>
                <a:cs typeface="Times New Roman" panose="02020603050405020304" pitchFamily="18" charset="0"/>
              </a:rPr>
              <a:t>, and Valence</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correlation between both factors is -0.05 </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p-value is 0.0 </a:t>
            </a:r>
            <a:endParaRPr lang="en-US" altLang="en-US" sz="4400" dirty="0">
              <a:latin typeface="Times New Roman" panose="02020603050405020304" pitchFamily="18" charset="0"/>
              <a:cs typeface="Times New Roman" panose="02020603050405020304" pitchFamily="18" charset="0"/>
            </a:endParaRP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6452DC82-4028-4920-85E6-10CA347A2DA0}"/>
              </a:ext>
            </a:extLst>
          </p:cNvPr>
          <p:cNvPicPr>
            <a:picLocks noChangeAspect="1"/>
          </p:cNvPicPr>
          <p:nvPr/>
        </p:nvPicPr>
        <p:blipFill>
          <a:blip r:embed="rId2"/>
          <a:stretch>
            <a:fillRect/>
          </a:stretch>
        </p:blipFill>
        <p:spPr>
          <a:xfrm>
            <a:off x="379088" y="155413"/>
            <a:ext cx="4631076" cy="308738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4A76F43-AB20-4B09-ABAF-2CC673650A1C}"/>
              </a:ext>
            </a:extLst>
          </p:cNvPr>
          <p:cNvPicPr>
            <a:picLocks noChangeAspect="1"/>
          </p:cNvPicPr>
          <p:nvPr/>
        </p:nvPicPr>
        <p:blipFill>
          <a:blip r:embed="rId3"/>
          <a:stretch>
            <a:fillRect/>
          </a:stretch>
        </p:blipFill>
        <p:spPr>
          <a:xfrm>
            <a:off x="379088" y="3502505"/>
            <a:ext cx="4631076" cy="308738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AE7FC14-BF97-44EB-8F31-29EF9F2F6863}"/>
              </a:ext>
            </a:extLst>
          </p:cNvPr>
          <p:cNvPicPr>
            <a:picLocks noChangeAspect="1"/>
          </p:cNvPicPr>
          <p:nvPr/>
        </p:nvPicPr>
        <p:blipFill>
          <a:blip r:embed="rId4"/>
          <a:stretch>
            <a:fillRect/>
          </a:stretch>
        </p:blipFill>
        <p:spPr>
          <a:xfrm>
            <a:off x="5790575" y="3502505"/>
            <a:ext cx="4631076" cy="3087384"/>
          </a:xfrm>
          <a:prstGeom prst="rect">
            <a:avLst/>
          </a:prstGeom>
        </p:spPr>
      </p:pic>
    </p:spTree>
    <p:extLst>
      <p:ext uri="{BB962C8B-B14F-4D97-AF65-F5344CB8AC3E}">
        <p14:creationId xmlns:p14="http://schemas.microsoft.com/office/powerpoint/2010/main" val="23999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A064E4-72F1-41DD-96D9-986D8C1D7D49}"/>
              </a:ext>
            </a:extLst>
          </p:cNvPr>
          <p:cNvSpPr txBox="1"/>
          <p:nvPr/>
        </p:nvSpPr>
        <p:spPr>
          <a:xfrm>
            <a:off x="117138" y="1839884"/>
            <a:ext cx="3272050" cy="1384995"/>
          </a:xfrm>
          <a:prstGeom prst="rect">
            <a:avLst/>
          </a:prstGeom>
          <a:noFill/>
        </p:spPr>
        <p:txBody>
          <a:bodyPr wrap="none" rtlCol="0">
            <a:spAutoFit/>
          </a:bodyPr>
          <a:lstStyle/>
          <a:p>
            <a:pPr lvl="0" defTabSz="914400" eaLnBrk="0" fontAlgn="base" hangingPunct="0">
              <a:spcBef>
                <a:spcPct val="0"/>
              </a:spcBef>
              <a:spcAft>
                <a:spcPct val="0"/>
              </a:spcAft>
            </a:pPr>
            <a:r>
              <a:rPr lang="en-US" altLang="en-US" b="1" u="sng" dirty="0"/>
              <a:t>Popularity:</a:t>
            </a:r>
          </a:p>
          <a:p>
            <a:pPr lvl="0" defTabSz="914400" eaLnBrk="0" fontAlgn="base" hangingPunct="0">
              <a:spcBef>
                <a:spcPct val="0"/>
              </a:spcBef>
              <a:spcAft>
                <a:spcPct val="0"/>
              </a:spcAft>
            </a:pPr>
            <a:r>
              <a:rPr lang="en-US" altLang="en-US" sz="1600" dirty="0"/>
              <a:t>-The correlation between both </a:t>
            </a:r>
          </a:p>
          <a:p>
            <a:pPr lvl="0" defTabSz="914400" eaLnBrk="0" fontAlgn="base" hangingPunct="0">
              <a:spcBef>
                <a:spcPct val="0"/>
              </a:spcBef>
              <a:spcAft>
                <a:spcPct val="0"/>
              </a:spcAft>
            </a:pPr>
            <a:r>
              <a:rPr lang="en-US" altLang="en-US" sz="1600" dirty="0"/>
              <a:t>factors is -0.33 </a:t>
            </a:r>
          </a:p>
          <a:p>
            <a:pPr lvl="0" defTabSz="914400" eaLnBrk="0" fontAlgn="base" hangingPunct="0">
              <a:spcBef>
                <a:spcPct val="0"/>
              </a:spcBef>
              <a:spcAft>
                <a:spcPct val="0"/>
              </a:spcAft>
            </a:pPr>
            <a:r>
              <a:rPr lang="en-US" altLang="en-US" sz="1600" dirty="0"/>
              <a:t>-The p-value is 0.0 </a:t>
            </a:r>
          </a:p>
          <a:p>
            <a:endParaRPr lang="en-US" dirty="0"/>
          </a:p>
        </p:txBody>
      </p:sp>
      <p:sp>
        <p:nvSpPr>
          <p:cNvPr id="6" name="TextBox 5">
            <a:extLst>
              <a:ext uri="{FF2B5EF4-FFF2-40B4-BE49-F238E27FC236}">
                <a16:creationId xmlns:a16="http://schemas.microsoft.com/office/drawing/2014/main" id="{8FE9A7BD-1EA3-4D7D-9D1C-FE95959C8F20}"/>
              </a:ext>
            </a:extLst>
          </p:cNvPr>
          <p:cNvSpPr txBox="1"/>
          <p:nvPr/>
        </p:nvSpPr>
        <p:spPr>
          <a:xfrm>
            <a:off x="1163782" y="275600"/>
            <a:ext cx="10912240" cy="523220"/>
          </a:xfrm>
          <a:prstGeom prst="rect">
            <a:avLst/>
          </a:prstGeom>
          <a:noFill/>
          <a:ln w="19050">
            <a:solidFill>
              <a:srgbClr val="0070C0"/>
            </a:solidFill>
          </a:ln>
        </p:spPr>
        <p:txBody>
          <a:bodyPr wrap="square" rtlCol="0">
            <a:spAutoFit/>
          </a:bodyPr>
          <a:lstStyle/>
          <a:p>
            <a:r>
              <a:rPr lang="en-US" sz="2800" b="1" dirty="0">
                <a:solidFill>
                  <a:schemeClr val="bg2">
                    <a:lumMod val="75000"/>
                  </a:schemeClr>
                </a:solidFill>
              </a:rPr>
              <a:t>Correlation amongst the popularity Spotify attributes</a:t>
            </a:r>
            <a:endParaRPr lang="en-US" b="1" dirty="0">
              <a:solidFill>
                <a:schemeClr val="bg2">
                  <a:lumMod val="7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8DF4E518-7882-4D77-8D61-EC39F4954468}"/>
              </a:ext>
            </a:extLst>
          </p:cNvPr>
          <p:cNvPicPr>
            <a:picLocks noChangeAspect="1"/>
          </p:cNvPicPr>
          <p:nvPr/>
        </p:nvPicPr>
        <p:blipFill>
          <a:blip r:embed="rId2"/>
          <a:stretch>
            <a:fillRect/>
          </a:stretch>
        </p:blipFill>
        <p:spPr>
          <a:xfrm>
            <a:off x="3663508" y="1090966"/>
            <a:ext cx="8237152" cy="5491434"/>
          </a:xfrm>
          <a:prstGeom prst="rect">
            <a:avLst/>
          </a:prstGeom>
        </p:spPr>
      </p:pic>
    </p:spTree>
    <p:extLst>
      <p:ext uri="{BB962C8B-B14F-4D97-AF65-F5344CB8AC3E}">
        <p14:creationId xmlns:p14="http://schemas.microsoft.com/office/powerpoint/2010/main" val="80563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3A586D7-DCCF-4BC1-A146-61329DF87807}"/>
              </a:ext>
            </a:extLst>
          </p:cNvPr>
          <p:cNvPicPr>
            <a:picLocks noChangeAspect="1"/>
          </p:cNvPicPr>
          <p:nvPr/>
        </p:nvPicPr>
        <p:blipFill>
          <a:blip r:embed="rId2"/>
          <a:stretch>
            <a:fillRect/>
          </a:stretch>
        </p:blipFill>
        <p:spPr>
          <a:xfrm>
            <a:off x="290321" y="186619"/>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82BC318-B2FF-440C-9FB6-042454E127E2}"/>
              </a:ext>
            </a:extLst>
          </p:cNvPr>
          <p:cNvPicPr>
            <a:picLocks noChangeAspect="1"/>
          </p:cNvPicPr>
          <p:nvPr/>
        </p:nvPicPr>
        <p:blipFill>
          <a:blip r:embed="rId3"/>
          <a:stretch>
            <a:fillRect/>
          </a:stretch>
        </p:blipFill>
        <p:spPr>
          <a:xfrm>
            <a:off x="6303193" y="191259"/>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AFEE906-E648-4995-BEEB-48FC87E88C1F}"/>
              </a:ext>
            </a:extLst>
          </p:cNvPr>
          <p:cNvPicPr>
            <a:picLocks noChangeAspect="1"/>
          </p:cNvPicPr>
          <p:nvPr/>
        </p:nvPicPr>
        <p:blipFill>
          <a:blip r:embed="rId4"/>
          <a:stretch>
            <a:fillRect/>
          </a:stretch>
        </p:blipFill>
        <p:spPr>
          <a:xfrm>
            <a:off x="3823229" y="3624856"/>
            <a:ext cx="4849716" cy="3233144"/>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161</TotalTime>
  <Words>484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12</cp:revision>
  <dcterms:created xsi:type="dcterms:W3CDTF">2020-07-22T01:04:23Z</dcterms:created>
  <dcterms:modified xsi:type="dcterms:W3CDTF">2020-07-23T19:06:26Z</dcterms:modified>
</cp:coreProperties>
</file>