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9" r:id="rId5"/>
    <p:sldId id="258" r:id="rId6"/>
    <p:sldId id="262" r:id="rId7"/>
    <p:sldId id="277" r:id="rId8"/>
    <p:sldId id="263" r:id="rId9"/>
    <p:sldId id="260" r:id="rId10"/>
    <p:sldId id="270" r:id="rId11"/>
    <p:sldId id="261" r:id="rId12"/>
    <p:sldId id="268" r:id="rId13"/>
    <p:sldId id="278" r:id="rId14"/>
    <p:sldId id="275" r:id="rId15"/>
    <p:sldId id="272" r:id="rId16"/>
    <p:sldId id="273" r:id="rId17"/>
    <p:sldId id="274" r:id="rId18"/>
    <p:sldId id="276" r:id="rId19"/>
    <p:sldId id="257"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potifycharts.com/regional" TargetMode="External"/><Relationship Id="rId2" Type="http://schemas.openxmlformats.org/officeDocument/2006/relationships/hyperlink" Target="https://data.world/kcmillersean/billboard-hot-100-1958-201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22F0-C670-47FD-9BB2-33B4186063CA}"/>
              </a:ext>
            </a:extLst>
          </p:cNvPr>
          <p:cNvSpPr>
            <a:spLocks noGrp="1"/>
          </p:cNvSpPr>
          <p:nvPr>
            <p:ph type="ctrTitle"/>
          </p:nvPr>
        </p:nvSpPr>
        <p:spPr/>
        <p:txBody>
          <a:bodyPr/>
          <a:lstStyle/>
          <a:p>
            <a:r>
              <a:rPr lang="en-US" dirty="0"/>
              <a:t>What makes a song popular</a:t>
            </a:r>
          </a:p>
        </p:txBody>
      </p:sp>
      <p:pic>
        <p:nvPicPr>
          <p:cNvPr id="5" name="Picture 4" descr="A picture containing food, drawing&#10;&#10;Description automatically generated">
            <a:extLst>
              <a:ext uri="{FF2B5EF4-FFF2-40B4-BE49-F238E27FC236}">
                <a16:creationId xmlns:a16="http://schemas.microsoft.com/office/drawing/2014/main" id="{4FCAF57E-4CB8-428E-91EA-390BB612EC4C}"/>
              </a:ext>
            </a:extLst>
          </p:cNvPr>
          <p:cNvPicPr>
            <a:picLocks noChangeAspect="1"/>
          </p:cNvPicPr>
          <p:nvPr/>
        </p:nvPicPr>
        <p:blipFill>
          <a:blip r:embed="rId2"/>
          <a:stretch>
            <a:fillRect/>
          </a:stretch>
        </p:blipFill>
        <p:spPr>
          <a:xfrm>
            <a:off x="8449335" y="5374287"/>
            <a:ext cx="2057687" cy="714475"/>
          </a:xfrm>
          <a:prstGeom prst="rect">
            <a:avLst/>
          </a:prstGeom>
        </p:spPr>
      </p:pic>
      <p:pic>
        <p:nvPicPr>
          <p:cNvPr id="1026" name="Picture 2">
            <a:extLst>
              <a:ext uri="{FF2B5EF4-FFF2-40B4-BE49-F238E27FC236}">
                <a16:creationId xmlns:a16="http://schemas.microsoft.com/office/drawing/2014/main" id="{C2DB7DB5-8BFD-40BD-8857-BFBA373A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4474" y="537428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ic icon">
            <a:extLst>
              <a:ext uri="{FF2B5EF4-FFF2-40B4-BE49-F238E27FC236}">
                <a16:creationId xmlns:a16="http://schemas.microsoft.com/office/drawing/2014/main" id="{C9EE2414-EEF6-42AD-9A69-28B5406D6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559" y="208922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sic icon">
            <a:extLst>
              <a:ext uri="{FF2B5EF4-FFF2-40B4-BE49-F238E27FC236}">
                <a16:creationId xmlns:a16="http://schemas.microsoft.com/office/drawing/2014/main" id="{EF844909-4BEC-4C6C-B837-19EF744A9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1799" y="274181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dio icon">
            <a:extLst>
              <a:ext uri="{FF2B5EF4-FFF2-40B4-BE49-F238E27FC236}">
                <a16:creationId xmlns:a16="http://schemas.microsoft.com/office/drawing/2014/main" id="{98F99F43-68E2-4AFA-89C0-B2E9E9D727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17994"/>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und Mixer icon">
            <a:extLst>
              <a:ext uri="{FF2B5EF4-FFF2-40B4-BE49-F238E27FC236}">
                <a16:creationId xmlns:a16="http://schemas.microsoft.com/office/drawing/2014/main" id="{B988319C-BDF1-4BE1-B33E-ABCA6C71E6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3362" y="36778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usic Amp icon">
            <a:extLst>
              <a:ext uri="{FF2B5EF4-FFF2-40B4-BE49-F238E27FC236}">
                <a16:creationId xmlns:a16="http://schemas.microsoft.com/office/drawing/2014/main" id="{6FBD4EAA-1F83-4179-952C-306EA49999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975" y="3764662"/>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usic billboard icons free">
            <a:extLst>
              <a:ext uri="{FF2B5EF4-FFF2-40B4-BE49-F238E27FC236}">
                <a16:creationId xmlns:a16="http://schemas.microsoft.com/office/drawing/2014/main" id="{3455DB1D-B22F-4E03-B6D9-32158A3E6B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2447" y="269472"/>
            <a:ext cx="16573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usic billboard icons free">
            <a:extLst>
              <a:ext uri="{FF2B5EF4-FFF2-40B4-BE49-F238E27FC236}">
                <a16:creationId xmlns:a16="http://schemas.microsoft.com/office/drawing/2014/main" id="{75C56327-89B8-4C40-A9F4-2FA55D2EE1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7550" y="234917"/>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usic billboard icons free">
            <a:extLst>
              <a:ext uri="{FF2B5EF4-FFF2-40B4-BE49-F238E27FC236}">
                <a16:creationId xmlns:a16="http://schemas.microsoft.com/office/drawing/2014/main" id="{722FF1AB-E0ED-4D75-86F5-0F651F7830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83500" y="3306597"/>
            <a:ext cx="22098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30840942-F552-4111-B423-F2FC29B6338C}"/>
              </a:ext>
            </a:extLst>
          </p:cNvPr>
          <p:cNvSpPr txBox="1">
            <a:spLocks/>
          </p:cNvSpPr>
          <p:nvPr/>
        </p:nvSpPr>
        <p:spPr>
          <a:xfrm>
            <a:off x="417512" y="4073927"/>
            <a:ext cx="8534400" cy="1507067"/>
          </a:xfrm>
          <a:prstGeom prst="rect">
            <a:avLst/>
          </a:prstGeom>
          <a:effectLst/>
        </p:spPr>
        <p:txBody>
          <a:bodyPr vert="horz" lIns="91440" tIns="45720" rIns="91440" bIns="45720" rtlCol="0" anchor="b">
            <a:normAutofit fontScale="750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Stephanie </a:t>
            </a:r>
            <a:r>
              <a:rPr lang="en-US" dirty="0" err="1"/>
              <a:t>Sammour</a:t>
            </a:r>
            <a:br>
              <a:rPr lang="en-US" dirty="0"/>
            </a:br>
            <a:r>
              <a:rPr lang="en-US" dirty="0"/>
              <a:t>Jordan Cline</a:t>
            </a:r>
            <a:br>
              <a:rPr lang="en-US" dirty="0"/>
            </a:br>
            <a:r>
              <a:rPr lang="en-US" dirty="0"/>
              <a:t>Bill Pezzullo</a:t>
            </a:r>
          </a:p>
        </p:txBody>
      </p:sp>
    </p:spTree>
    <p:extLst>
      <p:ext uri="{BB962C8B-B14F-4D97-AF65-F5344CB8AC3E}">
        <p14:creationId xmlns:p14="http://schemas.microsoft.com/office/powerpoint/2010/main" val="39475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FB83-4E1B-44CD-AEBA-0CB0699DDCA0}"/>
              </a:ext>
            </a:extLst>
          </p:cNvPr>
          <p:cNvSpPr>
            <a:spLocks noGrp="1"/>
          </p:cNvSpPr>
          <p:nvPr>
            <p:ph type="title"/>
          </p:nvPr>
        </p:nvSpPr>
        <p:spPr/>
        <p:txBody>
          <a:bodyPr/>
          <a:lstStyle/>
          <a:p>
            <a:r>
              <a:rPr lang="en-US" dirty="0"/>
              <a:t>Trends over the Decade</a:t>
            </a:r>
          </a:p>
        </p:txBody>
      </p:sp>
      <p:sp>
        <p:nvSpPr>
          <p:cNvPr id="3" name="Text Placeholder 2">
            <a:extLst>
              <a:ext uri="{FF2B5EF4-FFF2-40B4-BE49-F238E27FC236}">
                <a16:creationId xmlns:a16="http://schemas.microsoft.com/office/drawing/2014/main" id="{A0A3622C-6085-44EC-A3C8-64A6A0BA3B39}"/>
              </a:ext>
            </a:extLst>
          </p:cNvPr>
          <p:cNvSpPr>
            <a:spLocks noGrp="1"/>
          </p:cNvSpPr>
          <p:nvPr>
            <p:ph type="body" idx="1"/>
          </p:nvPr>
        </p:nvSpPr>
        <p:spPr>
          <a:xfrm>
            <a:off x="684213" y="4495800"/>
            <a:ext cx="8534400" cy="864870"/>
          </a:xfrm>
        </p:spPr>
        <p:txBody>
          <a:bodyPr>
            <a:normAutofit lnSpcReduction="10000"/>
          </a:bodyPr>
          <a:lstStyle/>
          <a:p>
            <a:r>
              <a:rPr lang="en-US" dirty="0"/>
              <a:t>While the top songs have only a small correlation with the attributes for the full 60 years, we decided to breakdown the songs using the </a:t>
            </a:r>
            <a:r>
              <a:rPr lang="en-US" dirty="0" err="1"/>
              <a:t>WeekID</a:t>
            </a:r>
            <a:r>
              <a:rPr lang="en-US" dirty="0"/>
              <a:t> by decade.  </a:t>
            </a:r>
          </a:p>
        </p:txBody>
      </p:sp>
    </p:spTree>
    <p:extLst>
      <p:ext uri="{BB962C8B-B14F-4D97-AF65-F5344CB8AC3E}">
        <p14:creationId xmlns:p14="http://schemas.microsoft.com/office/powerpoint/2010/main" val="10391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622B4C-828C-46E8-BB1F-20268530DD90}"/>
              </a:ext>
            </a:extLst>
          </p:cNvPr>
          <p:cNvSpPr txBox="1"/>
          <p:nvPr/>
        </p:nvSpPr>
        <p:spPr>
          <a:xfrm>
            <a:off x="2673927" y="338096"/>
            <a:ext cx="6844145" cy="461665"/>
          </a:xfrm>
          <a:prstGeom prst="rect">
            <a:avLst/>
          </a:prstGeom>
          <a:noFill/>
        </p:spPr>
        <p:txBody>
          <a:bodyPr wrap="square" rtlCol="0">
            <a:spAutoFit/>
          </a:bodyPr>
          <a:lstStyle/>
          <a:p>
            <a:pPr algn="ctr"/>
            <a:r>
              <a:rPr lang="en-US" sz="2400" b="1" dirty="0"/>
              <a:t>Loudness trends over the last 60+ years</a:t>
            </a:r>
          </a:p>
        </p:txBody>
      </p:sp>
      <p:sp>
        <p:nvSpPr>
          <p:cNvPr id="6" name="TextBox 5">
            <a:extLst>
              <a:ext uri="{FF2B5EF4-FFF2-40B4-BE49-F238E27FC236}">
                <a16:creationId xmlns:a16="http://schemas.microsoft.com/office/drawing/2014/main" id="{988C996B-EC3A-4D76-A2FA-8A5D9A0CFAAD}"/>
              </a:ext>
            </a:extLst>
          </p:cNvPr>
          <p:cNvSpPr txBox="1"/>
          <p:nvPr/>
        </p:nvSpPr>
        <p:spPr>
          <a:xfrm>
            <a:off x="2493818" y="5333395"/>
            <a:ext cx="7992094" cy="461665"/>
          </a:xfrm>
          <a:prstGeom prst="rect">
            <a:avLst/>
          </a:prstGeom>
          <a:noFill/>
        </p:spPr>
        <p:txBody>
          <a:bodyPr wrap="square" rtlCol="0">
            <a:spAutoFit/>
          </a:bodyPr>
          <a:lstStyle/>
          <a:p>
            <a:r>
              <a:rPr lang="en-US" sz="2400" b="1" dirty="0">
                <a:solidFill>
                  <a:schemeClr val="tx2">
                    <a:lumMod val="75000"/>
                  </a:schemeClr>
                </a:solidFill>
              </a:rPr>
              <a:t>Music has increased in loudness over the years</a:t>
            </a:r>
          </a:p>
        </p:txBody>
      </p:sp>
      <p:pic>
        <p:nvPicPr>
          <p:cNvPr id="4" name="Picture 3" descr="A close up of text on a white background&#10;&#10;Description automatically generated">
            <a:extLst>
              <a:ext uri="{FF2B5EF4-FFF2-40B4-BE49-F238E27FC236}">
                <a16:creationId xmlns:a16="http://schemas.microsoft.com/office/drawing/2014/main" id="{205C3197-AEDD-4BFA-9660-12B2627D95B0}"/>
              </a:ext>
            </a:extLst>
          </p:cNvPr>
          <p:cNvPicPr>
            <a:picLocks noChangeAspect="1"/>
          </p:cNvPicPr>
          <p:nvPr/>
        </p:nvPicPr>
        <p:blipFill>
          <a:blip r:embed="rId2"/>
          <a:stretch>
            <a:fillRect/>
          </a:stretch>
        </p:blipFill>
        <p:spPr>
          <a:xfrm>
            <a:off x="276466" y="1349985"/>
            <a:ext cx="5487650" cy="3658433"/>
          </a:xfrm>
          <a:prstGeom prst="rect">
            <a:avLst/>
          </a:prstGeom>
        </p:spPr>
      </p:pic>
      <p:pic>
        <p:nvPicPr>
          <p:cNvPr id="7" name="Picture 6" descr="A close up of a map&#10;&#10;Description automatically generated">
            <a:extLst>
              <a:ext uri="{FF2B5EF4-FFF2-40B4-BE49-F238E27FC236}">
                <a16:creationId xmlns:a16="http://schemas.microsoft.com/office/drawing/2014/main" id="{325124A6-A57B-47FC-A3D8-485F68FFF50C}"/>
              </a:ext>
            </a:extLst>
          </p:cNvPr>
          <p:cNvPicPr>
            <a:picLocks noChangeAspect="1"/>
          </p:cNvPicPr>
          <p:nvPr/>
        </p:nvPicPr>
        <p:blipFill>
          <a:blip r:embed="rId3"/>
          <a:stretch>
            <a:fillRect/>
          </a:stretch>
        </p:blipFill>
        <p:spPr>
          <a:xfrm>
            <a:off x="3352174" y="1349984"/>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7B8690B-4DF2-4F6C-B2BC-3D9E0322B92B}"/>
              </a:ext>
            </a:extLst>
          </p:cNvPr>
          <p:cNvPicPr>
            <a:picLocks noChangeAspect="1"/>
          </p:cNvPicPr>
          <p:nvPr/>
        </p:nvPicPr>
        <p:blipFill>
          <a:blip r:embed="rId4"/>
          <a:stretch>
            <a:fillRect/>
          </a:stretch>
        </p:blipFill>
        <p:spPr>
          <a:xfrm>
            <a:off x="6489865" y="1349984"/>
            <a:ext cx="5487650" cy="3658433"/>
          </a:xfrm>
          <a:prstGeom prst="rect">
            <a:avLst/>
          </a:prstGeom>
        </p:spPr>
      </p:pic>
    </p:spTree>
    <p:extLst>
      <p:ext uri="{BB962C8B-B14F-4D97-AF65-F5344CB8AC3E}">
        <p14:creationId xmlns:p14="http://schemas.microsoft.com/office/powerpoint/2010/main" val="30417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82BF3E2-EB0E-40D6-8835-2367A5316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8480" y="1563968"/>
            <a:ext cx="6043520" cy="5294033"/>
          </a:xfrm>
          <a:custGeom>
            <a:avLst/>
            <a:gdLst>
              <a:gd name="connsiteX0" fmla="*/ 3600823 w 6043520"/>
              <a:gd name="connsiteY0" fmla="*/ 0 h 5294033"/>
              <a:gd name="connsiteX1" fmla="*/ 5891281 w 6043520"/>
              <a:gd name="connsiteY1" fmla="*/ 822253 h 5294033"/>
              <a:gd name="connsiteX2" fmla="*/ 6043520 w 6043520"/>
              <a:gd name="connsiteY2" fmla="*/ 960617 h 5294033"/>
              <a:gd name="connsiteX3" fmla="*/ 6043520 w 6043520"/>
              <a:gd name="connsiteY3" fmla="*/ 5294033 h 5294033"/>
              <a:gd name="connsiteX4" fmla="*/ 423445 w 6043520"/>
              <a:gd name="connsiteY4" fmla="*/ 5294033 h 5294033"/>
              <a:gd name="connsiteX5" fmla="*/ 282971 w 6043520"/>
              <a:gd name="connsiteY5" fmla="*/ 5002426 h 5294033"/>
              <a:gd name="connsiteX6" fmla="*/ 0 w 6043520"/>
              <a:gd name="connsiteY6" fmla="*/ 3600823 h 5294033"/>
              <a:gd name="connsiteX7" fmla="*/ 3600823 w 6043520"/>
              <a:gd name="connsiteY7" fmla="*/ 0 h 529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43520" h="5294033">
                <a:moveTo>
                  <a:pt x="3600823" y="0"/>
                </a:moveTo>
                <a:cubicBezTo>
                  <a:pt x="4470871" y="0"/>
                  <a:pt x="5268847" y="308574"/>
                  <a:pt x="5891281" y="822253"/>
                </a:cubicBezTo>
                <a:lnTo>
                  <a:pt x="6043520" y="960617"/>
                </a:lnTo>
                <a:lnTo>
                  <a:pt x="6043520" y="5294033"/>
                </a:lnTo>
                <a:lnTo>
                  <a:pt x="423445" y="5294033"/>
                </a:lnTo>
                <a:lnTo>
                  <a:pt x="282971" y="5002426"/>
                </a:lnTo>
                <a:cubicBezTo>
                  <a:pt x="100759" y="4571630"/>
                  <a:pt x="0" y="4097993"/>
                  <a:pt x="0" y="3600823"/>
                </a:cubicBezTo>
                <a:cubicBezTo>
                  <a:pt x="0" y="1612143"/>
                  <a:pt x="1612143" y="0"/>
                  <a:pt x="360082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CB6FFAAC-8A48-4FBF-BAFE-BAD367694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3728" y="1699214"/>
            <a:ext cx="5908273" cy="5158786"/>
          </a:xfrm>
          <a:custGeom>
            <a:avLst/>
            <a:gdLst>
              <a:gd name="connsiteX0" fmla="*/ 3465576 w 5908273"/>
              <a:gd name="connsiteY0" fmla="*/ 0 h 5158786"/>
              <a:gd name="connsiteX1" fmla="*/ 5670004 w 5908273"/>
              <a:gd name="connsiteY1" fmla="*/ 791369 h 5158786"/>
              <a:gd name="connsiteX2" fmla="*/ 5908273 w 5908273"/>
              <a:gd name="connsiteY2" fmla="*/ 1007923 h 5158786"/>
              <a:gd name="connsiteX3" fmla="*/ 5908273 w 5908273"/>
              <a:gd name="connsiteY3" fmla="*/ 5158786 h 5158786"/>
              <a:gd name="connsiteX4" fmla="*/ 443374 w 5908273"/>
              <a:gd name="connsiteY4" fmla="*/ 5158786 h 5158786"/>
              <a:gd name="connsiteX5" fmla="*/ 418277 w 5908273"/>
              <a:gd name="connsiteY5" fmla="*/ 5117476 h 5158786"/>
              <a:gd name="connsiteX6" fmla="*/ 0 w 5908273"/>
              <a:gd name="connsiteY6" fmla="*/ 3465576 h 5158786"/>
              <a:gd name="connsiteX7" fmla="*/ 3465576 w 5908273"/>
              <a:gd name="connsiteY7" fmla="*/ 0 h 515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8273" h="5158786">
                <a:moveTo>
                  <a:pt x="3465576" y="0"/>
                </a:moveTo>
                <a:cubicBezTo>
                  <a:pt x="4302945" y="0"/>
                  <a:pt x="5070948" y="296984"/>
                  <a:pt x="5670004" y="791369"/>
                </a:cubicBezTo>
                <a:lnTo>
                  <a:pt x="5908273" y="1007923"/>
                </a:lnTo>
                <a:lnTo>
                  <a:pt x="5908273" y="5158786"/>
                </a:lnTo>
                <a:lnTo>
                  <a:pt x="443374" y="5158786"/>
                </a:lnTo>
                <a:lnTo>
                  <a:pt x="418277" y="5117476"/>
                </a:lnTo>
                <a:cubicBezTo>
                  <a:pt x="151523" y="4626427"/>
                  <a:pt x="0" y="4063697"/>
                  <a:pt x="0" y="3465576"/>
                </a:cubicBezTo>
                <a:cubicBezTo>
                  <a:pt x="0" y="1551591"/>
                  <a:pt x="1551591" y="0"/>
                  <a:pt x="34655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1E86DD-89E6-42B2-8675-84B7C56BF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50534" y="1716727"/>
            <a:ext cx="4572000" cy="4572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440EF577-B6F8-4C57-B956-AB860B388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7694" y="1853886"/>
            <a:ext cx="4297680" cy="4297680"/>
          </a:xfrm>
          <a:custGeom>
            <a:avLst/>
            <a:gdLst>
              <a:gd name="connsiteX0" fmla="*/ 2148840 w 4297680"/>
              <a:gd name="connsiteY0" fmla="*/ 0 h 4297680"/>
              <a:gd name="connsiteX1" fmla="*/ 4297680 w 4297680"/>
              <a:gd name="connsiteY1" fmla="*/ 2148840 h 4297680"/>
              <a:gd name="connsiteX2" fmla="*/ 2148840 w 4297680"/>
              <a:gd name="connsiteY2" fmla="*/ 4297680 h 4297680"/>
              <a:gd name="connsiteX3" fmla="*/ 0 w 4297680"/>
              <a:gd name="connsiteY3" fmla="*/ 2148840 h 4297680"/>
              <a:gd name="connsiteX4" fmla="*/ 2148840 w 4297680"/>
              <a:gd name="connsiteY4" fmla="*/ 0 h 429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7680" h="4297680">
                <a:moveTo>
                  <a:pt x="2148840" y="0"/>
                </a:moveTo>
                <a:cubicBezTo>
                  <a:pt x="3335612" y="0"/>
                  <a:pt x="4297680" y="962068"/>
                  <a:pt x="4297680" y="2148840"/>
                </a:cubicBezTo>
                <a:cubicBezTo>
                  <a:pt x="4297680" y="3335612"/>
                  <a:pt x="3335612" y="4297680"/>
                  <a:pt x="2148840" y="4297680"/>
                </a:cubicBezTo>
                <a:cubicBezTo>
                  <a:pt x="962068" y="4297680"/>
                  <a:pt x="0" y="3335612"/>
                  <a:pt x="0" y="2148840"/>
                </a:cubicBezTo>
                <a:cubicBezTo>
                  <a:pt x="0" y="962068"/>
                  <a:pt x="962068" y="0"/>
                  <a:pt x="21488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A518CE4-E4D4-4D8A-980F-6D692AC9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55454" cy="4845530"/>
          </a:xfrm>
          <a:custGeom>
            <a:avLst/>
            <a:gdLst>
              <a:gd name="connsiteX0" fmla="*/ 0 w 5155454"/>
              <a:gd name="connsiteY0" fmla="*/ 0 h 4845530"/>
              <a:gd name="connsiteX1" fmla="*/ 4766270 w 5155454"/>
              <a:gd name="connsiteY1" fmla="*/ 0 h 4845530"/>
              <a:gd name="connsiteX2" fmla="*/ 4896671 w 5155454"/>
              <a:gd name="connsiteY2" fmla="*/ 270697 h 4845530"/>
              <a:gd name="connsiteX3" fmla="*/ 5155454 w 5155454"/>
              <a:gd name="connsiteY3" fmla="*/ 1552495 h 4845530"/>
              <a:gd name="connsiteX4" fmla="*/ 1862419 w 5155454"/>
              <a:gd name="connsiteY4" fmla="*/ 4845530 h 4845530"/>
              <a:gd name="connsiteX5" fmla="*/ 21252 w 5155454"/>
              <a:gd name="connsiteY5" fmla="*/ 4283132 h 4845530"/>
              <a:gd name="connsiteX6" fmla="*/ 0 w 5155454"/>
              <a:gd name="connsiteY6" fmla="*/ 4267240 h 48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5454" h="4845530">
                <a:moveTo>
                  <a:pt x="0" y="0"/>
                </a:moveTo>
                <a:lnTo>
                  <a:pt x="4766270" y="0"/>
                </a:lnTo>
                <a:lnTo>
                  <a:pt x="4896671" y="270697"/>
                </a:lnTo>
                <a:cubicBezTo>
                  <a:pt x="5063308" y="664671"/>
                  <a:pt x="5155454" y="1097822"/>
                  <a:pt x="5155454" y="1552495"/>
                </a:cubicBezTo>
                <a:cubicBezTo>
                  <a:pt x="5155454" y="3371188"/>
                  <a:pt x="3681112" y="4845530"/>
                  <a:pt x="1862419" y="4845530"/>
                </a:cubicBezTo>
                <a:cubicBezTo>
                  <a:pt x="1180409" y="4845530"/>
                  <a:pt x="546824" y="4638201"/>
                  <a:pt x="21252" y="4283132"/>
                </a:cubicBezTo>
                <a:lnTo>
                  <a:pt x="0" y="426724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5E6FAE32-AB12-4E77-A677-F6BD5D71A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17099" cy="4718647"/>
          </a:xfrm>
          <a:custGeom>
            <a:avLst/>
            <a:gdLst>
              <a:gd name="connsiteX0" fmla="*/ 0 w 5017099"/>
              <a:gd name="connsiteY0" fmla="*/ 0 h 4718647"/>
              <a:gd name="connsiteX1" fmla="*/ 4599738 w 5017099"/>
              <a:gd name="connsiteY1" fmla="*/ 0 h 4718647"/>
              <a:gd name="connsiteX2" fmla="*/ 4636346 w 5017099"/>
              <a:gd name="connsiteY2" fmla="*/ 60259 h 4718647"/>
              <a:gd name="connsiteX3" fmla="*/ 5017099 w 5017099"/>
              <a:gd name="connsiteY3" fmla="*/ 1563967 h 4718647"/>
              <a:gd name="connsiteX4" fmla="*/ 1862419 w 5017099"/>
              <a:gd name="connsiteY4" fmla="*/ 4718647 h 4718647"/>
              <a:gd name="connsiteX5" fmla="*/ 98607 w 5017099"/>
              <a:gd name="connsiteY5" fmla="*/ 4179877 h 4718647"/>
              <a:gd name="connsiteX6" fmla="*/ 0 w 5017099"/>
              <a:gd name="connsiteY6" fmla="*/ 4106140 h 471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7099" h="4718647">
                <a:moveTo>
                  <a:pt x="0" y="0"/>
                </a:moveTo>
                <a:lnTo>
                  <a:pt x="4599738" y="0"/>
                </a:lnTo>
                <a:lnTo>
                  <a:pt x="4636346" y="60259"/>
                </a:lnTo>
                <a:cubicBezTo>
                  <a:pt x="4879170" y="507256"/>
                  <a:pt x="5017099" y="1019504"/>
                  <a:pt x="5017099" y="1563967"/>
                </a:cubicBezTo>
                <a:cubicBezTo>
                  <a:pt x="5017099" y="3306249"/>
                  <a:pt x="3604701" y="4718647"/>
                  <a:pt x="1862419" y="4718647"/>
                </a:cubicBezTo>
                <a:cubicBezTo>
                  <a:pt x="1209063" y="4718647"/>
                  <a:pt x="602098" y="4520029"/>
                  <a:pt x="98607" y="4179877"/>
                </a:cubicBezTo>
                <a:lnTo>
                  <a:pt x="0" y="41061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2F6B32C1-BA91-470A-8C1B-33264F8B2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2313" y="-1"/>
            <a:ext cx="4444096" cy="3211788"/>
          </a:xfrm>
          <a:custGeom>
            <a:avLst/>
            <a:gdLst>
              <a:gd name="connsiteX0" fmla="*/ 5102 w 4444096"/>
              <a:gd name="connsiteY0" fmla="*/ 0 h 3211788"/>
              <a:gd name="connsiteX1" fmla="*/ 4444096 w 4444096"/>
              <a:gd name="connsiteY1" fmla="*/ 0 h 3211788"/>
              <a:gd name="connsiteX2" fmla="*/ 4444096 w 4444096"/>
              <a:gd name="connsiteY2" fmla="*/ 2908319 h 3211788"/>
              <a:gd name="connsiteX3" fmla="*/ 4321598 w 4444096"/>
              <a:gd name="connsiteY3" fmla="*/ 2967330 h 3211788"/>
              <a:gd name="connsiteX4" fmla="*/ 3110753 w 4444096"/>
              <a:gd name="connsiteY4" fmla="*/ 3211788 h 3211788"/>
              <a:gd name="connsiteX5" fmla="*/ 0 w 4444096"/>
              <a:gd name="connsiteY5" fmla="*/ 101035 h 32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4096" h="3211788">
                <a:moveTo>
                  <a:pt x="5102" y="0"/>
                </a:moveTo>
                <a:lnTo>
                  <a:pt x="4444096" y="0"/>
                </a:lnTo>
                <a:lnTo>
                  <a:pt x="4444096" y="2908319"/>
                </a:lnTo>
                <a:lnTo>
                  <a:pt x="4321598" y="2967330"/>
                </a:lnTo>
                <a:cubicBezTo>
                  <a:pt x="3949433" y="3124742"/>
                  <a:pt x="3540258" y="3211788"/>
                  <a:pt x="3110753" y="3211788"/>
                </a:cubicBezTo>
                <a:cubicBezTo>
                  <a:pt x="1392732" y="3211788"/>
                  <a:pt x="0" y="1819056"/>
                  <a:pt x="0" y="10103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32" name="Freeform: Shape 31">
            <a:extLst>
              <a:ext uri="{FF2B5EF4-FFF2-40B4-BE49-F238E27FC236}">
                <a16:creationId xmlns:a16="http://schemas.microsoft.com/office/drawing/2014/main" id="{459570ED-BE4C-49E8-86BC-A81140CFE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8700" y="-1"/>
            <a:ext cx="4277711" cy="3045402"/>
          </a:xfrm>
          <a:custGeom>
            <a:avLst/>
            <a:gdLst>
              <a:gd name="connsiteX0" fmla="*/ 5102 w 4277711"/>
              <a:gd name="connsiteY0" fmla="*/ 0 h 3045402"/>
              <a:gd name="connsiteX1" fmla="*/ 4277711 w 4277711"/>
              <a:gd name="connsiteY1" fmla="*/ 0 h 3045402"/>
              <a:gd name="connsiteX2" fmla="*/ 4277711 w 4277711"/>
              <a:gd name="connsiteY2" fmla="*/ 2723810 h 3045402"/>
              <a:gd name="connsiteX3" fmla="*/ 4090449 w 4277711"/>
              <a:gd name="connsiteY3" fmla="*/ 2814019 h 3045402"/>
              <a:gd name="connsiteX4" fmla="*/ 2944368 w 4277711"/>
              <a:gd name="connsiteY4" fmla="*/ 3045402 h 3045402"/>
              <a:gd name="connsiteX5" fmla="*/ 0 w 4277711"/>
              <a:gd name="connsiteY5" fmla="*/ 101034 h 304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7711" h="3045402">
                <a:moveTo>
                  <a:pt x="5102" y="0"/>
                </a:moveTo>
                <a:lnTo>
                  <a:pt x="4277711" y="0"/>
                </a:lnTo>
                <a:lnTo>
                  <a:pt x="4277711" y="2723810"/>
                </a:lnTo>
                <a:lnTo>
                  <a:pt x="4090449" y="2814019"/>
                </a:lnTo>
                <a:cubicBezTo>
                  <a:pt x="3738190" y="2963012"/>
                  <a:pt x="3350901" y="3045402"/>
                  <a:pt x="2944368" y="3045402"/>
                </a:cubicBezTo>
                <a:cubicBezTo>
                  <a:pt x="1318238" y="3045402"/>
                  <a:pt x="0" y="1727164"/>
                  <a:pt x="0" y="1010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7E99994E-B1BA-4D25-BE42-963F0B104805}"/>
              </a:ext>
            </a:extLst>
          </p:cNvPr>
          <p:cNvPicPr>
            <a:picLocks noChangeAspect="1"/>
          </p:cNvPicPr>
          <p:nvPr/>
        </p:nvPicPr>
        <p:blipFill>
          <a:blip r:embed="rId2"/>
          <a:stretch>
            <a:fillRect/>
          </a:stretch>
        </p:blipFill>
        <p:spPr>
          <a:xfrm>
            <a:off x="4538366" y="3491469"/>
            <a:ext cx="2668036" cy="177869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49D965B-0959-487D-9455-38860D00AA02}"/>
              </a:ext>
            </a:extLst>
          </p:cNvPr>
          <p:cNvPicPr>
            <a:picLocks noChangeAspect="1"/>
          </p:cNvPicPr>
          <p:nvPr/>
        </p:nvPicPr>
        <p:blipFill>
          <a:blip r:embed="rId3"/>
          <a:stretch>
            <a:fillRect/>
          </a:stretch>
        </p:blipFill>
        <p:spPr>
          <a:xfrm>
            <a:off x="570090" y="5006753"/>
            <a:ext cx="2509502" cy="167300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722657C-33E9-478A-9E1E-B0977E0FB984}"/>
              </a:ext>
            </a:extLst>
          </p:cNvPr>
          <p:cNvPicPr>
            <a:picLocks noChangeAspect="1"/>
          </p:cNvPicPr>
          <p:nvPr/>
        </p:nvPicPr>
        <p:blipFill>
          <a:blip r:embed="rId4"/>
          <a:stretch>
            <a:fillRect/>
          </a:stretch>
        </p:blipFill>
        <p:spPr>
          <a:xfrm>
            <a:off x="5293195" y="110575"/>
            <a:ext cx="2297301" cy="1531534"/>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CF7A7384-88AC-47BD-98A7-887C0E112240}"/>
              </a:ext>
            </a:extLst>
          </p:cNvPr>
          <p:cNvPicPr>
            <a:picLocks noChangeAspect="1"/>
          </p:cNvPicPr>
          <p:nvPr/>
        </p:nvPicPr>
        <p:blipFill>
          <a:blip r:embed="rId5"/>
          <a:stretch>
            <a:fillRect/>
          </a:stretch>
        </p:blipFill>
        <p:spPr>
          <a:xfrm>
            <a:off x="8680857" y="3491469"/>
            <a:ext cx="3246836" cy="2164557"/>
          </a:xfrm>
          <a:prstGeom prst="rect">
            <a:avLst/>
          </a:prstGeom>
        </p:spPr>
      </p:pic>
      <p:sp>
        <p:nvSpPr>
          <p:cNvPr id="17" name="TextBox 16">
            <a:extLst>
              <a:ext uri="{FF2B5EF4-FFF2-40B4-BE49-F238E27FC236}">
                <a16:creationId xmlns:a16="http://schemas.microsoft.com/office/drawing/2014/main" id="{FA14430D-D6F5-465E-B083-6D79D405F07D}"/>
              </a:ext>
            </a:extLst>
          </p:cNvPr>
          <p:cNvSpPr txBox="1"/>
          <p:nvPr/>
        </p:nvSpPr>
        <p:spPr>
          <a:xfrm>
            <a:off x="3566739" y="5541390"/>
            <a:ext cx="6844145" cy="1077218"/>
          </a:xfrm>
          <a:prstGeom prst="rect">
            <a:avLst/>
          </a:prstGeom>
          <a:solidFill>
            <a:schemeClr val="bg1"/>
          </a:solidFill>
          <a:ln>
            <a:solidFill>
              <a:schemeClr val="tx1"/>
            </a:solidFill>
          </a:ln>
        </p:spPr>
        <p:txBody>
          <a:bodyPr wrap="square" rtlCol="0">
            <a:spAutoFit/>
          </a:bodyPr>
          <a:lstStyle/>
          <a:p>
            <a:pPr algn="ctr"/>
            <a:r>
              <a:rPr lang="en-US" sz="2400" b="1" dirty="0">
                <a:solidFill>
                  <a:schemeClr val="bg2">
                    <a:lumMod val="20000"/>
                    <a:lumOff val="80000"/>
                  </a:schemeClr>
                </a:solidFill>
              </a:rPr>
              <a:t>Tempo trends over the last 60+ years</a:t>
            </a:r>
          </a:p>
          <a:p>
            <a:pPr marL="342900" indent="-342900">
              <a:buFont typeface="Arial" panose="020B0604020202020204" pitchFamily="34" charset="0"/>
              <a:buChar char="•"/>
            </a:pPr>
            <a:r>
              <a:rPr lang="en-US" sz="2000" b="1" dirty="0">
                <a:solidFill>
                  <a:schemeClr val="bg2">
                    <a:lumMod val="20000"/>
                    <a:lumOff val="80000"/>
                  </a:schemeClr>
                </a:solidFill>
              </a:rPr>
              <a:t>Large jump from 50’s to 60’s</a:t>
            </a:r>
          </a:p>
          <a:p>
            <a:pPr marL="342900" indent="-342900">
              <a:buFont typeface="Arial" panose="020B0604020202020204" pitchFamily="34" charset="0"/>
              <a:buChar char="•"/>
            </a:pPr>
            <a:r>
              <a:rPr lang="en-US" sz="2000" b="1" dirty="0">
                <a:solidFill>
                  <a:schemeClr val="bg2">
                    <a:lumMod val="20000"/>
                    <a:lumOff val="80000"/>
                  </a:schemeClr>
                </a:solidFill>
              </a:rPr>
              <a:t>Slow increase for the last 60 years</a:t>
            </a:r>
          </a:p>
        </p:txBody>
      </p:sp>
      <p:pic>
        <p:nvPicPr>
          <p:cNvPr id="21" name="Picture 20" descr="A screenshot of a cell phone&#10;&#10;Description automatically generated">
            <a:extLst>
              <a:ext uri="{FF2B5EF4-FFF2-40B4-BE49-F238E27FC236}">
                <a16:creationId xmlns:a16="http://schemas.microsoft.com/office/drawing/2014/main" id="{05A05D0A-7B3D-427F-948F-ACC4A102EDBC}"/>
              </a:ext>
            </a:extLst>
          </p:cNvPr>
          <p:cNvPicPr>
            <a:picLocks noChangeAspect="1"/>
          </p:cNvPicPr>
          <p:nvPr/>
        </p:nvPicPr>
        <p:blipFill>
          <a:blip r:embed="rId6"/>
          <a:stretch>
            <a:fillRect/>
          </a:stretch>
        </p:blipFill>
        <p:spPr>
          <a:xfrm>
            <a:off x="8951331" y="108496"/>
            <a:ext cx="3102174" cy="2068115"/>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723F8AC8-9ECA-4B6E-9D3A-EDCE8E143B27}"/>
              </a:ext>
            </a:extLst>
          </p:cNvPr>
          <p:cNvPicPr>
            <a:picLocks noChangeAspect="1"/>
          </p:cNvPicPr>
          <p:nvPr/>
        </p:nvPicPr>
        <p:blipFill>
          <a:blip r:embed="rId7"/>
          <a:stretch>
            <a:fillRect/>
          </a:stretch>
        </p:blipFill>
        <p:spPr>
          <a:xfrm>
            <a:off x="457770" y="2280652"/>
            <a:ext cx="3057493" cy="2038328"/>
          </a:xfrm>
          <a:prstGeom prst="rect">
            <a:avLst/>
          </a:prstGeom>
        </p:spPr>
      </p:pic>
      <p:pic>
        <p:nvPicPr>
          <p:cNvPr id="29" name="Picture 28" descr="A close up of text on a white background&#10;&#10;Description automatically generated">
            <a:extLst>
              <a:ext uri="{FF2B5EF4-FFF2-40B4-BE49-F238E27FC236}">
                <a16:creationId xmlns:a16="http://schemas.microsoft.com/office/drawing/2014/main" id="{9500D081-9168-40C7-86CE-84D7058F9A17}"/>
              </a:ext>
            </a:extLst>
          </p:cNvPr>
          <p:cNvPicPr>
            <a:picLocks noChangeAspect="1"/>
          </p:cNvPicPr>
          <p:nvPr/>
        </p:nvPicPr>
        <p:blipFill>
          <a:blip r:embed="rId8"/>
          <a:stretch>
            <a:fillRect/>
          </a:stretch>
        </p:blipFill>
        <p:spPr>
          <a:xfrm>
            <a:off x="457770" y="130070"/>
            <a:ext cx="3057493" cy="2038328"/>
          </a:xfrm>
          <a:prstGeom prst="rect">
            <a:avLst/>
          </a:prstGeom>
        </p:spPr>
      </p:pic>
    </p:spTree>
    <p:extLst>
      <p:ext uri="{BB962C8B-B14F-4D97-AF65-F5344CB8AC3E}">
        <p14:creationId xmlns:p14="http://schemas.microsoft.com/office/powerpoint/2010/main" val="41554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B136913-14F4-43E6-B66A-FEC091BA8B14}"/>
              </a:ext>
            </a:extLst>
          </p:cNvPr>
          <p:cNvPicPr>
            <a:picLocks noChangeAspect="1"/>
          </p:cNvPicPr>
          <p:nvPr/>
        </p:nvPicPr>
        <p:blipFill>
          <a:blip r:embed="rId2"/>
          <a:stretch>
            <a:fillRect/>
          </a:stretch>
        </p:blipFill>
        <p:spPr>
          <a:xfrm>
            <a:off x="610599" y="226871"/>
            <a:ext cx="3104951" cy="206996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0DBB9A5-49C2-493A-90D6-039F33147AF1}"/>
              </a:ext>
            </a:extLst>
          </p:cNvPr>
          <p:cNvPicPr>
            <a:picLocks noChangeAspect="1"/>
          </p:cNvPicPr>
          <p:nvPr/>
        </p:nvPicPr>
        <p:blipFill>
          <a:blip r:embed="rId3"/>
          <a:stretch>
            <a:fillRect/>
          </a:stretch>
        </p:blipFill>
        <p:spPr>
          <a:xfrm>
            <a:off x="4543524" y="226870"/>
            <a:ext cx="3104951" cy="206996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4C7278A-D02D-42C6-8001-4AC2DDB24322}"/>
              </a:ext>
            </a:extLst>
          </p:cNvPr>
          <p:cNvPicPr>
            <a:picLocks noChangeAspect="1"/>
          </p:cNvPicPr>
          <p:nvPr/>
        </p:nvPicPr>
        <p:blipFill>
          <a:blip r:embed="rId4"/>
          <a:stretch>
            <a:fillRect/>
          </a:stretch>
        </p:blipFill>
        <p:spPr>
          <a:xfrm>
            <a:off x="8476138" y="226870"/>
            <a:ext cx="3104951" cy="2069967"/>
          </a:xfrm>
          <a:prstGeom prst="rect">
            <a:avLst/>
          </a:prstGeom>
        </p:spPr>
      </p:pic>
      <p:pic>
        <p:nvPicPr>
          <p:cNvPr id="9" name="Picture 8" descr="A close up of a map&#10;&#10;Description automatically generated">
            <a:extLst>
              <a:ext uri="{FF2B5EF4-FFF2-40B4-BE49-F238E27FC236}">
                <a16:creationId xmlns:a16="http://schemas.microsoft.com/office/drawing/2014/main" id="{4CE0337E-28CA-462B-94FD-1E551A0A0C40}"/>
              </a:ext>
            </a:extLst>
          </p:cNvPr>
          <p:cNvPicPr>
            <a:picLocks noChangeAspect="1"/>
          </p:cNvPicPr>
          <p:nvPr/>
        </p:nvPicPr>
        <p:blipFill>
          <a:blip r:embed="rId5"/>
          <a:stretch>
            <a:fillRect/>
          </a:stretch>
        </p:blipFill>
        <p:spPr>
          <a:xfrm>
            <a:off x="610913" y="2345427"/>
            <a:ext cx="3104951" cy="2069967"/>
          </a:xfrm>
          <a:prstGeom prst="rect">
            <a:avLst/>
          </a:prstGeom>
        </p:spPr>
      </p:pic>
      <p:pic>
        <p:nvPicPr>
          <p:cNvPr id="11" name="Picture 10" descr="A close up of a map&#10;&#10;Description automatically generated">
            <a:extLst>
              <a:ext uri="{FF2B5EF4-FFF2-40B4-BE49-F238E27FC236}">
                <a16:creationId xmlns:a16="http://schemas.microsoft.com/office/drawing/2014/main" id="{41261E2C-208B-43CB-BBE3-A8A08D3E706C}"/>
              </a:ext>
            </a:extLst>
          </p:cNvPr>
          <p:cNvPicPr>
            <a:picLocks noChangeAspect="1"/>
          </p:cNvPicPr>
          <p:nvPr/>
        </p:nvPicPr>
        <p:blipFill>
          <a:blip r:embed="rId6"/>
          <a:stretch>
            <a:fillRect/>
          </a:stretch>
        </p:blipFill>
        <p:spPr>
          <a:xfrm>
            <a:off x="4543524" y="2394015"/>
            <a:ext cx="3104951" cy="2069967"/>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9324278-2034-4E88-A6F6-B906015F4315}"/>
              </a:ext>
            </a:extLst>
          </p:cNvPr>
          <p:cNvPicPr>
            <a:picLocks noChangeAspect="1"/>
          </p:cNvPicPr>
          <p:nvPr/>
        </p:nvPicPr>
        <p:blipFill>
          <a:blip r:embed="rId7"/>
          <a:stretch>
            <a:fillRect/>
          </a:stretch>
        </p:blipFill>
        <p:spPr>
          <a:xfrm>
            <a:off x="8476138" y="2394015"/>
            <a:ext cx="3104951" cy="2069967"/>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45E6066-7D3E-4E61-AD6D-279B76C9E26A}"/>
              </a:ext>
            </a:extLst>
          </p:cNvPr>
          <p:cNvPicPr>
            <a:picLocks noChangeAspect="1"/>
          </p:cNvPicPr>
          <p:nvPr/>
        </p:nvPicPr>
        <p:blipFill>
          <a:blip r:embed="rId8"/>
          <a:stretch>
            <a:fillRect/>
          </a:stretch>
        </p:blipFill>
        <p:spPr>
          <a:xfrm>
            <a:off x="610599" y="4463983"/>
            <a:ext cx="3104951" cy="2069967"/>
          </a:xfrm>
          <a:prstGeom prst="rect">
            <a:avLst/>
          </a:prstGeom>
        </p:spPr>
      </p:pic>
      <p:sp>
        <p:nvSpPr>
          <p:cNvPr id="16" name="TextBox 15">
            <a:extLst>
              <a:ext uri="{FF2B5EF4-FFF2-40B4-BE49-F238E27FC236}">
                <a16:creationId xmlns:a16="http://schemas.microsoft.com/office/drawing/2014/main" id="{F2F2ACCA-85E2-4720-A52E-D4970AFD6FB9}"/>
              </a:ext>
            </a:extLst>
          </p:cNvPr>
          <p:cNvSpPr txBox="1"/>
          <p:nvPr/>
        </p:nvSpPr>
        <p:spPr>
          <a:xfrm>
            <a:off x="4036444" y="4804448"/>
            <a:ext cx="7667876" cy="1477328"/>
          </a:xfrm>
          <a:prstGeom prst="rect">
            <a:avLst/>
          </a:prstGeom>
          <a:noFill/>
          <a:ln>
            <a:solidFill>
              <a:schemeClr val="tx1">
                <a:lumMod val="95000"/>
              </a:schemeClr>
            </a:solidFill>
          </a:ln>
        </p:spPr>
        <p:txBody>
          <a:bodyPr wrap="square" rtlCol="0">
            <a:spAutoFit/>
          </a:bodyPr>
          <a:lstStyle/>
          <a:p>
            <a:pPr algn="ctr"/>
            <a:r>
              <a:rPr lang="en-US" b="1" dirty="0"/>
              <a:t>Energy level of top songs </a:t>
            </a:r>
          </a:p>
          <a:p>
            <a:pPr marL="285750" indent="-285750">
              <a:buFont typeface="Arial" panose="020B0604020202020204" pitchFamily="34" charset="0"/>
              <a:buChar char="•"/>
            </a:pPr>
            <a:r>
              <a:rPr lang="en-US" b="1" dirty="0"/>
              <a:t>increase by 10% between 50’s and 60’s</a:t>
            </a:r>
          </a:p>
          <a:p>
            <a:pPr marL="285750" indent="-285750">
              <a:buFont typeface="Arial" panose="020B0604020202020204" pitchFamily="34" charset="0"/>
              <a:buChar char="•"/>
            </a:pPr>
            <a:r>
              <a:rPr lang="en-US" b="1" dirty="0"/>
              <a:t>increase by only 5% between 60’s and 80’s</a:t>
            </a:r>
          </a:p>
          <a:p>
            <a:pPr marL="285750" indent="-285750">
              <a:buFont typeface="Arial" panose="020B0604020202020204" pitchFamily="34" charset="0"/>
              <a:buChar char="•"/>
            </a:pPr>
            <a:r>
              <a:rPr lang="en-US" b="1" dirty="0"/>
              <a:t>stabilizes after 1980’s</a:t>
            </a:r>
          </a:p>
          <a:p>
            <a:pPr marL="285750" indent="-285750">
              <a:buFont typeface="Arial" panose="020B0604020202020204" pitchFamily="34" charset="0"/>
              <a:buChar char="•"/>
            </a:pPr>
            <a:r>
              <a:rPr lang="en-US" b="1" dirty="0"/>
              <a:t>roughly over 25% over the 60+ years</a:t>
            </a:r>
          </a:p>
        </p:txBody>
      </p:sp>
    </p:spTree>
    <p:extLst>
      <p:ext uri="{BB962C8B-B14F-4D97-AF65-F5344CB8AC3E}">
        <p14:creationId xmlns:p14="http://schemas.microsoft.com/office/powerpoint/2010/main" val="186888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FC86168F-EAC4-4162-B0A1-DF0BBC3ADCD5}"/>
              </a:ext>
            </a:extLst>
          </p:cNvPr>
          <p:cNvSpPr>
            <a:spLocks noChangeAspect="1" noChangeArrowheads="1"/>
          </p:cNvSpPr>
          <p:nvPr/>
        </p:nvSpPr>
        <p:spPr bwMode="auto">
          <a:xfrm>
            <a:off x="5566410" y="3276600"/>
            <a:ext cx="681990" cy="6819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close up of a logo&#10;&#10;Description automatically generated">
            <a:extLst>
              <a:ext uri="{FF2B5EF4-FFF2-40B4-BE49-F238E27FC236}">
                <a16:creationId xmlns:a16="http://schemas.microsoft.com/office/drawing/2014/main" id="{D1B8D0F8-2289-461F-B086-6B0B8907A580}"/>
              </a:ext>
            </a:extLst>
          </p:cNvPr>
          <p:cNvPicPr>
            <a:picLocks noChangeAspect="1"/>
          </p:cNvPicPr>
          <p:nvPr/>
        </p:nvPicPr>
        <p:blipFill>
          <a:blip r:embed="rId2"/>
          <a:stretch>
            <a:fillRect/>
          </a:stretch>
        </p:blipFill>
        <p:spPr>
          <a:xfrm>
            <a:off x="1758315" y="260544"/>
            <a:ext cx="8460105" cy="6336912"/>
          </a:xfrm>
          <a:prstGeom prst="rect">
            <a:avLst/>
          </a:prstGeom>
        </p:spPr>
      </p:pic>
    </p:spTree>
    <p:extLst>
      <p:ext uri="{BB962C8B-B14F-4D97-AF65-F5344CB8AC3E}">
        <p14:creationId xmlns:p14="http://schemas.microsoft.com/office/powerpoint/2010/main" val="38421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screenshot&#10;&#10;Description automatically generated">
            <a:extLst>
              <a:ext uri="{FF2B5EF4-FFF2-40B4-BE49-F238E27FC236}">
                <a16:creationId xmlns:a16="http://schemas.microsoft.com/office/drawing/2014/main" id="{968ACF23-9F79-4099-BD21-4CCECBC8921E}"/>
              </a:ext>
            </a:extLst>
          </p:cNvPr>
          <p:cNvPicPr>
            <a:picLocks noChangeAspect="1"/>
          </p:cNvPicPr>
          <p:nvPr/>
        </p:nvPicPr>
        <p:blipFill>
          <a:blip r:embed="rId2"/>
          <a:stretch>
            <a:fillRect/>
          </a:stretch>
        </p:blipFill>
        <p:spPr>
          <a:xfrm>
            <a:off x="3480743" y="786117"/>
            <a:ext cx="5230513"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4653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0894484-0B24-45C3-B12D-F8A0EFD7BDE7}"/>
              </a:ext>
            </a:extLst>
          </p:cNvPr>
          <p:cNvPicPr>
            <a:picLocks noChangeAspect="1"/>
          </p:cNvPicPr>
          <p:nvPr/>
        </p:nvPicPr>
        <p:blipFill rotWithShape="1">
          <a:blip r:embed="rId2"/>
          <a:srcRect t="6697" r="1" b="23053"/>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800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CD4D0B1-1323-4452-BCDE-8DC0C3E71CD1}"/>
              </a:ext>
            </a:extLst>
          </p:cNvPr>
          <p:cNvPicPr>
            <a:picLocks noChangeAspect="1"/>
          </p:cNvPicPr>
          <p:nvPr/>
        </p:nvPicPr>
        <p:blipFill>
          <a:blip r:embed="rId2"/>
          <a:stretch>
            <a:fillRect/>
          </a:stretch>
        </p:blipFill>
        <p:spPr>
          <a:xfrm>
            <a:off x="406756" y="595745"/>
            <a:ext cx="11550455" cy="5583381"/>
          </a:xfrm>
          <a:prstGeom prst="rect">
            <a:avLst/>
          </a:prstGeom>
        </p:spPr>
      </p:pic>
    </p:spTree>
    <p:extLst>
      <p:ext uri="{BB962C8B-B14F-4D97-AF65-F5344CB8AC3E}">
        <p14:creationId xmlns:p14="http://schemas.microsoft.com/office/powerpoint/2010/main" val="16383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kitchen, table, counter&#10;&#10;Description automatically generated">
            <a:extLst>
              <a:ext uri="{FF2B5EF4-FFF2-40B4-BE49-F238E27FC236}">
                <a16:creationId xmlns:a16="http://schemas.microsoft.com/office/drawing/2014/main" id="{88310E2A-9831-4A69-9A33-87825015B054}"/>
              </a:ext>
            </a:extLst>
          </p:cNvPr>
          <p:cNvPicPr>
            <a:picLocks noChangeAspect="1"/>
          </p:cNvPicPr>
          <p:nvPr/>
        </p:nvPicPr>
        <p:blipFill>
          <a:blip r:embed="rId2"/>
          <a:stretch>
            <a:fillRect/>
          </a:stretch>
        </p:blipFill>
        <p:spPr>
          <a:xfrm>
            <a:off x="1468581" y="837645"/>
            <a:ext cx="9414659" cy="5272209"/>
          </a:xfrm>
          <a:prstGeom prst="rect">
            <a:avLst/>
          </a:prstGeom>
        </p:spPr>
      </p:pic>
    </p:spTree>
    <p:extLst>
      <p:ext uri="{BB962C8B-B14F-4D97-AF65-F5344CB8AC3E}">
        <p14:creationId xmlns:p14="http://schemas.microsoft.com/office/powerpoint/2010/main" val="269136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AC18C-02BF-470B-9089-2051A514ABB2}"/>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24712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9CACDAB-1B2F-4125-9CAD-287D94768D5A}"/>
              </a:ext>
            </a:extLst>
          </p:cNvPr>
          <p:cNvSpPr txBox="1"/>
          <p:nvPr/>
        </p:nvSpPr>
        <p:spPr>
          <a:xfrm>
            <a:off x="817418" y="634885"/>
            <a:ext cx="10557163" cy="4893647"/>
          </a:xfrm>
          <a:prstGeom prst="rect">
            <a:avLst/>
          </a:prstGeom>
          <a:noFill/>
        </p:spPr>
        <p:txBody>
          <a:bodyPr wrap="square" rtlCol="0">
            <a:spAutoFit/>
          </a:bodyPr>
          <a:lstStyle/>
          <a:p>
            <a:r>
              <a:rPr lang="en-US" sz="2800" b="1" u="sng" dirty="0"/>
              <a:t>Goal</a:t>
            </a:r>
            <a:r>
              <a:rPr lang="en-US" sz="2400" b="1" u="sng" dirty="0"/>
              <a:t>:</a:t>
            </a:r>
          </a:p>
          <a:p>
            <a:r>
              <a:rPr lang="en-US" sz="2000" dirty="0"/>
              <a:t>Examine the top songs from the Billboard 100 spanning from 1958 to 2019</a:t>
            </a:r>
          </a:p>
          <a:p>
            <a:r>
              <a:rPr lang="en-US" sz="2000" dirty="0"/>
              <a:t>and see if there are characteristics that these songs share. Are these characteristics propelling certain songs to become hits? Through data cleaning and plotting what we find, we hope to find if there are any correlations that support the questions that follow.</a:t>
            </a:r>
          </a:p>
          <a:p>
            <a:endParaRPr lang="en-US" dirty="0"/>
          </a:p>
          <a:p>
            <a:r>
              <a:rPr lang="en-US" sz="2800" b="1" u="sng" dirty="0"/>
              <a:t>Questions</a:t>
            </a:r>
            <a:r>
              <a:rPr lang="en-US" sz="2400" b="1" u="sng" dirty="0"/>
              <a:t>:</a:t>
            </a:r>
          </a:p>
          <a:p>
            <a:r>
              <a:rPr lang="en-US" sz="2000" dirty="0"/>
              <a:t>Overarching Question : What makes a top hit a top hit</a:t>
            </a:r>
          </a:p>
          <a:p>
            <a:pPr marL="465138" indent="-298450"/>
            <a:r>
              <a:rPr lang="en-US" sz="2000" dirty="0"/>
              <a:t>1) Is there a similar attribute (</a:t>
            </a:r>
            <a:r>
              <a:rPr lang="en-US" sz="2000" dirty="0" err="1"/>
              <a:t>i.e</a:t>
            </a:r>
            <a:r>
              <a:rPr lang="en-US" sz="2000" dirty="0"/>
              <a:t> </a:t>
            </a:r>
            <a:r>
              <a:rPr lang="en-US" sz="2000" dirty="0" err="1"/>
              <a:t>acousticness</a:t>
            </a:r>
            <a:r>
              <a:rPr lang="en-US" sz="2000" dirty="0"/>
              <a:t>/valence/energy/danceability) that a large portion of the songs have?</a:t>
            </a:r>
          </a:p>
          <a:p>
            <a:pPr marL="465138" indent="-298450"/>
            <a:r>
              <a:rPr lang="en-US" sz="2000" dirty="0"/>
              <a:t>2) Is there a particular genre that dominates the top hits playlist?</a:t>
            </a:r>
          </a:p>
          <a:p>
            <a:pPr marL="465138" indent="-298450"/>
            <a:r>
              <a:rPr lang="en-US" sz="2000" dirty="0"/>
              <a:t>3) Is there a connection between the hits globally and what countries it ‘blows up’ in? (</a:t>
            </a:r>
            <a:r>
              <a:rPr lang="en-US" sz="2000" dirty="0" err="1"/>
              <a:t>i.e</a:t>
            </a:r>
            <a:r>
              <a:rPr lang="en-US" sz="2000" dirty="0"/>
              <a:t> if it ‘blows up’ in the USA, is it more likely to be a hit in the global playlist)</a:t>
            </a:r>
          </a:p>
          <a:p>
            <a:endParaRPr lang="en-US" dirty="0"/>
          </a:p>
        </p:txBody>
      </p:sp>
    </p:spTree>
    <p:extLst>
      <p:ext uri="{BB962C8B-B14F-4D97-AF65-F5344CB8AC3E}">
        <p14:creationId xmlns:p14="http://schemas.microsoft.com/office/powerpoint/2010/main" val="28554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456C9BC-A645-43EE-A941-4B39091DC11C}"/>
              </a:ext>
            </a:extLst>
          </p:cNvPr>
          <p:cNvPicPr>
            <a:picLocks noChangeAspect="1"/>
          </p:cNvPicPr>
          <p:nvPr/>
        </p:nvPicPr>
        <p:blipFill>
          <a:blip r:embed="rId2"/>
          <a:stretch>
            <a:fillRect/>
          </a:stretch>
        </p:blipFill>
        <p:spPr>
          <a:xfrm>
            <a:off x="3128306" y="786117"/>
            <a:ext cx="5935387"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3108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87C03-82AF-4EAB-895F-A3818D60DDE4}"/>
              </a:ext>
            </a:extLst>
          </p:cNvPr>
          <p:cNvSpPr txBox="1"/>
          <p:nvPr/>
        </p:nvSpPr>
        <p:spPr>
          <a:xfrm>
            <a:off x="897775" y="1147156"/>
            <a:ext cx="10490661" cy="4401205"/>
          </a:xfrm>
          <a:prstGeom prst="rect">
            <a:avLst/>
          </a:prstGeom>
          <a:noFill/>
        </p:spPr>
        <p:txBody>
          <a:bodyPr wrap="square" rtlCol="0">
            <a:spAutoFit/>
          </a:bodyPr>
          <a:lstStyle/>
          <a:p>
            <a:r>
              <a:rPr lang="en-US" sz="2800" u="sng" dirty="0"/>
              <a:t>Data Sources:</a:t>
            </a:r>
          </a:p>
          <a:p>
            <a:endParaRPr lang="en-US" dirty="0"/>
          </a:p>
          <a:p>
            <a:pPr marL="285750" indent="-285750">
              <a:buFont typeface="Arial" panose="020B0604020202020204" pitchFamily="34" charset="0"/>
              <a:buChar char="•"/>
            </a:pPr>
            <a:r>
              <a:rPr lang="en-US" sz="2400" dirty="0">
                <a:hlinkClick r:id="rId2"/>
              </a:rPr>
              <a:t>https://data.world/kcmillersean/billboard-hot-100-1958-2017</a:t>
            </a:r>
            <a:r>
              <a:rPr lang="en-US" sz="2400" dirty="0"/>
              <a:t> - Data World Top 100 audio features (2 data files)</a:t>
            </a:r>
          </a:p>
          <a:p>
            <a:pPr marL="742950" lvl="1" indent="-285750">
              <a:buFont typeface="Arial" panose="020B0604020202020204" pitchFamily="34" charset="0"/>
              <a:buChar char="•"/>
            </a:pPr>
            <a:r>
              <a:rPr lang="en-US" sz="2400" dirty="0"/>
              <a:t>Data file on the top 100 taken every week from 1958 to 2019</a:t>
            </a:r>
          </a:p>
          <a:p>
            <a:pPr marL="742950" lvl="1" indent="-285750">
              <a:buFont typeface="Arial" panose="020B0604020202020204" pitchFamily="34" charset="0"/>
              <a:buChar char="•"/>
            </a:pPr>
            <a:r>
              <a:rPr lang="en-US" sz="2400" dirty="0"/>
              <a:t>Data file on songs with Spotify attributes associated with the songs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linkClick r:id="rId3"/>
              </a:rPr>
              <a:t>https://spotifycharts.com/regional</a:t>
            </a:r>
            <a:r>
              <a:rPr lang="en-US" sz="2400" dirty="0"/>
              <a:t> - csv data on top 200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Spotify API (for playlist data / song valuations)</a:t>
            </a:r>
          </a:p>
          <a:p>
            <a:endParaRPr lang="en-US" dirty="0"/>
          </a:p>
        </p:txBody>
      </p:sp>
    </p:spTree>
    <p:extLst>
      <p:ext uri="{BB962C8B-B14F-4D97-AF65-F5344CB8AC3E}">
        <p14:creationId xmlns:p14="http://schemas.microsoft.com/office/powerpoint/2010/main" val="308102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3D358E14-B430-4367-9BFB-3AC7045348AD}"/>
              </a:ext>
            </a:extLst>
          </p:cNvPr>
          <p:cNvPicPr>
            <a:picLocks noChangeAspect="1"/>
          </p:cNvPicPr>
          <p:nvPr/>
        </p:nvPicPr>
        <p:blipFill>
          <a:blip r:embed="rId2"/>
          <a:stretch>
            <a:fillRect/>
          </a:stretch>
        </p:blipFill>
        <p:spPr>
          <a:xfrm>
            <a:off x="772547" y="0"/>
            <a:ext cx="10646906" cy="6858000"/>
          </a:xfrm>
          <a:prstGeom prst="rect">
            <a:avLst/>
          </a:prstGeom>
        </p:spPr>
      </p:pic>
      <p:sp>
        <p:nvSpPr>
          <p:cNvPr id="4" name="TextBox 3">
            <a:extLst>
              <a:ext uri="{FF2B5EF4-FFF2-40B4-BE49-F238E27FC236}">
                <a16:creationId xmlns:a16="http://schemas.microsoft.com/office/drawing/2014/main" id="{09ABEA49-A475-49A3-AFCA-6CA192693740}"/>
              </a:ext>
            </a:extLst>
          </p:cNvPr>
          <p:cNvSpPr txBox="1"/>
          <p:nvPr/>
        </p:nvSpPr>
        <p:spPr>
          <a:xfrm>
            <a:off x="8816549" y="5307675"/>
            <a:ext cx="1870900" cy="369332"/>
          </a:xfrm>
          <a:prstGeom prst="rect">
            <a:avLst/>
          </a:prstGeom>
          <a:solidFill>
            <a:schemeClr val="tx1"/>
          </a:solidFill>
          <a:ln>
            <a:solidFill>
              <a:schemeClr val="tx2">
                <a:lumMod val="50000"/>
              </a:schemeClr>
            </a:solidFill>
          </a:ln>
        </p:spPr>
        <p:txBody>
          <a:bodyPr wrap="square" rtlCol="0">
            <a:spAutoFit/>
          </a:bodyPr>
          <a:lstStyle/>
          <a:p>
            <a:r>
              <a:rPr lang="en-US" dirty="0">
                <a:solidFill>
                  <a:schemeClr val="bg2"/>
                </a:solidFill>
              </a:rPr>
              <a:t>23,550 songs</a:t>
            </a:r>
          </a:p>
        </p:txBody>
      </p:sp>
      <p:sp>
        <p:nvSpPr>
          <p:cNvPr id="2" name="Rectangle 1">
            <a:extLst>
              <a:ext uri="{FF2B5EF4-FFF2-40B4-BE49-F238E27FC236}">
                <a16:creationId xmlns:a16="http://schemas.microsoft.com/office/drawing/2014/main" id="{F52348AF-A5E5-4730-A31A-5A4F2D71F664}"/>
              </a:ext>
            </a:extLst>
          </p:cNvPr>
          <p:cNvSpPr/>
          <p:nvPr/>
        </p:nvSpPr>
        <p:spPr>
          <a:xfrm>
            <a:off x="968884" y="1179104"/>
            <a:ext cx="2406569" cy="5148141"/>
          </a:xfrm>
          <a:prstGeom prst="rect">
            <a:avLst/>
          </a:prstGeom>
          <a:solidFill>
            <a:schemeClr val="tx1"/>
          </a:solidFill>
          <a:ln>
            <a:solidFill>
              <a:schemeClr val="bg2"/>
            </a:solidFill>
          </a:ln>
        </p:spPr>
        <p:txBody>
          <a:bodyPr wrap="square">
            <a:spAutoFit/>
          </a:bodyPr>
          <a:lstStyle/>
          <a:p>
            <a:pPr>
              <a:lnSpc>
                <a:spcPct val="107000"/>
              </a:lnSpc>
            </a:pPr>
            <a:r>
              <a:rPr lang="en-US" sz="14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spotify_genre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spotify_track_id</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spotify_track_preview_url</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spotify_track_album</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spotify_track_explicit</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spotify_track_duration_ms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spotify_track_popularity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danceability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energy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key</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loudness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mode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speechiness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acousticness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instrumentalness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liveness</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valence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tempo</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time_signature</a:t>
            </a:r>
            <a:endParaRPr lang="en-US" sz="12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A7E95E4F-6A14-4D42-B836-77B5D6713947}"/>
              </a:ext>
            </a:extLst>
          </p:cNvPr>
          <p:cNvPicPr>
            <a:picLocks noChangeAspect="1"/>
          </p:cNvPicPr>
          <p:nvPr/>
        </p:nvPicPr>
        <p:blipFill>
          <a:blip r:embed="rId2"/>
          <a:stretch>
            <a:fillRect/>
          </a:stretch>
        </p:blipFill>
        <p:spPr>
          <a:xfrm>
            <a:off x="692537" y="0"/>
            <a:ext cx="10646906" cy="6858000"/>
          </a:xfrm>
          <a:prstGeom prst="rect">
            <a:avLst/>
          </a:prstGeom>
        </p:spPr>
      </p:pic>
      <p:sp>
        <p:nvSpPr>
          <p:cNvPr id="4" name="TextBox 3">
            <a:extLst>
              <a:ext uri="{FF2B5EF4-FFF2-40B4-BE49-F238E27FC236}">
                <a16:creationId xmlns:a16="http://schemas.microsoft.com/office/drawing/2014/main" id="{2F48FAB6-3540-432E-8826-061087A9C0CF}"/>
              </a:ext>
            </a:extLst>
          </p:cNvPr>
          <p:cNvSpPr txBox="1"/>
          <p:nvPr/>
        </p:nvSpPr>
        <p:spPr>
          <a:xfrm>
            <a:off x="6623668" y="4808912"/>
            <a:ext cx="2314592" cy="400110"/>
          </a:xfrm>
          <a:prstGeom prst="rect">
            <a:avLst/>
          </a:prstGeom>
          <a:solidFill>
            <a:schemeClr val="tx1"/>
          </a:solidFill>
          <a:ln>
            <a:solidFill>
              <a:srgbClr val="0070C0"/>
            </a:solidFill>
          </a:ln>
        </p:spPr>
        <p:txBody>
          <a:bodyPr wrap="square" rtlCol="0">
            <a:spAutoFit/>
          </a:bodyPr>
          <a:lstStyle/>
          <a:p>
            <a:r>
              <a:rPr lang="en-US" sz="2000" dirty="0">
                <a:solidFill>
                  <a:schemeClr val="bg2"/>
                </a:solidFill>
                <a:latin typeface="Times New Roman" panose="02020603050405020304" pitchFamily="18" charset="0"/>
                <a:cs typeface="Times New Roman" panose="02020603050405020304" pitchFamily="18" charset="0"/>
              </a:rPr>
              <a:t>Over 320,000 rows</a:t>
            </a:r>
          </a:p>
        </p:txBody>
      </p:sp>
      <p:sp>
        <p:nvSpPr>
          <p:cNvPr id="6" name="Rectangle 5">
            <a:extLst>
              <a:ext uri="{FF2B5EF4-FFF2-40B4-BE49-F238E27FC236}">
                <a16:creationId xmlns:a16="http://schemas.microsoft.com/office/drawing/2014/main" id="{5F763FEC-3D70-4AA5-9231-EE462E824765}"/>
              </a:ext>
            </a:extLst>
          </p:cNvPr>
          <p:cNvSpPr/>
          <p:nvPr/>
        </p:nvSpPr>
        <p:spPr>
          <a:xfrm>
            <a:off x="852557" y="2826343"/>
            <a:ext cx="2314592" cy="3005631"/>
          </a:xfrm>
          <a:prstGeom prst="rect">
            <a:avLst/>
          </a:prstGeom>
          <a:solidFill>
            <a:schemeClr val="tx1"/>
          </a:solidFill>
          <a:ln>
            <a:solidFill>
              <a:srgbClr val="0070C0"/>
            </a:solidFill>
          </a:ln>
        </p:spPr>
        <p:txBody>
          <a:bodyPr wrap="square">
            <a:spAutoFit/>
          </a:bodyPr>
          <a:lstStyle/>
          <a:p>
            <a:pPr>
              <a:lnSpc>
                <a:spcPct val="107000"/>
              </a:lnSpc>
            </a:pPr>
            <a:r>
              <a:rPr lang="en-US"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Fields</a:t>
            </a: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url</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weekid</a:t>
            </a:r>
            <a:endParaRPr lang="en-US" sz="1400" dirty="0">
              <a:solidFill>
                <a:srgbClr val="0070C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song</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performer</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00FF00"/>
                </a:highlight>
                <a:latin typeface="Times New Roman" panose="02020603050405020304" pitchFamily="18" charset="0"/>
                <a:ea typeface="Times New Roman" panose="02020603050405020304" pitchFamily="18" charset="0"/>
                <a:cs typeface="Times New Roman" panose="02020603050405020304" pitchFamily="18" charset="0"/>
              </a:rPr>
              <a:t>songid</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instance</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previous_week_position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peak_position</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600" b="1" dirty="0" err="1">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weeks_on_chart</a:t>
            </a:r>
            <a:endParaRPr lang="en-US"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9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A064E4-72F1-41DD-96D9-986D8C1D7D49}"/>
              </a:ext>
            </a:extLst>
          </p:cNvPr>
          <p:cNvSpPr txBox="1"/>
          <p:nvPr/>
        </p:nvSpPr>
        <p:spPr>
          <a:xfrm>
            <a:off x="117138" y="1839884"/>
            <a:ext cx="3272050" cy="1384995"/>
          </a:xfrm>
          <a:prstGeom prst="rect">
            <a:avLst/>
          </a:prstGeom>
          <a:noFill/>
        </p:spPr>
        <p:txBody>
          <a:bodyPr wrap="none" rtlCol="0">
            <a:spAutoFit/>
          </a:bodyPr>
          <a:lstStyle/>
          <a:p>
            <a:pPr lvl="0" defTabSz="914400" eaLnBrk="0" fontAlgn="base" hangingPunct="0">
              <a:spcBef>
                <a:spcPct val="0"/>
              </a:spcBef>
              <a:spcAft>
                <a:spcPct val="0"/>
              </a:spcAft>
            </a:pPr>
            <a:r>
              <a:rPr lang="en-US" altLang="en-US" b="1" u="sng" dirty="0"/>
              <a:t>Popularity:</a:t>
            </a:r>
          </a:p>
          <a:p>
            <a:pPr lvl="0" defTabSz="914400" eaLnBrk="0" fontAlgn="base" hangingPunct="0">
              <a:spcBef>
                <a:spcPct val="0"/>
              </a:spcBef>
              <a:spcAft>
                <a:spcPct val="0"/>
              </a:spcAft>
            </a:pPr>
            <a:r>
              <a:rPr lang="en-US" altLang="en-US" sz="1600" dirty="0"/>
              <a:t>-The correlation between both </a:t>
            </a:r>
          </a:p>
          <a:p>
            <a:pPr lvl="0" defTabSz="914400" eaLnBrk="0" fontAlgn="base" hangingPunct="0">
              <a:spcBef>
                <a:spcPct val="0"/>
              </a:spcBef>
              <a:spcAft>
                <a:spcPct val="0"/>
              </a:spcAft>
            </a:pPr>
            <a:r>
              <a:rPr lang="en-US" altLang="en-US" sz="1600" dirty="0"/>
              <a:t>factors is -0.33 </a:t>
            </a:r>
          </a:p>
          <a:p>
            <a:pPr lvl="0" defTabSz="914400" eaLnBrk="0" fontAlgn="base" hangingPunct="0">
              <a:spcBef>
                <a:spcPct val="0"/>
              </a:spcBef>
              <a:spcAft>
                <a:spcPct val="0"/>
              </a:spcAft>
            </a:pPr>
            <a:r>
              <a:rPr lang="en-US" altLang="en-US" sz="1600" dirty="0"/>
              <a:t>-The p-value is 0.0 </a:t>
            </a:r>
          </a:p>
          <a:p>
            <a:endParaRPr lang="en-US" dirty="0"/>
          </a:p>
        </p:txBody>
      </p:sp>
      <p:sp>
        <p:nvSpPr>
          <p:cNvPr id="6" name="TextBox 5">
            <a:extLst>
              <a:ext uri="{FF2B5EF4-FFF2-40B4-BE49-F238E27FC236}">
                <a16:creationId xmlns:a16="http://schemas.microsoft.com/office/drawing/2014/main" id="{8FE9A7BD-1EA3-4D7D-9D1C-FE95959C8F20}"/>
              </a:ext>
            </a:extLst>
          </p:cNvPr>
          <p:cNvSpPr txBox="1"/>
          <p:nvPr/>
        </p:nvSpPr>
        <p:spPr>
          <a:xfrm>
            <a:off x="1163782" y="275600"/>
            <a:ext cx="10912240" cy="523220"/>
          </a:xfrm>
          <a:prstGeom prst="rect">
            <a:avLst/>
          </a:prstGeom>
          <a:noFill/>
          <a:ln w="19050">
            <a:solidFill>
              <a:srgbClr val="0070C0"/>
            </a:solidFill>
          </a:ln>
        </p:spPr>
        <p:txBody>
          <a:bodyPr wrap="square" rtlCol="0">
            <a:spAutoFit/>
          </a:bodyPr>
          <a:lstStyle/>
          <a:p>
            <a:r>
              <a:rPr lang="en-US" sz="2800" b="1" dirty="0">
                <a:solidFill>
                  <a:schemeClr val="bg2">
                    <a:lumMod val="75000"/>
                  </a:schemeClr>
                </a:solidFill>
              </a:rPr>
              <a:t>Correlation amongst the popularity Spotify attributes</a:t>
            </a:r>
            <a:endParaRPr lang="en-US" b="1" dirty="0">
              <a:solidFill>
                <a:schemeClr val="bg2">
                  <a:lumMod val="7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8DF4E518-7882-4D77-8D61-EC39F4954468}"/>
              </a:ext>
            </a:extLst>
          </p:cNvPr>
          <p:cNvPicPr>
            <a:picLocks noChangeAspect="1"/>
          </p:cNvPicPr>
          <p:nvPr/>
        </p:nvPicPr>
        <p:blipFill>
          <a:blip r:embed="rId2"/>
          <a:stretch>
            <a:fillRect/>
          </a:stretch>
        </p:blipFill>
        <p:spPr>
          <a:xfrm>
            <a:off x="3663508" y="1090966"/>
            <a:ext cx="8237152" cy="5491434"/>
          </a:xfrm>
          <a:prstGeom prst="rect">
            <a:avLst/>
          </a:prstGeom>
        </p:spPr>
      </p:pic>
    </p:spTree>
    <p:extLst>
      <p:ext uri="{BB962C8B-B14F-4D97-AF65-F5344CB8AC3E}">
        <p14:creationId xmlns:p14="http://schemas.microsoft.com/office/powerpoint/2010/main" val="80563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578F5B-6C91-49C1-BE40-3948FA0C1054}"/>
              </a:ext>
            </a:extLst>
          </p:cNvPr>
          <p:cNvSpPr txBox="1"/>
          <p:nvPr/>
        </p:nvSpPr>
        <p:spPr>
          <a:xfrm>
            <a:off x="5436984" y="743111"/>
            <a:ext cx="6494612" cy="1354217"/>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Danceability, </a:t>
            </a:r>
            <a:r>
              <a:rPr lang="en-US" altLang="en-US" sz="2400" dirty="0" err="1">
                <a:latin typeface="Times New Roman" panose="02020603050405020304" pitchFamily="18" charset="0"/>
                <a:cs typeface="Times New Roman" panose="02020603050405020304" pitchFamily="18" charset="0"/>
              </a:rPr>
              <a:t>Speechiness</a:t>
            </a:r>
            <a:r>
              <a:rPr lang="en-US" altLang="en-US" sz="2400" dirty="0">
                <a:latin typeface="Times New Roman" panose="02020603050405020304" pitchFamily="18" charset="0"/>
                <a:cs typeface="Times New Roman" panose="02020603050405020304" pitchFamily="18" charset="0"/>
              </a:rPr>
              <a:t>, and Valence</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correlation between both factors is -0.05 </a:t>
            </a:r>
          </a:p>
          <a:p>
            <a:pPr lvl="0"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The p-value is 0.0 </a:t>
            </a:r>
            <a:endParaRPr lang="en-US" altLang="en-US" sz="4400" dirty="0">
              <a:latin typeface="Times New Roman" panose="02020603050405020304" pitchFamily="18" charset="0"/>
              <a:cs typeface="Times New Roman" panose="02020603050405020304" pitchFamily="18" charset="0"/>
            </a:endParaRP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6452DC82-4028-4920-85E6-10CA347A2DA0}"/>
              </a:ext>
            </a:extLst>
          </p:cNvPr>
          <p:cNvPicPr>
            <a:picLocks noChangeAspect="1"/>
          </p:cNvPicPr>
          <p:nvPr/>
        </p:nvPicPr>
        <p:blipFill>
          <a:blip r:embed="rId2"/>
          <a:stretch>
            <a:fillRect/>
          </a:stretch>
        </p:blipFill>
        <p:spPr>
          <a:xfrm>
            <a:off x="379088" y="155413"/>
            <a:ext cx="4631076" cy="308738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4A76F43-AB20-4B09-ABAF-2CC673650A1C}"/>
              </a:ext>
            </a:extLst>
          </p:cNvPr>
          <p:cNvPicPr>
            <a:picLocks noChangeAspect="1"/>
          </p:cNvPicPr>
          <p:nvPr/>
        </p:nvPicPr>
        <p:blipFill>
          <a:blip r:embed="rId3"/>
          <a:stretch>
            <a:fillRect/>
          </a:stretch>
        </p:blipFill>
        <p:spPr>
          <a:xfrm>
            <a:off x="379088" y="3502505"/>
            <a:ext cx="4631076" cy="308738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8AE7FC14-BF97-44EB-8F31-29EF9F2F6863}"/>
              </a:ext>
            </a:extLst>
          </p:cNvPr>
          <p:cNvPicPr>
            <a:picLocks noChangeAspect="1"/>
          </p:cNvPicPr>
          <p:nvPr/>
        </p:nvPicPr>
        <p:blipFill>
          <a:blip r:embed="rId4"/>
          <a:stretch>
            <a:fillRect/>
          </a:stretch>
        </p:blipFill>
        <p:spPr>
          <a:xfrm>
            <a:off x="5790575" y="3502505"/>
            <a:ext cx="4631076" cy="3087384"/>
          </a:xfrm>
          <a:prstGeom prst="rect">
            <a:avLst/>
          </a:prstGeom>
        </p:spPr>
      </p:pic>
    </p:spTree>
    <p:extLst>
      <p:ext uri="{BB962C8B-B14F-4D97-AF65-F5344CB8AC3E}">
        <p14:creationId xmlns:p14="http://schemas.microsoft.com/office/powerpoint/2010/main" val="23999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DA188F2-8285-4047-9FB5-CA134DE0E709}"/>
              </a:ext>
            </a:extLst>
          </p:cNvPr>
          <p:cNvPicPr>
            <a:picLocks noChangeAspect="1"/>
          </p:cNvPicPr>
          <p:nvPr/>
        </p:nvPicPr>
        <p:blipFill>
          <a:blip r:embed="rId2"/>
          <a:stretch>
            <a:fillRect/>
          </a:stretch>
        </p:blipFill>
        <p:spPr>
          <a:xfrm>
            <a:off x="8370477" y="286112"/>
            <a:ext cx="3538265" cy="235884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270741C-52AA-4C9B-9DDB-23AAB66A996F}"/>
              </a:ext>
            </a:extLst>
          </p:cNvPr>
          <p:cNvPicPr>
            <a:picLocks noChangeAspect="1"/>
          </p:cNvPicPr>
          <p:nvPr/>
        </p:nvPicPr>
        <p:blipFill>
          <a:blip r:embed="rId3"/>
          <a:stretch>
            <a:fillRect/>
          </a:stretch>
        </p:blipFill>
        <p:spPr>
          <a:xfrm>
            <a:off x="8370477" y="3801373"/>
            <a:ext cx="3538267" cy="2358844"/>
          </a:xfrm>
          <a:prstGeom prst="rect">
            <a:avLst/>
          </a:prstGeom>
        </p:spPr>
      </p:pic>
      <p:sp>
        <p:nvSpPr>
          <p:cNvPr id="2" name="TextBox 1">
            <a:extLst>
              <a:ext uri="{FF2B5EF4-FFF2-40B4-BE49-F238E27FC236}">
                <a16:creationId xmlns:a16="http://schemas.microsoft.com/office/drawing/2014/main" id="{0A6E1AEC-7108-43F7-90D9-DCD651D1AF45}"/>
              </a:ext>
            </a:extLst>
          </p:cNvPr>
          <p:cNvSpPr txBox="1"/>
          <p:nvPr/>
        </p:nvSpPr>
        <p:spPr>
          <a:xfrm>
            <a:off x="1662735" y="2942472"/>
            <a:ext cx="8866530" cy="523220"/>
          </a:xfrm>
          <a:prstGeom prst="rect">
            <a:avLst/>
          </a:prstGeom>
          <a:noFill/>
          <a:ln w="19050">
            <a:solidFill>
              <a:srgbClr val="0070C0"/>
            </a:solidFill>
          </a:ln>
        </p:spPr>
        <p:txBody>
          <a:bodyPr wrap="none" rtlCol="0">
            <a:spAutoFit/>
          </a:bodyPr>
          <a:lstStyle/>
          <a:p>
            <a:r>
              <a:rPr lang="en-US" sz="2800" b="1" dirty="0">
                <a:solidFill>
                  <a:schemeClr val="bg2">
                    <a:lumMod val="75000"/>
                  </a:schemeClr>
                </a:solidFill>
              </a:rPr>
              <a:t>No correlation amongst the other Spotify attributes</a:t>
            </a:r>
            <a:endParaRPr lang="en-US" b="1" dirty="0">
              <a:solidFill>
                <a:schemeClr val="bg2">
                  <a:lumMod val="75000"/>
                </a:schemeClr>
              </a:solidFill>
            </a:endParaRPr>
          </a:p>
        </p:txBody>
      </p:sp>
      <p:pic>
        <p:nvPicPr>
          <p:cNvPr id="6" name="Picture 5" descr="A screenshot of a cell phone&#10;&#10;Description automatically generated">
            <a:extLst>
              <a:ext uri="{FF2B5EF4-FFF2-40B4-BE49-F238E27FC236}">
                <a16:creationId xmlns:a16="http://schemas.microsoft.com/office/drawing/2014/main" id="{4AB9E55E-9EE2-4F89-A00E-3452D5A5736E}"/>
              </a:ext>
            </a:extLst>
          </p:cNvPr>
          <p:cNvPicPr>
            <a:picLocks noChangeAspect="1"/>
          </p:cNvPicPr>
          <p:nvPr/>
        </p:nvPicPr>
        <p:blipFill>
          <a:blip r:embed="rId4"/>
          <a:stretch>
            <a:fillRect/>
          </a:stretch>
        </p:blipFill>
        <p:spPr>
          <a:xfrm>
            <a:off x="543345" y="286112"/>
            <a:ext cx="3538266" cy="235884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9A09598-CF51-49C7-834D-37295E31F3A5}"/>
              </a:ext>
            </a:extLst>
          </p:cNvPr>
          <p:cNvPicPr>
            <a:picLocks noChangeAspect="1"/>
          </p:cNvPicPr>
          <p:nvPr/>
        </p:nvPicPr>
        <p:blipFill>
          <a:blip r:embed="rId5"/>
          <a:stretch>
            <a:fillRect/>
          </a:stretch>
        </p:blipFill>
        <p:spPr>
          <a:xfrm>
            <a:off x="543345" y="3801373"/>
            <a:ext cx="3538266" cy="235884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61A9CC4F-9675-4DB0-8A6C-31571A40ACD8}"/>
              </a:ext>
            </a:extLst>
          </p:cNvPr>
          <p:cNvPicPr>
            <a:picLocks noChangeAspect="1"/>
          </p:cNvPicPr>
          <p:nvPr/>
        </p:nvPicPr>
        <p:blipFill>
          <a:blip r:embed="rId6"/>
          <a:stretch>
            <a:fillRect/>
          </a:stretch>
        </p:blipFill>
        <p:spPr>
          <a:xfrm>
            <a:off x="4456911" y="293001"/>
            <a:ext cx="3538266" cy="2358843"/>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1555724E-D527-4BF5-B174-C0085791B2EE}"/>
              </a:ext>
            </a:extLst>
          </p:cNvPr>
          <p:cNvPicPr>
            <a:picLocks noChangeAspect="1"/>
          </p:cNvPicPr>
          <p:nvPr/>
        </p:nvPicPr>
        <p:blipFill>
          <a:blip r:embed="rId7"/>
          <a:stretch>
            <a:fillRect/>
          </a:stretch>
        </p:blipFill>
        <p:spPr>
          <a:xfrm>
            <a:off x="4456911" y="3787042"/>
            <a:ext cx="3538266" cy="2358844"/>
          </a:xfrm>
          <a:prstGeom prst="rect">
            <a:avLst/>
          </a:prstGeom>
        </p:spPr>
      </p:pic>
    </p:spTree>
    <p:extLst>
      <p:ext uri="{BB962C8B-B14F-4D97-AF65-F5344CB8AC3E}">
        <p14:creationId xmlns:p14="http://schemas.microsoft.com/office/powerpoint/2010/main" val="28511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3A586D7-DCCF-4BC1-A146-61329DF87807}"/>
              </a:ext>
            </a:extLst>
          </p:cNvPr>
          <p:cNvPicPr>
            <a:picLocks noChangeAspect="1"/>
          </p:cNvPicPr>
          <p:nvPr/>
        </p:nvPicPr>
        <p:blipFill>
          <a:blip r:embed="rId2"/>
          <a:stretch>
            <a:fillRect/>
          </a:stretch>
        </p:blipFill>
        <p:spPr>
          <a:xfrm>
            <a:off x="290321" y="186619"/>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82BC318-B2FF-440C-9FB6-042454E127E2}"/>
              </a:ext>
            </a:extLst>
          </p:cNvPr>
          <p:cNvPicPr>
            <a:picLocks noChangeAspect="1"/>
          </p:cNvPicPr>
          <p:nvPr/>
        </p:nvPicPr>
        <p:blipFill>
          <a:blip r:embed="rId3"/>
          <a:stretch>
            <a:fillRect/>
          </a:stretch>
        </p:blipFill>
        <p:spPr>
          <a:xfrm>
            <a:off x="6303193" y="191259"/>
            <a:ext cx="5487650" cy="36584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AFEE906-E648-4995-BEEB-48FC87E88C1F}"/>
              </a:ext>
            </a:extLst>
          </p:cNvPr>
          <p:cNvPicPr>
            <a:picLocks noChangeAspect="1"/>
          </p:cNvPicPr>
          <p:nvPr/>
        </p:nvPicPr>
        <p:blipFill>
          <a:blip r:embed="rId4"/>
          <a:stretch>
            <a:fillRect/>
          </a:stretch>
        </p:blipFill>
        <p:spPr>
          <a:xfrm>
            <a:off x="3823229" y="3624856"/>
            <a:ext cx="4849716" cy="3233144"/>
          </a:xfrm>
          <a:prstGeom prst="rect">
            <a:avLst/>
          </a:prstGeom>
        </p:spPr>
      </p:pic>
    </p:spTree>
    <p:extLst>
      <p:ext uri="{BB962C8B-B14F-4D97-AF65-F5344CB8AC3E}">
        <p14:creationId xmlns:p14="http://schemas.microsoft.com/office/powerpoint/2010/main" val="12960430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68</TotalTime>
  <Words>484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Slice</vt:lpstr>
      <vt:lpstr>What makes a song popular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Trends over the Decade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song popular</dc:title>
  <dc:creator>bill pezzullo</dc:creator>
  <cp:lastModifiedBy>bill pezzullo</cp:lastModifiedBy>
  <cp:revision>9</cp:revision>
  <dcterms:created xsi:type="dcterms:W3CDTF">2020-07-22T01:04:23Z</dcterms:created>
  <dcterms:modified xsi:type="dcterms:W3CDTF">2020-07-22T15:03:05Z</dcterms:modified>
</cp:coreProperties>
</file>