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9" r:id="rId5"/>
    <p:sldId id="258" r:id="rId6"/>
    <p:sldId id="267" r:id="rId7"/>
    <p:sldId id="262" r:id="rId8"/>
    <p:sldId id="263" r:id="rId9"/>
    <p:sldId id="260" r:id="rId10"/>
    <p:sldId id="272" r:id="rId11"/>
    <p:sldId id="270" r:id="rId12"/>
    <p:sldId id="261" r:id="rId13"/>
    <p:sldId id="268" r:id="rId14"/>
    <p:sldId id="271"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4" d="100"/>
          <a:sy n="84"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potifycharts.com/regional" TargetMode="External"/><Relationship Id="rId2" Type="http://schemas.openxmlformats.org/officeDocument/2006/relationships/hyperlink" Target="https://data.world/kcmillersean/billboard-hot-100-1958-2017"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22F0-C670-47FD-9BB2-33B4186063CA}"/>
              </a:ext>
            </a:extLst>
          </p:cNvPr>
          <p:cNvSpPr>
            <a:spLocks noGrp="1"/>
          </p:cNvSpPr>
          <p:nvPr>
            <p:ph type="ctrTitle"/>
          </p:nvPr>
        </p:nvSpPr>
        <p:spPr/>
        <p:txBody>
          <a:bodyPr/>
          <a:lstStyle/>
          <a:p>
            <a:r>
              <a:rPr lang="en-US" dirty="0"/>
              <a:t>What makes a song popular</a:t>
            </a:r>
          </a:p>
        </p:txBody>
      </p:sp>
      <p:pic>
        <p:nvPicPr>
          <p:cNvPr id="5" name="Picture 4" descr="A picture containing food, drawing&#10;&#10;Description automatically generated">
            <a:extLst>
              <a:ext uri="{FF2B5EF4-FFF2-40B4-BE49-F238E27FC236}">
                <a16:creationId xmlns:a16="http://schemas.microsoft.com/office/drawing/2014/main" id="{4FCAF57E-4CB8-428E-91EA-390BB612EC4C}"/>
              </a:ext>
            </a:extLst>
          </p:cNvPr>
          <p:cNvPicPr>
            <a:picLocks noChangeAspect="1"/>
          </p:cNvPicPr>
          <p:nvPr/>
        </p:nvPicPr>
        <p:blipFill>
          <a:blip r:embed="rId2"/>
          <a:stretch>
            <a:fillRect/>
          </a:stretch>
        </p:blipFill>
        <p:spPr>
          <a:xfrm>
            <a:off x="8449335" y="5374287"/>
            <a:ext cx="2057687" cy="714475"/>
          </a:xfrm>
          <a:prstGeom prst="rect">
            <a:avLst/>
          </a:prstGeom>
        </p:spPr>
      </p:pic>
      <p:pic>
        <p:nvPicPr>
          <p:cNvPr id="1026" name="Picture 2">
            <a:extLst>
              <a:ext uri="{FF2B5EF4-FFF2-40B4-BE49-F238E27FC236}">
                <a16:creationId xmlns:a16="http://schemas.microsoft.com/office/drawing/2014/main" id="{C2DB7DB5-8BFD-40BD-8857-BFBA373A1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512" y="503957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sic icon">
            <a:extLst>
              <a:ext uri="{FF2B5EF4-FFF2-40B4-BE49-F238E27FC236}">
                <a16:creationId xmlns:a16="http://schemas.microsoft.com/office/drawing/2014/main" id="{C9EE2414-EEF6-42AD-9A69-28B5406D6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4559" y="208922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sic icon">
            <a:extLst>
              <a:ext uri="{FF2B5EF4-FFF2-40B4-BE49-F238E27FC236}">
                <a16:creationId xmlns:a16="http://schemas.microsoft.com/office/drawing/2014/main" id="{EF844909-4BEC-4C6C-B837-19EF744A94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3163" y="68579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dio icon">
            <a:extLst>
              <a:ext uri="{FF2B5EF4-FFF2-40B4-BE49-F238E27FC236}">
                <a16:creationId xmlns:a16="http://schemas.microsoft.com/office/drawing/2014/main" id="{98F99F43-68E2-4AFA-89C0-B2E9E9D727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51799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und Mixer icon">
            <a:extLst>
              <a:ext uri="{FF2B5EF4-FFF2-40B4-BE49-F238E27FC236}">
                <a16:creationId xmlns:a16="http://schemas.microsoft.com/office/drawing/2014/main" id="{B988319C-BDF1-4BE1-B33E-ABCA6C71E6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63588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usic Amp icon">
            <a:extLst>
              <a:ext uri="{FF2B5EF4-FFF2-40B4-BE49-F238E27FC236}">
                <a16:creationId xmlns:a16="http://schemas.microsoft.com/office/drawing/2014/main" id="{6FBD4EAA-1F83-4179-952C-306EA49999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6975" y="3764662"/>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music billboard icons free">
            <a:extLst>
              <a:ext uri="{FF2B5EF4-FFF2-40B4-BE49-F238E27FC236}">
                <a16:creationId xmlns:a16="http://schemas.microsoft.com/office/drawing/2014/main" id="{3455DB1D-B22F-4E03-B6D9-32158A3E6B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9587" y="50222"/>
            <a:ext cx="16573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music billboard icons free">
            <a:extLst>
              <a:ext uri="{FF2B5EF4-FFF2-40B4-BE49-F238E27FC236}">
                <a16:creationId xmlns:a16="http://schemas.microsoft.com/office/drawing/2014/main" id="{75C56327-89B8-4C40-A9F4-2FA55D2EE1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6097" y="685799"/>
            <a:ext cx="20193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music billboard icons free">
            <a:extLst>
              <a:ext uri="{FF2B5EF4-FFF2-40B4-BE49-F238E27FC236}">
                <a16:creationId xmlns:a16="http://schemas.microsoft.com/office/drawing/2014/main" id="{722FF1AB-E0ED-4D75-86F5-0F651F7830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6400" y="3848101"/>
            <a:ext cx="22098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30840942-F552-4111-B423-F2FC29B6338C}"/>
              </a:ext>
            </a:extLst>
          </p:cNvPr>
          <p:cNvSpPr txBox="1">
            <a:spLocks/>
          </p:cNvSpPr>
          <p:nvPr/>
        </p:nvSpPr>
        <p:spPr>
          <a:xfrm>
            <a:off x="417512" y="4073927"/>
            <a:ext cx="8534400" cy="1507067"/>
          </a:xfrm>
          <a:prstGeom prst="rect">
            <a:avLst/>
          </a:prstGeom>
          <a:effectLst/>
        </p:spPr>
        <p:txBody>
          <a:bodyPr vert="horz" lIns="91440" tIns="45720" rIns="91440" bIns="45720" rtlCol="0" anchor="b">
            <a:normAutofit fontScale="750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Stephanie </a:t>
            </a:r>
            <a:r>
              <a:rPr lang="en-US" dirty="0" err="1"/>
              <a:t>Sammour</a:t>
            </a:r>
            <a:br>
              <a:rPr lang="en-US" dirty="0"/>
            </a:br>
            <a:r>
              <a:rPr lang="en-US" dirty="0"/>
              <a:t>Jordan Cline</a:t>
            </a:r>
            <a:br>
              <a:rPr lang="en-US" dirty="0"/>
            </a:br>
            <a:r>
              <a:rPr lang="en-US" dirty="0"/>
              <a:t>Bill Pezzullo</a:t>
            </a:r>
          </a:p>
        </p:txBody>
      </p:sp>
    </p:spTree>
    <p:extLst>
      <p:ext uri="{BB962C8B-B14F-4D97-AF65-F5344CB8AC3E}">
        <p14:creationId xmlns:p14="http://schemas.microsoft.com/office/powerpoint/2010/main" val="394752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392160F-30B7-4465-8A19-68977E4AE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window&#10;&#10;Description automatically generated">
            <a:extLst>
              <a:ext uri="{FF2B5EF4-FFF2-40B4-BE49-F238E27FC236}">
                <a16:creationId xmlns:a16="http://schemas.microsoft.com/office/drawing/2014/main" id="{26959BAE-2CC9-46B0-A5B6-53773372511D}"/>
              </a:ext>
            </a:extLst>
          </p:cNvPr>
          <p:cNvPicPr>
            <a:picLocks noChangeAspect="1"/>
          </p:cNvPicPr>
          <p:nvPr/>
        </p:nvPicPr>
        <p:blipFill rotWithShape="1">
          <a:blip r:embed="rId2">
            <a:grayscl/>
          </a:blip>
          <a:srcRect t="47099" b="38839"/>
          <a:stretch/>
        </p:blipFill>
        <p:spPr>
          <a:xfrm>
            <a:off x="0" y="0"/>
            <a:ext cx="12191980" cy="6857990"/>
          </a:xfrm>
          <a:custGeom>
            <a:avLst/>
            <a:gdLst/>
            <a:ahLst/>
            <a:cxnLst/>
            <a:rect l="l" t="t" r="r" b="b"/>
            <a:pathLst>
              <a:path w="12192000" h="6858000">
                <a:moveTo>
                  <a:pt x="0" y="0"/>
                </a:moveTo>
                <a:lnTo>
                  <a:pt x="12192000" y="0"/>
                </a:lnTo>
                <a:lnTo>
                  <a:pt x="12192000" y="4360335"/>
                </a:lnTo>
                <a:lnTo>
                  <a:pt x="9607053" y="6858000"/>
                </a:lnTo>
                <a:lnTo>
                  <a:pt x="0" y="6858000"/>
                </a:lnTo>
                <a:close/>
              </a:path>
            </a:pathLst>
          </a:custGeom>
        </p:spPr>
      </p:pic>
      <p:grpSp>
        <p:nvGrpSpPr>
          <p:cNvPr id="17" name="Group 9">
            <a:extLst>
              <a:ext uri="{FF2B5EF4-FFF2-40B4-BE49-F238E27FC236}">
                <a16:creationId xmlns:a16="http://schemas.microsoft.com/office/drawing/2014/main" id="{9C1AEAC6-74C1-4404-A024-D1CE7E981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97444" y="3629675"/>
            <a:ext cx="2981858" cy="3208867"/>
            <a:chOff x="9206969" y="2963333"/>
            <a:chExt cx="2981858" cy="3208867"/>
          </a:xfrm>
        </p:grpSpPr>
        <p:cxnSp>
          <p:nvCxnSpPr>
            <p:cNvPr id="11" name="Straight Connector 10">
              <a:extLst>
                <a:ext uri="{FF2B5EF4-FFF2-40B4-BE49-F238E27FC236}">
                  <a16:creationId xmlns:a16="http://schemas.microsoft.com/office/drawing/2014/main" id="{27A18122-B6D9-4581-A99D-EDA875C9C1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EEB4CB-A704-4714-AFB5-3253600D0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8D76B5-3DFA-4E0E-9756-E751A6B0D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ABED0E1-D860-4493-B2D4-311F54DF96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A44A8A0-B44F-423F-9640-FA10CD18BF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64514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FB83-4E1B-44CD-AEBA-0CB0699DDCA0}"/>
              </a:ext>
            </a:extLst>
          </p:cNvPr>
          <p:cNvSpPr>
            <a:spLocks noGrp="1"/>
          </p:cNvSpPr>
          <p:nvPr>
            <p:ph type="title"/>
          </p:nvPr>
        </p:nvSpPr>
        <p:spPr/>
        <p:txBody>
          <a:bodyPr/>
          <a:lstStyle/>
          <a:p>
            <a:r>
              <a:rPr lang="en-US" dirty="0"/>
              <a:t>Trends over the Decade</a:t>
            </a:r>
          </a:p>
        </p:txBody>
      </p:sp>
      <p:sp>
        <p:nvSpPr>
          <p:cNvPr id="3" name="Text Placeholder 2">
            <a:extLst>
              <a:ext uri="{FF2B5EF4-FFF2-40B4-BE49-F238E27FC236}">
                <a16:creationId xmlns:a16="http://schemas.microsoft.com/office/drawing/2014/main" id="{A0A3622C-6085-44EC-A3C8-64A6A0BA3B39}"/>
              </a:ext>
            </a:extLst>
          </p:cNvPr>
          <p:cNvSpPr>
            <a:spLocks noGrp="1"/>
          </p:cNvSpPr>
          <p:nvPr>
            <p:ph type="body" idx="1"/>
          </p:nvPr>
        </p:nvSpPr>
        <p:spPr/>
        <p:txBody>
          <a:bodyPr/>
          <a:lstStyle/>
          <a:p>
            <a:r>
              <a:rPr lang="en-US" dirty="0"/>
              <a:t>Music seems to not be directly associated to an attribute captured by the Spotify system.  As we can see in the next set of slides the trend changes.</a:t>
            </a:r>
          </a:p>
        </p:txBody>
      </p:sp>
    </p:spTree>
    <p:extLst>
      <p:ext uri="{BB962C8B-B14F-4D97-AF65-F5344CB8AC3E}">
        <p14:creationId xmlns:p14="http://schemas.microsoft.com/office/powerpoint/2010/main" val="1039126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83276B53-52F3-4C33-BED9-AE521BF9FBC0}"/>
              </a:ext>
            </a:extLst>
          </p:cNvPr>
          <p:cNvPicPr>
            <a:picLocks noChangeAspect="1"/>
          </p:cNvPicPr>
          <p:nvPr/>
        </p:nvPicPr>
        <p:blipFill>
          <a:blip r:embed="rId2"/>
          <a:stretch>
            <a:fillRect/>
          </a:stretch>
        </p:blipFill>
        <p:spPr>
          <a:xfrm>
            <a:off x="276466" y="1329203"/>
            <a:ext cx="5487650" cy="3658433"/>
          </a:xfrm>
          <a:prstGeom prst="rect">
            <a:avLst/>
          </a:prstGeom>
        </p:spPr>
      </p:pic>
      <p:pic>
        <p:nvPicPr>
          <p:cNvPr id="9" name="Picture 8" descr="A close up of a map&#10;&#10;Description automatically generated">
            <a:extLst>
              <a:ext uri="{FF2B5EF4-FFF2-40B4-BE49-F238E27FC236}">
                <a16:creationId xmlns:a16="http://schemas.microsoft.com/office/drawing/2014/main" id="{48664D19-810B-45A5-9459-4412ACE5FD39}"/>
              </a:ext>
            </a:extLst>
          </p:cNvPr>
          <p:cNvPicPr>
            <a:picLocks noChangeAspect="1"/>
          </p:cNvPicPr>
          <p:nvPr/>
        </p:nvPicPr>
        <p:blipFill>
          <a:blip r:embed="rId3"/>
          <a:stretch>
            <a:fillRect/>
          </a:stretch>
        </p:blipFill>
        <p:spPr>
          <a:xfrm>
            <a:off x="3684059" y="1329203"/>
            <a:ext cx="5487650" cy="3658433"/>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A0B18999-C05A-4ACE-AE72-12D1BE033E62}"/>
              </a:ext>
            </a:extLst>
          </p:cNvPr>
          <p:cNvPicPr>
            <a:picLocks noChangeAspect="1"/>
          </p:cNvPicPr>
          <p:nvPr/>
        </p:nvPicPr>
        <p:blipFill>
          <a:blip r:embed="rId4"/>
          <a:stretch>
            <a:fillRect/>
          </a:stretch>
        </p:blipFill>
        <p:spPr>
          <a:xfrm>
            <a:off x="7091652" y="1349985"/>
            <a:ext cx="5487650" cy="3658433"/>
          </a:xfrm>
          <a:prstGeom prst="rect">
            <a:avLst/>
          </a:prstGeom>
        </p:spPr>
      </p:pic>
      <p:sp>
        <p:nvSpPr>
          <p:cNvPr id="14" name="TextBox 13">
            <a:extLst>
              <a:ext uri="{FF2B5EF4-FFF2-40B4-BE49-F238E27FC236}">
                <a16:creationId xmlns:a16="http://schemas.microsoft.com/office/drawing/2014/main" id="{CA622B4C-828C-46E8-BB1F-20268530DD90}"/>
              </a:ext>
            </a:extLst>
          </p:cNvPr>
          <p:cNvSpPr txBox="1"/>
          <p:nvPr/>
        </p:nvSpPr>
        <p:spPr>
          <a:xfrm>
            <a:off x="2493818" y="332510"/>
            <a:ext cx="6844145" cy="461665"/>
          </a:xfrm>
          <a:prstGeom prst="rect">
            <a:avLst/>
          </a:prstGeom>
          <a:noFill/>
        </p:spPr>
        <p:txBody>
          <a:bodyPr wrap="square" rtlCol="0">
            <a:spAutoFit/>
          </a:bodyPr>
          <a:lstStyle/>
          <a:p>
            <a:r>
              <a:rPr lang="en-US" sz="2400" b="1" dirty="0"/>
              <a:t>Loudness trends over the last 70 years</a:t>
            </a:r>
          </a:p>
        </p:txBody>
      </p:sp>
      <p:sp>
        <p:nvSpPr>
          <p:cNvPr id="6" name="TextBox 5">
            <a:extLst>
              <a:ext uri="{FF2B5EF4-FFF2-40B4-BE49-F238E27FC236}">
                <a16:creationId xmlns:a16="http://schemas.microsoft.com/office/drawing/2014/main" id="{988C996B-EC3A-4D76-A2FA-8A5D9A0CFAAD}"/>
              </a:ext>
            </a:extLst>
          </p:cNvPr>
          <p:cNvSpPr txBox="1"/>
          <p:nvPr/>
        </p:nvSpPr>
        <p:spPr>
          <a:xfrm>
            <a:off x="2493818" y="5333395"/>
            <a:ext cx="7992094" cy="461665"/>
          </a:xfrm>
          <a:prstGeom prst="rect">
            <a:avLst/>
          </a:prstGeom>
          <a:noFill/>
        </p:spPr>
        <p:txBody>
          <a:bodyPr wrap="square" rtlCol="0">
            <a:spAutoFit/>
          </a:bodyPr>
          <a:lstStyle/>
          <a:p>
            <a:r>
              <a:rPr lang="en-US" sz="2400" b="1" dirty="0"/>
              <a:t>Music has increased in loudness over the years</a:t>
            </a:r>
          </a:p>
        </p:txBody>
      </p:sp>
    </p:spTree>
    <p:extLst>
      <p:ext uri="{BB962C8B-B14F-4D97-AF65-F5344CB8AC3E}">
        <p14:creationId xmlns:p14="http://schemas.microsoft.com/office/powerpoint/2010/main" val="304171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82BF3E2-EB0E-40D6-8835-2367A5316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8480" y="1563968"/>
            <a:ext cx="6043520" cy="5294033"/>
          </a:xfrm>
          <a:custGeom>
            <a:avLst/>
            <a:gdLst>
              <a:gd name="connsiteX0" fmla="*/ 3600823 w 6043520"/>
              <a:gd name="connsiteY0" fmla="*/ 0 h 5294033"/>
              <a:gd name="connsiteX1" fmla="*/ 5891281 w 6043520"/>
              <a:gd name="connsiteY1" fmla="*/ 822253 h 5294033"/>
              <a:gd name="connsiteX2" fmla="*/ 6043520 w 6043520"/>
              <a:gd name="connsiteY2" fmla="*/ 960617 h 5294033"/>
              <a:gd name="connsiteX3" fmla="*/ 6043520 w 6043520"/>
              <a:gd name="connsiteY3" fmla="*/ 5294033 h 5294033"/>
              <a:gd name="connsiteX4" fmla="*/ 423445 w 6043520"/>
              <a:gd name="connsiteY4" fmla="*/ 5294033 h 5294033"/>
              <a:gd name="connsiteX5" fmla="*/ 282971 w 6043520"/>
              <a:gd name="connsiteY5" fmla="*/ 5002426 h 5294033"/>
              <a:gd name="connsiteX6" fmla="*/ 0 w 6043520"/>
              <a:gd name="connsiteY6" fmla="*/ 3600823 h 5294033"/>
              <a:gd name="connsiteX7" fmla="*/ 3600823 w 6043520"/>
              <a:gd name="connsiteY7" fmla="*/ 0 h 529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3520" h="5294033">
                <a:moveTo>
                  <a:pt x="3600823" y="0"/>
                </a:moveTo>
                <a:cubicBezTo>
                  <a:pt x="4470871" y="0"/>
                  <a:pt x="5268847" y="308574"/>
                  <a:pt x="5891281" y="822253"/>
                </a:cubicBezTo>
                <a:lnTo>
                  <a:pt x="6043520" y="960617"/>
                </a:lnTo>
                <a:lnTo>
                  <a:pt x="6043520" y="5294033"/>
                </a:lnTo>
                <a:lnTo>
                  <a:pt x="423445" y="5294033"/>
                </a:lnTo>
                <a:lnTo>
                  <a:pt x="282971" y="5002426"/>
                </a:lnTo>
                <a:cubicBezTo>
                  <a:pt x="100759" y="4571630"/>
                  <a:pt x="0" y="4097993"/>
                  <a:pt x="0" y="3600823"/>
                </a:cubicBezTo>
                <a:cubicBezTo>
                  <a:pt x="0" y="1612143"/>
                  <a:pt x="1612143" y="0"/>
                  <a:pt x="36008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CB6FFAAC-8A48-4FBF-BAFE-BAD367694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3728" y="1699214"/>
            <a:ext cx="5908273" cy="5158786"/>
          </a:xfrm>
          <a:custGeom>
            <a:avLst/>
            <a:gdLst>
              <a:gd name="connsiteX0" fmla="*/ 3465576 w 5908273"/>
              <a:gd name="connsiteY0" fmla="*/ 0 h 5158786"/>
              <a:gd name="connsiteX1" fmla="*/ 5670004 w 5908273"/>
              <a:gd name="connsiteY1" fmla="*/ 791369 h 5158786"/>
              <a:gd name="connsiteX2" fmla="*/ 5908273 w 5908273"/>
              <a:gd name="connsiteY2" fmla="*/ 1007923 h 5158786"/>
              <a:gd name="connsiteX3" fmla="*/ 5908273 w 5908273"/>
              <a:gd name="connsiteY3" fmla="*/ 5158786 h 5158786"/>
              <a:gd name="connsiteX4" fmla="*/ 443374 w 5908273"/>
              <a:gd name="connsiteY4" fmla="*/ 5158786 h 5158786"/>
              <a:gd name="connsiteX5" fmla="*/ 418277 w 5908273"/>
              <a:gd name="connsiteY5" fmla="*/ 5117476 h 5158786"/>
              <a:gd name="connsiteX6" fmla="*/ 0 w 5908273"/>
              <a:gd name="connsiteY6" fmla="*/ 3465576 h 5158786"/>
              <a:gd name="connsiteX7" fmla="*/ 3465576 w 5908273"/>
              <a:gd name="connsiteY7" fmla="*/ 0 h 515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273" h="5158786">
                <a:moveTo>
                  <a:pt x="3465576" y="0"/>
                </a:moveTo>
                <a:cubicBezTo>
                  <a:pt x="4302945" y="0"/>
                  <a:pt x="5070948" y="296984"/>
                  <a:pt x="5670004" y="791369"/>
                </a:cubicBezTo>
                <a:lnTo>
                  <a:pt x="5908273" y="1007923"/>
                </a:lnTo>
                <a:lnTo>
                  <a:pt x="5908273" y="5158786"/>
                </a:lnTo>
                <a:lnTo>
                  <a:pt x="443374" y="5158786"/>
                </a:lnTo>
                <a:lnTo>
                  <a:pt x="418277" y="5117476"/>
                </a:lnTo>
                <a:cubicBezTo>
                  <a:pt x="151523" y="4626427"/>
                  <a:pt x="0" y="4063697"/>
                  <a:pt x="0" y="3465576"/>
                </a:cubicBezTo>
                <a:cubicBezTo>
                  <a:pt x="0" y="1551591"/>
                  <a:pt x="1551591" y="0"/>
                  <a:pt x="3465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481E86DD-89E6-42B2-8675-84B7C56BF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0534" y="1716727"/>
            <a:ext cx="4572000" cy="45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440EF577-B6F8-4C57-B956-AB860B388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7694" y="1853886"/>
            <a:ext cx="4297680" cy="4297680"/>
          </a:xfrm>
          <a:custGeom>
            <a:avLst/>
            <a:gdLst>
              <a:gd name="connsiteX0" fmla="*/ 2148840 w 4297680"/>
              <a:gd name="connsiteY0" fmla="*/ 0 h 4297680"/>
              <a:gd name="connsiteX1" fmla="*/ 4297680 w 4297680"/>
              <a:gd name="connsiteY1" fmla="*/ 2148840 h 4297680"/>
              <a:gd name="connsiteX2" fmla="*/ 2148840 w 4297680"/>
              <a:gd name="connsiteY2" fmla="*/ 4297680 h 4297680"/>
              <a:gd name="connsiteX3" fmla="*/ 0 w 4297680"/>
              <a:gd name="connsiteY3" fmla="*/ 2148840 h 4297680"/>
              <a:gd name="connsiteX4" fmla="*/ 2148840 w 4297680"/>
              <a:gd name="connsiteY4" fmla="*/ 0 h 429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7680" h="4297680">
                <a:moveTo>
                  <a:pt x="2148840" y="0"/>
                </a:moveTo>
                <a:cubicBezTo>
                  <a:pt x="3335612" y="0"/>
                  <a:pt x="4297680" y="962068"/>
                  <a:pt x="4297680" y="2148840"/>
                </a:cubicBezTo>
                <a:cubicBezTo>
                  <a:pt x="4297680" y="3335612"/>
                  <a:pt x="3335612" y="4297680"/>
                  <a:pt x="2148840" y="4297680"/>
                </a:cubicBezTo>
                <a:cubicBezTo>
                  <a:pt x="962068" y="4297680"/>
                  <a:pt x="0" y="3335612"/>
                  <a:pt x="0" y="2148840"/>
                </a:cubicBezTo>
                <a:cubicBezTo>
                  <a:pt x="0" y="962068"/>
                  <a:pt x="962068" y="0"/>
                  <a:pt x="21488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EA518CE4-E4D4-4D8A-980F-6D692AC9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55454" cy="4845530"/>
          </a:xfrm>
          <a:custGeom>
            <a:avLst/>
            <a:gdLst>
              <a:gd name="connsiteX0" fmla="*/ 0 w 5155454"/>
              <a:gd name="connsiteY0" fmla="*/ 0 h 4845530"/>
              <a:gd name="connsiteX1" fmla="*/ 4766270 w 5155454"/>
              <a:gd name="connsiteY1" fmla="*/ 0 h 4845530"/>
              <a:gd name="connsiteX2" fmla="*/ 4896671 w 5155454"/>
              <a:gd name="connsiteY2" fmla="*/ 270697 h 4845530"/>
              <a:gd name="connsiteX3" fmla="*/ 5155454 w 5155454"/>
              <a:gd name="connsiteY3" fmla="*/ 1552495 h 4845530"/>
              <a:gd name="connsiteX4" fmla="*/ 1862419 w 5155454"/>
              <a:gd name="connsiteY4" fmla="*/ 4845530 h 4845530"/>
              <a:gd name="connsiteX5" fmla="*/ 21252 w 5155454"/>
              <a:gd name="connsiteY5" fmla="*/ 4283132 h 4845530"/>
              <a:gd name="connsiteX6" fmla="*/ 0 w 5155454"/>
              <a:gd name="connsiteY6" fmla="*/ 4267240 h 48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5454" h="4845530">
                <a:moveTo>
                  <a:pt x="0" y="0"/>
                </a:moveTo>
                <a:lnTo>
                  <a:pt x="4766270" y="0"/>
                </a:lnTo>
                <a:lnTo>
                  <a:pt x="4896671" y="270697"/>
                </a:lnTo>
                <a:cubicBezTo>
                  <a:pt x="5063308" y="664671"/>
                  <a:pt x="5155454" y="1097822"/>
                  <a:pt x="5155454" y="1552495"/>
                </a:cubicBezTo>
                <a:cubicBezTo>
                  <a:pt x="5155454" y="3371188"/>
                  <a:pt x="3681112" y="4845530"/>
                  <a:pt x="1862419" y="4845530"/>
                </a:cubicBezTo>
                <a:cubicBezTo>
                  <a:pt x="1180409" y="4845530"/>
                  <a:pt x="546824" y="4638201"/>
                  <a:pt x="21252" y="4283132"/>
                </a:cubicBezTo>
                <a:lnTo>
                  <a:pt x="0" y="426724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5E6FAE32-AB12-4E77-A677-F6BD5D71A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17099" cy="4718647"/>
          </a:xfrm>
          <a:custGeom>
            <a:avLst/>
            <a:gdLst>
              <a:gd name="connsiteX0" fmla="*/ 0 w 5017099"/>
              <a:gd name="connsiteY0" fmla="*/ 0 h 4718647"/>
              <a:gd name="connsiteX1" fmla="*/ 4599738 w 5017099"/>
              <a:gd name="connsiteY1" fmla="*/ 0 h 4718647"/>
              <a:gd name="connsiteX2" fmla="*/ 4636346 w 5017099"/>
              <a:gd name="connsiteY2" fmla="*/ 60259 h 4718647"/>
              <a:gd name="connsiteX3" fmla="*/ 5017099 w 5017099"/>
              <a:gd name="connsiteY3" fmla="*/ 1563967 h 4718647"/>
              <a:gd name="connsiteX4" fmla="*/ 1862419 w 5017099"/>
              <a:gd name="connsiteY4" fmla="*/ 4718647 h 4718647"/>
              <a:gd name="connsiteX5" fmla="*/ 98607 w 5017099"/>
              <a:gd name="connsiteY5" fmla="*/ 4179877 h 4718647"/>
              <a:gd name="connsiteX6" fmla="*/ 0 w 5017099"/>
              <a:gd name="connsiteY6" fmla="*/ 4106140 h 471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7099" h="4718647">
                <a:moveTo>
                  <a:pt x="0" y="0"/>
                </a:moveTo>
                <a:lnTo>
                  <a:pt x="4599738" y="0"/>
                </a:lnTo>
                <a:lnTo>
                  <a:pt x="4636346" y="60259"/>
                </a:lnTo>
                <a:cubicBezTo>
                  <a:pt x="4879170" y="507256"/>
                  <a:pt x="5017099" y="1019504"/>
                  <a:pt x="5017099" y="1563967"/>
                </a:cubicBezTo>
                <a:cubicBezTo>
                  <a:pt x="5017099" y="3306249"/>
                  <a:pt x="3604701" y="4718647"/>
                  <a:pt x="1862419" y="4718647"/>
                </a:cubicBezTo>
                <a:cubicBezTo>
                  <a:pt x="1209063" y="4718647"/>
                  <a:pt x="602098" y="4520029"/>
                  <a:pt x="98607" y="4179877"/>
                </a:cubicBezTo>
                <a:lnTo>
                  <a:pt x="0" y="41061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5B270D12-AB07-4636-A3F5-01E47FC9FB7B}"/>
              </a:ext>
            </a:extLst>
          </p:cNvPr>
          <p:cNvPicPr>
            <a:picLocks noChangeAspect="1"/>
          </p:cNvPicPr>
          <p:nvPr/>
        </p:nvPicPr>
        <p:blipFill>
          <a:blip r:embed="rId2"/>
          <a:stretch>
            <a:fillRect/>
          </a:stretch>
        </p:blipFill>
        <p:spPr>
          <a:xfrm>
            <a:off x="5679795" y="378015"/>
            <a:ext cx="1776057" cy="1184038"/>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4F58C5EC-264F-4BD1-8973-54422986624E}"/>
              </a:ext>
            </a:extLst>
          </p:cNvPr>
          <p:cNvPicPr>
            <a:picLocks noChangeAspect="1"/>
          </p:cNvPicPr>
          <p:nvPr/>
        </p:nvPicPr>
        <p:blipFill>
          <a:blip r:embed="rId3"/>
          <a:stretch>
            <a:fillRect/>
          </a:stretch>
        </p:blipFill>
        <p:spPr>
          <a:xfrm>
            <a:off x="4919683" y="3521274"/>
            <a:ext cx="2069129" cy="1379419"/>
          </a:xfrm>
          <a:prstGeom prst="rect">
            <a:avLst/>
          </a:prstGeom>
        </p:spPr>
      </p:pic>
      <p:sp>
        <p:nvSpPr>
          <p:cNvPr id="30" name="Freeform: Shape 29">
            <a:extLst>
              <a:ext uri="{FF2B5EF4-FFF2-40B4-BE49-F238E27FC236}">
                <a16:creationId xmlns:a16="http://schemas.microsoft.com/office/drawing/2014/main" id="{2F6B32C1-BA91-470A-8C1B-33264F8B2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2313" y="-1"/>
            <a:ext cx="4444096" cy="3211788"/>
          </a:xfrm>
          <a:custGeom>
            <a:avLst/>
            <a:gdLst>
              <a:gd name="connsiteX0" fmla="*/ 5102 w 4444096"/>
              <a:gd name="connsiteY0" fmla="*/ 0 h 3211788"/>
              <a:gd name="connsiteX1" fmla="*/ 4444096 w 4444096"/>
              <a:gd name="connsiteY1" fmla="*/ 0 h 3211788"/>
              <a:gd name="connsiteX2" fmla="*/ 4444096 w 4444096"/>
              <a:gd name="connsiteY2" fmla="*/ 2908319 h 3211788"/>
              <a:gd name="connsiteX3" fmla="*/ 4321598 w 4444096"/>
              <a:gd name="connsiteY3" fmla="*/ 2967330 h 3211788"/>
              <a:gd name="connsiteX4" fmla="*/ 3110753 w 4444096"/>
              <a:gd name="connsiteY4" fmla="*/ 3211788 h 3211788"/>
              <a:gd name="connsiteX5" fmla="*/ 0 w 4444096"/>
              <a:gd name="connsiteY5" fmla="*/ 101035 h 321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4096" h="3211788">
                <a:moveTo>
                  <a:pt x="5102" y="0"/>
                </a:moveTo>
                <a:lnTo>
                  <a:pt x="4444096" y="0"/>
                </a:lnTo>
                <a:lnTo>
                  <a:pt x="4444096" y="2908319"/>
                </a:lnTo>
                <a:lnTo>
                  <a:pt x="4321598" y="2967330"/>
                </a:lnTo>
                <a:cubicBezTo>
                  <a:pt x="3949433" y="3124742"/>
                  <a:pt x="3540258" y="3211788"/>
                  <a:pt x="3110753" y="3211788"/>
                </a:cubicBezTo>
                <a:cubicBezTo>
                  <a:pt x="1392732" y="3211788"/>
                  <a:pt x="0" y="1819056"/>
                  <a:pt x="0" y="1010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2" name="Freeform: Shape 31">
            <a:extLst>
              <a:ext uri="{FF2B5EF4-FFF2-40B4-BE49-F238E27FC236}">
                <a16:creationId xmlns:a16="http://schemas.microsoft.com/office/drawing/2014/main" id="{459570ED-BE4C-49E8-86BC-A81140CFE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8700" y="-1"/>
            <a:ext cx="4277711" cy="3045402"/>
          </a:xfrm>
          <a:custGeom>
            <a:avLst/>
            <a:gdLst>
              <a:gd name="connsiteX0" fmla="*/ 5102 w 4277711"/>
              <a:gd name="connsiteY0" fmla="*/ 0 h 3045402"/>
              <a:gd name="connsiteX1" fmla="*/ 4277711 w 4277711"/>
              <a:gd name="connsiteY1" fmla="*/ 0 h 3045402"/>
              <a:gd name="connsiteX2" fmla="*/ 4277711 w 4277711"/>
              <a:gd name="connsiteY2" fmla="*/ 2723810 h 3045402"/>
              <a:gd name="connsiteX3" fmla="*/ 4090449 w 4277711"/>
              <a:gd name="connsiteY3" fmla="*/ 2814019 h 3045402"/>
              <a:gd name="connsiteX4" fmla="*/ 2944368 w 4277711"/>
              <a:gd name="connsiteY4" fmla="*/ 3045402 h 3045402"/>
              <a:gd name="connsiteX5" fmla="*/ 0 w 4277711"/>
              <a:gd name="connsiteY5" fmla="*/ 101034 h 304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7711" h="3045402">
                <a:moveTo>
                  <a:pt x="5102" y="0"/>
                </a:moveTo>
                <a:lnTo>
                  <a:pt x="4277711" y="0"/>
                </a:lnTo>
                <a:lnTo>
                  <a:pt x="4277711" y="2723810"/>
                </a:lnTo>
                <a:lnTo>
                  <a:pt x="4090449" y="2814019"/>
                </a:lnTo>
                <a:cubicBezTo>
                  <a:pt x="3738190" y="2963012"/>
                  <a:pt x="3350901" y="3045402"/>
                  <a:pt x="2944368" y="3045402"/>
                </a:cubicBezTo>
                <a:cubicBezTo>
                  <a:pt x="1318238" y="3045402"/>
                  <a:pt x="0" y="1727164"/>
                  <a:pt x="0" y="1010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D410852F-8456-4B0C-938B-7C79CC6B1CA4}"/>
              </a:ext>
            </a:extLst>
          </p:cNvPr>
          <p:cNvPicPr>
            <a:picLocks noChangeAspect="1"/>
          </p:cNvPicPr>
          <p:nvPr/>
        </p:nvPicPr>
        <p:blipFill>
          <a:blip r:embed="rId4"/>
          <a:stretch>
            <a:fillRect/>
          </a:stretch>
        </p:blipFill>
        <p:spPr>
          <a:xfrm>
            <a:off x="664602" y="2421124"/>
            <a:ext cx="2639326" cy="1759551"/>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C96D7CF7-FB6C-46B4-9542-DA7A8E97E4A8}"/>
              </a:ext>
            </a:extLst>
          </p:cNvPr>
          <p:cNvPicPr>
            <a:picLocks noChangeAspect="1"/>
          </p:cNvPicPr>
          <p:nvPr/>
        </p:nvPicPr>
        <p:blipFill>
          <a:blip r:embed="rId5"/>
          <a:stretch>
            <a:fillRect/>
          </a:stretch>
        </p:blipFill>
        <p:spPr>
          <a:xfrm>
            <a:off x="1294255" y="5010261"/>
            <a:ext cx="1917699" cy="127846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7026E82-BF07-48DA-88B8-4C6F2CA2D1D4}"/>
              </a:ext>
            </a:extLst>
          </p:cNvPr>
          <p:cNvPicPr>
            <a:picLocks noChangeAspect="1"/>
          </p:cNvPicPr>
          <p:nvPr/>
        </p:nvPicPr>
        <p:blipFill>
          <a:blip r:embed="rId6"/>
          <a:stretch>
            <a:fillRect/>
          </a:stretch>
        </p:blipFill>
        <p:spPr>
          <a:xfrm>
            <a:off x="8203981" y="3780484"/>
            <a:ext cx="3217333" cy="2144888"/>
          </a:xfrm>
          <a:prstGeom prst="rect">
            <a:avLst/>
          </a:prstGeom>
        </p:spPr>
      </p:pic>
      <p:pic>
        <p:nvPicPr>
          <p:cNvPr id="15" name="Picture 14" descr="A close up of text on a white background&#10;&#10;Description automatically generated">
            <a:extLst>
              <a:ext uri="{FF2B5EF4-FFF2-40B4-BE49-F238E27FC236}">
                <a16:creationId xmlns:a16="http://schemas.microsoft.com/office/drawing/2014/main" id="{055749DF-FA1E-4E22-93CB-4FCC465B0876}"/>
              </a:ext>
            </a:extLst>
          </p:cNvPr>
          <p:cNvPicPr>
            <a:picLocks noChangeAspect="1"/>
          </p:cNvPicPr>
          <p:nvPr/>
        </p:nvPicPr>
        <p:blipFill>
          <a:blip r:embed="rId7"/>
          <a:stretch>
            <a:fillRect/>
          </a:stretch>
        </p:blipFill>
        <p:spPr>
          <a:xfrm>
            <a:off x="529591" y="110968"/>
            <a:ext cx="3217332" cy="214488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78AF76E-AF71-4203-98B0-72238FAF18D4}"/>
              </a:ext>
            </a:extLst>
          </p:cNvPr>
          <p:cNvPicPr>
            <a:picLocks noChangeAspect="1"/>
          </p:cNvPicPr>
          <p:nvPr/>
        </p:nvPicPr>
        <p:blipFill>
          <a:blip r:embed="rId8"/>
          <a:stretch>
            <a:fillRect/>
          </a:stretch>
        </p:blipFill>
        <p:spPr>
          <a:xfrm>
            <a:off x="9020889" y="112418"/>
            <a:ext cx="3055525" cy="2037016"/>
          </a:xfrm>
          <a:prstGeom prst="rect">
            <a:avLst/>
          </a:prstGeom>
        </p:spPr>
      </p:pic>
      <p:sp>
        <p:nvSpPr>
          <p:cNvPr id="17" name="TextBox 16">
            <a:extLst>
              <a:ext uri="{FF2B5EF4-FFF2-40B4-BE49-F238E27FC236}">
                <a16:creationId xmlns:a16="http://schemas.microsoft.com/office/drawing/2014/main" id="{FA14430D-D6F5-465E-B083-6D79D405F07D}"/>
              </a:ext>
            </a:extLst>
          </p:cNvPr>
          <p:cNvSpPr txBox="1"/>
          <p:nvPr/>
        </p:nvSpPr>
        <p:spPr>
          <a:xfrm>
            <a:off x="3900145" y="6195624"/>
            <a:ext cx="6844145" cy="461665"/>
          </a:xfrm>
          <a:prstGeom prst="rect">
            <a:avLst/>
          </a:prstGeom>
          <a:noFill/>
        </p:spPr>
        <p:txBody>
          <a:bodyPr wrap="square" rtlCol="0">
            <a:spAutoFit/>
          </a:bodyPr>
          <a:lstStyle/>
          <a:p>
            <a:r>
              <a:rPr lang="en-US" sz="2400" b="1" dirty="0"/>
              <a:t>Tempo trends over the last 70 years</a:t>
            </a:r>
          </a:p>
        </p:txBody>
      </p:sp>
    </p:spTree>
    <p:extLst>
      <p:ext uri="{BB962C8B-B14F-4D97-AF65-F5344CB8AC3E}">
        <p14:creationId xmlns:p14="http://schemas.microsoft.com/office/powerpoint/2010/main" val="415547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36179786-E955-4DE6-AFD9-AB760A7DCFA6}"/>
              </a:ext>
            </a:extLst>
          </p:cNvPr>
          <p:cNvPicPr>
            <a:picLocks noChangeAspect="1"/>
          </p:cNvPicPr>
          <p:nvPr/>
        </p:nvPicPr>
        <p:blipFill>
          <a:blip r:embed="rId2"/>
          <a:stretch>
            <a:fillRect/>
          </a:stretch>
        </p:blipFill>
        <p:spPr>
          <a:xfrm>
            <a:off x="220601" y="103491"/>
            <a:ext cx="3225405" cy="21502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BCFC70E-6057-4B6D-89F1-E7D043D685D0}"/>
              </a:ext>
            </a:extLst>
          </p:cNvPr>
          <p:cNvPicPr>
            <a:picLocks noChangeAspect="1"/>
          </p:cNvPicPr>
          <p:nvPr/>
        </p:nvPicPr>
        <p:blipFill>
          <a:blip r:embed="rId3"/>
          <a:stretch>
            <a:fillRect/>
          </a:stretch>
        </p:blipFill>
        <p:spPr>
          <a:xfrm>
            <a:off x="4162176" y="103491"/>
            <a:ext cx="3225404" cy="215026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FF34F0F-2765-4A68-A2F6-9F708C8DFBC8}"/>
              </a:ext>
            </a:extLst>
          </p:cNvPr>
          <p:cNvPicPr>
            <a:picLocks noChangeAspect="1"/>
          </p:cNvPicPr>
          <p:nvPr/>
        </p:nvPicPr>
        <p:blipFill>
          <a:blip r:embed="rId4"/>
          <a:stretch>
            <a:fillRect/>
          </a:stretch>
        </p:blipFill>
        <p:spPr>
          <a:xfrm>
            <a:off x="8103750" y="103491"/>
            <a:ext cx="3225406" cy="2150270"/>
          </a:xfrm>
          <a:prstGeom prst="rect">
            <a:avLst/>
          </a:prstGeom>
        </p:spPr>
      </p:pic>
      <p:pic>
        <p:nvPicPr>
          <p:cNvPr id="9" name="Picture 8" descr="A close up of a map&#10;&#10;Description automatically generated">
            <a:extLst>
              <a:ext uri="{FF2B5EF4-FFF2-40B4-BE49-F238E27FC236}">
                <a16:creationId xmlns:a16="http://schemas.microsoft.com/office/drawing/2014/main" id="{678D6515-BB5E-4797-82FF-3D8B685F0F0D}"/>
              </a:ext>
            </a:extLst>
          </p:cNvPr>
          <p:cNvPicPr>
            <a:picLocks noChangeAspect="1"/>
          </p:cNvPicPr>
          <p:nvPr/>
        </p:nvPicPr>
        <p:blipFill>
          <a:blip r:embed="rId5"/>
          <a:stretch>
            <a:fillRect/>
          </a:stretch>
        </p:blipFill>
        <p:spPr>
          <a:xfrm>
            <a:off x="220600" y="2410272"/>
            <a:ext cx="3225405" cy="2150269"/>
          </a:xfrm>
          <a:prstGeom prst="rect">
            <a:avLst/>
          </a:prstGeom>
        </p:spPr>
      </p:pic>
      <p:pic>
        <p:nvPicPr>
          <p:cNvPr id="11" name="Picture 10" descr="A close up of a map&#10;&#10;Description automatically generated">
            <a:extLst>
              <a:ext uri="{FF2B5EF4-FFF2-40B4-BE49-F238E27FC236}">
                <a16:creationId xmlns:a16="http://schemas.microsoft.com/office/drawing/2014/main" id="{FC336E67-438E-40DE-B4AC-0B617692CF08}"/>
              </a:ext>
            </a:extLst>
          </p:cNvPr>
          <p:cNvPicPr>
            <a:picLocks noChangeAspect="1"/>
          </p:cNvPicPr>
          <p:nvPr/>
        </p:nvPicPr>
        <p:blipFill>
          <a:blip r:embed="rId6"/>
          <a:stretch>
            <a:fillRect/>
          </a:stretch>
        </p:blipFill>
        <p:spPr>
          <a:xfrm>
            <a:off x="4162174" y="2410271"/>
            <a:ext cx="3225406" cy="215027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2B6400E-3C8D-4F2F-8288-0A883A5CD1A4}"/>
              </a:ext>
            </a:extLst>
          </p:cNvPr>
          <p:cNvPicPr>
            <a:picLocks noChangeAspect="1"/>
          </p:cNvPicPr>
          <p:nvPr/>
        </p:nvPicPr>
        <p:blipFill>
          <a:blip r:embed="rId7"/>
          <a:stretch>
            <a:fillRect/>
          </a:stretch>
        </p:blipFill>
        <p:spPr>
          <a:xfrm>
            <a:off x="8103752" y="2453970"/>
            <a:ext cx="3225404" cy="2150269"/>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7443100F-B243-4DE5-B32E-061FF143B788}"/>
              </a:ext>
            </a:extLst>
          </p:cNvPr>
          <p:cNvPicPr>
            <a:picLocks noChangeAspect="1"/>
          </p:cNvPicPr>
          <p:nvPr/>
        </p:nvPicPr>
        <p:blipFill>
          <a:blip r:embed="rId8"/>
          <a:stretch>
            <a:fillRect/>
          </a:stretch>
        </p:blipFill>
        <p:spPr>
          <a:xfrm>
            <a:off x="4162176" y="4707730"/>
            <a:ext cx="3225404" cy="2150269"/>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F911470E-0436-4F5B-8204-4640ABF63536}"/>
              </a:ext>
            </a:extLst>
          </p:cNvPr>
          <p:cNvPicPr>
            <a:picLocks noChangeAspect="1"/>
          </p:cNvPicPr>
          <p:nvPr/>
        </p:nvPicPr>
        <p:blipFill>
          <a:blip r:embed="rId8"/>
          <a:stretch>
            <a:fillRect/>
          </a:stretch>
        </p:blipFill>
        <p:spPr>
          <a:xfrm>
            <a:off x="220599" y="4707730"/>
            <a:ext cx="3225405" cy="2150270"/>
          </a:xfrm>
          <a:prstGeom prst="rect">
            <a:avLst/>
          </a:prstGeom>
        </p:spPr>
      </p:pic>
      <p:sp>
        <p:nvSpPr>
          <p:cNvPr id="18" name="TextBox 17">
            <a:extLst>
              <a:ext uri="{FF2B5EF4-FFF2-40B4-BE49-F238E27FC236}">
                <a16:creationId xmlns:a16="http://schemas.microsoft.com/office/drawing/2014/main" id="{728EC546-ACA8-49B9-8F8E-F74496FD813D}"/>
              </a:ext>
            </a:extLst>
          </p:cNvPr>
          <p:cNvSpPr txBox="1"/>
          <p:nvPr/>
        </p:nvSpPr>
        <p:spPr>
          <a:xfrm>
            <a:off x="7537938" y="5228492"/>
            <a:ext cx="4433463" cy="646331"/>
          </a:xfrm>
          <a:prstGeom prst="rect">
            <a:avLst/>
          </a:prstGeom>
          <a:noFill/>
          <a:ln>
            <a:solidFill>
              <a:schemeClr val="tx1">
                <a:lumMod val="95000"/>
              </a:schemeClr>
            </a:solidFill>
          </a:ln>
        </p:spPr>
        <p:txBody>
          <a:bodyPr wrap="square" rtlCol="0">
            <a:spAutoFit/>
          </a:bodyPr>
          <a:lstStyle/>
          <a:p>
            <a:r>
              <a:rPr lang="en-US" b="1" dirty="0"/>
              <a:t>Energy level of top songs have seemed to increase over the decades</a:t>
            </a:r>
          </a:p>
        </p:txBody>
      </p:sp>
    </p:spTree>
    <p:extLst>
      <p:ext uri="{BB962C8B-B14F-4D97-AF65-F5344CB8AC3E}">
        <p14:creationId xmlns:p14="http://schemas.microsoft.com/office/powerpoint/2010/main" val="46345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DE62-ED62-4107-A5BA-DD4BF44C10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88273B-638F-49ED-969D-F262D8F76D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7129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9CACDAB-1B2F-4125-9CAD-287D94768D5A}"/>
              </a:ext>
            </a:extLst>
          </p:cNvPr>
          <p:cNvSpPr txBox="1"/>
          <p:nvPr/>
        </p:nvSpPr>
        <p:spPr>
          <a:xfrm>
            <a:off x="864524" y="714895"/>
            <a:ext cx="10557163" cy="4893647"/>
          </a:xfrm>
          <a:prstGeom prst="rect">
            <a:avLst/>
          </a:prstGeom>
          <a:noFill/>
        </p:spPr>
        <p:txBody>
          <a:bodyPr wrap="square" rtlCol="0">
            <a:spAutoFit/>
          </a:bodyPr>
          <a:lstStyle/>
          <a:p>
            <a:r>
              <a:rPr lang="en-US" sz="2800" b="1" u="sng" dirty="0"/>
              <a:t>Goal</a:t>
            </a:r>
            <a:r>
              <a:rPr lang="en-US" sz="2400" b="1" u="sng" dirty="0"/>
              <a:t>:</a:t>
            </a:r>
          </a:p>
          <a:p>
            <a:r>
              <a:rPr lang="en-US" sz="2000" dirty="0"/>
              <a:t>Examine the top songs from the Billboard 100 spanning from 1958 to 2019</a:t>
            </a:r>
          </a:p>
          <a:p>
            <a:r>
              <a:rPr lang="en-US" sz="2000" dirty="0"/>
              <a:t>and see if there are characteristics that these songs share. Are these characteristics propelling certain songs to become hits? Through data cleaning and plotting what we find, we hope to find if there are any correlations that support the questions that follow.</a:t>
            </a:r>
          </a:p>
          <a:p>
            <a:endParaRPr lang="en-US" dirty="0"/>
          </a:p>
          <a:p>
            <a:r>
              <a:rPr lang="en-US" sz="2800" b="1" u="sng" dirty="0"/>
              <a:t>Questions</a:t>
            </a:r>
            <a:r>
              <a:rPr lang="en-US" sz="2400" b="1" u="sng" dirty="0"/>
              <a:t>:</a:t>
            </a:r>
          </a:p>
          <a:p>
            <a:r>
              <a:rPr lang="en-US" sz="2000" dirty="0"/>
              <a:t>Overarching Question : What makes a top hit a top hit</a:t>
            </a:r>
          </a:p>
          <a:p>
            <a:pPr marL="465138" indent="-298450"/>
            <a:r>
              <a:rPr lang="en-US" sz="2000" dirty="0"/>
              <a:t>1) Is there a similar attribute (</a:t>
            </a:r>
            <a:r>
              <a:rPr lang="en-US" sz="2000" dirty="0" err="1"/>
              <a:t>i.e</a:t>
            </a:r>
            <a:r>
              <a:rPr lang="en-US" sz="2000" dirty="0"/>
              <a:t> </a:t>
            </a:r>
            <a:r>
              <a:rPr lang="en-US" sz="2000" dirty="0" err="1"/>
              <a:t>acousticness</a:t>
            </a:r>
            <a:r>
              <a:rPr lang="en-US" sz="2000" dirty="0"/>
              <a:t>/valence/energy/danceability) that a large portion of the songs have?</a:t>
            </a:r>
          </a:p>
          <a:p>
            <a:pPr marL="465138" indent="-298450"/>
            <a:r>
              <a:rPr lang="en-US" sz="2000" dirty="0"/>
              <a:t>2) Is there a particular genre that dominates the top hits playlist?</a:t>
            </a:r>
          </a:p>
          <a:p>
            <a:pPr marL="465138" indent="-298450"/>
            <a:r>
              <a:rPr lang="en-US" sz="2000" dirty="0"/>
              <a:t>3) Is there a connection between the hits globally and what countries it ‘blows up’ in? (</a:t>
            </a:r>
            <a:r>
              <a:rPr lang="en-US" sz="2000" dirty="0" err="1"/>
              <a:t>i.e</a:t>
            </a:r>
            <a:r>
              <a:rPr lang="en-US" sz="2000" dirty="0"/>
              <a:t> if it ‘blows up’ in the USA, is it more likely to be a hit in the global playlist)</a:t>
            </a:r>
          </a:p>
          <a:p>
            <a:endParaRPr lang="en-US" dirty="0"/>
          </a:p>
        </p:txBody>
      </p:sp>
    </p:spTree>
    <p:extLst>
      <p:ext uri="{BB962C8B-B14F-4D97-AF65-F5344CB8AC3E}">
        <p14:creationId xmlns:p14="http://schemas.microsoft.com/office/powerpoint/2010/main" val="285545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887C03-82AF-4EAB-895F-A3818D60DDE4}"/>
              </a:ext>
            </a:extLst>
          </p:cNvPr>
          <p:cNvSpPr txBox="1"/>
          <p:nvPr/>
        </p:nvSpPr>
        <p:spPr>
          <a:xfrm>
            <a:off x="897775" y="1147156"/>
            <a:ext cx="10490661" cy="4401205"/>
          </a:xfrm>
          <a:prstGeom prst="rect">
            <a:avLst/>
          </a:prstGeom>
          <a:noFill/>
        </p:spPr>
        <p:txBody>
          <a:bodyPr wrap="square" rtlCol="0">
            <a:spAutoFit/>
          </a:bodyPr>
          <a:lstStyle/>
          <a:p>
            <a:r>
              <a:rPr lang="en-US" sz="2800" u="sng" dirty="0"/>
              <a:t>Data Sources:</a:t>
            </a:r>
          </a:p>
          <a:p>
            <a:endParaRPr lang="en-US" dirty="0"/>
          </a:p>
          <a:p>
            <a:pPr marL="285750" indent="-285750">
              <a:buFont typeface="Arial" panose="020B0604020202020204" pitchFamily="34" charset="0"/>
              <a:buChar char="•"/>
            </a:pPr>
            <a:r>
              <a:rPr lang="en-US" sz="2400" dirty="0">
                <a:hlinkClick r:id="rId2"/>
              </a:rPr>
              <a:t>https://data.world/kcmillersean/billboard-hot-100-1958-2017</a:t>
            </a:r>
            <a:r>
              <a:rPr lang="en-US" sz="2400" dirty="0"/>
              <a:t> - Data World Top 100 audio features (2 data files)</a:t>
            </a:r>
          </a:p>
          <a:p>
            <a:pPr marL="742950" lvl="1" indent="-285750">
              <a:buFont typeface="Arial" panose="020B0604020202020204" pitchFamily="34" charset="0"/>
              <a:buChar char="•"/>
            </a:pPr>
            <a:r>
              <a:rPr lang="en-US" sz="2400" dirty="0"/>
              <a:t>Data file on the top 100 taken every week from 1958 to 2019</a:t>
            </a:r>
          </a:p>
          <a:p>
            <a:pPr marL="742950" lvl="1" indent="-285750">
              <a:buFont typeface="Arial" panose="020B0604020202020204" pitchFamily="34" charset="0"/>
              <a:buChar char="•"/>
            </a:pPr>
            <a:r>
              <a:rPr lang="en-US" sz="2400" dirty="0"/>
              <a:t>Data file on songs with Spotify attributes associated with the songs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3"/>
              </a:rPr>
              <a:t>https://spotifycharts.com/regional</a:t>
            </a:r>
            <a:r>
              <a:rPr lang="en-US" sz="2400" dirty="0"/>
              <a:t> - csv data on top 200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Spotify API (for playlist data / song valuations)</a:t>
            </a:r>
          </a:p>
          <a:p>
            <a:endParaRPr lang="en-US" dirty="0"/>
          </a:p>
        </p:txBody>
      </p:sp>
    </p:spTree>
    <p:extLst>
      <p:ext uri="{BB962C8B-B14F-4D97-AF65-F5344CB8AC3E}">
        <p14:creationId xmlns:p14="http://schemas.microsoft.com/office/powerpoint/2010/main" val="308102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3D358E14-B430-4367-9BFB-3AC7045348AD}"/>
              </a:ext>
            </a:extLst>
          </p:cNvPr>
          <p:cNvPicPr>
            <a:picLocks noChangeAspect="1"/>
          </p:cNvPicPr>
          <p:nvPr/>
        </p:nvPicPr>
        <p:blipFill>
          <a:blip r:embed="rId2"/>
          <a:stretch>
            <a:fillRect/>
          </a:stretch>
        </p:blipFill>
        <p:spPr>
          <a:xfrm>
            <a:off x="772547" y="0"/>
            <a:ext cx="10646906" cy="6858000"/>
          </a:xfrm>
          <a:prstGeom prst="rect">
            <a:avLst/>
          </a:prstGeom>
        </p:spPr>
      </p:pic>
      <p:sp>
        <p:nvSpPr>
          <p:cNvPr id="4" name="TextBox 3">
            <a:extLst>
              <a:ext uri="{FF2B5EF4-FFF2-40B4-BE49-F238E27FC236}">
                <a16:creationId xmlns:a16="http://schemas.microsoft.com/office/drawing/2014/main" id="{09ABEA49-A475-49A3-AFCA-6CA192693740}"/>
              </a:ext>
            </a:extLst>
          </p:cNvPr>
          <p:cNvSpPr txBox="1"/>
          <p:nvPr/>
        </p:nvSpPr>
        <p:spPr>
          <a:xfrm>
            <a:off x="955427" y="1695795"/>
            <a:ext cx="1870900" cy="369332"/>
          </a:xfrm>
          <a:prstGeom prst="rect">
            <a:avLst/>
          </a:prstGeom>
          <a:noFill/>
        </p:spPr>
        <p:txBody>
          <a:bodyPr wrap="square" rtlCol="0">
            <a:spAutoFit/>
          </a:bodyPr>
          <a:lstStyle/>
          <a:p>
            <a:r>
              <a:rPr lang="en-US" dirty="0">
                <a:solidFill>
                  <a:schemeClr val="bg2"/>
                </a:solidFill>
              </a:rPr>
              <a:t>23550 songs</a:t>
            </a:r>
          </a:p>
        </p:txBody>
      </p:sp>
    </p:spTree>
    <p:extLst>
      <p:ext uri="{BB962C8B-B14F-4D97-AF65-F5344CB8AC3E}">
        <p14:creationId xmlns:p14="http://schemas.microsoft.com/office/powerpoint/2010/main" val="41903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A7E95E4F-6A14-4D42-B836-77B5D6713947}"/>
              </a:ext>
            </a:extLst>
          </p:cNvPr>
          <p:cNvPicPr>
            <a:picLocks noChangeAspect="1"/>
          </p:cNvPicPr>
          <p:nvPr/>
        </p:nvPicPr>
        <p:blipFill>
          <a:blip r:embed="rId2"/>
          <a:stretch>
            <a:fillRect/>
          </a:stretch>
        </p:blipFill>
        <p:spPr>
          <a:xfrm>
            <a:off x="772547" y="0"/>
            <a:ext cx="10646906" cy="6858000"/>
          </a:xfrm>
          <a:prstGeom prst="rect">
            <a:avLst/>
          </a:prstGeom>
        </p:spPr>
      </p:pic>
      <p:sp>
        <p:nvSpPr>
          <p:cNvPr id="4" name="TextBox 3">
            <a:extLst>
              <a:ext uri="{FF2B5EF4-FFF2-40B4-BE49-F238E27FC236}">
                <a16:creationId xmlns:a16="http://schemas.microsoft.com/office/drawing/2014/main" id="{2F48FAB6-3540-432E-8826-061087A9C0CF}"/>
              </a:ext>
            </a:extLst>
          </p:cNvPr>
          <p:cNvSpPr txBox="1"/>
          <p:nvPr/>
        </p:nvSpPr>
        <p:spPr>
          <a:xfrm>
            <a:off x="988678" y="2111432"/>
            <a:ext cx="1621518" cy="646331"/>
          </a:xfrm>
          <a:prstGeom prst="rect">
            <a:avLst/>
          </a:prstGeom>
          <a:noFill/>
        </p:spPr>
        <p:txBody>
          <a:bodyPr wrap="square" rtlCol="0">
            <a:spAutoFit/>
          </a:bodyPr>
          <a:lstStyle/>
          <a:p>
            <a:r>
              <a:rPr lang="en-US" dirty="0">
                <a:solidFill>
                  <a:schemeClr val="bg2"/>
                </a:solidFill>
              </a:rPr>
              <a:t>Over 320,000 rows</a:t>
            </a:r>
          </a:p>
        </p:txBody>
      </p:sp>
    </p:spTree>
    <p:extLst>
      <p:ext uri="{BB962C8B-B14F-4D97-AF65-F5344CB8AC3E}">
        <p14:creationId xmlns:p14="http://schemas.microsoft.com/office/powerpoint/2010/main" val="12949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456C9BC-A645-43EE-A941-4B39091DC11C}"/>
              </a:ext>
            </a:extLst>
          </p:cNvPr>
          <p:cNvPicPr>
            <a:picLocks noChangeAspect="1"/>
          </p:cNvPicPr>
          <p:nvPr/>
        </p:nvPicPr>
        <p:blipFill>
          <a:blip r:embed="rId2"/>
          <a:stretch>
            <a:fillRect/>
          </a:stretch>
        </p:blipFill>
        <p:spPr>
          <a:xfrm>
            <a:off x="3128306" y="786117"/>
            <a:ext cx="5935387"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31088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F9CCB30-5F7E-48F7-A945-9CAA89AAB368}"/>
              </a:ext>
            </a:extLst>
          </p:cNvPr>
          <p:cNvPicPr>
            <a:picLocks noChangeAspect="1"/>
          </p:cNvPicPr>
          <p:nvPr/>
        </p:nvPicPr>
        <p:blipFill>
          <a:blip r:embed="rId2"/>
          <a:stretch>
            <a:fillRect/>
          </a:stretch>
        </p:blipFill>
        <p:spPr>
          <a:xfrm>
            <a:off x="297249" y="419377"/>
            <a:ext cx="5487650" cy="365843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6BBDB76B-334D-4A5E-A496-54F5AD81EC81}"/>
              </a:ext>
            </a:extLst>
          </p:cNvPr>
          <p:cNvPicPr>
            <a:picLocks noChangeAspect="1"/>
          </p:cNvPicPr>
          <p:nvPr/>
        </p:nvPicPr>
        <p:blipFill>
          <a:blip r:embed="rId3"/>
          <a:stretch>
            <a:fillRect/>
          </a:stretch>
        </p:blipFill>
        <p:spPr>
          <a:xfrm>
            <a:off x="6407102" y="2825910"/>
            <a:ext cx="5487650" cy="3658433"/>
          </a:xfrm>
          <a:prstGeom prst="rect">
            <a:avLst/>
          </a:prstGeom>
        </p:spPr>
      </p:pic>
      <p:sp>
        <p:nvSpPr>
          <p:cNvPr id="7" name="TextBox 6">
            <a:extLst>
              <a:ext uri="{FF2B5EF4-FFF2-40B4-BE49-F238E27FC236}">
                <a16:creationId xmlns:a16="http://schemas.microsoft.com/office/drawing/2014/main" id="{79A064E4-72F1-41DD-96D9-986D8C1D7D49}"/>
              </a:ext>
            </a:extLst>
          </p:cNvPr>
          <p:cNvSpPr txBox="1"/>
          <p:nvPr/>
        </p:nvSpPr>
        <p:spPr>
          <a:xfrm>
            <a:off x="297248" y="4222866"/>
            <a:ext cx="5208477" cy="1200329"/>
          </a:xfrm>
          <a:prstGeom prst="rect">
            <a:avLst/>
          </a:prstGeom>
          <a:noFill/>
        </p:spPr>
        <p:txBody>
          <a:bodyPr wrap="none" rtlCol="0">
            <a:spAutoFit/>
          </a:bodyPr>
          <a:lstStyle/>
          <a:p>
            <a:pPr lvl="0" defTabSz="914400" eaLnBrk="0" fontAlgn="base" hangingPunct="0">
              <a:spcBef>
                <a:spcPct val="0"/>
              </a:spcBef>
              <a:spcAft>
                <a:spcPct val="0"/>
              </a:spcAft>
            </a:pPr>
            <a:r>
              <a:rPr lang="en-US" altLang="en-US" dirty="0"/>
              <a:t>Popularity:</a:t>
            </a:r>
          </a:p>
          <a:p>
            <a:pPr lvl="0" defTabSz="914400" eaLnBrk="0" fontAlgn="base" hangingPunct="0">
              <a:spcBef>
                <a:spcPct val="0"/>
              </a:spcBef>
              <a:spcAft>
                <a:spcPct val="0"/>
              </a:spcAft>
            </a:pPr>
            <a:r>
              <a:rPr lang="en-US" altLang="en-US" dirty="0"/>
              <a:t>The correlation between both factors is -0.33 </a:t>
            </a:r>
          </a:p>
          <a:p>
            <a:pPr lvl="0" defTabSz="914400" eaLnBrk="0" fontAlgn="base" hangingPunct="0">
              <a:spcBef>
                <a:spcPct val="0"/>
              </a:spcBef>
              <a:spcAft>
                <a:spcPct val="0"/>
              </a:spcAft>
            </a:pPr>
            <a:r>
              <a:rPr lang="en-US" altLang="en-US" dirty="0"/>
              <a:t>The p-value is 0.0 </a:t>
            </a:r>
          </a:p>
          <a:p>
            <a:endParaRPr lang="en-US" dirty="0"/>
          </a:p>
        </p:txBody>
      </p:sp>
      <p:sp>
        <p:nvSpPr>
          <p:cNvPr id="24" name="TextBox 23">
            <a:extLst>
              <a:ext uri="{FF2B5EF4-FFF2-40B4-BE49-F238E27FC236}">
                <a16:creationId xmlns:a16="http://schemas.microsoft.com/office/drawing/2014/main" id="{FBEBEA46-7B7B-405B-8E7A-F85F0BD03E5C}"/>
              </a:ext>
            </a:extLst>
          </p:cNvPr>
          <p:cNvSpPr txBox="1"/>
          <p:nvPr/>
        </p:nvSpPr>
        <p:spPr>
          <a:xfrm>
            <a:off x="6096000" y="1814420"/>
            <a:ext cx="6526146" cy="1200329"/>
          </a:xfrm>
          <a:prstGeom prst="rect">
            <a:avLst/>
          </a:prstGeom>
          <a:noFill/>
        </p:spPr>
        <p:txBody>
          <a:bodyPr wrap="none" rtlCol="0">
            <a:spAutoFit/>
          </a:bodyPr>
          <a:lstStyle/>
          <a:p>
            <a:pPr lvl="0" defTabSz="914400" eaLnBrk="0" fontAlgn="base" hangingPunct="0">
              <a:spcBef>
                <a:spcPct val="0"/>
              </a:spcBef>
              <a:spcAft>
                <a:spcPct val="0"/>
              </a:spcAft>
            </a:pPr>
            <a:r>
              <a:rPr lang="en-US" altLang="en-US" dirty="0"/>
              <a:t>Valence:</a:t>
            </a:r>
          </a:p>
          <a:p>
            <a:pPr lvl="0" defTabSz="914400" eaLnBrk="0" fontAlgn="base" hangingPunct="0">
              <a:spcBef>
                <a:spcPct val="0"/>
              </a:spcBef>
              <a:spcAft>
                <a:spcPct val="0"/>
              </a:spcAft>
            </a:pPr>
            <a:r>
              <a:rPr lang="en-US" altLang="en-US" dirty="0">
                <a:latin typeface="Courier New" panose="02070309020205020404" pitchFamily="49" charset="0"/>
              </a:rPr>
              <a:t>The correlation between both factors is -0.05 </a:t>
            </a:r>
          </a:p>
          <a:p>
            <a:pPr lvl="0" defTabSz="914400" eaLnBrk="0" fontAlgn="base" hangingPunct="0">
              <a:spcBef>
                <a:spcPct val="0"/>
              </a:spcBef>
              <a:spcAft>
                <a:spcPct val="0"/>
              </a:spcAft>
            </a:pPr>
            <a:r>
              <a:rPr lang="en-US" altLang="en-US" dirty="0">
                <a:latin typeface="Courier New" panose="02070309020205020404" pitchFamily="49" charset="0"/>
              </a:rPr>
              <a:t>The p-value is 0.0</a:t>
            </a:r>
            <a:r>
              <a:rPr lang="en-US" altLang="en-US" dirty="0"/>
              <a:t> </a:t>
            </a:r>
            <a:endParaRPr lang="en-US" altLang="en-US" sz="4000" dirty="0">
              <a:latin typeface="Arial" panose="020B0604020202020204" pitchFamily="34" charset="0"/>
            </a:endParaRPr>
          </a:p>
          <a:p>
            <a:endParaRPr lang="en-US" dirty="0"/>
          </a:p>
        </p:txBody>
      </p:sp>
    </p:spTree>
    <p:extLst>
      <p:ext uri="{BB962C8B-B14F-4D97-AF65-F5344CB8AC3E}">
        <p14:creationId xmlns:p14="http://schemas.microsoft.com/office/powerpoint/2010/main" val="80563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A188F2-8285-4047-9FB5-CA134DE0E709}"/>
              </a:ext>
            </a:extLst>
          </p:cNvPr>
          <p:cNvPicPr>
            <a:picLocks noChangeAspect="1"/>
          </p:cNvPicPr>
          <p:nvPr/>
        </p:nvPicPr>
        <p:blipFill>
          <a:blip r:embed="rId2"/>
          <a:stretch>
            <a:fillRect/>
          </a:stretch>
        </p:blipFill>
        <p:spPr>
          <a:xfrm>
            <a:off x="6527637" y="153368"/>
            <a:ext cx="5487650" cy="365843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D14ADF0-6F9A-4794-BC6D-97FAD271F7E6}"/>
              </a:ext>
            </a:extLst>
          </p:cNvPr>
          <p:cNvPicPr>
            <a:picLocks noChangeAspect="1"/>
          </p:cNvPicPr>
          <p:nvPr/>
        </p:nvPicPr>
        <p:blipFill>
          <a:blip r:embed="rId3"/>
          <a:stretch>
            <a:fillRect/>
          </a:stretch>
        </p:blipFill>
        <p:spPr>
          <a:xfrm>
            <a:off x="176713" y="0"/>
            <a:ext cx="5487650" cy="365843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78D9016-C8FE-4771-9089-F28E377A0CD5}"/>
              </a:ext>
            </a:extLst>
          </p:cNvPr>
          <p:cNvPicPr>
            <a:picLocks noChangeAspect="1"/>
          </p:cNvPicPr>
          <p:nvPr/>
        </p:nvPicPr>
        <p:blipFill>
          <a:blip r:embed="rId4"/>
          <a:stretch>
            <a:fillRect/>
          </a:stretch>
        </p:blipFill>
        <p:spPr>
          <a:xfrm>
            <a:off x="176714" y="3199567"/>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270741C-52AA-4C9B-9DDB-23AAB66A996F}"/>
              </a:ext>
            </a:extLst>
          </p:cNvPr>
          <p:cNvPicPr>
            <a:picLocks noChangeAspect="1"/>
          </p:cNvPicPr>
          <p:nvPr/>
        </p:nvPicPr>
        <p:blipFill>
          <a:blip r:embed="rId5"/>
          <a:stretch>
            <a:fillRect/>
          </a:stretch>
        </p:blipFill>
        <p:spPr>
          <a:xfrm>
            <a:off x="6704350" y="3199566"/>
            <a:ext cx="5487650" cy="3658433"/>
          </a:xfrm>
          <a:prstGeom prst="rect">
            <a:avLst/>
          </a:prstGeom>
        </p:spPr>
      </p:pic>
    </p:spTree>
    <p:extLst>
      <p:ext uri="{BB962C8B-B14F-4D97-AF65-F5344CB8AC3E}">
        <p14:creationId xmlns:p14="http://schemas.microsoft.com/office/powerpoint/2010/main" val="28511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FE335714-B7A1-4EB5-A22F-90476E5CBF4B}"/>
              </a:ext>
            </a:extLst>
          </p:cNvPr>
          <p:cNvPicPr>
            <a:picLocks noChangeAspect="1"/>
          </p:cNvPicPr>
          <p:nvPr/>
        </p:nvPicPr>
        <p:blipFill>
          <a:blip r:embed="rId2"/>
          <a:stretch>
            <a:fillRect/>
          </a:stretch>
        </p:blipFill>
        <p:spPr>
          <a:xfrm>
            <a:off x="3296757" y="3674225"/>
            <a:ext cx="5487650" cy="2997156"/>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B3639C4C-9112-47E2-8DFE-F3CF847D91E6}"/>
              </a:ext>
            </a:extLst>
          </p:cNvPr>
          <p:cNvPicPr>
            <a:picLocks noChangeAspect="1"/>
          </p:cNvPicPr>
          <p:nvPr/>
        </p:nvPicPr>
        <p:blipFill>
          <a:blip r:embed="rId3"/>
          <a:stretch>
            <a:fillRect/>
          </a:stretch>
        </p:blipFill>
        <p:spPr>
          <a:xfrm>
            <a:off x="318030" y="186619"/>
            <a:ext cx="5487650" cy="365843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C2059AB-7C43-4F8F-8D46-FB4A873E6A3B}"/>
              </a:ext>
            </a:extLst>
          </p:cNvPr>
          <p:cNvPicPr>
            <a:picLocks noChangeAspect="1"/>
          </p:cNvPicPr>
          <p:nvPr/>
        </p:nvPicPr>
        <p:blipFill>
          <a:blip r:embed="rId4"/>
          <a:stretch>
            <a:fillRect/>
          </a:stretch>
        </p:blipFill>
        <p:spPr>
          <a:xfrm>
            <a:off x="6096000" y="186619"/>
            <a:ext cx="5487650" cy="3658433"/>
          </a:xfrm>
          <a:prstGeom prst="rect">
            <a:avLst/>
          </a:prstGeom>
        </p:spPr>
      </p:pic>
    </p:spTree>
    <p:extLst>
      <p:ext uri="{BB962C8B-B14F-4D97-AF65-F5344CB8AC3E}">
        <p14:creationId xmlns:p14="http://schemas.microsoft.com/office/powerpoint/2010/main" val="12960430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TotalTime>
  <Words>348</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Courier New</vt:lpstr>
      <vt:lpstr>Wingdings 3</vt:lpstr>
      <vt:lpstr>Slice</vt:lpstr>
      <vt:lpstr>What makes a song popular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Trends over the Decade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song popular</dc:title>
  <dc:creator>bill pezzullo</dc:creator>
  <cp:lastModifiedBy>bill pezzullo</cp:lastModifiedBy>
  <cp:revision>2</cp:revision>
  <dcterms:created xsi:type="dcterms:W3CDTF">2020-07-21T18:58:44Z</dcterms:created>
  <dcterms:modified xsi:type="dcterms:W3CDTF">2020-07-21T19:02:03Z</dcterms:modified>
</cp:coreProperties>
</file>