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7" r:id="rId7"/>
    <p:sldId id="262" r:id="rId8"/>
    <p:sldId id="263" r:id="rId9"/>
    <p:sldId id="260" r:id="rId10"/>
    <p:sldId id="261" r:id="rId11"/>
    <p:sldId id="268"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58" d="100"/>
          <a:sy n="58" d="100"/>
        </p:scale>
        <p:origin x="3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Title</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512" y="503957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3163" y="68579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63588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9587" y="5022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6097" y="685799"/>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3848101"/>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83276B53-52F3-4C33-BED9-AE521BF9FBC0}"/>
              </a:ext>
            </a:extLst>
          </p:cNvPr>
          <p:cNvPicPr>
            <a:picLocks noChangeAspect="1"/>
          </p:cNvPicPr>
          <p:nvPr/>
        </p:nvPicPr>
        <p:blipFill>
          <a:blip r:embed="rId2"/>
          <a:stretch>
            <a:fillRect/>
          </a:stretch>
        </p:blipFill>
        <p:spPr>
          <a:xfrm>
            <a:off x="276466" y="1329203"/>
            <a:ext cx="5487650" cy="3658433"/>
          </a:xfrm>
          <a:prstGeom prst="rect">
            <a:avLst/>
          </a:prstGeom>
        </p:spPr>
      </p:pic>
      <p:pic>
        <p:nvPicPr>
          <p:cNvPr id="9" name="Picture 8" descr="A close up of a map&#10;&#10;Description automatically generated">
            <a:extLst>
              <a:ext uri="{FF2B5EF4-FFF2-40B4-BE49-F238E27FC236}">
                <a16:creationId xmlns:a16="http://schemas.microsoft.com/office/drawing/2014/main" id="{48664D19-810B-45A5-9459-4412ACE5FD39}"/>
              </a:ext>
            </a:extLst>
          </p:cNvPr>
          <p:cNvPicPr>
            <a:picLocks noChangeAspect="1"/>
          </p:cNvPicPr>
          <p:nvPr/>
        </p:nvPicPr>
        <p:blipFill>
          <a:blip r:embed="rId3"/>
          <a:stretch>
            <a:fillRect/>
          </a:stretch>
        </p:blipFill>
        <p:spPr>
          <a:xfrm>
            <a:off x="3684059" y="1329203"/>
            <a:ext cx="5487650" cy="365843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A0B18999-C05A-4ACE-AE72-12D1BE033E62}"/>
              </a:ext>
            </a:extLst>
          </p:cNvPr>
          <p:cNvPicPr>
            <a:picLocks noChangeAspect="1"/>
          </p:cNvPicPr>
          <p:nvPr/>
        </p:nvPicPr>
        <p:blipFill>
          <a:blip r:embed="rId4"/>
          <a:stretch>
            <a:fillRect/>
          </a:stretch>
        </p:blipFill>
        <p:spPr>
          <a:xfrm>
            <a:off x="7091652" y="1349985"/>
            <a:ext cx="5487650" cy="3658433"/>
          </a:xfrm>
          <a:prstGeom prst="rect">
            <a:avLst/>
          </a:prstGeom>
        </p:spPr>
      </p:pic>
      <p:sp>
        <p:nvSpPr>
          <p:cNvPr id="14" name="TextBox 13">
            <a:extLst>
              <a:ext uri="{FF2B5EF4-FFF2-40B4-BE49-F238E27FC236}">
                <a16:creationId xmlns:a16="http://schemas.microsoft.com/office/drawing/2014/main" id="{CA622B4C-828C-46E8-BB1F-20268530DD90}"/>
              </a:ext>
            </a:extLst>
          </p:cNvPr>
          <p:cNvSpPr txBox="1"/>
          <p:nvPr/>
        </p:nvSpPr>
        <p:spPr>
          <a:xfrm>
            <a:off x="2493818" y="332510"/>
            <a:ext cx="6844145" cy="461665"/>
          </a:xfrm>
          <a:prstGeom prst="rect">
            <a:avLst/>
          </a:prstGeom>
          <a:noFill/>
        </p:spPr>
        <p:txBody>
          <a:bodyPr wrap="square" rtlCol="0">
            <a:spAutoFit/>
          </a:bodyPr>
          <a:lstStyle/>
          <a:p>
            <a:r>
              <a:rPr lang="en-US" sz="2400" b="1" dirty="0"/>
              <a:t>Loudness trends over the last 70 years</a:t>
            </a:r>
          </a:p>
        </p:txBody>
      </p:sp>
    </p:spTree>
    <p:extLst>
      <p:ext uri="{BB962C8B-B14F-4D97-AF65-F5344CB8AC3E}">
        <p14:creationId xmlns:p14="http://schemas.microsoft.com/office/powerpoint/2010/main" val="304171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578AF76E-AF71-4203-98B0-72238FAF18D4}"/>
              </a:ext>
            </a:extLst>
          </p:cNvPr>
          <p:cNvPicPr>
            <a:picLocks noChangeAspect="1"/>
          </p:cNvPicPr>
          <p:nvPr/>
        </p:nvPicPr>
        <p:blipFill>
          <a:blip r:embed="rId2"/>
          <a:stretch>
            <a:fillRect/>
          </a:stretch>
        </p:blipFill>
        <p:spPr>
          <a:xfrm>
            <a:off x="489705" y="999896"/>
            <a:ext cx="3217333" cy="214488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B270D12-AB07-4636-A3F5-01E47FC9FB7B}"/>
              </a:ext>
            </a:extLst>
          </p:cNvPr>
          <p:cNvPicPr>
            <a:picLocks noChangeAspect="1"/>
          </p:cNvPicPr>
          <p:nvPr/>
        </p:nvPicPr>
        <p:blipFill>
          <a:blip r:embed="rId3"/>
          <a:stretch>
            <a:fillRect/>
          </a:stretch>
        </p:blipFill>
        <p:spPr>
          <a:xfrm>
            <a:off x="5679795" y="378015"/>
            <a:ext cx="1776057" cy="1184038"/>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4F58C5EC-264F-4BD1-8973-54422986624E}"/>
              </a:ext>
            </a:extLst>
          </p:cNvPr>
          <p:cNvPicPr>
            <a:picLocks noChangeAspect="1"/>
          </p:cNvPicPr>
          <p:nvPr/>
        </p:nvPicPr>
        <p:blipFill>
          <a:blip r:embed="rId4"/>
          <a:stretch>
            <a:fillRect/>
          </a:stretch>
        </p:blipFill>
        <p:spPr>
          <a:xfrm>
            <a:off x="4919683" y="3521274"/>
            <a:ext cx="2069129" cy="1379419"/>
          </a:xfrm>
          <a:prstGeom prst="rect">
            <a:avLst/>
          </a:prstGeom>
        </p:spPr>
      </p:pic>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D410852F-8456-4B0C-938B-7C79CC6B1CA4}"/>
              </a:ext>
            </a:extLst>
          </p:cNvPr>
          <p:cNvPicPr>
            <a:picLocks noChangeAspect="1"/>
          </p:cNvPicPr>
          <p:nvPr/>
        </p:nvPicPr>
        <p:blipFill>
          <a:blip r:embed="rId5"/>
          <a:stretch>
            <a:fillRect/>
          </a:stretch>
        </p:blipFill>
        <p:spPr>
          <a:xfrm>
            <a:off x="9093634" y="336377"/>
            <a:ext cx="2639326" cy="175955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C96D7CF7-FB6C-46B4-9542-DA7A8E97E4A8}"/>
              </a:ext>
            </a:extLst>
          </p:cNvPr>
          <p:cNvPicPr>
            <a:picLocks noChangeAspect="1"/>
          </p:cNvPicPr>
          <p:nvPr/>
        </p:nvPicPr>
        <p:blipFill>
          <a:blip r:embed="rId6"/>
          <a:stretch>
            <a:fillRect/>
          </a:stretch>
        </p:blipFill>
        <p:spPr>
          <a:xfrm>
            <a:off x="1294255" y="5010261"/>
            <a:ext cx="1917699" cy="127846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7026E82-BF07-48DA-88B8-4C6F2CA2D1D4}"/>
              </a:ext>
            </a:extLst>
          </p:cNvPr>
          <p:cNvPicPr>
            <a:picLocks noChangeAspect="1"/>
          </p:cNvPicPr>
          <p:nvPr/>
        </p:nvPicPr>
        <p:blipFill>
          <a:blip r:embed="rId7"/>
          <a:stretch>
            <a:fillRect/>
          </a:stretch>
        </p:blipFill>
        <p:spPr>
          <a:xfrm>
            <a:off x="8203981" y="3780484"/>
            <a:ext cx="3217333" cy="2144888"/>
          </a:xfrm>
          <a:prstGeom prst="rect">
            <a:avLst/>
          </a:prstGeom>
        </p:spPr>
      </p:pic>
      <p:pic>
        <p:nvPicPr>
          <p:cNvPr id="15" name="Picture 14" descr="A close up of text on a white background&#10;&#10;Description automatically generated">
            <a:extLst>
              <a:ext uri="{FF2B5EF4-FFF2-40B4-BE49-F238E27FC236}">
                <a16:creationId xmlns:a16="http://schemas.microsoft.com/office/drawing/2014/main" id="{055749DF-FA1E-4E22-93CB-4FCC465B0876}"/>
              </a:ext>
            </a:extLst>
          </p:cNvPr>
          <p:cNvPicPr>
            <a:picLocks noChangeAspect="1"/>
          </p:cNvPicPr>
          <p:nvPr/>
        </p:nvPicPr>
        <p:blipFill>
          <a:blip r:embed="rId8"/>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415547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DE62-ED62-4107-A5BA-DD4BF44C10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88273B-638F-49ED-969D-F262D8F76D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12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64524" y="714895"/>
            <a:ext cx="10557163" cy="4154984"/>
          </a:xfrm>
          <a:prstGeom prst="rect">
            <a:avLst/>
          </a:prstGeom>
          <a:noFill/>
        </p:spPr>
        <p:txBody>
          <a:bodyPr wrap="square" rtlCol="0">
            <a:spAutoFit/>
          </a:bodyPr>
          <a:lstStyle/>
          <a:p>
            <a:r>
              <a:rPr lang="en-US" sz="2400" u="sng" dirty="0"/>
              <a:t>Goal:</a:t>
            </a:r>
          </a:p>
          <a:p>
            <a:r>
              <a:rPr lang="en-US" dirty="0"/>
              <a:t>Examine the top songs from the Billboard 100 spanning from 1958 to 2019</a:t>
            </a:r>
          </a:p>
          <a:p>
            <a:r>
              <a:rPr lang="en-US"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400" u="sng" dirty="0"/>
              <a:t>Questions:</a:t>
            </a:r>
          </a:p>
          <a:p>
            <a:r>
              <a:rPr lang="en-US" dirty="0"/>
              <a:t>Overarching Question : What makes a top hit a top hit</a:t>
            </a:r>
          </a:p>
          <a:p>
            <a:pPr marL="465138" indent="-298450"/>
            <a:r>
              <a:rPr lang="en-US" dirty="0"/>
              <a:t>1) Is there a similar attribute (</a:t>
            </a:r>
            <a:r>
              <a:rPr lang="en-US" dirty="0" err="1"/>
              <a:t>i.e</a:t>
            </a:r>
            <a:r>
              <a:rPr lang="en-US" dirty="0"/>
              <a:t> </a:t>
            </a:r>
            <a:r>
              <a:rPr lang="en-US" dirty="0" err="1"/>
              <a:t>acousticness</a:t>
            </a:r>
            <a:r>
              <a:rPr lang="en-US" dirty="0"/>
              <a:t>/valence/energy/danceability) that a large portion of the songs have?</a:t>
            </a:r>
          </a:p>
          <a:p>
            <a:pPr marL="465138" indent="-298450"/>
            <a:r>
              <a:rPr lang="en-US" dirty="0"/>
              <a:t>2) Is there a particular genre that dominates the top hits playlist?</a:t>
            </a:r>
          </a:p>
          <a:p>
            <a:pPr marL="465138" indent="-298450"/>
            <a:r>
              <a:rPr lang="en-US" dirty="0"/>
              <a:t>3) Is there a connection between the hits globally and what countries it ‘blows up’ in? (</a:t>
            </a:r>
            <a:r>
              <a:rPr lang="en-US" dirty="0" err="1"/>
              <a:t>i.e</a:t>
            </a:r>
            <a:r>
              <a:rPr lang="en-US"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3231654"/>
          </a:xfrm>
          <a:prstGeom prst="rect">
            <a:avLst/>
          </a:prstGeom>
          <a:noFill/>
        </p:spPr>
        <p:txBody>
          <a:bodyPr wrap="square" rtlCol="0">
            <a:spAutoFit/>
          </a:bodyPr>
          <a:lstStyle/>
          <a:p>
            <a:r>
              <a:rPr lang="en-US" sz="2400" u="sng" dirty="0"/>
              <a:t>Data Sources:</a:t>
            </a:r>
          </a:p>
          <a:p>
            <a:endParaRPr lang="en-US" dirty="0"/>
          </a:p>
          <a:p>
            <a:pPr marL="285750" indent="-285750">
              <a:buFont typeface="Arial" panose="020B0604020202020204" pitchFamily="34" charset="0"/>
              <a:buChar char="•"/>
            </a:pPr>
            <a:r>
              <a:rPr lang="en-US" dirty="0">
                <a:hlinkClick r:id="rId2"/>
              </a:rPr>
              <a:t>https://data.world/kcmillersean/billboard-hot-100-1958-2017</a:t>
            </a:r>
            <a:r>
              <a:rPr lang="en-US" dirty="0"/>
              <a:t> - Data World Top 100 audio features </a:t>
            </a:r>
          </a:p>
          <a:p>
            <a:pPr marL="742950" lvl="1" indent="-285750">
              <a:buFont typeface="Arial" panose="020B0604020202020204" pitchFamily="34" charset="0"/>
              <a:buChar char="•"/>
            </a:pPr>
            <a:r>
              <a:rPr lang="en-US" dirty="0"/>
              <a:t>Data file on the top 100 taken every week from 1958 to 2019</a:t>
            </a:r>
          </a:p>
          <a:p>
            <a:pPr marL="742950" lvl="1" indent="-285750">
              <a:buFont typeface="Arial" panose="020B0604020202020204" pitchFamily="34" charset="0"/>
              <a:buChar char="•"/>
            </a:pPr>
            <a:r>
              <a:rPr lang="en-US" dirty="0"/>
              <a:t>Data file on songs with Spotify attributes associated with the songs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https://spotifycharts.com/regional</a:t>
            </a:r>
            <a:r>
              <a:rPr lang="en-US" dirty="0"/>
              <a:t> - csv data on top 200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955427" y="1695795"/>
            <a:ext cx="1870900" cy="369332"/>
          </a:xfrm>
          <a:prstGeom prst="rect">
            <a:avLst/>
          </a:prstGeom>
          <a:noFill/>
        </p:spPr>
        <p:txBody>
          <a:bodyPr wrap="square" rtlCol="0">
            <a:spAutoFit/>
          </a:bodyPr>
          <a:lstStyle/>
          <a:p>
            <a:r>
              <a:rPr lang="en-US" dirty="0">
                <a:solidFill>
                  <a:schemeClr val="bg2"/>
                </a:solidFill>
              </a:rPr>
              <a:t>23550 songs</a:t>
            </a: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988678" y="2111432"/>
            <a:ext cx="1621518" cy="646331"/>
          </a:xfrm>
          <a:prstGeom prst="rect">
            <a:avLst/>
          </a:prstGeom>
          <a:noFill/>
        </p:spPr>
        <p:txBody>
          <a:bodyPr wrap="square" rtlCol="0">
            <a:spAutoFit/>
          </a:bodyPr>
          <a:lstStyle/>
          <a:p>
            <a:r>
              <a:rPr lang="en-US" dirty="0">
                <a:solidFill>
                  <a:schemeClr val="bg2"/>
                </a:solidFill>
              </a:rPr>
              <a:t>Over 320,000 rows</a:t>
            </a: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F9CCB30-5F7E-48F7-A945-9CAA89AAB368}"/>
              </a:ext>
            </a:extLst>
          </p:cNvPr>
          <p:cNvPicPr>
            <a:picLocks noChangeAspect="1"/>
          </p:cNvPicPr>
          <p:nvPr/>
        </p:nvPicPr>
        <p:blipFill>
          <a:blip r:embed="rId2"/>
          <a:stretch>
            <a:fillRect/>
          </a:stretch>
        </p:blipFill>
        <p:spPr>
          <a:xfrm>
            <a:off x="297249" y="419377"/>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BBDB76B-334D-4A5E-A496-54F5AD81EC81}"/>
              </a:ext>
            </a:extLst>
          </p:cNvPr>
          <p:cNvPicPr>
            <a:picLocks noChangeAspect="1"/>
          </p:cNvPicPr>
          <p:nvPr/>
        </p:nvPicPr>
        <p:blipFill>
          <a:blip r:embed="rId3"/>
          <a:stretch>
            <a:fillRect/>
          </a:stretch>
        </p:blipFill>
        <p:spPr>
          <a:xfrm>
            <a:off x="6407102" y="2825910"/>
            <a:ext cx="5487650" cy="3658433"/>
          </a:xfrm>
          <a:prstGeom prst="rect">
            <a:avLst/>
          </a:prstGeom>
        </p:spPr>
      </p:pic>
      <p:sp>
        <p:nvSpPr>
          <p:cNvPr id="7" name="TextBox 6">
            <a:extLst>
              <a:ext uri="{FF2B5EF4-FFF2-40B4-BE49-F238E27FC236}">
                <a16:creationId xmlns:a16="http://schemas.microsoft.com/office/drawing/2014/main" id="{79A064E4-72F1-41DD-96D9-986D8C1D7D49}"/>
              </a:ext>
            </a:extLst>
          </p:cNvPr>
          <p:cNvSpPr txBox="1"/>
          <p:nvPr/>
        </p:nvSpPr>
        <p:spPr>
          <a:xfrm>
            <a:off x="297248" y="4222866"/>
            <a:ext cx="5208477" cy="1200329"/>
          </a:xfrm>
          <a:prstGeom prst="rect">
            <a:avLst/>
          </a:prstGeom>
          <a:noFill/>
        </p:spPr>
        <p:txBody>
          <a:bodyPr wrap="none" rtlCol="0">
            <a:spAutoFit/>
          </a:bodyPr>
          <a:lstStyle/>
          <a:p>
            <a:pPr lvl="0" defTabSz="914400" eaLnBrk="0" fontAlgn="base" hangingPunct="0">
              <a:spcBef>
                <a:spcPct val="0"/>
              </a:spcBef>
              <a:spcAft>
                <a:spcPct val="0"/>
              </a:spcAft>
            </a:pPr>
            <a:r>
              <a:rPr lang="en-US" altLang="en-US" dirty="0"/>
              <a:t>Popularity:</a:t>
            </a:r>
          </a:p>
          <a:p>
            <a:pPr lvl="0" defTabSz="914400" eaLnBrk="0" fontAlgn="base" hangingPunct="0">
              <a:spcBef>
                <a:spcPct val="0"/>
              </a:spcBef>
              <a:spcAft>
                <a:spcPct val="0"/>
              </a:spcAft>
            </a:pPr>
            <a:r>
              <a:rPr lang="en-US" altLang="en-US" dirty="0"/>
              <a:t>The correlation between both factors is -0.33 </a:t>
            </a:r>
          </a:p>
          <a:p>
            <a:pPr lvl="0" defTabSz="914400" eaLnBrk="0" fontAlgn="base" hangingPunct="0">
              <a:spcBef>
                <a:spcPct val="0"/>
              </a:spcBef>
              <a:spcAft>
                <a:spcPct val="0"/>
              </a:spcAft>
            </a:pPr>
            <a:r>
              <a:rPr lang="en-US" altLang="en-US" dirty="0"/>
              <a:t>The p-value is 0.0 </a:t>
            </a:r>
          </a:p>
          <a:p>
            <a:endParaRPr lang="en-US" dirty="0"/>
          </a:p>
        </p:txBody>
      </p:sp>
      <p:sp>
        <p:nvSpPr>
          <p:cNvPr id="24" name="TextBox 23">
            <a:extLst>
              <a:ext uri="{FF2B5EF4-FFF2-40B4-BE49-F238E27FC236}">
                <a16:creationId xmlns:a16="http://schemas.microsoft.com/office/drawing/2014/main" id="{FBEBEA46-7B7B-405B-8E7A-F85F0BD03E5C}"/>
              </a:ext>
            </a:extLst>
          </p:cNvPr>
          <p:cNvSpPr txBox="1"/>
          <p:nvPr/>
        </p:nvSpPr>
        <p:spPr>
          <a:xfrm>
            <a:off x="6096000" y="1814420"/>
            <a:ext cx="6526146" cy="1200329"/>
          </a:xfrm>
          <a:prstGeom prst="rect">
            <a:avLst/>
          </a:prstGeom>
          <a:noFill/>
        </p:spPr>
        <p:txBody>
          <a:bodyPr wrap="none" rtlCol="0">
            <a:spAutoFit/>
          </a:bodyPr>
          <a:lstStyle/>
          <a:p>
            <a:pPr lvl="0" defTabSz="914400" eaLnBrk="0" fontAlgn="base" hangingPunct="0">
              <a:spcBef>
                <a:spcPct val="0"/>
              </a:spcBef>
              <a:spcAft>
                <a:spcPct val="0"/>
              </a:spcAft>
            </a:pPr>
            <a:r>
              <a:rPr lang="en-US" altLang="en-US" dirty="0"/>
              <a:t>Valence:</a:t>
            </a:r>
          </a:p>
          <a:p>
            <a:pPr lvl="0" defTabSz="914400" eaLnBrk="0" fontAlgn="base" hangingPunct="0">
              <a:spcBef>
                <a:spcPct val="0"/>
              </a:spcBef>
              <a:spcAft>
                <a:spcPct val="0"/>
              </a:spcAft>
            </a:pPr>
            <a:r>
              <a:rPr lang="en-US" altLang="en-US" dirty="0">
                <a:latin typeface="Courier New" panose="02070309020205020404" pitchFamily="49" charset="0"/>
              </a:rPr>
              <a:t>The correlation between both factors is -0.05 </a:t>
            </a:r>
          </a:p>
          <a:p>
            <a:pPr lvl="0" defTabSz="914400" eaLnBrk="0" fontAlgn="base" hangingPunct="0">
              <a:spcBef>
                <a:spcPct val="0"/>
              </a:spcBef>
              <a:spcAft>
                <a:spcPct val="0"/>
              </a:spcAft>
            </a:pPr>
            <a:r>
              <a:rPr lang="en-US" altLang="en-US" dirty="0">
                <a:latin typeface="Courier New" panose="02070309020205020404" pitchFamily="49" charset="0"/>
              </a:rPr>
              <a:t>The p-value is 0.0</a:t>
            </a:r>
            <a:r>
              <a:rPr lang="en-US" altLang="en-US" dirty="0"/>
              <a:t> </a:t>
            </a:r>
            <a:endParaRPr lang="en-US" altLang="en-US" sz="4000" dirty="0">
              <a:latin typeface="Arial" panose="020B0604020202020204" pitchFamily="34" charset="0"/>
            </a:endParaRPr>
          </a:p>
          <a:p>
            <a:endParaRPr lang="en-US" dirty="0"/>
          </a:p>
        </p:txBody>
      </p:sp>
    </p:spTree>
    <p:extLst>
      <p:ext uri="{BB962C8B-B14F-4D97-AF65-F5344CB8AC3E}">
        <p14:creationId xmlns:p14="http://schemas.microsoft.com/office/powerpoint/2010/main" val="80563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6527637" y="153368"/>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D14ADF0-6F9A-4794-BC6D-97FAD271F7E6}"/>
              </a:ext>
            </a:extLst>
          </p:cNvPr>
          <p:cNvPicPr>
            <a:picLocks noChangeAspect="1"/>
          </p:cNvPicPr>
          <p:nvPr/>
        </p:nvPicPr>
        <p:blipFill>
          <a:blip r:embed="rId3"/>
          <a:stretch>
            <a:fillRect/>
          </a:stretch>
        </p:blipFill>
        <p:spPr>
          <a:xfrm>
            <a:off x="176713" y="0"/>
            <a:ext cx="5487650" cy="365843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78D9016-C8FE-4771-9089-F28E377A0CD5}"/>
              </a:ext>
            </a:extLst>
          </p:cNvPr>
          <p:cNvPicPr>
            <a:picLocks noChangeAspect="1"/>
          </p:cNvPicPr>
          <p:nvPr/>
        </p:nvPicPr>
        <p:blipFill>
          <a:blip r:embed="rId4"/>
          <a:stretch>
            <a:fillRect/>
          </a:stretch>
        </p:blipFill>
        <p:spPr>
          <a:xfrm>
            <a:off x="176714" y="3199567"/>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5"/>
          <a:stretch>
            <a:fillRect/>
          </a:stretch>
        </p:blipFill>
        <p:spPr>
          <a:xfrm>
            <a:off x="6704350" y="3199566"/>
            <a:ext cx="5487650" cy="3658433"/>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FE335714-B7A1-4EB5-A22F-90476E5CBF4B}"/>
              </a:ext>
            </a:extLst>
          </p:cNvPr>
          <p:cNvPicPr>
            <a:picLocks noChangeAspect="1"/>
          </p:cNvPicPr>
          <p:nvPr/>
        </p:nvPicPr>
        <p:blipFill>
          <a:blip r:embed="rId2"/>
          <a:stretch>
            <a:fillRect/>
          </a:stretch>
        </p:blipFill>
        <p:spPr>
          <a:xfrm>
            <a:off x="3296757" y="3674225"/>
            <a:ext cx="5487650" cy="2997156"/>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B3639C4C-9112-47E2-8DFE-F3CF847D91E6}"/>
              </a:ext>
            </a:extLst>
          </p:cNvPr>
          <p:cNvPicPr>
            <a:picLocks noChangeAspect="1"/>
          </p:cNvPicPr>
          <p:nvPr/>
        </p:nvPicPr>
        <p:blipFill>
          <a:blip r:embed="rId3"/>
          <a:stretch>
            <a:fillRect/>
          </a:stretch>
        </p:blipFill>
        <p:spPr>
          <a:xfrm>
            <a:off x="318030" y="186619"/>
            <a:ext cx="5487650" cy="36584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C2059AB-7C43-4F8F-8D46-FB4A873E6A3B}"/>
              </a:ext>
            </a:extLst>
          </p:cNvPr>
          <p:cNvPicPr>
            <a:picLocks noChangeAspect="1"/>
          </p:cNvPicPr>
          <p:nvPr/>
        </p:nvPicPr>
        <p:blipFill>
          <a:blip r:embed="rId4"/>
          <a:stretch>
            <a:fillRect/>
          </a:stretch>
        </p:blipFill>
        <p:spPr>
          <a:xfrm>
            <a:off x="6096000" y="186619"/>
            <a:ext cx="5487650" cy="3658433"/>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11</TotalTime>
  <Words>278</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Courier New</vt:lpstr>
      <vt:lpstr>Wingdings 3</vt:lpstr>
      <vt:lpstr>Slice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bill pezzullo</dc:creator>
  <cp:lastModifiedBy>bill pezzullo</cp:lastModifiedBy>
  <cp:revision>2</cp:revision>
  <dcterms:created xsi:type="dcterms:W3CDTF">2020-07-21T17:34:31Z</dcterms:created>
  <dcterms:modified xsi:type="dcterms:W3CDTF">2020-07-21T17:45:39Z</dcterms:modified>
</cp:coreProperties>
</file>