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6" r:id="rId2"/>
  </p:sldMasterIdLst>
  <p:notesMasterIdLst>
    <p:notesMasterId r:id="rId15"/>
  </p:notesMasterIdLst>
  <p:sldIdLst>
    <p:sldId id="256" r:id="rId3"/>
    <p:sldId id="258" r:id="rId4"/>
    <p:sldId id="261" r:id="rId5"/>
    <p:sldId id="268" r:id="rId6"/>
    <p:sldId id="269" r:id="rId7"/>
    <p:sldId id="262" r:id="rId8"/>
    <p:sldId id="265" r:id="rId9"/>
    <p:sldId id="257" r:id="rId10"/>
    <p:sldId id="264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101" d="100"/>
          <a:sy n="101" d="100"/>
        </p:scale>
        <p:origin x="44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D47F4-3AB6-6941-8DED-BF7AC97DEE28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4F5FF-D7FB-A542-8AFB-700F038CAD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95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3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5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94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50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3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6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0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9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3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81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93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9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7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2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5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BA840EE-9F7E-46F1-86E0-948EA0033EF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AC8E5F1-4DD1-4CEC-B70B-86012C7B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0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962AC3C-FEB4-4C6A-8CA6-D570CD009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27819B-0CDE-4E07-BF1E-BAD10AEB0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261" y="1067403"/>
            <a:ext cx="5830468" cy="4723194"/>
          </a:xfrm>
        </p:spPr>
        <p:txBody>
          <a:bodyPr anchor="ctr">
            <a:normAutofit fontScale="90000"/>
          </a:bodyPr>
          <a:lstStyle/>
          <a:p>
            <a:r>
              <a:rPr lang="en-US" sz="5600" b="1" dirty="0"/>
              <a:t>Predicting IAAF World Half Marathon Championship  </a:t>
            </a:r>
            <a:br>
              <a:rPr lang="en-US" sz="5600" b="1" dirty="0"/>
            </a:br>
            <a:r>
              <a:rPr lang="en-US" sz="5600" b="1" dirty="0"/>
              <a:t>&amp; </a:t>
            </a:r>
            <a:br>
              <a:rPr lang="en-US" sz="5600" b="1" dirty="0"/>
            </a:br>
            <a:r>
              <a:rPr lang="en-US" sz="5600" b="1" dirty="0"/>
              <a:t>Training Strategy for Athlete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EFC2E3D-C3D5-4209-A911-DAFC22E2974A}"/>
              </a:ext>
            </a:extLst>
          </p:cNvPr>
          <p:cNvSpPr txBox="1"/>
          <p:nvPr/>
        </p:nvSpPr>
        <p:spPr>
          <a:xfrm>
            <a:off x="711581" y="5467431"/>
            <a:ext cx="270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Ruofan Lyu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001222480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7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3296339"/>
            <a:ext cx="5235576" cy="2984381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0" y="3291158"/>
            <a:ext cx="3797300" cy="2989562"/>
          </a:xfrm>
        </p:spPr>
      </p:pic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95"/>
          <a:stretch/>
        </p:blipFill>
        <p:spPr>
          <a:xfrm>
            <a:off x="1840085" y="285491"/>
            <a:ext cx="8029229" cy="2904067"/>
          </a:xfrm>
          <a:prstGeom prst="rect">
            <a:avLst/>
          </a:prstGeom>
        </p:spPr>
      </p:pic>
      <p:sp>
        <p:nvSpPr>
          <p:cNvPr id="8" name="同心圆 7"/>
          <p:cNvSpPr/>
          <p:nvPr/>
        </p:nvSpPr>
        <p:spPr>
          <a:xfrm>
            <a:off x="4267200" y="4292600"/>
            <a:ext cx="1257300" cy="1409700"/>
          </a:xfrm>
          <a:prstGeom prst="donut">
            <a:avLst>
              <a:gd name="adj" fmla="val 1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975349" y="4785939"/>
            <a:ext cx="774701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5C3FE1E-0A7F-41BE-A568-1BF85E2E8D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272321"/>
            <a:ext cx="5451627" cy="39933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>
            <a:normAutofit/>
          </a:bodyPr>
          <a:lstStyle/>
          <a:p>
            <a:r>
              <a:rPr kumimoji="1" lang="en-US" altLang="zh-CN" sz="4800"/>
              <a:t>Next Steps</a:t>
            </a:r>
            <a:endParaRPr kumimoji="1"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7213" y="2011680"/>
            <a:ext cx="4345858" cy="3864732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charset="2"/>
              <a:buChar char="l"/>
            </a:pPr>
            <a:r>
              <a:rPr kumimoji="1" lang="en-US" altLang="zh-CN" dirty="0"/>
              <a:t>Build prediction model</a:t>
            </a:r>
          </a:p>
          <a:p>
            <a:pPr>
              <a:buClr>
                <a:schemeClr val="accent1"/>
              </a:buClr>
              <a:buFont typeface="Wingdings" charset="2"/>
              <a:buChar char="l"/>
            </a:pPr>
            <a:r>
              <a:rPr kumimoji="1" lang="en-US" altLang="zh-CN" dirty="0"/>
              <a:t>Apply athletes’ data to the training </a:t>
            </a:r>
            <a:r>
              <a:rPr kumimoji="1" lang="en-US" altLang="zh-CN" dirty="0" smtClean="0"/>
              <a:t>plan</a:t>
            </a:r>
          </a:p>
          <a:p>
            <a:pPr>
              <a:buClr>
                <a:schemeClr val="accent1"/>
              </a:buClr>
              <a:buFont typeface="Wingdings" charset="2"/>
              <a:buChar char="l"/>
            </a:pPr>
            <a:endParaRPr kumimoji="1" lang="en-US" altLang="zh-CN" dirty="0" smtClean="0"/>
          </a:p>
          <a:p>
            <a:pPr>
              <a:buClr>
                <a:schemeClr val="accent1"/>
              </a:buClr>
              <a:buFont typeface="Wingdings" charset="2"/>
              <a:buChar char="l"/>
            </a:pPr>
            <a:endParaRPr kumimoji="1" lang="en-US" altLang="zh-CN" dirty="0"/>
          </a:p>
          <a:p>
            <a:pPr>
              <a:buClr>
                <a:schemeClr val="accent1"/>
              </a:buClr>
              <a:buFont typeface="Wingdings" charset="2"/>
              <a:buChar char="l"/>
            </a:pPr>
            <a:endParaRPr kumimoji="1" lang="en-US" altLang="zh-CN" dirty="0"/>
          </a:p>
          <a:p>
            <a:pPr marL="0" indent="0">
              <a:buClr>
                <a:schemeClr val="accent1"/>
              </a:buClr>
              <a:buNone/>
            </a:pPr>
            <a:r>
              <a:rPr kumimoji="1" lang="en-US" altLang="zh-CN" sz="1400" b="1" dirty="0">
                <a:solidFill>
                  <a:schemeClr val="accent1"/>
                </a:solidFill>
              </a:rPr>
              <a:t>The training strategy basically refer to the Half Marathon Pace Chart</a:t>
            </a:r>
            <a:endParaRPr kumimoji="1" lang="zh-CN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6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sz="1800" dirty="0"/>
              <a:t>Thomas A. </a:t>
            </a:r>
            <a:r>
              <a:rPr kumimoji="1" lang="en-US" altLang="zh-CN" sz="1800" dirty="0" err="1"/>
              <a:t>Severini</a:t>
            </a:r>
            <a:r>
              <a:rPr kumimoji="1" lang="en-US" altLang="zh-CN" sz="1800" dirty="0"/>
              <a:t>. (2014). Analytic Methods in Sports: Using Mathematics and Statistics to Understand Data from Baseball, Football, Basketball, and Other Sports. Chapter 2. 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sz="1800" dirty="0"/>
              <a:t>S </a:t>
            </a:r>
            <a:r>
              <a:rPr kumimoji="1" lang="en-US" altLang="zh-CN" sz="1800" dirty="0" err="1"/>
              <a:t>Tufféry</a:t>
            </a:r>
            <a:r>
              <a:rPr kumimoji="1" lang="en-US" altLang="zh-CN" sz="1800" dirty="0"/>
              <a:t>. (2011). Data mining and statistics for decision making. 534 -538 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sz="1800" dirty="0"/>
              <a:t>Michael Bowles. (2015). Machine Learning in Python: Essential Techniques for Predictive Analysis. 122-124 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sz="1800" dirty="0"/>
              <a:t>Brian Hanley. Pacing profiles and pack running at the IAAF World Half Marathon Championships. (2015). https://</a:t>
            </a:r>
            <a:r>
              <a:rPr kumimoji="1" lang="en-US" altLang="zh-CN" sz="1800" dirty="0" err="1"/>
              <a:t>pdfs.semanticscholar.org</a:t>
            </a:r>
            <a:r>
              <a:rPr kumimoji="1" lang="en-US" altLang="zh-CN" sz="1800" dirty="0"/>
              <a:t>/819e/8db906d3673e46b6f609d1d77838f34ae1f1.pdf 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sz="1800" dirty="0" smtClean="0"/>
              <a:t>https</a:t>
            </a:r>
            <a:r>
              <a:rPr kumimoji="1" lang="en-US" altLang="zh-CN" sz="1800" dirty="0"/>
              <a:t>://</a:t>
            </a:r>
            <a:r>
              <a:rPr kumimoji="1" lang="en-US" altLang="zh-CN" sz="1800" dirty="0" err="1"/>
              <a:t>en.wikipedia.org</a:t>
            </a:r>
            <a:r>
              <a:rPr kumimoji="1" lang="en-US" altLang="zh-CN" sz="1800" dirty="0"/>
              <a:t>/wiki/</a:t>
            </a:r>
            <a:r>
              <a:rPr kumimoji="1" lang="en-US" altLang="zh-CN" sz="1800" dirty="0" err="1"/>
              <a:t>Naive_Bayes_classifier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3397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121FB221-AB80-4A0B-A368-F8BE3FBC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sz="4000"/>
              <a:t>Introduction</a:t>
            </a:r>
            <a:endParaRPr lang="en-US" sz="400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23ECF5DB-4EEA-4D90-A69B-88782C061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IAAF</a:t>
            </a:r>
            <a:r>
              <a:rPr lang="en-US" altLang="zh-CN" sz="1800" dirty="0"/>
              <a:t>(International </a:t>
            </a:r>
            <a:r>
              <a:rPr lang="en-US" sz="1800" dirty="0"/>
              <a:t>Association of Athletics Federations</a:t>
            </a:r>
            <a:r>
              <a:rPr lang="en-US" altLang="zh-CN" sz="1800" dirty="0"/>
              <a:t>)</a:t>
            </a:r>
            <a:r>
              <a:rPr lang="en-US" sz="1800" dirty="0"/>
              <a:t> World Half Marathon Championship </a:t>
            </a:r>
            <a:r>
              <a:rPr lang="en-US" sz="1800" dirty="0" smtClean="0"/>
              <a:t>is </a:t>
            </a:r>
            <a:r>
              <a:rPr lang="en-US" sz="1800" dirty="0"/>
              <a:t>a well-known sports event in the world. As a possible pre-qualification of the most famous six World Marathon Major, including Boston Marathon, it is a highly participated marathon event.</a:t>
            </a:r>
          </a:p>
          <a:p>
            <a:endParaRPr lang="en-US" sz="1800" dirty="0"/>
          </a:p>
          <a:p>
            <a:r>
              <a:rPr lang="en-US" sz="1800" dirty="0"/>
              <a:t>Predicting athletes’ performance is significant. It helps athletes to determine their further training strategy. For sport</a:t>
            </a:r>
            <a:r>
              <a:rPr lang="zh-CN" altLang="en-US" sz="1800" dirty="0"/>
              <a:t> </a:t>
            </a:r>
            <a:r>
              <a:rPr lang="en-US" altLang="zh-CN" sz="1800" dirty="0"/>
              <a:t>enthusiasts, predicting can bring more professional guidance to them and attract more public</a:t>
            </a:r>
            <a:r>
              <a:rPr lang="zh-CN" altLang="en-US" sz="1800" dirty="0"/>
              <a:t> </a:t>
            </a:r>
            <a:r>
              <a:rPr lang="en-US" altLang="zh-CN" sz="1800" dirty="0"/>
              <a:t>attention.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517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2750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charset="2"/>
              <a:buChar char="l"/>
            </a:pPr>
            <a:r>
              <a:rPr kumimoji="1" lang="en-US" altLang="zh-CN" dirty="0" smtClean="0"/>
              <a:t> Web data scraping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charset="2"/>
              <a:buChar char="l"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charset="2"/>
              <a:buChar char="l"/>
            </a:pPr>
            <a:r>
              <a:rPr kumimoji="1" lang="en-US" altLang="zh-CN" dirty="0" smtClean="0"/>
              <a:t>Build a regression model based on predictor variables: age, discipline, performance,    date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charset="2"/>
              <a:buChar char="l"/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charset="2"/>
              <a:buChar char="l"/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charset="2"/>
              <a:buChar char="l"/>
            </a:pPr>
            <a:r>
              <a:rPr kumimoji="1" lang="en-US" altLang="zh-CN" dirty="0" smtClean="0"/>
              <a:t>Provide a training strategy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58" y="3640085"/>
            <a:ext cx="7698156" cy="5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2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Multiple regression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In the multivariate case, when there is more than one independent variable, the regression line cannot be visualized in the two dimensional </a:t>
            </a:r>
            <a:r>
              <a:rPr lang="en-US" altLang="zh-CN" dirty="0" smtClean="0"/>
              <a:t>space. </a:t>
            </a:r>
            <a:r>
              <a:rPr lang="en-US" altLang="zh-CN" dirty="0"/>
              <a:t>W</a:t>
            </a:r>
            <a:r>
              <a:rPr lang="en-US" altLang="zh-CN" dirty="0" smtClean="0"/>
              <a:t>e </a:t>
            </a:r>
            <a:r>
              <a:rPr lang="en-US" altLang="zh-CN" dirty="0"/>
              <a:t>could construct a linear equation containing all those variables. In general then, multiple regression procedures will estimate a linear equation of the form:</a:t>
            </a:r>
          </a:p>
          <a:p>
            <a:pPr algn="ctr" fontAlgn="base"/>
            <a:r>
              <a:rPr lang="en-US" altLang="zh-CN" dirty="0"/>
              <a:t>Y = a + b</a:t>
            </a:r>
            <a:r>
              <a:rPr lang="en-US" altLang="zh-CN" baseline="-25000" dirty="0"/>
              <a:t>1</a:t>
            </a:r>
            <a:r>
              <a:rPr lang="en-US" altLang="zh-CN" dirty="0"/>
              <a:t>*X</a:t>
            </a:r>
            <a:r>
              <a:rPr lang="en-US" altLang="zh-CN" baseline="-25000" dirty="0"/>
              <a:t>1</a:t>
            </a:r>
            <a:r>
              <a:rPr lang="en-US" altLang="zh-CN" dirty="0"/>
              <a:t> + b</a:t>
            </a:r>
            <a:r>
              <a:rPr lang="en-US" altLang="zh-CN" baseline="-25000" dirty="0"/>
              <a:t>2</a:t>
            </a:r>
            <a:r>
              <a:rPr lang="en-US" altLang="zh-CN" dirty="0"/>
              <a:t>*X</a:t>
            </a:r>
            <a:r>
              <a:rPr lang="en-US" altLang="zh-CN" baseline="-25000" dirty="0"/>
              <a:t>2</a:t>
            </a:r>
            <a:r>
              <a:rPr lang="en-US" altLang="zh-CN" dirty="0"/>
              <a:t> + ... +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p</a:t>
            </a:r>
            <a:r>
              <a:rPr lang="en-US" altLang="zh-CN" dirty="0"/>
              <a:t>*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p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58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Naive Bayes classifier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 machine learning, naive Bayes classifiers are a family of simple probabilistic classifiers based on applying Bayes' theorem with </a:t>
            </a:r>
            <a:r>
              <a:rPr kumimoji="1" lang="en-US" altLang="zh-CN" dirty="0" smtClean="0"/>
              <a:t>independence </a:t>
            </a:r>
            <a:r>
              <a:rPr kumimoji="1" lang="en-US" altLang="zh-CN" dirty="0"/>
              <a:t>assumptions between the features.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Knowing the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</a:t>
            </a:r>
            <a:r>
              <a:rPr lang="en-US" altLang="zh-CN" dirty="0" err="1" smtClean="0"/>
              <a:t>x|Ck</a:t>
            </a:r>
            <a:r>
              <a:rPr lang="en-US" altLang="zh-CN" dirty="0" smtClean="0"/>
              <a:t>, calculate P(</a:t>
            </a:r>
            <a:r>
              <a:rPr lang="en-US" altLang="zh-CN" dirty="0" err="1" smtClean="0"/>
              <a:t>Ck|x</a:t>
            </a:r>
            <a:r>
              <a:rPr lang="en-US" altLang="zh-CN" dirty="0" smtClean="0"/>
              <a:t>): to determine the result.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2989433"/>
            <a:ext cx="2628900" cy="7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3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5"/>
          <a:stretch/>
        </p:blipFill>
        <p:spPr>
          <a:xfrm>
            <a:off x="7061835" y="1457628"/>
            <a:ext cx="4364268" cy="3829009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" r="1294" b="-2"/>
          <a:stretch/>
        </p:blipFill>
        <p:spPr>
          <a:xfrm>
            <a:off x="731223" y="1457628"/>
            <a:ext cx="5699736" cy="50729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6836" y="131233"/>
            <a:ext cx="6788663" cy="16581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zh-CN"/>
              <a:t>Data Source</a:t>
            </a:r>
          </a:p>
        </p:txBody>
      </p:sp>
      <p:sp>
        <p:nvSpPr>
          <p:cNvPr id="3" name="右箭头 2"/>
          <p:cNvSpPr/>
          <p:nvPr/>
        </p:nvSpPr>
        <p:spPr>
          <a:xfrm rot="20533381">
            <a:off x="4899656" y="1947723"/>
            <a:ext cx="2334884" cy="425550"/>
          </a:xfrm>
          <a:prstGeom prst="rightArrow">
            <a:avLst>
              <a:gd name="adj1" fmla="val 14772"/>
              <a:gd name="adj2" fmla="val 98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 rot="185870">
            <a:off x="3603915" y="3193736"/>
            <a:ext cx="2908300" cy="923330"/>
          </a:xfrm>
          <a:prstGeom prst="rect">
            <a:avLst/>
          </a:prstGeom>
          <a:noFill/>
          <a:ln w="25400" cap="rnd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  <a:latin typeface="Chalkduster" charset="0"/>
                <a:ea typeface="Chalkduster" charset="0"/>
                <a:cs typeface="Chalkduster" charset="0"/>
              </a:rPr>
              <a:t>List of athletes who has ever attend half marathon</a:t>
            </a:r>
            <a:endParaRPr kumimoji="1" lang="zh-CN" altLang="en-US" b="1" dirty="0">
              <a:solidFill>
                <a:srgbClr val="FF0000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 rot="188543">
            <a:off x="9314501" y="3272913"/>
            <a:ext cx="2103060" cy="369332"/>
          </a:xfrm>
          <a:prstGeom prst="rect">
            <a:avLst/>
          </a:prstGeom>
          <a:noFill/>
          <a:ln w="25400" cap="rnd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b="1" smtClean="0">
                <a:solidFill>
                  <a:srgbClr val="FF0000"/>
                </a:solidFill>
                <a:latin typeface="Chalkduster" charset="0"/>
                <a:ea typeface="Chalkduster" charset="0"/>
                <a:cs typeface="Chalkduster" charset="0"/>
              </a:rPr>
              <a:t>Athlete profile</a:t>
            </a:r>
            <a:endParaRPr kumimoji="1" lang="zh-CN" altLang="en-US" b="1" dirty="0">
              <a:solidFill>
                <a:srgbClr val="FF0000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4225" y="-279400"/>
            <a:ext cx="2505076" cy="1658198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Data scraping</a:t>
            </a:r>
            <a:endParaRPr kumimoji="1"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3" y="939800"/>
            <a:ext cx="11945972" cy="5664199"/>
          </a:xfrm>
        </p:spPr>
      </p:pic>
      <p:sp>
        <p:nvSpPr>
          <p:cNvPr id="3" name="同心圆 2"/>
          <p:cNvSpPr/>
          <p:nvPr/>
        </p:nvSpPr>
        <p:spPr>
          <a:xfrm>
            <a:off x="571500" y="4711700"/>
            <a:ext cx="520700" cy="317500"/>
          </a:xfrm>
          <a:prstGeom prst="donut">
            <a:avLst>
              <a:gd name="adj" fmla="val 657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8547099" y="4508500"/>
            <a:ext cx="3416301" cy="203200"/>
          </a:xfrm>
          <a:prstGeom prst="donut">
            <a:avLst>
              <a:gd name="adj" fmla="val 657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1651000"/>
            <a:ext cx="35179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3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3DD2542-9DE2-4195-8814-A099190FE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5"/>
          <a:stretch/>
        </p:blipFill>
        <p:spPr>
          <a:xfrm>
            <a:off x="233679" y="1842653"/>
            <a:ext cx="3577717" cy="45341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48FC7D9-B220-4968-9457-16B805577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836" y="700546"/>
            <a:ext cx="8146925" cy="56762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A5467A0-8182-4EFB-99BF-CAF40D2FC23C}"/>
              </a:ext>
            </a:extLst>
          </p:cNvPr>
          <p:cNvSpPr txBox="1"/>
          <p:nvPr/>
        </p:nvSpPr>
        <p:spPr>
          <a:xfrm>
            <a:off x="233679" y="635858"/>
            <a:ext cx="3882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Redirected URL   </a:t>
            </a:r>
            <a:r>
              <a:rPr lang="zh-CN" altLang="en-US" dirty="0"/>
              <a:t>→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Original URL</a:t>
            </a:r>
            <a:endParaRPr lang="en-US" dirty="0"/>
          </a:p>
          <a:p>
            <a:r>
              <a:rPr lang="zh-CN" altLang="en-US" dirty="0"/>
              <a:t>↓</a:t>
            </a:r>
            <a:endParaRPr lang="en-US" dirty="0"/>
          </a:p>
        </p:txBody>
      </p:sp>
      <p:sp>
        <p:nvSpPr>
          <p:cNvPr id="2" name="右箭头 1"/>
          <p:cNvSpPr/>
          <p:nvPr/>
        </p:nvSpPr>
        <p:spPr>
          <a:xfrm>
            <a:off x="2942716" y="3886200"/>
            <a:ext cx="1828800" cy="10541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49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85" y="461433"/>
            <a:ext cx="8330215" cy="4456665"/>
          </a:xfrm>
        </p:spPr>
      </p:pic>
    </p:spTree>
    <p:extLst>
      <p:ext uri="{BB962C8B-B14F-4D97-AF65-F5344CB8AC3E}">
        <p14:creationId xmlns:p14="http://schemas.microsoft.com/office/powerpoint/2010/main" val="158645071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359</Words>
  <Application>Microsoft Macintosh PowerPoint</Application>
  <PresentationFormat>宽屏</PresentationFormat>
  <Paragraphs>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Calibri</vt:lpstr>
      <vt:lpstr>Calibri Light</vt:lpstr>
      <vt:lpstr>Chalkduster</vt:lpstr>
      <vt:lpstr>DengXian</vt:lpstr>
      <vt:lpstr>Wingdings</vt:lpstr>
      <vt:lpstr>Wingdings 2</vt:lpstr>
      <vt:lpstr>宋体</vt:lpstr>
      <vt:lpstr>Arial</vt:lpstr>
      <vt:lpstr>HDOfficeLightV0</vt:lpstr>
      <vt:lpstr>大都市</vt:lpstr>
      <vt:lpstr>Predicting IAAF World Half Marathon Championship   &amp;  Training Strategy for Athlete </vt:lpstr>
      <vt:lpstr>Introduction</vt:lpstr>
      <vt:lpstr>Approach</vt:lpstr>
      <vt:lpstr>Multiple regression</vt:lpstr>
      <vt:lpstr>Naive Bayes classifier</vt:lpstr>
      <vt:lpstr>Data Source</vt:lpstr>
      <vt:lpstr>Data scraping</vt:lpstr>
      <vt:lpstr>PowerPoint 演示文稿</vt:lpstr>
      <vt:lpstr>PowerPoint 演示文稿</vt:lpstr>
      <vt:lpstr>PowerPoint 演示文稿</vt:lpstr>
      <vt:lpstr>Next Steps</vt:lpstr>
      <vt:lpstr>References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Ruofan Lyu</dc:creator>
  <cp:lastModifiedBy>Ruofan Lyu</cp:lastModifiedBy>
  <cp:revision>14</cp:revision>
  <dcterms:created xsi:type="dcterms:W3CDTF">2018-03-14T06:49:28Z</dcterms:created>
  <dcterms:modified xsi:type="dcterms:W3CDTF">2018-03-14T09:11:33Z</dcterms:modified>
</cp:coreProperties>
</file>