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71" r:id="rId9"/>
    <p:sldId id="264" r:id="rId10"/>
    <p:sldId id="258" r:id="rId11"/>
    <p:sldId id="265" r:id="rId12"/>
    <p:sldId id="267" r:id="rId13"/>
    <p:sldId id="266" r:id="rId14"/>
    <p:sldId id="268" r:id="rId15"/>
    <p:sldId id="269" r:id="rId16"/>
    <p:sldId id="270" r:id="rId17"/>
    <p:sldId id="275" r:id="rId18"/>
    <p:sldId id="272" r:id="rId19"/>
    <p:sldId id="273" r:id="rId20"/>
    <p:sldId id="291" r:id="rId21"/>
    <p:sldId id="274" r:id="rId22"/>
    <p:sldId id="276" r:id="rId23"/>
    <p:sldId id="279" r:id="rId24"/>
    <p:sldId id="285" r:id="rId25"/>
    <p:sldId id="280" r:id="rId26"/>
    <p:sldId id="283" r:id="rId27"/>
    <p:sldId id="281" r:id="rId28"/>
    <p:sldId id="284" r:id="rId29"/>
    <p:sldId id="282" r:id="rId30"/>
    <p:sldId id="277" r:id="rId31"/>
    <p:sldId id="278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47C1"/>
    <a:srgbClr val="732FA1"/>
    <a:srgbClr val="6B24AC"/>
    <a:srgbClr val="6C1DB3"/>
    <a:srgbClr val="E3A5E3"/>
    <a:srgbClr val="F0C4E9"/>
    <a:srgbClr val="9D2DC5"/>
    <a:srgbClr val="E2C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7CAD2-75E8-416E-ACCA-7C24BF827012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32A6-8146-4181-8C08-F06451FBC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3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29A1-6950-4B88-8D7F-B2CD9547A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4F95D-104E-48CB-9ED2-2DC16A657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B63CA-88AC-405D-A510-A1D1BBB6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7364-6FA9-4A13-9D21-CA5D61A1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1CA0-676E-44B7-BB09-3DEAD1CE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15C0-F095-4277-97AA-A9ED98AA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0F21F-28C9-41B8-B784-A134C8760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A2F8-4B3D-41BE-A6E1-16E5C81C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09F10-EED9-4F60-82FE-96B0ABF9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EA7D2-08EF-460D-B2D1-825BC51E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1CA33-18C3-4709-92F2-40431BEB1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4D85-8AF4-489A-ADD6-9AF865892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4254-8616-47B6-AECE-2BA8601E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FA73-47CD-4FE7-B04F-851DA47C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FAB0-EF67-44ED-8CEE-BC28438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4E5C-62D8-41F8-9502-C88D8D91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A250-E67F-4386-85E9-21E89589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72F3-60C7-4821-B5BA-A6576ACA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D98C-3005-4EBB-99E1-575BFA31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987F-D535-4B2A-84E0-39A78C9B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A21E-83AE-4C80-B884-24CAA474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1D386-2D9D-4F1B-8389-8E30E811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9DF2F-0CA9-44DB-8E20-BD5C048C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3890-3F73-4C96-9C56-3EFDB348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236E-C6A8-48CB-8391-13800ABF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9150-D289-4004-8673-4F67D9BD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4EFB-728E-4427-B94A-55FB461EC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4E3AF-3759-4975-8D40-30D87FE0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F3A4E-CDFE-4530-AB80-60E189E2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6D6F9-3052-4676-9D9D-F7652F2C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0DCC8-3567-4F7D-90EC-07BB4606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EBCB-BFB1-498E-94CC-25629D55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E57B-8CF0-422E-9576-54CBA39B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5883-D1CC-484A-8FEC-7620B6BC6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0084-0940-4DB3-AD47-CFD095A16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B4D84-6706-40D8-BC2F-2073326C7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7B380-D254-4AB7-B8F9-2042EDAB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88C31-0E2D-45F3-A3A6-720BBD41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BDA10-2809-427F-BEB8-134B237E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0B9-ED51-44C3-AA1B-65FAF9B9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3EF52-BAFA-49DF-AC90-B19E34AB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7BECC-1FC7-4D11-9BB5-D34BCEB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5F922-D111-4E0A-9AC7-391B72FA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1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EE581-2C8C-4EE4-82FA-C58901DC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2FDAD-30CA-454B-BB3B-312A34D3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180F3-5098-431A-86B0-B3DAB007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5EC3-6ACE-4CC2-BC6E-D6A8F3DA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FC04-442A-4671-BF45-F64E6C903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4647E-D755-447E-B909-DCDED3992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3BD1-838D-4D69-9912-FC6B0019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DEC48-818C-408E-8494-9ADAE7DB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8DD1-6FB0-40AE-9115-BBB592F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4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CDEC-2C7A-4816-AC8A-6CEC28D0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61871-3CFF-4188-87FF-1C01B49EE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49AEE-CB77-4DBE-ABA5-000734E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08876-BF49-46A9-8F47-6D4F4CA6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4C77B-6E83-42C0-BF03-60F681E2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703FF-D30B-4CF2-91D3-C5238733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6C1DB3"/>
            </a:gs>
            <a:gs pos="61000">
              <a:srgbClr val="8D47C1"/>
            </a:gs>
          </a:gsLst>
          <a:lin ang="18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3DE7B-74DD-44E2-8E69-A7D279B9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DFDE8-756D-448D-90E0-D2DB4732A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DFA3-A3E8-413D-83BE-75F69A06C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6048-EC37-4034-8045-74768D84258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2E6E3-C7FC-4895-B336-B07AED054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19E5-04E7-4097-8B7B-DEBB8792C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8A6B-D362-4EA3-BF1D-B6E8E0A26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84BC-5E70-46C7-9E30-636850C92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Simple, Automated and Easy to Deploy SDN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48C8-9738-4488-8601-36F68F95D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0521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Roni Mukherjee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MS, Telecommunications 2019-21, CU Boulder</a:t>
            </a:r>
          </a:p>
        </p:txBody>
      </p:sp>
    </p:spTree>
    <p:extLst>
      <p:ext uri="{BB962C8B-B14F-4D97-AF65-F5344CB8AC3E}">
        <p14:creationId xmlns:p14="http://schemas.microsoft.com/office/powerpoint/2010/main" val="411099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5FF-B890-45E6-B4E2-BA324F1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GUI – Web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20A3-08F0-4C34-B902-78DBCC5B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74641-24B9-447B-8113-D3351518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7571"/>
            <a:ext cx="10597055" cy="51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5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5FF-B890-45E6-B4E2-BA324F1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GUI – Web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20A3-08F0-4C34-B902-78DBCC5B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611EC-64EF-423C-9B99-0AAE7FFD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5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5FF-B890-45E6-B4E2-BA324F1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Web GUI – Switch Tx/Rx Monitor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52F7B-6C57-49A1-AEE8-0FA2B8E01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199" y="2127602"/>
            <a:ext cx="6266793" cy="3578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4694C5-671E-4731-86A2-513BE3D9A4AE}"/>
              </a:ext>
            </a:extLst>
          </p:cNvPr>
          <p:cNvSpPr txBox="1"/>
          <p:nvPr/>
        </p:nvSpPr>
        <p:spPr>
          <a:xfrm>
            <a:off x="596462" y="1875353"/>
            <a:ext cx="51947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Tx/Rx traffic has a similar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there is a significant difference between Tx/Rx traffic, captured on graph and an email is sent to the administrator for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Graph is plotted against real-time data and refreshed every 5 seconds.</a:t>
            </a:r>
          </a:p>
        </p:txBody>
      </p:sp>
    </p:spTree>
    <p:extLst>
      <p:ext uri="{BB962C8B-B14F-4D97-AF65-F5344CB8AC3E}">
        <p14:creationId xmlns:p14="http://schemas.microsoft.com/office/powerpoint/2010/main" val="350612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5FF-B890-45E6-B4E2-BA324F1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Web GUI – Firewall Monitor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52F7B-6C57-49A1-AEE8-0FA2B8E01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3170" y="1875354"/>
            <a:ext cx="4725016" cy="35786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86A9DC-6582-4D65-AFF9-F39D00248272}"/>
              </a:ext>
            </a:extLst>
          </p:cNvPr>
          <p:cNvSpPr txBox="1"/>
          <p:nvPr/>
        </p:nvSpPr>
        <p:spPr>
          <a:xfrm>
            <a:off x="651642" y="1875354"/>
            <a:ext cx="4948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Custom firewall rule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there is a significant increase in violation count, captured on graph and email is sent to administrator for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Graph is plotted against real-time data and refreshed every 5 seconds.</a:t>
            </a:r>
          </a:p>
        </p:txBody>
      </p:sp>
    </p:spTree>
    <p:extLst>
      <p:ext uri="{BB962C8B-B14F-4D97-AF65-F5344CB8AC3E}">
        <p14:creationId xmlns:p14="http://schemas.microsoft.com/office/powerpoint/2010/main" val="291276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5FF-B890-45E6-B4E2-BA324F15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Web GUI – Web Traffic Monitor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52F7B-6C57-49A1-AEE8-0FA2B8E01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7829" y="2201174"/>
            <a:ext cx="4655971" cy="3578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544B30-E7B7-45DB-84DE-41F4AE5F4492}"/>
              </a:ext>
            </a:extLst>
          </p:cNvPr>
          <p:cNvSpPr txBox="1"/>
          <p:nvPr/>
        </p:nvSpPr>
        <p:spPr>
          <a:xfrm>
            <a:off x="483476" y="1875354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 of the host is web server and serving HTTP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a critical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there is a significant change in traffic pattern, captured on graph and an email is sent to the administrator for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Graph is plotted against real-time data and refreshed every 5 seconds.</a:t>
            </a:r>
          </a:p>
        </p:txBody>
      </p:sp>
    </p:spTree>
    <p:extLst>
      <p:ext uri="{BB962C8B-B14F-4D97-AF65-F5344CB8AC3E}">
        <p14:creationId xmlns:p14="http://schemas.microsoft.com/office/powerpoint/2010/main" val="187818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5FF-B890-45E6-B4E2-BA324F15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0" y="448292"/>
            <a:ext cx="11217166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SDN Web GUI – Pattern Traffic Monitor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52F7B-6C57-49A1-AEE8-0FA2B8E01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224" y="2180154"/>
            <a:ext cx="4725016" cy="3566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026942-2D7C-4B16-AC9F-BA15FBFB6F11}"/>
              </a:ext>
            </a:extLst>
          </p:cNvPr>
          <p:cNvSpPr txBox="1"/>
          <p:nvPr/>
        </p:nvSpPr>
        <p:spPr>
          <a:xfrm>
            <a:off x="262760" y="1875354"/>
            <a:ext cx="67564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Custom match is created for traffic pattern, e.g. traffic sourced from MAC address of H1 and destined to MAC address of H2.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considered as critical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there is a significant change in traffic pattern, captured on graph and an email is sent to the administrator for immediate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Graph is plotted against real-time data and refreshed every 5 seconds.</a:t>
            </a:r>
          </a:p>
        </p:txBody>
      </p:sp>
    </p:spTree>
    <p:extLst>
      <p:ext uri="{BB962C8B-B14F-4D97-AF65-F5344CB8AC3E}">
        <p14:creationId xmlns:p14="http://schemas.microsoft.com/office/powerpoint/2010/main" val="318848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5FF-B890-45E6-B4E2-BA324F15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4710" cy="175432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Web GUI – OpenFlow </a:t>
            </a:r>
            <a:r>
              <a:rPr lang="en-US" sz="5400" b="1" dirty="0" err="1">
                <a:solidFill>
                  <a:schemeClr val="bg1"/>
                </a:solidFill>
              </a:rPr>
              <a:t>Packet_In</a:t>
            </a:r>
            <a:r>
              <a:rPr lang="en-US" sz="5400" b="1" dirty="0">
                <a:solidFill>
                  <a:schemeClr val="bg1"/>
                </a:solidFill>
              </a:rPr>
              <a:t> Monitor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B52F7B-6C57-49A1-AEE8-0FA2B8E01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5555" y="2306278"/>
            <a:ext cx="4700275" cy="3578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6EB133-7D8B-493F-92FC-7B6FF233736D}"/>
              </a:ext>
            </a:extLst>
          </p:cNvPr>
          <p:cNvSpPr txBox="1"/>
          <p:nvPr/>
        </p:nvSpPr>
        <p:spPr>
          <a:xfrm>
            <a:off x="588580" y="2432403"/>
            <a:ext cx="5387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Traffic from switch to controller.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the traffic that matches table-miss.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Graph is plotted against real-time data and refreshed every 5 seconds.</a:t>
            </a:r>
          </a:p>
        </p:txBody>
      </p:sp>
    </p:spTree>
    <p:extLst>
      <p:ext uri="{BB962C8B-B14F-4D97-AF65-F5344CB8AC3E}">
        <p14:creationId xmlns:p14="http://schemas.microsoft.com/office/powerpoint/2010/main" val="237885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E5FF-B890-45E6-B4E2-BA324F15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3"/>
            <a:ext cx="10754710" cy="175432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Web GUI – Violation email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7C771-F68E-4673-B380-7A98BC93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31" y="1773484"/>
            <a:ext cx="6393743" cy="46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2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Tools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7E1EA-67C8-4F93-A5D8-586F2B30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537"/>
            <a:ext cx="10515600" cy="4106425"/>
          </a:xfrm>
        </p:spPr>
        <p:txBody>
          <a:bodyPr numCol="2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GNS3</a:t>
            </a:r>
          </a:p>
          <a:p>
            <a:r>
              <a:rPr lang="en-US" sz="4000" dirty="0">
                <a:solidFill>
                  <a:schemeClr val="bg1"/>
                </a:solidFill>
              </a:rPr>
              <a:t>Cisco IOS routers</a:t>
            </a:r>
          </a:p>
          <a:p>
            <a:r>
              <a:rPr lang="en-US" sz="4000" dirty="0">
                <a:solidFill>
                  <a:schemeClr val="bg1"/>
                </a:solidFill>
              </a:rPr>
              <a:t>Mininet</a:t>
            </a:r>
          </a:p>
          <a:p>
            <a:r>
              <a:rPr lang="en-US" sz="4000" dirty="0">
                <a:solidFill>
                  <a:schemeClr val="bg1"/>
                </a:solidFill>
              </a:rPr>
              <a:t>Ryu SDN controller</a:t>
            </a:r>
          </a:p>
          <a:p>
            <a:r>
              <a:rPr lang="en-US" sz="4000" dirty="0">
                <a:solidFill>
                  <a:schemeClr val="bg1"/>
                </a:solidFill>
              </a:rPr>
              <a:t>Ubuntu VMs</a:t>
            </a:r>
          </a:p>
          <a:p>
            <a:r>
              <a:rPr lang="en-US" sz="4000" dirty="0">
                <a:solidFill>
                  <a:schemeClr val="bg1"/>
                </a:solidFill>
              </a:rPr>
              <a:t>VirtualBox</a:t>
            </a:r>
          </a:p>
          <a:p>
            <a:r>
              <a:rPr lang="en-US" sz="4000" dirty="0">
                <a:solidFill>
                  <a:schemeClr val="bg1"/>
                </a:solidFill>
              </a:rPr>
              <a:t>Flask</a:t>
            </a:r>
          </a:p>
          <a:p>
            <a:r>
              <a:rPr lang="en-US" sz="4000" dirty="0">
                <a:solidFill>
                  <a:schemeClr val="bg1"/>
                </a:solidFill>
              </a:rPr>
              <a:t>HTML/CSS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Netmiko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NETCONF</a:t>
            </a:r>
          </a:p>
          <a:p>
            <a:r>
              <a:rPr lang="en-US" sz="4000" dirty="0">
                <a:solidFill>
                  <a:schemeClr val="bg1"/>
                </a:solidFill>
              </a:rPr>
              <a:t>Python</a:t>
            </a:r>
          </a:p>
          <a:p>
            <a:r>
              <a:rPr lang="en-US" sz="4000" dirty="0">
                <a:solidFill>
                  <a:schemeClr val="bg1"/>
                </a:solidFill>
              </a:rPr>
              <a:t>Wireshark</a:t>
            </a:r>
          </a:p>
        </p:txBody>
      </p:sp>
    </p:spTree>
    <p:extLst>
      <p:ext uri="{BB962C8B-B14F-4D97-AF65-F5344CB8AC3E}">
        <p14:creationId xmlns:p14="http://schemas.microsoft.com/office/powerpoint/2010/main" val="198639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7E1EA-67C8-4F93-A5D8-586F2B30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Custom flow rules using any match criteria (from 40 different fields)</a:t>
            </a:r>
          </a:p>
          <a:p>
            <a:r>
              <a:rPr lang="en-US" sz="3600" dirty="0">
                <a:solidFill>
                  <a:schemeClr val="bg1"/>
                </a:solidFill>
              </a:rPr>
              <a:t>Graphical representation – significantly increased troubleshooting efficiency</a:t>
            </a:r>
          </a:p>
          <a:p>
            <a:r>
              <a:rPr lang="en-US" sz="3600" dirty="0">
                <a:solidFill>
                  <a:schemeClr val="bg1"/>
                </a:solidFill>
              </a:rPr>
              <a:t>Hybrid Network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Reduced </a:t>
            </a:r>
            <a:r>
              <a:rPr lang="en-US" sz="3200" dirty="0" err="1">
                <a:solidFill>
                  <a:schemeClr val="bg1"/>
                </a:solidFill>
              </a:rPr>
              <a:t>CapEx</a:t>
            </a:r>
            <a:r>
              <a:rPr lang="en-US" sz="3200" dirty="0">
                <a:solidFill>
                  <a:schemeClr val="bg1"/>
                </a:solidFill>
              </a:rPr>
              <a:t>: Simple device, reusability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Reduced </a:t>
            </a:r>
            <a:r>
              <a:rPr lang="en-US" sz="3200" dirty="0" err="1">
                <a:solidFill>
                  <a:schemeClr val="bg1"/>
                </a:solidFill>
              </a:rPr>
              <a:t>OpEx</a:t>
            </a:r>
            <a:r>
              <a:rPr lang="en-US" sz="3200" dirty="0">
                <a:solidFill>
                  <a:schemeClr val="bg1"/>
                </a:solidFill>
              </a:rPr>
              <a:t>: Significantly improved network monitoring and troubleshooting through automation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Automated deployment of the Hybrid-SDN solution</a:t>
            </a:r>
          </a:p>
        </p:txBody>
      </p:sp>
    </p:spTree>
    <p:extLst>
      <p:ext uri="{BB962C8B-B14F-4D97-AF65-F5344CB8AC3E}">
        <p14:creationId xmlns:p14="http://schemas.microsoft.com/office/powerpoint/2010/main" val="355707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5891-AE2A-4EA8-BFA0-EB4A76EE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Why SDN?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4F75-5529-447F-A4CF-1D4D712B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Reduced </a:t>
            </a:r>
            <a:r>
              <a:rPr lang="en-US" sz="3600" dirty="0" err="1">
                <a:solidFill>
                  <a:schemeClr val="bg1"/>
                </a:solidFill>
              </a:rPr>
              <a:t>CapEx</a:t>
            </a:r>
            <a:r>
              <a:rPr lang="en-US" sz="3600" dirty="0">
                <a:solidFill>
                  <a:schemeClr val="bg1"/>
                </a:solidFill>
              </a:rPr>
              <a:t>: Simple device – move control away from devices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Reduced </a:t>
            </a:r>
            <a:r>
              <a:rPr lang="en-US" sz="3600" dirty="0" err="1">
                <a:solidFill>
                  <a:schemeClr val="bg1"/>
                </a:solidFill>
              </a:rPr>
              <a:t>OpEx</a:t>
            </a:r>
            <a:r>
              <a:rPr lang="en-US" sz="3600" dirty="0">
                <a:solidFill>
                  <a:schemeClr val="bg1"/>
                </a:solidFill>
              </a:rPr>
              <a:t>: Simplified network monitoring – automation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Build your solution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Faster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15129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7E1EA-67C8-4F93-A5D8-586F2B30E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https://github.com/rm-viable/NANOG80-hackathon</a:t>
            </a:r>
          </a:p>
        </p:txBody>
      </p:sp>
    </p:spTree>
    <p:extLst>
      <p:ext uri="{BB962C8B-B14F-4D97-AF65-F5344CB8AC3E}">
        <p14:creationId xmlns:p14="http://schemas.microsoft.com/office/powerpoint/2010/main" val="7466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11" y="2766218"/>
            <a:ext cx="581897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4225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11" y="2091560"/>
            <a:ext cx="5818978" cy="2000222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>
                <a:solidFill>
                  <a:schemeClr val="bg1"/>
                </a:solidFill>
              </a:rPr>
              <a:t>Booting up the SDN Network</a:t>
            </a:r>
          </a:p>
        </p:txBody>
      </p:sp>
    </p:spTree>
    <p:extLst>
      <p:ext uri="{BB962C8B-B14F-4D97-AF65-F5344CB8AC3E}">
        <p14:creationId xmlns:p14="http://schemas.microsoft.com/office/powerpoint/2010/main" val="2677167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5" y="1534510"/>
            <a:ext cx="5789323" cy="2557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RYU controller is running on a separate VM</a:t>
            </a:r>
          </a:p>
        </p:txBody>
      </p:sp>
    </p:spTree>
    <p:extLst>
      <p:ext uri="{BB962C8B-B14F-4D97-AF65-F5344CB8AC3E}">
        <p14:creationId xmlns:p14="http://schemas.microsoft.com/office/powerpoint/2010/main" val="1786118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5" y="1534510"/>
            <a:ext cx="5789323" cy="2557272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Topology on GNS3</a:t>
            </a:r>
          </a:p>
        </p:txBody>
      </p:sp>
    </p:spTree>
    <p:extLst>
      <p:ext uri="{BB962C8B-B14F-4D97-AF65-F5344CB8AC3E}">
        <p14:creationId xmlns:p14="http://schemas.microsoft.com/office/powerpoint/2010/main" val="375230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5" y="1534510"/>
            <a:ext cx="5789323" cy="2557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OSPF not running on any routers</a:t>
            </a:r>
          </a:p>
        </p:txBody>
      </p:sp>
    </p:spTree>
    <p:extLst>
      <p:ext uri="{BB962C8B-B14F-4D97-AF65-F5344CB8AC3E}">
        <p14:creationId xmlns:p14="http://schemas.microsoft.com/office/powerpoint/2010/main" val="299989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5" y="1534510"/>
            <a:ext cx="5789323" cy="2557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Ping to controller does not work from Mininet</a:t>
            </a:r>
          </a:p>
        </p:txBody>
      </p:sp>
    </p:spTree>
    <p:extLst>
      <p:ext uri="{BB962C8B-B14F-4D97-AF65-F5344CB8AC3E}">
        <p14:creationId xmlns:p14="http://schemas.microsoft.com/office/powerpoint/2010/main" val="1467041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5" y="1534510"/>
            <a:ext cx="5789323" cy="2557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Executing the SDN Network Spin Up code</a:t>
            </a:r>
          </a:p>
        </p:txBody>
      </p:sp>
    </p:spTree>
    <p:extLst>
      <p:ext uri="{BB962C8B-B14F-4D97-AF65-F5344CB8AC3E}">
        <p14:creationId xmlns:p14="http://schemas.microsoft.com/office/powerpoint/2010/main" val="4213301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5" y="1534510"/>
            <a:ext cx="5789323" cy="2557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Ping to controller works now</a:t>
            </a:r>
          </a:p>
        </p:txBody>
      </p:sp>
    </p:spTree>
    <p:extLst>
      <p:ext uri="{BB962C8B-B14F-4D97-AF65-F5344CB8AC3E}">
        <p14:creationId xmlns:p14="http://schemas.microsoft.com/office/powerpoint/2010/main" val="402054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165" y="1534510"/>
            <a:ext cx="6358759" cy="30269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OpenFlow 1.3 messages captured on Wireshark</a:t>
            </a:r>
          </a:p>
        </p:txBody>
      </p:sp>
    </p:spTree>
    <p:extLst>
      <p:ext uri="{BB962C8B-B14F-4D97-AF65-F5344CB8AC3E}">
        <p14:creationId xmlns:p14="http://schemas.microsoft.com/office/powerpoint/2010/main" val="102283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E07E-B31E-40A0-A24B-65E48B8D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Hybrid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05F3-FCBB-4931-894C-31ED1F12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7469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Combination of SDN and Traditional Routing and Switching Networks</a:t>
            </a:r>
          </a:p>
          <a:p>
            <a:r>
              <a:rPr lang="en-US" sz="3600" dirty="0">
                <a:solidFill>
                  <a:schemeClr val="bg1"/>
                </a:solidFill>
              </a:rPr>
              <a:t>No need to change traditional network</a:t>
            </a:r>
          </a:p>
          <a:p>
            <a:r>
              <a:rPr lang="en-US" sz="3600" dirty="0">
                <a:solidFill>
                  <a:schemeClr val="bg1"/>
                </a:solidFill>
              </a:rPr>
              <a:t>SDN network is spun up to join the network</a:t>
            </a:r>
          </a:p>
          <a:p>
            <a:r>
              <a:rPr lang="en-US" sz="3600" dirty="0">
                <a:solidFill>
                  <a:schemeClr val="bg1"/>
                </a:solidFill>
              </a:rPr>
              <a:t>Based on the implementation, SDN Controller can be anywhere in the network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Only, IP connectivity is required to establish a TCP/TLS connection between the SDN switch (s) and the controller (s)</a:t>
            </a:r>
          </a:p>
        </p:txBody>
      </p:sp>
    </p:spTree>
    <p:extLst>
      <p:ext uri="{BB962C8B-B14F-4D97-AF65-F5344CB8AC3E}">
        <p14:creationId xmlns:p14="http://schemas.microsoft.com/office/powerpoint/2010/main" val="773468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11" y="2766218"/>
            <a:ext cx="581897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34881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11" y="2490952"/>
            <a:ext cx="6041572" cy="16008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SDN GUI Code Executed</a:t>
            </a:r>
          </a:p>
        </p:txBody>
      </p:sp>
    </p:spTree>
    <p:extLst>
      <p:ext uri="{BB962C8B-B14F-4D97-AF65-F5344CB8AC3E}">
        <p14:creationId xmlns:p14="http://schemas.microsoft.com/office/powerpoint/2010/main" val="2811509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11" y="2490952"/>
            <a:ext cx="6041572" cy="160082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H1 pings H2</a:t>
            </a:r>
          </a:p>
        </p:txBody>
      </p:sp>
    </p:spTree>
    <p:extLst>
      <p:ext uri="{BB962C8B-B14F-4D97-AF65-F5344CB8AC3E}">
        <p14:creationId xmlns:p14="http://schemas.microsoft.com/office/powerpoint/2010/main" val="156388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49D85F-6505-4161-8B48-783D4826AAA7}"/>
              </a:ext>
            </a:extLst>
          </p:cNvPr>
          <p:cNvSpPr txBox="1"/>
          <p:nvPr/>
        </p:nvSpPr>
        <p:spPr>
          <a:xfrm>
            <a:off x="1303282" y="2136338"/>
            <a:ext cx="9787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/>
                </a:solidFill>
              </a:rPr>
              <a:t>Match Traffic Pattern (H1-H2)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/>
                </a:solidFill>
              </a:rPr>
              <a:t>Tx, Rx increases at S1 Port1 (H1 connected to port1)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30566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986" y="241739"/>
            <a:ext cx="6041572" cy="1600829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Firewall Violation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C0D48-F29A-4B17-BADF-ECCFC4748BBB}"/>
              </a:ext>
            </a:extLst>
          </p:cNvPr>
          <p:cNvSpPr txBox="1"/>
          <p:nvPr/>
        </p:nvSpPr>
        <p:spPr>
          <a:xfrm>
            <a:off x="1303282" y="2136338"/>
            <a:ext cx="9787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/>
                </a:solidFill>
              </a:rPr>
              <a:t>Block traffic to H4: H1 pings H4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chemeClr val="bg1"/>
                </a:solidFill>
              </a:rPr>
              <a:t>If violation count is more than 20; send email to admin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34197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11" y="2490952"/>
            <a:ext cx="6041572" cy="16008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Web Traffic (Match TCP port 80)</a:t>
            </a:r>
          </a:p>
        </p:txBody>
      </p:sp>
    </p:spTree>
    <p:extLst>
      <p:ext uri="{BB962C8B-B14F-4D97-AF65-F5344CB8AC3E}">
        <p14:creationId xmlns:p14="http://schemas.microsoft.com/office/powerpoint/2010/main" val="149978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2B09-0E7A-4961-93E8-61B1CA0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Hybrid Network – Proof of Concept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9210C-FF67-4393-AE84-E73DB6DCB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014" y="1690688"/>
            <a:ext cx="923859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FD9-BAD1-4359-AC21-C19CBD45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Automated SDN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5061-5F4E-4FC2-AA5A-96BFA466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Mininet boots up, gets DHCP address, routing enabled, controller configured – Automated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AAF17-B6DE-4858-A9E4-C7D59CDA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09" y="3048000"/>
            <a:ext cx="8635943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6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47A1-5E75-436B-90DE-21D37292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Advantages of the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6432-068F-4A2B-9227-A54AEF42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8686"/>
            <a:ext cx="11027979" cy="496931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Easy to deploy – Automated script (boot up/routing/monitoring)</a:t>
            </a:r>
          </a:p>
          <a:p>
            <a:r>
              <a:rPr lang="en-US" sz="3400" dirty="0">
                <a:solidFill>
                  <a:schemeClr val="bg1"/>
                </a:solidFill>
              </a:rPr>
              <a:t>SDN – Centralized control, global view, reduced </a:t>
            </a:r>
            <a:r>
              <a:rPr lang="en-US" sz="3400" dirty="0" err="1">
                <a:solidFill>
                  <a:schemeClr val="bg1"/>
                </a:solidFill>
              </a:rPr>
              <a:t>CapEx</a:t>
            </a:r>
            <a:r>
              <a:rPr lang="en-US" sz="3400" dirty="0">
                <a:solidFill>
                  <a:schemeClr val="bg1"/>
                </a:solidFill>
              </a:rPr>
              <a:t> and </a:t>
            </a:r>
            <a:r>
              <a:rPr lang="en-US" sz="3400" dirty="0" err="1">
                <a:solidFill>
                  <a:schemeClr val="bg1"/>
                </a:solidFill>
              </a:rPr>
              <a:t>OpEx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>
                <a:solidFill>
                  <a:schemeClr val="bg1"/>
                </a:solidFill>
              </a:rPr>
              <a:t>API – Use of APIs make it faster and human readable</a:t>
            </a:r>
          </a:p>
          <a:p>
            <a:r>
              <a:rPr lang="en-US" sz="3400" dirty="0">
                <a:solidFill>
                  <a:schemeClr val="bg1"/>
                </a:solidFill>
              </a:rPr>
              <a:t>No need to change existing network</a:t>
            </a:r>
          </a:p>
          <a:p>
            <a:r>
              <a:rPr lang="en-US" sz="3400" dirty="0">
                <a:solidFill>
                  <a:schemeClr val="bg1"/>
                </a:solidFill>
              </a:rPr>
              <a:t>Reuse SDN multipurpose simple devices</a:t>
            </a:r>
          </a:p>
          <a:p>
            <a:r>
              <a:rPr lang="en-US" sz="3400" dirty="0">
                <a:solidFill>
                  <a:schemeClr val="bg1"/>
                </a:solidFill>
              </a:rPr>
              <a:t>GUI: Greatly increased troubleshooting efficiency </a:t>
            </a:r>
          </a:p>
        </p:txBody>
      </p:sp>
    </p:spTree>
    <p:extLst>
      <p:ext uri="{BB962C8B-B14F-4D97-AF65-F5344CB8AC3E}">
        <p14:creationId xmlns:p14="http://schemas.microsoft.com/office/powerpoint/2010/main" val="74173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694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GUI – Reusable/Extendable Global 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7E1EA-67C8-4F93-A5D8-586F2B30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663"/>
            <a:ext cx="10765221" cy="3980300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Purpose-built for the proposed network</a:t>
            </a:r>
          </a:p>
          <a:p>
            <a:r>
              <a:rPr lang="en-US" sz="3600" dirty="0">
                <a:solidFill>
                  <a:schemeClr val="bg1"/>
                </a:solidFill>
              </a:rPr>
              <a:t>Web Application Console logs</a:t>
            </a:r>
          </a:p>
          <a:p>
            <a:r>
              <a:rPr lang="en-US" sz="3600" dirty="0">
                <a:solidFill>
                  <a:schemeClr val="bg1"/>
                </a:solidFill>
              </a:rPr>
              <a:t>Web GUI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Real-time graphical plots of the network (auto-refresh every 5 seconds)</a:t>
            </a:r>
          </a:p>
          <a:p>
            <a:r>
              <a:rPr lang="en-US" sz="3600" dirty="0">
                <a:solidFill>
                  <a:schemeClr val="bg1"/>
                </a:solidFill>
              </a:rPr>
              <a:t>Greatly reduced troubleshooting steps – match on 40 fields and create own flow</a:t>
            </a:r>
          </a:p>
        </p:txBody>
      </p:sp>
    </p:spTree>
    <p:extLst>
      <p:ext uri="{BB962C8B-B14F-4D97-AF65-F5344CB8AC3E}">
        <p14:creationId xmlns:p14="http://schemas.microsoft.com/office/powerpoint/2010/main" val="3560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Topology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911C7B5E-3D96-4F65-84A9-F0BC90845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802187"/>
          </a:xfrm>
        </p:spPr>
      </p:pic>
    </p:spTree>
    <p:extLst>
      <p:ext uri="{BB962C8B-B14F-4D97-AF65-F5344CB8AC3E}">
        <p14:creationId xmlns:p14="http://schemas.microsoft.com/office/powerpoint/2010/main" val="23556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ED0-4B93-4049-8F07-8FE2A6F9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SDN GUI – Console Logs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DABCF-4187-4D3F-B31C-FA10E6B60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BF435E-97D8-4067-A2C7-FD2B5367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809" y="1825625"/>
            <a:ext cx="84795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11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724</Words>
  <Application>Microsoft Office PowerPoint</Application>
  <PresentationFormat>Widescreen</PresentationFormat>
  <Paragraphs>99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A Simple, Automated and Easy to Deploy SDN Solution</vt:lpstr>
      <vt:lpstr>Why SDN?</vt:lpstr>
      <vt:lpstr>Hybrid Network</vt:lpstr>
      <vt:lpstr>Hybrid Network – Proof of Concept</vt:lpstr>
      <vt:lpstr>Automated SDN Deployment</vt:lpstr>
      <vt:lpstr>Advantages of the proposed solution</vt:lpstr>
      <vt:lpstr>SDN GUI – Reusable/Extendable Global View </vt:lpstr>
      <vt:lpstr>SDN Topology</vt:lpstr>
      <vt:lpstr>SDN GUI – Console Logs</vt:lpstr>
      <vt:lpstr>SDN GUI – Web GUI</vt:lpstr>
      <vt:lpstr>SDN GUI – Web GUI</vt:lpstr>
      <vt:lpstr>SDN Web GUI – Switch Tx/Rx Monitor</vt:lpstr>
      <vt:lpstr>SDN Web GUI – Firewall Monitor</vt:lpstr>
      <vt:lpstr>SDN Web GUI – Web Traffic Monitor</vt:lpstr>
      <vt:lpstr>SDN Web GUI – Pattern Traffic Monitor</vt:lpstr>
      <vt:lpstr>SDN Web GUI – OpenFlow Packet_In Monitor</vt:lpstr>
      <vt:lpstr>SDN Web GUI – Violation email</vt:lpstr>
      <vt:lpstr>Tools used</vt:lpstr>
      <vt:lpstr>Conclusion</vt:lpstr>
      <vt:lpstr>GitHub</vt:lpstr>
      <vt:lpstr>Questions</vt:lpstr>
      <vt:lpstr>Booting up the SDN Network</vt:lpstr>
      <vt:lpstr>RYU controller is running on a separate VM</vt:lpstr>
      <vt:lpstr>Topology on GNS3</vt:lpstr>
      <vt:lpstr>OSPF not running on any routers</vt:lpstr>
      <vt:lpstr>Ping to controller does not work from Mininet</vt:lpstr>
      <vt:lpstr>Executing the SDN Network Spin Up code</vt:lpstr>
      <vt:lpstr>Ping to controller works now</vt:lpstr>
      <vt:lpstr>OpenFlow 1.3 messages captured on Wireshark</vt:lpstr>
      <vt:lpstr>Questions</vt:lpstr>
      <vt:lpstr>SDN GUI Code Executed</vt:lpstr>
      <vt:lpstr>H1 pings H2</vt:lpstr>
      <vt:lpstr>PowerPoint Presentation</vt:lpstr>
      <vt:lpstr>Firewall Violation</vt:lpstr>
      <vt:lpstr>Web Traffic (Match TCP port 80)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Simple, Automated and Easy to Deploy SDN Solution</dc:title>
  <dc:creator>Roni Mukherjee</dc:creator>
  <cp:lastModifiedBy>Roni Mukherjee</cp:lastModifiedBy>
  <cp:revision>53</cp:revision>
  <dcterms:created xsi:type="dcterms:W3CDTF">2020-10-17T23:02:09Z</dcterms:created>
  <dcterms:modified xsi:type="dcterms:W3CDTF">2020-10-20T05:35:01Z</dcterms:modified>
</cp:coreProperties>
</file>