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 angle black and white photo of a futuristic apartment building under a cloudy sky"/>
          <p:cNvSpPr/>
          <p:nvPr>
            <p:ph type="pic" idx="21"/>
          </p:nvPr>
        </p:nvSpPr>
        <p:spPr>
          <a:xfrm>
            <a:off x="-120802" y="1270000"/>
            <a:ext cx="16840201" cy="1122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lack and white photo of the outside of a modern office building "/>
          <p:cNvSpPr/>
          <p:nvPr>
            <p:ph type="pic" sz="quarter" idx="22"/>
          </p:nvPr>
        </p:nvSpPr>
        <p:spPr>
          <a:xfrm>
            <a:off x="15443200" y="1270000"/>
            <a:ext cx="81026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lack and white photo of lattice-like, modern architecture on a building"/>
          <p:cNvSpPr/>
          <p:nvPr>
            <p:ph type="pic" sz="half" idx="23"/>
          </p:nvPr>
        </p:nvSpPr>
        <p:spPr>
          <a:xfrm>
            <a:off x="15811500" y="4876800"/>
            <a:ext cx="7366000" cy="982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 angle black and white photo of a modern buildin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lack and white photo of light and shadows on a buildin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Black and white photo of shadows cast on a concrete structure"/>
          <p:cNvSpPr/>
          <p:nvPr>
            <p:ph type="pic" idx="21"/>
          </p:nvPr>
        </p:nvSpPr>
        <p:spPr>
          <a:xfrm>
            <a:off x="9270652" y="1263650"/>
            <a:ext cx="16757661" cy="1118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Close-up black and white photo of intricate building architecture"/>
          <p:cNvSpPr/>
          <p:nvPr>
            <p:ph type="pic" idx="22"/>
          </p:nvPr>
        </p:nvSpPr>
        <p:spPr>
          <a:xfrm>
            <a:off x="12192000" y="-1341967"/>
            <a:ext cx="10922000" cy="16399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strawpoll.com/mpnbod7Ywg5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akib Rasul | Updated January 31, 2024 | Created August 2, 202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Sakib Rasul | Updated January 31, 2024 | Created August 2, 2023</a:t>
            </a:r>
          </a:p>
        </p:txBody>
      </p:sp>
      <p:sp>
        <p:nvSpPr>
          <p:cNvPr id="152" name="React: Controlled Component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React: Controlled Components</a:t>
            </a:r>
          </a:p>
        </p:txBody>
      </p:sp>
      <p:sp>
        <p:nvSpPr>
          <p:cNvPr id="153" name="Phase 2 | Week 1, Lesson 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Phase 2 | Week 1, Lesson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irst, a question!">
            <a:hlinkClick r:id="rId2" invalidUrl="" action="" tgtFrame="" tooltip="" history="1" highlightClick="0" endSnd="0"/>
          </p:cNvPr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First, a question!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oday’s Obj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Today’s Objectives</a:t>
            </a:r>
          </a:p>
        </p:txBody>
      </p:sp>
      <p:sp>
        <p:nvSpPr>
          <p:cNvPr id="158" name="Today, we’ll answer the following questions:…"/>
          <p:cNvSpPr txBox="1"/>
          <p:nvPr>
            <p:ph type="body" idx="1"/>
          </p:nvPr>
        </p:nvSpPr>
        <p:spPr>
          <a:xfrm>
            <a:off x="1206500" y="4238715"/>
            <a:ext cx="21971000" cy="8265801"/>
          </a:xfrm>
          <a:prstGeom prst="rect">
            <a:avLst/>
          </a:prstGeom>
        </p:spPr>
        <p:txBody>
          <a:bodyPr/>
          <a:lstStyle/>
          <a:p>
            <a:pPr/>
            <a:r>
              <a:t>Today, we’ll answer the following questions:</a:t>
            </a:r>
          </a:p>
          <a:p>
            <a:pPr marL="1018645" indent="-1018645">
              <a:buSzPct val="100000"/>
              <a:buAutoNum type="arabicPeriod" startAt="1"/>
            </a:pPr>
            <a:r>
              <a:t>How can a child component ask its parent to execute some code?</a:t>
            </a:r>
          </a:p>
          <a:p>
            <a:pPr lvl="1" marL="1907645" indent="-1018645">
              <a:buSzPct val="100000"/>
              <a:buAutoNum type="alphaUcPeriod" startAt="1"/>
            </a:pPr>
            <a:r>
              <a:t>When should we grant that kind of </a:t>
            </a:r>
            <a:r>
              <a:rPr b="1"/>
              <a:t>control</a:t>
            </a:r>
            <a:r>
              <a:t> to parents? </a:t>
            </a:r>
          </a:p>
        </p:txBody>
      </p:sp>
      <p:sp>
        <p:nvSpPr>
          <p:cNvPr id="159" name="function Child ({ function }) { function(input) }"/>
          <p:cNvSpPr txBox="1"/>
          <p:nvPr/>
        </p:nvSpPr>
        <p:spPr>
          <a:xfrm>
            <a:off x="1678508" y="9115554"/>
            <a:ext cx="2102698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Child ({ </a:t>
            </a:r>
            <a:r>
              <a:rPr b="1"/>
              <a:t>function</a:t>
            </a:r>
            <a:r>
              <a:t> }) { </a:t>
            </a:r>
            <a:r>
              <a:rPr b="1"/>
              <a:t>function(input)</a:t>
            </a:r>
            <a:r>
              <a:t> 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assing Functions as Pro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Passing Functions as Props</a:t>
            </a:r>
          </a:p>
        </p:txBody>
      </p:sp>
      <p:sp>
        <p:nvSpPr>
          <p:cNvPr id="162" name="We can pass any values as props, including objects, arrays, and functio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can pass any values as props, including objects, arrays, and </a:t>
            </a:r>
            <a:r>
              <a:rPr u="sng"/>
              <a:t>functions</a:t>
            </a:r>
            <a:r>
              <a:t>.</a:t>
            </a:r>
          </a:p>
          <a:p>
            <a:pPr/>
            <a:r>
              <a:t>If a parent defines a function and passes it to its child as a prop, we say that:</a:t>
            </a:r>
          </a:p>
          <a:p>
            <a:pPr lvl="1"/>
            <a:r>
              <a:t>The parent </a:t>
            </a:r>
            <a:r>
              <a:rPr b="1"/>
              <a:t>controls</a:t>
            </a:r>
            <a:r>
              <a:t> its child.</a:t>
            </a:r>
          </a:p>
          <a:p>
            <a:pPr lvl="1"/>
            <a:r>
              <a:t>The child is a </a:t>
            </a:r>
            <a:r>
              <a:rPr b="1"/>
              <a:t>controlled component</a:t>
            </a:r>
            <a:r>
              <a:t>.</a:t>
            </a:r>
          </a:p>
          <a:p>
            <a:pPr lvl="1"/>
            <a:r>
              <a:t>Some of the child’s behavior is dictated by an ancestor.</a:t>
            </a:r>
          </a:p>
          <a:p>
            <a:pPr lvl="1"/>
            <a:r>
              <a:t>The child is </a:t>
            </a:r>
            <a:r>
              <a:rPr u="sng"/>
              <a:t>driven by props</a:t>
            </a:r>
            <a:r>
              <a:t>, as opposed to being </a:t>
            </a:r>
            <a:r>
              <a:rPr u="sng"/>
              <a:t>driven by state*</a:t>
            </a:r>
            <a:r>
              <a:t>.</a:t>
            </a:r>
          </a:p>
          <a:p>
            <a:pPr/>
            <a:r>
              <a:t>In practice, no component is completely controlled — but it’s a useful term!</a:t>
            </a:r>
          </a:p>
        </p:txBody>
      </p:sp>
      <p:sp>
        <p:nvSpPr>
          <p:cNvPr id="163" name="function Child ({ function }) { function(input) }"/>
          <p:cNvSpPr txBox="1"/>
          <p:nvPr/>
        </p:nvSpPr>
        <p:spPr>
          <a:xfrm>
            <a:off x="1678508" y="2859883"/>
            <a:ext cx="2102698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Child ({ </a:t>
            </a:r>
            <a:r>
              <a:rPr b="1"/>
              <a:t>function</a:t>
            </a:r>
            <a:r>
              <a:t> }) { </a:t>
            </a:r>
            <a:r>
              <a:rPr b="1"/>
              <a:t>function(input)</a:t>
            </a:r>
            <a:r>
              <a:t> }</a:t>
            </a:r>
          </a:p>
        </p:txBody>
      </p:sp>
      <p:sp>
        <p:nvSpPr>
          <p:cNvPr id="164" name="*When we say “driven by state”, we mean driven by things internal to a component, including information not managed with useState()."/>
          <p:cNvSpPr txBox="1"/>
          <p:nvPr/>
        </p:nvSpPr>
        <p:spPr>
          <a:xfrm>
            <a:off x="2723391" y="12833264"/>
            <a:ext cx="18937218" cy="487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*When we say “driven by state”, we mean driven by things </a:t>
            </a:r>
            <a:r>
              <a:rPr u="sng"/>
              <a:t>internal</a:t>
            </a:r>
            <a:r>
              <a:t> to a component, including information not managed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useState()</a:t>
            </a:r>
            <a:r>
              <a:t>.</a:t>
            </a:r>
          </a:p>
        </p:txBody>
      </p:sp>
      <p:sp>
        <p:nvSpPr>
          <p:cNvPr id="165" name="Child"/>
          <p:cNvSpPr/>
          <p:nvPr/>
        </p:nvSpPr>
        <p:spPr>
          <a:xfrm>
            <a:off x="18219129" y="9263290"/>
            <a:ext cx="1524001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Child</a:t>
            </a:r>
          </a:p>
        </p:txBody>
      </p:sp>
      <p:sp>
        <p:nvSpPr>
          <p:cNvPr id="166" name="Ancestor"/>
          <p:cNvSpPr/>
          <p:nvPr/>
        </p:nvSpPr>
        <p:spPr>
          <a:xfrm>
            <a:off x="17550235" y="6504952"/>
            <a:ext cx="2861791" cy="1216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Ancestor</a:t>
            </a:r>
          </a:p>
        </p:txBody>
      </p:sp>
      <p:sp>
        <p:nvSpPr>
          <p:cNvPr id="167" name="Arrow"/>
          <p:cNvSpPr/>
          <p:nvPr/>
        </p:nvSpPr>
        <p:spPr>
          <a:xfrm rot="5393452">
            <a:off x="18218263" y="8206982"/>
            <a:ext cx="1525428" cy="566919"/>
          </a:xfrm>
          <a:prstGeom prst="rightArrow">
            <a:avLst>
              <a:gd name="adj1" fmla="val 19930"/>
              <a:gd name="adj2" fmla="val 126390"/>
            </a:avLst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8" name="function"/>
          <p:cNvSpPr/>
          <p:nvPr/>
        </p:nvSpPr>
        <p:spPr>
          <a:xfrm>
            <a:off x="19177173" y="7928460"/>
            <a:ext cx="2252638" cy="1123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475731"/>
              <a:satOff val="-4338"/>
              <a:lumOff val="1018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Example: A Controlled Boo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A Controlled Book</a:t>
            </a:r>
          </a:p>
        </p:txBody>
      </p:sp>
      <p:sp>
        <p:nvSpPr>
          <p:cNvPr id="171" name="function App() {…"/>
          <p:cNvSpPr txBox="1"/>
          <p:nvPr>
            <p:ph type="body" idx="1"/>
          </p:nvPr>
        </p:nvSpPr>
        <p:spPr>
          <a:xfrm>
            <a:off x="1206500" y="3473353"/>
            <a:ext cx="21971000" cy="825601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App() {</a:t>
            </a:r>
          </a:p>
          <a:p>
            <a:pPr lvl="1" marL="0" indent="4572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const [</a:t>
            </a:r>
            <a:r>
              <a:rPr b="1"/>
              <a:t>page</a:t>
            </a:r>
            <a:r>
              <a:t>, setPage] = useState(1);</a:t>
            </a:r>
          </a:p>
          <a:p>
            <a:pPr lvl="1" marL="0" indent="4572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</a:t>
            </a:r>
            <a:r>
              <a:rPr b="1"/>
              <a:t>turnThePage</a:t>
            </a:r>
            <a:r>
              <a:t>() { setPage(page + 2) };</a:t>
            </a:r>
          </a:p>
          <a:p>
            <a:pPr lvl="1" marL="0" indent="4572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marL="0" indent="9144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&lt;Book </a:t>
            </a:r>
            <a:r>
              <a:rPr b="1"/>
              <a:t>page</a:t>
            </a:r>
            <a:r>
              <a:t>={</a:t>
            </a:r>
            <a:r>
              <a:rPr b="1"/>
              <a:t>page</a:t>
            </a:r>
            <a:r>
              <a:t>} </a:t>
            </a:r>
            <a:r>
              <a:rPr b="1"/>
              <a:t>turnThePage</a:t>
            </a:r>
            <a:r>
              <a:t>={</a:t>
            </a:r>
            <a:r>
              <a:rPr b="1"/>
              <a:t>turnThePage</a:t>
            </a:r>
            <a:r>
              <a:t>} /&gt;</a:t>
            </a:r>
          </a:p>
          <a:p>
            <a:pPr lvl="1" marL="0" indent="4572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);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};</a:t>
            </a:r>
          </a:p>
        </p:txBody>
      </p:sp>
      <p:sp>
        <p:nvSpPr>
          <p:cNvPr id="172" name="Book"/>
          <p:cNvSpPr/>
          <p:nvPr/>
        </p:nvSpPr>
        <p:spPr>
          <a:xfrm>
            <a:off x="20078899" y="11877903"/>
            <a:ext cx="1524002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Book</a:t>
            </a:r>
          </a:p>
        </p:txBody>
      </p:sp>
      <p:sp>
        <p:nvSpPr>
          <p:cNvPr id="173" name="App"/>
          <p:cNvSpPr/>
          <p:nvPr/>
        </p:nvSpPr>
        <p:spPr>
          <a:xfrm>
            <a:off x="19410005" y="2108555"/>
            <a:ext cx="2861791" cy="1216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App</a:t>
            </a:r>
          </a:p>
        </p:txBody>
      </p:sp>
      <p:sp>
        <p:nvSpPr>
          <p:cNvPr id="174" name="Arrow"/>
          <p:cNvSpPr/>
          <p:nvPr/>
        </p:nvSpPr>
        <p:spPr>
          <a:xfrm rot="5393452">
            <a:off x="16569653" y="7277838"/>
            <a:ext cx="8539388" cy="658539"/>
          </a:xfrm>
          <a:prstGeom prst="rightArrow">
            <a:avLst>
              <a:gd name="adj1" fmla="val 19930"/>
              <a:gd name="adj2" fmla="val 118193"/>
            </a:avLst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5" name="the page state"/>
          <p:cNvSpPr/>
          <p:nvPr/>
        </p:nvSpPr>
        <p:spPr>
          <a:xfrm>
            <a:off x="20888010" y="4108977"/>
            <a:ext cx="3394187" cy="169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475731"/>
              <a:satOff val="-4338"/>
              <a:lumOff val="1018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the page state</a:t>
            </a:r>
          </a:p>
        </p:txBody>
      </p:sp>
      <p:sp>
        <p:nvSpPr>
          <p:cNvPr id="176" name="a function that updates the page state"/>
          <p:cNvSpPr/>
          <p:nvPr/>
        </p:nvSpPr>
        <p:spPr>
          <a:xfrm>
            <a:off x="16245568" y="9236947"/>
            <a:ext cx="4524796" cy="2257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>
              <a:hueOff val="475731"/>
              <a:satOff val="-4338"/>
              <a:lumOff val="1018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 function that updates the page 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Let’s try it 🧑💻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try it 🧑‍💻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Let me know if you have any questions.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Let me know if you have any questions.</a:t>
            </a:r>
          </a:p>
        </p:txBody>
      </p:sp>
      <p:sp>
        <p:nvSpPr>
          <p:cNvPr id="181" name="Thanks!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BE00FF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