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4" r:id="rId11"/>
    <p:sldId id="270" r:id="rId12"/>
    <p:sldId id="264" r:id="rId13"/>
    <p:sldId id="265" r:id="rId14"/>
    <p:sldId id="266" r:id="rId15"/>
    <p:sldId id="271" r:id="rId16"/>
    <p:sldId id="267" r:id="rId17"/>
    <p:sldId id="268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1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AB31B9-85B8-4EFE-B92A-526146AD933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868A33-3DEB-4E4A-B88C-8BBAA010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arduino-nightly\reference\www.arduino.cc\en\Reference\Constan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10F9-6640-46D4-9B85-691D54C06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FF38E-D660-44B6-B7B8-FA69AAB66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 to hero </a:t>
            </a:r>
          </a:p>
        </p:txBody>
      </p:sp>
    </p:spTree>
    <p:extLst>
      <p:ext uri="{BB962C8B-B14F-4D97-AF65-F5344CB8AC3E}">
        <p14:creationId xmlns:p14="http://schemas.microsoft.com/office/powerpoint/2010/main" val="242196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E2EE-BDDA-4A65-B6B2-BEB6B6C5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Arduino with pc.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2865-7EBE-4A29-9E24-F0FD0B03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</a:t>
            </a:r>
            <a:r>
              <a:rPr lang="en-US" sz="3600" dirty="0" err="1"/>
              <a:t>com_port</a:t>
            </a:r>
            <a:r>
              <a:rPr lang="en-US" sz="3600" dirty="0"/>
              <a:t>.</a:t>
            </a:r>
          </a:p>
          <a:p>
            <a:r>
              <a:rPr lang="en-US" sz="3600" dirty="0"/>
              <a:t>Example</a:t>
            </a:r>
          </a:p>
          <a:p>
            <a:r>
              <a:rPr lang="en-US" sz="3600" dirty="0"/>
              <a:t>COM0, COM3, COM12,etc.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536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7856-BA9C-404A-B53B-76B0849C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A46C-2821-4198-AD87-FA70BE2D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declear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all pin and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setup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pin_init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INPUT and OUTPUT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//main loop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Arduino file is .</a:t>
            </a:r>
            <a:r>
              <a:rPr lang="en-US" sz="3200" dirty="0" err="1">
                <a:solidFill>
                  <a:schemeClr val="tx1"/>
                </a:solidFill>
              </a:rPr>
              <a:t>ino</a:t>
            </a:r>
            <a:r>
              <a:rPr lang="en-US" sz="3200" dirty="0">
                <a:solidFill>
                  <a:schemeClr val="tx1"/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43614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53DF-B2E8-4577-9B15-3C9292C9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ABCC-4003-4A12-BE64-EAEACE8F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 ,float ,</a:t>
            </a:r>
            <a:r>
              <a:rPr lang="en-US" sz="4000" dirty="0" err="1"/>
              <a:t>boolean</a:t>
            </a:r>
            <a:r>
              <a:rPr lang="en-US" sz="4000" dirty="0"/>
              <a:t> ,long ,etc. </a:t>
            </a:r>
          </a:p>
        </p:txBody>
      </p:sp>
    </p:spTree>
    <p:extLst>
      <p:ext uri="{BB962C8B-B14F-4D97-AF65-F5344CB8AC3E}">
        <p14:creationId xmlns:p14="http://schemas.microsoft.com/office/powerpoint/2010/main" val="287636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5976-6A16-43C5-8CC6-C28318DF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 (</a:t>
            </a:r>
            <a:r>
              <a:rPr lang="en-US" b="0" i="0" dirty="0">
                <a:solidFill>
                  <a:schemeClr val="bg1"/>
                </a:solidFill>
                <a:effectLst/>
                <a:latin typeface="TyponineSans Regular 18"/>
              </a:rPr>
              <a:t>Integers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 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512A-35A5-4B4A-AC14-7626C512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Integers are your primary data-type for number storage.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Integers is 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16-bit (2-byte) value variable.</a:t>
            </a:r>
          </a:p>
          <a:p>
            <a:r>
              <a:rPr lang="en-US" b="0" i="0" dirty="0">
                <a:solidFill>
                  <a:srgbClr val="E67E22"/>
                </a:solidFill>
                <a:effectLst/>
                <a:latin typeface="TyponineSans Regular 18"/>
              </a:rPr>
              <a:t>Example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Int LED=13;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const int LED=10;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8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00-5875-4108-961F-B9B4E484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 (</a:t>
            </a:r>
            <a:r>
              <a:rPr lang="en-US" b="0" i="0" dirty="0">
                <a:solidFill>
                  <a:schemeClr val="bg1"/>
                </a:solidFill>
                <a:effectLst/>
                <a:latin typeface="TyponineSans Regular 18"/>
              </a:rPr>
              <a:t>character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81EF-9381-4319-AF5D-9A09B9CD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is 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one-byte (8 bit) .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Use ASCII value for store the data.</a:t>
            </a:r>
          </a:p>
          <a:p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ASCII value is 8bit or one-byte.</a:t>
            </a:r>
          </a:p>
          <a:p>
            <a:r>
              <a:rPr lang="en-US" dirty="0">
                <a:solidFill>
                  <a:schemeClr val="accent3"/>
                </a:solidFill>
                <a:latin typeface="TyponineSans Regular 18"/>
              </a:rPr>
              <a:t>Example</a:t>
            </a:r>
            <a:endParaRPr lang="en-US" b="0" i="0" dirty="0">
              <a:solidFill>
                <a:schemeClr val="accent3"/>
              </a:solidFill>
              <a:effectLst/>
              <a:latin typeface="TyponineSans Regular 18"/>
            </a:endParaRP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char data=r;</a:t>
            </a:r>
            <a:endParaRPr lang="en-US" b="0" i="0" dirty="0">
              <a:solidFill>
                <a:srgbClr val="4F4E4E"/>
              </a:solidFill>
              <a:effectLst/>
              <a:latin typeface="TyponineSans Regular 18"/>
            </a:endParaRPr>
          </a:p>
        </p:txBody>
      </p:sp>
    </p:spTree>
    <p:extLst>
      <p:ext uri="{BB962C8B-B14F-4D97-AF65-F5344CB8AC3E}">
        <p14:creationId xmlns:p14="http://schemas.microsoft.com/office/powerpoint/2010/main" val="195822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CFE4-280D-4645-A0E8-9A63A9AC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ASCII - Binary Character Table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7A970C-3349-4D7C-BD3C-5CA528B45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16549"/>
              </p:ext>
            </p:extLst>
          </p:nvPr>
        </p:nvGraphicFramePr>
        <p:xfrm>
          <a:off x="3381555" y="2277373"/>
          <a:ext cx="4942938" cy="4386808"/>
        </p:xfrm>
        <a:graphic>
          <a:graphicData uri="http://schemas.openxmlformats.org/drawingml/2006/table">
            <a:tbl>
              <a:tblPr/>
              <a:tblGrid>
                <a:gridCol w="823823">
                  <a:extLst>
                    <a:ext uri="{9D8B030D-6E8A-4147-A177-3AD203B41FA5}">
                      <a16:colId xmlns:a16="http://schemas.microsoft.com/office/drawing/2014/main" val="2264367280"/>
                    </a:ext>
                  </a:extLst>
                </a:gridCol>
                <a:gridCol w="823823">
                  <a:extLst>
                    <a:ext uri="{9D8B030D-6E8A-4147-A177-3AD203B41FA5}">
                      <a16:colId xmlns:a16="http://schemas.microsoft.com/office/drawing/2014/main" val="1266755200"/>
                    </a:ext>
                  </a:extLst>
                </a:gridCol>
                <a:gridCol w="823823">
                  <a:extLst>
                    <a:ext uri="{9D8B030D-6E8A-4147-A177-3AD203B41FA5}">
                      <a16:colId xmlns:a16="http://schemas.microsoft.com/office/drawing/2014/main" val="1520879680"/>
                    </a:ext>
                  </a:extLst>
                </a:gridCol>
                <a:gridCol w="823823">
                  <a:extLst>
                    <a:ext uri="{9D8B030D-6E8A-4147-A177-3AD203B41FA5}">
                      <a16:colId xmlns:a16="http://schemas.microsoft.com/office/drawing/2014/main" val="3544026045"/>
                    </a:ext>
                  </a:extLst>
                </a:gridCol>
                <a:gridCol w="823823">
                  <a:extLst>
                    <a:ext uri="{9D8B030D-6E8A-4147-A177-3AD203B41FA5}">
                      <a16:colId xmlns:a16="http://schemas.microsoft.com/office/drawing/2014/main" val="3111523092"/>
                    </a:ext>
                  </a:extLst>
                </a:gridCol>
                <a:gridCol w="823823">
                  <a:extLst>
                    <a:ext uri="{9D8B030D-6E8A-4147-A177-3AD203B41FA5}">
                      <a16:colId xmlns:a16="http://schemas.microsoft.com/office/drawing/2014/main" val="3417991504"/>
                    </a:ext>
                  </a:extLst>
                </a:gridCol>
              </a:tblGrid>
              <a:tr h="290625">
                <a:tc>
                  <a:txBody>
                    <a:bodyPr/>
                    <a:lstStyle/>
                    <a:p>
                      <a:r>
                        <a:rPr lang="en-US" sz="700"/>
                        <a:t>Letter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ASCII Code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Binary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Letter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ASCII Code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Binary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14824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a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097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A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065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835237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b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098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B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066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874679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c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099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C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067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51850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D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068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671094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e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E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069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916031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f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102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F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27930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g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103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01100111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G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01000111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60948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h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104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H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072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32695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i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105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01101001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I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073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080752"/>
                  </a:ext>
                </a:extLst>
              </a:tr>
              <a:tr h="211710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j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106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J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074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491153"/>
                  </a:ext>
                </a:extLst>
              </a:tr>
              <a:tr h="132337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k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K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075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459796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l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L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076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89227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m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109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M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99075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n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N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60190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o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01101111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O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079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01001111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82933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p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112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P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31838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q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113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Q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38262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r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114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R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082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83619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115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S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083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01010011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96204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t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116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T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084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01010100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61251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u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U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085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01010101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660541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v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V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086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01010110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069716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w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119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01110111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W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087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01010111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4530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x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120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01111000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X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088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01011000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025653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y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121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01111001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Y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089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01011001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842455"/>
                  </a:ext>
                </a:extLst>
              </a:tr>
              <a:tr h="156339"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z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122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/>
                        <a:t>01111010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Z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/>
                        <a:t>090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01011010</a:t>
                      </a:r>
                    </a:p>
                  </a:txBody>
                  <a:tcPr marL="8760" marR="8760" marT="8760" marB="8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844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FEA8EF-96F4-4D83-8225-DE0AC3E2F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91499"/>
            <a:ext cx="20152226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63480" rIns="9144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7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711-BA05-4B18-ADE7-9B2EE9BB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7691-5556-44CD-AD56-0CCE7F20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They are stored as 32 bits (4 bytes) of information.</a:t>
            </a:r>
          </a:p>
          <a:p>
            <a:r>
              <a:rPr lang="en-US" dirty="0">
                <a:solidFill>
                  <a:schemeClr val="accent3"/>
                </a:solidFill>
                <a:latin typeface="TyponineSans Regular 18"/>
              </a:rPr>
              <a:t>Example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float b=567.980;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0810-C3F2-4423-9686-DEBD9C96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yponineSans Light 17"/>
              </a:rPr>
              <a:t>B</a:t>
            </a:r>
            <a:r>
              <a:rPr lang="en-US" b="0" i="0" dirty="0">
                <a:solidFill>
                  <a:schemeClr val="bg1"/>
                </a:solidFill>
                <a:effectLst/>
                <a:latin typeface="TyponineSans Light 17"/>
              </a:rPr>
              <a:t>oolean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B5BC-87F6-4E57-9A00-AAF09C91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A </a:t>
            </a:r>
            <a:r>
              <a:rPr lang="en-US" b="0" i="0" dirty="0" err="1">
                <a:solidFill>
                  <a:srgbClr val="4F4E4E"/>
                </a:solidFill>
                <a:effectLst/>
                <a:latin typeface="TyponineSans Text 16"/>
              </a:rPr>
              <a:t>boolean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 holds one of two values,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TyponineSans Regular 18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true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 or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TyponineSans Regular 18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false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.</a:t>
            </a:r>
          </a:p>
          <a:p>
            <a:endParaRPr lang="en-US" b="0" i="0" dirty="0">
              <a:solidFill>
                <a:srgbClr val="4F4E4E"/>
              </a:solidFill>
              <a:effectLst/>
              <a:latin typeface="TyponineSans Light 17"/>
            </a:endParaRPr>
          </a:p>
        </p:txBody>
      </p:sp>
    </p:spTree>
    <p:extLst>
      <p:ext uri="{BB962C8B-B14F-4D97-AF65-F5344CB8AC3E}">
        <p14:creationId xmlns:p14="http://schemas.microsoft.com/office/powerpoint/2010/main" val="194843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347F-3A88-46CA-9E28-EE8C346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333C-F02A-4098-850F-AC7ACA10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data size is 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32 bits (4 bytes).</a:t>
            </a:r>
          </a:p>
          <a:p>
            <a:r>
              <a:rPr lang="en-US" dirty="0">
                <a:solidFill>
                  <a:srgbClr val="FF0000"/>
                </a:solidFill>
                <a:latin typeface="TyponineSans Regular 18"/>
              </a:rPr>
              <a:t>Example</a:t>
            </a:r>
          </a:p>
          <a:p>
            <a:r>
              <a:rPr lang="en-US" dirty="0" err="1">
                <a:solidFill>
                  <a:srgbClr val="4F4E4E"/>
                </a:solidFill>
                <a:latin typeface="TyponineSans Regular 18"/>
              </a:rPr>
              <a:t>Iong</a:t>
            </a:r>
            <a:r>
              <a:rPr lang="en-US" dirty="0">
                <a:solidFill>
                  <a:srgbClr val="4F4E4E"/>
                </a:solidFill>
                <a:latin typeface="TyponineSans Regular 18"/>
              </a:rPr>
              <a:t> r=33435.788;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2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77D6-7179-427F-8371-FE7B6531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and 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CB65-43C1-499E-BD73-399783DD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LED=13;	//global variable</a:t>
            </a:r>
          </a:p>
          <a:p>
            <a:r>
              <a:rPr lang="en-US" dirty="0"/>
              <a:t>Void setup(){</a:t>
            </a:r>
          </a:p>
          <a:p>
            <a:r>
              <a:rPr lang="en-US" dirty="0"/>
              <a:t>Int a=40;		//local variable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7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8AB1-7A12-4475-82C6-EFCA6782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72FAA-4D1E-4BE8-9515-429CBFAF2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813358"/>
              </p:ext>
            </p:extLst>
          </p:nvPr>
        </p:nvGraphicFramePr>
        <p:xfrm>
          <a:off x="2114025" y="2635249"/>
          <a:ext cx="8204434" cy="3975275"/>
        </p:xfrm>
        <a:graphic>
          <a:graphicData uri="http://schemas.openxmlformats.org/drawingml/2006/table">
            <a:tbl>
              <a:tblPr/>
              <a:tblGrid>
                <a:gridCol w="4102217">
                  <a:extLst>
                    <a:ext uri="{9D8B030D-6E8A-4147-A177-3AD203B41FA5}">
                      <a16:colId xmlns:a16="http://schemas.microsoft.com/office/drawing/2014/main" val="3560094871"/>
                    </a:ext>
                  </a:extLst>
                </a:gridCol>
                <a:gridCol w="4102217">
                  <a:extLst>
                    <a:ext uri="{9D8B030D-6E8A-4147-A177-3AD203B41FA5}">
                      <a16:colId xmlns:a16="http://schemas.microsoft.com/office/drawing/2014/main" val="1174857735"/>
                    </a:ext>
                  </a:extLst>
                </a:gridCol>
              </a:tblGrid>
              <a:tr h="112030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Microcontroller</a:t>
                      </a:r>
                    </a:p>
                  </a:txBody>
                  <a:tcPr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ATmega328P – 8 bit AVR family microcontroller</a:t>
                      </a:r>
                    </a:p>
                  </a:txBody>
                  <a:tcPr marL="76200" marR="7620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57503"/>
                  </a:ext>
                </a:extLst>
              </a:tr>
              <a:tr h="4698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Input Voltage Limits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6-20V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62515"/>
                  </a:ext>
                </a:extLst>
              </a:tr>
              <a:tr h="4698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Analog Input Pins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 (A0 – A5)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58076"/>
                  </a:ext>
                </a:extLst>
              </a:tr>
              <a:tr h="11203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Digital I/O Pins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14 (Out of which 6 provide PWM output)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29014"/>
                  </a:ext>
                </a:extLst>
              </a:tr>
              <a:tr h="7950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DC Current on I/O Pins</a:t>
                      </a:r>
                    </a:p>
                  </a:txBody>
                  <a:tcPr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 mA</a:t>
                      </a:r>
                    </a:p>
                  </a:txBody>
                  <a:tcPr marL="76200" marR="762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A7EF-B07C-4169-95A2-B5B75034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pinout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23D7F-559C-43A7-A8EF-6B755B14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288699"/>
            <a:ext cx="5662569" cy="4343561"/>
          </a:xfrm>
        </p:spPr>
      </p:pic>
    </p:spTree>
    <p:extLst>
      <p:ext uri="{BB962C8B-B14F-4D97-AF65-F5344CB8AC3E}">
        <p14:creationId xmlns:p14="http://schemas.microsoft.com/office/powerpoint/2010/main" val="24867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83F9-3F2B-4803-B81B-921848D9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7A9DC-6D3D-4008-A3A7-865C9D81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01" y="2391306"/>
            <a:ext cx="7243533" cy="4466694"/>
          </a:xfrm>
        </p:spPr>
      </p:pic>
    </p:spTree>
    <p:extLst>
      <p:ext uri="{BB962C8B-B14F-4D97-AF65-F5344CB8AC3E}">
        <p14:creationId xmlns:p14="http://schemas.microsoft.com/office/powerpoint/2010/main" val="42434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278B-3D17-48FC-B75D-32C5210B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USB connector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0EA0-2ADB-4397-B732-20D5AAC99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99" y="2392171"/>
            <a:ext cx="4620579" cy="4344189"/>
          </a:xfrm>
        </p:spPr>
      </p:pic>
    </p:spTree>
    <p:extLst>
      <p:ext uri="{BB962C8B-B14F-4D97-AF65-F5344CB8AC3E}">
        <p14:creationId xmlns:p14="http://schemas.microsoft.com/office/powerpoint/2010/main" val="385595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CA6-25C0-4BD8-8C2A-765FC9BB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Programing language for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8864-A533-4F73-B6E1-92C8DF3D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Arduino support c and </a:t>
            </a:r>
            <a:r>
              <a:rPr lang="en-US" sz="2800" dirty="0" err="1"/>
              <a:t>c++</a:t>
            </a:r>
            <a:r>
              <a:rPr lang="en-US" sz="2800" dirty="0"/>
              <a:t>.</a:t>
            </a:r>
          </a:p>
          <a:p>
            <a:r>
              <a:rPr lang="en-US" sz="2800" dirty="0"/>
              <a:t>You can use python for program a Arduino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6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C30E-5877-4361-9FA2-C7372E84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program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F9DE-B868-4491-918C-75BBA614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use Arduino IDE.</a:t>
            </a:r>
          </a:p>
          <a:p>
            <a:r>
              <a:rPr lang="en-US" sz="3600" dirty="0"/>
              <a:t>For startup Arduino IDE is best option.</a:t>
            </a:r>
          </a:p>
          <a:p>
            <a:r>
              <a:rPr lang="en-US" sz="3600" dirty="0"/>
              <a:t>If you like </a:t>
            </a:r>
            <a:r>
              <a:rPr lang="en-US" sz="3600" dirty="0" err="1"/>
              <a:t>VScode</a:t>
            </a:r>
            <a:r>
              <a:rPr lang="en-US" sz="3600" dirty="0"/>
              <a:t>. You can use.</a:t>
            </a:r>
          </a:p>
        </p:txBody>
      </p:sp>
    </p:spTree>
    <p:extLst>
      <p:ext uri="{BB962C8B-B14F-4D97-AF65-F5344CB8AC3E}">
        <p14:creationId xmlns:p14="http://schemas.microsoft.com/office/powerpoint/2010/main" val="133506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8F20-E619-4ED4-AF40-0B834DD8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79CD6-21AE-4336-A6C8-5B3760DC2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02" y="2024660"/>
            <a:ext cx="6667520" cy="5551768"/>
          </a:xfrm>
        </p:spPr>
      </p:pic>
    </p:spTree>
    <p:extLst>
      <p:ext uri="{BB962C8B-B14F-4D97-AF65-F5344CB8AC3E}">
        <p14:creationId xmlns:p14="http://schemas.microsoft.com/office/powerpoint/2010/main" val="4216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73CA-96EA-44B8-9DD1-0AABD67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2514-30B1-48F4-9083-E12E7120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Arduino ide download</a:t>
            </a:r>
          </a:p>
          <a:p>
            <a:r>
              <a:rPr lang="en-US" dirty="0"/>
              <a:t>https://www.arduino.cc/en/software</a:t>
            </a:r>
          </a:p>
        </p:txBody>
      </p:sp>
    </p:spTree>
    <p:extLst>
      <p:ext uri="{BB962C8B-B14F-4D97-AF65-F5344CB8AC3E}">
        <p14:creationId xmlns:p14="http://schemas.microsoft.com/office/powerpoint/2010/main" val="1740269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510</Words>
  <Application>Microsoft Office PowerPoint</Application>
  <PresentationFormat>Widescreen</PresentationFormat>
  <Paragraphs>232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TyponineSans Light 17</vt:lpstr>
      <vt:lpstr>TyponineSans Regular 18</vt:lpstr>
      <vt:lpstr>TyponineSans Text 16</vt:lpstr>
      <vt:lpstr>Verdana</vt:lpstr>
      <vt:lpstr>Wingdings 3</vt:lpstr>
      <vt:lpstr>Ion Boardroom</vt:lpstr>
      <vt:lpstr>Arduino for beginners</vt:lpstr>
      <vt:lpstr>Arduino specification</vt:lpstr>
      <vt:lpstr>Arduino pinout</vt:lpstr>
      <vt:lpstr>Arduino board</vt:lpstr>
      <vt:lpstr>Arduino USB connector</vt:lpstr>
      <vt:lpstr>Programing language for Arduino</vt:lpstr>
      <vt:lpstr>Software for program Arduino</vt:lpstr>
      <vt:lpstr>Arduino IDE</vt:lpstr>
      <vt:lpstr>Install Arduino ide</vt:lpstr>
      <vt:lpstr>Connect Arduino with pc.</vt:lpstr>
      <vt:lpstr>Basic template</vt:lpstr>
      <vt:lpstr>Variable type</vt:lpstr>
      <vt:lpstr>Int  (Integers )</vt:lpstr>
      <vt:lpstr>Char  (character)</vt:lpstr>
      <vt:lpstr>ASCII - Binary Character Table</vt:lpstr>
      <vt:lpstr>Float value</vt:lpstr>
      <vt:lpstr>Boolean</vt:lpstr>
      <vt:lpstr>long</vt:lpstr>
      <vt:lpstr>Local variable and global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for beginners</dc:title>
  <dc:creator>Rajib Manna</dc:creator>
  <cp:lastModifiedBy>Rajib Manna</cp:lastModifiedBy>
  <cp:revision>10</cp:revision>
  <dcterms:created xsi:type="dcterms:W3CDTF">2021-02-02T13:40:06Z</dcterms:created>
  <dcterms:modified xsi:type="dcterms:W3CDTF">2021-02-26T19:11:25Z</dcterms:modified>
</cp:coreProperties>
</file>