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7" r:id="rId3"/>
    <p:sldId id="347" r:id="rId4"/>
    <p:sldId id="260" r:id="rId5"/>
    <p:sldId id="350" r:id="rId6"/>
    <p:sldId id="349" r:id="rId7"/>
    <p:sldId id="352" r:id="rId8"/>
    <p:sldId id="351" r:id="rId9"/>
    <p:sldId id="34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1" autoAdjust="0"/>
  </p:normalViewPr>
  <p:slideViewPr>
    <p:cSldViewPr snapToGrid="0">
      <p:cViewPr varScale="1">
        <p:scale>
          <a:sx n="74" d="100"/>
          <a:sy n="74" d="100"/>
        </p:scale>
        <p:origin x="-979"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pPr algn="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r>
              <a:rPr lang="en-US" sz="2000" b="0" strike="noStrike" spc="-1" dirty="0">
                <a:latin typeface="Arial"/>
              </a:rPr>
              <a:t>The research utilizes the dataset DS046 and the file cases_age.csv to investigate the correlation between the absolute number of COVID-19 cases in the 18-29 age group (abs_18_29) and the population size of this age group (capita_18_29) across various states in Malaysia. The dataset comprises 450 rows, with abs_18_29 serving as the dependent variable and capita_18_29 as the independent variable. The analysis aims to determine whether a significant relationship exists between these two variables, contributing to a better understanding of COVID-19's impact on younger populations in different regions.</a:t>
            </a: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pPr algn="r">
                <a:lnSpc>
                  <a:spcPct val="100000"/>
                </a:lnSpc>
              </a:pPr>
              <a:t>2</a:t>
            </a:fld>
            <a:endParaRPr lang="en-US" sz="1200" b="0" strike="noStrike" spc="-1">
              <a:latin typeface="Times New Roman"/>
            </a:endParaRPr>
          </a:p>
        </p:txBody>
      </p:sp>
    </p:spTree>
    <p:extLst>
      <p:ext uri="{BB962C8B-B14F-4D97-AF65-F5344CB8AC3E}">
        <p14:creationId xmlns="" xmlns:p14="http://schemas.microsoft.com/office/powerpoint/2010/main" val="323319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r>
              <a:rPr lang="en-US" sz="2000" b="0" strike="noStrike" spc="-1" dirty="0">
                <a:latin typeface="Arial"/>
              </a:rPr>
              <a:t>The normal curve overlay does not align with the underlying data's shape, and the dependent variable is not equally distributed. Consequently, the analysis will utilize non-parametric correlation tests, specifically Spearman’s Rho and Kendall’s Tau, which do not assume normality, ensuring more accurate results in assessing the relationship between the variables.</a:t>
            </a: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pPr algn="r">
                <a:lnSpc>
                  <a:spcPct val="100000"/>
                </a:lnSpc>
              </a:p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t>The purpose of the code is to conduct a Spearman correlation test between the absolute number of COVID-19 cases in the 18-29 age group (abs_18_29) and the population size of this age group (capita_18_29) using the dataset `df`. The results of the correlation test are then printed, providing insights into the strength and direction of the relationship between these two variables, while accounting for the non-parametric nature of the data distribution.</a:t>
            </a:r>
            <a:endParaRPr lang="en-IN"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pPr algn="r"/>
              <a:t>4</a:t>
            </a:fld>
            <a:endParaRPr lang="en-US" sz="1400" b="0" strike="noStrike" spc="-1">
              <a:latin typeface="Times New Roman"/>
            </a:endParaRPr>
          </a:p>
        </p:txBody>
      </p:sp>
    </p:spTree>
    <p:extLst>
      <p:ext uri="{BB962C8B-B14F-4D97-AF65-F5344CB8AC3E}">
        <p14:creationId xmlns="" xmlns:p14="http://schemas.microsoft.com/office/powerpoint/2010/main" val="315274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t>The results of the Spearman correlation test reveal a moderate to strong positive correlation between the absolute number of COVID-19 cases in the 18-29 age group (abs_18_29) and the population size of this age group (capita_18_29), with a Spearman correlation coefficient (rho) of approximately 0.676. The test statistic (S) is recorded at 4,857,102, highlighting the rank-based nature of the analysis. Also, the p-value is less than 2.2e-16, which is significantly lower than the conventional alpha level of 0.05. </a:t>
            </a:r>
            <a:endParaRPr lang="en-IN"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pPr algn="r"/>
              <a:t>5</a:t>
            </a:fld>
            <a:endParaRPr lang="en-US" sz="1400" b="0" strike="noStrike" spc="-1">
              <a:latin typeface="Times New Roman"/>
            </a:endParaRPr>
          </a:p>
        </p:txBody>
      </p:sp>
    </p:spTree>
    <p:extLst>
      <p:ext uri="{BB962C8B-B14F-4D97-AF65-F5344CB8AC3E}">
        <p14:creationId xmlns="" xmlns:p14="http://schemas.microsoft.com/office/powerpoint/2010/main" val="90795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t>The Spearman correlation coefficient of approximately 0.676 reveals a strong relationship between COVID-19 cases and the population size of the 18-29 age group, indicating that demographic factors significantly influence virus spread. With a highly significant p-value (&lt; 2.2e-16), public health strategies can be effectively tailored to this demographic, enhancing vaccination and awareness efforts. These findings can guide resource allocation in areas with larger young adult populations and provide a foundation for future research into transmission dynamics. Then, they can inform public health messaging to educate young adults on COVID-19 risks and preventive measures.</a:t>
            </a:r>
            <a:endParaRPr lang="en-IN"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pPr algn="r"/>
              <a:t>6</a:t>
            </a:fld>
            <a:endParaRPr lang="en-US" sz="1400" b="0" strike="noStrike" spc="-1">
              <a:latin typeface="Times New Roman"/>
            </a:endParaRPr>
          </a:p>
        </p:txBody>
      </p:sp>
    </p:spTree>
    <p:extLst>
      <p:ext uri="{BB962C8B-B14F-4D97-AF65-F5344CB8AC3E}">
        <p14:creationId xmlns="" xmlns:p14="http://schemas.microsoft.com/office/powerpoint/2010/main" val="39289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t>The low p-value which is less than 2.2e-16  leads to the rejection of the null hypothesis (H0), which specifies that there is no correlation between the two variables. So, the alternative hypothesis (H1) is accepted, confirming that a statistically significant correlation exists between the number of COVID-19 cases and the population size in the 18-29 age group across different states in Malaysia. </a:t>
            </a:r>
            <a:endParaRPr lang="en-IN"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pPr algn="r"/>
              <a:t>7</a:t>
            </a:fld>
            <a:endParaRPr lang="en-US" sz="1400" b="0" strike="noStrike" spc="-1">
              <a:latin typeface="Times New Roman"/>
            </a:endParaRPr>
          </a:p>
        </p:txBody>
      </p:sp>
    </p:spTree>
    <p:extLst>
      <p:ext uri="{BB962C8B-B14F-4D97-AF65-F5344CB8AC3E}">
        <p14:creationId xmlns="" xmlns:p14="http://schemas.microsoft.com/office/powerpoint/2010/main" val="1739937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t>The significant correlation between young adult populations (ages 18-29) and COVID-19 case numbers can be leveraged in future pandemics to enhance public health responses. By directing resources to areas with higher young adult concentrations, targeted interventions can be developed to reduce transmission rates effectively. Enhanced surveillance of this demographic will allow for early detection of trends, while evidence-based policies can prioritize their specific health needs. </a:t>
            </a:r>
            <a:r>
              <a:rPr lang="en-US" dirty="0" err="1"/>
              <a:t>ALso</a:t>
            </a:r>
            <a:r>
              <a:rPr lang="en-US" dirty="0"/>
              <a:t>, fostering community engagement among young adults will improve compliance with health guidelines and encourage participation in vaccination and testing efforts,  improving public health outcomes during outbreaks.</a:t>
            </a:r>
            <a:endParaRPr lang="en-IN"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pPr algn="r"/>
              <a:t>8</a:t>
            </a:fld>
            <a:endParaRPr lang="en-US" sz="1400" b="0" strike="noStrike" spc="-1">
              <a:latin typeface="Times New Roman"/>
            </a:endParaRPr>
          </a:p>
        </p:txBody>
      </p:sp>
    </p:spTree>
    <p:extLst>
      <p:ext uri="{BB962C8B-B14F-4D97-AF65-F5344CB8AC3E}">
        <p14:creationId xmlns="" xmlns:p14="http://schemas.microsoft.com/office/powerpoint/2010/main" val="203557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pPr algn="r">
                <a:lnSpc>
                  <a:spcPct val="100000"/>
                </a:lnSpc>
              </a:p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cstate="print"/>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pPr algn="r">
                <a:lnSpc>
                  <a:spcPct val="100000"/>
                </a:lnSpc>
              </a:p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cstate="print"/>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14400" b="1" spc="-202" dirty="0" smtClean="0">
                <a:solidFill>
                  <a:srgbClr val="FFFFFF"/>
                </a:solidFill>
                <a:latin typeface="Arial"/>
              </a:rPr>
              <a:t>Visualization and </a:t>
            </a:r>
            <a:r>
              <a:rPr lang="en-US" sz="14400" b="1" strike="noStrike" spc="-202" dirty="0" smtClean="0">
                <a:solidFill>
                  <a:srgbClr val="FFFFFF"/>
                </a:solidFill>
                <a:latin typeface="Arial"/>
              </a:rPr>
              <a:t>Analysis  </a:t>
            </a:r>
            <a:r>
              <a:rPr lang="en-US" sz="14400" b="1" strike="noStrike" spc="-202" dirty="0">
                <a:solidFill>
                  <a:srgbClr val="FFFFFF"/>
                </a:solidFill>
                <a:latin typeface="Arial"/>
              </a:rPr>
              <a:t>– </a:t>
            </a:r>
            <a:r>
              <a:rPr sz="3200" dirty="0"/>
              <a:t/>
            </a:r>
            <a:br>
              <a:rPr sz="3200" dirty="0"/>
            </a:br>
            <a:r>
              <a:rPr lang="en-US" sz="9600" b="1" strike="noStrike" spc="-202" dirty="0">
                <a:solidFill>
                  <a:srgbClr val="FFFFFF"/>
                </a:solidFill>
                <a:latin typeface="Arial"/>
              </a:rPr>
              <a:t>Tutorial Presentation for Feedback</a:t>
            </a:r>
            <a:r>
              <a:rPr dirty="0"/>
              <a:t/>
            </a:r>
            <a:br>
              <a:rPr dirty="0"/>
            </a:br>
            <a:r>
              <a:rPr lang="en-US" sz="11200" b="1" strike="noStrike" spc="-202" dirty="0">
                <a:solidFill>
                  <a:srgbClr val="FFFFFF"/>
                </a:solidFill>
                <a:latin typeface="Arial"/>
              </a:rPr>
              <a:t>Date: </a:t>
            </a:r>
            <a:r>
              <a:rPr lang="en-US" sz="11200" b="1" strike="noStrike" spc="-202" dirty="0" smtClean="0">
                <a:solidFill>
                  <a:srgbClr val="FFFFFF"/>
                </a:solidFill>
                <a:latin typeface="Arial"/>
              </a:rPr>
              <a:t>25-11-2024</a:t>
            </a:r>
            <a:r>
              <a:rPr dirty="0"/>
              <a:t/>
            </a:r>
            <a:br>
              <a:rPr dirty="0"/>
            </a:br>
            <a:endParaRPr lang="en-US" sz="2200" b="0" strike="noStrike" spc="-1" dirty="0">
              <a:solidFill>
                <a:srgbClr val="203232"/>
              </a:solidFill>
              <a:latin typeface="Arial"/>
            </a:endParaRPr>
          </a:p>
        </p:txBody>
      </p:sp>
      <p:sp>
        <p:nvSpPr>
          <p:cNvPr id="94" name="TextShape 2"/>
          <p:cNvSpPr txBox="1"/>
          <p:nvPr/>
        </p:nvSpPr>
        <p:spPr>
          <a:xfrm>
            <a:off x="953999" y="1890000"/>
            <a:ext cx="10861281"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a:t>
            </a:r>
            <a:r>
              <a:rPr lang="en-US" sz="2000" b="1" strike="noStrike" spc="-100" dirty="0" smtClean="0">
                <a:solidFill>
                  <a:srgbClr val="FFFFFF"/>
                </a:solidFill>
                <a:latin typeface="Arial"/>
              </a:rPr>
              <a:t>Id: </a:t>
            </a:r>
            <a:r>
              <a:rPr lang="en-US" sz="2000" b="1" strike="noStrike" spc="-100" dirty="0" smtClean="0">
                <a:solidFill>
                  <a:srgbClr val="FFFFFF"/>
                </a:solidFill>
                <a:latin typeface="Arial"/>
              </a:rPr>
              <a:t>A172                                                    </a:t>
            </a:r>
            <a:r>
              <a:rPr lang="en-US" sz="2000" b="1" strike="noStrike" spc="-100" dirty="0">
                <a:solidFill>
                  <a:srgbClr val="FFFFFF"/>
                </a:solidFill>
                <a:latin typeface="Arial"/>
              </a:rPr>
              <a:t>Name of Student Presenting</a:t>
            </a:r>
            <a:r>
              <a:rPr lang="en-US" sz="2000" b="1" strike="noStrike" spc="-100" dirty="0" smtClean="0">
                <a:solidFill>
                  <a:srgbClr val="FFFFFF"/>
                </a:solidFill>
                <a:latin typeface="Arial"/>
              </a:rPr>
              <a:t>: </a:t>
            </a:r>
            <a:r>
              <a:rPr lang="en-US" sz="2000" b="1" spc="-100" dirty="0" err="1" smtClean="0">
                <a:solidFill>
                  <a:srgbClr val="FFFFFF"/>
                </a:solidFill>
                <a:latin typeface="Arial"/>
              </a:rPr>
              <a:t>Srikanth</a:t>
            </a:r>
            <a:r>
              <a:rPr lang="en-US" sz="2000" b="1" spc="-100" dirty="0" smtClean="0">
                <a:solidFill>
                  <a:srgbClr val="FFFFFF"/>
                </a:solidFill>
                <a:latin typeface="Arial"/>
              </a:rPr>
              <a:t> Reddy </a:t>
            </a:r>
            <a:r>
              <a:rPr lang="en-US" sz="2000" b="1" spc="-100" dirty="0" err="1" smtClean="0">
                <a:solidFill>
                  <a:srgbClr val="FFFFFF"/>
                </a:solidFill>
                <a:latin typeface="Arial"/>
              </a:rPr>
              <a:t>Poreddy</a:t>
            </a:r>
            <a:endParaRPr lang="en-US" sz="2000" b="0" strike="noStrike" spc="-1" dirty="0">
              <a:latin typeface="Arial"/>
            </a:endParaRPr>
          </a:p>
        </p:txBody>
      </p:sp>
      <p:sp>
        <p:nvSpPr>
          <p:cNvPr id="95" name="TextShape 3"/>
          <p:cNvSpPr txBox="1"/>
          <p:nvPr/>
        </p:nvSpPr>
        <p:spPr>
          <a:xfrm>
            <a:off x="965160" y="274320"/>
            <a:ext cx="10455120" cy="1451738"/>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a:t>
            </a:r>
            <a:r>
              <a:rPr lang="en-GB" sz="1500" b="0" strike="noStrike" spc="-1" dirty="0" smtClean="0">
                <a:solidFill>
                  <a:srgbClr val="FFFFFF"/>
                </a:solidFill>
                <a:latin typeface="Arial"/>
              </a:rPr>
              <a:t>No:A172                    </a:t>
            </a:r>
            <a:r>
              <a:rPr lang="en-GB" sz="1500" b="0" strike="noStrike" spc="-1" dirty="0">
                <a:solidFill>
                  <a:srgbClr val="FFFFFF"/>
                </a:solidFill>
                <a:latin typeface="Arial"/>
              </a:rPr>
              <a:t>Names of Student Attendees  (all group should attend to get </a:t>
            </a:r>
            <a:r>
              <a:rPr lang="en-GB" sz="1500" b="0" strike="noStrike" spc="-1" dirty="0" smtClean="0">
                <a:solidFill>
                  <a:srgbClr val="FFFFFF"/>
                </a:solidFill>
                <a:latin typeface="Arial"/>
              </a:rPr>
              <a:t>   						 feedback</a:t>
            </a:r>
            <a:r>
              <a:rPr lang="en-GB" sz="1500" b="0" strike="noStrike" spc="-1" dirty="0">
                <a:solidFill>
                  <a:srgbClr val="FFFFFF"/>
                </a:solidFill>
                <a:latin typeface="Arial"/>
              </a:rPr>
              <a:t>): </a:t>
            </a:r>
            <a:r>
              <a:rPr lang="en-GB" sz="1500" spc="-1" dirty="0" smtClean="0">
                <a:solidFill>
                  <a:srgbClr val="FFFFFF"/>
                </a:solidFill>
                <a:latin typeface="Arial"/>
              </a:rPr>
              <a:t>1) Jaya </a:t>
            </a:r>
            <a:r>
              <a:rPr lang="en-GB" sz="1500" spc="-1" dirty="0" err="1" smtClean="0">
                <a:solidFill>
                  <a:srgbClr val="FFFFFF"/>
                </a:solidFill>
                <a:latin typeface="Arial"/>
              </a:rPr>
              <a:t>raju</a:t>
            </a:r>
            <a:r>
              <a:rPr lang="en-GB" sz="1500" spc="-1" dirty="0" smtClean="0">
                <a:solidFill>
                  <a:srgbClr val="FFFFFF"/>
                </a:solidFill>
                <a:latin typeface="Arial"/>
              </a:rPr>
              <a:t> </a:t>
            </a:r>
            <a:r>
              <a:rPr lang="en-GB" sz="1500" spc="-1" dirty="0" err="1" smtClean="0">
                <a:solidFill>
                  <a:srgbClr val="FFFFFF"/>
                </a:solidFill>
                <a:latin typeface="Arial"/>
              </a:rPr>
              <a:t>Vangapati</a:t>
            </a:r>
            <a:endParaRPr lang="en-GB" sz="1500" spc="-1" dirty="0" smtClean="0">
              <a:solidFill>
                <a:srgbClr val="FFFFFF"/>
              </a:solidFill>
              <a:latin typeface="Arial"/>
            </a:endParaRPr>
          </a:p>
          <a:p>
            <a:pPr>
              <a:lnSpc>
                <a:spcPct val="100000"/>
              </a:lnSpc>
            </a:pPr>
            <a:r>
              <a:rPr lang="en-GB" sz="1500" spc="-1" dirty="0" smtClean="0">
                <a:solidFill>
                  <a:srgbClr val="FFFFFF"/>
                </a:solidFill>
                <a:latin typeface="Arial"/>
              </a:rPr>
              <a:t>  						  2) </a:t>
            </a:r>
            <a:r>
              <a:rPr lang="en-GB" sz="1500" spc="-1" dirty="0" err="1" smtClean="0">
                <a:solidFill>
                  <a:srgbClr val="FFFFFF"/>
                </a:solidFill>
                <a:latin typeface="Arial"/>
              </a:rPr>
              <a:t>Ranpal</a:t>
            </a:r>
            <a:r>
              <a:rPr lang="en-GB" sz="1500" spc="-1" dirty="0" smtClean="0">
                <a:solidFill>
                  <a:srgbClr val="FFFFFF"/>
                </a:solidFill>
                <a:latin typeface="Arial"/>
              </a:rPr>
              <a:t> Reddy </a:t>
            </a:r>
            <a:r>
              <a:rPr lang="en-GB" sz="1500" spc="-1" dirty="0" err="1" smtClean="0">
                <a:solidFill>
                  <a:srgbClr val="FFFFFF"/>
                </a:solidFill>
                <a:latin typeface="Arial"/>
              </a:rPr>
              <a:t>Mula</a:t>
            </a:r>
            <a:endParaRPr lang="en-GB" sz="1500" spc="-1" dirty="0" smtClean="0">
              <a:solidFill>
                <a:srgbClr val="FFFFFF"/>
              </a:solidFill>
              <a:latin typeface="Arial"/>
            </a:endParaRPr>
          </a:p>
          <a:p>
            <a:pPr>
              <a:lnSpc>
                <a:spcPct val="100000"/>
              </a:lnSpc>
            </a:pPr>
            <a:r>
              <a:rPr lang="en-GB" sz="1500" spc="-1" dirty="0" smtClean="0">
                <a:solidFill>
                  <a:srgbClr val="FFFFFF"/>
                </a:solidFill>
                <a:latin typeface="Arial"/>
              </a:rPr>
              <a:t>						  3) </a:t>
            </a:r>
            <a:r>
              <a:rPr lang="en-GB" sz="1500" spc="-1" dirty="0" err="1" smtClean="0">
                <a:solidFill>
                  <a:srgbClr val="FFFFFF"/>
                </a:solidFill>
                <a:latin typeface="Arial"/>
              </a:rPr>
              <a:t>Sai</a:t>
            </a:r>
            <a:r>
              <a:rPr lang="en-GB" sz="1500" spc="-1" dirty="0" smtClean="0">
                <a:solidFill>
                  <a:srgbClr val="FFFFFF"/>
                </a:solidFill>
                <a:latin typeface="Arial"/>
              </a:rPr>
              <a:t> </a:t>
            </a:r>
            <a:r>
              <a:rPr lang="en-GB" sz="1500" spc="-1" dirty="0" err="1" smtClean="0">
                <a:solidFill>
                  <a:srgbClr val="FFFFFF"/>
                </a:solidFill>
                <a:latin typeface="Arial"/>
              </a:rPr>
              <a:t>Teja</a:t>
            </a:r>
            <a:r>
              <a:rPr lang="en-GB" sz="1500" spc="-1" dirty="0" smtClean="0">
                <a:solidFill>
                  <a:srgbClr val="FFFFFF"/>
                </a:solidFill>
                <a:latin typeface="Arial"/>
              </a:rPr>
              <a:t> </a:t>
            </a:r>
            <a:r>
              <a:rPr lang="en-GB" sz="1500" spc="-1" dirty="0" err="1" smtClean="0">
                <a:solidFill>
                  <a:srgbClr val="FFFFFF"/>
                </a:solidFill>
                <a:latin typeface="Arial"/>
              </a:rPr>
              <a:t>Talasila</a:t>
            </a:r>
            <a:endParaRPr lang="en-GB" sz="1500" spc="-1" dirty="0" smtClean="0">
              <a:solidFill>
                <a:srgbClr val="FFFFFF"/>
              </a:solidFill>
              <a:latin typeface="Arial"/>
            </a:endParaRPr>
          </a:p>
          <a:p>
            <a:pPr>
              <a:lnSpc>
                <a:spcPct val="100000"/>
              </a:lnSpc>
            </a:pPr>
            <a:r>
              <a:rPr lang="en-GB" sz="1500" spc="-1" dirty="0" smtClean="0">
                <a:solidFill>
                  <a:srgbClr val="FFFFFF"/>
                </a:solidFill>
                <a:latin typeface="Arial"/>
              </a:rPr>
              <a:t>						  4) </a:t>
            </a:r>
            <a:r>
              <a:rPr lang="en-GB" sz="1500" spc="-1" dirty="0" err="1" smtClean="0">
                <a:solidFill>
                  <a:srgbClr val="FFFFFF"/>
                </a:solidFill>
                <a:latin typeface="Arial"/>
              </a:rPr>
              <a:t>Srikanth</a:t>
            </a:r>
            <a:r>
              <a:rPr lang="en-GB" sz="1500" spc="-1" dirty="0" smtClean="0">
                <a:solidFill>
                  <a:srgbClr val="FFFFFF"/>
                </a:solidFill>
                <a:latin typeface="Arial"/>
              </a:rPr>
              <a:t> Reddy </a:t>
            </a:r>
            <a:r>
              <a:rPr lang="en-GB" sz="1500" spc="-1" dirty="0" err="1" smtClean="0">
                <a:solidFill>
                  <a:srgbClr val="FFFFFF"/>
                </a:solidFill>
                <a:latin typeface="Arial"/>
              </a:rPr>
              <a:t>Poreddy</a:t>
            </a:r>
            <a:endParaRPr lang="en-GB" sz="1500" spc="-1" dirty="0" smtClean="0">
              <a:solidFill>
                <a:srgbClr val="FFFFFF"/>
              </a:solidFill>
              <a:latin typeface="Arial"/>
            </a:endParaRPr>
          </a:p>
          <a:p>
            <a:pPr>
              <a:lnSpc>
                <a:spcPct val="100000"/>
              </a:lnSpc>
            </a:pPr>
            <a:r>
              <a:rPr lang="en-GB" sz="1500" spc="-1" dirty="0" smtClean="0">
                <a:solidFill>
                  <a:srgbClr val="FFFFFF"/>
                </a:solidFill>
                <a:latin typeface="Arial"/>
              </a:rPr>
              <a:t>						  5) S N </a:t>
            </a:r>
            <a:r>
              <a:rPr lang="en-GB" sz="1500" spc="-1" dirty="0" err="1" smtClean="0">
                <a:solidFill>
                  <a:srgbClr val="FFFFFF"/>
                </a:solidFill>
                <a:latin typeface="Arial"/>
              </a:rPr>
              <a:t>Venkata</a:t>
            </a:r>
            <a:r>
              <a:rPr lang="en-GB" sz="1500" spc="-1" dirty="0" smtClean="0">
                <a:solidFill>
                  <a:srgbClr val="FFFFFF"/>
                </a:solidFill>
                <a:latin typeface="Arial"/>
              </a:rPr>
              <a:t> </a:t>
            </a:r>
            <a:r>
              <a:rPr lang="en-GB" sz="1500" spc="-1" dirty="0" err="1" smtClean="0">
                <a:solidFill>
                  <a:srgbClr val="FFFFFF"/>
                </a:solidFill>
                <a:latin typeface="Arial"/>
              </a:rPr>
              <a:t>Lakshmikanth</a:t>
            </a:r>
            <a:r>
              <a:rPr lang="en-GB" sz="1500" spc="-1" dirty="0" smtClean="0">
                <a:solidFill>
                  <a:srgbClr val="FFFFFF"/>
                </a:solidFill>
                <a:latin typeface="Arial"/>
              </a:rPr>
              <a:t> </a:t>
            </a:r>
            <a:r>
              <a:rPr lang="en-GB" sz="1500" spc="-1" dirty="0" err="1" smtClean="0">
                <a:solidFill>
                  <a:srgbClr val="FFFFFF"/>
                </a:solidFill>
                <a:latin typeface="Arial"/>
              </a:rPr>
              <a:t>Lankalapalli</a:t>
            </a:r>
            <a:endParaRPr lang="en-GB" sz="1500" spc="-1" dirty="0" smtClean="0">
              <a:solidFill>
                <a:srgbClr val="FFFFFF"/>
              </a:solidFill>
              <a:latin typeface="Arial"/>
            </a:endParaRPr>
          </a:p>
          <a:p>
            <a:pPr>
              <a:lnSpc>
                <a:spcPct val="100000"/>
              </a:lnSpc>
            </a:pPr>
            <a:r>
              <a:rPr lang="en-US" sz="1500" spc="-1" dirty="0" smtClean="0">
                <a:latin typeface="Times New Roman"/>
              </a:rPr>
              <a:t>	</a:t>
            </a:r>
            <a:endParaRPr lang="en-GB" sz="1500" spc="-1" dirty="0" smtClean="0">
              <a:solidFill>
                <a:srgbClr val="FFFFFF"/>
              </a:solidFill>
              <a:latin typeface="Arial"/>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pPr algn="r">
                <a:lnSpc>
                  <a:spcPct val="100000"/>
                </a:lnSpc>
              </a:pPr>
              <a:t>1</a:t>
            </a:fld>
            <a:endParaRPr lang="en-US" sz="1500" b="0" strike="noStrike" spc="-1">
              <a:latin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latin typeface="Calibri" panose="020F0502020204030204" pitchFamily="34" charset="0"/>
                <a:ea typeface="Calibri" panose="020F0502020204030204" pitchFamily="34" charset="0"/>
                <a:cs typeface="Calibri" panose="020F0502020204030204" pitchFamily="34" charset="0"/>
              </a:rPr>
              <a:t>We are using the dataset DS046 and cases_age.csv   to answer our Research question: ‘Is there a significant correlation between the absolute number of COVID-19 cases in the age group 18-29 years (abs_18_29) and the population size of this age group (capita_18_29) across different states in Malaysia?’</a:t>
            </a:r>
            <a:endParaRPr lang="en-US" sz="2400" b="0" strike="noStrike" spc="-1" dirty="0">
              <a:latin typeface="Calibri" panose="020F0502020204030204" pitchFamily="34" charset="0"/>
              <a:ea typeface="Calibri" panose="020F0502020204030204" pitchFamily="34" charset="0"/>
              <a:cs typeface="Calibri" panose="020F0502020204030204" pitchFamily="34" charset="0"/>
            </a:endParaRPr>
          </a:p>
          <a:p>
            <a:pPr>
              <a:lnSpc>
                <a:spcPts val="2880"/>
              </a:lnSpc>
              <a:spcAft>
                <a:spcPts val="992"/>
              </a:spcAft>
              <a:tabLst>
                <a:tab pos="0" algn="l"/>
              </a:tabLst>
            </a:pPr>
            <a:r>
              <a:rPr dirty="0"/>
              <a:t/>
            </a: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pPr algn="r">
                <a:lnSpc>
                  <a:spcPct val="100000"/>
                </a:lnSpc>
              </a:pPr>
              <a:t>2</a:t>
            </a:fld>
            <a:endParaRPr lang="en-US" sz="1500" b="0" strike="noStrike" spc="-1" dirty="0">
              <a:latin typeface="Times New Roman"/>
            </a:endParaRPr>
          </a:p>
        </p:txBody>
      </p:sp>
      <p:sp>
        <p:nvSpPr>
          <p:cNvPr id="102" name="CustomShape 6"/>
          <p:cNvSpPr/>
          <p:nvPr/>
        </p:nvSpPr>
        <p:spPr>
          <a:xfrm>
            <a:off x="543060" y="2280769"/>
            <a:ext cx="53294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GB" sz="2000" b="0" strike="noStrike" spc="-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0000"/>
              </a:lnSpc>
              <a:buFont typeface="Arial" panose="020B0604020202020204" pitchFamily="34" charset="0"/>
              <a:buChar char="•"/>
            </a:pPr>
            <a:r>
              <a:rPr lang="en-GB" sz="2000" b="0" strike="noStrike" spc="-1" dirty="0">
                <a:latin typeface="Calibri" panose="020F0502020204030204" pitchFamily="34" charset="0"/>
                <a:ea typeface="Calibri" panose="020F0502020204030204" pitchFamily="34" charset="0"/>
                <a:cs typeface="Calibri" panose="020F0502020204030204" pitchFamily="34" charset="0"/>
              </a:rPr>
              <a:t>The dataset has </a:t>
            </a:r>
            <a:r>
              <a:rPr lang="en-GB" sz="2000" b="0" i="1" strike="noStrike" spc="-1" dirty="0">
                <a:latin typeface="Calibri" panose="020F0502020204030204" pitchFamily="34" charset="0"/>
                <a:ea typeface="Calibri" panose="020F0502020204030204" pitchFamily="34" charset="0"/>
                <a:cs typeface="Calibri" panose="020F0502020204030204" pitchFamily="34" charset="0"/>
              </a:rPr>
              <a:t>450</a:t>
            </a:r>
            <a:r>
              <a:rPr lang="en-GB" sz="2000" b="0" strike="noStrike" spc="-1" dirty="0">
                <a:latin typeface="Calibri" panose="020F0502020204030204" pitchFamily="34" charset="0"/>
                <a:ea typeface="Calibri" panose="020F0502020204030204" pitchFamily="34" charset="0"/>
                <a:cs typeface="Calibri" panose="020F0502020204030204" pitchFamily="34" charset="0"/>
              </a:rPr>
              <a:t> rows</a:t>
            </a: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a:p>
            <a:pPr marL="343260" indent="-342900">
              <a:lnSpc>
                <a:spcPct val="100000"/>
              </a:lnSpc>
              <a:buClr>
                <a:schemeClr val="tx1"/>
              </a:buClr>
              <a:buFont typeface="Arial" panose="020B0604020202020204" pitchFamily="34" charset="0"/>
              <a:buChar char="•"/>
            </a:pPr>
            <a:r>
              <a:rPr lang="en-GB" sz="2000" b="0" strike="noStrike" spc="-1" dirty="0">
                <a:latin typeface="Calibri" panose="020F0502020204030204" pitchFamily="34" charset="0"/>
                <a:ea typeface="Calibri" panose="020F0502020204030204" pitchFamily="34" charset="0"/>
                <a:cs typeface="Calibri" panose="020F0502020204030204" pitchFamily="34" charset="0"/>
              </a:rPr>
              <a:t>The dependent variable</a:t>
            </a:r>
            <a:r>
              <a:rPr lang="en-GB" sz="2000" b="0" strike="noStrike" spc="-1" baseline="30000" dirty="0">
                <a:latin typeface="Calibri" panose="020F0502020204030204" pitchFamily="34" charset="0"/>
                <a:ea typeface="Calibri" panose="020F0502020204030204" pitchFamily="34" charset="0"/>
                <a:cs typeface="Calibri" panose="020F0502020204030204" pitchFamily="34" charset="0"/>
              </a:rPr>
              <a:t> </a:t>
            </a:r>
            <a:r>
              <a:rPr lang="en-GB" sz="2000" b="0" strike="noStrike" spc="-1" dirty="0">
                <a:latin typeface="Calibri" panose="020F0502020204030204" pitchFamily="34" charset="0"/>
                <a:ea typeface="Calibri" panose="020F0502020204030204" pitchFamily="34" charset="0"/>
                <a:cs typeface="Calibri" panose="020F0502020204030204" pitchFamily="34" charset="0"/>
              </a:rPr>
              <a:t>is </a:t>
            </a:r>
            <a:r>
              <a:rPr lang="en-GB" sz="2000" b="0" i="1" strike="noStrike" spc="-1" dirty="0">
                <a:latin typeface="Calibri" panose="020F0502020204030204" pitchFamily="34" charset="0"/>
                <a:ea typeface="Calibri" panose="020F0502020204030204" pitchFamily="34" charset="0"/>
                <a:cs typeface="Calibri" panose="020F0502020204030204" pitchFamily="34" charset="0"/>
              </a:rPr>
              <a:t>abs_18_29</a:t>
            </a:r>
          </a:p>
          <a:p>
            <a:pPr marL="343260" indent="-342900">
              <a:lnSpc>
                <a:spcPct val="100000"/>
              </a:lnSpc>
              <a:buClr>
                <a:schemeClr val="tx1"/>
              </a:buClr>
              <a:buFont typeface="Arial" panose="020B0604020202020204" pitchFamily="34" charset="0"/>
              <a:buChar char="•"/>
            </a:pPr>
            <a:r>
              <a:rPr lang="en-GB" sz="2000" b="0" strike="noStrike" spc="-1" dirty="0">
                <a:latin typeface="Calibri" panose="020F0502020204030204" pitchFamily="34" charset="0"/>
                <a:ea typeface="Calibri" panose="020F0502020204030204" pitchFamily="34" charset="0"/>
                <a:cs typeface="Calibri" panose="020F0502020204030204" pitchFamily="34" charset="0"/>
              </a:rPr>
              <a:t>The independent variable</a:t>
            </a:r>
            <a:r>
              <a:rPr lang="en-GB" sz="2000" b="0" strike="noStrike" spc="-1" baseline="30000" dirty="0">
                <a:latin typeface="Calibri" panose="020F0502020204030204" pitchFamily="34" charset="0"/>
                <a:ea typeface="Calibri" panose="020F0502020204030204" pitchFamily="34" charset="0"/>
                <a:cs typeface="Calibri" panose="020F0502020204030204" pitchFamily="34" charset="0"/>
              </a:rPr>
              <a:t> </a:t>
            </a:r>
            <a:r>
              <a:rPr lang="en-GB" sz="2000" b="0" strike="noStrike" spc="-1" dirty="0">
                <a:latin typeface="Calibri" panose="020F0502020204030204" pitchFamily="34" charset="0"/>
                <a:ea typeface="Calibri" panose="020F0502020204030204" pitchFamily="34" charset="0"/>
                <a:cs typeface="Calibri" panose="020F0502020204030204" pitchFamily="34" charset="0"/>
              </a:rPr>
              <a:t>is </a:t>
            </a:r>
            <a:r>
              <a:rPr lang="en-GB" sz="2000" i="1" spc="-1" dirty="0">
                <a:latin typeface="Calibri" panose="020F0502020204030204" pitchFamily="34" charset="0"/>
                <a:ea typeface="Calibri" panose="020F0502020204030204" pitchFamily="34" charset="0"/>
                <a:cs typeface="Calibri" panose="020F0502020204030204" pitchFamily="34" charset="0"/>
              </a:rPr>
              <a:t>capita_18_29</a:t>
            </a:r>
            <a:endParaRPr lang="en-US" sz="2000" i="1" spc="-1" dirty="0">
              <a:latin typeface="Calibri" panose="020F0502020204030204" pitchFamily="34" charset="0"/>
              <a:ea typeface="Calibri" panose="020F0502020204030204" pitchFamily="34" charset="0"/>
              <a:cs typeface="Calibri" panose="020F0502020204030204" pitchFamily="34" charset="0"/>
            </a:endParaRPr>
          </a:p>
        </p:txBody>
      </p:sp>
      <p:sp>
        <p:nvSpPr>
          <p:cNvPr id="103" name="CustomShape 7"/>
          <p:cNvSpPr/>
          <p:nvPr/>
        </p:nvSpPr>
        <p:spPr>
          <a:xfrm>
            <a:off x="5353170" y="3124495"/>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pic>
        <p:nvPicPr>
          <p:cNvPr id="3" name="Picture 2">
            <a:extLst>
              <a:ext uri="{FF2B5EF4-FFF2-40B4-BE49-F238E27FC236}">
                <a16:creationId xmlns="" xmlns:a16="http://schemas.microsoft.com/office/drawing/2014/main" id="{20BC44E2-1272-4047-BDE0-E347328AB53C}"/>
              </a:ext>
            </a:extLst>
          </p:cNvPr>
          <p:cNvPicPr>
            <a:picLocks noChangeAspect="1"/>
          </p:cNvPicPr>
          <p:nvPr/>
        </p:nvPicPr>
        <p:blipFill>
          <a:blip r:embed="rId3" cstate="print"/>
          <a:stretch>
            <a:fillRect/>
          </a:stretch>
        </p:blipFill>
        <p:spPr>
          <a:xfrm>
            <a:off x="6096000" y="2280769"/>
            <a:ext cx="5869193" cy="1745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756655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r>
              <a:t/>
            </a:r>
            <a:br/>
            <a:r>
              <a:t/>
            </a: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dirty="0">
                <a:solidFill>
                  <a:srgbClr val="FFFFFF"/>
                </a:solidFill>
                <a:latin typeface="Arial"/>
              </a:rPr>
              <a:t>Our RQ asks about Correlation</a:t>
            </a:r>
            <a:endParaRPr lang="en-US" sz="3200" b="0" strike="noStrike" spc="-1" dirty="0">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pPr algn="r">
                <a:lnSpc>
                  <a:spcPct val="100000"/>
                </a:lnSpc>
                <a:spcAft>
                  <a:spcPts val="601"/>
                </a:spcAft>
              </a:pPr>
              <a:t>3</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Here is a </a:t>
            </a:r>
            <a:r>
              <a:rPr lang="en-GB" sz="2400" b="1"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Histogram </a:t>
            </a:r>
            <a:r>
              <a:rPr lang="en-GB" sz="2400" b="0"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showing the frequencies of our dependent variable to include the normal curve overlay</a:t>
            </a:r>
            <a:r>
              <a:rPr lang="en-GB" sz="1800" b="0" strike="noStrike" spc="-1" dirty="0">
                <a:solidFill>
                  <a:srgbClr val="203232"/>
                </a:solidFill>
                <a:latin typeface="Calibri" panose="020F0502020204030204" pitchFamily="34" charset="0"/>
                <a:ea typeface="Calibri" panose="020F0502020204030204" pitchFamily="34" charset="0"/>
                <a:cs typeface="Calibri" panose="020F0502020204030204" pitchFamily="34" charset="0"/>
              </a:rPr>
              <a:t>.</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123" name="CustomShape 9"/>
          <p:cNvSpPr/>
          <p:nvPr/>
        </p:nvSpPr>
        <p:spPr>
          <a:xfrm>
            <a:off x="205560" y="165276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Calibri" panose="020F0502020204030204" pitchFamily="34" charset="0"/>
                <a:ea typeface="Calibri" panose="020F0502020204030204" pitchFamily="34" charset="0"/>
                <a:cs typeface="Calibri" panose="020F0502020204030204" pitchFamily="34" charset="0"/>
              </a:rPr>
              <a:t>The normal curve overlay </a:t>
            </a:r>
            <a:r>
              <a:rPr lang="en-GB" sz="1800" b="1" strike="noStrike" spc="-1" dirty="0">
                <a:solidFill>
                  <a:srgbClr val="203232"/>
                </a:solidFill>
                <a:latin typeface="Calibri" panose="020F0502020204030204" pitchFamily="34" charset="0"/>
                <a:ea typeface="Calibri" panose="020F0502020204030204" pitchFamily="34" charset="0"/>
                <a:cs typeface="Calibri" panose="020F0502020204030204" pitchFamily="34" charset="0"/>
              </a:rPr>
              <a:t>does not follow </a:t>
            </a:r>
            <a:r>
              <a:rPr lang="en-GB" sz="1800" b="0" strike="noStrike" spc="-1" dirty="0">
                <a:solidFill>
                  <a:srgbClr val="203232"/>
                </a:solidFill>
                <a:latin typeface="Calibri" panose="020F0502020204030204" pitchFamily="34" charset="0"/>
                <a:ea typeface="Calibri" panose="020F0502020204030204" pitchFamily="34" charset="0"/>
                <a:cs typeface="Calibri" panose="020F0502020204030204" pitchFamily="34" charset="0"/>
              </a:rPr>
              <a:t>the shape of the underlying data, so for our analysis we  use the non-parametric test for correlation that does not assume normality: </a:t>
            </a:r>
            <a:r>
              <a:rPr lang="en-GB" sz="1800" b="0" strike="noStrike" spc="-1" dirty="0">
                <a:solidFill>
                  <a:srgbClr val="0073CF"/>
                </a:solidFill>
                <a:latin typeface="Calibri" panose="020F0502020204030204" pitchFamily="34" charset="0"/>
                <a:ea typeface="Calibri" panose="020F0502020204030204" pitchFamily="34" charset="0"/>
                <a:cs typeface="Calibri" panose="020F0502020204030204" pitchFamily="34" charset="0"/>
              </a:rPr>
              <a:t>Spearman’s Rho </a:t>
            </a:r>
            <a:r>
              <a:rPr lang="en-GB" sz="1800" b="0" strike="noStrike" spc="-1" dirty="0">
                <a:solidFill>
                  <a:srgbClr val="203232"/>
                </a:solidFill>
                <a:latin typeface="Calibri" panose="020F0502020204030204" pitchFamily="34" charset="0"/>
                <a:ea typeface="Calibri" panose="020F0502020204030204" pitchFamily="34" charset="0"/>
                <a:cs typeface="Calibri" panose="020F0502020204030204" pitchFamily="34" charset="0"/>
              </a:rPr>
              <a:t>or </a:t>
            </a:r>
            <a:r>
              <a:rPr lang="en-GB" sz="1800" b="0" strike="noStrike" spc="-1" dirty="0">
                <a:solidFill>
                  <a:srgbClr val="0073CF"/>
                </a:solidFill>
                <a:latin typeface="Calibri" panose="020F0502020204030204" pitchFamily="34" charset="0"/>
                <a:ea typeface="Calibri" panose="020F0502020204030204" pitchFamily="34" charset="0"/>
                <a:cs typeface="Calibri" panose="020F0502020204030204" pitchFamily="34" charset="0"/>
              </a:rPr>
              <a:t>Kendal’s Tau</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 xmlns:a16="http://schemas.microsoft.com/office/drawing/2014/main" id="{1EC90903-88AB-445A-936B-2345174010F0}"/>
              </a:ext>
            </a:extLst>
          </p:cNvPr>
          <p:cNvPicPr>
            <a:picLocks noChangeAspect="1"/>
          </p:cNvPicPr>
          <p:nvPr/>
        </p:nvPicPr>
        <p:blipFill>
          <a:blip r:embed="rId3" cstate="print"/>
          <a:stretch>
            <a:fillRect/>
          </a:stretch>
        </p:blipFill>
        <p:spPr>
          <a:xfrm>
            <a:off x="366120" y="2340720"/>
            <a:ext cx="5903367" cy="364322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AB96B6-F21A-401F-B41A-2617093C0EE9}"/>
              </a:ext>
            </a:extLst>
          </p:cNvPr>
          <p:cNvSpPr>
            <a:spLocks noGrp="1"/>
          </p:cNvSpPr>
          <p:nvPr>
            <p:ph type="title"/>
          </p:nvPr>
        </p:nvSpPr>
        <p:spPr>
          <a:xfrm>
            <a:off x="447814" y="244774"/>
            <a:ext cx="10573972" cy="783926"/>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R-Script for correlation test</a:t>
            </a:r>
          </a:p>
        </p:txBody>
      </p:sp>
      <p:pic>
        <p:nvPicPr>
          <p:cNvPr id="5" name="Picture 4">
            <a:extLst>
              <a:ext uri="{FF2B5EF4-FFF2-40B4-BE49-F238E27FC236}">
                <a16:creationId xmlns="" xmlns:a16="http://schemas.microsoft.com/office/drawing/2014/main" id="{E38C8792-B6B4-4554-84D2-1FECEFB29C57}"/>
              </a:ext>
            </a:extLst>
          </p:cNvPr>
          <p:cNvPicPr>
            <a:picLocks noChangeAspect="1"/>
          </p:cNvPicPr>
          <p:nvPr/>
        </p:nvPicPr>
        <p:blipFill>
          <a:blip r:embed="rId3" cstate="print"/>
          <a:stretch>
            <a:fillRect/>
          </a:stretch>
        </p:blipFill>
        <p:spPr>
          <a:xfrm>
            <a:off x="1063883" y="1910444"/>
            <a:ext cx="10431432" cy="270228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 xmlns:p14="http://schemas.microsoft.com/office/powerpoint/2010/main" val="1840905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D69AF-CEF8-44CB-A7CD-D15978136AA5}"/>
              </a:ext>
            </a:extLst>
          </p:cNvPr>
          <p:cNvSpPr>
            <a:spLocks noGrp="1"/>
          </p:cNvSpPr>
          <p:nvPr>
            <p:ph type="title"/>
          </p:nvPr>
        </p:nvSpPr>
        <p:spPr>
          <a:xfrm>
            <a:off x="513127" y="408060"/>
            <a:ext cx="10312715" cy="914554"/>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Subtitle 2">
            <a:extLst>
              <a:ext uri="{FF2B5EF4-FFF2-40B4-BE49-F238E27FC236}">
                <a16:creationId xmlns="" xmlns:a16="http://schemas.microsoft.com/office/drawing/2014/main" id="{6FF99026-3464-4D82-AD25-511E590BD30C}"/>
              </a:ext>
            </a:extLst>
          </p:cNvPr>
          <p:cNvSpPr>
            <a:spLocks noGrp="1"/>
          </p:cNvSpPr>
          <p:nvPr>
            <p:ph type="subTitle"/>
          </p:nvPr>
        </p:nvSpPr>
        <p:spPr>
          <a:xfrm>
            <a:off x="513127" y="1028700"/>
            <a:ext cx="6195467" cy="4212771"/>
          </a:xfrm>
        </p:spPr>
        <p:txBody>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Spearman correlation coefficient (rho) is approximately 0.676, indicating a moderate to strong positive correlation between ‘abs_18_29’ and ‘capita_18_29’.</a:t>
            </a:r>
          </a:p>
          <a:p>
            <a:pPr marL="285750" indent="-28575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test statistic (S) is 4,857,102, reflecting the rank-based assessment.</a:t>
            </a:r>
          </a:p>
          <a:p>
            <a:pPr marL="285750" indent="-28575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p-value is less than 2.2e-16, significantly below the level of 0.05.</a:t>
            </a:r>
          </a:p>
        </p:txBody>
      </p:sp>
      <p:pic>
        <p:nvPicPr>
          <p:cNvPr id="6" name="Picture 5">
            <a:extLst>
              <a:ext uri="{FF2B5EF4-FFF2-40B4-BE49-F238E27FC236}">
                <a16:creationId xmlns="" xmlns:a16="http://schemas.microsoft.com/office/drawing/2014/main" id="{601DA3F0-3A14-4BE5-AE08-B1233BE7DFDD}"/>
              </a:ext>
            </a:extLst>
          </p:cNvPr>
          <p:cNvPicPr>
            <a:picLocks noChangeAspect="1"/>
          </p:cNvPicPr>
          <p:nvPr/>
        </p:nvPicPr>
        <p:blipFill>
          <a:blip r:embed="rId3" cstate="print"/>
          <a:stretch>
            <a:fillRect/>
          </a:stretch>
        </p:blipFill>
        <p:spPr>
          <a:xfrm>
            <a:off x="6708594" y="1172214"/>
            <a:ext cx="5422034" cy="4212771"/>
          </a:xfrm>
          <a:prstGeom prst="rect">
            <a:avLst/>
          </a:prstGeom>
        </p:spPr>
      </p:pic>
    </p:spTree>
    <p:extLst>
      <p:ext uri="{BB962C8B-B14F-4D97-AF65-F5344CB8AC3E}">
        <p14:creationId xmlns="" xmlns:p14="http://schemas.microsoft.com/office/powerpoint/2010/main" val="2408016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C3FA9-756D-432D-8A8E-2270E6CB8D94}"/>
              </a:ext>
            </a:extLst>
          </p:cNvPr>
          <p:cNvSpPr>
            <a:spLocks noGrp="1"/>
          </p:cNvSpPr>
          <p:nvPr>
            <p:ph type="title"/>
          </p:nvPr>
        </p:nvSpPr>
        <p:spPr>
          <a:xfrm>
            <a:off x="499680" y="362340"/>
            <a:ext cx="10030680" cy="1009260"/>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Significance of results </a:t>
            </a:r>
          </a:p>
        </p:txBody>
      </p:sp>
      <p:sp>
        <p:nvSpPr>
          <p:cNvPr id="3" name="Subtitle 2">
            <a:extLst>
              <a:ext uri="{FF2B5EF4-FFF2-40B4-BE49-F238E27FC236}">
                <a16:creationId xmlns="" xmlns:a16="http://schemas.microsoft.com/office/drawing/2014/main" id="{495764DB-AB0B-48C3-8D4A-70577FA1FC7D}"/>
              </a:ext>
            </a:extLst>
          </p:cNvPr>
          <p:cNvSpPr>
            <a:spLocks noGrp="1"/>
          </p:cNvSpPr>
          <p:nvPr>
            <p:ph type="subTitle"/>
          </p:nvPr>
        </p:nvSpPr>
        <p:spPr>
          <a:xfrm>
            <a:off x="499680" y="1440360"/>
            <a:ext cx="10972440" cy="3977280"/>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The Spearman correlation coefficient of approximately 0.676 indicates a strong link between the number of COVID-19 cases and the population size of the 18-29 age group, highlighting how demographic factors influence virus spread.</a:t>
            </a:r>
          </a:p>
          <a:p>
            <a:r>
              <a:rPr lang="en-US" sz="2000" dirty="0">
                <a:latin typeface="Calibri" panose="020F0502020204030204" pitchFamily="34" charset="0"/>
                <a:ea typeface="Calibri" panose="020F0502020204030204" pitchFamily="34" charset="0"/>
                <a:cs typeface="Calibri" panose="020F0502020204030204" pitchFamily="34" charset="0"/>
              </a:rPr>
              <a:t>The significant p-value (&lt; 2.2e-16) suggests that public health strategies can be tailored to effectively address the needs of this age group, enhancing vaccination and awareness efforts.</a:t>
            </a:r>
          </a:p>
          <a:p>
            <a:r>
              <a:rPr lang="en-US" sz="2000" dirty="0">
                <a:latin typeface="Calibri" panose="020F0502020204030204" pitchFamily="34" charset="0"/>
                <a:ea typeface="Calibri" panose="020F0502020204030204" pitchFamily="34" charset="0"/>
                <a:cs typeface="Calibri" panose="020F0502020204030204" pitchFamily="34" charset="0"/>
              </a:rPr>
              <a:t>Findings can guide healthcare resource allocation, ensuring that areas with larger young adult populations are adequately prepared for potential case surges.</a:t>
            </a:r>
          </a:p>
          <a:p>
            <a:r>
              <a:rPr lang="en-US" sz="2000" dirty="0">
                <a:latin typeface="Calibri" panose="020F0502020204030204" pitchFamily="34" charset="0"/>
                <a:ea typeface="Calibri" panose="020F0502020204030204" pitchFamily="34" charset="0"/>
                <a:cs typeface="Calibri" panose="020F0502020204030204" pitchFamily="34" charset="0"/>
              </a:rPr>
              <a:t>The correlation provides a basis for further studies to explore factors affecting COVID-19 transmission among young adults, aiding in the development of predictive models.</a:t>
            </a:r>
          </a:p>
          <a:p>
            <a:r>
              <a:rPr lang="en-US" sz="2000" dirty="0">
                <a:latin typeface="Calibri" panose="020F0502020204030204" pitchFamily="34" charset="0"/>
                <a:ea typeface="Calibri" panose="020F0502020204030204" pitchFamily="34" charset="0"/>
                <a:cs typeface="Calibri" panose="020F0502020204030204" pitchFamily="34" charset="0"/>
              </a:rPr>
              <a:t>This can inform public health messaging aimed at educating young adults about COVID-19 risks and the importance of preventive measures in densely populated settings.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051966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90D4DF-8D18-4C02-9998-65BBC001BE52}"/>
              </a:ext>
            </a:extLst>
          </p:cNvPr>
          <p:cNvSpPr>
            <a:spLocks noGrp="1"/>
          </p:cNvSpPr>
          <p:nvPr>
            <p:ph type="title"/>
          </p:nvPr>
        </p:nvSpPr>
        <p:spPr>
          <a:xfrm>
            <a:off x="864353" y="332711"/>
            <a:ext cx="9947082" cy="976136"/>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Which hypothesis is accepted?</a:t>
            </a:r>
          </a:p>
        </p:txBody>
      </p:sp>
      <p:sp>
        <p:nvSpPr>
          <p:cNvPr id="3" name="Subtitle 2">
            <a:extLst>
              <a:ext uri="{FF2B5EF4-FFF2-40B4-BE49-F238E27FC236}">
                <a16:creationId xmlns="" xmlns:a16="http://schemas.microsoft.com/office/drawing/2014/main" id="{9823BA4D-92B9-4DDA-A34B-3FA2E9ADACB5}"/>
              </a:ext>
            </a:extLst>
          </p:cNvPr>
          <p:cNvSpPr>
            <a:spLocks noGrp="1"/>
          </p:cNvSpPr>
          <p:nvPr>
            <p:ph type="subTitle"/>
          </p:nvPr>
        </p:nvSpPr>
        <p:spPr>
          <a:xfrm>
            <a:off x="864353" y="1440360"/>
            <a:ext cx="10972440" cy="3977280"/>
          </a:xfrm>
        </p:spPr>
        <p:txBody>
          <a:bodyPr/>
          <a:lstStyle/>
          <a:p>
            <a:pPr marL="457200" indent="-457200" algn="just">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The null hypothesis (H0) is rejected, indicating a statistically significant correlation between the variables.</a:t>
            </a:r>
          </a:p>
          <a:p>
            <a:pPr marL="457200" indent="-457200" algn="just">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The alternative hypothesis (H1) is accepted, confirming a correlation exists between COVID-19 cases and population size in this age group.</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040518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0E6F5-C067-4FB9-AECF-F2EC2C07F5A4}"/>
              </a:ext>
            </a:extLst>
          </p:cNvPr>
          <p:cNvSpPr>
            <a:spLocks noGrp="1"/>
          </p:cNvSpPr>
          <p:nvPr>
            <p:ph type="title"/>
          </p:nvPr>
        </p:nvSpPr>
        <p:spPr>
          <a:xfrm>
            <a:off x="609780" y="302726"/>
            <a:ext cx="10614032" cy="988192"/>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Further use of the results</a:t>
            </a:r>
          </a:p>
        </p:txBody>
      </p:sp>
      <p:sp>
        <p:nvSpPr>
          <p:cNvPr id="3" name="Subtitle 2">
            <a:extLst>
              <a:ext uri="{FF2B5EF4-FFF2-40B4-BE49-F238E27FC236}">
                <a16:creationId xmlns="" xmlns:a16="http://schemas.microsoft.com/office/drawing/2014/main" id="{72191288-5C43-4674-8AE9-A26192B76485}"/>
              </a:ext>
            </a:extLst>
          </p:cNvPr>
          <p:cNvSpPr>
            <a:spLocks noGrp="1"/>
          </p:cNvSpPr>
          <p:nvPr>
            <p:ph type="subTitle"/>
          </p:nvPr>
        </p:nvSpPr>
        <p:spPr>
          <a:xfrm>
            <a:off x="609780" y="1440360"/>
            <a:ext cx="10972440" cy="3977280"/>
          </a:xfrm>
        </p:spPr>
        <p:txBody>
          <a:bodyPr/>
          <a:lstStyle/>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Targeted Resource Allocation: </a:t>
            </a:r>
            <a:r>
              <a:rPr lang="en-US" sz="2000" dirty="0">
                <a:latin typeface="Calibri" panose="020F0502020204030204" pitchFamily="34" charset="0"/>
                <a:ea typeface="Calibri" panose="020F0502020204030204" pitchFamily="34" charset="0"/>
                <a:cs typeface="Calibri" panose="020F0502020204030204" pitchFamily="34" charset="0"/>
              </a:rPr>
              <a:t>Use the correlation to direct public health resources to areas with higher young adult populations during future pandemics.</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Focused Interventions: </a:t>
            </a:r>
            <a:r>
              <a:rPr lang="en-US" sz="2000" dirty="0">
                <a:latin typeface="Calibri" panose="020F0502020204030204" pitchFamily="34" charset="0"/>
                <a:ea typeface="Calibri" panose="020F0502020204030204" pitchFamily="34" charset="0"/>
                <a:cs typeface="Calibri" panose="020F0502020204030204" pitchFamily="34" charset="0"/>
              </a:rPr>
              <a:t>Develop specific campaigns and preventive measures aimed at young adults to reduce transmission rates.</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Enhanced Surveillance: </a:t>
            </a:r>
            <a:r>
              <a:rPr lang="en-US" sz="2000" dirty="0">
                <a:latin typeface="Calibri" panose="020F0502020204030204" pitchFamily="34" charset="0"/>
                <a:ea typeface="Calibri" panose="020F0502020204030204" pitchFamily="34" charset="0"/>
                <a:cs typeface="Calibri" panose="020F0502020204030204" pitchFamily="34" charset="0"/>
              </a:rPr>
              <a:t>Monitor young adult demographics closely to detect trends early and respond proactively in outbreaks.</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Policy Development: </a:t>
            </a:r>
            <a:r>
              <a:rPr lang="en-US" sz="2000" dirty="0">
                <a:latin typeface="Calibri" panose="020F0502020204030204" pitchFamily="34" charset="0"/>
                <a:ea typeface="Calibri" panose="020F0502020204030204" pitchFamily="34" charset="0"/>
                <a:cs typeface="Calibri" panose="020F0502020204030204" pitchFamily="34" charset="0"/>
              </a:rPr>
              <a:t>Inform evidence-based policies that prioritize the health needs of young adults during public health crises.</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Community Engagement: </a:t>
            </a:r>
            <a:r>
              <a:rPr lang="en-US" sz="2000" dirty="0">
                <a:latin typeface="Calibri" panose="020F0502020204030204" pitchFamily="34" charset="0"/>
                <a:ea typeface="Calibri" panose="020F0502020204030204" pitchFamily="34" charset="0"/>
                <a:cs typeface="Calibri" panose="020F0502020204030204" pitchFamily="34" charset="0"/>
              </a:rPr>
              <a:t>Foster engagement with young adults to improve compliance with health guidelines and encourage participation in vaccination and testing efforts.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4292634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10880</TotalTime>
  <Words>1126</Words>
  <Application>Microsoft Office PowerPoint</Application>
  <PresentationFormat>Custom</PresentationFormat>
  <Paragraphs>75</Paragraphs>
  <Slides>8</Slides>
  <Notes>7</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Slide 1</vt:lpstr>
      <vt:lpstr>Slide 2</vt:lpstr>
      <vt:lpstr>Slide 3</vt:lpstr>
      <vt:lpstr>R-Script for correlation test</vt:lpstr>
      <vt:lpstr>Results</vt:lpstr>
      <vt:lpstr>Significance of results </vt:lpstr>
      <vt:lpstr>Which hypothesis is accepted?</vt:lpstr>
      <vt:lpstr>Further use of the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medam satish kumar reddy</dc:creator>
  <cp:lastModifiedBy>medam satish kumar reddy</cp:lastModifiedBy>
  <cp:revision>3</cp:revision>
  <dcterms:created xsi:type="dcterms:W3CDTF">2019-10-01T08:37:56Z</dcterms:created>
  <dcterms:modified xsi:type="dcterms:W3CDTF">2024-11-24T20:07:32Z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