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5" r:id="rId8"/>
    <p:sldId id="270" r:id="rId9"/>
    <p:sldId id="271" r:id="rId10"/>
    <p:sldId id="264" r:id="rId11"/>
    <p:sldId id="266" r:id="rId12"/>
    <p:sldId id="268" r:id="rId13"/>
    <p:sldId id="272" r:id="rId14"/>
    <p:sldId id="273" r:id="rId15"/>
    <p:sldId id="274" r:id="rId16"/>
    <p:sldId id="276" r:id="rId17"/>
    <p:sldId id="275" r:id="rId18"/>
    <p:sldId id="269" r:id="rId19"/>
    <p:sldId id="277" r:id="rId20"/>
    <p:sldId id="263" r:id="rId21"/>
    <p:sldId id="281" r:id="rId22"/>
    <p:sldId id="284" r:id="rId23"/>
    <p:sldId id="280" r:id="rId24"/>
    <p:sldId id="282" r:id="rId25"/>
    <p:sldId id="283"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84920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7663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52200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27745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846C8-E4F9-40E4-810F-1BC2682A68C8}" type="datetimeFigureOut">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61944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846C8-E4F9-40E4-810F-1BC2682A68C8}" type="datetimeFigureOut">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91769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846C8-E4F9-40E4-810F-1BC2682A68C8}" type="datetimeFigureOut">
              <a:rPr lang="en-US" smtClean="0"/>
              <a:t>3/23/2014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9899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846C8-E4F9-40E4-810F-1BC2682A68C8}" type="datetimeFigureOut">
              <a:rPr lang="en-US" smtClean="0"/>
              <a:t>3/23/2014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2951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846C8-E4F9-40E4-810F-1BC2682A68C8}" type="datetimeFigureOut">
              <a:rPr lang="en-US" smtClean="0"/>
              <a:t>3/23/2014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41793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79427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56964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846C8-E4F9-40E4-810F-1BC2682A68C8}" type="datetimeFigureOut">
              <a:rPr lang="en-US" smtClean="0"/>
              <a:t>3/23/2014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3CAD7-74D1-4B89-BB81-AF01D0458498}" type="slidenum">
              <a:rPr lang="en-US" smtClean="0"/>
              <a:t>‹#›</a:t>
            </a:fld>
            <a:endParaRPr lang="en-US"/>
          </a:p>
        </p:txBody>
      </p:sp>
    </p:spTree>
    <p:extLst>
      <p:ext uri="{BB962C8B-B14F-4D97-AF65-F5344CB8AC3E}">
        <p14:creationId xmlns:p14="http://schemas.microsoft.com/office/powerpoint/2010/main" val="32426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a:t>
            </a:r>
            <a:endParaRPr lang="en-US" dirty="0"/>
          </a:p>
        </p:txBody>
      </p:sp>
      <p:sp>
        <p:nvSpPr>
          <p:cNvPr id="3" name="Subtitle 2"/>
          <p:cNvSpPr>
            <a:spLocks noGrp="1"/>
          </p:cNvSpPr>
          <p:nvPr>
            <p:ph type="subTitle" idx="1"/>
          </p:nvPr>
        </p:nvSpPr>
        <p:spPr/>
        <p:txBody>
          <a:bodyPr/>
          <a:lstStyle/>
          <a:p>
            <a:r>
              <a:rPr lang="en-US" dirty="0" err="1" smtClean="0"/>
              <a:t>Dept</a:t>
            </a:r>
            <a:r>
              <a:rPr lang="en-US" dirty="0" smtClean="0"/>
              <a:t> of CSE</a:t>
            </a:r>
          </a:p>
          <a:p>
            <a:r>
              <a:rPr lang="en-US" dirty="0" smtClean="0"/>
              <a:t>2012 Series</a:t>
            </a:r>
            <a:endParaRPr lang="en-US" dirty="0"/>
          </a:p>
        </p:txBody>
      </p:sp>
    </p:spTree>
    <p:extLst>
      <p:ext uri="{BB962C8B-B14F-4D97-AF65-F5344CB8AC3E}">
        <p14:creationId xmlns:p14="http://schemas.microsoft.com/office/powerpoint/2010/main" val="55444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extended </a:t>
            </a:r>
            <a:r>
              <a:rPr lang="en-US" b="1" dirty="0" err="1" smtClean="0">
                <a:solidFill>
                  <a:srgbClr val="00B050"/>
                </a:solidFill>
              </a:rPr>
              <a:t>JFrame</a:t>
            </a:r>
            <a:r>
              <a:rPr lang="en-US" b="1" dirty="0" smtClean="0">
                <a:solidFill>
                  <a:srgbClr val="00B050"/>
                </a:solidFill>
              </a:rPr>
              <a:t> </a:t>
            </a:r>
            <a:r>
              <a:rPr lang="en-US" b="1" dirty="0" smtClean="0"/>
              <a:t>class</a:t>
            </a:r>
            <a:endParaRPr lang="en-US" b="1" dirty="0"/>
          </a:p>
        </p:txBody>
      </p:sp>
      <p:sp>
        <p:nvSpPr>
          <p:cNvPr id="3" name="Content Placeholder 2"/>
          <p:cNvSpPr>
            <a:spLocks noGrp="1"/>
          </p:cNvSpPr>
          <p:nvPr>
            <p:ph idx="1"/>
          </p:nvPr>
        </p:nvSpPr>
        <p:spPr/>
        <p:txBody>
          <a:bodyPr>
            <a:normAutofit fontScale="25000" lnSpcReduction="20000"/>
          </a:bodyPr>
          <a:lstStyle/>
          <a:p>
            <a:r>
              <a:rPr lang="en-US" sz="6400" b="1" dirty="0"/>
              <a:t>import </a:t>
            </a:r>
            <a:r>
              <a:rPr lang="en-US" sz="6400" b="1" dirty="0" err="1"/>
              <a:t>javax.swing</a:t>
            </a:r>
            <a:r>
              <a:rPr lang="en-US" sz="6400" b="1" dirty="0"/>
              <a:t>.*;</a:t>
            </a:r>
          </a:p>
          <a:p>
            <a:r>
              <a:rPr lang="en-US" sz="6400" b="1" dirty="0"/>
              <a:t>import </a:t>
            </a:r>
            <a:r>
              <a:rPr lang="en-US" sz="6400" b="1" dirty="0" err="1"/>
              <a:t>java.math</a:t>
            </a:r>
            <a:r>
              <a:rPr lang="en-US" sz="6400" b="1" dirty="0"/>
              <a:t>.*;</a:t>
            </a:r>
          </a:p>
          <a:p>
            <a:r>
              <a:rPr lang="en-US" sz="6400" b="1" dirty="0"/>
              <a:t>import </a:t>
            </a:r>
            <a:r>
              <a:rPr lang="en-US" sz="6400" b="1" dirty="0" err="1"/>
              <a:t>java.util</a:t>
            </a:r>
            <a:r>
              <a:rPr lang="en-US" sz="6400" b="1" dirty="0"/>
              <a:t>.*;</a:t>
            </a:r>
          </a:p>
          <a:p>
            <a:r>
              <a:rPr lang="en-US" sz="6400" b="1" dirty="0"/>
              <a:t>class </a:t>
            </a:r>
            <a:r>
              <a:rPr lang="en-US" sz="6400" b="1" dirty="0" err="1"/>
              <a:t>CustomeFrame</a:t>
            </a:r>
            <a:r>
              <a:rPr lang="en-US" sz="6400" b="1" dirty="0"/>
              <a:t> extends </a:t>
            </a:r>
            <a:r>
              <a:rPr lang="en-US" sz="6400" b="1" dirty="0" err="1"/>
              <a:t>JFrame</a:t>
            </a:r>
            <a:r>
              <a:rPr lang="en-US" sz="6400" b="1" dirty="0"/>
              <a:t>{</a:t>
            </a:r>
          </a:p>
          <a:p>
            <a:r>
              <a:rPr lang="en-US" sz="6400" b="1" dirty="0"/>
              <a:t>public </a:t>
            </a:r>
            <a:r>
              <a:rPr lang="en-US" sz="6400" b="1" dirty="0" err="1"/>
              <a:t>CustomeFrame</a:t>
            </a:r>
            <a:r>
              <a:rPr lang="en-US" sz="6400" b="1" dirty="0"/>
              <a:t>(){</a:t>
            </a:r>
          </a:p>
          <a:p>
            <a:r>
              <a:rPr lang="en-US" sz="6400" dirty="0"/>
              <a:t> </a:t>
            </a:r>
            <a:r>
              <a:rPr lang="en-US" sz="6400" b="1" dirty="0" err="1"/>
              <a:t>this.setTitle</a:t>
            </a:r>
            <a:r>
              <a:rPr lang="en-US" sz="6400" b="1" dirty="0"/>
              <a:t>("******MY Window ******");</a:t>
            </a:r>
          </a:p>
          <a:p>
            <a:r>
              <a:rPr lang="en-US" sz="6400" dirty="0"/>
              <a:t> </a:t>
            </a:r>
            <a:r>
              <a:rPr lang="en-US" sz="6400" b="1" dirty="0" err="1"/>
              <a:t>this.setLocation</a:t>
            </a:r>
            <a:r>
              <a:rPr lang="en-US" sz="6400" b="1" dirty="0"/>
              <a:t>(200, 100);</a:t>
            </a:r>
          </a:p>
          <a:p>
            <a:r>
              <a:rPr lang="en-US" sz="6400" dirty="0"/>
              <a:t>     </a:t>
            </a:r>
            <a:r>
              <a:rPr lang="en-US" sz="6400" b="1" dirty="0" err="1"/>
              <a:t>this.setSize</a:t>
            </a:r>
            <a:r>
              <a:rPr lang="en-US" sz="6400" b="1" dirty="0"/>
              <a:t>(500, 400);</a:t>
            </a:r>
          </a:p>
          <a:p>
            <a:r>
              <a:rPr lang="en-US" sz="6400" dirty="0"/>
              <a:t> </a:t>
            </a:r>
            <a:r>
              <a:rPr lang="en-US" sz="6400" b="1" dirty="0" err="1"/>
              <a:t>this.setVisible</a:t>
            </a:r>
            <a:r>
              <a:rPr lang="en-US" sz="6400" b="1" dirty="0"/>
              <a:t>(true);</a:t>
            </a:r>
          </a:p>
          <a:p>
            <a:r>
              <a:rPr lang="en-US" sz="6400" dirty="0"/>
              <a:t>}</a:t>
            </a:r>
          </a:p>
          <a:p>
            <a:r>
              <a:rPr lang="en-US" sz="6400" dirty="0"/>
              <a:t>}</a:t>
            </a:r>
          </a:p>
          <a:p>
            <a:r>
              <a:rPr lang="en-US" sz="6400" b="1" dirty="0"/>
              <a:t>public class </a:t>
            </a:r>
            <a:r>
              <a:rPr lang="en-US" sz="6400" b="1" dirty="0" err="1"/>
              <a:t>myInput</a:t>
            </a:r>
            <a:r>
              <a:rPr lang="en-US" sz="6400" b="1" dirty="0"/>
              <a:t> {</a:t>
            </a:r>
          </a:p>
          <a:p>
            <a:endParaRPr lang="en-US" sz="6400" dirty="0"/>
          </a:p>
          <a:p>
            <a:r>
              <a:rPr lang="en-US" sz="6400" b="1" dirty="0"/>
              <a:t>public static void main(String[] </a:t>
            </a:r>
            <a:r>
              <a:rPr lang="en-US" sz="6400" b="1" dirty="0" err="1"/>
              <a:t>args</a:t>
            </a:r>
            <a:r>
              <a:rPr lang="en-US" sz="6400" b="1" dirty="0"/>
              <a:t>) {</a:t>
            </a:r>
          </a:p>
          <a:p>
            <a:r>
              <a:rPr lang="en-US" sz="6400" dirty="0"/>
              <a:t>// </a:t>
            </a:r>
            <a:r>
              <a:rPr lang="en-US" sz="6400" b="1" dirty="0"/>
              <a:t>TODO Auto-generated method stub</a:t>
            </a:r>
          </a:p>
          <a:p>
            <a:r>
              <a:rPr lang="en-US" sz="6400" dirty="0"/>
              <a:t>     </a:t>
            </a:r>
            <a:r>
              <a:rPr lang="en-US" sz="6400" dirty="0" err="1"/>
              <a:t>CustomeFrame</a:t>
            </a:r>
            <a:r>
              <a:rPr lang="en-US" sz="6400" dirty="0"/>
              <a:t> frame=</a:t>
            </a:r>
            <a:r>
              <a:rPr lang="en-US" sz="6400" b="1" dirty="0"/>
              <a:t>new </a:t>
            </a:r>
            <a:r>
              <a:rPr lang="en-US" sz="6400" b="1" dirty="0" err="1"/>
              <a:t>CustomeFrame</a:t>
            </a:r>
            <a:r>
              <a:rPr lang="en-US" sz="6400" b="1" dirty="0"/>
              <a:t>();</a:t>
            </a:r>
          </a:p>
          <a:p>
            <a:r>
              <a:rPr lang="en-US" sz="6400" dirty="0"/>
              <a:t>     </a:t>
            </a:r>
            <a:r>
              <a:rPr lang="en-US" sz="6400" dirty="0" err="1"/>
              <a:t>CustomeFrame</a:t>
            </a:r>
            <a:r>
              <a:rPr lang="en-US" sz="6400" dirty="0"/>
              <a:t> frame1=</a:t>
            </a:r>
            <a:r>
              <a:rPr lang="en-US" sz="6400" b="1" dirty="0"/>
              <a:t>new </a:t>
            </a:r>
            <a:r>
              <a:rPr lang="en-US" sz="6400" b="1" dirty="0" err="1"/>
              <a:t>CustomeFrame</a:t>
            </a:r>
            <a:r>
              <a:rPr lang="en-US" sz="6400" b="1" dirty="0"/>
              <a:t>();</a:t>
            </a:r>
          </a:p>
          <a:p>
            <a:r>
              <a:rPr lang="en-US" sz="6400" dirty="0"/>
              <a:t>     </a:t>
            </a:r>
          </a:p>
          <a:p>
            <a:r>
              <a:rPr lang="en-US" sz="6400" dirty="0"/>
              <a:t> </a:t>
            </a:r>
          </a:p>
          <a:p>
            <a:r>
              <a:rPr lang="en-US" sz="6400" dirty="0"/>
              <a:t> }</a:t>
            </a:r>
          </a:p>
          <a:p>
            <a:r>
              <a:rPr lang="en-US" sz="6400" dirty="0"/>
              <a:t>}</a:t>
            </a:r>
          </a:p>
          <a:p>
            <a:endParaRPr lang="en-US" dirty="0"/>
          </a:p>
          <a:p>
            <a:endParaRPr lang="en-US" dirty="0"/>
          </a:p>
        </p:txBody>
      </p:sp>
    </p:spTree>
    <p:extLst>
      <p:ext uri="{BB962C8B-B14F-4D97-AF65-F5344CB8AC3E}">
        <p14:creationId xmlns:p14="http://schemas.microsoft.com/office/powerpoint/2010/main" val="2649956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smtClean="0"/>
              <a:t>What You Can Do in a Subclass?</a:t>
            </a:r>
            <a:endParaRPr lang="en-US" smtClean="0"/>
          </a:p>
        </p:txBody>
      </p:sp>
      <p:sp>
        <p:nvSpPr>
          <p:cNvPr id="11267" name="Content Placeholder 2"/>
          <p:cNvSpPr>
            <a:spLocks noGrp="1"/>
          </p:cNvSpPr>
          <p:nvPr>
            <p:ph idx="1"/>
          </p:nvPr>
        </p:nvSpPr>
        <p:spPr/>
        <p:txBody>
          <a:bodyPr/>
          <a:lstStyle/>
          <a:p>
            <a:r>
              <a:rPr lang="en-US" smtClean="0"/>
              <a:t>The inherited fields can be used directly, just like any other fields.</a:t>
            </a:r>
          </a:p>
          <a:p>
            <a:r>
              <a:rPr lang="en-US" smtClean="0"/>
              <a:t>You can declare new fields in the subclass that are not in the superclass.</a:t>
            </a:r>
          </a:p>
          <a:p>
            <a:r>
              <a:rPr lang="en-US" smtClean="0"/>
              <a:t>The inherited methods can be used directly as they are.</a:t>
            </a:r>
          </a:p>
        </p:txBody>
      </p:sp>
      <p:sp>
        <p:nvSpPr>
          <p:cNvPr id="112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9DF00331-2B40-4835-B9E0-C5757B7A59D7}" type="slidenum">
              <a:rPr lang="en-US" sz="1400" smtClean="0"/>
              <a:pPr/>
              <a:t>11</a:t>
            </a:fld>
            <a:endParaRPr lang="en-US" sz="1400" smtClean="0"/>
          </a:p>
        </p:txBody>
      </p:sp>
    </p:spTree>
    <p:extLst>
      <p:ext uri="{BB962C8B-B14F-4D97-AF65-F5344CB8AC3E}">
        <p14:creationId xmlns:p14="http://schemas.microsoft.com/office/powerpoint/2010/main" val="337253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normAutofit lnSpcReduction="10000"/>
          </a:bodyPr>
          <a:lstStyle/>
          <a:p>
            <a:r>
              <a:rPr lang="en-US" dirty="0" smtClean="0"/>
              <a:t>You can write a new </a:t>
            </a:r>
            <a:r>
              <a:rPr lang="en-US" i="1" dirty="0" smtClean="0"/>
              <a:t>instance</a:t>
            </a:r>
            <a:r>
              <a:rPr lang="en-US" dirty="0" smtClean="0"/>
              <a:t> method in the subclass that has the same signature as the one in the superclass, thus </a:t>
            </a:r>
            <a:r>
              <a:rPr lang="en-US" i="1" dirty="0" smtClean="0">
                <a:solidFill>
                  <a:srgbClr val="FF0000"/>
                </a:solidFill>
              </a:rPr>
              <a:t>overriding</a:t>
            </a:r>
            <a:r>
              <a:rPr lang="en-US" dirty="0" smtClean="0">
                <a:solidFill>
                  <a:srgbClr val="FF0000"/>
                </a:solidFill>
              </a:rPr>
              <a:t> </a:t>
            </a:r>
            <a:r>
              <a:rPr lang="en-US" dirty="0" smtClean="0"/>
              <a:t>it.</a:t>
            </a:r>
          </a:p>
          <a:p>
            <a:r>
              <a:rPr lang="en-US" dirty="0" smtClean="0"/>
              <a:t>You can declare new methods in the subclass that are not in the superclass.</a:t>
            </a:r>
          </a:p>
          <a:p>
            <a:r>
              <a:rPr lang="en-US" dirty="0" smtClean="0"/>
              <a:t>You can write a subclass constructor that invokes the constructor of the superclass, either implicitly or by using the keyword super.</a:t>
            </a:r>
          </a:p>
        </p:txBody>
      </p:sp>
      <p:sp>
        <p:nvSpPr>
          <p:cNvPr id="122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2925DF95-CB12-49D7-B784-50D609F39CDE}" type="slidenum">
              <a:rPr lang="en-US" sz="1400" smtClean="0"/>
              <a:pPr/>
              <a:t>12</a:t>
            </a:fld>
            <a:endParaRPr lang="en-US" sz="1400" smtClean="0"/>
          </a:p>
        </p:txBody>
      </p:sp>
    </p:spTree>
    <p:extLst>
      <p:ext uri="{BB962C8B-B14F-4D97-AF65-F5344CB8AC3E}">
        <p14:creationId xmlns:p14="http://schemas.microsoft.com/office/powerpoint/2010/main" val="357403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super</a:t>
            </a:r>
            <a:r>
              <a:rPr lang="en-US" b="1" dirty="0" smtClean="0"/>
              <a:t> keyword</a:t>
            </a:r>
            <a:endParaRPr lang="en-US" b="1" dirty="0"/>
          </a:p>
        </p:txBody>
      </p:sp>
      <p:sp>
        <p:nvSpPr>
          <p:cNvPr id="3" name="Content Placeholder 2"/>
          <p:cNvSpPr>
            <a:spLocks noGrp="1"/>
          </p:cNvSpPr>
          <p:nvPr>
            <p:ph idx="1"/>
          </p:nvPr>
        </p:nvSpPr>
        <p:spPr>
          <a:xfrm>
            <a:off x="990600" y="1295400"/>
            <a:ext cx="7696200" cy="4830763"/>
          </a:xfrm>
        </p:spPr>
        <p:txBody>
          <a:bodyPr>
            <a:noAutofit/>
          </a:bodyPr>
          <a:lstStyle/>
          <a:p>
            <a:pPr marL="0" indent="0">
              <a:buNone/>
            </a:pPr>
            <a:r>
              <a:rPr lang="en-US" sz="1050" b="1" dirty="0"/>
              <a:t>import </a:t>
            </a:r>
            <a:r>
              <a:rPr lang="en-US" sz="1050" b="1" dirty="0" err="1"/>
              <a:t>javax.swing</a:t>
            </a:r>
            <a:r>
              <a:rPr lang="en-US" sz="1050" b="1" dirty="0"/>
              <a:t>.*;</a:t>
            </a:r>
          </a:p>
          <a:p>
            <a:pPr marL="0" indent="0">
              <a:buNone/>
            </a:pPr>
            <a:r>
              <a:rPr lang="en-US" sz="1050" b="1" dirty="0"/>
              <a:t>import </a:t>
            </a:r>
            <a:r>
              <a:rPr lang="en-US" sz="1050" b="1" dirty="0" err="1"/>
              <a:t>java.math</a:t>
            </a:r>
            <a:r>
              <a:rPr lang="en-US" sz="1050" b="1" dirty="0"/>
              <a:t>.*;</a:t>
            </a:r>
          </a:p>
          <a:p>
            <a:pPr marL="0" indent="0">
              <a:buNone/>
            </a:pPr>
            <a:r>
              <a:rPr lang="en-US" sz="1050" b="1" dirty="0"/>
              <a:t>import </a:t>
            </a:r>
            <a:r>
              <a:rPr lang="en-US" sz="1050" b="1" dirty="0" err="1"/>
              <a:t>java.util</a:t>
            </a:r>
            <a:r>
              <a:rPr lang="en-US" sz="1050" b="1" dirty="0" smtClean="0"/>
              <a:t>.*;</a:t>
            </a:r>
            <a:endParaRPr lang="en-US" sz="1050" dirty="0"/>
          </a:p>
          <a:p>
            <a:pPr marL="0" indent="0">
              <a:buNone/>
            </a:pPr>
            <a:r>
              <a:rPr lang="en-US" sz="1050" b="1" dirty="0"/>
              <a:t>public class </a:t>
            </a:r>
            <a:r>
              <a:rPr lang="en-US" sz="1050" b="1" dirty="0" err="1"/>
              <a:t>myInput</a:t>
            </a:r>
            <a:r>
              <a:rPr lang="en-US" sz="1050" b="1" dirty="0"/>
              <a:t> </a:t>
            </a:r>
            <a:r>
              <a:rPr lang="en-US" sz="1050" b="1" dirty="0" smtClean="0"/>
              <a:t>{</a:t>
            </a:r>
            <a:endParaRPr lang="en-US" sz="1050" dirty="0"/>
          </a:p>
          <a:p>
            <a:pPr marL="0" indent="0">
              <a:buNone/>
            </a:pPr>
            <a:r>
              <a:rPr lang="en-US" sz="1050" b="1" dirty="0"/>
              <a:t>public static void main(String[] </a:t>
            </a:r>
            <a:r>
              <a:rPr lang="en-US" sz="1050" b="1" dirty="0" err="1"/>
              <a:t>args</a:t>
            </a:r>
            <a:r>
              <a:rPr lang="en-US" sz="1050" b="1" dirty="0"/>
              <a:t>) </a:t>
            </a:r>
            <a:r>
              <a:rPr lang="en-US" sz="1050" b="1" dirty="0" smtClean="0"/>
              <a:t>{</a:t>
            </a:r>
            <a:endParaRPr lang="en-US" sz="1050" dirty="0"/>
          </a:p>
          <a:p>
            <a:pPr marL="0" indent="0">
              <a:buNone/>
            </a:pPr>
            <a:r>
              <a:rPr lang="en-US" sz="1050" dirty="0"/>
              <a:t>Subclass s = </a:t>
            </a:r>
            <a:r>
              <a:rPr lang="en-US" sz="1050" b="1" dirty="0"/>
              <a:t>new Subclass();</a:t>
            </a:r>
          </a:p>
          <a:p>
            <a:pPr marL="0" indent="0">
              <a:buNone/>
            </a:pPr>
            <a:r>
              <a:rPr lang="en-US" sz="1050" dirty="0"/>
              <a:t>        </a:t>
            </a:r>
            <a:r>
              <a:rPr lang="en-US" sz="1050" dirty="0" err="1"/>
              <a:t>s.printMethod</a:t>
            </a:r>
            <a:r>
              <a:rPr lang="en-US" sz="1050" dirty="0"/>
              <a:t>(); </a:t>
            </a:r>
          </a:p>
          <a:p>
            <a:pPr marL="0" indent="0">
              <a:buNone/>
            </a:pPr>
            <a:r>
              <a:rPr lang="en-US" sz="1050" dirty="0"/>
              <a:t> }</a:t>
            </a:r>
          </a:p>
          <a:p>
            <a:pPr marL="0" indent="0">
              <a:buNone/>
            </a:pPr>
            <a:r>
              <a:rPr lang="en-US" sz="1050" dirty="0"/>
              <a:t>}</a:t>
            </a:r>
          </a:p>
          <a:p>
            <a:pPr marL="0" indent="0">
              <a:buNone/>
            </a:pPr>
            <a:r>
              <a:rPr lang="en-US" sz="1050" dirty="0"/>
              <a:t> </a:t>
            </a:r>
            <a:r>
              <a:rPr lang="en-US" sz="1050" b="1" dirty="0"/>
              <a:t>class Superclass {</a:t>
            </a:r>
          </a:p>
          <a:p>
            <a:pPr marL="0" indent="0">
              <a:buNone/>
            </a:pPr>
            <a:r>
              <a:rPr lang="en-US" sz="1050" dirty="0"/>
              <a:t>Superclass(){</a:t>
            </a:r>
            <a:r>
              <a:rPr lang="en-US" sz="1050" dirty="0" err="1"/>
              <a:t>System.</a:t>
            </a:r>
            <a:r>
              <a:rPr lang="en-US" sz="1050" i="1" dirty="0" err="1"/>
              <a:t>out.println</a:t>
            </a:r>
            <a:r>
              <a:rPr lang="en-US" sz="1050" i="1" dirty="0"/>
              <a:t>("Inside super");}</a:t>
            </a:r>
          </a:p>
          <a:p>
            <a:pPr marL="0" indent="0">
              <a:buNone/>
            </a:pPr>
            <a:r>
              <a:rPr lang="en-US" sz="1050" dirty="0"/>
              <a:t>Superclass(</a:t>
            </a:r>
            <a:r>
              <a:rPr lang="en-US" sz="1050" b="1" dirty="0" err="1"/>
              <a:t>int</a:t>
            </a:r>
            <a:r>
              <a:rPr lang="en-US" sz="1050" b="1" dirty="0"/>
              <a:t> x){</a:t>
            </a:r>
            <a:r>
              <a:rPr lang="en-US" sz="1050" b="1" dirty="0" err="1"/>
              <a:t>System.</a:t>
            </a:r>
            <a:r>
              <a:rPr lang="en-US" sz="1050" b="1" i="1" dirty="0" err="1"/>
              <a:t>out.println</a:t>
            </a:r>
            <a:r>
              <a:rPr lang="en-US" sz="1050" b="1" i="1" dirty="0"/>
              <a:t>("Inside super x");}</a:t>
            </a:r>
          </a:p>
          <a:p>
            <a:pPr marL="0" indent="0">
              <a:buNone/>
            </a:pPr>
            <a:r>
              <a:rPr lang="en-US" sz="1050" dirty="0"/>
              <a:t>    </a:t>
            </a:r>
            <a:r>
              <a:rPr lang="en-US" sz="1050" b="1" dirty="0"/>
              <a:t>public void </a:t>
            </a:r>
            <a:r>
              <a:rPr lang="en-US" sz="1050" b="1" dirty="0" err="1"/>
              <a:t>printMethod</a:t>
            </a:r>
            <a:r>
              <a:rPr lang="en-US" sz="1050" b="1" dirty="0"/>
              <a:t>() {</a:t>
            </a:r>
          </a:p>
          <a:p>
            <a:pPr marL="0" indent="0">
              <a:buNone/>
            </a:pPr>
            <a:r>
              <a:rPr lang="en-US" sz="1050" dirty="0"/>
              <a:t>        </a:t>
            </a:r>
            <a:r>
              <a:rPr lang="en-US" sz="1050" dirty="0" err="1"/>
              <a:t>System.</a:t>
            </a:r>
            <a:r>
              <a:rPr lang="en-US" sz="1050" i="1" dirty="0" err="1"/>
              <a:t>out.println</a:t>
            </a:r>
            <a:r>
              <a:rPr lang="en-US" sz="1050" i="1" dirty="0"/>
              <a:t>("Printed in Superclass.");</a:t>
            </a:r>
          </a:p>
          <a:p>
            <a:pPr marL="0" indent="0">
              <a:buNone/>
            </a:pPr>
            <a:r>
              <a:rPr lang="en-US" sz="1050" dirty="0"/>
              <a:t>    }</a:t>
            </a:r>
          </a:p>
          <a:p>
            <a:pPr marL="0" indent="0">
              <a:buNone/>
            </a:pPr>
            <a:r>
              <a:rPr lang="en-US" sz="1050" dirty="0"/>
              <a:t>}</a:t>
            </a:r>
          </a:p>
          <a:p>
            <a:pPr marL="0" indent="0">
              <a:buNone/>
            </a:pPr>
            <a:r>
              <a:rPr lang="en-US" sz="1050" dirty="0"/>
              <a:t>//Here is a subclass, called Subclass, that overrides </a:t>
            </a:r>
            <a:r>
              <a:rPr lang="en-US" sz="1050" dirty="0" err="1"/>
              <a:t>printMethod</a:t>
            </a:r>
            <a:r>
              <a:rPr lang="en-US" sz="1050" dirty="0" smtClean="0"/>
              <a:t>():</a:t>
            </a:r>
            <a:endParaRPr lang="en-US" sz="1050" dirty="0"/>
          </a:p>
          <a:p>
            <a:pPr marL="0" indent="0">
              <a:buNone/>
            </a:pPr>
            <a:r>
              <a:rPr lang="en-US" sz="1050" b="1" dirty="0"/>
              <a:t>class Subclass extends Superclass {</a:t>
            </a:r>
          </a:p>
          <a:p>
            <a:pPr marL="0" indent="0">
              <a:buNone/>
            </a:pPr>
            <a:r>
              <a:rPr lang="en-US" sz="1050" b="1" dirty="0" smtClean="0"/>
              <a:t>public </a:t>
            </a:r>
            <a:r>
              <a:rPr lang="en-US" sz="1050" b="1" dirty="0"/>
              <a:t>Subclass(){</a:t>
            </a:r>
          </a:p>
          <a:p>
            <a:pPr marL="0" indent="0">
              <a:buNone/>
            </a:pPr>
            <a:r>
              <a:rPr lang="en-US" sz="1050" dirty="0"/>
              <a:t> </a:t>
            </a:r>
            <a:r>
              <a:rPr lang="en-US" sz="1050" b="1" dirty="0"/>
              <a:t>super(20); //first line in the subclass constructor</a:t>
            </a:r>
          </a:p>
          <a:p>
            <a:pPr marL="0" indent="0">
              <a:buNone/>
            </a:pPr>
            <a:r>
              <a:rPr lang="en-US" sz="1050" dirty="0" err="1"/>
              <a:t>System.</a:t>
            </a:r>
            <a:r>
              <a:rPr lang="en-US" sz="1050" i="1" dirty="0" err="1"/>
              <a:t>out.println</a:t>
            </a:r>
            <a:r>
              <a:rPr lang="en-US" sz="1050" i="1" dirty="0"/>
              <a:t>("Inside sub");</a:t>
            </a:r>
          </a:p>
          <a:p>
            <a:pPr marL="0" indent="0">
              <a:buNone/>
            </a:pPr>
            <a:r>
              <a:rPr lang="en-US" sz="1050" dirty="0" smtClean="0"/>
              <a:t>}</a:t>
            </a:r>
            <a:endParaRPr lang="en-US" sz="1050" dirty="0"/>
          </a:p>
          <a:p>
            <a:pPr marL="0" indent="0">
              <a:buNone/>
            </a:pPr>
            <a:r>
              <a:rPr lang="en-US" sz="1050" dirty="0"/>
              <a:t>    </a:t>
            </a:r>
            <a:r>
              <a:rPr lang="en-US" sz="1050" b="1" dirty="0"/>
              <a:t>public void </a:t>
            </a:r>
            <a:r>
              <a:rPr lang="en-US" sz="1050" b="1" dirty="0" err="1"/>
              <a:t>printMethod</a:t>
            </a:r>
            <a:r>
              <a:rPr lang="en-US" sz="1050" b="1" dirty="0"/>
              <a:t>() {</a:t>
            </a:r>
          </a:p>
          <a:p>
            <a:pPr marL="0" indent="0">
              <a:buNone/>
            </a:pPr>
            <a:r>
              <a:rPr lang="en-US" sz="1050" dirty="0"/>
              <a:t>        </a:t>
            </a:r>
            <a:r>
              <a:rPr lang="en-US" sz="1050" b="1" dirty="0" err="1"/>
              <a:t>super.printMethod</a:t>
            </a:r>
            <a:r>
              <a:rPr lang="en-US" sz="1050" b="1" dirty="0"/>
              <a:t>();</a:t>
            </a:r>
          </a:p>
          <a:p>
            <a:pPr marL="0" indent="0">
              <a:buNone/>
            </a:pPr>
            <a:r>
              <a:rPr lang="en-US" sz="1050" dirty="0"/>
              <a:t>        </a:t>
            </a:r>
            <a:r>
              <a:rPr lang="en-US" sz="1050" dirty="0" err="1"/>
              <a:t>System.</a:t>
            </a:r>
            <a:r>
              <a:rPr lang="en-US" sz="1050" i="1" dirty="0" err="1"/>
              <a:t>out.println</a:t>
            </a:r>
            <a:r>
              <a:rPr lang="en-US" sz="1050" i="1" dirty="0"/>
              <a:t>("Printed in Subclass");</a:t>
            </a:r>
          </a:p>
          <a:p>
            <a:pPr marL="0" indent="0">
              <a:buNone/>
            </a:pPr>
            <a:r>
              <a:rPr lang="en-US" sz="1050" dirty="0"/>
              <a:t>    }</a:t>
            </a:r>
          </a:p>
          <a:p>
            <a:pPr marL="0" indent="0">
              <a:buNone/>
            </a:pPr>
            <a:r>
              <a:rPr lang="en-US" sz="1050" dirty="0"/>
              <a:t>}</a:t>
            </a:r>
          </a:p>
        </p:txBody>
      </p:sp>
    </p:spTree>
    <p:extLst>
      <p:ext uri="{BB962C8B-B14F-4D97-AF65-F5344CB8AC3E}">
        <p14:creationId xmlns:p14="http://schemas.microsoft.com/office/powerpoint/2010/main" val="407367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Methods</a:t>
            </a:r>
            <a:endParaRPr lang="en-US" b="1" dirty="0"/>
          </a:p>
        </p:txBody>
      </p:sp>
      <p:sp>
        <p:nvSpPr>
          <p:cNvPr id="3" name="Content Placeholder 2"/>
          <p:cNvSpPr>
            <a:spLocks noGrp="1"/>
          </p:cNvSpPr>
          <p:nvPr>
            <p:ph idx="1"/>
          </p:nvPr>
        </p:nvSpPr>
        <p:spPr/>
        <p:txBody>
          <a:bodyPr/>
          <a:lstStyle/>
          <a:p>
            <a:r>
              <a:rPr lang="en-US" dirty="0" smtClean="0"/>
              <a:t>Sometimes it is necessary for the subclass to modify the implementation of a method defined in superclass. This is referred to as </a:t>
            </a:r>
            <a:r>
              <a:rPr lang="en-US" i="1" dirty="0" smtClean="0">
                <a:solidFill>
                  <a:srgbClr val="FF0000"/>
                </a:solidFill>
              </a:rPr>
              <a:t>overridden</a:t>
            </a:r>
            <a:r>
              <a:rPr lang="en-US" dirty="0" smtClean="0"/>
              <a:t> method. </a:t>
            </a:r>
            <a:endParaRPr lang="en-US" dirty="0"/>
          </a:p>
        </p:txBody>
      </p:sp>
    </p:spTree>
    <p:extLst>
      <p:ext uri="{BB962C8B-B14F-4D97-AF65-F5344CB8AC3E}">
        <p14:creationId xmlns:p14="http://schemas.microsoft.com/office/powerpoint/2010/main" val="304470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a:t>
            </a:r>
            <a:r>
              <a:rPr lang="en-US" b="1" dirty="0" err="1" smtClean="0"/>
              <a:t>vs</a:t>
            </a:r>
            <a:r>
              <a:rPr lang="en-US" b="1" dirty="0" smtClean="0"/>
              <a:t> Overloading</a:t>
            </a:r>
            <a:endParaRPr lang="en-US" b="1" dirty="0"/>
          </a:p>
        </p:txBody>
      </p:sp>
      <p:sp>
        <p:nvSpPr>
          <p:cNvPr id="3" name="Content Placeholder 2"/>
          <p:cNvSpPr>
            <a:spLocks noGrp="1"/>
          </p:cNvSpPr>
          <p:nvPr>
            <p:ph idx="1"/>
          </p:nvPr>
        </p:nvSpPr>
        <p:spPr>
          <a:xfrm>
            <a:off x="457200" y="1600200"/>
            <a:ext cx="6629400" cy="4525963"/>
          </a:xfrm>
        </p:spPr>
        <p:txBody>
          <a:bodyPr>
            <a:normAutofit fontScale="70000" lnSpcReduction="20000"/>
          </a:bodyPr>
          <a:lstStyle/>
          <a:p>
            <a:pPr marL="0" indent="0">
              <a:buNone/>
            </a:pPr>
            <a:r>
              <a:rPr lang="en-US" b="1" dirty="0"/>
              <a:t>public class </a:t>
            </a:r>
            <a:r>
              <a:rPr lang="en-US" b="1" dirty="0" err="1"/>
              <a:t>myInput</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dirty="0"/>
              <a:t>A a=</a:t>
            </a:r>
            <a:r>
              <a:rPr lang="en-US" b="1" dirty="0"/>
              <a:t>new A();</a:t>
            </a:r>
          </a:p>
          <a:p>
            <a:pPr marL="0" indent="0">
              <a:buNone/>
            </a:pPr>
            <a:r>
              <a:rPr lang="en-US" dirty="0" err="1"/>
              <a:t>a.p</a:t>
            </a:r>
            <a:r>
              <a:rPr lang="en-US" dirty="0"/>
              <a:t>(10);</a:t>
            </a:r>
          </a:p>
          <a:p>
            <a:pPr marL="0" indent="0">
              <a:buNone/>
            </a:pPr>
            <a:r>
              <a:rPr lang="en-US" dirty="0"/>
              <a:t> }</a:t>
            </a:r>
          </a:p>
          <a:p>
            <a:pPr marL="0" indent="0">
              <a:buNone/>
            </a:pPr>
            <a:r>
              <a:rPr lang="en-US" dirty="0"/>
              <a:t>}</a:t>
            </a:r>
          </a:p>
          <a:p>
            <a:pPr marL="0" indent="0">
              <a:buNone/>
            </a:pPr>
            <a:r>
              <a:rPr lang="en-US" b="1" dirty="0"/>
              <a:t>class B{</a:t>
            </a:r>
          </a:p>
          <a:p>
            <a:pPr marL="0" indent="0">
              <a:buNone/>
            </a:pPr>
            <a:r>
              <a:rPr lang="en-US" b="1" dirty="0"/>
              <a:t>public void p(</a:t>
            </a:r>
            <a:r>
              <a:rPr lang="en-US" b="1" dirty="0" err="1"/>
              <a:t>int</a:t>
            </a:r>
            <a:r>
              <a:rPr lang="en-US" b="1" dirty="0"/>
              <a:t> i){}</a:t>
            </a:r>
          </a:p>
          <a:p>
            <a:pPr marL="0" indent="0">
              <a:buNone/>
            </a:pPr>
            <a:r>
              <a:rPr lang="en-US" dirty="0"/>
              <a:t>}</a:t>
            </a:r>
          </a:p>
          <a:p>
            <a:pPr marL="0" indent="0">
              <a:buNone/>
            </a:pPr>
            <a:r>
              <a:rPr lang="en-US" b="1" dirty="0"/>
              <a:t>class A extends B</a:t>
            </a:r>
            <a:r>
              <a:rPr lang="en-US" b="1" dirty="0" smtClean="0"/>
              <a:t>{</a:t>
            </a:r>
          </a:p>
          <a:p>
            <a:pPr marL="0" indent="0">
              <a:buNone/>
            </a:pPr>
            <a:r>
              <a:rPr lang="en-US" b="1" dirty="0" smtClean="0"/>
              <a:t>//overridden method</a:t>
            </a:r>
          </a:p>
          <a:p>
            <a:pPr marL="0" indent="0">
              <a:buNone/>
            </a:pPr>
            <a:r>
              <a:rPr lang="en-US" b="1" dirty="0" smtClean="0"/>
              <a:t>public </a:t>
            </a:r>
            <a:r>
              <a:rPr lang="en-US" b="1" dirty="0"/>
              <a:t>void p(</a:t>
            </a:r>
            <a:r>
              <a:rPr lang="en-US" b="1" dirty="0" err="1"/>
              <a:t>int</a:t>
            </a:r>
            <a:r>
              <a:rPr lang="en-US" b="1" dirty="0"/>
              <a:t> i){</a:t>
            </a:r>
            <a:r>
              <a:rPr lang="en-US" b="1" dirty="0" err="1"/>
              <a:t>System.</a:t>
            </a:r>
            <a:r>
              <a:rPr lang="en-US" b="1" i="1" dirty="0" err="1"/>
              <a:t>out.println</a:t>
            </a:r>
            <a:r>
              <a:rPr lang="en-US" b="1" i="1" dirty="0"/>
              <a:t>("Inside A");}</a:t>
            </a:r>
          </a:p>
          <a:p>
            <a:pPr marL="0" indent="0">
              <a:buNone/>
            </a:pPr>
            <a:r>
              <a:rPr lang="en-US" dirty="0" smtClean="0"/>
              <a:t>}</a:t>
            </a:r>
            <a:endParaRPr lang="en-US" dirty="0"/>
          </a:p>
        </p:txBody>
      </p:sp>
    </p:spTree>
    <p:extLst>
      <p:ext uri="{BB962C8B-B14F-4D97-AF65-F5344CB8AC3E}">
        <p14:creationId xmlns:p14="http://schemas.microsoft.com/office/powerpoint/2010/main" val="1607758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a:t>
            </a:r>
            <a:r>
              <a:rPr lang="en-US" b="1" dirty="0" err="1" smtClean="0"/>
              <a:t>vs</a:t>
            </a:r>
            <a:r>
              <a:rPr lang="en-US" b="1" dirty="0" smtClean="0"/>
              <a:t> Overloading</a:t>
            </a:r>
            <a:endParaRPr lang="en-US" b="1" dirty="0"/>
          </a:p>
        </p:txBody>
      </p:sp>
      <p:sp>
        <p:nvSpPr>
          <p:cNvPr id="3" name="Content Placeholder 2"/>
          <p:cNvSpPr>
            <a:spLocks noGrp="1"/>
          </p:cNvSpPr>
          <p:nvPr>
            <p:ph idx="1"/>
          </p:nvPr>
        </p:nvSpPr>
        <p:spPr>
          <a:xfrm>
            <a:off x="457200" y="1600200"/>
            <a:ext cx="6629400" cy="4525963"/>
          </a:xfrm>
        </p:spPr>
        <p:txBody>
          <a:bodyPr>
            <a:normAutofit fontScale="70000" lnSpcReduction="20000"/>
          </a:bodyPr>
          <a:lstStyle/>
          <a:p>
            <a:pPr marL="0" indent="0">
              <a:buNone/>
            </a:pPr>
            <a:r>
              <a:rPr lang="en-US" b="1" dirty="0"/>
              <a:t>public class </a:t>
            </a:r>
            <a:r>
              <a:rPr lang="en-US" b="1" dirty="0" err="1"/>
              <a:t>myInput</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dirty="0"/>
              <a:t>A a=</a:t>
            </a:r>
            <a:r>
              <a:rPr lang="en-US" b="1" dirty="0"/>
              <a:t>new A();</a:t>
            </a:r>
          </a:p>
          <a:p>
            <a:pPr marL="0" indent="0">
              <a:buNone/>
            </a:pPr>
            <a:r>
              <a:rPr lang="en-US" dirty="0" err="1"/>
              <a:t>a.p</a:t>
            </a:r>
            <a:r>
              <a:rPr lang="en-US" dirty="0"/>
              <a:t>(10);</a:t>
            </a:r>
          </a:p>
          <a:p>
            <a:pPr marL="0" indent="0">
              <a:buNone/>
            </a:pPr>
            <a:r>
              <a:rPr lang="en-US" dirty="0"/>
              <a:t> }</a:t>
            </a:r>
          </a:p>
          <a:p>
            <a:pPr marL="0" indent="0">
              <a:buNone/>
            </a:pPr>
            <a:r>
              <a:rPr lang="en-US" dirty="0"/>
              <a:t>}</a:t>
            </a:r>
          </a:p>
          <a:p>
            <a:pPr marL="0" indent="0">
              <a:buNone/>
            </a:pPr>
            <a:r>
              <a:rPr lang="en-US" b="1" dirty="0"/>
              <a:t>class B{</a:t>
            </a:r>
          </a:p>
          <a:p>
            <a:pPr marL="0" indent="0">
              <a:buNone/>
            </a:pPr>
            <a:r>
              <a:rPr lang="en-US" b="1" dirty="0"/>
              <a:t>public void p(</a:t>
            </a:r>
            <a:r>
              <a:rPr lang="en-US" b="1" dirty="0" err="1"/>
              <a:t>int</a:t>
            </a:r>
            <a:r>
              <a:rPr lang="en-US" b="1" dirty="0"/>
              <a:t> i){}</a:t>
            </a:r>
          </a:p>
          <a:p>
            <a:pPr marL="0" indent="0">
              <a:buNone/>
            </a:pPr>
            <a:r>
              <a:rPr lang="en-US" dirty="0"/>
              <a:t>}</a:t>
            </a:r>
          </a:p>
          <a:p>
            <a:pPr marL="0" indent="0">
              <a:buNone/>
            </a:pPr>
            <a:r>
              <a:rPr lang="en-US" b="1" dirty="0"/>
              <a:t>class A extends B</a:t>
            </a:r>
            <a:r>
              <a:rPr lang="en-US" b="1" dirty="0" smtClean="0"/>
              <a:t>{</a:t>
            </a:r>
          </a:p>
          <a:p>
            <a:pPr marL="0" indent="0">
              <a:buNone/>
            </a:pPr>
            <a:r>
              <a:rPr lang="en-US" b="1" dirty="0" smtClean="0"/>
              <a:t>//Method p() is overloaded</a:t>
            </a:r>
            <a:endParaRPr lang="en-US" dirty="0"/>
          </a:p>
          <a:p>
            <a:pPr marL="0" indent="0">
              <a:buNone/>
            </a:pPr>
            <a:r>
              <a:rPr lang="en-US" b="1" dirty="0"/>
              <a:t>public void p(double i){</a:t>
            </a:r>
            <a:r>
              <a:rPr lang="en-US" b="1" dirty="0" err="1"/>
              <a:t>System.</a:t>
            </a:r>
            <a:r>
              <a:rPr lang="en-US" b="1" i="1" dirty="0" err="1"/>
              <a:t>out.println</a:t>
            </a:r>
            <a:r>
              <a:rPr lang="en-US" b="1" i="1" dirty="0"/>
              <a:t>("Inside A");}</a:t>
            </a:r>
          </a:p>
          <a:p>
            <a:pPr marL="0" indent="0">
              <a:buNone/>
            </a:pPr>
            <a:r>
              <a:rPr lang="en-US" dirty="0"/>
              <a:t>}</a:t>
            </a:r>
          </a:p>
        </p:txBody>
      </p:sp>
    </p:spTree>
    <p:extLst>
      <p:ext uri="{BB962C8B-B14F-4D97-AF65-F5344CB8AC3E}">
        <p14:creationId xmlns:p14="http://schemas.microsoft.com/office/powerpoint/2010/main" val="4259841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a:t>
            </a:r>
            <a:r>
              <a:rPr lang="en-US" b="1" dirty="0" smtClean="0"/>
              <a:t> class</a:t>
            </a:r>
            <a:endParaRPr lang="en-US" b="1" dirty="0"/>
          </a:p>
        </p:txBody>
      </p:sp>
      <p:sp>
        <p:nvSpPr>
          <p:cNvPr id="3" name="Content Placeholder 2"/>
          <p:cNvSpPr>
            <a:spLocks noGrp="1"/>
          </p:cNvSpPr>
          <p:nvPr>
            <p:ph idx="1"/>
          </p:nvPr>
        </p:nvSpPr>
        <p:spPr/>
        <p:txBody>
          <a:bodyPr/>
          <a:lstStyle/>
          <a:p>
            <a:r>
              <a:rPr lang="en-US" dirty="0" smtClean="0"/>
              <a:t>Every class in Java is descended from the </a:t>
            </a:r>
            <a:r>
              <a:rPr lang="en-US" dirty="0" smtClean="0">
                <a:solidFill>
                  <a:srgbClr val="FF0000"/>
                </a:solidFill>
              </a:rPr>
              <a:t>java Object</a:t>
            </a:r>
            <a:r>
              <a:rPr lang="en-US" dirty="0" smtClean="0"/>
              <a:t> class</a:t>
            </a:r>
          </a:p>
          <a:p>
            <a:endParaRPr lang="en-US" dirty="0"/>
          </a:p>
          <a:p>
            <a:r>
              <a:rPr lang="en-US" dirty="0">
                <a:solidFill>
                  <a:srgbClr val="FF0000"/>
                </a:solidFill>
              </a:rPr>
              <a:t>p</a:t>
            </a:r>
            <a:r>
              <a:rPr lang="en-US" dirty="0" smtClean="0">
                <a:solidFill>
                  <a:srgbClr val="FF0000"/>
                </a:solidFill>
              </a:rPr>
              <a:t>ublic class Circle{} </a:t>
            </a:r>
            <a:r>
              <a:rPr lang="en-US" dirty="0" smtClean="0"/>
              <a:t>is equivalent to</a:t>
            </a:r>
          </a:p>
          <a:p>
            <a:r>
              <a:rPr lang="en-US" dirty="0">
                <a:solidFill>
                  <a:srgbClr val="FF0000"/>
                </a:solidFill>
              </a:rPr>
              <a:t>p</a:t>
            </a:r>
            <a:r>
              <a:rPr lang="en-US" dirty="0" smtClean="0">
                <a:solidFill>
                  <a:srgbClr val="FF0000"/>
                </a:solidFill>
              </a:rPr>
              <a:t>ublic class Circle extends Object</a:t>
            </a:r>
          </a:p>
          <a:p>
            <a:endParaRPr lang="en-US" dirty="0">
              <a:solidFill>
                <a:srgbClr val="FF0000"/>
              </a:solidFill>
            </a:endParaRPr>
          </a:p>
          <a:p>
            <a:r>
              <a:rPr lang="en-US" dirty="0">
                <a:solidFill>
                  <a:srgbClr val="FF0000"/>
                </a:solidFill>
              </a:rPr>
              <a:t>p</a:t>
            </a:r>
            <a:r>
              <a:rPr lang="en-US" dirty="0" smtClean="0">
                <a:solidFill>
                  <a:srgbClr val="FF0000"/>
                </a:solidFill>
              </a:rPr>
              <a:t>ublic String </a:t>
            </a:r>
            <a:r>
              <a:rPr lang="en-US" dirty="0" err="1" smtClean="0">
                <a:solidFill>
                  <a:srgbClr val="FF0000"/>
                </a:solidFill>
              </a:rPr>
              <a:t>toString</a:t>
            </a:r>
            <a:r>
              <a:rPr lang="en-US" dirty="0" smtClean="0">
                <a:solidFill>
                  <a:srgbClr val="FF0000"/>
                </a:solidFill>
              </a:rPr>
              <a:t>() </a:t>
            </a:r>
            <a:r>
              <a:rPr lang="en-US" dirty="0" smtClean="0"/>
              <a:t>is a method of Object class</a:t>
            </a:r>
          </a:p>
          <a:p>
            <a:pPr marL="0" indent="0">
              <a:buNone/>
            </a:pPr>
            <a:endParaRPr lang="en-US" dirty="0"/>
          </a:p>
        </p:txBody>
      </p:sp>
    </p:spTree>
    <p:extLst>
      <p:ext uri="{BB962C8B-B14F-4D97-AF65-F5344CB8AC3E}">
        <p14:creationId xmlns:p14="http://schemas.microsoft.com/office/powerpoint/2010/main" val="2069774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sz="quarter"/>
          </p:nvPr>
        </p:nvSpPr>
        <p:spPr>
          <a:xfrm>
            <a:off x="609600" y="304800"/>
            <a:ext cx="7772400" cy="1470025"/>
          </a:xfrm>
        </p:spPr>
        <p:txBody>
          <a:bodyPr/>
          <a:lstStyle/>
          <a:p>
            <a:r>
              <a:rPr lang="en-US" b="1" dirty="0" smtClean="0"/>
              <a:t>Polymorphism</a:t>
            </a:r>
            <a:endParaRPr lang="en-US" dirty="0" smtClean="0"/>
          </a:p>
        </p:txBody>
      </p:sp>
      <p:sp>
        <p:nvSpPr>
          <p:cNvPr id="14339" name="Subtitle 2"/>
          <p:cNvSpPr>
            <a:spLocks noGrp="1"/>
          </p:cNvSpPr>
          <p:nvPr>
            <p:ph type="subTitle" sz="quarter" idx="1"/>
          </p:nvPr>
        </p:nvSpPr>
        <p:spPr>
          <a:xfrm>
            <a:off x="1066800" y="1676400"/>
            <a:ext cx="7239000" cy="1752600"/>
          </a:xfrm>
        </p:spPr>
        <p:txBody>
          <a:bodyPr>
            <a:normAutofit fontScale="92500"/>
          </a:bodyPr>
          <a:lstStyle/>
          <a:p>
            <a:pPr marL="457200" indent="-457200" algn="l">
              <a:buFont typeface="Arial" pitchFamily="34" charset="0"/>
              <a:buChar char="•"/>
            </a:pPr>
            <a:r>
              <a:rPr lang="en-US" dirty="0" smtClean="0">
                <a:solidFill>
                  <a:schemeClr val="tx1">
                    <a:lumMod val="75000"/>
                    <a:lumOff val="25000"/>
                  </a:schemeClr>
                </a:solidFill>
              </a:rPr>
              <a:t>Polymorphism means “Many forms”</a:t>
            </a:r>
          </a:p>
          <a:p>
            <a:pPr marL="457200" indent="-457200" algn="l">
              <a:buFont typeface="Arial" pitchFamily="34" charset="0"/>
              <a:buChar char="•"/>
            </a:pPr>
            <a:r>
              <a:rPr lang="en-US" dirty="0" smtClean="0">
                <a:solidFill>
                  <a:schemeClr val="tx1">
                    <a:lumMod val="75000"/>
                    <a:lumOff val="25000"/>
                  </a:schemeClr>
                </a:solidFill>
              </a:rPr>
              <a:t>It simply means that a variable of </a:t>
            </a:r>
            <a:r>
              <a:rPr lang="en-US" dirty="0" err="1" smtClean="0">
                <a:solidFill>
                  <a:schemeClr val="tx1">
                    <a:lumMod val="75000"/>
                    <a:lumOff val="25000"/>
                  </a:schemeClr>
                </a:solidFill>
              </a:rPr>
              <a:t>supertype</a:t>
            </a:r>
            <a:r>
              <a:rPr lang="en-US" dirty="0" smtClean="0">
                <a:solidFill>
                  <a:schemeClr val="tx1">
                    <a:lumMod val="75000"/>
                    <a:lumOff val="25000"/>
                  </a:schemeClr>
                </a:solidFill>
              </a:rPr>
              <a:t> can refer to variable of subtype</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0100E1B2-A9AD-406A-9C97-E1F4CDF85F98}" type="slidenum">
              <a:rPr lang="en-US" sz="1400" smtClean="0"/>
              <a:pPr/>
              <a:t>18</a:t>
            </a:fld>
            <a:endParaRPr lang="en-US" sz="1400" smtClean="0"/>
          </a:p>
        </p:txBody>
      </p:sp>
    </p:spTree>
    <p:extLst>
      <p:ext uri="{BB962C8B-B14F-4D97-AF65-F5344CB8AC3E}">
        <p14:creationId xmlns:p14="http://schemas.microsoft.com/office/powerpoint/2010/main" val="764263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Polymorphism</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a:t>
            </a:r>
            <a:r>
              <a:rPr lang="en-US" b="1" i="1" dirty="0" err="1">
                <a:solidFill>
                  <a:srgbClr val="000000"/>
                </a:solidFill>
                <a:latin typeface="Consolas"/>
              </a:rPr>
              <a:t>GraduateStudent</a:t>
            </a:r>
            <a:r>
              <a:rPr lang="en-US" b="1" i="1" dirty="0">
                <a:solidFill>
                  <a:srgbClr val="000000"/>
                </a:solidFill>
                <a:latin typeface="Consolas"/>
              </a:rPr>
              <a:t>());</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Student());</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Person());</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Object());</a:t>
            </a:r>
          </a:p>
          <a:p>
            <a:r>
              <a:rPr lang="en-US" dirty="0">
                <a:solidFill>
                  <a:srgbClr val="000000"/>
                </a:solidFill>
                <a:latin typeface="Consolas"/>
              </a:rPr>
              <a:t> }</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m(Object x){</a:t>
            </a:r>
            <a:r>
              <a:rPr lang="en-US" b="1"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000000"/>
                </a:solidFill>
                <a:latin typeface="Consolas"/>
              </a:rPr>
              <a:t>x.toString</a:t>
            </a:r>
            <a:r>
              <a:rPr lang="en-US" b="1" i="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GraduateStudent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Student{}</a:t>
            </a:r>
          </a:p>
          <a:p>
            <a:r>
              <a:rPr lang="en-US" b="1" dirty="0">
                <a:solidFill>
                  <a:srgbClr val="7F0055"/>
                </a:solidFill>
                <a:latin typeface="Consolas"/>
              </a:rPr>
              <a:t>class</a:t>
            </a:r>
            <a:r>
              <a:rPr lang="en-US" b="1" dirty="0">
                <a:solidFill>
                  <a:srgbClr val="000000"/>
                </a:solidFill>
                <a:latin typeface="Consolas"/>
              </a:rPr>
              <a:t> Student </a:t>
            </a:r>
            <a:r>
              <a:rPr lang="en-US" b="1" dirty="0">
                <a:solidFill>
                  <a:srgbClr val="7F0055"/>
                </a:solidFill>
                <a:latin typeface="Consolas"/>
              </a:rPr>
              <a:t>extends</a:t>
            </a:r>
            <a:r>
              <a:rPr lang="en-US" b="1" dirty="0">
                <a:solidFill>
                  <a:srgbClr val="000000"/>
                </a:solidFill>
                <a:latin typeface="Consolas"/>
              </a:rPr>
              <a:t> Person{</a:t>
            </a:r>
          </a:p>
          <a:p>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toString</a:t>
            </a:r>
            <a:r>
              <a:rPr lang="en-US" b="1" dirty="0">
                <a:solidFill>
                  <a:srgbClr val="000000"/>
                </a:solidFill>
                <a:latin typeface="Consolas"/>
              </a:rPr>
              <a:t>(){</a:t>
            </a:r>
          </a:p>
          <a:p>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"student"</a:t>
            </a:r>
            <a:r>
              <a:rPr lang="en-US" b="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class</a:t>
            </a:r>
            <a:r>
              <a:rPr lang="en-US" b="1" dirty="0">
                <a:solidFill>
                  <a:srgbClr val="000000"/>
                </a:solidFill>
                <a:latin typeface="Consolas"/>
              </a:rPr>
              <a:t> Person </a:t>
            </a:r>
            <a:r>
              <a:rPr lang="en-US" b="1" dirty="0">
                <a:solidFill>
                  <a:srgbClr val="7F0055"/>
                </a:solidFill>
                <a:latin typeface="Consolas"/>
              </a:rPr>
              <a:t>extends</a:t>
            </a:r>
            <a:r>
              <a:rPr lang="en-US" b="1" dirty="0">
                <a:solidFill>
                  <a:srgbClr val="000000"/>
                </a:solidFill>
                <a:latin typeface="Consolas"/>
              </a:rPr>
              <a:t> Object{</a:t>
            </a:r>
          </a:p>
          <a:p>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toString</a:t>
            </a:r>
            <a:r>
              <a:rPr lang="en-US" b="1" dirty="0">
                <a:solidFill>
                  <a:srgbClr val="000000"/>
                </a:solidFill>
                <a:latin typeface="Consolas"/>
              </a:rPr>
              <a:t>(){</a:t>
            </a:r>
          </a:p>
          <a:p>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"person"</a:t>
            </a:r>
            <a:r>
              <a:rPr lang="en-US" b="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endParaRPr lang="en-US" dirty="0"/>
          </a:p>
        </p:txBody>
      </p:sp>
    </p:spTree>
    <p:extLst>
      <p:ext uri="{BB962C8B-B14F-4D97-AF65-F5344CB8AC3E}">
        <p14:creationId xmlns:p14="http://schemas.microsoft.com/office/powerpoint/2010/main" val="346840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Immutable Class</a:t>
            </a:r>
            <a:endParaRPr lang="en-US" sz="5400" b="1" dirty="0"/>
          </a:p>
        </p:txBody>
      </p:sp>
      <p:sp>
        <p:nvSpPr>
          <p:cNvPr id="3" name="Content Placeholder 2"/>
          <p:cNvSpPr>
            <a:spLocks noGrp="1"/>
          </p:cNvSpPr>
          <p:nvPr>
            <p:ph idx="1"/>
          </p:nvPr>
        </p:nvSpPr>
        <p:spPr>
          <a:xfrm>
            <a:off x="457200" y="1600201"/>
            <a:ext cx="8229600" cy="1219200"/>
          </a:xfrm>
          <a:solidFill>
            <a:schemeClr val="tx2">
              <a:lumMod val="20000"/>
              <a:lumOff val="80000"/>
            </a:schemeClr>
          </a:solidFill>
        </p:spPr>
        <p:txBody>
          <a:bodyPr/>
          <a:lstStyle/>
          <a:p>
            <a:pPr marL="0" indent="0">
              <a:buNone/>
            </a:pPr>
            <a:r>
              <a:rPr lang="en-US" dirty="0" smtClean="0"/>
              <a:t>Normally, we create object and allow its content to be changed later.</a:t>
            </a:r>
          </a:p>
          <a:p>
            <a:pPr marL="0" indent="0">
              <a:buNone/>
            </a:pPr>
            <a:endParaRPr lang="en-US" dirty="0"/>
          </a:p>
          <a:p>
            <a:pPr marL="0" indent="0">
              <a:buNone/>
            </a:pPr>
            <a:endParaRPr lang="en-US" dirty="0"/>
          </a:p>
        </p:txBody>
      </p:sp>
      <p:sp>
        <p:nvSpPr>
          <p:cNvPr id="4" name="Content Placeholder 2"/>
          <p:cNvSpPr txBox="1">
            <a:spLocks/>
          </p:cNvSpPr>
          <p:nvPr/>
        </p:nvSpPr>
        <p:spPr>
          <a:xfrm>
            <a:off x="523068" y="2895600"/>
            <a:ext cx="8229600" cy="1219200"/>
          </a:xfrm>
          <a:prstGeom prst="rect">
            <a:avLst/>
          </a:prstGeom>
          <a:solidFill>
            <a:schemeClr val="tx2">
              <a:lumMod val="40000"/>
              <a:lumOff val="60000"/>
            </a:schemeClr>
          </a:solidFill>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Sometimes, it is desirable to create an object whose content can't be changed once the object is created</a:t>
            </a:r>
          </a:p>
          <a:p>
            <a:pPr marL="0" indent="0">
              <a:buFont typeface="Arial" pitchFamily="34" charset="0"/>
              <a:buNone/>
            </a:pP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32643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Binding </a:t>
            </a:r>
            <a:endParaRPr lang="en-US" dirty="0"/>
          </a:p>
        </p:txBody>
      </p:sp>
      <p:sp>
        <p:nvSpPr>
          <p:cNvPr id="3" name="Content Placeholder 2"/>
          <p:cNvSpPr>
            <a:spLocks noGrp="1"/>
          </p:cNvSpPr>
          <p:nvPr>
            <p:ph idx="1"/>
          </p:nvPr>
        </p:nvSpPr>
        <p:spPr>
          <a:xfrm>
            <a:off x="457200" y="1600201"/>
            <a:ext cx="8229600" cy="1828800"/>
          </a:xfrm>
        </p:spPr>
        <p:txBody>
          <a:bodyPr/>
          <a:lstStyle/>
          <a:p>
            <a:r>
              <a:rPr lang="en-US" dirty="0" smtClean="0"/>
              <a:t>Which implementation is used will be determined dynamically by the JVM. This capability is known as </a:t>
            </a:r>
            <a:r>
              <a:rPr lang="en-US" dirty="0" smtClean="0">
                <a:solidFill>
                  <a:srgbClr val="00B050"/>
                </a:solidFill>
              </a:rPr>
              <a:t>dynamic binding</a:t>
            </a:r>
            <a:r>
              <a:rPr lang="en-US" dirty="0" smtClean="0"/>
              <a:t>.</a:t>
            </a:r>
            <a:endParaRPr lang="en-US" dirty="0"/>
          </a:p>
        </p:txBody>
      </p:sp>
      <p:sp>
        <p:nvSpPr>
          <p:cNvPr id="4" name="TextBox 3"/>
          <p:cNvSpPr txBox="1"/>
          <p:nvPr/>
        </p:nvSpPr>
        <p:spPr>
          <a:xfrm>
            <a:off x="6477000" y="3733800"/>
            <a:ext cx="914400" cy="369332"/>
          </a:xfrm>
          <a:prstGeom prst="rect">
            <a:avLst/>
          </a:prstGeom>
          <a:noFill/>
          <a:ln w="28575">
            <a:solidFill>
              <a:schemeClr val="tx1"/>
            </a:solidFill>
          </a:ln>
        </p:spPr>
        <p:txBody>
          <a:bodyPr wrap="square" rtlCol="0">
            <a:spAutoFit/>
          </a:bodyPr>
          <a:lstStyle/>
          <a:p>
            <a:pPr algn="ctr"/>
            <a:r>
              <a:rPr lang="en-US" dirty="0" smtClean="0"/>
              <a:t>C1</a:t>
            </a:r>
            <a:endParaRPr lang="en-US" dirty="0"/>
          </a:p>
        </p:txBody>
      </p:sp>
      <p:cxnSp>
        <p:nvCxnSpPr>
          <p:cNvPr id="6" name="Straight Arrow Connector 5"/>
          <p:cNvCxnSpPr>
            <a:stCxn id="4" idx="1"/>
          </p:cNvCxnSpPr>
          <p:nvPr/>
        </p:nvCxnSpPr>
        <p:spPr>
          <a:xfrm flipH="1">
            <a:off x="6019800" y="391846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05400" y="3733800"/>
            <a:ext cx="914400" cy="369332"/>
          </a:xfrm>
          <a:prstGeom prst="rect">
            <a:avLst/>
          </a:prstGeom>
          <a:noFill/>
          <a:ln w="28575">
            <a:solidFill>
              <a:schemeClr val="tx1"/>
            </a:solidFill>
          </a:ln>
        </p:spPr>
        <p:txBody>
          <a:bodyPr wrap="square" rtlCol="0">
            <a:spAutoFit/>
          </a:bodyPr>
          <a:lstStyle/>
          <a:p>
            <a:pPr algn="ctr"/>
            <a:r>
              <a:rPr lang="en-US" dirty="0" smtClean="0"/>
              <a:t>C2</a:t>
            </a:r>
            <a:endParaRPr lang="en-US" dirty="0"/>
          </a:p>
        </p:txBody>
      </p:sp>
      <p:cxnSp>
        <p:nvCxnSpPr>
          <p:cNvPr id="8" name="Straight Arrow Connector 7"/>
          <p:cNvCxnSpPr>
            <a:stCxn id="7" idx="1"/>
          </p:cNvCxnSpPr>
          <p:nvPr/>
        </p:nvCxnSpPr>
        <p:spPr>
          <a:xfrm flipH="1">
            <a:off x="4648200" y="391846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9400" y="3776376"/>
            <a:ext cx="914400" cy="369332"/>
          </a:xfrm>
          <a:prstGeom prst="rect">
            <a:avLst/>
          </a:prstGeom>
          <a:noFill/>
          <a:ln w="28575">
            <a:solidFill>
              <a:schemeClr val="tx1"/>
            </a:solidFill>
          </a:ln>
        </p:spPr>
        <p:txBody>
          <a:bodyPr wrap="square" rtlCol="0">
            <a:spAutoFit/>
          </a:bodyPr>
          <a:lstStyle/>
          <a:p>
            <a:pPr algn="ctr"/>
            <a:r>
              <a:rPr lang="en-US" dirty="0" smtClean="0"/>
              <a:t>Cp-1</a:t>
            </a:r>
            <a:endParaRPr lang="en-US" dirty="0"/>
          </a:p>
        </p:txBody>
      </p:sp>
      <p:cxnSp>
        <p:nvCxnSpPr>
          <p:cNvPr id="10" name="Straight Arrow Connector 9"/>
          <p:cNvCxnSpPr>
            <a:stCxn id="9" idx="1"/>
          </p:cNvCxnSpPr>
          <p:nvPr/>
        </p:nvCxnSpPr>
        <p:spPr>
          <a:xfrm flipH="1">
            <a:off x="2362200" y="3961042"/>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55549" y="3789269"/>
            <a:ext cx="914400" cy="369332"/>
          </a:xfrm>
          <a:prstGeom prst="rect">
            <a:avLst/>
          </a:prstGeom>
          <a:noFill/>
          <a:ln w="28575">
            <a:solidFill>
              <a:schemeClr val="tx1"/>
            </a:solidFill>
          </a:ln>
        </p:spPr>
        <p:txBody>
          <a:bodyPr wrap="square" rtlCol="0">
            <a:spAutoFit/>
          </a:bodyPr>
          <a:lstStyle/>
          <a:p>
            <a:pPr algn="ctr"/>
            <a:r>
              <a:rPr lang="en-US" dirty="0" err="1" smtClean="0"/>
              <a:t>Cp</a:t>
            </a:r>
            <a:endParaRPr lang="en-US" dirty="0"/>
          </a:p>
        </p:txBody>
      </p:sp>
      <p:cxnSp>
        <p:nvCxnSpPr>
          <p:cNvPr id="12" name="Straight Arrow Connector 11"/>
          <p:cNvCxnSpPr/>
          <p:nvPr/>
        </p:nvCxnSpPr>
        <p:spPr>
          <a:xfrm flipH="1">
            <a:off x="3733800" y="397393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9200" y="5029200"/>
            <a:ext cx="1297150" cy="369332"/>
          </a:xfrm>
          <a:prstGeom prst="rect">
            <a:avLst/>
          </a:prstGeom>
          <a:noFill/>
        </p:spPr>
        <p:txBody>
          <a:bodyPr wrap="none" rtlCol="0">
            <a:spAutoFit/>
          </a:bodyPr>
          <a:lstStyle/>
          <a:p>
            <a:r>
              <a:rPr lang="en-US" dirty="0" smtClean="0"/>
              <a:t>Object class</a:t>
            </a:r>
            <a:endParaRPr lang="en-US" dirty="0"/>
          </a:p>
        </p:txBody>
      </p:sp>
      <p:cxnSp>
        <p:nvCxnSpPr>
          <p:cNvPr id="15" name="Straight Arrow Connector 14"/>
          <p:cNvCxnSpPr>
            <a:stCxn id="13" idx="0"/>
          </p:cNvCxnSpPr>
          <p:nvPr/>
        </p:nvCxnSpPr>
        <p:spPr>
          <a:xfrm flipV="1">
            <a:off x="1867775" y="4158601"/>
            <a:ext cx="0" cy="870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643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b="1" dirty="0"/>
          </a:p>
        </p:txBody>
      </p:sp>
      <p:sp>
        <p:nvSpPr>
          <p:cNvPr id="3" name="Content Placeholder 2"/>
          <p:cNvSpPr>
            <a:spLocks noGrp="1"/>
          </p:cNvSpPr>
          <p:nvPr>
            <p:ph idx="1"/>
          </p:nvPr>
        </p:nvSpPr>
        <p:spPr/>
        <p:txBody>
          <a:bodyPr/>
          <a:lstStyle/>
          <a:p>
            <a:r>
              <a:rPr lang="en-US" dirty="0" smtClean="0"/>
              <a:t>Sometimes a superclass is so specific/abstract that it cannot have any specific instances. Such class is referred to as an </a:t>
            </a:r>
            <a:r>
              <a:rPr lang="en-US" dirty="0" smtClean="0">
                <a:solidFill>
                  <a:srgbClr val="00B050"/>
                </a:solidFill>
              </a:rPr>
              <a:t>abstract class</a:t>
            </a:r>
            <a:r>
              <a:rPr lang="en-US" dirty="0" smtClean="0"/>
              <a:t>.</a:t>
            </a:r>
            <a:endParaRPr lang="en-US" dirty="0"/>
          </a:p>
        </p:txBody>
      </p:sp>
    </p:spTree>
    <p:extLst>
      <p:ext uri="{BB962C8B-B14F-4D97-AF65-F5344CB8AC3E}">
        <p14:creationId xmlns:p14="http://schemas.microsoft.com/office/powerpoint/2010/main" val="2239934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D72248-10DF-48F2-85D6-137EDBC1D5EB}" type="slidenum">
              <a:rPr lang="en-US" sz="1400"/>
              <a:pPr/>
              <a:t>22</a:t>
            </a:fld>
            <a:endParaRPr 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6D8424C-C420-4C40-BF67-BB4C3BC429AB}" type="slidenum">
              <a:rPr lang="en-US" sz="1400"/>
              <a:pPr algn="r"/>
              <a:t>22</a:t>
            </a:fld>
            <a:endParaRPr lang="en-US" sz="1400"/>
          </a:p>
        </p:txBody>
      </p:sp>
      <p:sp>
        <p:nvSpPr>
          <p:cNvPr id="9220" name="Rectangle 2"/>
          <p:cNvSpPr>
            <a:spLocks noGrp="1" noChangeArrowheads="1"/>
          </p:cNvSpPr>
          <p:nvPr>
            <p:ph type="title" idx="4294967295"/>
          </p:nvPr>
        </p:nvSpPr>
        <p:spPr>
          <a:xfrm>
            <a:off x="304800" y="228600"/>
            <a:ext cx="8610600" cy="914400"/>
          </a:xfrm>
          <a:noFill/>
        </p:spPr>
        <p:txBody>
          <a:bodyPr>
            <a:normAutofit fontScale="90000"/>
          </a:bodyPr>
          <a:lstStyle/>
          <a:p>
            <a:r>
              <a:rPr lang="en-US" b="1" dirty="0" smtClean="0"/>
              <a:t>Object </a:t>
            </a:r>
            <a:r>
              <a:rPr lang="en-US" b="1" dirty="0" smtClean="0"/>
              <a:t>cannot be created from </a:t>
            </a:r>
            <a:r>
              <a:rPr lang="en-US" b="1" dirty="0" smtClean="0"/>
              <a:t/>
            </a:r>
            <a:br>
              <a:rPr lang="en-US" b="1" dirty="0" smtClean="0"/>
            </a:br>
            <a:r>
              <a:rPr lang="en-US" b="1" dirty="0" smtClean="0"/>
              <a:t>abstract </a:t>
            </a:r>
            <a:r>
              <a:rPr lang="en-US" b="1" dirty="0" smtClean="0"/>
              <a:t>class </a:t>
            </a:r>
          </a:p>
        </p:txBody>
      </p:sp>
      <p:sp>
        <p:nvSpPr>
          <p:cNvPr id="9221"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600" dirty="0">
                <a:cs typeface="Times New Roman" pitchFamily="18" charset="0"/>
              </a:rPr>
              <a:t>An abstract class cannot be instantiated using the </a:t>
            </a:r>
            <a:r>
              <a:rPr lang="en-US" sz="3600" u="sng" dirty="0">
                <a:cs typeface="Times New Roman" pitchFamily="18" charset="0"/>
              </a:rPr>
              <a:t>new</a:t>
            </a:r>
            <a:r>
              <a:rPr lang="en-US" sz="3600" dirty="0">
                <a:cs typeface="Times New Roman" pitchFamily="18" charset="0"/>
              </a:rPr>
              <a:t> operator, but you can still define its constructors, which are invoked in the constructors of its subclasses. For instance, the constructors of </a:t>
            </a:r>
            <a:r>
              <a:rPr lang="en-US" sz="3600" u="sng" dirty="0" err="1">
                <a:cs typeface="Times New Roman" pitchFamily="18" charset="0"/>
              </a:rPr>
              <a:t>GeometricObject</a:t>
            </a:r>
            <a:r>
              <a:rPr lang="en-US" sz="3600" dirty="0">
                <a:cs typeface="Times New Roman" pitchFamily="18" charset="0"/>
              </a:rPr>
              <a:t> are invoked in the </a:t>
            </a:r>
            <a:r>
              <a:rPr lang="en-US" sz="3600" u="sng" dirty="0">
                <a:cs typeface="Times New Roman" pitchFamily="18" charset="0"/>
              </a:rPr>
              <a:t>Circle</a:t>
            </a:r>
            <a:r>
              <a:rPr lang="en-US" sz="3600" dirty="0">
                <a:cs typeface="Times New Roman" pitchFamily="18" charset="0"/>
              </a:rPr>
              <a:t> class and the </a:t>
            </a:r>
            <a:r>
              <a:rPr lang="en-US" sz="3600" u="sng" dirty="0">
                <a:cs typeface="Times New Roman" pitchFamily="18" charset="0"/>
              </a:rPr>
              <a:t>Rectangle</a:t>
            </a:r>
            <a:r>
              <a:rPr lang="en-US" sz="3600" dirty="0">
                <a:cs typeface="Times New Roman" pitchFamily="18" charset="0"/>
              </a:rPr>
              <a:t> class. </a:t>
            </a:r>
          </a:p>
        </p:txBody>
      </p:sp>
    </p:spTree>
    <p:extLst>
      <p:ext uri="{BB962C8B-B14F-4D97-AF65-F5344CB8AC3E}">
        <p14:creationId xmlns:p14="http://schemas.microsoft.com/office/powerpoint/2010/main" val="3111401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6C72E-A3E1-418E-B05A-130C9DA2EA20}" type="slidenum">
              <a:rPr lang="en-US" sz="1400"/>
              <a:pPr/>
              <a:t>23</a:t>
            </a:fld>
            <a:endParaRPr 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0179FA-482F-488F-99B6-8E5F0C40F840}" type="slidenum">
              <a:rPr lang="en-US" sz="1400"/>
              <a:pPr algn="r"/>
              <a:t>23</a:t>
            </a:fld>
            <a:endParaRPr lang="en-US" sz="1400"/>
          </a:p>
        </p:txBody>
      </p:sp>
      <p:sp>
        <p:nvSpPr>
          <p:cNvPr id="7172"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3"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4"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5" name="Rectangle 18"/>
          <p:cNvSpPr>
            <a:spLocks noGrp="1" noChangeArrowheads="1"/>
          </p:cNvSpPr>
          <p:nvPr>
            <p:ph type="title" idx="4294967295"/>
          </p:nvPr>
        </p:nvSpPr>
        <p:spPr>
          <a:xfrm>
            <a:off x="304800" y="152400"/>
            <a:ext cx="8610600" cy="533400"/>
          </a:xfrm>
          <a:noFill/>
        </p:spPr>
        <p:txBody>
          <a:bodyPr>
            <a:normAutofit fontScale="90000"/>
          </a:bodyPr>
          <a:lstStyle/>
          <a:p>
            <a:r>
              <a:rPr lang="en-US" sz="4000" b="1" dirty="0" smtClean="0"/>
              <a:t>Abstract Classes and Abstract Methods</a:t>
            </a:r>
          </a:p>
        </p:txBody>
      </p:sp>
      <p:sp>
        <p:nvSpPr>
          <p:cNvPr id="7181"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graphicFrame>
        <p:nvGraphicFramePr>
          <p:cNvPr id="7182" name="Object 24"/>
          <p:cNvGraphicFramePr>
            <a:graphicFrameLocks noChangeAspect="1"/>
          </p:cNvGraphicFramePr>
          <p:nvPr>
            <p:extLst>
              <p:ext uri="{D42A27DB-BD31-4B8C-83A1-F6EECF244321}">
                <p14:modId xmlns:p14="http://schemas.microsoft.com/office/powerpoint/2010/main" val="1987882539"/>
              </p:ext>
            </p:extLst>
          </p:nvPr>
        </p:nvGraphicFramePr>
        <p:xfrm>
          <a:off x="0" y="838200"/>
          <a:ext cx="6629400" cy="5445125"/>
        </p:xfrm>
        <a:graphic>
          <a:graphicData uri="http://schemas.openxmlformats.org/presentationml/2006/ole">
            <mc:AlternateContent xmlns:mc="http://schemas.openxmlformats.org/markup-compatibility/2006">
              <mc:Choice xmlns:v="urn:schemas-microsoft-com:vml" Requires="v">
                <p:oleObj spid="_x0000_s1031" name="Picture" r:id="rId3" imgW="5539740" imgH="4549140" progId="Word.Picture.8">
                  <p:embed/>
                </p:oleObj>
              </mc:Choice>
              <mc:Fallback>
                <p:oleObj name="Picture" r:id="rId3" imgW="5539740" imgH="45491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6629400" cy="5445125"/>
                      </a:xfrm>
                      <a:prstGeom prst="rect">
                        <a:avLst/>
                      </a:prstGeom>
                      <a:solidFill>
                        <a:schemeClr val="bg1">
                          <a:lumMod val="85000"/>
                        </a:schemeClr>
                      </a:solidFill>
                      <a:ln>
                        <a:noFill/>
                      </a:ln>
                    </p:spPr>
                  </p:pic>
                </p:oleObj>
              </mc:Fallback>
            </mc:AlternateContent>
          </a:graphicData>
        </a:graphic>
      </p:graphicFrame>
    </p:spTree>
    <p:extLst>
      <p:ext uri="{BB962C8B-B14F-4D97-AF65-F5344CB8AC3E}">
        <p14:creationId xmlns:p14="http://schemas.microsoft.com/office/powerpoint/2010/main" val="2832907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6553200" cy="5509200"/>
          </a:xfrm>
          <a:prstGeom prst="rect">
            <a:avLst/>
          </a:prstGeom>
          <a:ln>
            <a:solidFill>
              <a:schemeClr val="tx1"/>
            </a:solidFill>
          </a:ln>
        </p:spPr>
        <p:txBody>
          <a:bodyPr wrap="square">
            <a:spAutoFit/>
          </a:bodyPr>
          <a:lstStyle/>
          <a:p>
            <a:r>
              <a:rPr lang="en-US" sz="1600" b="1" dirty="0">
                <a:solidFill>
                  <a:srgbClr val="7F0055"/>
                </a:solidFill>
                <a:latin typeface="Consolas"/>
              </a:rPr>
              <a:t>package</a:t>
            </a:r>
            <a:r>
              <a:rPr lang="en-US" sz="1600" b="1" dirty="0">
                <a:solidFill>
                  <a:srgbClr val="000000"/>
                </a:solidFill>
                <a:latin typeface="Consolas"/>
              </a:rPr>
              <a:t> Day1.Example;</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javax.swing</a:t>
            </a:r>
            <a:r>
              <a:rPr lang="en-US" sz="1600" b="1" u="sng"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java.math</a:t>
            </a:r>
            <a:r>
              <a:rPr lang="en-US" sz="1600" b="1" u="sng"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java.util</a:t>
            </a:r>
            <a:r>
              <a:rPr lang="en-US" sz="1600" b="1" u="sng" dirty="0" smtClean="0">
                <a:solidFill>
                  <a:srgbClr val="000000"/>
                </a:solidFill>
                <a:latin typeface="Consolas"/>
              </a:rPr>
              <a:t>.*;e</a:t>
            </a:r>
            <a:endParaRPr lang="en-US" sz="1600" b="1" u="sng" dirty="0">
              <a:solidFill>
                <a:srgbClr val="000000"/>
              </a:solidFill>
              <a:latin typeface="Consolas"/>
            </a:endParaRPr>
          </a:p>
          <a:p>
            <a:endParaRPr lang="en-US" sz="1600" dirty="0">
              <a:latin typeface="Consolas"/>
            </a:endParaRP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myInput</a:t>
            </a:r>
            <a:r>
              <a:rPr lang="en-US" sz="1600" b="1" dirty="0">
                <a:solidFill>
                  <a:srgbClr val="000000"/>
                </a:solidFill>
                <a:latin typeface="Consolas"/>
              </a:rPr>
              <a:t> {</a:t>
            </a: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 {</a:t>
            </a:r>
          </a:p>
          <a:p>
            <a:r>
              <a:rPr lang="en-US" sz="1600" dirty="0" err="1">
                <a:solidFill>
                  <a:srgbClr val="000000"/>
                </a:solidFill>
                <a:latin typeface="Consolas"/>
              </a:rPr>
              <a:t>GeometricObject</a:t>
            </a:r>
            <a:r>
              <a:rPr lang="en-US" sz="1600" dirty="0">
                <a:solidFill>
                  <a:srgbClr val="000000"/>
                </a:solidFill>
                <a:latin typeface="Consolas"/>
              </a:rPr>
              <a:t> </a:t>
            </a:r>
            <a:r>
              <a:rPr lang="en-US" sz="1600" dirty="0" err="1">
                <a:solidFill>
                  <a:srgbClr val="000000"/>
                </a:solidFill>
                <a:latin typeface="Consolas"/>
              </a:rPr>
              <a:t>cir</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Circle(5);</a:t>
            </a:r>
          </a:p>
          <a:p>
            <a:r>
              <a:rPr lang="en-US" sz="1600" dirty="0" err="1">
                <a:solidFill>
                  <a:srgbClr val="000000"/>
                </a:solidFill>
                <a:latin typeface="Consolas"/>
              </a:rPr>
              <a:t>GeometricObject</a:t>
            </a:r>
            <a:r>
              <a:rPr lang="en-US" sz="1600" dirty="0">
                <a:solidFill>
                  <a:srgbClr val="000000"/>
                </a:solidFill>
                <a:latin typeface="Consolas"/>
              </a:rPr>
              <a:t> rec=</a:t>
            </a:r>
            <a:r>
              <a:rPr lang="en-US" sz="1600" b="1" dirty="0">
                <a:solidFill>
                  <a:srgbClr val="7F0055"/>
                </a:solidFill>
                <a:latin typeface="Consolas"/>
              </a:rPr>
              <a:t>new</a:t>
            </a:r>
            <a:r>
              <a:rPr lang="en-US" sz="1600" b="1" dirty="0">
                <a:solidFill>
                  <a:srgbClr val="000000"/>
                </a:solidFill>
                <a:latin typeface="Consolas"/>
              </a:rPr>
              <a:t> Rectangle(3,4);</a:t>
            </a:r>
          </a:p>
          <a:p>
            <a:r>
              <a:rPr lang="en-US" sz="1600" dirty="0" err="1">
                <a:solidFill>
                  <a:srgbClr val="000000"/>
                </a:solidFill>
                <a:latin typeface="Consolas"/>
              </a:rPr>
              <a:t>cir.setColor</a:t>
            </a:r>
            <a:r>
              <a:rPr lang="en-US" sz="1600" dirty="0">
                <a:solidFill>
                  <a:srgbClr val="000000"/>
                </a:solidFill>
                <a:latin typeface="Consolas"/>
              </a:rPr>
              <a:t>(</a:t>
            </a:r>
            <a:r>
              <a:rPr lang="en-US" sz="1600" dirty="0">
                <a:solidFill>
                  <a:srgbClr val="2A00FF"/>
                </a:solidFill>
                <a:latin typeface="Consolas"/>
              </a:rPr>
              <a:t>"RED"</a:t>
            </a:r>
            <a:r>
              <a:rPr lang="en-US" sz="1600" dirty="0">
                <a:solidFill>
                  <a:srgbClr val="000000"/>
                </a:solidFill>
                <a:latin typeface="Consolas"/>
              </a:rPr>
              <a:t>);</a:t>
            </a:r>
          </a:p>
          <a:p>
            <a:r>
              <a:rPr lang="en-US" sz="1600" dirty="0" err="1">
                <a:solidFill>
                  <a:srgbClr val="000000"/>
                </a:solidFill>
                <a:latin typeface="Consolas"/>
              </a:rPr>
              <a:t>cir.setFilled</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00"/>
                </a:solidFill>
                <a:latin typeface="Consolas"/>
              </a:rPr>
              <a:t>cir.getArea</a:t>
            </a:r>
            <a:r>
              <a:rPr lang="en-US" sz="1600" i="1" dirty="0">
                <a:solidFill>
                  <a:srgbClr val="000000"/>
                </a:solidFill>
                <a:latin typeface="Consolas"/>
              </a:rPr>
              <a:t>()+</a:t>
            </a:r>
            <a:r>
              <a:rPr lang="en-US" sz="1600" i="1" dirty="0">
                <a:solidFill>
                  <a:srgbClr val="2A00FF"/>
                </a:solidFill>
                <a:latin typeface="Consolas"/>
              </a:rPr>
              <a:t>" and color="</a:t>
            </a:r>
            <a:r>
              <a:rPr lang="en-US" sz="1600" i="1" dirty="0">
                <a:solidFill>
                  <a:srgbClr val="000000"/>
                </a:solidFill>
                <a:latin typeface="Consolas"/>
              </a:rPr>
              <a:t>+</a:t>
            </a:r>
            <a:r>
              <a:rPr lang="en-US" sz="1600" i="1" dirty="0" err="1">
                <a:solidFill>
                  <a:srgbClr val="000000"/>
                </a:solidFill>
                <a:latin typeface="Consolas"/>
              </a:rPr>
              <a:t>cir.getColor</a:t>
            </a:r>
            <a:r>
              <a:rPr lang="en-US" sz="1600" i="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rect</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rec.getArea</a:t>
            </a:r>
            <a:r>
              <a:rPr lang="en-US" sz="1600" i="1" dirty="0">
                <a:solidFill>
                  <a:srgbClr val="000000"/>
                </a:solidFill>
                <a:latin typeface="Consolas"/>
              </a:rPr>
              <a:t>());</a:t>
            </a:r>
          </a:p>
          <a:p>
            <a:endParaRPr lang="en-US" sz="1600" dirty="0">
              <a:latin typeface="Consolas"/>
            </a:endParaRPr>
          </a:p>
          <a:p>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cir.isFilled</a:t>
            </a:r>
            <a:r>
              <a:rPr lang="en-US" sz="1600" b="1" dirty="0">
                <a:solidFill>
                  <a:srgbClr val="000000"/>
                </a:solidFill>
                <a:latin typeface="Consolas"/>
              </a:rPr>
              <a:t>())</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"Filled"</a:t>
            </a:r>
            <a:r>
              <a:rPr lang="en-US" sz="1600" i="1" dirty="0">
                <a:solidFill>
                  <a:srgbClr val="000000"/>
                </a:solidFill>
                <a:latin typeface="Consolas"/>
              </a:rPr>
              <a:t>);}</a:t>
            </a:r>
          </a:p>
          <a:p>
            <a:r>
              <a:rPr lang="en-US" sz="1600" b="1" dirty="0">
                <a:solidFill>
                  <a:srgbClr val="7F0055"/>
                </a:solidFill>
                <a:latin typeface="Consolas"/>
              </a:rPr>
              <a:t>else</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"Not Filled"</a:t>
            </a:r>
            <a:r>
              <a:rPr lang="en-US" sz="1600" i="1" dirty="0">
                <a:solidFill>
                  <a:srgbClr val="000000"/>
                </a:solidFill>
                <a:latin typeface="Consolas"/>
              </a:rPr>
              <a:t>);}</a:t>
            </a:r>
          </a:p>
          <a:p>
            <a:r>
              <a:rPr lang="en-US" sz="1600" dirty="0" smtClean="0">
                <a:solidFill>
                  <a:srgbClr val="000000"/>
                </a:solidFill>
                <a:latin typeface="Consolas"/>
              </a:rPr>
              <a:t>}</a:t>
            </a:r>
            <a:endParaRPr lang="en-US" sz="1600" dirty="0">
              <a:latin typeface="Consolas"/>
            </a:endParaRPr>
          </a:p>
          <a:p>
            <a:r>
              <a:rPr lang="en-US" sz="1600" dirty="0">
                <a:solidFill>
                  <a:srgbClr val="000000"/>
                </a:solidFill>
                <a:latin typeface="Consolas"/>
              </a:rPr>
              <a:t>}</a:t>
            </a:r>
          </a:p>
          <a:p>
            <a:endParaRPr lang="en-US" sz="1600" dirty="0">
              <a:latin typeface="Consolas"/>
            </a:endParaRPr>
          </a:p>
        </p:txBody>
      </p:sp>
      <p:sp>
        <p:nvSpPr>
          <p:cNvPr id="3"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Abstract class</a:t>
            </a:r>
            <a:endParaRPr lang="en-US" b="1" dirty="0"/>
          </a:p>
        </p:txBody>
      </p:sp>
    </p:spTree>
    <p:extLst>
      <p:ext uri="{BB962C8B-B14F-4D97-AF65-F5344CB8AC3E}">
        <p14:creationId xmlns:p14="http://schemas.microsoft.com/office/powerpoint/2010/main" val="3533671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068" y="928025"/>
            <a:ext cx="6858000" cy="5909310"/>
          </a:xfrm>
          <a:prstGeom prst="rect">
            <a:avLst/>
          </a:prstGeom>
          <a:ln>
            <a:solidFill>
              <a:schemeClr val="tx1"/>
            </a:solidFill>
          </a:ln>
        </p:spPr>
        <p:txBody>
          <a:bodyPr wrap="square">
            <a:spAutoFit/>
          </a:bodyPr>
          <a:lstStyle/>
          <a:p>
            <a:pPr lvl="0"/>
            <a:endParaRPr lang="en-US" sz="1400" dirty="0">
              <a:solidFill>
                <a:prstClr val="black"/>
              </a:solidFill>
              <a:latin typeface="Consolas"/>
            </a:endParaRPr>
          </a:p>
          <a:p>
            <a:pPr lvl="0"/>
            <a:r>
              <a:rPr lang="en-US" sz="1400"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String </a:t>
            </a:r>
            <a:r>
              <a:rPr lang="en-US" sz="1400" b="1" dirty="0">
                <a:solidFill>
                  <a:srgbClr val="0000C0"/>
                </a:solidFill>
                <a:latin typeface="Consolas"/>
              </a:rPr>
              <a:t>color</a:t>
            </a:r>
            <a:r>
              <a:rPr lang="en-US" sz="1400" b="1" dirty="0">
                <a:solidFill>
                  <a:srgbClr val="000000"/>
                </a:solidFill>
                <a:latin typeface="Consolas"/>
              </a:rPr>
              <a:t>=</a:t>
            </a:r>
            <a:r>
              <a:rPr lang="en-US" sz="1400" b="1" dirty="0">
                <a:solidFill>
                  <a:srgbClr val="2A00FF"/>
                </a:solidFill>
                <a:latin typeface="Consolas"/>
              </a:rPr>
              <a:t>"White"</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String </a:t>
            </a:r>
            <a:r>
              <a:rPr lang="en-US" sz="1400" b="1" dirty="0" err="1">
                <a:solidFill>
                  <a:srgbClr val="000000"/>
                </a:solidFill>
                <a:latin typeface="Consolas"/>
              </a:rPr>
              <a:t>getColor</a:t>
            </a:r>
            <a:r>
              <a:rPr lang="en-US" sz="1400" b="1"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color</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setColor</a:t>
            </a:r>
            <a:r>
              <a:rPr lang="en-US" sz="1400" b="1" dirty="0">
                <a:solidFill>
                  <a:srgbClr val="000000"/>
                </a:solidFill>
                <a:latin typeface="Consolas"/>
              </a:rPr>
              <a:t>(String color){</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color</a:t>
            </a:r>
            <a:r>
              <a:rPr lang="en-US" sz="1400" b="1" dirty="0">
                <a:solidFill>
                  <a:srgbClr val="000000"/>
                </a:solidFill>
                <a:latin typeface="Consolas"/>
              </a:rPr>
              <a:t>=color;}</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err="1">
                <a:solidFill>
                  <a:srgbClr val="000000"/>
                </a:solidFill>
                <a:latin typeface="Consolas"/>
              </a:rPr>
              <a:t>isFilled</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setFilled</a:t>
            </a:r>
            <a:r>
              <a:rPr lang="en-US" sz="1400" b="1" dirty="0">
                <a:solidFill>
                  <a:srgbClr val="000000"/>
                </a:solidFill>
                <a:latin typeface="Consolas"/>
              </a:rPr>
              <a:t>(</a:t>
            </a:r>
            <a:r>
              <a:rPr lang="en-US" sz="1400" b="1" dirty="0" err="1">
                <a:solidFill>
                  <a:srgbClr val="7F0055"/>
                </a:solidFill>
                <a:latin typeface="Consolas"/>
              </a:rPr>
              <a:t>boolean</a:t>
            </a:r>
            <a:r>
              <a:rPr lang="en-US" sz="1400" b="1" dirty="0">
                <a:solidFill>
                  <a:srgbClr val="000000"/>
                </a:solidFill>
                <a:latin typeface="Consolas"/>
              </a:rPr>
              <a:t> filled){</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filled</a:t>
            </a:r>
            <a:r>
              <a:rPr lang="en-US" sz="1400" b="1" dirty="0">
                <a:solidFill>
                  <a:srgbClr val="000000"/>
                </a:solidFill>
                <a:latin typeface="Consolas"/>
              </a:rPr>
              <a:t>=filled;} </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p>
          <a:p>
            <a:pPr lvl="0"/>
            <a:r>
              <a:rPr lang="en-US" sz="1400"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Circle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radius</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r>
              <a:rPr lang="en-US" sz="1400" b="1" dirty="0">
                <a:solidFill>
                  <a:srgbClr val="7F0055"/>
                </a:solidFill>
                <a:latin typeface="Consolas"/>
              </a:rPr>
              <a:t>double</a:t>
            </a:r>
            <a:r>
              <a:rPr lang="en-US" sz="1400" b="1" dirty="0">
                <a:solidFill>
                  <a:srgbClr val="000000"/>
                </a:solidFill>
                <a:latin typeface="Consolas"/>
              </a:rPr>
              <a:t> radius){</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radius</a:t>
            </a:r>
            <a:r>
              <a:rPr lang="en-US" sz="1400" b="1" dirty="0">
                <a:solidFill>
                  <a:srgbClr val="000000"/>
                </a:solidFill>
                <a:latin typeface="Consolas"/>
              </a:rPr>
              <a:t>=radius;}</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err="1">
                <a:solidFill>
                  <a:srgbClr val="000000"/>
                </a:solidFill>
                <a:latin typeface="Consolas"/>
              </a:rPr>
              <a:t>Math.</a:t>
            </a:r>
            <a:r>
              <a:rPr lang="en-US" sz="1400" b="1" i="1" dirty="0" err="1">
                <a:solidFill>
                  <a:srgbClr val="0000C0"/>
                </a:solidFill>
                <a:latin typeface="Consolas"/>
              </a:rPr>
              <a:t>PI</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Rectangle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length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r>
              <a:rPr lang="en-US" sz="1400" b="1" dirty="0">
                <a:solidFill>
                  <a:srgbClr val="7F0055"/>
                </a:solidFill>
                <a:latin typeface="Consolas"/>
              </a:rPr>
              <a:t>double</a:t>
            </a:r>
            <a:r>
              <a:rPr lang="en-US" sz="1400" b="1" dirty="0">
                <a:solidFill>
                  <a:srgbClr val="000000"/>
                </a:solidFill>
                <a:latin typeface="Consolas"/>
              </a:rPr>
              <a:t> width, </a:t>
            </a:r>
            <a:r>
              <a:rPr lang="en-US" sz="1400" b="1" dirty="0">
                <a:solidFill>
                  <a:srgbClr val="7F0055"/>
                </a:solidFill>
                <a:latin typeface="Consolas"/>
              </a:rPr>
              <a:t>double</a:t>
            </a:r>
            <a:r>
              <a:rPr lang="en-US" sz="1400" b="1" dirty="0">
                <a:solidFill>
                  <a:srgbClr val="000000"/>
                </a:solidFill>
                <a:latin typeface="Consolas"/>
              </a:rPr>
              <a:t> length){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width</a:t>
            </a:r>
            <a:r>
              <a:rPr lang="en-US" sz="1400" b="1" dirty="0">
                <a:solidFill>
                  <a:srgbClr val="000000"/>
                </a:solidFill>
                <a:latin typeface="Consolas"/>
              </a:rPr>
              <a:t>=</a:t>
            </a:r>
            <a:r>
              <a:rPr lang="en-US" sz="1400" b="1" dirty="0" err="1">
                <a:solidFill>
                  <a:srgbClr val="000000"/>
                </a:solidFill>
                <a:latin typeface="Consolas"/>
              </a:rPr>
              <a:t>width;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length</a:t>
            </a:r>
            <a:r>
              <a:rPr lang="en-US" sz="1400" b="1" dirty="0">
                <a:solidFill>
                  <a:srgbClr val="000000"/>
                </a:solidFill>
                <a:latin typeface="Consolas"/>
              </a:rPr>
              <a:t>=length;}</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r>
              <a:rPr lang="en-US" sz="1400" b="1" dirty="0">
                <a:solidFill>
                  <a:srgbClr val="0000C0"/>
                </a:solidFill>
                <a:latin typeface="Consolas"/>
              </a:rPr>
              <a:t>length</a:t>
            </a:r>
            <a:r>
              <a:rPr lang="en-US" sz="1400" b="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endParaRPr lang="en-US" sz="1400" dirty="0">
              <a:solidFill>
                <a:srgbClr val="000000"/>
              </a:solidFill>
              <a:latin typeface="Consolas"/>
            </a:endParaRPr>
          </a:p>
        </p:txBody>
      </p:sp>
      <p:sp>
        <p:nvSpPr>
          <p:cNvPr id="3" name="Title 1"/>
          <p:cNvSpPr txBox="1">
            <a:spLocks/>
          </p:cNvSpPr>
          <p:nvPr/>
        </p:nvSpPr>
        <p:spPr>
          <a:xfrm>
            <a:off x="457200" y="381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continued</a:t>
            </a:r>
            <a:endParaRPr lang="en-US" b="1" dirty="0"/>
          </a:p>
        </p:txBody>
      </p:sp>
    </p:spTree>
    <p:extLst>
      <p:ext uri="{BB962C8B-B14F-4D97-AF65-F5344CB8AC3E}">
        <p14:creationId xmlns:p14="http://schemas.microsoft.com/office/powerpoint/2010/main" val="198849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EA3B38-F66E-4A5E-904A-5893A64963A1}" type="slidenum">
              <a:rPr lang="en-US" sz="1400"/>
              <a:pPr/>
              <a:t>26</a:t>
            </a:fld>
            <a:endParaRPr 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E3D41B1-30EC-4ED2-BF24-35B70AC71532}" type="slidenum">
              <a:rPr lang="en-US" sz="1400"/>
              <a:pPr algn="r"/>
              <a:t>26</a:t>
            </a:fld>
            <a:endParaRPr lang="en-US" sz="1400"/>
          </a:p>
        </p:txBody>
      </p:sp>
      <p:sp>
        <p:nvSpPr>
          <p:cNvPr id="19460"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t>Interfaces</a:t>
            </a: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sz="2800" smtClean="0">
                <a:cs typeface="Courier New" pitchFamily="49" charset="0"/>
              </a:rPr>
              <a:t>What is an interface?</a:t>
            </a:r>
          </a:p>
          <a:p>
            <a:pPr marL="0" indent="0">
              <a:buFont typeface="Monotype Sorts" pitchFamily="2" charset="2"/>
              <a:buNone/>
            </a:pPr>
            <a:r>
              <a:rPr lang="en-US" sz="2800" smtClean="0">
                <a:cs typeface="Courier New" pitchFamily="49" charset="0"/>
              </a:rPr>
              <a:t>Why is an interface useful?</a:t>
            </a:r>
          </a:p>
          <a:p>
            <a:pPr marL="0" indent="0">
              <a:buFont typeface="Monotype Sorts" pitchFamily="2" charset="2"/>
              <a:buNone/>
            </a:pPr>
            <a:r>
              <a:rPr lang="en-US" sz="2800" smtClean="0">
                <a:cs typeface="Courier New" pitchFamily="49" charset="0"/>
              </a:rPr>
              <a:t>How do you define an interface?</a:t>
            </a:r>
          </a:p>
          <a:p>
            <a:pPr marL="0" indent="0">
              <a:buFont typeface="Monotype Sorts" pitchFamily="2" charset="2"/>
              <a:buNone/>
            </a:pPr>
            <a:r>
              <a:rPr lang="en-US" sz="2800" smtClean="0">
                <a:cs typeface="Courier New" pitchFamily="49" charset="0"/>
              </a:rPr>
              <a:t>How do you use an interface?</a:t>
            </a:r>
          </a:p>
        </p:txBody>
      </p:sp>
    </p:spTree>
    <p:extLst>
      <p:ext uri="{BB962C8B-B14F-4D97-AF65-F5344CB8AC3E}">
        <p14:creationId xmlns:p14="http://schemas.microsoft.com/office/powerpoint/2010/main" val="2148497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DAD22-1186-4B82-BFEC-01825DAD09D2}" type="slidenum">
              <a:rPr lang="en-US" sz="1400"/>
              <a:pPr/>
              <a:t>27</a:t>
            </a:fld>
            <a:endParaRPr 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8B2AC3B-BEC4-4E52-8E31-0490964CC0E5}" type="slidenum">
              <a:rPr lang="en-US" sz="1400"/>
              <a:pPr algn="r"/>
              <a:t>27</a:t>
            </a:fld>
            <a:endParaRPr lang="en-US" sz="1400"/>
          </a:p>
        </p:txBody>
      </p:sp>
      <p:sp>
        <p:nvSpPr>
          <p:cNvPr id="20484" name="Rectangle 2"/>
          <p:cNvSpPr>
            <a:spLocks noGrp="1" noChangeArrowheads="1"/>
          </p:cNvSpPr>
          <p:nvPr>
            <p:ph type="title" idx="4294967295"/>
          </p:nvPr>
        </p:nvSpPr>
        <p:spPr>
          <a:xfrm>
            <a:off x="381000" y="228600"/>
            <a:ext cx="8305800" cy="1295400"/>
          </a:xfrm>
          <a:noFill/>
        </p:spPr>
        <p:txBody>
          <a:bodyPr>
            <a:normAutofit fontScale="90000"/>
          </a:bodyPr>
          <a:lstStyle/>
          <a:p>
            <a:r>
              <a:rPr lang="en-US" smtClean="0">
                <a:cs typeface="Courier New" pitchFamily="49" charset="0"/>
              </a:rPr>
              <a:t>What is an interface?</a:t>
            </a:r>
            <a:br>
              <a:rPr lang="en-US" smtClean="0">
                <a:cs typeface="Courier New" pitchFamily="49" charset="0"/>
              </a:rPr>
            </a:br>
            <a:r>
              <a:rPr lang="en-US" smtClean="0">
                <a:cs typeface="Courier New" pitchFamily="49" charset="0"/>
              </a:rPr>
              <a:t> Why is an interface useful?</a:t>
            </a: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smtClean="0"/>
              <a:t>An interface is a classlike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sz="2800" smtClean="0">
              <a:ea typeface="PMingLiU" pitchFamily="18" charset="-120"/>
            </a:endParaRPr>
          </a:p>
        </p:txBody>
      </p:sp>
    </p:spTree>
    <p:extLst>
      <p:ext uri="{BB962C8B-B14F-4D97-AF65-F5344CB8AC3E}">
        <p14:creationId xmlns:p14="http://schemas.microsoft.com/office/powerpoint/2010/main" val="3718507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D95C4F-2BAB-4C78-AF8F-FA3626D90483}" type="slidenum">
              <a:rPr lang="en-US" sz="1400"/>
              <a:pPr/>
              <a:t>28</a:t>
            </a:fld>
            <a:endParaRPr 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8A4424D-BA97-4098-8E74-9E2B1A47F2CC}" type="slidenum">
              <a:rPr lang="en-US" sz="1400"/>
              <a:pPr algn="r"/>
              <a:t>28</a:t>
            </a:fld>
            <a:endParaRPr lang="en-US" sz="1400"/>
          </a:p>
        </p:txBody>
      </p:sp>
      <p:sp>
        <p:nvSpPr>
          <p:cNvPr id="21508"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cs typeface="Courier New" pitchFamily="49" charset="0"/>
              </a:rPr>
              <a:t>Define an Interface</a:t>
            </a: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sz="2800" smtClean="0">
                <a:cs typeface="Courier New"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800">
                <a:solidFill>
                  <a:schemeClr val="bg2"/>
                </a:solidFill>
                <a:latin typeface="Courier New" pitchFamily="49" charset="0"/>
              </a:rPr>
              <a:t>public interface InterfaceName { </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constant declarations;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method signatures;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a:t>
            </a:r>
            <a:endParaRPr lang="en-US" sz="3200">
              <a:solidFill>
                <a:schemeClr val="bg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21512" name="Rectangle 6"/>
          <p:cNvSpPr>
            <a:spLocks noChangeArrowheads="1"/>
          </p:cNvSpPr>
          <p:nvPr/>
        </p:nvSpPr>
        <p:spPr bwMode="auto">
          <a:xfrm>
            <a:off x="228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public interface Edible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 Describe how to eat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public abstract String howToEat();</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a:t>
            </a:r>
          </a:p>
        </p:txBody>
      </p:sp>
    </p:spTree>
    <p:extLst>
      <p:ext uri="{BB962C8B-B14F-4D97-AF65-F5344CB8AC3E}">
        <p14:creationId xmlns:p14="http://schemas.microsoft.com/office/powerpoint/2010/main" val="1518526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Immutable</a:t>
            </a:r>
            <a:r>
              <a:rPr lang="en-US" b="1" dirty="0" smtClean="0"/>
              <a:t> class</a:t>
            </a:r>
            <a:endParaRPr lang="en-US" b="1" dirty="0"/>
          </a:p>
        </p:txBody>
      </p:sp>
      <p:sp>
        <p:nvSpPr>
          <p:cNvPr id="3" name="Content Placeholder 2"/>
          <p:cNvSpPr>
            <a:spLocks noGrp="1"/>
          </p:cNvSpPr>
          <p:nvPr>
            <p:ph idx="1"/>
          </p:nvPr>
        </p:nvSpPr>
        <p:spPr>
          <a:solidFill>
            <a:schemeClr val="tx2">
              <a:lumMod val="20000"/>
              <a:lumOff val="80000"/>
            </a:schemeClr>
          </a:solidFill>
        </p:spPr>
        <p:txBody>
          <a:bodyPr/>
          <a:lstStyle/>
          <a:p>
            <a:pPr marL="0" indent="0">
              <a:buNone/>
            </a:pPr>
            <a:r>
              <a:rPr lang="en-US" dirty="0"/>
              <a:t>p</a:t>
            </a:r>
            <a:r>
              <a:rPr lang="en-US" dirty="0" smtClean="0"/>
              <a:t>ublic </a:t>
            </a:r>
            <a:r>
              <a:rPr lang="en-US" dirty="0" smtClean="0"/>
              <a:t>class Student{</a:t>
            </a:r>
          </a:p>
          <a:p>
            <a:pPr marL="0" indent="0">
              <a:buNone/>
            </a:pPr>
            <a:r>
              <a:rPr lang="en-US" dirty="0"/>
              <a:t> </a:t>
            </a:r>
            <a:r>
              <a:rPr lang="en-US" dirty="0" smtClean="0"/>
              <a:t>    private </a:t>
            </a:r>
            <a:r>
              <a:rPr lang="en-US" dirty="0" err="1" smtClean="0"/>
              <a:t>int</a:t>
            </a:r>
            <a:r>
              <a:rPr lang="en-US" dirty="0" smtClean="0"/>
              <a:t> roll;</a:t>
            </a:r>
          </a:p>
          <a:p>
            <a:pPr marL="0" indent="0">
              <a:buNone/>
            </a:pPr>
            <a:r>
              <a:rPr lang="en-US" dirty="0"/>
              <a:t> </a:t>
            </a:r>
            <a:r>
              <a:rPr lang="en-US" dirty="0" smtClean="0"/>
              <a:t>    private String name;</a:t>
            </a:r>
          </a:p>
          <a:p>
            <a:pPr marL="0" indent="0">
              <a:buNone/>
            </a:pPr>
            <a:r>
              <a:rPr lang="en-US" dirty="0"/>
              <a:t> </a:t>
            </a:r>
            <a:r>
              <a:rPr lang="en-US" dirty="0" smtClean="0"/>
              <a:t> public </a:t>
            </a:r>
            <a:r>
              <a:rPr lang="en-US" dirty="0" err="1" smtClean="0"/>
              <a:t>int</a:t>
            </a:r>
            <a:r>
              <a:rPr lang="en-US" dirty="0" smtClean="0"/>
              <a:t> </a:t>
            </a:r>
            <a:r>
              <a:rPr lang="en-US" dirty="0" err="1" smtClean="0"/>
              <a:t>showRoll</a:t>
            </a:r>
            <a:r>
              <a:rPr lang="en-US" dirty="0" smtClean="0"/>
              <a:t>(){ return roll;}</a:t>
            </a:r>
          </a:p>
          <a:p>
            <a:pPr marL="0" indent="0">
              <a:buNone/>
            </a:pPr>
            <a:r>
              <a:rPr lang="en-US" dirty="0"/>
              <a:t> </a:t>
            </a:r>
            <a:r>
              <a:rPr lang="en-US" dirty="0" smtClean="0"/>
              <a:t> public String </a:t>
            </a:r>
            <a:r>
              <a:rPr lang="en-US" dirty="0" err="1" smtClean="0"/>
              <a:t>showName</a:t>
            </a:r>
            <a:r>
              <a:rPr lang="en-US" dirty="0" smtClean="0"/>
              <a:t>()(return name;}</a:t>
            </a:r>
          </a:p>
          <a:p>
            <a:pPr marL="0" indent="0">
              <a:buNone/>
            </a:pPr>
            <a:r>
              <a:rPr lang="en-US" dirty="0" smtClean="0"/>
              <a:t>};</a:t>
            </a:r>
            <a:endParaRPr lang="en-US" dirty="0"/>
          </a:p>
        </p:txBody>
      </p:sp>
    </p:spTree>
    <p:extLst>
      <p:ext uri="{BB962C8B-B14F-4D97-AF65-F5344CB8AC3E}">
        <p14:creationId xmlns:p14="http://schemas.microsoft.com/office/powerpoint/2010/main" val="4055857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smtClean="0">
                <a:solidFill>
                  <a:srgbClr val="00B050"/>
                </a:solidFill>
              </a:rPr>
              <a:t>this</a:t>
            </a:r>
            <a:r>
              <a:rPr lang="en-US" b="1" dirty="0" smtClean="0"/>
              <a:t> Reference</a:t>
            </a:r>
            <a:endParaRPr lang="en-US" b="1" dirty="0"/>
          </a:p>
        </p:txBody>
      </p:sp>
      <p:sp>
        <p:nvSpPr>
          <p:cNvPr id="3" name="Content Placeholder 2"/>
          <p:cNvSpPr>
            <a:spLocks noGrp="1"/>
          </p:cNvSpPr>
          <p:nvPr>
            <p:ph idx="1"/>
          </p:nvPr>
        </p:nvSpPr>
        <p:spPr>
          <a:xfrm>
            <a:off x="457200" y="1600200"/>
            <a:ext cx="8458200" cy="4525963"/>
          </a:xfrm>
        </p:spPr>
        <p:txBody>
          <a:bodyPr/>
          <a:lstStyle/>
          <a:p>
            <a:r>
              <a:rPr lang="en-US" dirty="0" smtClean="0"/>
              <a:t>It refers to the calling object itself.</a:t>
            </a:r>
          </a:p>
          <a:p>
            <a:r>
              <a:rPr lang="en-US" dirty="0" smtClean="0"/>
              <a:t>It used to refer the hidden/private data members</a:t>
            </a:r>
          </a:p>
          <a:p>
            <a:r>
              <a:rPr lang="en-US" dirty="0" smtClean="0"/>
              <a:t>The static data members are accessed by the ClassName.cv</a:t>
            </a:r>
            <a:endParaRPr lang="en-US" dirty="0"/>
          </a:p>
        </p:txBody>
      </p:sp>
    </p:spTree>
    <p:extLst>
      <p:ext uri="{BB962C8B-B14F-4D97-AF65-F5344CB8AC3E}">
        <p14:creationId xmlns:p14="http://schemas.microsoft.com/office/powerpoint/2010/main" val="408507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00B050"/>
                </a:solidFill>
              </a:rPr>
              <a:t>this</a:t>
            </a:r>
            <a:r>
              <a:rPr lang="en-US" b="1" dirty="0" smtClean="0"/>
              <a:t> Reference</a:t>
            </a:r>
            <a:endParaRPr lang="en-US" b="1" dirty="0"/>
          </a:p>
        </p:txBody>
      </p:sp>
      <p:sp>
        <p:nvSpPr>
          <p:cNvPr id="3" name="Content Placeholder 2"/>
          <p:cNvSpPr>
            <a:spLocks noGrp="1"/>
          </p:cNvSpPr>
          <p:nvPr>
            <p:ph idx="1"/>
          </p:nvPr>
        </p:nvSpPr>
        <p:spPr/>
        <p:txBody>
          <a:bodyPr>
            <a:noAutofit/>
          </a:bodyPr>
          <a:lstStyle/>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javax.swing</a:t>
            </a:r>
            <a:r>
              <a:rPr lang="en-US" sz="1100" b="1" dirty="0" smtClean="0">
                <a:solidFill>
                  <a:srgbClr val="000000"/>
                </a:solidFill>
                <a:latin typeface="Consolas"/>
              </a:rPr>
              <a:t>.*;</a:t>
            </a:r>
          </a:p>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java.math</a:t>
            </a:r>
            <a:r>
              <a:rPr lang="en-US" sz="1100" b="1" dirty="0" smtClean="0">
                <a:solidFill>
                  <a:srgbClr val="000000"/>
                </a:solidFill>
                <a:latin typeface="Consolas"/>
              </a:rPr>
              <a:t>.*;</a:t>
            </a:r>
          </a:p>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java.util</a:t>
            </a:r>
            <a:r>
              <a:rPr lang="en-US" sz="1100" b="1" dirty="0" smtClean="0">
                <a:solidFill>
                  <a:srgbClr val="000000"/>
                </a:solidFill>
                <a:latin typeface="Consolas"/>
              </a:rPr>
              <a:t>.*;</a:t>
            </a:r>
          </a:p>
          <a:p>
            <a:r>
              <a:rPr lang="en-US" sz="1100" dirty="0" smtClean="0">
                <a:solidFill>
                  <a:srgbClr val="000000"/>
                </a:solidFill>
                <a:latin typeface="Consolas"/>
              </a:rPr>
              <a:t> </a:t>
            </a:r>
            <a:r>
              <a:rPr lang="en-US" sz="1100" b="1" dirty="0" smtClean="0">
                <a:solidFill>
                  <a:srgbClr val="7F0055"/>
                </a:solidFill>
                <a:latin typeface="Consolas"/>
              </a:rPr>
              <a:t>class</a:t>
            </a:r>
            <a:r>
              <a:rPr lang="en-US" sz="1100" b="1" dirty="0" smtClean="0">
                <a:solidFill>
                  <a:srgbClr val="000000"/>
                </a:solidFill>
                <a:latin typeface="Consolas"/>
              </a:rPr>
              <a:t> Foo{</a:t>
            </a:r>
          </a:p>
          <a:p>
            <a:r>
              <a:rPr lang="en-US" sz="1100" b="1" dirty="0" smtClean="0">
                <a:solidFill>
                  <a:srgbClr val="7F0055"/>
                </a:solidFill>
                <a:latin typeface="Consolas"/>
              </a:rPr>
              <a:t>private</a:t>
            </a:r>
          </a:p>
          <a:p>
            <a:r>
              <a:rPr lang="en-US" sz="1100" b="1" dirty="0" err="1" smtClean="0">
                <a:solidFill>
                  <a:srgbClr val="7F0055"/>
                </a:solidFill>
                <a:latin typeface="Consolas"/>
              </a:rPr>
              <a:t>int</a:t>
            </a:r>
            <a:r>
              <a:rPr lang="en-US" sz="1100" b="1" dirty="0" smtClean="0">
                <a:solidFill>
                  <a:srgbClr val="000000"/>
                </a:solidFill>
                <a:latin typeface="Consolas"/>
              </a:rPr>
              <a:t> </a:t>
            </a:r>
            <a:r>
              <a:rPr lang="en-US" sz="1100" b="1" dirty="0" smtClean="0">
                <a:solidFill>
                  <a:srgbClr val="0000C0"/>
                </a:solidFill>
                <a:latin typeface="Consolas"/>
              </a:rPr>
              <a:t>i</a:t>
            </a:r>
            <a:r>
              <a:rPr lang="en-US" sz="1100" b="1" dirty="0" smtClean="0">
                <a:solidFill>
                  <a:srgbClr val="000000"/>
                </a:solidFill>
                <a:latin typeface="Consolas"/>
              </a:rPr>
              <a:t>=4;</a:t>
            </a:r>
          </a:p>
          <a:p>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double</a:t>
            </a:r>
            <a:r>
              <a:rPr lang="en-US" sz="1100" b="1" dirty="0" smtClean="0">
                <a:solidFill>
                  <a:srgbClr val="000000"/>
                </a:solidFill>
                <a:latin typeface="Consolas"/>
              </a:rPr>
              <a:t> </a:t>
            </a:r>
            <a:r>
              <a:rPr lang="en-US" sz="1100" b="1" i="1" dirty="0" smtClean="0">
                <a:solidFill>
                  <a:srgbClr val="0000C0"/>
                </a:solidFill>
                <a:latin typeface="Consolas"/>
              </a:rPr>
              <a:t>k</a:t>
            </a:r>
            <a:r>
              <a:rPr lang="en-US" sz="1100" b="1" i="1" dirty="0" smtClean="0">
                <a:solidFill>
                  <a:srgbClr val="000000"/>
                </a:solidFill>
                <a:latin typeface="Consolas"/>
              </a:rPr>
              <a:t>=0;</a:t>
            </a:r>
          </a:p>
          <a:p>
            <a:r>
              <a:rPr lang="en-US" sz="1100" b="1" dirty="0" smtClean="0">
                <a:solidFill>
                  <a:srgbClr val="7F0055"/>
                </a:solidFill>
                <a:latin typeface="Consolas"/>
              </a:rPr>
              <a:t>public</a:t>
            </a:r>
          </a:p>
          <a:p>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setI</a:t>
            </a:r>
            <a:r>
              <a:rPr lang="en-US" sz="1100" b="1" dirty="0" smtClean="0">
                <a:solidFill>
                  <a:srgbClr val="000000"/>
                </a:solidFill>
                <a:latin typeface="Consolas"/>
              </a:rPr>
              <a:t>(</a:t>
            </a:r>
            <a:r>
              <a:rPr lang="en-US" sz="1100" b="1" dirty="0" err="1" smtClean="0">
                <a:solidFill>
                  <a:srgbClr val="7F0055"/>
                </a:solidFill>
                <a:latin typeface="Consolas"/>
              </a:rPr>
              <a:t>int</a:t>
            </a:r>
            <a:r>
              <a:rPr lang="en-US" sz="1100" b="1" dirty="0" smtClean="0">
                <a:solidFill>
                  <a:srgbClr val="000000"/>
                </a:solidFill>
                <a:latin typeface="Consolas"/>
              </a:rPr>
              <a:t> i){</a:t>
            </a:r>
            <a:r>
              <a:rPr lang="en-US" sz="1100" b="1" dirty="0" err="1" smtClean="0">
                <a:solidFill>
                  <a:srgbClr val="7F0055"/>
                </a:solidFill>
                <a:latin typeface="Consolas"/>
              </a:rPr>
              <a:t>this</a:t>
            </a:r>
            <a:r>
              <a:rPr lang="en-US" sz="1100" b="1" dirty="0" err="1" smtClean="0">
                <a:solidFill>
                  <a:srgbClr val="000000"/>
                </a:solidFill>
                <a:latin typeface="Consolas"/>
              </a:rPr>
              <a:t>.</a:t>
            </a:r>
            <a:r>
              <a:rPr lang="en-US" sz="1100" b="1" dirty="0" err="1" smtClean="0">
                <a:solidFill>
                  <a:srgbClr val="0000C0"/>
                </a:solidFill>
                <a:latin typeface="Consolas"/>
              </a:rPr>
              <a:t>i</a:t>
            </a:r>
            <a:r>
              <a:rPr lang="en-US" sz="1100" b="1" dirty="0" smtClean="0">
                <a:solidFill>
                  <a:srgbClr val="000000"/>
                </a:solidFill>
                <a:latin typeface="Consolas"/>
              </a:rPr>
              <a:t>=i;}</a:t>
            </a:r>
          </a:p>
          <a:p>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setK</a:t>
            </a:r>
            <a:r>
              <a:rPr lang="en-US" sz="1100" b="1" dirty="0" smtClean="0">
                <a:solidFill>
                  <a:srgbClr val="000000"/>
                </a:solidFill>
                <a:latin typeface="Consolas"/>
              </a:rPr>
              <a:t>(){++</a:t>
            </a:r>
            <a:r>
              <a:rPr lang="en-US" sz="1100" b="1" dirty="0" err="1" smtClean="0">
                <a:solidFill>
                  <a:srgbClr val="000000"/>
                </a:solidFill>
                <a:latin typeface="Consolas"/>
              </a:rPr>
              <a:t>Foo.</a:t>
            </a:r>
            <a:r>
              <a:rPr lang="en-US" sz="1100" b="1" i="1" dirty="0" err="1" smtClean="0">
                <a:solidFill>
                  <a:srgbClr val="0000C0"/>
                </a:solidFill>
                <a:latin typeface="Consolas"/>
              </a:rPr>
              <a:t>k</a:t>
            </a:r>
            <a:r>
              <a:rPr lang="en-US" sz="1100" b="1" i="1" dirty="0" smtClean="0">
                <a:solidFill>
                  <a:srgbClr val="000000"/>
                </a:solidFill>
                <a:latin typeface="Consolas"/>
              </a:rPr>
              <a:t>;}</a:t>
            </a:r>
          </a:p>
          <a:p>
            <a:r>
              <a:rPr lang="en-US" sz="1100" b="1" dirty="0" err="1" smtClean="0">
                <a:solidFill>
                  <a:srgbClr val="7F0055"/>
                </a:solidFill>
                <a:latin typeface="Consolas"/>
              </a:rPr>
              <a:t>int</a:t>
            </a:r>
            <a:r>
              <a:rPr lang="en-US" sz="1100" b="1" dirty="0" smtClean="0">
                <a:solidFill>
                  <a:srgbClr val="000000"/>
                </a:solidFill>
                <a:latin typeface="Consolas"/>
              </a:rPr>
              <a:t> </a:t>
            </a:r>
            <a:r>
              <a:rPr lang="en-US" sz="1100" b="1" dirty="0" err="1" smtClean="0">
                <a:solidFill>
                  <a:srgbClr val="000000"/>
                </a:solidFill>
                <a:latin typeface="Consolas"/>
              </a:rPr>
              <a:t>getI</a:t>
            </a:r>
            <a:r>
              <a:rPr lang="en-US" sz="1100" b="1" dirty="0" smtClean="0">
                <a:solidFill>
                  <a:srgbClr val="000000"/>
                </a:solidFill>
                <a:latin typeface="Consolas"/>
              </a:rPr>
              <a:t>(){</a:t>
            </a:r>
            <a:r>
              <a:rPr lang="en-US" sz="1100" b="1" dirty="0" smtClean="0">
                <a:solidFill>
                  <a:srgbClr val="7F0055"/>
                </a:solidFill>
                <a:latin typeface="Consolas"/>
              </a:rPr>
              <a:t>return</a:t>
            </a:r>
            <a:r>
              <a:rPr lang="en-US" sz="1100" b="1" dirty="0" smtClean="0">
                <a:solidFill>
                  <a:srgbClr val="000000"/>
                </a:solidFill>
                <a:latin typeface="Consolas"/>
              </a:rPr>
              <a:t> </a:t>
            </a:r>
            <a:r>
              <a:rPr lang="en-US" sz="1100" b="1" dirty="0" smtClean="0">
                <a:solidFill>
                  <a:srgbClr val="0000C0"/>
                </a:solidFill>
                <a:latin typeface="Consolas"/>
              </a:rPr>
              <a:t>i</a:t>
            </a:r>
            <a:r>
              <a:rPr lang="en-US" sz="1100" b="1" dirty="0" smtClean="0">
                <a:solidFill>
                  <a:srgbClr val="000000"/>
                </a:solidFill>
                <a:latin typeface="Consolas"/>
              </a:rPr>
              <a:t>;}</a:t>
            </a:r>
          </a:p>
          <a:p>
            <a:r>
              <a:rPr lang="en-US" sz="1100" b="1" dirty="0" smtClean="0">
                <a:solidFill>
                  <a:srgbClr val="7F0055"/>
                </a:solidFill>
                <a:latin typeface="Consolas"/>
              </a:rPr>
              <a:t>double</a:t>
            </a:r>
            <a:r>
              <a:rPr lang="en-US" sz="1100" b="1" dirty="0" smtClean="0">
                <a:solidFill>
                  <a:srgbClr val="000000"/>
                </a:solidFill>
                <a:latin typeface="Consolas"/>
              </a:rPr>
              <a:t> </a:t>
            </a:r>
            <a:r>
              <a:rPr lang="en-US" sz="1100" b="1" dirty="0" err="1" smtClean="0">
                <a:solidFill>
                  <a:srgbClr val="000000"/>
                </a:solidFill>
                <a:latin typeface="Consolas"/>
              </a:rPr>
              <a:t>getK</a:t>
            </a:r>
            <a:r>
              <a:rPr lang="en-US" sz="1100" b="1" dirty="0" smtClean="0">
                <a:solidFill>
                  <a:srgbClr val="000000"/>
                </a:solidFill>
                <a:latin typeface="Consolas"/>
              </a:rPr>
              <a:t>(){</a:t>
            </a:r>
            <a:r>
              <a:rPr lang="en-US" sz="1100" b="1" dirty="0" smtClean="0">
                <a:solidFill>
                  <a:srgbClr val="7F0055"/>
                </a:solidFill>
                <a:latin typeface="Consolas"/>
              </a:rPr>
              <a:t>return</a:t>
            </a:r>
            <a:r>
              <a:rPr lang="en-US" sz="1100" b="1" dirty="0" smtClean="0">
                <a:solidFill>
                  <a:srgbClr val="000000"/>
                </a:solidFill>
                <a:latin typeface="Consolas"/>
              </a:rPr>
              <a:t> </a:t>
            </a:r>
            <a:r>
              <a:rPr lang="en-US" sz="1100" b="1" i="1" dirty="0" smtClean="0">
                <a:solidFill>
                  <a:srgbClr val="0000C0"/>
                </a:solidFill>
                <a:latin typeface="Consolas"/>
              </a:rPr>
              <a:t>k</a:t>
            </a:r>
            <a:r>
              <a:rPr lang="en-US" sz="1100" b="1" i="1" dirty="0" smtClean="0">
                <a:solidFill>
                  <a:srgbClr val="000000"/>
                </a:solidFill>
                <a:latin typeface="Consolas"/>
              </a:rPr>
              <a:t>;}</a:t>
            </a:r>
            <a:endParaRPr lang="en-US" sz="1100" dirty="0" smtClean="0">
              <a:latin typeface="Consolas"/>
            </a:endParaRPr>
          </a:p>
          <a:p>
            <a:r>
              <a:rPr lang="en-US" sz="1100" dirty="0" smtClean="0">
                <a:solidFill>
                  <a:srgbClr val="000000"/>
                </a:solidFill>
                <a:latin typeface="Consolas"/>
              </a:rPr>
              <a:t>}</a:t>
            </a:r>
          </a:p>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class</a:t>
            </a:r>
            <a:r>
              <a:rPr lang="en-US" sz="1100" b="1" dirty="0" smtClean="0">
                <a:solidFill>
                  <a:srgbClr val="000000"/>
                </a:solidFill>
                <a:latin typeface="Consolas"/>
              </a:rPr>
              <a:t> </a:t>
            </a:r>
            <a:r>
              <a:rPr lang="en-US" sz="1100" b="1" dirty="0" err="1" smtClean="0">
                <a:solidFill>
                  <a:srgbClr val="000000"/>
                </a:solidFill>
                <a:latin typeface="Consolas"/>
              </a:rPr>
              <a:t>myInput</a:t>
            </a:r>
            <a:r>
              <a:rPr lang="en-US" sz="1100" b="1" dirty="0" smtClean="0">
                <a:solidFill>
                  <a:srgbClr val="000000"/>
                </a:solidFill>
                <a:latin typeface="Consolas"/>
              </a:rPr>
              <a:t> {</a:t>
            </a:r>
            <a:endParaRPr lang="en-US" sz="1100" dirty="0" smtClean="0">
              <a:latin typeface="Consolas"/>
            </a:endParaRPr>
          </a:p>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main(String[] </a:t>
            </a:r>
            <a:r>
              <a:rPr lang="en-US" sz="1100" b="1" dirty="0" err="1" smtClean="0">
                <a:solidFill>
                  <a:srgbClr val="000000"/>
                </a:solidFill>
                <a:latin typeface="Consolas"/>
              </a:rPr>
              <a:t>args</a:t>
            </a:r>
            <a:r>
              <a:rPr lang="en-US" sz="1100" b="1" dirty="0" smtClean="0">
                <a:solidFill>
                  <a:srgbClr val="000000"/>
                </a:solidFill>
                <a:latin typeface="Consolas"/>
              </a:rPr>
              <a:t>) {</a:t>
            </a:r>
          </a:p>
          <a:p>
            <a:r>
              <a:rPr lang="en-US" sz="1100" dirty="0" smtClean="0">
                <a:solidFill>
                  <a:srgbClr val="3F7F5F"/>
                </a:solidFill>
                <a:latin typeface="Consolas"/>
              </a:rPr>
              <a:t>// </a:t>
            </a:r>
            <a:r>
              <a:rPr lang="en-US" sz="1100" b="1" dirty="0" smtClean="0">
                <a:solidFill>
                  <a:srgbClr val="7F9FBF"/>
                </a:solidFill>
                <a:latin typeface="Consolas"/>
              </a:rPr>
              <a:t>TODO</a:t>
            </a:r>
            <a:r>
              <a:rPr lang="en-US" sz="1100" b="1" dirty="0" smtClean="0">
                <a:solidFill>
                  <a:srgbClr val="3F7F5F"/>
                </a:solidFill>
                <a:latin typeface="Consolas"/>
              </a:rPr>
              <a:t> Auto-generated method stub</a:t>
            </a:r>
          </a:p>
          <a:p>
            <a:r>
              <a:rPr lang="en-US" sz="1100" dirty="0" smtClean="0">
                <a:solidFill>
                  <a:srgbClr val="000000"/>
                </a:solidFill>
                <a:latin typeface="Consolas"/>
              </a:rPr>
              <a:t>     Foo f1=</a:t>
            </a:r>
            <a:r>
              <a:rPr lang="en-US" sz="1100" b="1" dirty="0" smtClean="0">
                <a:solidFill>
                  <a:srgbClr val="7F0055"/>
                </a:solidFill>
                <a:latin typeface="Consolas"/>
              </a:rPr>
              <a:t>new</a:t>
            </a:r>
            <a:r>
              <a:rPr lang="en-US" sz="1100" b="1" dirty="0" smtClean="0">
                <a:solidFill>
                  <a:srgbClr val="000000"/>
                </a:solidFill>
                <a:latin typeface="Consolas"/>
              </a:rPr>
              <a:t> Foo();</a:t>
            </a:r>
          </a:p>
          <a:p>
            <a:r>
              <a:rPr lang="en-US" sz="1100" dirty="0" smtClean="0">
                <a:solidFill>
                  <a:srgbClr val="000000"/>
                </a:solidFill>
                <a:latin typeface="Consolas"/>
              </a:rPr>
              <a:t>     Foo </a:t>
            </a:r>
            <a:r>
              <a:rPr lang="en-US" sz="1100" dirty="0" smtClean="0">
                <a:solidFill>
                  <a:srgbClr val="000000"/>
                </a:solidFill>
                <a:highlight>
                  <a:srgbClr val="F0D8A8"/>
                </a:highlight>
                <a:latin typeface="Consolas"/>
              </a:rPr>
              <a:t>f2=</a:t>
            </a:r>
            <a:r>
              <a:rPr lang="en-US" sz="1100" b="1" dirty="0" smtClean="0">
                <a:solidFill>
                  <a:srgbClr val="7F0055"/>
                </a:solidFill>
                <a:highlight>
                  <a:srgbClr val="F0D8A8"/>
                </a:highlight>
                <a:latin typeface="Consolas"/>
              </a:rPr>
              <a:t>new</a:t>
            </a:r>
            <a:r>
              <a:rPr lang="en-US" sz="1100" b="1" dirty="0" smtClean="0">
                <a:solidFill>
                  <a:srgbClr val="000000"/>
                </a:solidFill>
                <a:highlight>
                  <a:srgbClr val="F0D8A8"/>
                </a:highlight>
                <a:latin typeface="Consolas"/>
              </a:rPr>
              <a:t> Foo();</a:t>
            </a:r>
          </a:p>
          <a:p>
            <a:r>
              <a:rPr lang="en-US" sz="1100" dirty="0" smtClean="0">
                <a:solidFill>
                  <a:srgbClr val="000000"/>
                </a:solidFill>
                <a:latin typeface="Consolas"/>
              </a:rPr>
              <a:t>     f1.</a:t>
            </a:r>
            <a:r>
              <a:rPr lang="en-US" sz="1100" i="1" dirty="0" smtClean="0">
                <a:solidFill>
                  <a:srgbClr val="000000"/>
                </a:solidFill>
                <a:latin typeface="Consolas"/>
              </a:rPr>
              <a:t>setK();</a:t>
            </a:r>
          </a:p>
          <a:p>
            <a:r>
              <a:rPr lang="en-US" sz="1100" dirty="0" smtClean="0">
                <a:solidFill>
                  <a:srgbClr val="000000"/>
                </a:solidFill>
                <a:latin typeface="Consolas"/>
              </a:rPr>
              <a:t>     </a:t>
            </a:r>
            <a:r>
              <a:rPr lang="en-US" sz="1100" dirty="0" smtClean="0">
                <a:solidFill>
                  <a:srgbClr val="000000"/>
                </a:solidFill>
                <a:highlight>
                  <a:srgbClr val="D4D4D4"/>
                </a:highlight>
                <a:latin typeface="Consolas"/>
              </a:rPr>
              <a:t>f2.</a:t>
            </a:r>
            <a:r>
              <a:rPr lang="en-US" sz="1100" i="1" dirty="0" smtClean="0">
                <a:solidFill>
                  <a:srgbClr val="000000"/>
                </a:solidFill>
                <a:highlight>
                  <a:srgbClr val="D4D4D4"/>
                </a:highlight>
                <a:latin typeface="Consolas"/>
              </a:rPr>
              <a:t>setK();</a:t>
            </a:r>
          </a:p>
          <a:p>
            <a:r>
              <a:rPr lang="en-US" sz="1100" dirty="0" smtClean="0">
                <a:solidFill>
                  <a:srgbClr val="000000"/>
                </a:solidFill>
                <a:latin typeface="Consolas"/>
              </a:rPr>
              <a:t>     </a:t>
            </a:r>
            <a:r>
              <a:rPr lang="en-US" sz="1100" dirty="0" err="1" smtClean="0">
                <a:solidFill>
                  <a:srgbClr val="000000"/>
                </a:solidFill>
                <a:latin typeface="Consolas"/>
              </a:rPr>
              <a:t>System.</a:t>
            </a:r>
            <a:r>
              <a:rPr lang="en-US" sz="1100" i="1" dirty="0" err="1" smtClean="0">
                <a:solidFill>
                  <a:srgbClr val="0000C0"/>
                </a:solidFill>
                <a:latin typeface="Consolas"/>
              </a:rPr>
              <a:t>out</a:t>
            </a:r>
            <a:r>
              <a:rPr lang="en-US" sz="1100" i="1" dirty="0" err="1" smtClean="0">
                <a:solidFill>
                  <a:srgbClr val="000000"/>
                </a:solidFill>
                <a:latin typeface="Consolas"/>
              </a:rPr>
              <a:t>.println</a:t>
            </a:r>
            <a:r>
              <a:rPr lang="en-US" sz="1100" i="1" dirty="0" smtClean="0">
                <a:solidFill>
                  <a:srgbClr val="000000"/>
                </a:solidFill>
                <a:latin typeface="Consolas"/>
              </a:rPr>
              <a:t>(</a:t>
            </a:r>
            <a:r>
              <a:rPr lang="en-US" sz="1100" i="1" dirty="0" smtClean="0">
                <a:solidFill>
                  <a:srgbClr val="000000"/>
                </a:solidFill>
                <a:highlight>
                  <a:srgbClr val="D4D4D4"/>
                </a:highlight>
                <a:latin typeface="Consolas"/>
              </a:rPr>
              <a:t>f2.getK());</a:t>
            </a:r>
          </a:p>
          <a:p>
            <a:r>
              <a:rPr lang="en-US" sz="1100" dirty="0" smtClean="0">
                <a:solidFill>
                  <a:srgbClr val="000000"/>
                </a:solidFill>
                <a:latin typeface="Consolas"/>
              </a:rPr>
              <a:t> </a:t>
            </a:r>
          </a:p>
          <a:p>
            <a:r>
              <a:rPr lang="en-US" sz="1100" dirty="0" smtClean="0">
                <a:solidFill>
                  <a:srgbClr val="000000"/>
                </a:solidFill>
                <a:latin typeface="Consolas"/>
              </a:rPr>
              <a:t> }</a:t>
            </a:r>
          </a:p>
          <a:p>
            <a:r>
              <a:rPr lang="en-US" sz="1100" dirty="0" smtClean="0">
                <a:solidFill>
                  <a:srgbClr val="000000"/>
                </a:solidFill>
                <a:latin typeface="Consolas"/>
              </a:rPr>
              <a:t>}</a:t>
            </a:r>
            <a:endParaRPr lang="en-US" sz="1100" dirty="0"/>
          </a:p>
        </p:txBody>
      </p:sp>
    </p:spTree>
    <p:extLst>
      <p:ext uri="{BB962C8B-B14F-4D97-AF65-F5344CB8AC3E}">
        <p14:creationId xmlns:p14="http://schemas.microsoft.com/office/powerpoint/2010/main" val="1474621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&amp; Polymorphism</a:t>
            </a:r>
            <a:endParaRPr lang="en-US" b="1" dirty="0"/>
          </a:p>
        </p:txBody>
      </p:sp>
      <p:sp>
        <p:nvSpPr>
          <p:cNvPr id="3" name="Content Placeholder 2"/>
          <p:cNvSpPr>
            <a:spLocks noGrp="1"/>
          </p:cNvSpPr>
          <p:nvPr>
            <p:ph idx="1"/>
          </p:nvPr>
        </p:nvSpPr>
        <p:spPr>
          <a:xfrm>
            <a:off x="457200" y="1600200"/>
            <a:ext cx="8382000" cy="4525963"/>
          </a:xfrm>
        </p:spPr>
        <p:txBody>
          <a:bodyPr/>
          <a:lstStyle/>
          <a:p>
            <a:r>
              <a:rPr lang="en-US" b="1" dirty="0" smtClean="0"/>
              <a:t>Inheritance</a:t>
            </a:r>
            <a:r>
              <a:rPr lang="en-US" dirty="0" smtClean="0"/>
              <a:t>: New class can be created from existing class</a:t>
            </a:r>
          </a:p>
          <a:p>
            <a:r>
              <a:rPr lang="en-US" dirty="0" smtClean="0"/>
              <a:t>Suppose a class </a:t>
            </a:r>
            <a:r>
              <a:rPr lang="en-US" b="1" dirty="0" smtClean="0"/>
              <a:t>C1</a:t>
            </a:r>
            <a:r>
              <a:rPr lang="en-US" dirty="0" smtClean="0"/>
              <a:t> extended from class </a:t>
            </a:r>
            <a:r>
              <a:rPr lang="en-US" b="1" dirty="0"/>
              <a:t>C2</a:t>
            </a:r>
            <a:r>
              <a:rPr lang="en-US" dirty="0" smtClean="0"/>
              <a:t> then </a:t>
            </a:r>
            <a:r>
              <a:rPr lang="en-US" b="1" dirty="0"/>
              <a:t>C1</a:t>
            </a:r>
            <a:r>
              <a:rPr lang="en-US" dirty="0" smtClean="0"/>
              <a:t> is called the subclass and </a:t>
            </a:r>
            <a:r>
              <a:rPr lang="en-US" b="1" dirty="0"/>
              <a:t>C2</a:t>
            </a:r>
            <a:r>
              <a:rPr lang="en-US" dirty="0" smtClean="0"/>
              <a:t> is called the supper class.</a:t>
            </a:r>
          </a:p>
          <a:p>
            <a:r>
              <a:rPr lang="en-US" dirty="0" smtClean="0"/>
              <a:t>Subclass is also named as child/extended/derived class</a:t>
            </a:r>
          </a:p>
          <a:p>
            <a:r>
              <a:rPr lang="en-US" dirty="0" err="1" smtClean="0"/>
              <a:t>Supperclass</a:t>
            </a:r>
            <a:r>
              <a:rPr lang="en-US" dirty="0" smtClean="0"/>
              <a:t> is also named as parent/base class </a:t>
            </a:r>
            <a:endParaRPr lang="en-US" dirty="0"/>
          </a:p>
        </p:txBody>
      </p:sp>
    </p:spTree>
    <p:extLst>
      <p:ext uri="{BB962C8B-B14F-4D97-AF65-F5344CB8AC3E}">
        <p14:creationId xmlns:p14="http://schemas.microsoft.com/office/powerpoint/2010/main" val="12271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r>
              <a:rPr lang="en-US" smtClean="0"/>
              <a:t>A subclass inherits all the members (fields, methods, and nested classes) from its superclass. Constructors are not members, so they are not inherited by subclasses, but the constructor of the superclass can be invoked from the subclass.</a:t>
            </a:r>
          </a:p>
        </p:txBody>
      </p:sp>
      <p:sp>
        <p:nvSpPr>
          <p:cNvPr id="819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D48F6480-023B-4CCB-8DBA-1D0FDDCD5F06}" type="slidenum">
              <a:rPr lang="en-US" sz="1400" smtClean="0"/>
              <a:pPr/>
              <a:t>7</a:t>
            </a:fld>
            <a:endParaRPr lang="en-US" sz="1400" smtClean="0"/>
          </a:p>
        </p:txBody>
      </p:sp>
    </p:spTree>
    <p:extLst>
      <p:ext uri="{BB962C8B-B14F-4D97-AF65-F5344CB8AC3E}">
        <p14:creationId xmlns:p14="http://schemas.microsoft.com/office/powerpoint/2010/main" val="3099732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t>An Example of Inheritance</a:t>
            </a:r>
            <a:endParaRPr lang="en-US" smtClean="0"/>
          </a:p>
        </p:txBody>
      </p:sp>
      <p:sp>
        <p:nvSpPr>
          <p:cNvPr id="92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52C0DA00-75CA-421A-899C-31A262942743}" type="slidenum">
              <a:rPr lang="en-US" sz="1400" smtClean="0"/>
              <a:pPr/>
              <a:t>8</a:t>
            </a:fld>
            <a:endParaRPr lang="en-US" sz="1400" smtClean="0"/>
          </a:p>
        </p:txBody>
      </p:sp>
      <p:pic>
        <p:nvPicPr>
          <p:cNvPr id="9220" name="Picture 2" descr="C:\Users\moh\AppData\Local\Temp\msohtmlclip1\01\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39838"/>
            <a:ext cx="629920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549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r>
              <a:rPr lang="en-US" smtClean="0"/>
              <a:t>A class declaration for a MountainBike class that is a subclass of Bicycle might look like this:</a:t>
            </a:r>
          </a:p>
        </p:txBody>
      </p:sp>
      <p:sp>
        <p:nvSpPr>
          <p:cNvPr id="1024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F42222D9-7702-46CE-AF5F-2CCF6DD22BF3}" type="slidenum">
              <a:rPr lang="en-US" sz="1400" smtClean="0"/>
              <a:pPr/>
              <a:t>9</a:t>
            </a:fld>
            <a:endParaRPr lang="en-US" sz="1400" smtClean="0"/>
          </a:p>
        </p:txBody>
      </p:sp>
      <p:pic>
        <p:nvPicPr>
          <p:cNvPr id="10245" name="Picture 2" descr="C:\Users\moh\AppData\Local\Temp\msohtmlclip1\01\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9188"/>
            <a:ext cx="9186863"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06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1370</Words>
  <Application>Microsoft Office PowerPoint</Application>
  <PresentationFormat>On-screen Show (4:3)</PresentationFormat>
  <Paragraphs>262</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Picture</vt:lpstr>
      <vt:lpstr>Java Programming</vt:lpstr>
      <vt:lpstr>Immutable Class</vt:lpstr>
      <vt:lpstr>Example: Immutable class</vt:lpstr>
      <vt:lpstr>The this Reference</vt:lpstr>
      <vt:lpstr>Example: this Reference</vt:lpstr>
      <vt:lpstr>Inheritance &amp; Polymorphism</vt:lpstr>
      <vt:lpstr>PowerPoint Presentation</vt:lpstr>
      <vt:lpstr>An Example of Inheritance</vt:lpstr>
      <vt:lpstr>PowerPoint Presentation</vt:lpstr>
      <vt:lpstr>Example: extended JFrame class</vt:lpstr>
      <vt:lpstr>What You Can Do in a Subclass?</vt:lpstr>
      <vt:lpstr>PowerPoint Presentation</vt:lpstr>
      <vt:lpstr>Example: super keyword</vt:lpstr>
      <vt:lpstr>Overridden Methods</vt:lpstr>
      <vt:lpstr>Overridden vs Overloading</vt:lpstr>
      <vt:lpstr>Overridden vs Overloading</vt:lpstr>
      <vt:lpstr>Object class</vt:lpstr>
      <vt:lpstr>Polymorphism</vt:lpstr>
      <vt:lpstr>Example: Polymorphism</vt:lpstr>
      <vt:lpstr>Dynamic Binding </vt:lpstr>
      <vt:lpstr>Abstract class</vt:lpstr>
      <vt:lpstr>Object cannot be created from  abstract class </vt:lpstr>
      <vt:lpstr>Abstract Classes and Abstract Methods</vt:lpstr>
      <vt:lpstr>PowerPoint Presentation</vt:lpstr>
      <vt:lpstr>PowerPoint Presentation</vt:lpstr>
      <vt:lpstr>Interfaces</vt:lpstr>
      <vt:lpstr>What is an interface?  Why is an interface useful?</vt:lpstr>
      <vt:lpstr>Define an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WIN7</dc:creator>
  <cp:lastModifiedBy>WIN7</cp:lastModifiedBy>
  <cp:revision>24</cp:revision>
  <dcterms:created xsi:type="dcterms:W3CDTF">2014-03-17T05:21:56Z</dcterms:created>
  <dcterms:modified xsi:type="dcterms:W3CDTF">2014-03-23T10:41:30Z</dcterms:modified>
</cp:coreProperties>
</file>