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5" autoAdjust="0"/>
    <p:restoredTop sz="94660"/>
  </p:normalViewPr>
  <p:slideViewPr>
    <p:cSldViewPr>
      <p:cViewPr varScale="1">
        <p:scale>
          <a:sx n="61" d="100"/>
          <a:sy n="61" d="100"/>
        </p:scale>
        <p:origin x="-4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223A-0FEF-405B-8433-36188A04C36E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E062-B477-4FCC-8E9E-E2F6BAE0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8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223A-0FEF-405B-8433-36188A04C36E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E062-B477-4FCC-8E9E-E2F6BAE0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2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223A-0FEF-405B-8433-36188A04C36E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E062-B477-4FCC-8E9E-E2F6BAE0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4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223A-0FEF-405B-8433-36188A04C36E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E062-B477-4FCC-8E9E-E2F6BAE0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7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223A-0FEF-405B-8433-36188A04C36E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E062-B477-4FCC-8E9E-E2F6BAE0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1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223A-0FEF-405B-8433-36188A04C36E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E062-B477-4FCC-8E9E-E2F6BAE0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3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223A-0FEF-405B-8433-36188A04C36E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E062-B477-4FCC-8E9E-E2F6BAE0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223A-0FEF-405B-8433-36188A04C36E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E062-B477-4FCC-8E9E-E2F6BAE0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223A-0FEF-405B-8433-36188A04C36E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E062-B477-4FCC-8E9E-E2F6BAE0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9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223A-0FEF-405B-8433-36188A04C36E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E062-B477-4FCC-8E9E-E2F6BAE0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0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223A-0FEF-405B-8433-36188A04C36E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E062-B477-4FCC-8E9E-E2F6BAE0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4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E223A-0FEF-405B-8433-36188A04C36E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7E062-B477-4FCC-8E9E-E2F6BAE0F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TestWindowEvent.bat" TargetMode="External"/><Relationship Id="rId2" Type="http://schemas.openxmlformats.org/officeDocument/2006/relationships/hyperlink" Target="TestWindowEvent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TestMultipleListener.bat" TargetMode="External"/><Relationship Id="rId2" Type="http://schemas.openxmlformats.org/officeDocument/2006/relationships/hyperlink" Target="TestMultipleListener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b="1" dirty="0" smtClean="0"/>
              <a:t>Event Driven Programming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84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467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myInput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JFrame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frame=</a:t>
            </a:r>
            <a:r>
              <a:rPr lang="en-US" sz="1400" b="1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JFrame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JPanel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panel=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JPanel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JButton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btnOK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JButton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nsolas"/>
              </a:rPr>
              <a:t>"OK"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JButton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btnCancel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JButton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nsolas"/>
              </a:rPr>
              <a:t>"Cancel"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panel.add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btnOK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panel.add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btnCancel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frame.add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(panel);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Listener listener=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Listener();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btnOK.addActionListener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(listener);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btnCancel.addActionListener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(listener);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frame.setSize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(600, 500);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frame.setBackground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Color.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black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frame.setVisible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frame.setDefaultCloseOperation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JFrame.</a:t>
            </a:r>
            <a:r>
              <a:rPr lang="en-US" sz="1400" i="1" dirty="0" err="1" smtClean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EXIT_ON_CLOSE</a:t>
            </a:r>
            <a:r>
              <a:rPr lang="en-US" sz="14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}}</a:t>
            </a:r>
            <a:endParaRPr lang="en-US" sz="1400" dirty="0" smtClean="0">
              <a:latin typeface="Consolas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Listener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ActionListener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actionPerformed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ActionEvent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e){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"The 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e.getActionCommand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()+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" is clicked"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85495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371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 10.8</a:t>
            </a:r>
            <a:br>
              <a:rPr lang="en-US" smtClean="0"/>
            </a:br>
            <a:r>
              <a:rPr lang="en-US" smtClean="0"/>
              <a:t>Handling Window Events</a:t>
            </a:r>
            <a:endParaRPr lang="en-US" u="sng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37923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048000" y="5715000"/>
            <a:ext cx="3048000" cy="533400"/>
          </a:xfrm>
          <a:prstGeom prst="actionButtonBlank">
            <a:avLst/>
          </a:prstGeom>
          <a:solidFill>
            <a:schemeClr val="tx1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2"/>
              </a:rPr>
              <a:t>TestWindowEvent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0420" name="AutoShape 4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6553200" y="5715000"/>
            <a:ext cx="2133600" cy="6096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Book Antiqua" pitchFamily="18" charset="0"/>
              </a:rPr>
              <a:t>Run</a:t>
            </a:r>
            <a:endParaRPr lang="en-US"/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685800" y="2057400"/>
            <a:ext cx="80772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34963" indent="-3349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sz="2800"/>
              <a:t>Objective: Demonstrate handling the window events. Any subclass of the Window class can generate the following window events: window opened, closing, closed, activated, deactivated, iconified, and deiconified. This program creates a frame, listens to the window events, and displays a message to indicate the occurring event.</a:t>
            </a:r>
            <a:r>
              <a:rPr lang="en-US">
                <a:latin typeface="Courier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76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371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 10.9 M</a:t>
            </a:r>
            <a:r>
              <a:rPr lang="en-US" smtClean="0">
                <a:latin typeface="Courier" charset="0"/>
                <a:cs typeface="Times New Roman" pitchFamily="18" charset="0"/>
              </a:rPr>
              <a:t>ultiple Listeners for a Single Source</a:t>
            </a:r>
            <a:endParaRPr lang="en-US" smtClean="0"/>
          </a:p>
        </p:txBody>
      </p:sp>
      <p:sp>
        <p:nvSpPr>
          <p:cNvPr id="339971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048000" y="5715000"/>
            <a:ext cx="3048000" cy="533400"/>
          </a:xfrm>
          <a:prstGeom prst="actionButtonBlank">
            <a:avLst/>
          </a:prstGeom>
          <a:solidFill>
            <a:schemeClr val="tx1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2"/>
              </a:rPr>
              <a:t>TestMultipleListener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444" name="AutoShape 4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6553200" y="5715000"/>
            <a:ext cx="2133600" cy="6096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Book Antiqua" pitchFamily="18" charset="0"/>
              </a:rPr>
              <a:t>Run</a:t>
            </a:r>
            <a:endParaRPr lang="en-US"/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685800" y="2057400"/>
            <a:ext cx="78486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34963" indent="-3349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sz="2800"/>
              <a:t>Objective: </a:t>
            </a:r>
            <a:r>
              <a:rPr lang="en-US" sz="2800">
                <a:latin typeface="Courier" charset="0"/>
                <a:cs typeface="Times New Roman" pitchFamily="18" charset="0"/>
              </a:rPr>
              <a:t>This example modifies Example 10.7 to add a new listener for each button. The two buttons OK and Cancel use the frame class as the listner. This example creates a new listener class as an additional listener for the action events on the buttons. When a button is clicked, both listeners respond to the action event. </a:t>
            </a:r>
          </a:p>
        </p:txBody>
      </p:sp>
    </p:spTree>
    <p:extLst>
      <p:ext uri="{BB962C8B-B14F-4D97-AF65-F5344CB8AC3E}">
        <p14:creationId xmlns:p14="http://schemas.microsoft.com/office/powerpoint/2010/main" val="176811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smtClean="0"/>
              <a:t>Event-Driven Programming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2533650"/>
          </a:xfrm>
          <a:noFill/>
        </p:spPr>
        <p:txBody>
          <a:bodyPr/>
          <a:lstStyle/>
          <a:p>
            <a:r>
              <a:rPr lang="en-US" i="1" smtClean="0"/>
              <a:t>Procedural programming</a:t>
            </a:r>
            <a:r>
              <a:rPr lang="en-US" smtClean="0"/>
              <a:t> is executed in procedural order.</a:t>
            </a:r>
          </a:p>
          <a:p>
            <a:pPr>
              <a:spcBef>
                <a:spcPct val="100000"/>
              </a:spcBef>
            </a:pPr>
            <a:r>
              <a:rPr lang="en-US" smtClean="0"/>
              <a:t>In </a:t>
            </a:r>
            <a:r>
              <a:rPr lang="en-US" i="1" smtClean="0"/>
              <a:t>event-driven programming</a:t>
            </a:r>
            <a:r>
              <a:rPr lang="en-US" smtClean="0"/>
              <a:t>, code is executed upon activation of events.</a:t>
            </a:r>
            <a:r>
              <a:rPr lang="en-US" smtClean="0">
                <a:latin typeface="Book Antiqua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726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smtClean="0"/>
              <a:t>Events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3276600"/>
          </a:xfrm>
          <a:noFill/>
        </p:spPr>
        <p:txBody>
          <a:bodyPr>
            <a:normAutofit lnSpcReduction="10000"/>
          </a:bodyPr>
          <a:lstStyle/>
          <a:p>
            <a:r>
              <a:rPr lang="en-US" sz="3000" smtClean="0"/>
              <a:t>An </a:t>
            </a:r>
            <a:r>
              <a:rPr lang="en-US" sz="3000" i="1" smtClean="0"/>
              <a:t>event</a:t>
            </a:r>
            <a:r>
              <a:rPr lang="en-US" sz="3000" smtClean="0"/>
              <a:t> can be defined as a type of signal to the program that something has happened. </a:t>
            </a:r>
          </a:p>
          <a:p>
            <a:pPr>
              <a:spcBef>
                <a:spcPct val="100000"/>
              </a:spcBef>
            </a:pPr>
            <a:r>
              <a:rPr lang="en-US" sz="3000" smtClean="0"/>
              <a:t>The event is generated by external user actions such as mouse movements, mouse button clicks, and keystrokes, or by the operating system, such as a timer.</a:t>
            </a:r>
          </a:p>
          <a:p>
            <a:pPr>
              <a:spcBef>
                <a:spcPct val="100000"/>
              </a:spcBef>
            </a:pPr>
            <a:endParaRPr lang="en-US" sz="3000" smtClean="0"/>
          </a:p>
        </p:txBody>
      </p:sp>
    </p:spTree>
    <p:extLst>
      <p:ext uri="{BB962C8B-B14F-4D97-AF65-F5344CB8AC3E}">
        <p14:creationId xmlns:p14="http://schemas.microsoft.com/office/powerpoint/2010/main" val="31472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smtClean="0"/>
              <a:t>Event Information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229600" cy="4114800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200" smtClean="0">
                <a:latin typeface="Courier New" pitchFamily="49" charset="0"/>
              </a:rPr>
              <a:t>id</a:t>
            </a:r>
            <a:r>
              <a:rPr lang="en-US" sz="2400" smtClean="0"/>
              <a:t>:  A number that identifies the event.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200" smtClean="0">
                <a:latin typeface="Courier New" pitchFamily="49" charset="0"/>
              </a:rPr>
              <a:t>target</a:t>
            </a:r>
            <a:r>
              <a:rPr lang="en-US" sz="2400" smtClean="0"/>
              <a:t>:  The source component upon which the event occurred.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200" smtClean="0">
                <a:latin typeface="Courier New" pitchFamily="49" charset="0"/>
              </a:rPr>
              <a:t>arg</a:t>
            </a:r>
            <a:r>
              <a:rPr lang="en-US" sz="2400" smtClean="0"/>
              <a:t>:  Additional information about the source components.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200" smtClean="0">
                <a:latin typeface="Courier New" pitchFamily="49" charset="0"/>
              </a:rPr>
              <a:t>x, y coordinates</a:t>
            </a:r>
            <a:r>
              <a:rPr lang="en-US" sz="2400" smtClean="0"/>
              <a:t>:  The mouse pointer location when a mouse movement event occurred.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200" smtClean="0">
                <a:latin typeface="Courier New" pitchFamily="49" charset="0"/>
              </a:rPr>
              <a:t>clickCount</a:t>
            </a:r>
            <a:r>
              <a:rPr lang="en-US" sz="2400" smtClean="0"/>
              <a:t>:  The number of consecutive clicks for the</a:t>
            </a:r>
            <a:br>
              <a:rPr lang="en-US" sz="2400" smtClean="0"/>
            </a:br>
            <a:r>
              <a:rPr lang="en-US" sz="2400" smtClean="0"/>
              <a:t>mouse events. For other events, it is zero.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200" smtClean="0">
                <a:latin typeface="Courier New" pitchFamily="49" charset="0"/>
              </a:rPr>
              <a:t>when</a:t>
            </a:r>
            <a:r>
              <a:rPr lang="en-US" sz="2400" smtClean="0"/>
              <a:t>:  The time stamp of the event.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200" smtClean="0">
                <a:latin typeface="Courier New" pitchFamily="49" charset="0"/>
              </a:rPr>
              <a:t>key</a:t>
            </a:r>
            <a:r>
              <a:rPr lang="en-US" sz="2400" smtClean="0"/>
              <a:t>:  The key that was pressed or released.</a:t>
            </a:r>
            <a:endParaRPr lang="en-US" sz="2400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89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smtClean="0"/>
              <a:t>Event Classes</a:t>
            </a:r>
            <a:endParaRPr lang="en-US" b="1" smtClean="0"/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304800" y="1497013"/>
          <a:ext cx="8458200" cy="320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icture" r:id="rId3" imgW="8229600" imgH="3029040" progId="Word.Picture.8">
                  <p:embed/>
                </p:oleObj>
              </mc:Choice>
              <mc:Fallback>
                <p:oleObj name="Picture" r:id="rId3" imgW="8229600" imgH="302904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6731" r="39516" b="31017"/>
                      <a:stretch>
                        <a:fillRect/>
                      </a:stretch>
                    </p:blipFill>
                    <p:spPr bwMode="auto">
                      <a:xfrm>
                        <a:off x="304800" y="1497013"/>
                        <a:ext cx="8458200" cy="320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404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371600"/>
          </a:xfrm>
          <a:noFill/>
        </p:spPr>
        <p:txBody>
          <a:bodyPr/>
          <a:lstStyle/>
          <a:p>
            <a:r>
              <a:rPr lang="en-US" smtClean="0"/>
              <a:t>Selected User Actions</a:t>
            </a:r>
            <a:endParaRPr lang="en-US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153400" cy="310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719513" algn="l"/>
                <a:tab pos="61102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3719513" algn="l"/>
                <a:tab pos="61102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3719513" algn="l"/>
                <a:tab pos="61102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3719513" algn="l"/>
                <a:tab pos="61102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3719513" algn="l"/>
                <a:tab pos="61102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19513" algn="l"/>
                <a:tab pos="61102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19513" algn="l"/>
                <a:tab pos="61102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19513" algn="l"/>
                <a:tab pos="61102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19513" algn="l"/>
                <a:tab pos="61102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	Source	Event Type</a:t>
            </a:r>
            <a:br>
              <a:rPr lang="en-US" b="1"/>
            </a:br>
            <a:r>
              <a:rPr lang="en-US" b="1"/>
              <a:t>User Action	Object	Generated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 sz="2000"/>
              <a:t>Clicked on a button	</a:t>
            </a:r>
            <a:r>
              <a:rPr lang="en-US" sz="1800">
                <a:latin typeface="Courier New" pitchFamily="49" charset="0"/>
              </a:rPr>
              <a:t>JButton</a:t>
            </a:r>
            <a:r>
              <a:rPr lang="en-US" sz="2000"/>
              <a:t>	</a:t>
            </a:r>
            <a:r>
              <a:rPr lang="en-US" sz="1800">
                <a:latin typeface="Courier New" pitchFamily="49" charset="0"/>
              </a:rPr>
              <a:t>ActionEvent</a:t>
            </a:r>
            <a:endParaRPr lang="en-US" sz="2000"/>
          </a:p>
          <a:p>
            <a:pPr>
              <a:spcBef>
                <a:spcPct val="25000"/>
              </a:spcBef>
            </a:pPr>
            <a:r>
              <a:rPr lang="en-US" sz="2000"/>
              <a:t>Changed text	</a:t>
            </a:r>
            <a:r>
              <a:rPr lang="en-US" sz="1800">
                <a:latin typeface="Courier New" pitchFamily="49" charset="0"/>
              </a:rPr>
              <a:t>JTextComponent</a:t>
            </a:r>
            <a:r>
              <a:rPr lang="en-US" sz="2000"/>
              <a:t>	</a:t>
            </a:r>
            <a:r>
              <a:rPr lang="en-US" sz="1800">
                <a:latin typeface="Courier New" pitchFamily="49" charset="0"/>
              </a:rPr>
              <a:t>TextEvent</a:t>
            </a:r>
            <a:endParaRPr lang="en-US" sz="2000"/>
          </a:p>
          <a:p>
            <a:pPr>
              <a:spcBef>
                <a:spcPct val="25000"/>
              </a:spcBef>
            </a:pPr>
            <a:r>
              <a:rPr lang="en-US" sz="2000"/>
              <a:t>Double-clicked on a list item	</a:t>
            </a:r>
            <a:r>
              <a:rPr lang="en-US" sz="1800">
                <a:latin typeface="Courier New" pitchFamily="49" charset="0"/>
              </a:rPr>
              <a:t>JList</a:t>
            </a:r>
            <a:r>
              <a:rPr lang="en-US" sz="2000"/>
              <a:t>	</a:t>
            </a:r>
            <a:r>
              <a:rPr lang="en-US" sz="1800">
                <a:latin typeface="Courier New" pitchFamily="49" charset="0"/>
              </a:rPr>
              <a:t>ActionEvent</a:t>
            </a:r>
            <a:endParaRPr lang="en-US" sz="2000"/>
          </a:p>
          <a:p>
            <a:pPr>
              <a:spcBef>
                <a:spcPct val="25000"/>
              </a:spcBef>
            </a:pPr>
            <a:r>
              <a:rPr lang="en-US" sz="2000"/>
              <a:t>Selected or deselected an item	</a:t>
            </a:r>
            <a:r>
              <a:rPr lang="en-US" sz="1800">
                <a:latin typeface="Courier New" pitchFamily="49" charset="0"/>
              </a:rPr>
              <a:t>JList</a:t>
            </a:r>
            <a:r>
              <a:rPr lang="en-US" sz="2000"/>
              <a:t>	</a:t>
            </a:r>
            <a:r>
              <a:rPr lang="en-US" sz="1800">
                <a:latin typeface="Courier New" pitchFamily="49" charset="0"/>
              </a:rPr>
              <a:t>ItemEvent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 with a single click</a:t>
            </a:r>
          </a:p>
          <a:p>
            <a:pPr>
              <a:spcBef>
                <a:spcPct val="25000"/>
              </a:spcBef>
            </a:pPr>
            <a:r>
              <a:rPr lang="en-US" sz="2000"/>
              <a:t>Selected or deselected an item	</a:t>
            </a:r>
            <a:r>
              <a:rPr lang="en-US" sz="1800">
                <a:latin typeface="Courier New" pitchFamily="49" charset="0"/>
              </a:rPr>
              <a:t>JComboBox</a:t>
            </a:r>
            <a:r>
              <a:rPr lang="en-US" sz="2000"/>
              <a:t>	</a:t>
            </a:r>
            <a:r>
              <a:rPr lang="en-US" sz="1800">
                <a:latin typeface="Courier New" pitchFamily="49" charset="0"/>
              </a:rPr>
              <a:t>ItemEvent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7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smtClean="0"/>
              <a:t>The Delegation Model</a:t>
            </a:r>
            <a:endParaRPr lang="en-US" b="1" smtClean="0"/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381000" y="1143000"/>
          <a:ext cx="8077200" cy="354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Picture" r:id="rId3" imgW="6400800" imgH="2688480" progId="Word.Picture.8">
                  <p:embed/>
                </p:oleObj>
              </mc:Choice>
              <mc:Fallback>
                <p:oleObj name="Picture" r:id="rId3" imgW="6400800" imgH="26884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2148" r="39516" b="14635"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077200" cy="354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208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smtClean="0"/>
              <a:t>Selected Event Handlers</a:t>
            </a:r>
            <a:r>
              <a:rPr lang="en-US" smtClean="0">
                <a:solidFill>
                  <a:schemeClr val="tx1"/>
                </a:solidFill>
                <a:latin typeface="Book Antiqua" pitchFamily="18" charset="0"/>
              </a:rPr>
              <a:t> 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763000" cy="387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00025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00025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00025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00025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00025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0025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0025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0025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0025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/>
              <a:t>Event Class	Listener Interface	Listener Methods (Handlers)</a:t>
            </a:r>
            <a:br>
              <a:rPr lang="en-US" sz="2000" b="1"/>
            </a:br>
            <a:r>
              <a:rPr lang="en-US" sz="1600">
                <a:latin typeface="Courier New" pitchFamily="49" charset="0"/>
              </a:rPr>
              <a:t>ActionEvent	ActionListener	actionPerformed(ActionEvent)</a:t>
            </a:r>
          </a:p>
          <a:p>
            <a:r>
              <a:rPr lang="en-US" sz="1600">
                <a:latin typeface="Courier New" pitchFamily="49" charset="0"/>
              </a:rPr>
              <a:t>ItemEvent	ItemListener	itemStateChanged(ItemEvent)</a:t>
            </a:r>
          </a:p>
          <a:p>
            <a:r>
              <a:rPr lang="en-US" sz="1600">
                <a:latin typeface="Courier New" pitchFamily="49" charset="0"/>
              </a:rPr>
              <a:t>WindowEvent	WindowListener	windowClosing(WindowEvent)</a:t>
            </a:r>
          </a:p>
          <a:p>
            <a:r>
              <a:rPr lang="en-US" sz="1600">
                <a:latin typeface="Courier New" pitchFamily="49" charset="0"/>
              </a:rPr>
              <a:t>		windowOpened(WindowEvent)</a:t>
            </a:r>
          </a:p>
          <a:p>
            <a:r>
              <a:rPr lang="en-US" sz="1600">
                <a:latin typeface="Courier New" pitchFamily="49" charset="0"/>
              </a:rPr>
              <a:t>		windowIconified(WindowEvent)</a:t>
            </a:r>
          </a:p>
          <a:p>
            <a:r>
              <a:rPr lang="en-US" sz="1600">
                <a:latin typeface="Courier New" pitchFamily="49" charset="0"/>
              </a:rPr>
              <a:t>		windowDeiconified(WindowEvent)</a:t>
            </a:r>
          </a:p>
          <a:p>
            <a:r>
              <a:rPr lang="en-US" sz="1600">
                <a:latin typeface="Courier New" pitchFamily="49" charset="0"/>
              </a:rPr>
              <a:t>		windowClosed(WindowEvent)</a:t>
            </a:r>
          </a:p>
          <a:p>
            <a:r>
              <a:rPr lang="en-US" sz="1600">
                <a:latin typeface="Courier New" pitchFamily="49" charset="0"/>
              </a:rPr>
              <a:t>		windowActivated(WindowEvent)</a:t>
            </a:r>
          </a:p>
          <a:p>
            <a:r>
              <a:rPr lang="en-US" sz="1600">
                <a:latin typeface="Courier New" pitchFamily="49" charset="0"/>
              </a:rPr>
              <a:t>		windowDeactivated(WindowEvent)</a:t>
            </a:r>
          </a:p>
          <a:p>
            <a:pPr algn="just"/>
            <a:r>
              <a:rPr lang="en-US" sz="1600">
                <a:latin typeface="Courier New" pitchFamily="49" charset="0"/>
              </a:rPr>
              <a:t>ContainerEvent	ContainerListener	componentAdded(ContainerEvent)</a:t>
            </a:r>
          </a:p>
          <a:p>
            <a:pPr algn="just"/>
            <a:r>
              <a:rPr lang="en-US" sz="1600">
                <a:latin typeface="Courier New" pitchFamily="49" charset="0"/>
              </a:rPr>
              <a:t>		componentRemoved(ContainerEvent)</a:t>
            </a:r>
            <a:r>
              <a:rPr lang="en-US" sz="1600">
                <a:latin typeface="Book Antiqua" pitchFamily="18" charset="0"/>
              </a:rPr>
              <a:t>	</a:t>
            </a:r>
            <a:endParaRPr lang="en-US">
              <a:latin typeface="Book Antiqua" pitchFamily="18" charset="0"/>
            </a:endParaRPr>
          </a:p>
          <a:p>
            <a:pPr>
              <a:spcBef>
                <a:spcPct val="50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1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  <a:noFill/>
        </p:spPr>
        <p:txBody>
          <a:bodyPr>
            <a:normAutofit fontScale="90000"/>
          </a:bodyPr>
          <a:lstStyle/>
          <a:p>
            <a:r>
              <a:rPr lang="en-US" smtClean="0"/>
              <a:t>Example 10.7</a:t>
            </a:r>
            <a:br>
              <a:rPr lang="en-US" smtClean="0"/>
            </a:br>
            <a:r>
              <a:rPr lang="en-US" smtClean="0"/>
              <a:t>Handling Simple Action Events</a:t>
            </a:r>
            <a:endParaRPr lang="en-US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153400" cy="2209800"/>
          </a:xfrm>
          <a:noFill/>
        </p:spPr>
        <p:txBody>
          <a:bodyPr/>
          <a:lstStyle/>
          <a:p>
            <a:r>
              <a:rPr lang="en-US" sz="2800" smtClean="0"/>
              <a:t>Objective: Display </a:t>
            </a:r>
            <a:r>
              <a:rPr lang="en-US" smtClean="0">
                <a:latin typeface="Courier" charset="0"/>
              </a:rPr>
              <a:t>two buttons OK and Cancel in the window. A message is displayed on the console to indicate which button is clicked, when a button is clicked. </a:t>
            </a:r>
          </a:p>
        </p:txBody>
      </p:sp>
    </p:spTree>
    <p:extLst>
      <p:ext uri="{BB962C8B-B14F-4D97-AF65-F5344CB8AC3E}">
        <p14:creationId xmlns:p14="http://schemas.microsoft.com/office/powerpoint/2010/main" val="363159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408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Microsoft Word Picture</vt:lpstr>
      <vt:lpstr>Event Driven Programming</vt:lpstr>
      <vt:lpstr>Event-Driven Programming</vt:lpstr>
      <vt:lpstr>Events</vt:lpstr>
      <vt:lpstr>Event Information</vt:lpstr>
      <vt:lpstr>Event Classes</vt:lpstr>
      <vt:lpstr>Selected User Actions</vt:lpstr>
      <vt:lpstr>The Delegation Model</vt:lpstr>
      <vt:lpstr>Selected Event Handlers </vt:lpstr>
      <vt:lpstr>Example 10.7 Handling Simple Action Events</vt:lpstr>
      <vt:lpstr>Example</vt:lpstr>
      <vt:lpstr>Example 10.8 Handling Window Events</vt:lpstr>
      <vt:lpstr>Example 10.9 Multiple Listeners for a Single Source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Driven Programming</dc:title>
  <dc:creator>WIN7</dc:creator>
  <cp:lastModifiedBy>WIN7</cp:lastModifiedBy>
  <cp:revision>2</cp:revision>
  <dcterms:created xsi:type="dcterms:W3CDTF">2014-04-14T05:26:45Z</dcterms:created>
  <dcterms:modified xsi:type="dcterms:W3CDTF">2014-04-14T07:28:14Z</dcterms:modified>
</cp:coreProperties>
</file>