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81" r:id="rId3"/>
    <p:sldId id="284" r:id="rId4"/>
    <p:sldId id="280" r:id="rId5"/>
    <p:sldId id="282" r:id="rId6"/>
    <p:sldId id="283" r:id="rId7"/>
    <p:sldId id="285" r:id="rId8"/>
    <p:sldId id="286" r:id="rId9"/>
    <p:sldId id="287" r:id="rId10"/>
    <p:sldId id="293" r:id="rId11"/>
    <p:sldId id="294" r:id="rId12"/>
    <p:sldId id="295" r:id="rId13"/>
    <p:sldId id="288" r:id="rId14"/>
    <p:sldId id="289" r:id="rId15"/>
    <p:sldId id="352" r:id="rId16"/>
    <p:sldId id="290" r:id="rId17"/>
    <p:sldId id="291" r:id="rId18"/>
    <p:sldId id="292" r:id="rId19"/>
    <p:sldId id="296" r:id="rId20"/>
    <p:sldId id="297" r:id="rId21"/>
    <p:sldId id="298" r:id="rId22"/>
    <p:sldId id="299" r:id="rId23"/>
    <p:sldId id="301" r:id="rId24"/>
    <p:sldId id="300" r:id="rId25"/>
    <p:sldId id="302" r:id="rId26"/>
    <p:sldId id="303" r:id="rId27"/>
    <p:sldId id="304" r:id="rId28"/>
    <p:sldId id="306" r:id="rId29"/>
    <p:sldId id="305" r:id="rId30"/>
    <p:sldId id="316" r:id="rId31"/>
    <p:sldId id="315" r:id="rId32"/>
    <p:sldId id="317" r:id="rId33"/>
    <p:sldId id="307" r:id="rId34"/>
    <p:sldId id="308" r:id="rId35"/>
    <p:sldId id="318" r:id="rId36"/>
    <p:sldId id="309" r:id="rId37"/>
    <p:sldId id="310" r:id="rId38"/>
    <p:sldId id="319" r:id="rId39"/>
    <p:sldId id="311" r:id="rId40"/>
    <p:sldId id="312" r:id="rId41"/>
    <p:sldId id="320" r:id="rId42"/>
    <p:sldId id="327" r:id="rId43"/>
    <p:sldId id="328" r:id="rId44"/>
    <p:sldId id="329" r:id="rId45"/>
    <p:sldId id="350" r:id="rId46"/>
    <p:sldId id="35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74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2E4C76-5F7A-4ADB-8ECD-313E336B292F}" type="datetimeFigureOut">
              <a:rPr lang="en-US" smtClean="0"/>
              <a:t>3/11/2015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0132A9-EF8D-4D72-8916-73D7220BE4B9}" type="slidenum">
              <a:rPr lang="en-US" smtClean="0"/>
              <a:t>‹#›</a:t>
            </a:fld>
            <a:endParaRPr lang="en-US"/>
          </a:p>
        </p:txBody>
      </p:sp>
    </p:spTree>
    <p:extLst>
      <p:ext uri="{BB962C8B-B14F-4D97-AF65-F5344CB8AC3E}">
        <p14:creationId xmlns:p14="http://schemas.microsoft.com/office/powerpoint/2010/main" val="3664892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7C266DE-9CE5-4C29-9DE1-90CDE633924E}" type="slidenum">
              <a:rPr lang="en-US" sz="1000"/>
              <a:pPr/>
              <a:t>13</a:t>
            </a:fld>
            <a:endParaRPr lang="en-US" sz="1000"/>
          </a:p>
        </p:txBody>
      </p:sp>
      <p:sp>
        <p:nvSpPr>
          <p:cNvPr id="63491" name="Rectangle 2"/>
          <p:cNvSpPr>
            <a:spLocks noGrp="1" noRot="1" noChangeAspect="1" noChangeArrowheads="1" noTextEdit="1"/>
          </p:cNvSpPr>
          <p:nvPr>
            <p:ph type="sldImg"/>
          </p:nvPr>
        </p:nvSpPr>
        <p:spPr>
          <a:xfrm>
            <a:off x="1150938" y="692150"/>
            <a:ext cx="4556125" cy="3416300"/>
          </a:xfrm>
          <a:ln/>
        </p:spPr>
      </p:sp>
      <p:sp>
        <p:nvSpPr>
          <p:cNvPr id="6349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A846C8-E4F9-40E4-810F-1BC2682A68C8}"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1849204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846C8-E4F9-40E4-810F-1BC2682A68C8}"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3766348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846C8-E4F9-40E4-810F-1BC2682A68C8}"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252200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A846C8-E4F9-40E4-810F-1BC2682A68C8}"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1277450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A846C8-E4F9-40E4-810F-1BC2682A68C8}"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361944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A846C8-E4F9-40E4-810F-1BC2682A68C8}" type="datetimeFigureOut">
              <a:rPr lang="en-US" smtClean="0"/>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291769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A846C8-E4F9-40E4-810F-1BC2682A68C8}" type="datetimeFigureOut">
              <a:rPr lang="en-US" smtClean="0"/>
              <a:t>3/11/2015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398992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A846C8-E4F9-40E4-810F-1BC2682A68C8}" type="datetimeFigureOut">
              <a:rPr lang="en-US" smtClean="0"/>
              <a:t>3/11/2015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329513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846C8-E4F9-40E4-810F-1BC2682A68C8}" type="datetimeFigureOut">
              <a:rPr lang="en-US" smtClean="0"/>
              <a:t>3/11/2015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41793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846C8-E4F9-40E4-810F-1BC2682A68C8}" type="datetimeFigureOut">
              <a:rPr lang="en-US" smtClean="0"/>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2794275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A846C8-E4F9-40E4-810F-1BC2682A68C8}" type="datetimeFigureOut">
              <a:rPr lang="en-US" smtClean="0"/>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3CAD7-74D1-4B89-BB81-AF01D0458498}" type="slidenum">
              <a:rPr lang="en-US" smtClean="0"/>
              <a:t>‹#›</a:t>
            </a:fld>
            <a:endParaRPr lang="en-US"/>
          </a:p>
        </p:txBody>
      </p:sp>
    </p:spTree>
    <p:extLst>
      <p:ext uri="{BB962C8B-B14F-4D97-AF65-F5344CB8AC3E}">
        <p14:creationId xmlns:p14="http://schemas.microsoft.com/office/powerpoint/2010/main" val="569640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846C8-E4F9-40E4-810F-1BC2682A68C8}" type="datetimeFigureOut">
              <a:rPr lang="en-US" smtClean="0"/>
              <a:t>3/11/2015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3CAD7-74D1-4B89-BB81-AF01D0458498}" type="slidenum">
              <a:rPr lang="en-US" smtClean="0"/>
              <a:t>‹#›</a:t>
            </a:fld>
            <a:endParaRPr lang="en-US"/>
          </a:p>
        </p:txBody>
      </p:sp>
    </p:spTree>
    <p:extLst>
      <p:ext uri="{BB962C8B-B14F-4D97-AF65-F5344CB8AC3E}">
        <p14:creationId xmlns:p14="http://schemas.microsoft.com/office/powerpoint/2010/main" val="3242637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png"/><Relationship Id="rId4" Type="http://schemas.openxmlformats.org/officeDocument/2006/relationships/image" Target="../media/image9.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Programming</a:t>
            </a:r>
            <a:endParaRPr lang="en-US" dirty="0"/>
          </a:p>
        </p:txBody>
      </p:sp>
      <p:sp>
        <p:nvSpPr>
          <p:cNvPr id="3" name="Subtitle 2"/>
          <p:cNvSpPr>
            <a:spLocks noGrp="1"/>
          </p:cNvSpPr>
          <p:nvPr>
            <p:ph type="subTitle" idx="1"/>
          </p:nvPr>
        </p:nvSpPr>
        <p:spPr/>
        <p:txBody>
          <a:bodyPr/>
          <a:lstStyle/>
          <a:p>
            <a:r>
              <a:rPr lang="en-US" dirty="0" err="1" smtClean="0"/>
              <a:t>Dept</a:t>
            </a:r>
            <a:r>
              <a:rPr lang="en-US" dirty="0" smtClean="0"/>
              <a:t> of CSE</a:t>
            </a:r>
          </a:p>
          <a:p>
            <a:r>
              <a:rPr lang="en-US" dirty="0" smtClean="0"/>
              <a:t>2013 </a:t>
            </a:r>
            <a:r>
              <a:rPr lang="en-US" dirty="0" smtClean="0"/>
              <a:t>Series</a:t>
            </a:r>
            <a:endParaRPr lang="en-US" dirty="0"/>
          </a:p>
        </p:txBody>
      </p:sp>
    </p:spTree>
    <p:extLst>
      <p:ext uri="{BB962C8B-B14F-4D97-AF65-F5344CB8AC3E}">
        <p14:creationId xmlns:p14="http://schemas.microsoft.com/office/powerpoint/2010/main" val="554447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8382000" cy="4524315"/>
          </a:xfrm>
          <a:prstGeom prst="rect">
            <a:avLst/>
          </a:prstGeom>
        </p:spPr>
        <p:txBody>
          <a:bodyPr wrap="square">
            <a:spAutoFit/>
          </a:bodyPr>
          <a:lstStyle/>
          <a:p>
            <a:r>
              <a:rPr lang="en-US" b="1" dirty="0">
                <a:solidFill>
                  <a:srgbClr val="7F0055"/>
                </a:solidFill>
                <a:latin typeface="Consolas"/>
              </a:rPr>
              <a:t>interface</a:t>
            </a:r>
            <a:r>
              <a:rPr lang="en-US" b="1" dirty="0">
                <a:solidFill>
                  <a:srgbClr val="000000"/>
                </a:solidFill>
                <a:latin typeface="Consolas"/>
              </a:rPr>
              <a:t> Edible{</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abstract</a:t>
            </a:r>
            <a:r>
              <a:rPr lang="en-US" b="1" dirty="0">
                <a:solidFill>
                  <a:srgbClr val="000000"/>
                </a:solidFill>
                <a:latin typeface="Consolas"/>
              </a:rPr>
              <a:t> String </a:t>
            </a:r>
            <a:r>
              <a:rPr lang="en-US" b="1" dirty="0" err="1">
                <a:solidFill>
                  <a:srgbClr val="000000"/>
                </a:solidFill>
                <a:latin typeface="Consolas"/>
              </a:rPr>
              <a:t>howToEat</a:t>
            </a:r>
            <a:r>
              <a:rPr lang="en-US" b="1" dirty="0">
                <a:solidFill>
                  <a:srgbClr val="000000"/>
                </a:solidFill>
                <a:latin typeface="Consolas"/>
              </a:rPr>
              <a:t>();</a:t>
            </a:r>
          </a:p>
          <a:p>
            <a:r>
              <a:rPr lang="en-US"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smtClean="0">
                <a:solidFill>
                  <a:srgbClr val="000000"/>
                </a:solidFill>
                <a:latin typeface="Consolas"/>
              </a:rPr>
              <a:t>myclass</a:t>
            </a:r>
            <a:r>
              <a:rPr lang="en-US" b="1" dirty="0" smtClean="0">
                <a:solidFill>
                  <a:srgbClr val="000000"/>
                </a:solidFill>
                <a:latin typeface="Consolas"/>
              </a:rPr>
              <a:t> </a:t>
            </a:r>
            <a:r>
              <a:rPr lang="en-US" b="1"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000000"/>
                </a:solidFill>
                <a:latin typeface="Consolas"/>
              </a:rPr>
              <a:t>args</a:t>
            </a:r>
            <a:r>
              <a:rPr lang="en-US" b="1" dirty="0">
                <a:solidFill>
                  <a:srgbClr val="000000"/>
                </a:solidFill>
                <a:latin typeface="Consolas"/>
              </a:rPr>
              <a:t>) {</a:t>
            </a:r>
          </a:p>
          <a:p>
            <a:r>
              <a:rPr lang="en-US" dirty="0">
                <a:solidFill>
                  <a:srgbClr val="000000"/>
                </a:solidFill>
                <a:latin typeface="Consolas"/>
              </a:rPr>
              <a:t>Object[] objects=</a:t>
            </a:r>
            <a:r>
              <a:rPr lang="en-US" b="1" dirty="0">
                <a:solidFill>
                  <a:srgbClr val="7F0055"/>
                </a:solidFill>
                <a:latin typeface="Consolas"/>
              </a:rPr>
              <a:t>new</a:t>
            </a:r>
            <a:r>
              <a:rPr lang="en-US" b="1" dirty="0">
                <a:solidFill>
                  <a:srgbClr val="000000"/>
                </a:solidFill>
                <a:latin typeface="Consolas"/>
              </a:rPr>
              <a:t> Object[3];</a:t>
            </a:r>
          </a:p>
          <a:p>
            <a:r>
              <a:rPr lang="en-US" dirty="0">
                <a:solidFill>
                  <a:srgbClr val="000000"/>
                </a:solidFill>
                <a:latin typeface="Consolas"/>
              </a:rPr>
              <a:t>Tiger t=</a:t>
            </a:r>
            <a:r>
              <a:rPr lang="en-US" b="1" dirty="0">
                <a:solidFill>
                  <a:srgbClr val="7F0055"/>
                </a:solidFill>
                <a:latin typeface="Consolas"/>
              </a:rPr>
              <a:t>new</a:t>
            </a:r>
            <a:r>
              <a:rPr lang="en-US" b="1" dirty="0">
                <a:solidFill>
                  <a:srgbClr val="000000"/>
                </a:solidFill>
                <a:latin typeface="Consolas"/>
              </a:rPr>
              <a:t> Tiger();</a:t>
            </a:r>
          </a:p>
          <a:p>
            <a:r>
              <a:rPr lang="en-US" dirty="0">
                <a:solidFill>
                  <a:srgbClr val="000000"/>
                </a:solidFill>
                <a:latin typeface="Consolas"/>
              </a:rPr>
              <a:t>objects[0]=</a:t>
            </a:r>
            <a:r>
              <a:rPr lang="en-US" b="1" dirty="0">
                <a:solidFill>
                  <a:srgbClr val="7F0055"/>
                </a:solidFill>
                <a:latin typeface="Consolas"/>
              </a:rPr>
              <a:t>new</a:t>
            </a:r>
            <a:r>
              <a:rPr lang="en-US" b="1" dirty="0">
                <a:solidFill>
                  <a:srgbClr val="000000"/>
                </a:solidFill>
                <a:latin typeface="Consolas"/>
              </a:rPr>
              <a:t> Tiger();</a:t>
            </a:r>
          </a:p>
          <a:p>
            <a:r>
              <a:rPr lang="en-US" dirty="0">
                <a:solidFill>
                  <a:srgbClr val="000000"/>
                </a:solidFill>
                <a:latin typeface="Consolas"/>
              </a:rPr>
              <a:t>objects[1]=</a:t>
            </a:r>
            <a:r>
              <a:rPr lang="en-US" b="1" dirty="0">
                <a:solidFill>
                  <a:srgbClr val="7F0055"/>
                </a:solidFill>
                <a:latin typeface="Consolas"/>
              </a:rPr>
              <a:t>new</a:t>
            </a:r>
            <a:r>
              <a:rPr lang="en-US" b="1" dirty="0">
                <a:solidFill>
                  <a:srgbClr val="000000"/>
                </a:solidFill>
                <a:latin typeface="Consolas"/>
              </a:rPr>
              <a:t> Chicken();</a:t>
            </a:r>
          </a:p>
          <a:p>
            <a:r>
              <a:rPr lang="en-US" dirty="0">
                <a:solidFill>
                  <a:srgbClr val="000000"/>
                </a:solidFill>
                <a:latin typeface="Consolas"/>
              </a:rPr>
              <a:t>objects[2]=</a:t>
            </a:r>
            <a:r>
              <a:rPr lang="en-US" b="1" dirty="0">
                <a:solidFill>
                  <a:srgbClr val="7F0055"/>
                </a:solidFill>
                <a:latin typeface="Consolas"/>
              </a:rPr>
              <a:t>new</a:t>
            </a:r>
            <a:r>
              <a:rPr lang="en-US" b="1" dirty="0">
                <a:solidFill>
                  <a:srgbClr val="000000"/>
                </a:solidFill>
                <a:latin typeface="Consolas"/>
              </a:rPr>
              <a:t> Apple();</a:t>
            </a:r>
          </a:p>
          <a:p>
            <a:r>
              <a:rPr lang="en-US" b="1" dirty="0">
                <a:solidFill>
                  <a:srgbClr val="7F0055"/>
                </a:solidFill>
                <a:latin typeface="Consolas"/>
              </a:rPr>
              <a:t>for</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i=0;i&lt;</a:t>
            </a:r>
            <a:r>
              <a:rPr lang="en-US" b="1" dirty="0" err="1">
                <a:solidFill>
                  <a:srgbClr val="000000"/>
                </a:solidFill>
                <a:latin typeface="Consolas"/>
              </a:rPr>
              <a:t>objects.</a:t>
            </a:r>
            <a:r>
              <a:rPr lang="en-US" b="1" dirty="0" err="1">
                <a:solidFill>
                  <a:srgbClr val="0000C0"/>
                </a:solidFill>
                <a:latin typeface="Consolas"/>
              </a:rPr>
              <a:t>length</a:t>
            </a:r>
            <a:r>
              <a:rPr lang="en-US" b="1" dirty="0" err="1">
                <a:solidFill>
                  <a:srgbClr val="000000"/>
                </a:solidFill>
                <a:latin typeface="Consolas"/>
              </a:rPr>
              <a:t>;i</a:t>
            </a:r>
            <a:r>
              <a:rPr lang="en-US" b="1" dirty="0">
                <a:solidFill>
                  <a:srgbClr val="000000"/>
                </a:solidFill>
                <a:latin typeface="Consolas"/>
              </a:rPr>
              <a:t>++)</a:t>
            </a:r>
          </a:p>
          <a:p>
            <a:r>
              <a:rPr lang="en-US" b="1" dirty="0">
                <a:solidFill>
                  <a:srgbClr val="7F0055"/>
                </a:solidFill>
                <a:latin typeface="Consolas"/>
              </a:rPr>
              <a:t>if</a:t>
            </a:r>
            <a:r>
              <a:rPr lang="en-US" b="1" dirty="0">
                <a:solidFill>
                  <a:srgbClr val="000000"/>
                </a:solidFill>
                <a:latin typeface="Consolas"/>
              </a:rPr>
              <a:t>(objects[i] </a:t>
            </a:r>
            <a:r>
              <a:rPr lang="en-US" b="1" dirty="0" err="1">
                <a:solidFill>
                  <a:srgbClr val="7F0055"/>
                </a:solidFill>
                <a:latin typeface="Consolas"/>
              </a:rPr>
              <a:t>instanceof</a:t>
            </a:r>
            <a:r>
              <a:rPr lang="en-US" b="1" dirty="0">
                <a:solidFill>
                  <a:srgbClr val="000000"/>
                </a:solidFill>
                <a:latin typeface="Consolas"/>
              </a:rPr>
              <a:t> Edible){</a:t>
            </a:r>
          </a:p>
          <a:p>
            <a:r>
              <a:rPr lang="en-US" dirty="0">
                <a:solidFill>
                  <a:srgbClr val="000000"/>
                </a:solidFill>
                <a:latin typeface="Consolas"/>
              </a:rPr>
              <a:t>     </a:t>
            </a: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(((Edible)objects[i]).</a:t>
            </a:r>
            <a:r>
              <a:rPr lang="en-US" i="1" dirty="0" err="1">
                <a:solidFill>
                  <a:srgbClr val="000000"/>
                </a:solidFill>
                <a:latin typeface="Consolas"/>
              </a:rPr>
              <a:t>howToEat</a:t>
            </a:r>
            <a:r>
              <a:rPr lang="en-US" i="1" dirty="0">
                <a:solidFill>
                  <a:srgbClr val="000000"/>
                </a:solidFill>
                <a:latin typeface="Consolas"/>
              </a:rPr>
              <a:t>());</a:t>
            </a:r>
          </a:p>
          <a:p>
            <a:r>
              <a:rPr lang="en-US" dirty="0">
                <a:solidFill>
                  <a:srgbClr val="000000"/>
                </a:solidFill>
                <a:latin typeface="Consolas"/>
              </a:rPr>
              <a:t>}</a:t>
            </a:r>
          </a:p>
          <a:p>
            <a:r>
              <a:rPr lang="en-US" dirty="0" smtClean="0">
                <a:solidFill>
                  <a:srgbClr val="000000"/>
                </a:solidFill>
                <a:latin typeface="Consolas"/>
              </a:rPr>
              <a:t>}}</a:t>
            </a:r>
            <a:endParaRPr lang="en-US" dirty="0">
              <a:latin typeface="Consolas"/>
            </a:endParaRPr>
          </a:p>
          <a:p>
            <a:endParaRPr lang="en-US" dirty="0"/>
          </a:p>
        </p:txBody>
      </p:sp>
      <p:sp>
        <p:nvSpPr>
          <p:cNvPr id="3" name="Rectangle 2"/>
          <p:cNvSpPr txBox="1">
            <a:spLocks noChangeArrowheads="1"/>
          </p:cNvSpPr>
          <p:nvPr/>
        </p:nvSpPr>
        <p:spPr>
          <a:xfrm>
            <a:off x="685800" y="228600"/>
            <a:ext cx="7772400" cy="68580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smtClean="0">
                <a:cs typeface="Courier New" pitchFamily="49" charset="0"/>
              </a:rPr>
              <a:t>Example: Interface</a:t>
            </a:r>
          </a:p>
        </p:txBody>
      </p:sp>
    </p:spTree>
    <p:extLst>
      <p:ext uri="{BB962C8B-B14F-4D97-AF65-F5344CB8AC3E}">
        <p14:creationId xmlns:p14="http://schemas.microsoft.com/office/powerpoint/2010/main" val="129513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95400"/>
            <a:ext cx="7543800" cy="4801314"/>
          </a:xfrm>
          <a:prstGeom prst="rect">
            <a:avLst/>
          </a:prstGeom>
        </p:spPr>
        <p:txBody>
          <a:bodyPr wrap="square">
            <a:spAutoFit/>
          </a:bodyPr>
          <a:lstStyle/>
          <a:p>
            <a:pPr lvl="0"/>
            <a:r>
              <a:rPr lang="en-US" b="1" dirty="0">
                <a:solidFill>
                  <a:srgbClr val="7F0055"/>
                </a:solidFill>
                <a:latin typeface="Consolas"/>
              </a:rPr>
              <a:t>class</a:t>
            </a:r>
            <a:r>
              <a:rPr lang="en-US" b="1" dirty="0">
                <a:solidFill>
                  <a:srgbClr val="000000"/>
                </a:solidFill>
                <a:latin typeface="Consolas"/>
              </a:rPr>
              <a:t> Animal{}</a:t>
            </a:r>
          </a:p>
          <a:p>
            <a:pPr lvl="0"/>
            <a:r>
              <a:rPr lang="en-US" b="1" dirty="0">
                <a:solidFill>
                  <a:srgbClr val="7F0055"/>
                </a:solidFill>
                <a:latin typeface="Consolas"/>
              </a:rPr>
              <a:t>class</a:t>
            </a:r>
            <a:r>
              <a:rPr lang="en-US" b="1" dirty="0">
                <a:solidFill>
                  <a:srgbClr val="000000"/>
                </a:solidFill>
                <a:latin typeface="Consolas"/>
              </a:rPr>
              <a:t> Tiger </a:t>
            </a:r>
            <a:r>
              <a:rPr lang="en-US" b="1" dirty="0">
                <a:solidFill>
                  <a:srgbClr val="7F0055"/>
                </a:solidFill>
                <a:latin typeface="Consolas"/>
              </a:rPr>
              <a:t>extends</a:t>
            </a:r>
            <a:r>
              <a:rPr lang="en-US" b="1" dirty="0">
                <a:solidFill>
                  <a:srgbClr val="000000"/>
                </a:solidFill>
                <a:latin typeface="Consolas"/>
              </a:rPr>
              <a:t> Animal {</a:t>
            </a:r>
          </a:p>
          <a:p>
            <a:pPr lvl="0"/>
            <a:r>
              <a:rPr lang="en-US" dirty="0">
                <a:solidFill>
                  <a:srgbClr val="000000"/>
                </a:solidFill>
                <a:latin typeface="Consolas"/>
              </a:rPr>
              <a:t>}</a:t>
            </a:r>
          </a:p>
          <a:p>
            <a:pPr lvl="0"/>
            <a:r>
              <a:rPr lang="en-US" b="1" dirty="0">
                <a:solidFill>
                  <a:srgbClr val="7F0055"/>
                </a:solidFill>
                <a:latin typeface="Consolas"/>
              </a:rPr>
              <a:t>class</a:t>
            </a:r>
            <a:r>
              <a:rPr lang="en-US" b="1" dirty="0">
                <a:solidFill>
                  <a:srgbClr val="000000"/>
                </a:solidFill>
                <a:latin typeface="Consolas"/>
              </a:rPr>
              <a:t> Chicken </a:t>
            </a:r>
            <a:r>
              <a:rPr lang="en-US" b="1" dirty="0">
                <a:solidFill>
                  <a:srgbClr val="7F0055"/>
                </a:solidFill>
                <a:latin typeface="Consolas"/>
              </a:rPr>
              <a:t>extends</a:t>
            </a:r>
            <a:r>
              <a:rPr lang="en-US" b="1" dirty="0">
                <a:solidFill>
                  <a:srgbClr val="000000"/>
                </a:solidFill>
                <a:latin typeface="Consolas"/>
              </a:rPr>
              <a:t> Animal </a:t>
            </a:r>
            <a:r>
              <a:rPr lang="en-US" b="1" dirty="0">
                <a:solidFill>
                  <a:srgbClr val="7F0055"/>
                </a:solidFill>
                <a:latin typeface="Consolas"/>
              </a:rPr>
              <a:t>implements</a:t>
            </a:r>
            <a:r>
              <a:rPr lang="en-US" b="1" dirty="0">
                <a:solidFill>
                  <a:srgbClr val="000000"/>
                </a:solidFill>
                <a:latin typeface="Consolas"/>
              </a:rPr>
              <a:t> Edible{</a:t>
            </a:r>
          </a:p>
          <a:p>
            <a:pPr lvl="0"/>
            <a:r>
              <a:rPr lang="en-US" b="1" dirty="0">
                <a:solidFill>
                  <a:srgbClr val="7F0055"/>
                </a:solidFill>
                <a:latin typeface="Consolas"/>
              </a:rPr>
              <a:t>public</a:t>
            </a:r>
            <a:r>
              <a:rPr lang="en-US" b="1" dirty="0">
                <a:solidFill>
                  <a:srgbClr val="000000"/>
                </a:solidFill>
                <a:latin typeface="Consolas"/>
              </a:rPr>
              <a:t> String </a:t>
            </a:r>
            <a:r>
              <a:rPr lang="en-US" b="1" dirty="0" err="1">
                <a:solidFill>
                  <a:srgbClr val="000000"/>
                </a:solidFill>
                <a:latin typeface="Consolas"/>
              </a:rPr>
              <a:t>howToEat</a:t>
            </a:r>
            <a:r>
              <a:rPr lang="en-US" b="1" dirty="0">
                <a:solidFill>
                  <a:srgbClr val="000000"/>
                </a:solidFill>
                <a:latin typeface="Consolas"/>
              </a:rPr>
              <a:t>(){</a:t>
            </a:r>
          </a:p>
          <a:p>
            <a:pPr lvl="0"/>
            <a:r>
              <a:rPr lang="en-US" b="1" dirty="0">
                <a:solidFill>
                  <a:srgbClr val="7F0055"/>
                </a:solidFill>
                <a:latin typeface="Consolas"/>
              </a:rPr>
              <a:t>return</a:t>
            </a:r>
            <a:r>
              <a:rPr lang="en-US" b="1" dirty="0">
                <a:solidFill>
                  <a:srgbClr val="000000"/>
                </a:solidFill>
                <a:latin typeface="Consolas"/>
              </a:rPr>
              <a:t> </a:t>
            </a:r>
            <a:r>
              <a:rPr lang="en-US" b="1" dirty="0">
                <a:solidFill>
                  <a:srgbClr val="2A00FF"/>
                </a:solidFill>
                <a:latin typeface="Consolas"/>
              </a:rPr>
              <a:t>"Chicken: Fry it"</a:t>
            </a:r>
            <a:r>
              <a:rPr lang="en-US" b="1" dirty="0">
                <a:solidFill>
                  <a:srgbClr val="000000"/>
                </a:solidFill>
                <a:latin typeface="Consolas"/>
              </a:rPr>
              <a:t>;</a:t>
            </a:r>
          </a:p>
          <a:p>
            <a:pPr lvl="0"/>
            <a:r>
              <a:rPr lang="en-US" dirty="0">
                <a:solidFill>
                  <a:srgbClr val="000000"/>
                </a:solidFill>
                <a:latin typeface="Consolas"/>
              </a:rPr>
              <a:t>}}</a:t>
            </a:r>
          </a:p>
          <a:p>
            <a:pPr lvl="0"/>
            <a:r>
              <a:rPr lang="en-US" b="1" dirty="0">
                <a:solidFill>
                  <a:srgbClr val="7F0055"/>
                </a:solidFill>
                <a:latin typeface="Consolas"/>
              </a:rPr>
              <a:t>abstract</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Fruit </a:t>
            </a:r>
            <a:r>
              <a:rPr lang="en-US" b="1" dirty="0">
                <a:solidFill>
                  <a:srgbClr val="7F0055"/>
                </a:solidFill>
                <a:latin typeface="Consolas"/>
              </a:rPr>
              <a:t>implements</a:t>
            </a:r>
            <a:r>
              <a:rPr lang="en-US" b="1" dirty="0">
                <a:solidFill>
                  <a:srgbClr val="000000"/>
                </a:solidFill>
                <a:latin typeface="Consolas"/>
              </a:rPr>
              <a:t> Edible{</a:t>
            </a:r>
            <a:r>
              <a:rPr lang="en-US" dirty="0">
                <a:solidFill>
                  <a:srgbClr val="000000"/>
                </a:solidFill>
                <a:latin typeface="Consolas"/>
              </a:rPr>
              <a:t>}</a:t>
            </a:r>
          </a:p>
          <a:p>
            <a:pPr lvl="0"/>
            <a:endParaRPr lang="en-US" dirty="0">
              <a:solidFill>
                <a:prstClr val="black"/>
              </a:solidFill>
              <a:latin typeface="Consolas"/>
            </a:endParaRPr>
          </a:p>
          <a:p>
            <a:pPr lvl="0"/>
            <a:r>
              <a:rPr lang="en-US" b="1" dirty="0">
                <a:solidFill>
                  <a:srgbClr val="7F0055"/>
                </a:solidFill>
                <a:latin typeface="Consolas"/>
              </a:rPr>
              <a:t>class</a:t>
            </a:r>
            <a:r>
              <a:rPr lang="en-US" b="1" dirty="0">
                <a:solidFill>
                  <a:srgbClr val="000000"/>
                </a:solidFill>
                <a:latin typeface="Consolas"/>
              </a:rPr>
              <a:t> Apple </a:t>
            </a:r>
            <a:r>
              <a:rPr lang="en-US" b="1" dirty="0">
                <a:solidFill>
                  <a:srgbClr val="7F0055"/>
                </a:solidFill>
                <a:latin typeface="Consolas"/>
              </a:rPr>
              <a:t>extends</a:t>
            </a:r>
            <a:r>
              <a:rPr lang="en-US" b="1" dirty="0">
                <a:solidFill>
                  <a:srgbClr val="000000"/>
                </a:solidFill>
                <a:latin typeface="Consolas"/>
              </a:rPr>
              <a:t> Fruit{</a:t>
            </a:r>
          </a:p>
          <a:p>
            <a:pPr lvl="0"/>
            <a:r>
              <a:rPr lang="en-US" b="1" dirty="0">
                <a:solidFill>
                  <a:srgbClr val="7F0055"/>
                </a:solidFill>
                <a:latin typeface="Consolas"/>
              </a:rPr>
              <a:t>public</a:t>
            </a:r>
            <a:r>
              <a:rPr lang="en-US" b="1" dirty="0">
                <a:solidFill>
                  <a:srgbClr val="000000"/>
                </a:solidFill>
                <a:latin typeface="Consolas"/>
              </a:rPr>
              <a:t> String </a:t>
            </a:r>
            <a:r>
              <a:rPr lang="en-US" b="1" dirty="0" err="1">
                <a:solidFill>
                  <a:srgbClr val="000000"/>
                </a:solidFill>
                <a:latin typeface="Consolas"/>
              </a:rPr>
              <a:t>howToEat</a:t>
            </a:r>
            <a:r>
              <a:rPr lang="en-US" b="1" dirty="0">
                <a:solidFill>
                  <a:srgbClr val="000000"/>
                </a:solidFill>
                <a:latin typeface="Consolas"/>
              </a:rPr>
              <a:t>(){</a:t>
            </a:r>
          </a:p>
          <a:p>
            <a:pPr lvl="0"/>
            <a:r>
              <a:rPr lang="en-US" b="1" dirty="0">
                <a:solidFill>
                  <a:srgbClr val="7F0055"/>
                </a:solidFill>
                <a:latin typeface="Consolas"/>
              </a:rPr>
              <a:t>return</a:t>
            </a:r>
            <a:r>
              <a:rPr lang="en-US" b="1" dirty="0">
                <a:solidFill>
                  <a:srgbClr val="000000"/>
                </a:solidFill>
                <a:latin typeface="Consolas"/>
              </a:rPr>
              <a:t> </a:t>
            </a:r>
            <a:r>
              <a:rPr lang="en-US" b="1" dirty="0">
                <a:solidFill>
                  <a:srgbClr val="2A00FF"/>
                </a:solidFill>
                <a:latin typeface="Consolas"/>
              </a:rPr>
              <a:t>"Fruit: Make apple cider"</a:t>
            </a:r>
            <a:r>
              <a:rPr lang="en-US" b="1" dirty="0">
                <a:solidFill>
                  <a:srgbClr val="000000"/>
                </a:solidFill>
                <a:latin typeface="Consolas"/>
              </a:rPr>
              <a:t>;</a:t>
            </a:r>
          </a:p>
          <a:p>
            <a:pPr lvl="0"/>
            <a:r>
              <a:rPr lang="en-US" dirty="0">
                <a:solidFill>
                  <a:srgbClr val="000000"/>
                </a:solidFill>
                <a:latin typeface="Consolas"/>
              </a:rPr>
              <a:t>}}</a:t>
            </a:r>
          </a:p>
          <a:p>
            <a:pPr lvl="0"/>
            <a:r>
              <a:rPr lang="en-US" b="1" dirty="0">
                <a:solidFill>
                  <a:srgbClr val="7F0055"/>
                </a:solidFill>
                <a:latin typeface="Consolas"/>
              </a:rPr>
              <a:t>class</a:t>
            </a:r>
            <a:r>
              <a:rPr lang="en-US" b="1" dirty="0">
                <a:solidFill>
                  <a:srgbClr val="000000"/>
                </a:solidFill>
                <a:latin typeface="Consolas"/>
              </a:rPr>
              <a:t> Orange </a:t>
            </a:r>
            <a:r>
              <a:rPr lang="en-US" b="1" dirty="0">
                <a:solidFill>
                  <a:srgbClr val="7F0055"/>
                </a:solidFill>
                <a:latin typeface="Consolas"/>
              </a:rPr>
              <a:t>extends</a:t>
            </a:r>
            <a:r>
              <a:rPr lang="en-US" b="1" dirty="0">
                <a:solidFill>
                  <a:srgbClr val="000000"/>
                </a:solidFill>
                <a:latin typeface="Consolas"/>
              </a:rPr>
              <a:t> Fruit{</a:t>
            </a:r>
          </a:p>
          <a:p>
            <a:pPr lvl="0"/>
            <a:r>
              <a:rPr lang="en-US" b="1" dirty="0">
                <a:solidFill>
                  <a:srgbClr val="7F0055"/>
                </a:solidFill>
                <a:latin typeface="Consolas"/>
              </a:rPr>
              <a:t>public</a:t>
            </a:r>
            <a:r>
              <a:rPr lang="en-US" b="1" dirty="0">
                <a:solidFill>
                  <a:srgbClr val="000000"/>
                </a:solidFill>
                <a:latin typeface="Consolas"/>
              </a:rPr>
              <a:t> String </a:t>
            </a:r>
            <a:r>
              <a:rPr lang="en-US" b="1" dirty="0" err="1">
                <a:solidFill>
                  <a:srgbClr val="000000"/>
                </a:solidFill>
                <a:latin typeface="Consolas"/>
              </a:rPr>
              <a:t>howToEat</a:t>
            </a:r>
            <a:r>
              <a:rPr lang="en-US" b="1" dirty="0">
                <a:solidFill>
                  <a:srgbClr val="000000"/>
                </a:solidFill>
                <a:latin typeface="Consolas"/>
              </a:rPr>
              <a:t>(){</a:t>
            </a:r>
          </a:p>
          <a:p>
            <a:pPr lvl="0"/>
            <a:r>
              <a:rPr lang="en-US" b="1" dirty="0">
                <a:solidFill>
                  <a:srgbClr val="7F0055"/>
                </a:solidFill>
                <a:latin typeface="Consolas"/>
              </a:rPr>
              <a:t>return</a:t>
            </a:r>
            <a:r>
              <a:rPr lang="en-US" b="1" dirty="0">
                <a:solidFill>
                  <a:srgbClr val="000000"/>
                </a:solidFill>
                <a:latin typeface="Consolas"/>
              </a:rPr>
              <a:t> </a:t>
            </a:r>
            <a:r>
              <a:rPr lang="en-US" b="1" dirty="0">
                <a:solidFill>
                  <a:srgbClr val="2A00FF"/>
                </a:solidFill>
                <a:latin typeface="Consolas"/>
              </a:rPr>
              <a:t>"Orange: Make orange juice"</a:t>
            </a:r>
            <a:r>
              <a:rPr lang="en-US" b="1" dirty="0">
                <a:solidFill>
                  <a:srgbClr val="000000"/>
                </a:solidFill>
                <a:latin typeface="Consolas"/>
              </a:rPr>
              <a:t>;</a:t>
            </a:r>
          </a:p>
          <a:p>
            <a:pPr lvl="0"/>
            <a:r>
              <a:rPr lang="en-US" dirty="0">
                <a:solidFill>
                  <a:srgbClr val="000000"/>
                </a:solidFill>
                <a:latin typeface="Consolas"/>
              </a:rPr>
              <a:t>}}</a:t>
            </a:r>
            <a:endParaRPr lang="en-US" dirty="0"/>
          </a:p>
        </p:txBody>
      </p:sp>
      <p:sp>
        <p:nvSpPr>
          <p:cNvPr id="3" name="Rectangle 2"/>
          <p:cNvSpPr txBox="1">
            <a:spLocks noChangeArrowheads="1"/>
          </p:cNvSpPr>
          <p:nvPr/>
        </p:nvSpPr>
        <p:spPr>
          <a:xfrm>
            <a:off x="685800" y="228600"/>
            <a:ext cx="7772400" cy="685800"/>
          </a:xfrm>
          <a:prstGeom prst="rect">
            <a:avLst/>
          </a:prstGeom>
          <a:no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smtClean="0">
                <a:cs typeface="Courier New" pitchFamily="49" charset="0"/>
              </a:rPr>
              <a:t>Example : continued</a:t>
            </a:r>
          </a:p>
        </p:txBody>
      </p:sp>
    </p:spTree>
    <p:extLst>
      <p:ext uri="{BB962C8B-B14F-4D97-AF65-F5344CB8AC3E}">
        <p14:creationId xmlns:p14="http://schemas.microsoft.com/office/powerpoint/2010/main" val="3700526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63105" y="2438400"/>
            <a:ext cx="7772400" cy="1143000"/>
          </a:xfrm>
          <a:prstGeom prst="rect">
            <a:avLst/>
          </a:prstGeom>
          <a:noFill/>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0" b="1" smtClean="0"/>
              <a:t>GUI Programming</a:t>
            </a:r>
            <a:endParaRPr lang="en-US" sz="8800" b="1" dirty="0" smtClean="0"/>
          </a:p>
        </p:txBody>
      </p:sp>
    </p:spTree>
    <p:extLst>
      <p:ext uri="{BB962C8B-B14F-4D97-AF65-F5344CB8AC3E}">
        <p14:creationId xmlns:p14="http://schemas.microsoft.com/office/powerpoint/2010/main" val="3373984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3400" y="228600"/>
            <a:ext cx="7772400" cy="1143000"/>
          </a:xfrm>
          <a:noFill/>
        </p:spPr>
        <p:txBody>
          <a:bodyPr>
            <a:normAutofit/>
          </a:bodyPr>
          <a:lstStyle/>
          <a:p>
            <a:r>
              <a:rPr lang="en-US" sz="6000" b="1" dirty="0" smtClean="0"/>
              <a:t>GUI Programming</a:t>
            </a:r>
            <a:endParaRPr lang="en-US" sz="6600" b="1" dirty="0" smtClean="0"/>
          </a:p>
        </p:txBody>
      </p:sp>
      <p:sp>
        <p:nvSpPr>
          <p:cNvPr id="3075" name="Rectangle 3"/>
          <p:cNvSpPr>
            <a:spLocks noGrp="1" noChangeArrowheads="1"/>
          </p:cNvSpPr>
          <p:nvPr>
            <p:ph type="body" idx="1"/>
          </p:nvPr>
        </p:nvSpPr>
        <p:spPr>
          <a:xfrm>
            <a:off x="228600" y="1447800"/>
            <a:ext cx="9144000" cy="5410200"/>
          </a:xfrm>
          <a:noFill/>
        </p:spPr>
        <p:txBody>
          <a:bodyPr/>
          <a:lstStyle/>
          <a:p>
            <a:pPr>
              <a:lnSpc>
                <a:spcPct val="90000"/>
              </a:lnSpc>
            </a:pPr>
            <a:r>
              <a:rPr lang="en-US" sz="2800" dirty="0" smtClean="0"/>
              <a:t>GUI Class Hierarchy</a:t>
            </a:r>
          </a:p>
          <a:p>
            <a:pPr>
              <a:lnSpc>
                <a:spcPct val="90000"/>
              </a:lnSpc>
            </a:pPr>
            <a:r>
              <a:rPr lang="en-US" sz="2800" dirty="0" smtClean="0"/>
              <a:t>Frames</a:t>
            </a:r>
          </a:p>
          <a:p>
            <a:pPr lvl="1">
              <a:lnSpc>
                <a:spcPct val="90000"/>
              </a:lnSpc>
            </a:pPr>
            <a:r>
              <a:rPr lang="en-US" sz="2400" dirty="0" smtClean="0"/>
              <a:t>Creating frames, centering frames, adding components to frames</a:t>
            </a:r>
          </a:p>
          <a:p>
            <a:pPr>
              <a:lnSpc>
                <a:spcPct val="90000"/>
              </a:lnSpc>
            </a:pPr>
            <a:r>
              <a:rPr lang="en-US" sz="2800" dirty="0" smtClean="0"/>
              <a:t>Layout Managers </a:t>
            </a:r>
          </a:p>
          <a:p>
            <a:pPr lvl="1">
              <a:lnSpc>
                <a:spcPct val="90000"/>
              </a:lnSpc>
            </a:pPr>
            <a:r>
              <a:rPr lang="en-US" sz="2400" dirty="0" err="1" smtClean="0"/>
              <a:t>FlowLayout</a:t>
            </a:r>
            <a:r>
              <a:rPr lang="en-US" sz="2400" dirty="0" smtClean="0"/>
              <a:t>, </a:t>
            </a:r>
            <a:r>
              <a:rPr lang="en-US" sz="2400" dirty="0" err="1" smtClean="0"/>
              <a:t>GridLayout</a:t>
            </a:r>
            <a:r>
              <a:rPr lang="en-US" sz="2400" dirty="0" smtClean="0"/>
              <a:t>, </a:t>
            </a:r>
            <a:r>
              <a:rPr lang="en-US" sz="2400" dirty="0" err="1" smtClean="0"/>
              <a:t>BorderLayout</a:t>
            </a:r>
            <a:endParaRPr lang="en-US" sz="2400" dirty="0" smtClean="0"/>
          </a:p>
          <a:p>
            <a:pPr>
              <a:lnSpc>
                <a:spcPct val="90000"/>
              </a:lnSpc>
            </a:pPr>
            <a:r>
              <a:rPr lang="en-US" sz="2800" dirty="0" smtClean="0"/>
              <a:t>Drawing on Panels</a:t>
            </a:r>
          </a:p>
          <a:p>
            <a:pPr lvl="1">
              <a:lnSpc>
                <a:spcPct val="90000"/>
              </a:lnSpc>
            </a:pPr>
            <a:r>
              <a:rPr lang="en-US" sz="2400" dirty="0" smtClean="0"/>
              <a:t>The</a:t>
            </a:r>
            <a:r>
              <a:rPr lang="en-US" sz="2400" dirty="0" smtClean="0">
                <a:latin typeface="Courier New" pitchFamily="49" charset="0"/>
              </a:rPr>
              <a:t> </a:t>
            </a:r>
            <a:r>
              <a:rPr lang="en-US" sz="2400" dirty="0" err="1" smtClean="0">
                <a:latin typeface="Courier New" pitchFamily="49" charset="0"/>
              </a:rPr>
              <a:t>paintComponent</a:t>
            </a:r>
            <a:r>
              <a:rPr lang="en-US" sz="2400" dirty="0" smtClean="0">
                <a:latin typeface="Courier New" pitchFamily="49" charset="0"/>
              </a:rPr>
              <a:t> </a:t>
            </a:r>
            <a:r>
              <a:rPr lang="en-US" sz="2400" dirty="0" smtClean="0"/>
              <a:t>method</a:t>
            </a:r>
          </a:p>
          <a:p>
            <a:pPr>
              <a:lnSpc>
                <a:spcPct val="90000"/>
              </a:lnSpc>
            </a:pPr>
            <a:r>
              <a:rPr lang="en-US" sz="2800" dirty="0" smtClean="0"/>
              <a:t>Using Colors, Fonts, and Font Metrics</a:t>
            </a:r>
          </a:p>
          <a:p>
            <a:pPr>
              <a:lnSpc>
                <a:spcPct val="90000"/>
              </a:lnSpc>
            </a:pPr>
            <a:r>
              <a:rPr lang="en-US" sz="2800" dirty="0" smtClean="0"/>
              <a:t>Drawing Geometric Figures</a:t>
            </a:r>
          </a:p>
          <a:p>
            <a:pPr lvl="1">
              <a:lnSpc>
                <a:spcPct val="90000"/>
              </a:lnSpc>
            </a:pPr>
            <a:r>
              <a:rPr lang="en-US" sz="2400" dirty="0" smtClean="0"/>
              <a:t>Lines, Rectangles, Ovals, Arcs, and Polygons</a:t>
            </a:r>
          </a:p>
          <a:p>
            <a:pPr>
              <a:lnSpc>
                <a:spcPct val="90000"/>
              </a:lnSpc>
            </a:pPr>
            <a:r>
              <a:rPr lang="en-US" sz="2800" dirty="0" smtClean="0"/>
              <a:t>Event-Driven Programming</a:t>
            </a:r>
          </a:p>
          <a:p>
            <a:pPr lvl="1">
              <a:lnSpc>
                <a:spcPct val="90000"/>
              </a:lnSpc>
            </a:pPr>
            <a:r>
              <a:rPr lang="en-US" sz="2400" dirty="0" smtClean="0"/>
              <a:t>Event Source, Listener, Listener Interface</a:t>
            </a:r>
          </a:p>
        </p:txBody>
      </p:sp>
    </p:spTree>
    <p:extLst>
      <p:ext uri="{BB962C8B-B14F-4D97-AF65-F5344CB8AC3E}">
        <p14:creationId xmlns:p14="http://schemas.microsoft.com/office/powerpoint/2010/main" val="1411241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0"/>
            <a:ext cx="7772400" cy="1428750"/>
          </a:xfrm>
          <a:noFill/>
        </p:spPr>
        <p:txBody>
          <a:bodyPr/>
          <a:lstStyle/>
          <a:p>
            <a:r>
              <a:rPr lang="en-US" sz="4000" smtClean="0"/>
              <a:t>GUI Class Hierarchy (Swing)</a:t>
            </a:r>
            <a:endParaRPr lang="en-US" smtClean="0"/>
          </a:p>
        </p:txBody>
      </p:sp>
      <p:graphicFrame>
        <p:nvGraphicFramePr>
          <p:cNvPr id="4099" name="Object 4"/>
          <p:cNvGraphicFramePr>
            <a:graphicFrameLocks noChangeAspect="1"/>
          </p:cNvGraphicFramePr>
          <p:nvPr>
            <p:extLst>
              <p:ext uri="{D42A27DB-BD31-4B8C-83A1-F6EECF244321}">
                <p14:modId xmlns:p14="http://schemas.microsoft.com/office/powerpoint/2010/main" val="23259687"/>
              </p:ext>
            </p:extLst>
          </p:nvPr>
        </p:nvGraphicFramePr>
        <p:xfrm>
          <a:off x="-481013" y="838200"/>
          <a:ext cx="9625013" cy="5291138"/>
        </p:xfrm>
        <a:graphic>
          <a:graphicData uri="http://schemas.openxmlformats.org/presentationml/2006/ole">
            <mc:AlternateContent xmlns:mc="http://schemas.openxmlformats.org/markup-compatibility/2006">
              <mc:Choice xmlns:v="urn:schemas-microsoft-com:vml" Requires="v">
                <p:oleObj spid="_x0000_s2064" name="Picture" r:id="rId3" imgW="5715000" imgH="3143160" progId="Word.Picture.8">
                  <p:embed/>
                </p:oleObj>
              </mc:Choice>
              <mc:Fallback>
                <p:oleObj name="Picture" r:id="rId3" imgW="5715000" imgH="31431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3" y="838200"/>
                        <a:ext cx="9625013" cy="529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1447800" y="5410200"/>
            <a:ext cx="2643994" cy="1200329"/>
          </a:xfrm>
          <a:prstGeom prst="rect">
            <a:avLst/>
          </a:prstGeom>
          <a:solidFill>
            <a:srgbClr val="00B0F0"/>
          </a:solidFill>
        </p:spPr>
        <p:txBody>
          <a:bodyPr wrap="none" rtlCol="0">
            <a:spAutoFit/>
          </a:bodyPr>
          <a:lstStyle/>
          <a:p>
            <a:pPr marL="285750" indent="-285750">
              <a:buFont typeface="Arial" pitchFamily="34" charset="0"/>
              <a:buChar char="•"/>
            </a:pPr>
            <a:r>
              <a:rPr lang="en-US" sz="2400" b="1" dirty="0" smtClean="0">
                <a:solidFill>
                  <a:srgbClr val="FFFF00"/>
                </a:solidFill>
              </a:rPr>
              <a:t>Container class</a:t>
            </a:r>
          </a:p>
          <a:p>
            <a:pPr marL="285750" indent="-285750">
              <a:buFont typeface="Arial" pitchFamily="34" charset="0"/>
              <a:buChar char="•"/>
            </a:pPr>
            <a:r>
              <a:rPr lang="en-US" sz="2400" b="1" dirty="0" smtClean="0">
                <a:solidFill>
                  <a:srgbClr val="FFFF00"/>
                </a:solidFill>
              </a:rPr>
              <a:t>Component class</a:t>
            </a:r>
          </a:p>
          <a:p>
            <a:pPr marL="285750" indent="-285750">
              <a:buFont typeface="Arial" pitchFamily="34" charset="0"/>
              <a:buChar char="•"/>
            </a:pPr>
            <a:r>
              <a:rPr lang="en-US" sz="2400" b="1" dirty="0" smtClean="0">
                <a:solidFill>
                  <a:srgbClr val="FFFF00"/>
                </a:solidFill>
              </a:rPr>
              <a:t>Helper class</a:t>
            </a:r>
            <a:endParaRPr lang="en-US" sz="2400" b="1" dirty="0">
              <a:solidFill>
                <a:srgbClr val="FFFF00"/>
              </a:solidFill>
            </a:endParaRPr>
          </a:p>
        </p:txBody>
      </p:sp>
    </p:spTree>
    <p:extLst>
      <p:ext uri="{BB962C8B-B14F-4D97-AF65-F5344CB8AC3E}">
        <p14:creationId xmlns:p14="http://schemas.microsoft.com/office/powerpoint/2010/main" val="513009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Class </a:t>
            </a:r>
            <a:endParaRPr lang="en-US" dirty="0"/>
          </a:p>
        </p:txBody>
      </p:sp>
      <p:sp>
        <p:nvSpPr>
          <p:cNvPr id="4" name="TextBox 3"/>
          <p:cNvSpPr txBox="1"/>
          <p:nvPr/>
        </p:nvSpPr>
        <p:spPr>
          <a:xfrm>
            <a:off x="762000" y="1474894"/>
            <a:ext cx="7451079" cy="1569660"/>
          </a:xfrm>
          <a:prstGeom prst="rect">
            <a:avLst/>
          </a:prstGeom>
          <a:solidFill>
            <a:srgbClr val="00B0F0"/>
          </a:solidFill>
        </p:spPr>
        <p:txBody>
          <a:bodyPr wrap="none" rtlCol="0">
            <a:spAutoFit/>
          </a:bodyPr>
          <a:lstStyle/>
          <a:p>
            <a:r>
              <a:rPr lang="en-US" sz="2400" b="1" dirty="0" smtClean="0">
                <a:solidFill>
                  <a:schemeClr val="accent1">
                    <a:lumMod val="75000"/>
                  </a:schemeClr>
                </a:solidFill>
              </a:rPr>
              <a:t>Container class  contains the other components includes:</a:t>
            </a:r>
          </a:p>
          <a:p>
            <a:pPr marL="342900" indent="-342900">
              <a:buAutoNum type="arabicParenBoth"/>
            </a:pPr>
            <a:r>
              <a:rPr lang="en-US" sz="2400" b="1" dirty="0" smtClean="0">
                <a:solidFill>
                  <a:srgbClr val="FFFF00"/>
                </a:solidFill>
              </a:rPr>
              <a:t> </a:t>
            </a:r>
            <a:r>
              <a:rPr lang="en-US" sz="2400" b="1" dirty="0" err="1" smtClean="0">
                <a:solidFill>
                  <a:srgbClr val="FFFF00"/>
                </a:solidFill>
              </a:rPr>
              <a:t>JFrame</a:t>
            </a:r>
            <a:endParaRPr lang="en-US" sz="2400" b="1" dirty="0" smtClean="0">
              <a:solidFill>
                <a:srgbClr val="FFFF00"/>
              </a:solidFill>
            </a:endParaRPr>
          </a:p>
          <a:p>
            <a:pPr marL="342900" indent="-342900">
              <a:buAutoNum type="arabicParenBoth"/>
            </a:pPr>
            <a:r>
              <a:rPr lang="en-US" sz="2400" b="1" dirty="0" smtClean="0">
                <a:solidFill>
                  <a:srgbClr val="FFFF00"/>
                </a:solidFill>
              </a:rPr>
              <a:t> </a:t>
            </a:r>
            <a:r>
              <a:rPr lang="en-US" sz="2400" b="1" dirty="0" err="1" smtClean="0">
                <a:solidFill>
                  <a:srgbClr val="FFFF00"/>
                </a:solidFill>
              </a:rPr>
              <a:t>JPanel</a:t>
            </a:r>
            <a:endParaRPr lang="en-US" sz="2400" b="1" dirty="0" smtClean="0">
              <a:solidFill>
                <a:srgbClr val="FFFF00"/>
              </a:solidFill>
            </a:endParaRPr>
          </a:p>
          <a:p>
            <a:pPr marL="342900" indent="-342900">
              <a:buAutoNum type="arabicParenBoth"/>
            </a:pPr>
            <a:r>
              <a:rPr lang="en-US" sz="2400" b="1" dirty="0" smtClean="0">
                <a:solidFill>
                  <a:srgbClr val="FFFF00"/>
                </a:solidFill>
              </a:rPr>
              <a:t> </a:t>
            </a:r>
            <a:r>
              <a:rPr lang="en-US" sz="2400" b="1" dirty="0" err="1" smtClean="0">
                <a:solidFill>
                  <a:srgbClr val="FFFF00"/>
                </a:solidFill>
              </a:rPr>
              <a:t>JApplet</a:t>
            </a:r>
            <a:endParaRPr lang="en-US" sz="2400" b="1" dirty="0">
              <a:solidFill>
                <a:srgbClr val="FFFF00"/>
              </a:solidFill>
            </a:endParaRPr>
          </a:p>
        </p:txBody>
      </p:sp>
      <p:sp>
        <p:nvSpPr>
          <p:cNvPr id="5" name="TextBox 4"/>
          <p:cNvSpPr txBox="1"/>
          <p:nvPr/>
        </p:nvSpPr>
        <p:spPr>
          <a:xfrm>
            <a:off x="733097" y="3429000"/>
            <a:ext cx="8105745" cy="1569660"/>
          </a:xfrm>
          <a:prstGeom prst="rect">
            <a:avLst/>
          </a:prstGeom>
          <a:solidFill>
            <a:srgbClr val="00B0F0"/>
          </a:solidFill>
        </p:spPr>
        <p:txBody>
          <a:bodyPr wrap="none" rtlCol="0">
            <a:spAutoFit/>
          </a:bodyPr>
          <a:lstStyle/>
          <a:p>
            <a:r>
              <a:rPr lang="en-US" sz="2400" b="1" dirty="0" smtClean="0">
                <a:solidFill>
                  <a:schemeClr val="accent1">
                    <a:lumMod val="75000"/>
                  </a:schemeClr>
                </a:solidFill>
              </a:rPr>
              <a:t>Component class  includes:</a:t>
            </a:r>
          </a:p>
          <a:p>
            <a:r>
              <a:rPr lang="en-US" sz="2400" b="1" dirty="0" err="1" smtClean="0">
                <a:solidFill>
                  <a:srgbClr val="FFFF00"/>
                </a:solidFill>
              </a:rPr>
              <a:t>JButton</a:t>
            </a:r>
            <a:r>
              <a:rPr lang="en-US" sz="2400" b="1" dirty="0" smtClean="0">
                <a:solidFill>
                  <a:srgbClr val="FFFF00"/>
                </a:solidFill>
              </a:rPr>
              <a:t>, </a:t>
            </a:r>
            <a:r>
              <a:rPr lang="en-US" sz="2400" b="1" dirty="0" err="1" smtClean="0">
                <a:solidFill>
                  <a:srgbClr val="FFFF00"/>
                </a:solidFill>
              </a:rPr>
              <a:t>JTextField</a:t>
            </a:r>
            <a:r>
              <a:rPr lang="en-US" sz="2400" b="1" dirty="0" smtClean="0">
                <a:solidFill>
                  <a:srgbClr val="FFFF00"/>
                </a:solidFill>
              </a:rPr>
              <a:t>, </a:t>
            </a:r>
            <a:r>
              <a:rPr lang="en-US" sz="2400" b="1" dirty="0" err="1" smtClean="0">
                <a:solidFill>
                  <a:srgbClr val="FFFF00"/>
                </a:solidFill>
              </a:rPr>
              <a:t>JTextArea</a:t>
            </a:r>
            <a:r>
              <a:rPr lang="en-US" sz="2400" b="1" dirty="0" smtClean="0">
                <a:solidFill>
                  <a:srgbClr val="FFFF00"/>
                </a:solidFill>
              </a:rPr>
              <a:t>, </a:t>
            </a:r>
            <a:r>
              <a:rPr lang="en-US" sz="2400" b="1" dirty="0" err="1" smtClean="0">
                <a:solidFill>
                  <a:srgbClr val="FFFF00"/>
                </a:solidFill>
              </a:rPr>
              <a:t>JComboBox</a:t>
            </a:r>
            <a:r>
              <a:rPr lang="en-US" sz="2400" b="1" dirty="0" smtClean="0">
                <a:solidFill>
                  <a:srgbClr val="FFFF00"/>
                </a:solidFill>
              </a:rPr>
              <a:t>, </a:t>
            </a:r>
            <a:r>
              <a:rPr lang="en-US" sz="2400" b="1" dirty="0" err="1" smtClean="0">
                <a:solidFill>
                  <a:srgbClr val="FFFF00"/>
                </a:solidFill>
              </a:rPr>
              <a:t>JList</a:t>
            </a:r>
            <a:r>
              <a:rPr lang="en-US" sz="2400" b="1" dirty="0" smtClean="0">
                <a:solidFill>
                  <a:srgbClr val="FFFF00"/>
                </a:solidFill>
              </a:rPr>
              <a:t>, </a:t>
            </a:r>
            <a:r>
              <a:rPr lang="en-US" sz="2400" b="1" dirty="0" err="1" smtClean="0">
                <a:solidFill>
                  <a:srgbClr val="FFFF00"/>
                </a:solidFill>
              </a:rPr>
              <a:t>JRadioButton</a:t>
            </a:r>
            <a:endParaRPr lang="en-US" sz="2400" b="1" dirty="0" smtClean="0">
              <a:solidFill>
                <a:srgbClr val="FFFF00"/>
              </a:solidFill>
            </a:endParaRPr>
          </a:p>
          <a:p>
            <a:r>
              <a:rPr lang="en-US" sz="2400" b="1" dirty="0" err="1" smtClean="0">
                <a:solidFill>
                  <a:srgbClr val="FFFF00"/>
                </a:solidFill>
              </a:rPr>
              <a:t>JMenu</a:t>
            </a:r>
            <a:endParaRPr lang="en-US" sz="2400" b="1" dirty="0" smtClean="0">
              <a:solidFill>
                <a:srgbClr val="FFFF00"/>
              </a:solidFill>
            </a:endParaRPr>
          </a:p>
          <a:p>
            <a:r>
              <a:rPr lang="en-US" sz="2400" b="1" dirty="0" smtClean="0">
                <a:solidFill>
                  <a:srgbClr val="FFFF00"/>
                </a:solidFill>
              </a:rPr>
              <a:t>Subclasses of </a:t>
            </a:r>
            <a:r>
              <a:rPr lang="en-US" sz="2400" b="1" dirty="0" err="1" smtClean="0">
                <a:solidFill>
                  <a:srgbClr val="FFFF00"/>
                </a:solidFill>
              </a:rPr>
              <a:t>JComponent</a:t>
            </a:r>
            <a:r>
              <a:rPr lang="en-US" sz="2400" b="1" dirty="0" smtClean="0">
                <a:solidFill>
                  <a:srgbClr val="FFFF00"/>
                </a:solidFill>
              </a:rPr>
              <a:t> </a:t>
            </a:r>
          </a:p>
        </p:txBody>
      </p:sp>
      <p:sp>
        <p:nvSpPr>
          <p:cNvPr id="6" name="TextBox 5"/>
          <p:cNvSpPr txBox="1"/>
          <p:nvPr/>
        </p:nvSpPr>
        <p:spPr>
          <a:xfrm>
            <a:off x="762000" y="5297893"/>
            <a:ext cx="6022931" cy="830997"/>
          </a:xfrm>
          <a:prstGeom prst="rect">
            <a:avLst/>
          </a:prstGeom>
          <a:solidFill>
            <a:srgbClr val="00B0F0"/>
          </a:solidFill>
        </p:spPr>
        <p:txBody>
          <a:bodyPr wrap="none" rtlCol="0">
            <a:spAutoFit/>
          </a:bodyPr>
          <a:lstStyle/>
          <a:p>
            <a:r>
              <a:rPr lang="en-US" sz="2400" b="1" dirty="0" smtClean="0">
                <a:solidFill>
                  <a:schemeClr val="accent1">
                    <a:lumMod val="75000"/>
                  </a:schemeClr>
                </a:solidFill>
              </a:rPr>
              <a:t>Helper class includes:</a:t>
            </a:r>
          </a:p>
          <a:p>
            <a:r>
              <a:rPr lang="en-US" sz="2400" b="1" dirty="0" smtClean="0">
                <a:solidFill>
                  <a:srgbClr val="FFFF00"/>
                </a:solidFill>
              </a:rPr>
              <a:t>Graphics, Color, Font, </a:t>
            </a:r>
            <a:r>
              <a:rPr lang="en-US" sz="2400" b="1" dirty="0" err="1" smtClean="0">
                <a:solidFill>
                  <a:srgbClr val="FFFF00"/>
                </a:solidFill>
              </a:rPr>
              <a:t>FontMetrics</a:t>
            </a:r>
            <a:r>
              <a:rPr lang="en-US" sz="2400" b="1" dirty="0" smtClean="0">
                <a:solidFill>
                  <a:srgbClr val="FFFF00"/>
                </a:solidFill>
              </a:rPr>
              <a:t>, Dimension</a:t>
            </a:r>
          </a:p>
        </p:txBody>
      </p:sp>
    </p:spTree>
    <p:extLst>
      <p:ext uri="{BB962C8B-B14F-4D97-AF65-F5344CB8AC3E}">
        <p14:creationId xmlns:p14="http://schemas.microsoft.com/office/powerpoint/2010/main" val="4290634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152400"/>
            <a:ext cx="7772400" cy="762000"/>
          </a:xfrm>
          <a:noFill/>
        </p:spPr>
        <p:txBody>
          <a:bodyPr/>
          <a:lstStyle/>
          <a:p>
            <a:r>
              <a:rPr lang="en-US" sz="4000" smtClean="0">
                <a:latin typeface="Courier New" pitchFamily="49" charset="0"/>
              </a:rPr>
              <a:t>JComponent</a:t>
            </a:r>
            <a:r>
              <a:rPr lang="en-US" sz="4000" smtClean="0"/>
              <a:t> </a:t>
            </a:r>
          </a:p>
        </p:txBody>
      </p:sp>
      <p:sp>
        <p:nvSpPr>
          <p:cNvPr id="5123" name="Rectangle 6"/>
          <p:cNvSpPr>
            <a:spLocks noChangeArrowheads="1"/>
          </p:cNvSpPr>
          <p:nvPr/>
        </p:nvSpPr>
        <p:spPr bwMode="auto">
          <a:xfrm>
            <a:off x="145573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5124" name="Object 5"/>
          <p:cNvGraphicFramePr>
            <a:graphicFrameLocks noChangeAspect="1"/>
          </p:cNvGraphicFramePr>
          <p:nvPr/>
        </p:nvGraphicFramePr>
        <p:xfrm>
          <a:off x="0" y="838200"/>
          <a:ext cx="9677400" cy="6211888"/>
        </p:xfrm>
        <a:graphic>
          <a:graphicData uri="http://schemas.openxmlformats.org/presentationml/2006/ole">
            <mc:AlternateContent xmlns:mc="http://schemas.openxmlformats.org/markup-compatibility/2006">
              <mc:Choice xmlns:v="urn:schemas-microsoft-com:vml" Requires="v">
                <p:oleObj spid="_x0000_s3087" r:id="rId3" imgW="6230112" imgH="4000500" progId="Word.Picture.8">
                  <p:embed/>
                </p:oleObj>
              </mc:Choice>
              <mc:Fallback>
                <p:oleObj r:id="rId3" imgW="6230112" imgH="40005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9677400" cy="621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33056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0"/>
            <a:ext cx="7772400" cy="1428750"/>
          </a:xfrm>
          <a:noFill/>
        </p:spPr>
        <p:txBody>
          <a:bodyPr/>
          <a:lstStyle/>
          <a:p>
            <a:r>
              <a:rPr lang="en-US" sz="4000" smtClean="0"/>
              <a:t>AWT (Optional)</a:t>
            </a:r>
            <a:endParaRPr lang="en-US" smtClean="0"/>
          </a:p>
        </p:txBody>
      </p:sp>
      <p:graphicFrame>
        <p:nvGraphicFramePr>
          <p:cNvPr id="6147" name="Object 3"/>
          <p:cNvGraphicFramePr>
            <a:graphicFrameLocks noChangeAspect="1"/>
          </p:cNvGraphicFramePr>
          <p:nvPr/>
        </p:nvGraphicFramePr>
        <p:xfrm>
          <a:off x="533400" y="1066800"/>
          <a:ext cx="8072438" cy="5418138"/>
        </p:xfrm>
        <a:graphic>
          <a:graphicData uri="http://schemas.openxmlformats.org/presentationml/2006/ole">
            <mc:AlternateContent xmlns:mc="http://schemas.openxmlformats.org/markup-compatibility/2006">
              <mc:Choice xmlns:v="urn:schemas-microsoft-com:vml" Requires="v">
                <p:oleObj spid="_x0000_s4111" name="Picture" r:id="rId3" imgW="4910328" imgH="3291840" progId="Word.Picture.8">
                  <p:embed/>
                </p:oleObj>
              </mc:Choice>
              <mc:Fallback>
                <p:oleObj name="Picture" r:id="rId3" imgW="4910328" imgH="32918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066800"/>
                        <a:ext cx="8072438" cy="541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20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Swing Components</a:t>
            </a:r>
            <a:endParaRPr lang="en-US" sz="6000" b="1" dirty="0"/>
          </a:p>
        </p:txBody>
      </p:sp>
      <p:sp>
        <p:nvSpPr>
          <p:cNvPr id="3" name="Content Placeholder 2"/>
          <p:cNvSpPr>
            <a:spLocks noGrp="1"/>
          </p:cNvSpPr>
          <p:nvPr>
            <p:ph idx="1"/>
          </p:nvPr>
        </p:nvSpPr>
        <p:spPr/>
        <p:txBody>
          <a:bodyPr/>
          <a:lstStyle/>
          <a:p>
            <a:r>
              <a:rPr lang="en-US" dirty="0" smtClean="0">
                <a:solidFill>
                  <a:srgbClr val="FF0000"/>
                </a:solidFill>
              </a:rPr>
              <a:t>Component</a:t>
            </a:r>
            <a:r>
              <a:rPr lang="en-US" dirty="0" smtClean="0"/>
              <a:t> is the superclass of all user interface classes</a:t>
            </a:r>
          </a:p>
          <a:p>
            <a:r>
              <a:rPr lang="en-US" dirty="0" err="1" smtClean="0">
                <a:solidFill>
                  <a:srgbClr val="FF0000"/>
                </a:solidFill>
              </a:rPr>
              <a:t>JComponent</a:t>
            </a:r>
            <a:r>
              <a:rPr lang="en-US" dirty="0" smtClean="0">
                <a:solidFill>
                  <a:srgbClr val="FF0000"/>
                </a:solidFill>
              </a:rPr>
              <a:t> </a:t>
            </a:r>
            <a:r>
              <a:rPr lang="en-US" dirty="0" smtClean="0"/>
              <a:t>is the superclass of lightweight swing component.</a:t>
            </a:r>
          </a:p>
          <a:p>
            <a:r>
              <a:rPr lang="en-US" dirty="0" err="1" smtClean="0">
                <a:solidFill>
                  <a:srgbClr val="FF0000"/>
                </a:solidFill>
              </a:rPr>
              <a:t>JComponent</a:t>
            </a:r>
            <a:r>
              <a:rPr lang="en-US" dirty="0" smtClean="0">
                <a:solidFill>
                  <a:srgbClr val="FF0000"/>
                </a:solidFill>
              </a:rPr>
              <a:t> </a:t>
            </a:r>
            <a:r>
              <a:rPr lang="en-US" dirty="0" smtClean="0"/>
              <a:t>is an abstract class (new keyword can not be used)</a:t>
            </a:r>
            <a:endParaRPr lang="en-US" dirty="0"/>
          </a:p>
        </p:txBody>
      </p:sp>
    </p:spTree>
    <p:extLst>
      <p:ext uri="{BB962C8B-B14F-4D97-AF65-F5344CB8AC3E}">
        <p14:creationId xmlns:p14="http://schemas.microsoft.com/office/powerpoint/2010/main" val="1908715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err="1" smtClean="0">
                <a:solidFill>
                  <a:srgbClr val="FF0000"/>
                </a:solidFill>
              </a:rPr>
              <a:t>JButton</a:t>
            </a:r>
            <a:r>
              <a:rPr lang="en-US" b="1" dirty="0" smtClean="0">
                <a:solidFill>
                  <a:srgbClr val="FF0000"/>
                </a:solidFill>
              </a:rPr>
              <a:t> </a:t>
            </a:r>
            <a:r>
              <a:rPr lang="en-US" b="1" dirty="0" smtClean="0"/>
              <a:t>instance</a:t>
            </a:r>
            <a:endParaRPr lang="en-US" b="1" dirty="0"/>
          </a:p>
        </p:txBody>
      </p:sp>
      <p:sp>
        <p:nvSpPr>
          <p:cNvPr id="3" name="Content Placeholder 2"/>
          <p:cNvSpPr>
            <a:spLocks noGrp="1"/>
          </p:cNvSpPr>
          <p:nvPr>
            <p:ph idx="1"/>
          </p:nvPr>
        </p:nvSpPr>
        <p:spPr>
          <a:xfrm>
            <a:off x="685800" y="1676400"/>
            <a:ext cx="7315200" cy="4525963"/>
          </a:xfrm>
        </p:spPr>
        <p:txBody>
          <a:bodyPr>
            <a:normAutofit fontScale="55000" lnSpcReduction="20000"/>
          </a:bodyPr>
          <a:lstStyle/>
          <a:p>
            <a:pPr marL="0" indent="0">
              <a:buNone/>
            </a:pPr>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javax.swing</a:t>
            </a:r>
            <a:r>
              <a:rPr lang="en-US" b="1" dirty="0">
                <a:solidFill>
                  <a:srgbClr val="000000"/>
                </a:solidFill>
                <a:latin typeface="Consolas"/>
              </a:rPr>
              <a:t>.*;</a:t>
            </a:r>
          </a:p>
          <a:p>
            <a:pPr marL="0" indent="0">
              <a:buNone/>
            </a:pPr>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java.math</a:t>
            </a:r>
            <a:r>
              <a:rPr lang="en-US" b="1" dirty="0">
                <a:solidFill>
                  <a:srgbClr val="000000"/>
                </a:solidFill>
                <a:latin typeface="Consolas"/>
              </a:rPr>
              <a:t>.*;</a:t>
            </a:r>
          </a:p>
          <a:p>
            <a:pPr marL="0" indent="0">
              <a:buNone/>
            </a:pPr>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java.util</a:t>
            </a:r>
            <a:r>
              <a:rPr lang="en-US" b="1" dirty="0">
                <a:solidFill>
                  <a:srgbClr val="000000"/>
                </a:solidFill>
                <a:latin typeface="Consolas"/>
              </a:rPr>
              <a:t>.*;</a:t>
            </a:r>
          </a:p>
          <a:p>
            <a:pPr marL="0" indent="0">
              <a:buNone/>
            </a:pPr>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java.awt</a:t>
            </a:r>
            <a:r>
              <a:rPr lang="en-US" b="1" dirty="0">
                <a:solidFill>
                  <a:srgbClr val="000000"/>
                </a:solidFill>
                <a:latin typeface="Consolas"/>
              </a:rPr>
              <a:t>.*;</a:t>
            </a:r>
          </a:p>
          <a:p>
            <a:pPr marL="0" indent="0">
              <a:buNone/>
            </a:pPr>
            <a:endParaRPr lang="en-US" dirty="0">
              <a:latin typeface="Consolas"/>
            </a:endParaRPr>
          </a:p>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myInput</a:t>
            </a:r>
            <a:r>
              <a:rPr lang="en-US" b="1" dirty="0">
                <a:solidFill>
                  <a:srgbClr val="000000"/>
                </a:solidFill>
                <a:latin typeface="Consolas"/>
              </a:rPr>
              <a:t> {</a:t>
            </a:r>
          </a:p>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000000"/>
                </a:solidFill>
                <a:latin typeface="Consolas"/>
              </a:rPr>
              <a:t>args</a:t>
            </a:r>
            <a:r>
              <a:rPr lang="en-US" b="1" dirty="0">
                <a:solidFill>
                  <a:srgbClr val="000000"/>
                </a:solidFill>
                <a:latin typeface="Consolas"/>
              </a:rPr>
              <a:t>) {</a:t>
            </a:r>
          </a:p>
          <a:p>
            <a:pPr marL="0" indent="0">
              <a:buNone/>
            </a:pPr>
            <a:r>
              <a:rPr lang="en-US" dirty="0" err="1">
                <a:solidFill>
                  <a:srgbClr val="000000"/>
                </a:solidFill>
                <a:latin typeface="Consolas"/>
              </a:rPr>
              <a:t>JButton</a:t>
            </a:r>
            <a:r>
              <a:rPr lang="en-US" dirty="0">
                <a:solidFill>
                  <a:srgbClr val="000000"/>
                </a:solidFill>
                <a:latin typeface="Consolas"/>
              </a:rPr>
              <a:t> </a:t>
            </a:r>
            <a:r>
              <a:rPr lang="en-US" dirty="0" err="1">
                <a:solidFill>
                  <a:srgbClr val="000000"/>
                </a:solidFill>
                <a:highlight>
                  <a:srgbClr val="F0D8A8"/>
                </a:highlight>
                <a:latin typeface="Consolas"/>
              </a:rPr>
              <a:t>jbtn</a:t>
            </a:r>
            <a:r>
              <a:rPr lang="en-US" dirty="0">
                <a:solidFill>
                  <a:srgbClr val="000000"/>
                </a:solidFill>
                <a:highlight>
                  <a:srgbClr val="F0D8A8"/>
                </a:highlight>
                <a:latin typeface="Consolas"/>
              </a:rPr>
              <a:t>=</a:t>
            </a:r>
            <a:r>
              <a:rPr lang="en-US" b="1" dirty="0">
                <a:solidFill>
                  <a:srgbClr val="7F0055"/>
                </a:solidFill>
                <a:highlight>
                  <a:srgbClr val="F0D8A8"/>
                </a:highlight>
                <a:latin typeface="Consolas"/>
              </a:rPr>
              <a:t>new</a:t>
            </a:r>
            <a:r>
              <a:rPr lang="en-US" b="1" dirty="0">
                <a:solidFill>
                  <a:srgbClr val="000000"/>
                </a:solidFill>
                <a:highlight>
                  <a:srgbClr val="F0D8A8"/>
                </a:highlight>
                <a:latin typeface="Consolas"/>
              </a:rPr>
              <a:t> </a:t>
            </a:r>
            <a:r>
              <a:rPr lang="en-US" b="1" dirty="0" err="1">
                <a:solidFill>
                  <a:srgbClr val="000000"/>
                </a:solidFill>
                <a:highlight>
                  <a:srgbClr val="F0D8A8"/>
                </a:highlight>
                <a:latin typeface="Consolas"/>
              </a:rPr>
              <a:t>JButton</a:t>
            </a:r>
            <a:r>
              <a:rPr lang="en-US" b="1" dirty="0">
                <a:solidFill>
                  <a:srgbClr val="000000"/>
                </a:solidFill>
                <a:highlight>
                  <a:srgbClr val="F0D8A8"/>
                </a:highlight>
                <a:latin typeface="Consolas"/>
              </a:rPr>
              <a:t>();</a:t>
            </a:r>
          </a:p>
          <a:p>
            <a:pPr marL="0" indent="0">
              <a:buNone/>
            </a:pP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err="1">
                <a:solidFill>
                  <a:srgbClr val="000000"/>
                </a:solidFill>
                <a:highlight>
                  <a:srgbClr val="D4D4D4"/>
                </a:highlight>
                <a:latin typeface="Consolas"/>
              </a:rPr>
              <a:t>jbtn</a:t>
            </a:r>
            <a:r>
              <a:rPr lang="en-US" i="1" dirty="0">
                <a:solidFill>
                  <a:srgbClr val="000000"/>
                </a:solidFill>
                <a:highlight>
                  <a:srgbClr val="D4D4D4"/>
                </a:highlight>
                <a:latin typeface="Consolas"/>
              </a:rPr>
              <a:t> </a:t>
            </a:r>
            <a:r>
              <a:rPr lang="en-US" b="1" i="1" dirty="0" err="1">
                <a:solidFill>
                  <a:srgbClr val="7F0055"/>
                </a:solidFill>
                <a:highlight>
                  <a:srgbClr val="D4D4D4"/>
                </a:highlight>
                <a:latin typeface="Consolas"/>
              </a:rPr>
              <a:t>instanceof</a:t>
            </a:r>
            <a:r>
              <a:rPr lang="en-US" b="1" i="1" dirty="0">
                <a:solidFill>
                  <a:srgbClr val="000000"/>
                </a:solidFill>
                <a:highlight>
                  <a:srgbClr val="D4D4D4"/>
                </a:highlight>
                <a:latin typeface="Consolas"/>
              </a:rPr>
              <a:t> </a:t>
            </a:r>
            <a:r>
              <a:rPr lang="en-US" b="1" i="1" dirty="0" err="1">
                <a:solidFill>
                  <a:srgbClr val="000000"/>
                </a:solidFill>
                <a:highlight>
                  <a:srgbClr val="D4D4D4"/>
                </a:highlight>
                <a:latin typeface="Consolas"/>
              </a:rPr>
              <a:t>JButton</a:t>
            </a:r>
            <a:r>
              <a:rPr lang="en-US" b="1" i="1" dirty="0">
                <a:solidFill>
                  <a:srgbClr val="000000"/>
                </a:solidFill>
                <a:highlight>
                  <a:srgbClr val="D4D4D4"/>
                </a:highlight>
                <a:latin typeface="Consolas"/>
              </a:rPr>
              <a:t>);</a:t>
            </a:r>
          </a:p>
          <a:p>
            <a:pPr marL="0" indent="0">
              <a:buNone/>
            </a:pP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err="1">
                <a:solidFill>
                  <a:srgbClr val="000000"/>
                </a:solidFill>
                <a:highlight>
                  <a:srgbClr val="D4D4D4"/>
                </a:highlight>
                <a:latin typeface="Consolas"/>
              </a:rPr>
              <a:t>jbtn</a:t>
            </a:r>
            <a:r>
              <a:rPr lang="en-US" i="1" dirty="0">
                <a:solidFill>
                  <a:srgbClr val="000000"/>
                </a:solidFill>
                <a:highlight>
                  <a:srgbClr val="D4D4D4"/>
                </a:highlight>
                <a:latin typeface="Consolas"/>
              </a:rPr>
              <a:t> </a:t>
            </a:r>
            <a:r>
              <a:rPr lang="en-US" b="1" i="1" dirty="0" err="1">
                <a:solidFill>
                  <a:srgbClr val="7F0055"/>
                </a:solidFill>
                <a:highlight>
                  <a:srgbClr val="D4D4D4"/>
                </a:highlight>
                <a:latin typeface="Consolas"/>
              </a:rPr>
              <a:t>instanceof</a:t>
            </a:r>
            <a:r>
              <a:rPr lang="en-US" b="1" i="1" dirty="0">
                <a:solidFill>
                  <a:srgbClr val="000000"/>
                </a:solidFill>
                <a:highlight>
                  <a:srgbClr val="D4D4D4"/>
                </a:highlight>
                <a:latin typeface="Consolas"/>
              </a:rPr>
              <a:t> </a:t>
            </a:r>
            <a:r>
              <a:rPr lang="en-US" b="1" i="1" dirty="0" err="1">
                <a:solidFill>
                  <a:srgbClr val="000000"/>
                </a:solidFill>
                <a:highlight>
                  <a:srgbClr val="D4D4D4"/>
                </a:highlight>
                <a:latin typeface="Consolas"/>
              </a:rPr>
              <a:t>AbstractButton</a:t>
            </a:r>
            <a:r>
              <a:rPr lang="en-US" b="1" i="1" dirty="0">
                <a:solidFill>
                  <a:srgbClr val="000000"/>
                </a:solidFill>
                <a:highlight>
                  <a:srgbClr val="D4D4D4"/>
                </a:highlight>
                <a:latin typeface="Consolas"/>
              </a:rPr>
              <a:t>);</a:t>
            </a:r>
          </a:p>
          <a:p>
            <a:pPr marL="0" indent="0">
              <a:buNone/>
            </a:pP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err="1">
                <a:solidFill>
                  <a:srgbClr val="000000"/>
                </a:solidFill>
                <a:highlight>
                  <a:srgbClr val="D4D4D4"/>
                </a:highlight>
                <a:latin typeface="Consolas"/>
              </a:rPr>
              <a:t>jbtn</a:t>
            </a:r>
            <a:r>
              <a:rPr lang="en-US" i="1" dirty="0">
                <a:solidFill>
                  <a:srgbClr val="000000"/>
                </a:solidFill>
                <a:highlight>
                  <a:srgbClr val="D4D4D4"/>
                </a:highlight>
                <a:latin typeface="Consolas"/>
              </a:rPr>
              <a:t> </a:t>
            </a:r>
            <a:r>
              <a:rPr lang="en-US" b="1" i="1" dirty="0" err="1">
                <a:solidFill>
                  <a:srgbClr val="7F0055"/>
                </a:solidFill>
                <a:highlight>
                  <a:srgbClr val="D4D4D4"/>
                </a:highlight>
                <a:latin typeface="Consolas"/>
              </a:rPr>
              <a:t>instanceof</a:t>
            </a:r>
            <a:r>
              <a:rPr lang="en-US" b="1" i="1" dirty="0">
                <a:solidFill>
                  <a:srgbClr val="000000"/>
                </a:solidFill>
                <a:highlight>
                  <a:srgbClr val="D4D4D4"/>
                </a:highlight>
                <a:latin typeface="Consolas"/>
              </a:rPr>
              <a:t> </a:t>
            </a:r>
            <a:r>
              <a:rPr lang="en-US" b="1" i="1" dirty="0" err="1">
                <a:solidFill>
                  <a:srgbClr val="000000"/>
                </a:solidFill>
                <a:highlight>
                  <a:srgbClr val="D4D4D4"/>
                </a:highlight>
                <a:latin typeface="Consolas"/>
              </a:rPr>
              <a:t>JComponent</a:t>
            </a:r>
            <a:r>
              <a:rPr lang="en-US" b="1" i="1" dirty="0">
                <a:solidFill>
                  <a:srgbClr val="000000"/>
                </a:solidFill>
                <a:highlight>
                  <a:srgbClr val="D4D4D4"/>
                </a:highlight>
                <a:latin typeface="Consolas"/>
              </a:rPr>
              <a:t>);</a:t>
            </a:r>
          </a:p>
          <a:p>
            <a:pPr marL="0" indent="0">
              <a:buNone/>
            </a:pP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err="1">
                <a:solidFill>
                  <a:srgbClr val="000000"/>
                </a:solidFill>
                <a:highlight>
                  <a:srgbClr val="D4D4D4"/>
                </a:highlight>
                <a:latin typeface="Consolas"/>
              </a:rPr>
              <a:t>jbtn</a:t>
            </a:r>
            <a:r>
              <a:rPr lang="en-US" i="1" dirty="0">
                <a:solidFill>
                  <a:srgbClr val="000000"/>
                </a:solidFill>
                <a:highlight>
                  <a:srgbClr val="D4D4D4"/>
                </a:highlight>
                <a:latin typeface="Consolas"/>
              </a:rPr>
              <a:t> </a:t>
            </a:r>
            <a:r>
              <a:rPr lang="en-US" b="1" i="1" dirty="0" err="1">
                <a:solidFill>
                  <a:srgbClr val="7F0055"/>
                </a:solidFill>
                <a:highlight>
                  <a:srgbClr val="D4D4D4"/>
                </a:highlight>
                <a:latin typeface="Consolas"/>
              </a:rPr>
              <a:t>instanceof</a:t>
            </a:r>
            <a:r>
              <a:rPr lang="en-US" b="1" i="1" dirty="0">
                <a:solidFill>
                  <a:srgbClr val="000000"/>
                </a:solidFill>
                <a:highlight>
                  <a:srgbClr val="D4D4D4"/>
                </a:highlight>
                <a:latin typeface="Consolas"/>
              </a:rPr>
              <a:t> Container);</a:t>
            </a:r>
          </a:p>
          <a:p>
            <a:pPr marL="0" indent="0">
              <a:buNone/>
            </a:pP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err="1">
                <a:solidFill>
                  <a:srgbClr val="000000"/>
                </a:solidFill>
                <a:highlight>
                  <a:srgbClr val="D4D4D4"/>
                </a:highlight>
                <a:latin typeface="Consolas"/>
              </a:rPr>
              <a:t>jbtn</a:t>
            </a:r>
            <a:r>
              <a:rPr lang="en-US" i="1" dirty="0">
                <a:solidFill>
                  <a:srgbClr val="000000"/>
                </a:solidFill>
                <a:highlight>
                  <a:srgbClr val="D4D4D4"/>
                </a:highlight>
                <a:latin typeface="Consolas"/>
              </a:rPr>
              <a:t> </a:t>
            </a:r>
            <a:r>
              <a:rPr lang="en-US" b="1" i="1" dirty="0" err="1">
                <a:solidFill>
                  <a:srgbClr val="7F0055"/>
                </a:solidFill>
                <a:highlight>
                  <a:srgbClr val="D4D4D4"/>
                </a:highlight>
                <a:latin typeface="Consolas"/>
              </a:rPr>
              <a:t>instanceof</a:t>
            </a:r>
            <a:r>
              <a:rPr lang="en-US" b="1" i="1" dirty="0">
                <a:solidFill>
                  <a:srgbClr val="000000"/>
                </a:solidFill>
                <a:highlight>
                  <a:srgbClr val="D4D4D4"/>
                </a:highlight>
                <a:latin typeface="Consolas"/>
              </a:rPr>
              <a:t> Component);</a:t>
            </a:r>
          </a:p>
          <a:p>
            <a:pPr marL="0" indent="0">
              <a:buNone/>
            </a:pP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err="1">
                <a:solidFill>
                  <a:srgbClr val="000000"/>
                </a:solidFill>
                <a:highlight>
                  <a:srgbClr val="D4D4D4"/>
                </a:highlight>
                <a:latin typeface="Consolas"/>
              </a:rPr>
              <a:t>jbtn</a:t>
            </a:r>
            <a:r>
              <a:rPr lang="en-US" i="1" dirty="0">
                <a:solidFill>
                  <a:srgbClr val="000000"/>
                </a:solidFill>
                <a:highlight>
                  <a:srgbClr val="D4D4D4"/>
                </a:highlight>
                <a:latin typeface="Consolas"/>
              </a:rPr>
              <a:t> </a:t>
            </a:r>
            <a:r>
              <a:rPr lang="en-US" b="1" i="1" dirty="0" err="1">
                <a:solidFill>
                  <a:srgbClr val="7F0055"/>
                </a:solidFill>
                <a:highlight>
                  <a:srgbClr val="D4D4D4"/>
                </a:highlight>
                <a:latin typeface="Consolas"/>
              </a:rPr>
              <a:t>instanceof</a:t>
            </a:r>
            <a:r>
              <a:rPr lang="en-US" b="1" i="1" dirty="0">
                <a:solidFill>
                  <a:srgbClr val="000000"/>
                </a:solidFill>
                <a:highlight>
                  <a:srgbClr val="D4D4D4"/>
                </a:highlight>
                <a:latin typeface="Consolas"/>
              </a:rPr>
              <a:t> Object</a:t>
            </a:r>
            <a:r>
              <a:rPr lang="en-US" b="1" i="1" dirty="0" smtClean="0">
                <a:solidFill>
                  <a:srgbClr val="000000"/>
                </a:solidFill>
                <a:highlight>
                  <a:srgbClr val="D4D4D4"/>
                </a:highlight>
                <a:latin typeface="Consolas"/>
              </a:rPr>
              <a:t>);</a:t>
            </a:r>
            <a:endParaRPr lang="en-US" dirty="0">
              <a:latin typeface="Consolas"/>
            </a:endParaRPr>
          </a:p>
          <a:p>
            <a:pPr marL="0" indent="0">
              <a:buNone/>
            </a:pPr>
            <a:r>
              <a:rPr lang="en-US" dirty="0">
                <a:solidFill>
                  <a:srgbClr val="000000"/>
                </a:solidFill>
                <a:latin typeface="Consolas"/>
              </a:rPr>
              <a:t>}</a:t>
            </a:r>
          </a:p>
          <a:p>
            <a:pPr marL="0" indent="0">
              <a:buNone/>
            </a:pPr>
            <a:r>
              <a:rPr lang="en-US" dirty="0">
                <a:solidFill>
                  <a:srgbClr val="000000"/>
                </a:solidFill>
                <a:latin typeface="Consolas"/>
              </a:rPr>
              <a:t>}</a:t>
            </a:r>
          </a:p>
          <a:p>
            <a:endParaRPr lang="en-US" dirty="0"/>
          </a:p>
        </p:txBody>
      </p:sp>
    </p:spTree>
    <p:extLst>
      <p:ext uri="{BB962C8B-B14F-4D97-AF65-F5344CB8AC3E}">
        <p14:creationId xmlns:p14="http://schemas.microsoft.com/office/powerpoint/2010/main" val="3392051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 class</a:t>
            </a:r>
            <a:endParaRPr lang="en-US" b="1" dirty="0"/>
          </a:p>
        </p:txBody>
      </p:sp>
      <p:sp>
        <p:nvSpPr>
          <p:cNvPr id="3" name="Content Placeholder 2"/>
          <p:cNvSpPr>
            <a:spLocks noGrp="1"/>
          </p:cNvSpPr>
          <p:nvPr>
            <p:ph idx="1"/>
          </p:nvPr>
        </p:nvSpPr>
        <p:spPr/>
        <p:txBody>
          <a:bodyPr/>
          <a:lstStyle/>
          <a:p>
            <a:r>
              <a:rPr lang="en-US" dirty="0" smtClean="0"/>
              <a:t>Sometimes a superclass is so specific/abstract that it cannot have any specific instances. Such class is referred to as an </a:t>
            </a:r>
            <a:r>
              <a:rPr lang="en-US" dirty="0" smtClean="0">
                <a:solidFill>
                  <a:srgbClr val="00B050"/>
                </a:solidFill>
              </a:rPr>
              <a:t>abstract class</a:t>
            </a:r>
            <a:r>
              <a:rPr lang="en-US" dirty="0" smtClean="0"/>
              <a:t>.</a:t>
            </a:r>
            <a:endParaRPr lang="en-US" dirty="0"/>
          </a:p>
        </p:txBody>
      </p:sp>
    </p:spTree>
    <p:extLst>
      <p:ext uri="{BB962C8B-B14F-4D97-AF65-F5344CB8AC3E}">
        <p14:creationId xmlns:p14="http://schemas.microsoft.com/office/powerpoint/2010/main" val="2239934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0"/>
            <a:ext cx="7772400" cy="1428750"/>
          </a:xfrm>
          <a:noFill/>
        </p:spPr>
        <p:txBody>
          <a:bodyPr>
            <a:normAutofit/>
          </a:bodyPr>
          <a:lstStyle/>
          <a:p>
            <a:r>
              <a:rPr lang="en-US" sz="8000" b="1" dirty="0" smtClean="0"/>
              <a:t>Frames</a:t>
            </a:r>
          </a:p>
        </p:txBody>
      </p:sp>
      <p:sp>
        <p:nvSpPr>
          <p:cNvPr id="7171" name="Rectangle 3"/>
          <p:cNvSpPr>
            <a:spLocks noGrp="1" noChangeArrowheads="1"/>
          </p:cNvSpPr>
          <p:nvPr>
            <p:ph type="body" idx="1"/>
          </p:nvPr>
        </p:nvSpPr>
        <p:spPr>
          <a:xfrm>
            <a:off x="914400" y="1371600"/>
            <a:ext cx="7620000" cy="4953000"/>
          </a:xfrm>
          <a:noFill/>
        </p:spPr>
        <p:txBody>
          <a:bodyPr>
            <a:normAutofit lnSpcReduction="10000"/>
          </a:bodyPr>
          <a:lstStyle/>
          <a:p>
            <a:pPr>
              <a:spcAft>
                <a:spcPts val="1200"/>
              </a:spcAft>
            </a:pPr>
            <a:r>
              <a:rPr lang="en-US" dirty="0" smtClean="0">
                <a:latin typeface="Courier" charset="0"/>
              </a:rPr>
              <a:t>Frame is a window that is not contained inside another window. Frame is the basis to contain other user interface components in Java GUI applications.</a:t>
            </a:r>
          </a:p>
          <a:p>
            <a:pPr>
              <a:spcAft>
                <a:spcPts val="1200"/>
              </a:spcAft>
            </a:pPr>
            <a:r>
              <a:rPr lang="en-US" dirty="0" smtClean="0">
                <a:latin typeface="Courier" charset="0"/>
              </a:rPr>
              <a:t>The Frame class can be used to create windows. </a:t>
            </a:r>
          </a:p>
          <a:p>
            <a:pPr>
              <a:spcAft>
                <a:spcPts val="1200"/>
              </a:spcAft>
            </a:pPr>
            <a:r>
              <a:rPr lang="en-US" dirty="0" smtClean="0">
                <a:latin typeface="Courier" charset="0"/>
              </a:rPr>
              <a:t>For Swing GUI programs, use </a:t>
            </a:r>
            <a:r>
              <a:rPr lang="en-US" b="1" dirty="0" err="1" smtClean="0">
                <a:solidFill>
                  <a:srgbClr val="FF0000"/>
                </a:solidFill>
                <a:latin typeface="Courier" charset="0"/>
              </a:rPr>
              <a:t>JFrame</a:t>
            </a:r>
            <a:r>
              <a:rPr lang="en-US" dirty="0" smtClean="0">
                <a:latin typeface="Courier" charset="0"/>
              </a:rPr>
              <a:t> class to create widows.</a:t>
            </a:r>
          </a:p>
          <a:p>
            <a:pPr>
              <a:spcAft>
                <a:spcPts val="1200"/>
              </a:spcAft>
            </a:pPr>
            <a:endParaRPr lang="en-US" dirty="0" smtClean="0">
              <a:latin typeface="Courier" charset="0"/>
            </a:endParaRPr>
          </a:p>
        </p:txBody>
      </p:sp>
    </p:spTree>
    <p:extLst>
      <p:ext uri="{BB962C8B-B14F-4D97-AF65-F5344CB8AC3E}">
        <p14:creationId xmlns:p14="http://schemas.microsoft.com/office/powerpoint/2010/main" val="1229932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457200"/>
            <a:ext cx="7772400" cy="1143000"/>
          </a:xfrm>
        </p:spPr>
        <p:txBody>
          <a:bodyPr>
            <a:normAutofit/>
          </a:bodyPr>
          <a:lstStyle/>
          <a:p>
            <a:r>
              <a:rPr lang="en-US" sz="5400" b="1" dirty="0" smtClean="0"/>
              <a:t>UI Components</a:t>
            </a:r>
            <a:endParaRPr lang="en-US" sz="5400" b="1" dirty="0" smtClean="0">
              <a:solidFill>
                <a:schemeClr val="tx1"/>
              </a:solidFill>
            </a:endParaRPr>
          </a:p>
        </p:txBody>
      </p:sp>
      <p:graphicFrame>
        <p:nvGraphicFramePr>
          <p:cNvPr id="8195" name="Object 3"/>
          <p:cNvGraphicFramePr>
            <a:graphicFrameLocks noChangeAspect="1"/>
          </p:cNvGraphicFramePr>
          <p:nvPr/>
        </p:nvGraphicFramePr>
        <p:xfrm>
          <a:off x="0" y="1752600"/>
          <a:ext cx="9402763" cy="4208463"/>
        </p:xfrm>
        <a:graphic>
          <a:graphicData uri="http://schemas.openxmlformats.org/presentationml/2006/ole">
            <mc:AlternateContent xmlns:mc="http://schemas.openxmlformats.org/markup-compatibility/2006">
              <mc:Choice xmlns:v="urn:schemas-microsoft-com:vml" Requires="v">
                <p:oleObj spid="_x0000_s5135" name="Picture" r:id="rId3" imgW="6001512" imgH="2686812" progId="Word.Picture.8">
                  <p:embed/>
                </p:oleObj>
              </mc:Choice>
              <mc:Fallback>
                <p:oleObj name="Picture" r:id="rId3" imgW="6001512" imgH="26868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52600"/>
                        <a:ext cx="9402763" cy="420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356848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0"/>
            <a:ext cx="7772400" cy="1428750"/>
          </a:xfrm>
          <a:noFill/>
        </p:spPr>
        <p:txBody>
          <a:bodyPr>
            <a:normAutofit/>
          </a:bodyPr>
          <a:lstStyle/>
          <a:p>
            <a:r>
              <a:rPr lang="en-US" sz="6000" b="1" dirty="0" smtClean="0"/>
              <a:t>Creating Frames</a:t>
            </a:r>
          </a:p>
        </p:txBody>
      </p:sp>
      <p:sp>
        <p:nvSpPr>
          <p:cNvPr id="9220" name="Text Box 5"/>
          <p:cNvSpPr txBox="1">
            <a:spLocks noChangeArrowheads="1"/>
          </p:cNvSpPr>
          <p:nvPr/>
        </p:nvSpPr>
        <p:spPr bwMode="auto">
          <a:xfrm>
            <a:off x="0" y="1981200"/>
            <a:ext cx="91440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r>
              <a:rPr lang="en-US" dirty="0">
                <a:latin typeface="Courier New" pitchFamily="49" charset="0"/>
              </a:rPr>
              <a:t>import </a:t>
            </a:r>
            <a:r>
              <a:rPr lang="en-US" dirty="0" err="1">
                <a:latin typeface="Courier New" pitchFamily="49" charset="0"/>
              </a:rPr>
              <a:t>javax.swing</a:t>
            </a:r>
            <a:r>
              <a:rPr lang="en-US" dirty="0">
                <a:latin typeface="Courier New" pitchFamily="49" charset="0"/>
              </a:rPr>
              <a:t>.*;</a:t>
            </a:r>
          </a:p>
          <a:p>
            <a:pPr lvl="1"/>
            <a:r>
              <a:rPr lang="en-US" dirty="0">
                <a:latin typeface="Courier New" pitchFamily="49" charset="0"/>
              </a:rPr>
              <a:t>public class </a:t>
            </a:r>
            <a:r>
              <a:rPr lang="en-US" dirty="0" err="1">
                <a:latin typeface="Courier New" pitchFamily="49" charset="0"/>
              </a:rPr>
              <a:t>MyFrame</a:t>
            </a:r>
            <a:r>
              <a:rPr lang="en-US" dirty="0">
                <a:latin typeface="Courier New" pitchFamily="49" charset="0"/>
              </a:rPr>
              <a:t> {</a:t>
            </a:r>
          </a:p>
          <a:p>
            <a:pPr lvl="1"/>
            <a:r>
              <a:rPr lang="en-US" dirty="0">
                <a:latin typeface="Courier New" pitchFamily="49" charset="0"/>
              </a:rPr>
              <a:t>  public static void main(String[] </a:t>
            </a:r>
            <a:r>
              <a:rPr lang="en-US" dirty="0" err="1">
                <a:latin typeface="Courier New" pitchFamily="49" charset="0"/>
              </a:rPr>
              <a:t>args</a:t>
            </a:r>
            <a:r>
              <a:rPr lang="en-US" dirty="0">
                <a:latin typeface="Courier New" pitchFamily="49" charset="0"/>
              </a:rPr>
              <a:t>) {</a:t>
            </a:r>
          </a:p>
          <a:p>
            <a:pPr lvl="1"/>
            <a:r>
              <a:rPr lang="en-US" dirty="0">
                <a:latin typeface="Courier New" pitchFamily="49" charset="0"/>
              </a:rPr>
              <a:t>    </a:t>
            </a:r>
            <a:r>
              <a:rPr lang="en-US" dirty="0" err="1">
                <a:latin typeface="Courier New" pitchFamily="49" charset="0"/>
              </a:rPr>
              <a:t>JFrame</a:t>
            </a:r>
            <a:r>
              <a:rPr lang="en-US" dirty="0">
                <a:latin typeface="Courier New" pitchFamily="49" charset="0"/>
              </a:rPr>
              <a:t> frame = new </a:t>
            </a:r>
            <a:r>
              <a:rPr lang="en-US" dirty="0" err="1">
                <a:latin typeface="Courier New" pitchFamily="49" charset="0"/>
              </a:rPr>
              <a:t>JFrame</a:t>
            </a:r>
            <a:r>
              <a:rPr lang="en-US" dirty="0">
                <a:latin typeface="Courier New" pitchFamily="49" charset="0"/>
              </a:rPr>
              <a:t>("Test Frame");</a:t>
            </a:r>
          </a:p>
          <a:p>
            <a:pPr lvl="1"/>
            <a:r>
              <a:rPr lang="en-US" dirty="0">
                <a:latin typeface="Courier New" pitchFamily="49" charset="0"/>
              </a:rPr>
              <a:t>    </a:t>
            </a:r>
            <a:r>
              <a:rPr lang="en-US" dirty="0" err="1">
                <a:latin typeface="Courier New" pitchFamily="49" charset="0"/>
              </a:rPr>
              <a:t>frame.setSize</a:t>
            </a:r>
            <a:r>
              <a:rPr lang="en-US" dirty="0">
                <a:latin typeface="Courier New" pitchFamily="49" charset="0"/>
              </a:rPr>
              <a:t>(400, 300);</a:t>
            </a:r>
          </a:p>
          <a:p>
            <a:pPr lvl="1"/>
            <a:r>
              <a:rPr lang="en-US" dirty="0">
                <a:latin typeface="Courier New" pitchFamily="49" charset="0"/>
              </a:rPr>
              <a:t>    </a:t>
            </a:r>
            <a:r>
              <a:rPr lang="en-US" dirty="0" err="1">
                <a:latin typeface="Courier New" pitchFamily="49" charset="0"/>
              </a:rPr>
              <a:t>frame.setVisible</a:t>
            </a:r>
            <a:r>
              <a:rPr lang="en-US" dirty="0">
                <a:latin typeface="Courier New" pitchFamily="49" charset="0"/>
              </a:rPr>
              <a:t>(true);</a:t>
            </a:r>
          </a:p>
          <a:p>
            <a:pPr lvl="1"/>
            <a:r>
              <a:rPr lang="en-US" dirty="0">
                <a:latin typeface="Courier New" pitchFamily="49" charset="0"/>
              </a:rPr>
              <a:t>    </a:t>
            </a:r>
            <a:r>
              <a:rPr lang="en-US" dirty="0" err="1">
                <a:latin typeface="Courier New" pitchFamily="49" charset="0"/>
              </a:rPr>
              <a:t>frame.setDefaultCloseOperation</a:t>
            </a:r>
            <a:r>
              <a:rPr lang="en-US" dirty="0">
                <a:latin typeface="Courier New" pitchFamily="49" charset="0"/>
              </a:rPr>
              <a:t>(</a:t>
            </a:r>
          </a:p>
          <a:p>
            <a:pPr lvl="1"/>
            <a:r>
              <a:rPr lang="en-US" dirty="0">
                <a:latin typeface="Courier New" pitchFamily="49" charset="0"/>
              </a:rPr>
              <a:t>      </a:t>
            </a:r>
            <a:r>
              <a:rPr lang="en-US" dirty="0" err="1">
                <a:latin typeface="Courier New" pitchFamily="49" charset="0"/>
              </a:rPr>
              <a:t>JFrame.EXIT_ON_CLOSE</a:t>
            </a:r>
            <a:r>
              <a:rPr lang="en-US" dirty="0">
                <a:latin typeface="Courier New" pitchFamily="49" charset="0"/>
              </a:rPr>
              <a:t>);</a:t>
            </a:r>
          </a:p>
          <a:p>
            <a:pPr lvl="1"/>
            <a:r>
              <a:rPr lang="en-US" dirty="0">
                <a:latin typeface="Courier New" pitchFamily="49" charset="0"/>
              </a:rPr>
              <a:t>  }</a:t>
            </a:r>
          </a:p>
          <a:p>
            <a:r>
              <a:rPr lang="en-US" dirty="0">
                <a:latin typeface="Courier New" pitchFamily="49" charset="0"/>
              </a:rPr>
              <a:t>   }</a:t>
            </a:r>
            <a:endParaRPr lang="en-US" dirty="0">
              <a:latin typeface="Courier" charset="0"/>
            </a:endParaRPr>
          </a:p>
        </p:txBody>
      </p:sp>
    </p:spTree>
    <p:extLst>
      <p:ext uri="{BB962C8B-B14F-4D97-AF65-F5344CB8AC3E}">
        <p14:creationId xmlns:p14="http://schemas.microsoft.com/office/powerpoint/2010/main" val="3141020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1428750"/>
          </a:xfrm>
          <a:noFill/>
        </p:spPr>
        <p:txBody>
          <a:bodyPr/>
          <a:lstStyle/>
          <a:p>
            <a:r>
              <a:rPr lang="en-US" smtClean="0"/>
              <a:t>Centering Frames, cont.</a:t>
            </a:r>
          </a:p>
        </p:txBody>
      </p:sp>
      <p:graphicFrame>
        <p:nvGraphicFramePr>
          <p:cNvPr id="11269" name="Object 6"/>
          <p:cNvGraphicFramePr>
            <a:graphicFrameLocks noChangeAspect="1"/>
          </p:cNvGraphicFramePr>
          <p:nvPr/>
        </p:nvGraphicFramePr>
        <p:xfrm>
          <a:off x="1233488" y="1371600"/>
          <a:ext cx="6640512" cy="4310063"/>
        </p:xfrm>
        <a:graphic>
          <a:graphicData uri="http://schemas.openxmlformats.org/presentationml/2006/ole">
            <mc:AlternateContent xmlns:mc="http://schemas.openxmlformats.org/markup-compatibility/2006">
              <mc:Choice xmlns:v="urn:schemas-microsoft-com:vml" Requires="v">
                <p:oleObj spid="_x0000_s6159" name="Picture" r:id="rId3" imgW="3258312" imgH="2115312" progId="Word.Picture.8">
                  <p:embed/>
                </p:oleObj>
              </mc:Choice>
              <mc:Fallback>
                <p:oleObj name="Picture" r:id="rId3" imgW="3258312" imgH="21153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488" y="1371600"/>
                        <a:ext cx="6640512" cy="431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9143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Components to a Frame</a:t>
            </a:r>
            <a:endParaRPr lang="en-US" b="1" dirty="0"/>
          </a:p>
        </p:txBody>
      </p:sp>
      <p:sp>
        <p:nvSpPr>
          <p:cNvPr id="3" name="Content Placeholder 2"/>
          <p:cNvSpPr>
            <a:spLocks noGrp="1"/>
          </p:cNvSpPr>
          <p:nvPr>
            <p:ph idx="1"/>
          </p:nvPr>
        </p:nvSpPr>
        <p:spPr/>
        <p:txBody>
          <a:bodyPr>
            <a:normAutofit/>
          </a:bodyPr>
          <a:lstStyle/>
          <a:p>
            <a:pPr marL="0" indent="0">
              <a:buNone/>
            </a:pPr>
            <a:r>
              <a:rPr lang="nn-NO" sz="2800" dirty="0">
                <a:solidFill>
                  <a:srgbClr val="000000"/>
                </a:solidFill>
                <a:latin typeface="Consolas"/>
              </a:rPr>
              <a:t>JFrame frame = </a:t>
            </a:r>
            <a:r>
              <a:rPr lang="nn-NO" sz="2800" b="1" dirty="0">
                <a:solidFill>
                  <a:srgbClr val="7F0055"/>
                </a:solidFill>
                <a:latin typeface="Consolas"/>
              </a:rPr>
              <a:t>new</a:t>
            </a:r>
            <a:r>
              <a:rPr lang="nn-NO" sz="2800" b="1" dirty="0">
                <a:solidFill>
                  <a:srgbClr val="000000"/>
                </a:solidFill>
                <a:latin typeface="Consolas"/>
              </a:rPr>
              <a:t> JFrame(</a:t>
            </a:r>
            <a:r>
              <a:rPr lang="nn-NO" sz="2800" b="1" dirty="0">
                <a:solidFill>
                  <a:srgbClr val="2A00FF"/>
                </a:solidFill>
                <a:latin typeface="Consolas"/>
              </a:rPr>
              <a:t>"Test Frame"</a:t>
            </a:r>
            <a:r>
              <a:rPr lang="nn-NO" sz="2800" b="1" dirty="0">
                <a:solidFill>
                  <a:srgbClr val="000000"/>
                </a:solidFill>
                <a:latin typeface="Consolas"/>
              </a:rPr>
              <a:t>);</a:t>
            </a:r>
          </a:p>
          <a:p>
            <a:pPr marL="0" indent="0">
              <a:buNone/>
            </a:pPr>
            <a:r>
              <a:rPr lang="en-US" sz="2800" dirty="0" err="1">
                <a:solidFill>
                  <a:srgbClr val="000000"/>
                </a:solidFill>
                <a:latin typeface="Consolas"/>
              </a:rPr>
              <a:t>JButton</a:t>
            </a:r>
            <a:r>
              <a:rPr lang="en-US" sz="2800" dirty="0">
                <a:solidFill>
                  <a:srgbClr val="000000"/>
                </a:solidFill>
                <a:latin typeface="Consolas"/>
              </a:rPr>
              <a:t> </a:t>
            </a:r>
            <a:r>
              <a:rPr lang="en-US" sz="2800" dirty="0" err="1">
                <a:solidFill>
                  <a:srgbClr val="000000"/>
                </a:solidFill>
                <a:latin typeface="Consolas"/>
              </a:rPr>
              <a:t>btnOK</a:t>
            </a:r>
            <a:r>
              <a:rPr lang="en-US" sz="2800" dirty="0">
                <a:solidFill>
                  <a:srgbClr val="000000"/>
                </a:solidFill>
                <a:latin typeface="Consolas"/>
              </a:rPr>
              <a:t>=</a:t>
            </a:r>
            <a:r>
              <a:rPr lang="en-US" sz="2800" b="1" dirty="0">
                <a:solidFill>
                  <a:srgbClr val="7F0055"/>
                </a:solidFill>
                <a:latin typeface="Consolas"/>
              </a:rPr>
              <a:t>new</a:t>
            </a:r>
            <a:r>
              <a:rPr lang="en-US" sz="2800" b="1" dirty="0">
                <a:solidFill>
                  <a:srgbClr val="000000"/>
                </a:solidFill>
                <a:latin typeface="Consolas"/>
              </a:rPr>
              <a:t> </a:t>
            </a:r>
            <a:r>
              <a:rPr lang="en-US" sz="2800" b="1" dirty="0" err="1">
                <a:solidFill>
                  <a:srgbClr val="000000"/>
                </a:solidFill>
                <a:latin typeface="Consolas"/>
              </a:rPr>
              <a:t>JButton</a:t>
            </a:r>
            <a:r>
              <a:rPr lang="en-US" sz="2800" b="1" dirty="0">
                <a:solidFill>
                  <a:srgbClr val="000000"/>
                </a:solidFill>
                <a:latin typeface="Consolas"/>
              </a:rPr>
              <a:t>(</a:t>
            </a:r>
            <a:r>
              <a:rPr lang="en-US" sz="2800" b="1" dirty="0">
                <a:solidFill>
                  <a:srgbClr val="2A00FF"/>
                </a:solidFill>
                <a:latin typeface="Consolas"/>
              </a:rPr>
              <a:t>"OK"</a:t>
            </a:r>
            <a:r>
              <a:rPr lang="en-US" sz="2800" b="1" dirty="0">
                <a:solidFill>
                  <a:srgbClr val="000000"/>
                </a:solidFill>
                <a:latin typeface="Consolas"/>
              </a:rPr>
              <a:t>);</a:t>
            </a:r>
          </a:p>
          <a:p>
            <a:pPr marL="0" indent="0">
              <a:buNone/>
            </a:pPr>
            <a:r>
              <a:rPr lang="en-US" sz="2800" dirty="0" err="1">
                <a:solidFill>
                  <a:srgbClr val="000000"/>
                </a:solidFill>
                <a:latin typeface="Consolas"/>
              </a:rPr>
              <a:t>frame.add</a:t>
            </a:r>
            <a:r>
              <a:rPr lang="en-US" sz="2800" dirty="0">
                <a:solidFill>
                  <a:srgbClr val="000000"/>
                </a:solidFill>
                <a:latin typeface="Consolas"/>
              </a:rPr>
              <a:t>(</a:t>
            </a:r>
            <a:r>
              <a:rPr lang="en-US" sz="2800" dirty="0" err="1">
                <a:solidFill>
                  <a:srgbClr val="000000"/>
                </a:solidFill>
                <a:latin typeface="Consolas"/>
              </a:rPr>
              <a:t>btnOK</a:t>
            </a:r>
            <a:r>
              <a:rPr lang="en-US" sz="2800" dirty="0">
                <a:solidFill>
                  <a:srgbClr val="000000"/>
                </a:solidFill>
                <a:latin typeface="Consolas"/>
              </a:rPr>
              <a:t>);</a:t>
            </a:r>
          </a:p>
          <a:p>
            <a:pPr marL="0" indent="0">
              <a:buNone/>
            </a:pPr>
            <a:r>
              <a:rPr lang="en-US" sz="2800" dirty="0">
                <a:solidFill>
                  <a:srgbClr val="000000"/>
                </a:solidFill>
                <a:latin typeface="Consolas"/>
              </a:rPr>
              <a:t>    </a:t>
            </a:r>
            <a:r>
              <a:rPr lang="en-US" sz="2800" dirty="0" err="1">
                <a:solidFill>
                  <a:srgbClr val="000000"/>
                </a:solidFill>
                <a:latin typeface="Consolas"/>
              </a:rPr>
              <a:t>frame.setSize</a:t>
            </a:r>
            <a:r>
              <a:rPr lang="en-US" sz="2800" dirty="0">
                <a:solidFill>
                  <a:srgbClr val="000000"/>
                </a:solidFill>
                <a:latin typeface="Consolas"/>
              </a:rPr>
              <a:t>(400, 300);</a:t>
            </a:r>
          </a:p>
          <a:p>
            <a:pPr marL="0" indent="0">
              <a:buNone/>
            </a:pPr>
            <a:r>
              <a:rPr lang="en-US" sz="2800" dirty="0">
                <a:solidFill>
                  <a:srgbClr val="000000"/>
                </a:solidFill>
                <a:latin typeface="Consolas"/>
              </a:rPr>
              <a:t>    </a:t>
            </a:r>
            <a:r>
              <a:rPr lang="en-US" sz="2800" dirty="0" err="1">
                <a:solidFill>
                  <a:srgbClr val="000000"/>
                </a:solidFill>
                <a:latin typeface="Consolas"/>
              </a:rPr>
              <a:t>frame.</a:t>
            </a:r>
            <a:r>
              <a:rPr lang="en-US" sz="2800" dirty="0" err="1">
                <a:solidFill>
                  <a:srgbClr val="000000"/>
                </a:solidFill>
                <a:highlight>
                  <a:srgbClr val="D4D4D4"/>
                </a:highlight>
                <a:latin typeface="Consolas"/>
              </a:rPr>
              <a:t>setVisible</a:t>
            </a:r>
            <a:r>
              <a:rPr lang="en-US" sz="2800" dirty="0">
                <a:solidFill>
                  <a:srgbClr val="000000"/>
                </a:solidFill>
                <a:highlight>
                  <a:srgbClr val="D4D4D4"/>
                </a:highlight>
                <a:latin typeface="Consolas"/>
              </a:rPr>
              <a:t>(</a:t>
            </a:r>
            <a:r>
              <a:rPr lang="en-US" sz="2800" b="1" dirty="0">
                <a:solidFill>
                  <a:srgbClr val="7F0055"/>
                </a:solidFill>
                <a:highlight>
                  <a:srgbClr val="D4D4D4"/>
                </a:highlight>
                <a:latin typeface="Consolas"/>
              </a:rPr>
              <a:t>true</a:t>
            </a:r>
            <a:r>
              <a:rPr lang="en-US" sz="2800" b="1" dirty="0">
                <a:solidFill>
                  <a:srgbClr val="000000"/>
                </a:solidFill>
                <a:highlight>
                  <a:srgbClr val="D4D4D4"/>
                </a:highlight>
                <a:latin typeface="Consolas"/>
              </a:rPr>
              <a:t>);</a:t>
            </a:r>
          </a:p>
          <a:p>
            <a:pPr marL="0" indent="0">
              <a:buNone/>
            </a:pPr>
            <a:r>
              <a:rPr lang="en-US" sz="2800" dirty="0">
                <a:solidFill>
                  <a:srgbClr val="000000"/>
                </a:solidFill>
                <a:latin typeface="Consolas"/>
              </a:rPr>
              <a:t>    </a:t>
            </a:r>
            <a:r>
              <a:rPr lang="en-US" sz="2800" dirty="0" err="1">
                <a:solidFill>
                  <a:srgbClr val="000000"/>
                </a:solidFill>
                <a:latin typeface="Consolas"/>
              </a:rPr>
              <a:t>frame.setDefaultCloseOperation</a:t>
            </a:r>
            <a:r>
              <a:rPr lang="en-US" sz="2800" dirty="0">
                <a:solidFill>
                  <a:srgbClr val="000000"/>
                </a:solidFill>
                <a:latin typeface="Consolas"/>
              </a:rPr>
              <a:t>(</a:t>
            </a:r>
          </a:p>
          <a:p>
            <a:pPr marL="0" indent="0">
              <a:buNone/>
            </a:pPr>
            <a:r>
              <a:rPr lang="en-US" sz="2800" dirty="0">
                <a:solidFill>
                  <a:srgbClr val="000000"/>
                </a:solidFill>
                <a:latin typeface="Consolas"/>
              </a:rPr>
              <a:t>      </a:t>
            </a:r>
            <a:r>
              <a:rPr lang="en-US" sz="2800" dirty="0" err="1">
                <a:solidFill>
                  <a:srgbClr val="000000"/>
                </a:solidFill>
                <a:latin typeface="Consolas"/>
              </a:rPr>
              <a:t>JFrame.</a:t>
            </a:r>
            <a:r>
              <a:rPr lang="en-US" sz="2800" i="1" dirty="0" err="1">
                <a:solidFill>
                  <a:srgbClr val="0000C0"/>
                </a:solidFill>
                <a:latin typeface="Consolas"/>
              </a:rPr>
              <a:t>EXIT_ON_CLOSE</a:t>
            </a:r>
            <a:r>
              <a:rPr lang="en-US" sz="2800" i="1" dirty="0">
                <a:solidFill>
                  <a:srgbClr val="000000"/>
                </a:solidFill>
                <a:latin typeface="Consolas"/>
              </a:rPr>
              <a:t>);</a:t>
            </a:r>
          </a:p>
          <a:p>
            <a:pPr marL="0" indent="0">
              <a:buNone/>
            </a:pPr>
            <a:endParaRPr lang="en-US" sz="2800" dirty="0"/>
          </a:p>
        </p:txBody>
      </p:sp>
    </p:spTree>
    <p:extLst>
      <p:ext uri="{BB962C8B-B14F-4D97-AF65-F5344CB8AC3E}">
        <p14:creationId xmlns:p14="http://schemas.microsoft.com/office/powerpoint/2010/main" val="24843871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152400"/>
            <a:ext cx="7772400" cy="838200"/>
          </a:xfrm>
          <a:noFill/>
        </p:spPr>
        <p:txBody>
          <a:bodyPr/>
          <a:lstStyle/>
          <a:p>
            <a:r>
              <a:rPr lang="en-US" b="1" dirty="0" smtClean="0"/>
              <a:t>NOTE</a:t>
            </a:r>
          </a:p>
        </p:txBody>
      </p:sp>
      <p:sp>
        <p:nvSpPr>
          <p:cNvPr id="13315" name="Rectangle 3"/>
          <p:cNvSpPr>
            <a:spLocks noGrp="1" noChangeArrowheads="1"/>
          </p:cNvSpPr>
          <p:nvPr>
            <p:ph type="body" idx="1"/>
          </p:nvPr>
        </p:nvSpPr>
        <p:spPr>
          <a:xfrm>
            <a:off x="381000" y="1143000"/>
            <a:ext cx="8458200" cy="5181600"/>
          </a:xfrm>
          <a:noFill/>
        </p:spPr>
        <p:txBody>
          <a:bodyPr>
            <a:normAutofit lnSpcReduction="10000"/>
          </a:bodyPr>
          <a:lstStyle/>
          <a:p>
            <a:pPr marL="60325" indent="-60325">
              <a:lnSpc>
                <a:spcPct val="120000"/>
              </a:lnSpc>
              <a:buFont typeface="Monotype Sorts" pitchFamily="2" charset="2"/>
              <a:buNone/>
            </a:pPr>
            <a:r>
              <a:rPr lang="en-US" sz="2800" dirty="0" smtClean="0">
                <a:latin typeface="Courier" charset="0"/>
                <a:cs typeface="Times New Roman" pitchFamily="18" charset="0"/>
              </a:rPr>
              <a:t>The content pane is a subclass of </a:t>
            </a:r>
            <a:r>
              <a:rPr lang="en-US" sz="2800" u="sng" dirty="0" smtClean="0">
                <a:latin typeface="Courier" charset="0"/>
                <a:cs typeface="Times New Roman" pitchFamily="18" charset="0"/>
              </a:rPr>
              <a:t>Container</a:t>
            </a:r>
            <a:r>
              <a:rPr lang="en-US" sz="2800" dirty="0" smtClean="0">
                <a:latin typeface="Courier" charset="0"/>
                <a:cs typeface="Times New Roman" pitchFamily="18" charset="0"/>
              </a:rPr>
              <a:t>. The statement in the preceding slide can be replaced by the following two lines:</a:t>
            </a:r>
          </a:p>
          <a:p>
            <a:pPr marL="60325" indent="-60325">
              <a:lnSpc>
                <a:spcPct val="120000"/>
              </a:lnSpc>
              <a:buFont typeface="Monotype Sorts" pitchFamily="2" charset="2"/>
              <a:buNone/>
            </a:pPr>
            <a:r>
              <a:rPr lang="en-US" sz="2800" dirty="0" smtClean="0">
                <a:solidFill>
                  <a:srgbClr val="FF0000"/>
                </a:solidFill>
                <a:latin typeface="Courier" charset="0"/>
                <a:cs typeface="Times New Roman" pitchFamily="18" charset="0"/>
              </a:rPr>
              <a:t>Container </a:t>
            </a:r>
            <a:r>
              <a:rPr lang="en-US" sz="2800" dirty="0" err="1" smtClean="0">
                <a:solidFill>
                  <a:srgbClr val="FF0000"/>
                </a:solidFill>
                <a:latin typeface="Courier" charset="0"/>
                <a:cs typeface="Times New Roman" pitchFamily="18" charset="0"/>
              </a:rPr>
              <a:t>container</a:t>
            </a:r>
            <a:r>
              <a:rPr lang="en-US" sz="2800" dirty="0" smtClean="0">
                <a:solidFill>
                  <a:srgbClr val="FF0000"/>
                </a:solidFill>
                <a:latin typeface="Courier" charset="0"/>
                <a:cs typeface="Times New Roman" pitchFamily="18" charset="0"/>
              </a:rPr>
              <a:t> = </a:t>
            </a:r>
            <a:r>
              <a:rPr lang="en-US" sz="2800" dirty="0" err="1" smtClean="0">
                <a:solidFill>
                  <a:srgbClr val="FF0000"/>
                </a:solidFill>
                <a:latin typeface="Courier" charset="0"/>
                <a:cs typeface="Times New Roman" pitchFamily="18" charset="0"/>
              </a:rPr>
              <a:t>frame.getContentPane</a:t>
            </a:r>
            <a:r>
              <a:rPr lang="en-US" sz="2800" dirty="0" smtClean="0">
                <a:solidFill>
                  <a:srgbClr val="FF0000"/>
                </a:solidFill>
                <a:latin typeface="Courier" charset="0"/>
                <a:cs typeface="Times New Roman" pitchFamily="18" charset="0"/>
              </a:rPr>
              <a:t>();</a:t>
            </a:r>
          </a:p>
          <a:p>
            <a:pPr marL="60325" indent="-60325">
              <a:lnSpc>
                <a:spcPct val="120000"/>
              </a:lnSpc>
              <a:buFont typeface="Monotype Sorts" pitchFamily="2" charset="2"/>
              <a:buNone/>
            </a:pPr>
            <a:r>
              <a:rPr lang="en-US" sz="2800" dirty="0" err="1" smtClean="0">
                <a:solidFill>
                  <a:srgbClr val="FF0000"/>
                </a:solidFill>
                <a:latin typeface="Courier" charset="0"/>
                <a:cs typeface="Times New Roman" pitchFamily="18" charset="0"/>
              </a:rPr>
              <a:t>container.add</a:t>
            </a:r>
            <a:r>
              <a:rPr lang="en-US" sz="2800" dirty="0" smtClean="0">
                <a:solidFill>
                  <a:srgbClr val="FF0000"/>
                </a:solidFill>
                <a:latin typeface="Courier" charset="0"/>
                <a:cs typeface="Times New Roman" pitchFamily="18" charset="0"/>
              </a:rPr>
              <a:t>(new </a:t>
            </a:r>
            <a:r>
              <a:rPr lang="en-US" sz="2800" dirty="0" err="1" smtClean="0">
                <a:solidFill>
                  <a:srgbClr val="FF0000"/>
                </a:solidFill>
                <a:latin typeface="Courier" charset="0"/>
                <a:cs typeface="Times New Roman" pitchFamily="18" charset="0"/>
              </a:rPr>
              <a:t>JButton</a:t>
            </a:r>
            <a:r>
              <a:rPr lang="en-US" sz="2800" dirty="0" smtClean="0">
                <a:solidFill>
                  <a:srgbClr val="FF0000"/>
                </a:solidFill>
                <a:latin typeface="Courier" charset="0"/>
                <a:cs typeface="Times New Roman" pitchFamily="18" charset="0"/>
              </a:rPr>
              <a:t>("OK"));</a:t>
            </a:r>
          </a:p>
          <a:p>
            <a:pPr marL="60325" indent="-60325">
              <a:lnSpc>
                <a:spcPct val="120000"/>
              </a:lnSpc>
              <a:buFont typeface="Monotype Sorts" pitchFamily="2" charset="2"/>
              <a:buNone/>
            </a:pPr>
            <a:endParaRPr lang="en-US" sz="2800" dirty="0" smtClean="0">
              <a:latin typeface="Courier" charset="0"/>
              <a:cs typeface="Times New Roman" pitchFamily="18" charset="0"/>
            </a:endParaRPr>
          </a:p>
          <a:p>
            <a:pPr marL="60325" indent="-60325">
              <a:lnSpc>
                <a:spcPct val="120000"/>
              </a:lnSpc>
              <a:buFont typeface="Monotype Sorts" pitchFamily="2" charset="2"/>
              <a:buNone/>
            </a:pPr>
            <a:r>
              <a:rPr lang="en-US" sz="2800" dirty="0" smtClean="0">
                <a:latin typeface="Courier" charset="0"/>
                <a:cs typeface="Times New Roman" pitchFamily="18" charset="0"/>
              </a:rPr>
              <a:t>You may wonder how a </a:t>
            </a:r>
            <a:r>
              <a:rPr lang="en-US" sz="2800" u="sng" dirty="0" smtClean="0">
                <a:latin typeface="Courier" charset="0"/>
                <a:cs typeface="Times New Roman" pitchFamily="18" charset="0"/>
              </a:rPr>
              <a:t>Container</a:t>
            </a:r>
            <a:r>
              <a:rPr lang="en-US" sz="2800" dirty="0" smtClean="0">
                <a:latin typeface="Courier" charset="0"/>
                <a:cs typeface="Times New Roman" pitchFamily="18" charset="0"/>
              </a:rPr>
              <a:t> object is created. It is created when a </a:t>
            </a:r>
            <a:r>
              <a:rPr lang="en-US" sz="2800" u="sng" dirty="0" err="1" smtClean="0">
                <a:latin typeface="Courier" charset="0"/>
                <a:cs typeface="Times New Roman" pitchFamily="18" charset="0"/>
              </a:rPr>
              <a:t>JFrame</a:t>
            </a:r>
            <a:r>
              <a:rPr lang="en-US" sz="2800" dirty="0" smtClean="0">
                <a:latin typeface="Courier" charset="0"/>
                <a:cs typeface="Times New Roman" pitchFamily="18" charset="0"/>
              </a:rPr>
              <a:t> object is created. A </a:t>
            </a:r>
            <a:r>
              <a:rPr lang="en-US" sz="2800" u="sng" dirty="0" err="1" smtClean="0">
                <a:latin typeface="Courier" charset="0"/>
                <a:cs typeface="Times New Roman" pitchFamily="18" charset="0"/>
              </a:rPr>
              <a:t>JFrame</a:t>
            </a:r>
            <a:r>
              <a:rPr lang="en-US" sz="2800" dirty="0" smtClean="0">
                <a:latin typeface="Courier" charset="0"/>
                <a:cs typeface="Times New Roman" pitchFamily="18" charset="0"/>
              </a:rPr>
              <a:t> object uses the content pane to hold components in the frame. </a:t>
            </a:r>
          </a:p>
        </p:txBody>
      </p:sp>
    </p:spTree>
    <p:extLst>
      <p:ext uri="{BB962C8B-B14F-4D97-AF65-F5344CB8AC3E}">
        <p14:creationId xmlns:p14="http://schemas.microsoft.com/office/powerpoint/2010/main" val="22384193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7772400" cy="1428750"/>
          </a:xfrm>
          <a:noFill/>
        </p:spPr>
        <p:txBody>
          <a:bodyPr>
            <a:normAutofit/>
          </a:bodyPr>
          <a:lstStyle/>
          <a:p>
            <a:r>
              <a:rPr lang="en-US" sz="5400" b="1" dirty="0" smtClean="0"/>
              <a:t>Layout Managers</a:t>
            </a:r>
          </a:p>
        </p:txBody>
      </p:sp>
      <p:sp>
        <p:nvSpPr>
          <p:cNvPr id="14339" name="Rectangle 3"/>
          <p:cNvSpPr>
            <a:spLocks noGrp="1" noChangeArrowheads="1"/>
          </p:cNvSpPr>
          <p:nvPr>
            <p:ph type="body" idx="1"/>
          </p:nvPr>
        </p:nvSpPr>
        <p:spPr>
          <a:xfrm>
            <a:off x="685800" y="1371600"/>
            <a:ext cx="8077200" cy="4800600"/>
          </a:xfrm>
          <a:noFill/>
        </p:spPr>
        <p:txBody>
          <a:bodyPr/>
          <a:lstStyle/>
          <a:p>
            <a:pPr>
              <a:lnSpc>
                <a:spcPct val="120000"/>
              </a:lnSpc>
            </a:pPr>
            <a:r>
              <a:rPr lang="en-US" smtClean="0"/>
              <a:t>Java’s layout managers provide a level of abstraction to automatically map your user interface on all window systems. </a:t>
            </a:r>
          </a:p>
          <a:p>
            <a:pPr>
              <a:lnSpc>
                <a:spcPct val="120000"/>
              </a:lnSpc>
              <a:spcBef>
                <a:spcPct val="50000"/>
              </a:spcBef>
            </a:pPr>
            <a:r>
              <a:rPr lang="en-US" smtClean="0"/>
              <a:t>The UI components are placed in containers.  Each container has a layout manager to arrange the UI components within the container.</a:t>
            </a:r>
            <a:r>
              <a:rPr lang="en-US" sz="3000" smtClean="0"/>
              <a:t> </a:t>
            </a:r>
          </a:p>
        </p:txBody>
      </p:sp>
    </p:spTree>
    <p:extLst>
      <p:ext uri="{BB962C8B-B14F-4D97-AF65-F5344CB8AC3E}">
        <p14:creationId xmlns:p14="http://schemas.microsoft.com/office/powerpoint/2010/main" val="1785874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428750"/>
          </a:xfrm>
          <a:noFill/>
        </p:spPr>
        <p:txBody>
          <a:bodyPr vert="horz" lIns="91440" tIns="45720" rIns="91440" bIns="45720" rtlCol="0" anchor="ctr">
            <a:normAutofit/>
          </a:bodyPr>
          <a:lstStyle/>
          <a:p>
            <a:r>
              <a:rPr lang="en-US" sz="5400" b="1"/>
              <a:t>Kinds of Layout Managers</a:t>
            </a:r>
          </a:p>
        </p:txBody>
      </p:sp>
      <p:sp>
        <p:nvSpPr>
          <p:cNvPr id="15363" name="Rectangle 3"/>
          <p:cNvSpPr>
            <a:spLocks noGrp="1" noChangeArrowheads="1"/>
          </p:cNvSpPr>
          <p:nvPr>
            <p:ph type="body" idx="1"/>
          </p:nvPr>
        </p:nvSpPr>
        <p:spPr>
          <a:xfrm>
            <a:off x="685800" y="1371600"/>
            <a:ext cx="7772400" cy="4114800"/>
          </a:xfrm>
        </p:spPr>
        <p:txBody>
          <a:bodyPr>
            <a:normAutofit/>
          </a:bodyPr>
          <a:lstStyle/>
          <a:p>
            <a:r>
              <a:rPr lang="en-US" sz="4000" dirty="0" err="1" smtClean="0">
                <a:latin typeface="Courier New" pitchFamily="49" charset="0"/>
              </a:rPr>
              <a:t>FlowLayout</a:t>
            </a:r>
            <a:r>
              <a:rPr lang="en-US" sz="4000" dirty="0" smtClean="0">
                <a:latin typeface="Courier New" pitchFamily="49" charset="0"/>
              </a:rPr>
              <a:t> </a:t>
            </a:r>
          </a:p>
          <a:p>
            <a:r>
              <a:rPr lang="en-US" sz="4000" dirty="0" err="1" smtClean="0">
                <a:latin typeface="Courier New" pitchFamily="49" charset="0"/>
              </a:rPr>
              <a:t>GridLayout</a:t>
            </a:r>
            <a:endParaRPr lang="en-US" sz="4000" dirty="0" smtClean="0">
              <a:latin typeface="Courier New" pitchFamily="49" charset="0"/>
            </a:endParaRPr>
          </a:p>
          <a:p>
            <a:r>
              <a:rPr lang="en-US" sz="4000" dirty="0" err="1">
                <a:latin typeface="Courier New" pitchFamily="49" charset="0"/>
              </a:rPr>
              <a:t>BorderLayout</a:t>
            </a:r>
            <a:endParaRPr lang="en-US" sz="4000" dirty="0">
              <a:latin typeface="Courier New" pitchFamily="49" charset="0"/>
            </a:endParaRPr>
          </a:p>
          <a:p>
            <a:r>
              <a:rPr lang="en-US" sz="4000" dirty="0" err="1">
                <a:latin typeface="Courier New" pitchFamily="49" charset="0"/>
              </a:rPr>
              <a:t>CardLayout</a:t>
            </a:r>
            <a:endParaRPr lang="en-US" sz="4000" dirty="0">
              <a:latin typeface="Courier New" pitchFamily="49" charset="0"/>
            </a:endParaRPr>
          </a:p>
          <a:p>
            <a:r>
              <a:rPr lang="en-US" sz="4000" dirty="0" err="1">
                <a:latin typeface="Courier New" pitchFamily="49" charset="0"/>
              </a:rPr>
              <a:t>GridBagLayoout</a:t>
            </a:r>
            <a:endParaRPr lang="en-US" sz="4000" dirty="0">
              <a:latin typeface="Courier New" pitchFamily="49" charset="0"/>
            </a:endParaRPr>
          </a:p>
        </p:txBody>
      </p:sp>
    </p:spTree>
    <p:extLst>
      <p:ext uri="{BB962C8B-B14F-4D97-AF65-F5344CB8AC3E}">
        <p14:creationId xmlns:p14="http://schemas.microsoft.com/office/powerpoint/2010/main" val="33561171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428750"/>
          </a:xfrm>
          <a:noFill/>
        </p:spPr>
        <p:txBody>
          <a:bodyPr/>
          <a:lstStyle/>
          <a:p>
            <a:r>
              <a:rPr lang="en-US" sz="4200" smtClean="0">
                <a:latin typeface="Courier New" pitchFamily="49" charset="0"/>
              </a:rPr>
              <a:t>FlowLayout</a:t>
            </a:r>
            <a:r>
              <a:rPr lang="en-US" smtClean="0"/>
              <a:t> Constructors</a:t>
            </a:r>
          </a:p>
        </p:txBody>
      </p:sp>
      <p:sp>
        <p:nvSpPr>
          <p:cNvPr id="17411" name="Rectangle 3"/>
          <p:cNvSpPr>
            <a:spLocks noGrp="1" noChangeArrowheads="1"/>
          </p:cNvSpPr>
          <p:nvPr>
            <p:ph type="body" idx="1"/>
          </p:nvPr>
        </p:nvSpPr>
        <p:spPr>
          <a:xfrm>
            <a:off x="304800" y="1371600"/>
            <a:ext cx="8839200" cy="4114800"/>
          </a:xfrm>
          <a:noFill/>
        </p:spPr>
        <p:txBody>
          <a:bodyPr>
            <a:normAutofit fontScale="92500" lnSpcReduction="20000"/>
          </a:bodyPr>
          <a:lstStyle/>
          <a:p>
            <a:r>
              <a:rPr lang="en-US" sz="2200" smtClean="0">
                <a:latin typeface="Courier New" pitchFamily="49" charset="0"/>
              </a:rPr>
              <a:t>public FlowLayout(int align, int hGap, int vGap)</a:t>
            </a:r>
          </a:p>
          <a:p>
            <a:pPr>
              <a:buFont typeface="Monotype Sorts" pitchFamily="2" charset="2"/>
              <a:buNone/>
            </a:pPr>
            <a:r>
              <a:rPr lang="en-US" sz="2400" smtClean="0"/>
              <a:t>	Constructs a new </a:t>
            </a:r>
            <a:r>
              <a:rPr lang="en-US" sz="2200" smtClean="0">
                <a:latin typeface="Courier New" pitchFamily="49" charset="0"/>
              </a:rPr>
              <a:t>FlowLayout</a:t>
            </a:r>
            <a:r>
              <a:rPr lang="en-US" sz="2400" smtClean="0"/>
              <a:t> with a specified alignment, horizontal gap, and vertical gap.  The </a:t>
            </a:r>
            <a:r>
              <a:rPr lang="en-US" sz="2400" i="1" smtClean="0"/>
              <a:t>gaps</a:t>
            </a:r>
            <a:r>
              <a:rPr lang="en-US" sz="2400" smtClean="0"/>
              <a:t> are the distances in</a:t>
            </a:r>
            <a:br>
              <a:rPr lang="en-US" sz="2400" smtClean="0"/>
            </a:br>
            <a:r>
              <a:rPr lang="en-US" sz="2400" smtClean="0"/>
              <a:t>pixel between components.</a:t>
            </a:r>
          </a:p>
          <a:p>
            <a:pPr>
              <a:spcBef>
                <a:spcPct val="100000"/>
              </a:spcBef>
            </a:pPr>
            <a:r>
              <a:rPr lang="en-US" sz="2200" smtClean="0">
                <a:latin typeface="Courier New" pitchFamily="49" charset="0"/>
              </a:rPr>
              <a:t>public FlowLayout(int alignment)</a:t>
            </a:r>
          </a:p>
          <a:p>
            <a:pPr>
              <a:buFont typeface="Monotype Sorts" pitchFamily="2" charset="2"/>
              <a:buNone/>
            </a:pPr>
            <a:r>
              <a:rPr lang="en-US" sz="2400" smtClean="0"/>
              <a:t>	Constructs a new </a:t>
            </a:r>
            <a:r>
              <a:rPr lang="en-US" sz="2200" smtClean="0">
                <a:latin typeface="Courier New" pitchFamily="49" charset="0"/>
              </a:rPr>
              <a:t>FlowLayout</a:t>
            </a:r>
            <a:r>
              <a:rPr lang="en-US" sz="2400" smtClean="0"/>
              <a:t> with a specified alignment and a default gap of five pixels for both horizontal and vertical.</a:t>
            </a:r>
          </a:p>
          <a:p>
            <a:pPr>
              <a:spcBef>
                <a:spcPct val="100000"/>
              </a:spcBef>
            </a:pPr>
            <a:r>
              <a:rPr lang="en-US" sz="2200" smtClean="0">
                <a:latin typeface="Courier New" pitchFamily="49" charset="0"/>
              </a:rPr>
              <a:t>public FlowLayout()</a:t>
            </a:r>
          </a:p>
          <a:p>
            <a:pPr>
              <a:buFont typeface="Monotype Sorts" pitchFamily="2" charset="2"/>
              <a:buNone/>
            </a:pPr>
            <a:r>
              <a:rPr lang="en-US" sz="2400" smtClean="0"/>
              <a:t>	Constructs a new </a:t>
            </a:r>
            <a:r>
              <a:rPr lang="en-US" sz="2200" smtClean="0">
                <a:latin typeface="Courier New" pitchFamily="49" charset="0"/>
              </a:rPr>
              <a:t>FlowLayout</a:t>
            </a:r>
            <a:r>
              <a:rPr lang="en-US" sz="2400" smtClean="0"/>
              <a:t> with a default</a:t>
            </a:r>
            <a:br>
              <a:rPr lang="en-US" sz="2400" smtClean="0"/>
            </a:br>
            <a:r>
              <a:rPr lang="en-US" sz="2400" smtClean="0"/>
              <a:t>center alignment and a default gap of five pixels</a:t>
            </a:r>
            <a:br>
              <a:rPr lang="en-US" sz="2400" smtClean="0"/>
            </a:br>
            <a:r>
              <a:rPr lang="en-US" sz="2400" smtClean="0"/>
              <a:t>for both horizontal and vertical.</a:t>
            </a:r>
            <a:endParaRPr lang="en-US" sz="2800" smtClean="0">
              <a:latin typeface="Book Antiqua" pitchFamily="18" charset="0"/>
            </a:endParaRPr>
          </a:p>
        </p:txBody>
      </p:sp>
    </p:spTree>
    <p:extLst>
      <p:ext uri="{BB962C8B-B14F-4D97-AF65-F5344CB8AC3E}">
        <p14:creationId xmlns:p14="http://schemas.microsoft.com/office/powerpoint/2010/main" val="3565458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228600"/>
            <a:ext cx="7772400" cy="1428750"/>
          </a:xfrm>
          <a:noFill/>
        </p:spPr>
        <p:txBody>
          <a:bodyPr>
            <a:normAutofit fontScale="90000"/>
          </a:bodyPr>
          <a:lstStyle/>
          <a:p>
            <a:r>
              <a:rPr lang="en-US" sz="4900" b="1" dirty="0" smtClean="0"/>
              <a:t>Example</a:t>
            </a:r>
            <a:r>
              <a:rPr lang="en-US" sz="4000" b="1" dirty="0" smtClean="0"/>
              <a:t/>
            </a:r>
            <a:br>
              <a:rPr lang="en-US" sz="4000" b="1" dirty="0" smtClean="0"/>
            </a:br>
            <a:r>
              <a:rPr lang="en-US" sz="4000" b="1" dirty="0" smtClean="0"/>
              <a:t>Testing the </a:t>
            </a:r>
            <a:r>
              <a:rPr lang="en-US" sz="4000" b="1" dirty="0" err="1" smtClean="0">
                <a:solidFill>
                  <a:srgbClr val="FF0000"/>
                </a:solidFill>
                <a:latin typeface="Courier New" pitchFamily="49" charset="0"/>
              </a:rPr>
              <a:t>FlowLayout</a:t>
            </a:r>
            <a:r>
              <a:rPr lang="en-US" sz="4000" b="1" dirty="0" smtClean="0">
                <a:solidFill>
                  <a:srgbClr val="FF0000"/>
                </a:solidFill>
              </a:rPr>
              <a:t> </a:t>
            </a:r>
            <a:r>
              <a:rPr lang="en-US" sz="4000" b="1" dirty="0" smtClean="0"/>
              <a:t>Manager</a:t>
            </a:r>
            <a:endParaRPr lang="en-US" sz="4200" b="1" dirty="0" smtClean="0">
              <a:latin typeface="Courier New" pitchFamily="49" charset="0"/>
            </a:endParaRPr>
          </a:p>
        </p:txBody>
      </p:sp>
      <p:sp>
        <p:nvSpPr>
          <p:cNvPr id="16387" name="Rectangle 3"/>
          <p:cNvSpPr>
            <a:spLocks noGrp="1" noChangeArrowheads="1"/>
          </p:cNvSpPr>
          <p:nvPr>
            <p:ph type="body" idx="1"/>
          </p:nvPr>
        </p:nvSpPr>
        <p:spPr>
          <a:xfrm>
            <a:off x="381000" y="1752600"/>
            <a:ext cx="3581400" cy="3581400"/>
          </a:xfrm>
          <a:noFill/>
        </p:spPr>
        <p:txBody>
          <a:bodyPr/>
          <a:lstStyle/>
          <a:p>
            <a:pPr marL="0" indent="0">
              <a:buFont typeface="Monotype Sorts" pitchFamily="2" charset="2"/>
              <a:buNone/>
            </a:pPr>
            <a:r>
              <a:rPr lang="en-US" sz="2800" smtClean="0"/>
              <a:t>The components are arranged in the container from left to right in the order in which they were added. When one row becomes filled, a new row is started.</a:t>
            </a:r>
            <a:r>
              <a:rPr lang="en-US" smtClean="0">
                <a:latin typeface="Book Antiqua" pitchFamily="18" charset="0"/>
              </a:rPr>
              <a:t> </a:t>
            </a:r>
            <a:endParaRPr lang="en-US" smtClean="0"/>
          </a:p>
        </p:txBody>
      </p:sp>
      <p:pic>
        <p:nvPicPr>
          <p:cNvPr id="1639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981200"/>
            <a:ext cx="4648200" cy="28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755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CD72248-10DF-48F2-85D6-137EDBC1D5EB}" type="slidenum">
              <a:rPr lang="en-US" sz="1400"/>
              <a:pPr/>
              <a:t>3</a:t>
            </a:fld>
            <a:endParaRPr lang="en-US" sz="1400"/>
          </a:p>
        </p:txBody>
      </p:sp>
      <p:sp>
        <p:nvSpPr>
          <p:cNvPr id="921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46D8424C-C420-4C40-BF67-BB4C3BC429AB}" type="slidenum">
              <a:rPr lang="en-US" sz="1400"/>
              <a:pPr algn="r"/>
              <a:t>3</a:t>
            </a:fld>
            <a:endParaRPr lang="en-US" sz="1400"/>
          </a:p>
        </p:txBody>
      </p:sp>
      <p:sp>
        <p:nvSpPr>
          <p:cNvPr id="9220" name="Rectangle 2"/>
          <p:cNvSpPr>
            <a:spLocks noGrp="1" noChangeArrowheads="1"/>
          </p:cNvSpPr>
          <p:nvPr>
            <p:ph type="title" idx="4294967295"/>
          </p:nvPr>
        </p:nvSpPr>
        <p:spPr>
          <a:xfrm>
            <a:off x="304800" y="228600"/>
            <a:ext cx="8610600" cy="914400"/>
          </a:xfrm>
          <a:noFill/>
        </p:spPr>
        <p:txBody>
          <a:bodyPr>
            <a:normAutofit fontScale="90000"/>
          </a:bodyPr>
          <a:lstStyle/>
          <a:p>
            <a:r>
              <a:rPr lang="en-US" b="1" dirty="0" smtClean="0"/>
              <a:t>Object cannot be created from </a:t>
            </a:r>
            <a:br>
              <a:rPr lang="en-US" b="1" dirty="0" smtClean="0"/>
            </a:br>
            <a:r>
              <a:rPr lang="en-US" b="1" dirty="0" smtClean="0"/>
              <a:t>abstract class </a:t>
            </a:r>
          </a:p>
        </p:txBody>
      </p:sp>
      <p:sp>
        <p:nvSpPr>
          <p:cNvPr id="9221" name="Text Box 3"/>
          <p:cNvSpPr txBox="1">
            <a:spLocks noChangeArrowheads="1"/>
          </p:cNvSpPr>
          <p:nvPr/>
        </p:nvSpPr>
        <p:spPr bwMode="auto">
          <a:xfrm>
            <a:off x="304800" y="16002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3600" dirty="0">
                <a:cs typeface="Times New Roman" pitchFamily="18" charset="0"/>
              </a:rPr>
              <a:t>An abstract class cannot be instantiated using the </a:t>
            </a:r>
            <a:r>
              <a:rPr lang="en-US" sz="3600" u="sng" dirty="0">
                <a:cs typeface="Times New Roman" pitchFamily="18" charset="0"/>
              </a:rPr>
              <a:t>new</a:t>
            </a:r>
            <a:r>
              <a:rPr lang="en-US" sz="3600" dirty="0">
                <a:cs typeface="Times New Roman" pitchFamily="18" charset="0"/>
              </a:rPr>
              <a:t> operator, but you can still define its constructors, which are invoked in the constructors of its subclasses. For instance, the constructors of </a:t>
            </a:r>
            <a:r>
              <a:rPr lang="en-US" sz="3600" u="sng" dirty="0" err="1">
                <a:cs typeface="Times New Roman" pitchFamily="18" charset="0"/>
              </a:rPr>
              <a:t>GeometricObject</a:t>
            </a:r>
            <a:r>
              <a:rPr lang="en-US" sz="3600" dirty="0">
                <a:cs typeface="Times New Roman" pitchFamily="18" charset="0"/>
              </a:rPr>
              <a:t> are invoked in the </a:t>
            </a:r>
            <a:r>
              <a:rPr lang="en-US" sz="3600" u="sng" dirty="0">
                <a:cs typeface="Times New Roman" pitchFamily="18" charset="0"/>
              </a:rPr>
              <a:t>Circle</a:t>
            </a:r>
            <a:r>
              <a:rPr lang="en-US" sz="3600" dirty="0">
                <a:cs typeface="Times New Roman" pitchFamily="18" charset="0"/>
              </a:rPr>
              <a:t> class and the </a:t>
            </a:r>
            <a:r>
              <a:rPr lang="en-US" sz="3600" u="sng" dirty="0">
                <a:cs typeface="Times New Roman" pitchFamily="18" charset="0"/>
              </a:rPr>
              <a:t>Rectangle</a:t>
            </a:r>
            <a:r>
              <a:rPr lang="en-US" sz="3600" dirty="0">
                <a:cs typeface="Times New Roman" pitchFamily="18" charset="0"/>
              </a:rPr>
              <a:t> class. </a:t>
            </a:r>
          </a:p>
        </p:txBody>
      </p:sp>
    </p:spTree>
    <p:extLst>
      <p:ext uri="{BB962C8B-B14F-4D97-AF65-F5344CB8AC3E}">
        <p14:creationId xmlns:p14="http://schemas.microsoft.com/office/powerpoint/2010/main" val="3111401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FlowLayout</a:t>
            </a:r>
            <a:endParaRPr lang="en-US" dirty="0"/>
          </a:p>
        </p:txBody>
      </p:sp>
      <p:sp>
        <p:nvSpPr>
          <p:cNvPr id="3" name="Content Placeholder 2"/>
          <p:cNvSpPr>
            <a:spLocks noGrp="1"/>
          </p:cNvSpPr>
          <p:nvPr>
            <p:ph idx="1"/>
          </p:nvPr>
        </p:nvSpPr>
        <p:spPr>
          <a:xfrm>
            <a:off x="1143000" y="1677692"/>
            <a:ext cx="7543800" cy="4525963"/>
          </a:xfrm>
        </p:spPr>
        <p:txBody>
          <a:bodyPr>
            <a:normAutofit fontScale="40000" lnSpcReduction="20000"/>
          </a:bodyPr>
          <a:lstStyle/>
          <a:p>
            <a:pPr marL="0" indent="0">
              <a:buNone/>
            </a:pPr>
            <a:r>
              <a:rPr lang="en-US" b="1" dirty="0"/>
              <a:t>import </a:t>
            </a:r>
            <a:r>
              <a:rPr lang="en-US" b="1" dirty="0" err="1"/>
              <a:t>java.awt.FlowLayout</a:t>
            </a:r>
            <a:r>
              <a:rPr lang="en-US" b="1" dirty="0" smtClean="0"/>
              <a:t>;</a:t>
            </a:r>
          </a:p>
          <a:p>
            <a:pPr marL="0" indent="0">
              <a:buNone/>
            </a:pPr>
            <a:r>
              <a:rPr lang="en-US" b="1" dirty="0"/>
              <a:t>import </a:t>
            </a:r>
            <a:r>
              <a:rPr lang="en-US" b="1" dirty="0" err="1"/>
              <a:t>javax.swing</a:t>
            </a:r>
            <a:r>
              <a:rPr lang="en-US" b="1" dirty="0"/>
              <a:t>.*;</a:t>
            </a:r>
            <a:endParaRPr lang="en-US" b="1" dirty="0" smtClean="0">
              <a:solidFill>
                <a:srgbClr val="7F0055"/>
              </a:solidFill>
              <a:latin typeface="Consolas"/>
            </a:endParaRPr>
          </a:p>
          <a:p>
            <a:pPr marL="0" indent="0">
              <a:buNone/>
            </a:pPr>
            <a:r>
              <a:rPr lang="en-US" b="1" dirty="0" smtClean="0">
                <a:solidFill>
                  <a:srgbClr val="7F0055"/>
                </a:solidFill>
                <a:latin typeface="Consolas"/>
              </a:rPr>
              <a:t>public</a:t>
            </a:r>
            <a:r>
              <a:rPr lang="en-US" b="1" dirty="0" smtClean="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myInput</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a:t>
            </a:r>
            <a:r>
              <a:rPr lang="en-US" b="1" dirty="0" err="1">
                <a:solidFill>
                  <a:srgbClr val="000000"/>
                </a:solidFill>
                <a:latin typeface="Consolas"/>
              </a:rPr>
              <a:t>JFrame</a:t>
            </a:r>
            <a:r>
              <a:rPr lang="en-US" b="1" dirty="0">
                <a:solidFill>
                  <a:srgbClr val="000000"/>
                </a:solidFill>
                <a:latin typeface="Consolas"/>
              </a:rPr>
              <a:t> {</a:t>
            </a:r>
          </a:p>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000000"/>
                </a:solidFill>
                <a:latin typeface="Consolas"/>
              </a:rPr>
              <a:t>args</a:t>
            </a:r>
            <a:r>
              <a:rPr lang="en-US" b="1" dirty="0">
                <a:solidFill>
                  <a:srgbClr val="000000"/>
                </a:solidFill>
                <a:latin typeface="Consolas"/>
              </a:rPr>
              <a:t>) {</a:t>
            </a:r>
          </a:p>
          <a:p>
            <a:pPr marL="0" indent="0">
              <a:buNone/>
            </a:pPr>
            <a:r>
              <a:rPr lang="en-US" dirty="0" err="1">
                <a:solidFill>
                  <a:srgbClr val="000000"/>
                </a:solidFill>
                <a:latin typeface="Consolas"/>
              </a:rPr>
              <a:t>JFrame</a:t>
            </a:r>
            <a:r>
              <a:rPr lang="en-US" dirty="0">
                <a:solidFill>
                  <a:srgbClr val="000000"/>
                </a:solidFill>
                <a:latin typeface="Consolas"/>
              </a:rPr>
              <a:t> frame=</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JFrame</a:t>
            </a:r>
            <a:r>
              <a:rPr lang="en-US" b="1" dirty="0">
                <a:solidFill>
                  <a:srgbClr val="000000"/>
                </a:solidFill>
                <a:latin typeface="Consolas"/>
              </a:rPr>
              <a:t>();</a:t>
            </a:r>
          </a:p>
          <a:p>
            <a:pPr marL="0" indent="0">
              <a:buNone/>
            </a:pPr>
            <a:endParaRPr lang="en-US" dirty="0">
              <a:latin typeface="Consolas"/>
            </a:endParaRPr>
          </a:p>
          <a:p>
            <a:pPr marL="0" indent="0">
              <a:buNone/>
            </a:pPr>
            <a:r>
              <a:rPr lang="en-US" dirty="0" err="1">
                <a:solidFill>
                  <a:srgbClr val="000000"/>
                </a:solidFill>
                <a:latin typeface="Consolas"/>
              </a:rPr>
              <a:t>frame.setLayout</a:t>
            </a:r>
            <a:r>
              <a:rPr lang="en-US" dirty="0">
                <a:solidFill>
                  <a:srgbClr val="000000"/>
                </a:solidFill>
                <a:latin typeface="Consolas"/>
              </a:rPr>
              <a:t>(</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FlowLayout</a:t>
            </a:r>
            <a:r>
              <a:rPr lang="en-US" b="1" dirty="0">
                <a:solidFill>
                  <a:srgbClr val="000000"/>
                </a:solidFill>
                <a:latin typeface="Consolas"/>
              </a:rPr>
              <a:t>(FlowLayout.</a:t>
            </a:r>
            <a:r>
              <a:rPr lang="en-US" b="1" i="1" dirty="0">
                <a:solidFill>
                  <a:srgbClr val="0000C0"/>
                </a:solidFill>
                <a:latin typeface="Consolas"/>
              </a:rPr>
              <a:t>LEFT</a:t>
            </a:r>
            <a:r>
              <a:rPr lang="en-US" b="1" i="1" dirty="0">
                <a:solidFill>
                  <a:srgbClr val="000000"/>
                </a:solidFill>
                <a:latin typeface="Consolas"/>
              </a:rPr>
              <a:t>,10,20));</a:t>
            </a:r>
          </a:p>
          <a:p>
            <a:pPr marL="0" indent="0">
              <a:buNone/>
            </a:pPr>
            <a:r>
              <a:rPr lang="en-US" dirty="0" err="1">
                <a:solidFill>
                  <a:srgbClr val="000000"/>
                </a:solidFill>
                <a:latin typeface="Consolas"/>
              </a:rPr>
              <a:t>frame.</a:t>
            </a:r>
            <a:r>
              <a:rPr lang="en-US" dirty="0" err="1">
                <a:solidFill>
                  <a:srgbClr val="000000"/>
                </a:solidFill>
                <a:highlight>
                  <a:srgbClr val="D4D4D4"/>
                </a:highlight>
                <a:latin typeface="Consolas"/>
              </a:rPr>
              <a:t>add</a:t>
            </a:r>
            <a:r>
              <a:rPr lang="en-US" dirty="0">
                <a:solidFill>
                  <a:srgbClr val="000000"/>
                </a:solidFill>
                <a:highlight>
                  <a:srgbClr val="D4D4D4"/>
                </a:highlight>
                <a:latin typeface="Consolas"/>
              </a:rPr>
              <a:t>(</a:t>
            </a:r>
            <a:r>
              <a:rPr lang="en-US" b="1" dirty="0">
                <a:solidFill>
                  <a:srgbClr val="7F0055"/>
                </a:solidFill>
                <a:highlight>
                  <a:srgbClr val="D4D4D4"/>
                </a:highlight>
                <a:latin typeface="Consolas"/>
              </a:rPr>
              <a:t>new</a:t>
            </a:r>
            <a:r>
              <a:rPr lang="en-US" b="1" dirty="0">
                <a:solidFill>
                  <a:srgbClr val="000000"/>
                </a:solidFill>
                <a:highlight>
                  <a:srgbClr val="D4D4D4"/>
                </a:highlight>
                <a:latin typeface="Consolas"/>
              </a:rPr>
              <a:t> </a:t>
            </a:r>
            <a:r>
              <a:rPr lang="en-US" b="1" dirty="0" err="1">
                <a:solidFill>
                  <a:srgbClr val="000000"/>
                </a:solidFill>
                <a:highlight>
                  <a:srgbClr val="D4D4D4"/>
                </a:highlight>
                <a:latin typeface="Consolas"/>
              </a:rPr>
              <a:t>JLabel</a:t>
            </a:r>
            <a:r>
              <a:rPr lang="en-US" b="1" dirty="0">
                <a:solidFill>
                  <a:srgbClr val="000000"/>
                </a:solidFill>
                <a:highlight>
                  <a:srgbClr val="D4D4D4"/>
                </a:highlight>
                <a:latin typeface="Consolas"/>
              </a:rPr>
              <a:t>(</a:t>
            </a:r>
            <a:r>
              <a:rPr lang="en-US" b="1" dirty="0">
                <a:solidFill>
                  <a:srgbClr val="2A00FF"/>
                </a:solidFill>
                <a:highlight>
                  <a:srgbClr val="D4D4D4"/>
                </a:highlight>
                <a:latin typeface="Consolas"/>
              </a:rPr>
              <a:t>"First Name"</a:t>
            </a:r>
            <a:r>
              <a:rPr lang="en-US" b="1" dirty="0">
                <a:solidFill>
                  <a:srgbClr val="000000"/>
                </a:solidFill>
                <a:highlight>
                  <a:srgbClr val="D4D4D4"/>
                </a:highlight>
                <a:latin typeface="Consolas"/>
              </a:rPr>
              <a:t>));</a:t>
            </a:r>
          </a:p>
          <a:p>
            <a:pPr marL="0" indent="0">
              <a:buNone/>
            </a:pPr>
            <a:r>
              <a:rPr lang="en-US" dirty="0" err="1">
                <a:solidFill>
                  <a:srgbClr val="000000"/>
                </a:solidFill>
                <a:latin typeface="Consolas"/>
              </a:rPr>
              <a:t>frame.</a:t>
            </a:r>
            <a:r>
              <a:rPr lang="en-US" dirty="0" err="1">
                <a:solidFill>
                  <a:srgbClr val="000000"/>
                </a:solidFill>
                <a:highlight>
                  <a:srgbClr val="D4D4D4"/>
                </a:highlight>
                <a:latin typeface="Consolas"/>
              </a:rPr>
              <a:t>add</a:t>
            </a:r>
            <a:r>
              <a:rPr lang="en-US" dirty="0">
                <a:solidFill>
                  <a:srgbClr val="000000"/>
                </a:solidFill>
                <a:highlight>
                  <a:srgbClr val="D4D4D4"/>
                </a:highlight>
                <a:latin typeface="Consolas"/>
              </a:rPr>
              <a:t>(</a:t>
            </a:r>
            <a:r>
              <a:rPr lang="en-US" b="1" dirty="0">
                <a:solidFill>
                  <a:srgbClr val="7F0055"/>
                </a:solidFill>
                <a:highlight>
                  <a:srgbClr val="D4D4D4"/>
                </a:highlight>
                <a:latin typeface="Consolas"/>
              </a:rPr>
              <a:t>new</a:t>
            </a:r>
            <a:r>
              <a:rPr lang="en-US" b="1" dirty="0">
                <a:solidFill>
                  <a:srgbClr val="000000"/>
                </a:solidFill>
                <a:highlight>
                  <a:srgbClr val="D4D4D4"/>
                </a:highlight>
                <a:latin typeface="Consolas"/>
              </a:rPr>
              <a:t> </a:t>
            </a:r>
            <a:r>
              <a:rPr lang="en-US" b="1" dirty="0" err="1">
                <a:solidFill>
                  <a:srgbClr val="000000"/>
                </a:solidFill>
                <a:highlight>
                  <a:srgbClr val="D4D4D4"/>
                </a:highlight>
                <a:latin typeface="Consolas"/>
              </a:rPr>
              <a:t>JTextField</a:t>
            </a:r>
            <a:r>
              <a:rPr lang="en-US" b="1" dirty="0">
                <a:solidFill>
                  <a:srgbClr val="000000"/>
                </a:solidFill>
                <a:highlight>
                  <a:srgbClr val="D4D4D4"/>
                </a:highlight>
                <a:latin typeface="Consolas"/>
              </a:rPr>
              <a:t>(8));</a:t>
            </a:r>
          </a:p>
          <a:p>
            <a:pPr marL="0" indent="0">
              <a:buNone/>
            </a:pPr>
            <a:r>
              <a:rPr lang="en-US" dirty="0" err="1">
                <a:solidFill>
                  <a:srgbClr val="000000"/>
                </a:solidFill>
                <a:latin typeface="Consolas"/>
              </a:rPr>
              <a:t>frame.</a:t>
            </a:r>
            <a:r>
              <a:rPr lang="en-US" dirty="0" err="1">
                <a:solidFill>
                  <a:srgbClr val="000000"/>
                </a:solidFill>
                <a:highlight>
                  <a:srgbClr val="D4D4D4"/>
                </a:highlight>
                <a:latin typeface="Consolas"/>
              </a:rPr>
              <a:t>add</a:t>
            </a:r>
            <a:r>
              <a:rPr lang="en-US" dirty="0">
                <a:solidFill>
                  <a:srgbClr val="000000"/>
                </a:solidFill>
                <a:highlight>
                  <a:srgbClr val="D4D4D4"/>
                </a:highlight>
                <a:latin typeface="Consolas"/>
              </a:rPr>
              <a:t>(</a:t>
            </a:r>
            <a:r>
              <a:rPr lang="en-US" b="1" dirty="0">
                <a:solidFill>
                  <a:srgbClr val="7F0055"/>
                </a:solidFill>
                <a:highlight>
                  <a:srgbClr val="D4D4D4"/>
                </a:highlight>
                <a:latin typeface="Consolas"/>
              </a:rPr>
              <a:t>new</a:t>
            </a:r>
            <a:r>
              <a:rPr lang="en-US" b="1" dirty="0">
                <a:solidFill>
                  <a:srgbClr val="000000"/>
                </a:solidFill>
                <a:highlight>
                  <a:srgbClr val="D4D4D4"/>
                </a:highlight>
                <a:latin typeface="Consolas"/>
              </a:rPr>
              <a:t> </a:t>
            </a:r>
            <a:r>
              <a:rPr lang="en-US" b="1" dirty="0" err="1">
                <a:solidFill>
                  <a:srgbClr val="000000"/>
                </a:solidFill>
                <a:highlight>
                  <a:srgbClr val="D4D4D4"/>
                </a:highlight>
                <a:latin typeface="Consolas"/>
              </a:rPr>
              <a:t>JLabel</a:t>
            </a:r>
            <a:r>
              <a:rPr lang="en-US" b="1" dirty="0">
                <a:solidFill>
                  <a:srgbClr val="000000"/>
                </a:solidFill>
                <a:highlight>
                  <a:srgbClr val="D4D4D4"/>
                </a:highlight>
                <a:latin typeface="Consolas"/>
              </a:rPr>
              <a:t>(</a:t>
            </a:r>
            <a:r>
              <a:rPr lang="en-US" b="1" dirty="0">
                <a:solidFill>
                  <a:srgbClr val="2A00FF"/>
                </a:solidFill>
                <a:highlight>
                  <a:srgbClr val="D4D4D4"/>
                </a:highlight>
                <a:latin typeface="Consolas"/>
              </a:rPr>
              <a:t>"MI"</a:t>
            </a:r>
            <a:r>
              <a:rPr lang="en-US" b="1" dirty="0">
                <a:solidFill>
                  <a:srgbClr val="000000"/>
                </a:solidFill>
                <a:highlight>
                  <a:srgbClr val="D4D4D4"/>
                </a:highlight>
                <a:latin typeface="Consolas"/>
              </a:rPr>
              <a:t>));</a:t>
            </a:r>
          </a:p>
          <a:p>
            <a:pPr marL="0" indent="0">
              <a:buNone/>
            </a:pPr>
            <a:r>
              <a:rPr lang="en-US" dirty="0" err="1">
                <a:solidFill>
                  <a:srgbClr val="000000"/>
                </a:solidFill>
                <a:latin typeface="Consolas"/>
              </a:rPr>
              <a:t>frame.</a:t>
            </a:r>
            <a:r>
              <a:rPr lang="en-US" dirty="0" err="1">
                <a:solidFill>
                  <a:srgbClr val="000000"/>
                </a:solidFill>
                <a:highlight>
                  <a:srgbClr val="D4D4D4"/>
                </a:highlight>
                <a:latin typeface="Consolas"/>
              </a:rPr>
              <a:t>add</a:t>
            </a:r>
            <a:r>
              <a:rPr lang="en-US" dirty="0">
                <a:solidFill>
                  <a:srgbClr val="000000"/>
                </a:solidFill>
                <a:highlight>
                  <a:srgbClr val="D4D4D4"/>
                </a:highlight>
                <a:latin typeface="Consolas"/>
              </a:rPr>
              <a:t>(</a:t>
            </a:r>
            <a:r>
              <a:rPr lang="en-US" b="1" dirty="0">
                <a:solidFill>
                  <a:srgbClr val="7F0055"/>
                </a:solidFill>
                <a:highlight>
                  <a:srgbClr val="D4D4D4"/>
                </a:highlight>
                <a:latin typeface="Consolas"/>
              </a:rPr>
              <a:t>new</a:t>
            </a:r>
            <a:r>
              <a:rPr lang="en-US" b="1" dirty="0">
                <a:solidFill>
                  <a:srgbClr val="000000"/>
                </a:solidFill>
                <a:highlight>
                  <a:srgbClr val="D4D4D4"/>
                </a:highlight>
                <a:latin typeface="Consolas"/>
              </a:rPr>
              <a:t> </a:t>
            </a:r>
            <a:r>
              <a:rPr lang="en-US" b="1" dirty="0" err="1">
                <a:solidFill>
                  <a:srgbClr val="000000"/>
                </a:solidFill>
                <a:highlight>
                  <a:srgbClr val="D4D4D4"/>
                </a:highlight>
                <a:latin typeface="Consolas"/>
              </a:rPr>
              <a:t>JTextField</a:t>
            </a:r>
            <a:r>
              <a:rPr lang="en-US" b="1" dirty="0">
                <a:solidFill>
                  <a:srgbClr val="000000"/>
                </a:solidFill>
                <a:highlight>
                  <a:srgbClr val="D4D4D4"/>
                </a:highlight>
                <a:latin typeface="Consolas"/>
              </a:rPr>
              <a:t>(1));</a:t>
            </a:r>
          </a:p>
          <a:p>
            <a:pPr marL="0" indent="0">
              <a:buNone/>
            </a:pPr>
            <a:r>
              <a:rPr lang="en-US" dirty="0" err="1">
                <a:solidFill>
                  <a:srgbClr val="000000"/>
                </a:solidFill>
                <a:latin typeface="Consolas"/>
              </a:rPr>
              <a:t>frame.</a:t>
            </a:r>
            <a:r>
              <a:rPr lang="en-US" dirty="0" err="1">
                <a:solidFill>
                  <a:srgbClr val="000000"/>
                </a:solidFill>
                <a:highlight>
                  <a:srgbClr val="D4D4D4"/>
                </a:highlight>
                <a:latin typeface="Consolas"/>
              </a:rPr>
              <a:t>add</a:t>
            </a:r>
            <a:r>
              <a:rPr lang="en-US" dirty="0">
                <a:solidFill>
                  <a:srgbClr val="000000"/>
                </a:solidFill>
                <a:highlight>
                  <a:srgbClr val="D4D4D4"/>
                </a:highlight>
                <a:latin typeface="Consolas"/>
              </a:rPr>
              <a:t>(</a:t>
            </a:r>
            <a:r>
              <a:rPr lang="en-US" b="1" dirty="0">
                <a:solidFill>
                  <a:srgbClr val="7F0055"/>
                </a:solidFill>
                <a:highlight>
                  <a:srgbClr val="D4D4D4"/>
                </a:highlight>
                <a:latin typeface="Consolas"/>
              </a:rPr>
              <a:t>new</a:t>
            </a:r>
            <a:r>
              <a:rPr lang="en-US" b="1" dirty="0">
                <a:solidFill>
                  <a:srgbClr val="000000"/>
                </a:solidFill>
                <a:highlight>
                  <a:srgbClr val="D4D4D4"/>
                </a:highlight>
                <a:latin typeface="Consolas"/>
              </a:rPr>
              <a:t> </a:t>
            </a:r>
            <a:r>
              <a:rPr lang="en-US" b="1" dirty="0" err="1">
                <a:solidFill>
                  <a:srgbClr val="000000"/>
                </a:solidFill>
                <a:highlight>
                  <a:srgbClr val="D4D4D4"/>
                </a:highlight>
                <a:latin typeface="Consolas"/>
              </a:rPr>
              <a:t>JLabel</a:t>
            </a:r>
            <a:r>
              <a:rPr lang="en-US" b="1" dirty="0">
                <a:solidFill>
                  <a:srgbClr val="000000"/>
                </a:solidFill>
                <a:highlight>
                  <a:srgbClr val="D4D4D4"/>
                </a:highlight>
                <a:latin typeface="Consolas"/>
              </a:rPr>
              <a:t>(</a:t>
            </a:r>
            <a:r>
              <a:rPr lang="en-US" b="1" dirty="0">
                <a:solidFill>
                  <a:srgbClr val="2A00FF"/>
                </a:solidFill>
                <a:highlight>
                  <a:srgbClr val="D4D4D4"/>
                </a:highlight>
                <a:latin typeface="Consolas"/>
              </a:rPr>
              <a:t>"Last Name"</a:t>
            </a:r>
            <a:r>
              <a:rPr lang="en-US" b="1" dirty="0">
                <a:solidFill>
                  <a:srgbClr val="000000"/>
                </a:solidFill>
                <a:highlight>
                  <a:srgbClr val="D4D4D4"/>
                </a:highlight>
                <a:latin typeface="Consolas"/>
              </a:rPr>
              <a:t>));</a:t>
            </a:r>
          </a:p>
          <a:p>
            <a:pPr marL="0" indent="0">
              <a:buNone/>
            </a:pPr>
            <a:r>
              <a:rPr lang="en-US" dirty="0" err="1">
                <a:solidFill>
                  <a:srgbClr val="000000"/>
                </a:solidFill>
                <a:latin typeface="Consolas"/>
              </a:rPr>
              <a:t>frame.</a:t>
            </a:r>
            <a:r>
              <a:rPr lang="en-US" dirty="0" err="1">
                <a:solidFill>
                  <a:srgbClr val="000000"/>
                </a:solidFill>
                <a:highlight>
                  <a:srgbClr val="D4D4D4"/>
                </a:highlight>
                <a:latin typeface="Consolas"/>
              </a:rPr>
              <a:t>add</a:t>
            </a:r>
            <a:r>
              <a:rPr lang="en-US" dirty="0">
                <a:solidFill>
                  <a:srgbClr val="000000"/>
                </a:solidFill>
                <a:highlight>
                  <a:srgbClr val="D4D4D4"/>
                </a:highlight>
                <a:latin typeface="Consolas"/>
              </a:rPr>
              <a:t>(</a:t>
            </a:r>
            <a:r>
              <a:rPr lang="en-US" b="1" dirty="0">
                <a:solidFill>
                  <a:srgbClr val="7F0055"/>
                </a:solidFill>
                <a:highlight>
                  <a:srgbClr val="D4D4D4"/>
                </a:highlight>
                <a:latin typeface="Consolas"/>
              </a:rPr>
              <a:t>new</a:t>
            </a:r>
            <a:r>
              <a:rPr lang="en-US" b="1" dirty="0">
                <a:solidFill>
                  <a:srgbClr val="000000"/>
                </a:solidFill>
                <a:highlight>
                  <a:srgbClr val="D4D4D4"/>
                </a:highlight>
                <a:latin typeface="Consolas"/>
              </a:rPr>
              <a:t> </a:t>
            </a:r>
            <a:r>
              <a:rPr lang="en-US" b="1" dirty="0" err="1">
                <a:solidFill>
                  <a:srgbClr val="000000"/>
                </a:solidFill>
                <a:highlight>
                  <a:srgbClr val="D4D4D4"/>
                </a:highlight>
                <a:latin typeface="Consolas"/>
              </a:rPr>
              <a:t>JTextField</a:t>
            </a:r>
            <a:r>
              <a:rPr lang="en-US" b="1" dirty="0">
                <a:solidFill>
                  <a:srgbClr val="000000"/>
                </a:solidFill>
                <a:highlight>
                  <a:srgbClr val="D4D4D4"/>
                </a:highlight>
                <a:latin typeface="Consolas"/>
              </a:rPr>
              <a:t>(8));</a:t>
            </a:r>
          </a:p>
          <a:p>
            <a:pPr marL="0" indent="0">
              <a:buNone/>
            </a:pPr>
            <a:r>
              <a:rPr lang="en-US" dirty="0" err="1">
                <a:solidFill>
                  <a:srgbClr val="000000"/>
                </a:solidFill>
                <a:latin typeface="Consolas"/>
              </a:rPr>
              <a:t>frame.setTitle</a:t>
            </a:r>
            <a:r>
              <a:rPr lang="en-US" dirty="0">
                <a:solidFill>
                  <a:srgbClr val="000000"/>
                </a:solidFill>
                <a:latin typeface="Consolas"/>
              </a:rPr>
              <a:t>(</a:t>
            </a:r>
            <a:r>
              <a:rPr lang="en-US" dirty="0">
                <a:solidFill>
                  <a:srgbClr val="2A00FF"/>
                </a:solidFill>
                <a:latin typeface="Consolas"/>
              </a:rPr>
              <a:t>"MY Test Frame"</a:t>
            </a:r>
            <a:r>
              <a:rPr lang="en-US" dirty="0">
                <a:solidFill>
                  <a:srgbClr val="000000"/>
                </a:solidFill>
                <a:latin typeface="Consolas"/>
              </a:rPr>
              <a:t>);</a:t>
            </a:r>
          </a:p>
          <a:p>
            <a:pPr marL="0" indent="0">
              <a:buNone/>
            </a:pPr>
            <a:r>
              <a:rPr lang="en-US" dirty="0" err="1">
                <a:solidFill>
                  <a:srgbClr val="000000"/>
                </a:solidFill>
                <a:latin typeface="Consolas"/>
              </a:rPr>
              <a:t>frame.setSize</a:t>
            </a:r>
            <a:r>
              <a:rPr lang="en-US" dirty="0">
                <a:solidFill>
                  <a:srgbClr val="000000"/>
                </a:solidFill>
                <a:latin typeface="Consolas"/>
              </a:rPr>
              <a:t>(400, 300);</a:t>
            </a:r>
          </a:p>
          <a:p>
            <a:pPr marL="0" indent="0">
              <a:buNone/>
            </a:pPr>
            <a:r>
              <a:rPr lang="en-US" dirty="0">
                <a:solidFill>
                  <a:srgbClr val="000000"/>
                </a:solidFill>
                <a:latin typeface="Consolas"/>
              </a:rPr>
              <a:t>    </a:t>
            </a:r>
            <a:r>
              <a:rPr lang="en-US" dirty="0" err="1">
                <a:solidFill>
                  <a:srgbClr val="000000"/>
                </a:solidFill>
                <a:latin typeface="Consolas"/>
              </a:rPr>
              <a:t>frame.setVisible</a:t>
            </a:r>
            <a:r>
              <a:rPr lang="en-US" dirty="0">
                <a:solidFill>
                  <a:srgbClr val="000000"/>
                </a:solidFill>
                <a:latin typeface="Consolas"/>
              </a:rPr>
              <a:t>(</a:t>
            </a:r>
            <a:r>
              <a:rPr lang="en-US" b="1" dirty="0">
                <a:solidFill>
                  <a:srgbClr val="7F0055"/>
                </a:solidFill>
                <a:latin typeface="Consolas"/>
              </a:rPr>
              <a:t>true</a:t>
            </a:r>
            <a:r>
              <a:rPr lang="en-US" b="1" dirty="0">
                <a:solidFill>
                  <a:srgbClr val="000000"/>
                </a:solidFill>
                <a:latin typeface="Consolas"/>
              </a:rPr>
              <a:t>);</a:t>
            </a:r>
          </a:p>
          <a:p>
            <a:pPr marL="0" indent="0">
              <a:buNone/>
            </a:pPr>
            <a:r>
              <a:rPr lang="en-US" dirty="0">
                <a:solidFill>
                  <a:srgbClr val="000000"/>
                </a:solidFill>
                <a:latin typeface="Consolas"/>
              </a:rPr>
              <a:t>    </a:t>
            </a:r>
            <a:r>
              <a:rPr lang="en-US" dirty="0" err="1">
                <a:solidFill>
                  <a:srgbClr val="000000"/>
                </a:solidFill>
                <a:latin typeface="Consolas"/>
              </a:rPr>
              <a:t>frame.setDefaultCloseOperation</a:t>
            </a:r>
            <a:r>
              <a:rPr lang="en-US" dirty="0">
                <a:solidFill>
                  <a:srgbClr val="000000"/>
                </a:solidFill>
                <a:latin typeface="Consolas"/>
              </a:rPr>
              <a:t>(</a:t>
            </a:r>
          </a:p>
          <a:p>
            <a:pPr marL="0" indent="0">
              <a:buNone/>
            </a:pPr>
            <a:r>
              <a:rPr lang="en-US" dirty="0">
                <a:solidFill>
                  <a:srgbClr val="000000"/>
                </a:solidFill>
                <a:latin typeface="Consolas"/>
              </a:rPr>
              <a:t>      </a:t>
            </a:r>
            <a:r>
              <a:rPr lang="en-US" dirty="0" err="1">
                <a:solidFill>
                  <a:srgbClr val="000000"/>
                </a:solidFill>
                <a:latin typeface="Consolas"/>
              </a:rPr>
              <a:t>JFrame.</a:t>
            </a:r>
            <a:r>
              <a:rPr lang="en-US" i="1" dirty="0" err="1">
                <a:solidFill>
                  <a:srgbClr val="0000C0"/>
                </a:solidFill>
                <a:latin typeface="Consolas"/>
              </a:rPr>
              <a:t>EXIT_ON_CLOSE</a:t>
            </a:r>
            <a:r>
              <a:rPr lang="en-US" i="1" dirty="0">
                <a:solidFill>
                  <a:srgbClr val="000000"/>
                </a:solidFill>
                <a:latin typeface="Consolas"/>
              </a:rPr>
              <a:t>);</a:t>
            </a:r>
          </a:p>
          <a:p>
            <a:pPr marL="0" indent="0">
              <a:buNone/>
            </a:pPr>
            <a:endParaRPr lang="en-US" dirty="0">
              <a:latin typeface="Consolas"/>
            </a:endParaRPr>
          </a:p>
          <a:p>
            <a:pPr marL="0" indent="0">
              <a:buNone/>
            </a:pPr>
            <a:r>
              <a:rPr lang="en-US" dirty="0">
                <a:solidFill>
                  <a:srgbClr val="000000"/>
                </a:solidFill>
                <a:latin typeface="Consolas"/>
              </a:rPr>
              <a:t>}</a:t>
            </a:r>
          </a:p>
          <a:p>
            <a:pPr marL="0" indent="0">
              <a:buNone/>
            </a:pPr>
            <a:r>
              <a:rPr lang="en-US" dirty="0">
                <a:solidFill>
                  <a:srgbClr val="000000"/>
                </a:solidFill>
                <a:latin typeface="Consolas"/>
              </a:rPr>
              <a:t>}</a:t>
            </a:r>
          </a:p>
          <a:p>
            <a:pPr marL="0" indent="0">
              <a:buNone/>
            </a:pPr>
            <a:endParaRPr lang="en-US" dirty="0"/>
          </a:p>
        </p:txBody>
      </p:sp>
    </p:spTree>
    <p:extLst>
      <p:ext uri="{BB962C8B-B14F-4D97-AF65-F5344CB8AC3E}">
        <p14:creationId xmlns:p14="http://schemas.microsoft.com/office/powerpoint/2010/main" val="13782333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err="1" smtClean="0">
                <a:solidFill>
                  <a:srgbClr val="FF0000"/>
                </a:solidFill>
              </a:rPr>
              <a:t>FlowLayout</a:t>
            </a:r>
            <a:r>
              <a:rPr lang="en-US" b="1" dirty="0" smtClean="0">
                <a:solidFill>
                  <a:srgbClr val="FF0000"/>
                </a:solidFill>
              </a:rPr>
              <a:t> </a:t>
            </a:r>
            <a:r>
              <a:rPr lang="en-US" b="1" dirty="0" smtClean="0"/>
              <a:t>Manager</a:t>
            </a:r>
            <a:endParaRPr lang="en-US" b="1" dirty="0"/>
          </a:p>
        </p:txBody>
      </p:sp>
      <p:sp>
        <p:nvSpPr>
          <p:cNvPr id="3" name="Content Placeholder 2"/>
          <p:cNvSpPr>
            <a:spLocks noGrp="1"/>
          </p:cNvSpPr>
          <p:nvPr>
            <p:ph idx="1"/>
          </p:nvPr>
        </p:nvSpPr>
        <p:spPr>
          <a:xfrm>
            <a:off x="838200" y="1447801"/>
            <a:ext cx="7467600" cy="3200400"/>
          </a:xfrm>
          <a:ln>
            <a:solidFill>
              <a:schemeClr val="accent1"/>
            </a:solidFill>
          </a:ln>
        </p:spPr>
        <p:txBody>
          <a:bodyPr>
            <a:noAutofit/>
          </a:bodyPr>
          <a:lstStyle/>
          <a:p>
            <a:pPr marL="0" indent="0">
              <a:buNone/>
            </a:pPr>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0000"/>
                </a:solidFill>
                <a:latin typeface="Consolas"/>
              </a:rPr>
              <a:t>ShowFlowLayout</a:t>
            </a:r>
            <a:r>
              <a:rPr lang="en-US" sz="1400" b="1" dirty="0">
                <a:solidFill>
                  <a:srgbClr val="000000"/>
                </a:solidFill>
                <a:latin typeface="Consolas"/>
              </a:rPr>
              <a:t> </a:t>
            </a:r>
            <a:r>
              <a:rPr lang="en-US" sz="1400" b="1" dirty="0">
                <a:solidFill>
                  <a:srgbClr val="7F0055"/>
                </a:solidFill>
                <a:latin typeface="Consolas"/>
              </a:rPr>
              <a:t>extends</a:t>
            </a:r>
            <a:r>
              <a:rPr lang="en-US" sz="1400" b="1" dirty="0">
                <a:solidFill>
                  <a:srgbClr val="000000"/>
                </a:solidFill>
                <a:latin typeface="Consolas"/>
              </a:rPr>
              <a:t> </a:t>
            </a:r>
            <a:r>
              <a:rPr lang="en-US" sz="1400" b="1" dirty="0" err="1">
                <a:solidFill>
                  <a:srgbClr val="000000"/>
                </a:solidFill>
                <a:latin typeface="Consolas"/>
              </a:rPr>
              <a:t>JFrame</a:t>
            </a:r>
            <a:r>
              <a:rPr lang="en-US" sz="1400" b="1" dirty="0">
                <a:solidFill>
                  <a:srgbClr val="000000"/>
                </a:solidFill>
                <a:latin typeface="Consolas"/>
              </a:rPr>
              <a:t>{</a:t>
            </a:r>
          </a:p>
          <a:p>
            <a:pPr marL="0" indent="0">
              <a:buNone/>
            </a:pPr>
            <a:r>
              <a:rPr lang="en-US" sz="1400" b="1" dirty="0">
                <a:solidFill>
                  <a:srgbClr val="7F0055"/>
                </a:solidFill>
                <a:latin typeface="Consolas"/>
              </a:rPr>
              <a:t>public</a:t>
            </a:r>
            <a:r>
              <a:rPr lang="en-US" sz="1400" b="1" dirty="0">
                <a:solidFill>
                  <a:srgbClr val="000000"/>
                </a:solidFill>
                <a:latin typeface="Consolas"/>
              </a:rPr>
              <a:t> </a:t>
            </a:r>
            <a:r>
              <a:rPr lang="en-US" sz="1400" b="1" dirty="0" err="1">
                <a:solidFill>
                  <a:srgbClr val="000000"/>
                </a:solidFill>
                <a:latin typeface="Consolas"/>
              </a:rPr>
              <a:t>ShowFlowLayout</a:t>
            </a:r>
            <a:r>
              <a:rPr lang="en-US" sz="1400" b="1" dirty="0">
                <a:solidFill>
                  <a:srgbClr val="000000"/>
                </a:solidFill>
                <a:latin typeface="Consolas"/>
              </a:rPr>
              <a:t>(){</a:t>
            </a:r>
          </a:p>
          <a:p>
            <a:pPr marL="0" indent="0">
              <a:buNone/>
            </a:pPr>
            <a:r>
              <a:rPr lang="en-US" sz="1400" dirty="0" err="1">
                <a:solidFill>
                  <a:srgbClr val="000000"/>
                </a:solidFill>
                <a:latin typeface="Consolas"/>
              </a:rPr>
              <a:t>setLayout</a:t>
            </a:r>
            <a:r>
              <a:rPr lang="en-US" sz="1400" dirty="0">
                <a:solidFill>
                  <a:srgbClr val="000000"/>
                </a:solidFill>
                <a:latin typeface="Consolas"/>
              </a:rPr>
              <a:t>(</a:t>
            </a:r>
            <a:r>
              <a:rPr lang="en-US" sz="1400" b="1" dirty="0">
                <a:solidFill>
                  <a:srgbClr val="7F0055"/>
                </a:solidFill>
                <a:latin typeface="Consolas"/>
              </a:rPr>
              <a:t>new</a:t>
            </a:r>
            <a:r>
              <a:rPr lang="en-US" sz="1400" b="1" dirty="0">
                <a:solidFill>
                  <a:srgbClr val="000000"/>
                </a:solidFill>
                <a:latin typeface="Consolas"/>
              </a:rPr>
              <a:t> </a:t>
            </a:r>
            <a:r>
              <a:rPr lang="en-US" sz="1400" b="1" dirty="0" err="1">
                <a:solidFill>
                  <a:srgbClr val="000000"/>
                </a:solidFill>
                <a:latin typeface="Consolas"/>
              </a:rPr>
              <a:t>FlowLayout</a:t>
            </a:r>
            <a:r>
              <a:rPr lang="en-US" sz="1400" b="1" dirty="0">
                <a:solidFill>
                  <a:srgbClr val="000000"/>
                </a:solidFill>
                <a:latin typeface="Consolas"/>
              </a:rPr>
              <a:t>(FlowLayout.</a:t>
            </a:r>
            <a:r>
              <a:rPr lang="en-US" sz="1400" b="1" i="1" dirty="0">
                <a:solidFill>
                  <a:srgbClr val="0000C0"/>
                </a:solidFill>
                <a:latin typeface="Consolas"/>
              </a:rPr>
              <a:t>LEFT</a:t>
            </a:r>
            <a:r>
              <a:rPr lang="en-US" sz="1400" b="1" i="1" dirty="0">
                <a:solidFill>
                  <a:srgbClr val="000000"/>
                </a:solidFill>
                <a:latin typeface="Consolas"/>
              </a:rPr>
              <a:t>,10,20));</a:t>
            </a:r>
          </a:p>
          <a:p>
            <a:pPr marL="0" indent="0">
              <a:buNone/>
            </a:pPr>
            <a:r>
              <a:rPr lang="en-US" sz="1400" dirty="0">
                <a:solidFill>
                  <a:srgbClr val="000000"/>
                </a:solidFill>
                <a:latin typeface="Consolas"/>
              </a:rPr>
              <a:t>add(</a:t>
            </a:r>
            <a:r>
              <a:rPr lang="en-US" sz="1400" b="1" dirty="0">
                <a:solidFill>
                  <a:srgbClr val="7F0055"/>
                </a:solidFill>
                <a:latin typeface="Consolas"/>
              </a:rPr>
              <a:t>new</a:t>
            </a:r>
            <a:r>
              <a:rPr lang="en-US" sz="1400" b="1" dirty="0">
                <a:solidFill>
                  <a:srgbClr val="000000"/>
                </a:solidFill>
                <a:latin typeface="Consolas"/>
              </a:rPr>
              <a:t> </a:t>
            </a:r>
            <a:r>
              <a:rPr lang="en-US" sz="1400" b="1" dirty="0" err="1">
                <a:solidFill>
                  <a:srgbClr val="000000"/>
                </a:solidFill>
                <a:latin typeface="Consolas"/>
              </a:rPr>
              <a:t>JLabel</a:t>
            </a:r>
            <a:r>
              <a:rPr lang="en-US" sz="1400" b="1" dirty="0">
                <a:solidFill>
                  <a:srgbClr val="000000"/>
                </a:solidFill>
                <a:latin typeface="Consolas"/>
              </a:rPr>
              <a:t>(</a:t>
            </a:r>
            <a:r>
              <a:rPr lang="en-US" sz="1400" b="1" dirty="0">
                <a:solidFill>
                  <a:srgbClr val="2A00FF"/>
                </a:solidFill>
                <a:latin typeface="Consolas"/>
              </a:rPr>
              <a:t>"First Name"</a:t>
            </a:r>
            <a:r>
              <a:rPr lang="en-US" sz="1400" b="1" dirty="0">
                <a:solidFill>
                  <a:srgbClr val="000000"/>
                </a:solidFill>
                <a:latin typeface="Consolas"/>
              </a:rPr>
              <a:t>));</a:t>
            </a:r>
          </a:p>
          <a:p>
            <a:pPr marL="0" indent="0">
              <a:buNone/>
            </a:pPr>
            <a:r>
              <a:rPr lang="en-US" sz="1400" dirty="0">
                <a:solidFill>
                  <a:srgbClr val="000000"/>
                </a:solidFill>
                <a:latin typeface="Consolas"/>
              </a:rPr>
              <a:t>add(</a:t>
            </a:r>
            <a:r>
              <a:rPr lang="en-US" sz="1400" b="1" dirty="0">
                <a:solidFill>
                  <a:srgbClr val="7F0055"/>
                </a:solidFill>
                <a:latin typeface="Consolas"/>
              </a:rPr>
              <a:t>new</a:t>
            </a:r>
            <a:r>
              <a:rPr lang="en-US" sz="1400" b="1" dirty="0">
                <a:solidFill>
                  <a:srgbClr val="000000"/>
                </a:solidFill>
                <a:latin typeface="Consolas"/>
              </a:rPr>
              <a:t> </a:t>
            </a:r>
            <a:r>
              <a:rPr lang="en-US" sz="1400" b="1" dirty="0" err="1">
                <a:solidFill>
                  <a:srgbClr val="000000"/>
                </a:solidFill>
                <a:latin typeface="Consolas"/>
              </a:rPr>
              <a:t>JTextField</a:t>
            </a:r>
            <a:r>
              <a:rPr lang="en-US" sz="1400" b="1" dirty="0">
                <a:solidFill>
                  <a:srgbClr val="000000"/>
                </a:solidFill>
                <a:latin typeface="Consolas"/>
              </a:rPr>
              <a:t>(8));</a:t>
            </a:r>
          </a:p>
          <a:p>
            <a:pPr marL="0" indent="0">
              <a:buNone/>
            </a:pPr>
            <a:r>
              <a:rPr lang="en-US" sz="1400" dirty="0">
                <a:solidFill>
                  <a:srgbClr val="000000"/>
                </a:solidFill>
                <a:latin typeface="Consolas"/>
              </a:rPr>
              <a:t>add(</a:t>
            </a:r>
            <a:r>
              <a:rPr lang="en-US" sz="1400" b="1" dirty="0">
                <a:solidFill>
                  <a:srgbClr val="7F0055"/>
                </a:solidFill>
                <a:latin typeface="Consolas"/>
              </a:rPr>
              <a:t>new</a:t>
            </a:r>
            <a:r>
              <a:rPr lang="en-US" sz="1400" b="1" dirty="0">
                <a:solidFill>
                  <a:srgbClr val="000000"/>
                </a:solidFill>
                <a:latin typeface="Consolas"/>
              </a:rPr>
              <a:t> </a:t>
            </a:r>
            <a:r>
              <a:rPr lang="en-US" sz="1400" b="1" dirty="0" err="1">
                <a:solidFill>
                  <a:srgbClr val="000000"/>
                </a:solidFill>
                <a:latin typeface="Consolas"/>
              </a:rPr>
              <a:t>JLabel</a:t>
            </a:r>
            <a:r>
              <a:rPr lang="en-US" sz="1400" b="1" dirty="0">
                <a:solidFill>
                  <a:srgbClr val="000000"/>
                </a:solidFill>
                <a:latin typeface="Consolas"/>
              </a:rPr>
              <a:t>(</a:t>
            </a:r>
            <a:r>
              <a:rPr lang="en-US" sz="1400" b="1" dirty="0">
                <a:solidFill>
                  <a:srgbClr val="2A00FF"/>
                </a:solidFill>
                <a:latin typeface="Consolas"/>
              </a:rPr>
              <a:t>"MI"</a:t>
            </a:r>
            <a:r>
              <a:rPr lang="en-US" sz="1400" b="1" dirty="0">
                <a:solidFill>
                  <a:srgbClr val="000000"/>
                </a:solidFill>
                <a:latin typeface="Consolas"/>
              </a:rPr>
              <a:t>));</a:t>
            </a:r>
          </a:p>
          <a:p>
            <a:pPr marL="0" indent="0">
              <a:buNone/>
            </a:pPr>
            <a:r>
              <a:rPr lang="en-US" sz="1400" dirty="0">
                <a:solidFill>
                  <a:srgbClr val="000000"/>
                </a:solidFill>
                <a:latin typeface="Consolas"/>
              </a:rPr>
              <a:t>add(</a:t>
            </a:r>
            <a:r>
              <a:rPr lang="en-US" sz="1400" b="1" dirty="0">
                <a:solidFill>
                  <a:srgbClr val="7F0055"/>
                </a:solidFill>
                <a:latin typeface="Consolas"/>
              </a:rPr>
              <a:t>new</a:t>
            </a:r>
            <a:r>
              <a:rPr lang="en-US" sz="1400" b="1" dirty="0">
                <a:solidFill>
                  <a:srgbClr val="000000"/>
                </a:solidFill>
                <a:latin typeface="Consolas"/>
              </a:rPr>
              <a:t> </a:t>
            </a:r>
            <a:r>
              <a:rPr lang="en-US" sz="1400" b="1" dirty="0" err="1">
                <a:solidFill>
                  <a:srgbClr val="000000"/>
                </a:solidFill>
                <a:latin typeface="Consolas"/>
              </a:rPr>
              <a:t>JTextField</a:t>
            </a:r>
            <a:r>
              <a:rPr lang="en-US" sz="1400" b="1" dirty="0">
                <a:solidFill>
                  <a:srgbClr val="000000"/>
                </a:solidFill>
                <a:latin typeface="Consolas"/>
              </a:rPr>
              <a:t>(1));</a:t>
            </a:r>
          </a:p>
          <a:p>
            <a:pPr marL="0" indent="0">
              <a:buNone/>
            </a:pPr>
            <a:r>
              <a:rPr lang="en-US" sz="1400" dirty="0">
                <a:solidFill>
                  <a:srgbClr val="000000"/>
                </a:solidFill>
                <a:latin typeface="Consolas"/>
              </a:rPr>
              <a:t>add(</a:t>
            </a:r>
            <a:r>
              <a:rPr lang="en-US" sz="1400" b="1" dirty="0">
                <a:solidFill>
                  <a:srgbClr val="7F0055"/>
                </a:solidFill>
                <a:latin typeface="Consolas"/>
              </a:rPr>
              <a:t>new</a:t>
            </a:r>
            <a:r>
              <a:rPr lang="en-US" sz="1400" b="1" dirty="0">
                <a:solidFill>
                  <a:srgbClr val="000000"/>
                </a:solidFill>
                <a:latin typeface="Consolas"/>
              </a:rPr>
              <a:t> </a:t>
            </a:r>
            <a:r>
              <a:rPr lang="en-US" sz="1400" b="1" dirty="0" err="1">
                <a:solidFill>
                  <a:srgbClr val="000000"/>
                </a:solidFill>
                <a:latin typeface="Consolas"/>
              </a:rPr>
              <a:t>JLabel</a:t>
            </a:r>
            <a:r>
              <a:rPr lang="en-US" sz="1400" b="1" dirty="0">
                <a:solidFill>
                  <a:srgbClr val="000000"/>
                </a:solidFill>
                <a:latin typeface="Consolas"/>
              </a:rPr>
              <a:t>(</a:t>
            </a:r>
            <a:r>
              <a:rPr lang="en-US" sz="1400" b="1" dirty="0">
                <a:solidFill>
                  <a:srgbClr val="2A00FF"/>
                </a:solidFill>
                <a:latin typeface="Consolas"/>
              </a:rPr>
              <a:t>"Last Name"</a:t>
            </a:r>
            <a:r>
              <a:rPr lang="en-US" sz="1400" b="1" dirty="0">
                <a:solidFill>
                  <a:srgbClr val="000000"/>
                </a:solidFill>
                <a:latin typeface="Consolas"/>
              </a:rPr>
              <a:t>));</a:t>
            </a:r>
          </a:p>
          <a:p>
            <a:pPr marL="0" indent="0">
              <a:buNone/>
            </a:pPr>
            <a:r>
              <a:rPr lang="en-US" sz="1400" dirty="0">
                <a:solidFill>
                  <a:srgbClr val="000000"/>
                </a:solidFill>
                <a:latin typeface="Consolas"/>
              </a:rPr>
              <a:t>add(</a:t>
            </a:r>
            <a:r>
              <a:rPr lang="en-US" sz="1400" b="1" dirty="0">
                <a:solidFill>
                  <a:srgbClr val="7F0055"/>
                </a:solidFill>
                <a:latin typeface="Consolas"/>
              </a:rPr>
              <a:t>new</a:t>
            </a:r>
            <a:r>
              <a:rPr lang="en-US" sz="1400" b="1" dirty="0">
                <a:solidFill>
                  <a:srgbClr val="000000"/>
                </a:solidFill>
                <a:latin typeface="Consolas"/>
              </a:rPr>
              <a:t> </a:t>
            </a:r>
            <a:r>
              <a:rPr lang="en-US" sz="1400" b="1" dirty="0" err="1">
                <a:solidFill>
                  <a:srgbClr val="000000"/>
                </a:solidFill>
                <a:latin typeface="Consolas"/>
              </a:rPr>
              <a:t>JTextField</a:t>
            </a:r>
            <a:r>
              <a:rPr lang="en-US" sz="1400" b="1" dirty="0">
                <a:solidFill>
                  <a:srgbClr val="000000"/>
                </a:solidFill>
                <a:latin typeface="Consolas"/>
              </a:rPr>
              <a:t>(8</a:t>
            </a:r>
            <a:r>
              <a:rPr lang="en-US" sz="1400" b="1" dirty="0" smtClean="0">
                <a:solidFill>
                  <a:srgbClr val="000000"/>
                </a:solidFill>
                <a:latin typeface="Consolas"/>
              </a:rPr>
              <a:t>));</a:t>
            </a:r>
            <a:endParaRPr lang="en-US" sz="1400" dirty="0">
              <a:latin typeface="Consolas"/>
            </a:endParaRPr>
          </a:p>
          <a:p>
            <a:pPr marL="0" indent="0">
              <a:buNone/>
            </a:pPr>
            <a:r>
              <a:rPr lang="en-US" sz="1400" dirty="0" smtClean="0">
                <a:solidFill>
                  <a:srgbClr val="000000"/>
                </a:solidFill>
                <a:latin typeface="Consolas"/>
              </a:rPr>
              <a:t>}</a:t>
            </a:r>
          </a:p>
          <a:p>
            <a:pPr marL="0" indent="0">
              <a:buNone/>
            </a:pPr>
            <a:r>
              <a:rPr lang="en-US" sz="1400" dirty="0">
                <a:solidFill>
                  <a:srgbClr val="000000"/>
                </a:solidFill>
                <a:latin typeface="Consolas"/>
              </a:rPr>
              <a:t>}</a:t>
            </a:r>
          </a:p>
        </p:txBody>
      </p:sp>
      <p:sp>
        <p:nvSpPr>
          <p:cNvPr id="4" name="TextBox 3"/>
          <p:cNvSpPr txBox="1"/>
          <p:nvPr/>
        </p:nvSpPr>
        <p:spPr>
          <a:xfrm>
            <a:off x="304800" y="5029200"/>
            <a:ext cx="8534400" cy="830997"/>
          </a:xfrm>
          <a:prstGeom prst="rect">
            <a:avLst/>
          </a:prstGeom>
          <a:noFill/>
        </p:spPr>
        <p:txBody>
          <a:bodyPr wrap="square" rtlCol="0">
            <a:spAutoFit/>
          </a:bodyPr>
          <a:lstStyle/>
          <a:p>
            <a:r>
              <a:rPr lang="en-US" sz="2400" dirty="0" smtClean="0"/>
              <a:t>Creates new  </a:t>
            </a:r>
            <a:r>
              <a:rPr lang="en-US" sz="2400" dirty="0" err="1" smtClean="0"/>
              <a:t>FlowLayout</a:t>
            </a:r>
            <a:r>
              <a:rPr lang="en-US" sz="2400" dirty="0" smtClean="0"/>
              <a:t> starts from </a:t>
            </a:r>
            <a:r>
              <a:rPr lang="en-US" sz="2400" dirty="0" smtClean="0">
                <a:solidFill>
                  <a:srgbClr val="FF0000"/>
                </a:solidFill>
              </a:rPr>
              <a:t>Left</a:t>
            </a:r>
            <a:r>
              <a:rPr lang="en-US" sz="2400" dirty="0" smtClean="0"/>
              <a:t> with </a:t>
            </a:r>
            <a:r>
              <a:rPr lang="en-US" sz="2400" dirty="0" smtClean="0">
                <a:solidFill>
                  <a:srgbClr val="FF0000"/>
                </a:solidFill>
              </a:rPr>
              <a:t>10</a:t>
            </a:r>
            <a:r>
              <a:rPr lang="en-US" sz="2400" dirty="0" smtClean="0"/>
              <a:t> horizontal and </a:t>
            </a:r>
            <a:r>
              <a:rPr lang="en-US" sz="2400" dirty="0" smtClean="0">
                <a:solidFill>
                  <a:srgbClr val="FF0000"/>
                </a:solidFill>
              </a:rPr>
              <a:t>20</a:t>
            </a:r>
          </a:p>
          <a:p>
            <a:r>
              <a:rPr lang="en-US" sz="2400" dirty="0" smtClean="0"/>
              <a:t> vertical spacing </a:t>
            </a:r>
            <a:endParaRPr lang="en-US" sz="2400" dirty="0"/>
          </a:p>
        </p:txBody>
      </p:sp>
      <p:cxnSp>
        <p:nvCxnSpPr>
          <p:cNvPr id="6" name="Straight Arrow Connector 5"/>
          <p:cNvCxnSpPr/>
          <p:nvPr/>
        </p:nvCxnSpPr>
        <p:spPr>
          <a:xfrm>
            <a:off x="4724400" y="2209800"/>
            <a:ext cx="304800" cy="281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029200" y="2209800"/>
            <a:ext cx="1295400" cy="281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410200" y="2209800"/>
            <a:ext cx="2971800" cy="281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280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continued</a:t>
            </a:r>
            <a:endParaRPr lang="en-US" b="1" dirty="0"/>
          </a:p>
        </p:txBody>
      </p:sp>
      <p:sp>
        <p:nvSpPr>
          <p:cNvPr id="3" name="Content Placeholder 2"/>
          <p:cNvSpPr>
            <a:spLocks noGrp="1"/>
          </p:cNvSpPr>
          <p:nvPr>
            <p:ph idx="1"/>
          </p:nvPr>
        </p:nvSpPr>
        <p:spPr>
          <a:xfrm>
            <a:off x="990600" y="1600200"/>
            <a:ext cx="7696200" cy="4525963"/>
          </a:xfrm>
        </p:spPr>
        <p:txBody>
          <a:bodyPr>
            <a:normAutofit fontScale="70000" lnSpcReduction="20000"/>
          </a:bodyPr>
          <a:lstStyle/>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myInput</a:t>
            </a:r>
            <a:r>
              <a:rPr lang="en-US" b="1" dirty="0">
                <a:solidFill>
                  <a:srgbClr val="000000"/>
                </a:solidFill>
                <a:latin typeface="Consolas"/>
              </a:rPr>
              <a:t> {</a:t>
            </a:r>
          </a:p>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000000"/>
                </a:solidFill>
                <a:latin typeface="Consolas"/>
              </a:rPr>
              <a:t>args</a:t>
            </a:r>
            <a:r>
              <a:rPr lang="en-US" b="1" dirty="0">
                <a:solidFill>
                  <a:srgbClr val="000000"/>
                </a:solidFill>
                <a:latin typeface="Consolas"/>
              </a:rPr>
              <a:t>) {</a:t>
            </a:r>
          </a:p>
          <a:p>
            <a:pPr marL="0" indent="0">
              <a:buNone/>
            </a:pPr>
            <a:r>
              <a:rPr lang="en-US" dirty="0" err="1">
                <a:solidFill>
                  <a:srgbClr val="000000"/>
                </a:solidFill>
                <a:latin typeface="Consolas"/>
              </a:rPr>
              <a:t>ShowFlowLayout</a:t>
            </a:r>
            <a:r>
              <a:rPr lang="en-US" dirty="0">
                <a:solidFill>
                  <a:srgbClr val="000000"/>
                </a:solidFill>
                <a:latin typeface="Consolas"/>
              </a:rPr>
              <a:t> frame=</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ShowFlowLayout</a:t>
            </a:r>
            <a:r>
              <a:rPr lang="en-US" b="1" dirty="0">
                <a:solidFill>
                  <a:srgbClr val="000000"/>
                </a:solidFill>
                <a:latin typeface="Consolas"/>
              </a:rPr>
              <a:t>();</a:t>
            </a:r>
          </a:p>
          <a:p>
            <a:pPr marL="0" indent="0">
              <a:buNone/>
            </a:pPr>
            <a:endParaRPr lang="en-US" dirty="0">
              <a:latin typeface="Consolas"/>
            </a:endParaRPr>
          </a:p>
          <a:p>
            <a:pPr marL="0" indent="0">
              <a:buNone/>
            </a:pPr>
            <a:r>
              <a:rPr lang="en-US" dirty="0" err="1">
                <a:solidFill>
                  <a:srgbClr val="000000"/>
                </a:solidFill>
                <a:latin typeface="Consolas"/>
              </a:rPr>
              <a:t>frame.setTitle</a:t>
            </a:r>
            <a:r>
              <a:rPr lang="en-US" dirty="0">
                <a:solidFill>
                  <a:srgbClr val="000000"/>
                </a:solidFill>
                <a:latin typeface="Consolas"/>
              </a:rPr>
              <a:t>(</a:t>
            </a:r>
            <a:r>
              <a:rPr lang="en-US" dirty="0">
                <a:solidFill>
                  <a:srgbClr val="2A00FF"/>
                </a:solidFill>
                <a:latin typeface="Consolas"/>
              </a:rPr>
              <a:t>"MY Test Frame"</a:t>
            </a:r>
            <a:r>
              <a:rPr lang="en-US" dirty="0">
                <a:solidFill>
                  <a:srgbClr val="000000"/>
                </a:solidFill>
                <a:latin typeface="Consolas"/>
              </a:rPr>
              <a:t>);</a:t>
            </a:r>
          </a:p>
          <a:p>
            <a:pPr marL="0" indent="0">
              <a:buNone/>
            </a:pPr>
            <a:r>
              <a:rPr lang="en-US" dirty="0" err="1">
                <a:solidFill>
                  <a:srgbClr val="000000"/>
                </a:solidFill>
                <a:latin typeface="Consolas"/>
              </a:rPr>
              <a:t>frame.setSize</a:t>
            </a:r>
            <a:r>
              <a:rPr lang="en-US" dirty="0">
                <a:solidFill>
                  <a:srgbClr val="000000"/>
                </a:solidFill>
                <a:latin typeface="Consolas"/>
              </a:rPr>
              <a:t>(400, 300);</a:t>
            </a:r>
          </a:p>
          <a:p>
            <a:pPr marL="0" indent="0">
              <a:buNone/>
            </a:pPr>
            <a:r>
              <a:rPr lang="en-US" dirty="0">
                <a:solidFill>
                  <a:srgbClr val="000000"/>
                </a:solidFill>
                <a:latin typeface="Consolas"/>
              </a:rPr>
              <a:t>    </a:t>
            </a:r>
            <a:r>
              <a:rPr lang="en-US" dirty="0" err="1">
                <a:solidFill>
                  <a:srgbClr val="000000"/>
                </a:solidFill>
                <a:latin typeface="Consolas"/>
              </a:rPr>
              <a:t>frame.setVisible</a:t>
            </a:r>
            <a:r>
              <a:rPr lang="en-US" dirty="0">
                <a:solidFill>
                  <a:srgbClr val="000000"/>
                </a:solidFill>
                <a:latin typeface="Consolas"/>
              </a:rPr>
              <a:t>(</a:t>
            </a:r>
            <a:r>
              <a:rPr lang="en-US" b="1" dirty="0">
                <a:solidFill>
                  <a:srgbClr val="7F0055"/>
                </a:solidFill>
                <a:latin typeface="Consolas"/>
              </a:rPr>
              <a:t>true</a:t>
            </a:r>
            <a:r>
              <a:rPr lang="en-US" b="1" dirty="0">
                <a:solidFill>
                  <a:srgbClr val="000000"/>
                </a:solidFill>
                <a:latin typeface="Consolas"/>
              </a:rPr>
              <a:t>);</a:t>
            </a:r>
          </a:p>
          <a:p>
            <a:pPr marL="0" indent="0">
              <a:buNone/>
            </a:pPr>
            <a:r>
              <a:rPr lang="en-US" dirty="0">
                <a:solidFill>
                  <a:srgbClr val="000000"/>
                </a:solidFill>
                <a:latin typeface="Consolas"/>
              </a:rPr>
              <a:t>    </a:t>
            </a:r>
            <a:r>
              <a:rPr lang="en-US" dirty="0" err="1">
                <a:solidFill>
                  <a:srgbClr val="000000"/>
                </a:solidFill>
                <a:latin typeface="Consolas"/>
              </a:rPr>
              <a:t>frame.setDefaultCloseOperation</a:t>
            </a:r>
            <a:r>
              <a:rPr lang="en-US" dirty="0">
                <a:solidFill>
                  <a:srgbClr val="000000"/>
                </a:solidFill>
                <a:latin typeface="Consolas"/>
              </a:rPr>
              <a:t>(</a:t>
            </a:r>
          </a:p>
          <a:p>
            <a:pPr marL="0" indent="0">
              <a:buNone/>
            </a:pPr>
            <a:r>
              <a:rPr lang="en-US" dirty="0">
                <a:solidFill>
                  <a:srgbClr val="000000"/>
                </a:solidFill>
                <a:latin typeface="Consolas"/>
              </a:rPr>
              <a:t>      </a:t>
            </a:r>
            <a:r>
              <a:rPr lang="en-US" dirty="0" err="1">
                <a:solidFill>
                  <a:srgbClr val="000000"/>
                </a:solidFill>
                <a:latin typeface="Consolas"/>
              </a:rPr>
              <a:t>JFrame.</a:t>
            </a:r>
            <a:r>
              <a:rPr lang="en-US" i="1" dirty="0" err="1">
                <a:solidFill>
                  <a:srgbClr val="0000C0"/>
                </a:solidFill>
                <a:latin typeface="Consolas"/>
              </a:rPr>
              <a:t>EXIT_ON_CLOSE</a:t>
            </a:r>
            <a:r>
              <a:rPr lang="en-US" i="1" dirty="0">
                <a:solidFill>
                  <a:srgbClr val="000000"/>
                </a:solidFill>
                <a:latin typeface="Consolas"/>
              </a:rPr>
              <a:t>);</a:t>
            </a:r>
          </a:p>
          <a:p>
            <a:pPr marL="0" indent="0">
              <a:buNone/>
            </a:pPr>
            <a:endParaRPr lang="en-US" dirty="0">
              <a:latin typeface="Consolas"/>
            </a:endParaRPr>
          </a:p>
          <a:p>
            <a:pPr marL="0" indent="0">
              <a:buNone/>
            </a:pPr>
            <a:r>
              <a:rPr lang="en-US" dirty="0">
                <a:solidFill>
                  <a:srgbClr val="000000"/>
                </a:solidFill>
                <a:latin typeface="Consolas"/>
              </a:rPr>
              <a:t>}</a:t>
            </a:r>
          </a:p>
          <a:p>
            <a:pPr marL="0" indent="0">
              <a:buNone/>
            </a:pPr>
            <a:r>
              <a:rPr lang="en-US" dirty="0">
                <a:solidFill>
                  <a:srgbClr val="000000"/>
                </a:solidFill>
                <a:latin typeface="Consolas"/>
              </a:rPr>
              <a:t>}</a:t>
            </a:r>
            <a:endParaRPr lang="en-US" dirty="0"/>
          </a:p>
        </p:txBody>
      </p:sp>
    </p:spTree>
    <p:extLst>
      <p:ext uri="{BB962C8B-B14F-4D97-AF65-F5344CB8AC3E}">
        <p14:creationId xmlns:p14="http://schemas.microsoft.com/office/powerpoint/2010/main" val="8948489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457200"/>
            <a:ext cx="7772400" cy="1428750"/>
          </a:xfrm>
          <a:noFill/>
        </p:spPr>
        <p:txBody>
          <a:bodyPr/>
          <a:lstStyle/>
          <a:p>
            <a:r>
              <a:rPr lang="en-US" sz="4000" b="1" dirty="0" smtClean="0"/>
              <a:t>Testing the </a:t>
            </a:r>
            <a:r>
              <a:rPr lang="en-US" sz="4000" b="1" dirty="0" err="1" smtClean="0">
                <a:solidFill>
                  <a:srgbClr val="FF0000"/>
                </a:solidFill>
                <a:latin typeface="Courier New" pitchFamily="49" charset="0"/>
              </a:rPr>
              <a:t>GridLayout</a:t>
            </a:r>
            <a:r>
              <a:rPr lang="en-US" sz="4000" b="1" dirty="0" smtClean="0">
                <a:solidFill>
                  <a:srgbClr val="FF0000"/>
                </a:solidFill>
              </a:rPr>
              <a:t> </a:t>
            </a:r>
            <a:r>
              <a:rPr lang="en-US" sz="4000" b="1" dirty="0" smtClean="0"/>
              <a:t>Manager</a:t>
            </a:r>
            <a:endParaRPr lang="en-US" sz="4000" b="1" dirty="0" smtClean="0">
              <a:latin typeface="Book Antiqua" pitchFamily="18" charset="0"/>
            </a:endParaRPr>
          </a:p>
        </p:txBody>
      </p:sp>
      <p:sp>
        <p:nvSpPr>
          <p:cNvPr id="18435" name="Rectangle 3"/>
          <p:cNvSpPr>
            <a:spLocks noGrp="1" noChangeArrowheads="1"/>
          </p:cNvSpPr>
          <p:nvPr>
            <p:ph type="body" idx="1"/>
          </p:nvPr>
        </p:nvSpPr>
        <p:spPr>
          <a:xfrm>
            <a:off x="914400" y="1981200"/>
            <a:ext cx="7848600" cy="2743200"/>
          </a:xfrm>
          <a:noFill/>
        </p:spPr>
        <p:txBody>
          <a:bodyPr/>
          <a:lstStyle/>
          <a:p>
            <a:pPr marL="0" indent="0">
              <a:buFont typeface="Monotype Sorts" pitchFamily="2" charset="2"/>
              <a:buNone/>
            </a:pPr>
            <a:r>
              <a:rPr lang="en-US" sz="2800" smtClean="0"/>
              <a:t>The </a:t>
            </a:r>
            <a:r>
              <a:rPr lang="en-US" sz="2600" smtClean="0">
                <a:latin typeface="Courier New" pitchFamily="49" charset="0"/>
              </a:rPr>
              <a:t>GridLayout</a:t>
            </a:r>
            <a:r>
              <a:rPr lang="en-US" sz="2800" smtClean="0"/>
              <a:t> manager arranges components</a:t>
            </a:r>
            <a:br>
              <a:rPr lang="en-US" sz="2800" smtClean="0"/>
            </a:br>
            <a:r>
              <a:rPr lang="en-US" sz="2800" smtClean="0"/>
              <a:t>in a grid (matrix) formation with the number of</a:t>
            </a:r>
            <a:br>
              <a:rPr lang="en-US" sz="2800" smtClean="0"/>
            </a:br>
            <a:r>
              <a:rPr lang="en-US" sz="2800" smtClean="0"/>
              <a:t>rows and columns defined by the constructor. The components are placed in the grid from left to right starting with the first row, then the second, and so on. </a:t>
            </a:r>
          </a:p>
        </p:txBody>
      </p:sp>
    </p:spTree>
    <p:extLst>
      <p:ext uri="{BB962C8B-B14F-4D97-AF65-F5344CB8AC3E}">
        <p14:creationId xmlns:p14="http://schemas.microsoft.com/office/powerpoint/2010/main" val="2053583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4400" y="0"/>
            <a:ext cx="7772400" cy="1428750"/>
          </a:xfrm>
          <a:noFill/>
        </p:spPr>
        <p:txBody>
          <a:bodyPr/>
          <a:lstStyle/>
          <a:p>
            <a:r>
              <a:rPr lang="en-US" sz="4200" b="1" dirty="0" err="1" smtClean="0">
                <a:solidFill>
                  <a:srgbClr val="FF0000"/>
                </a:solidFill>
                <a:latin typeface="Courier New" pitchFamily="49" charset="0"/>
              </a:rPr>
              <a:t>GridLayout</a:t>
            </a:r>
            <a:r>
              <a:rPr lang="en-US" b="1" dirty="0" smtClean="0">
                <a:solidFill>
                  <a:srgbClr val="FF0000"/>
                </a:solidFill>
              </a:rPr>
              <a:t> </a:t>
            </a:r>
            <a:r>
              <a:rPr lang="en-US" b="1" dirty="0" smtClean="0"/>
              <a:t>Constructors</a:t>
            </a:r>
          </a:p>
        </p:txBody>
      </p:sp>
      <p:sp>
        <p:nvSpPr>
          <p:cNvPr id="19459" name="Rectangle 3"/>
          <p:cNvSpPr>
            <a:spLocks noGrp="1" noChangeArrowheads="1"/>
          </p:cNvSpPr>
          <p:nvPr>
            <p:ph type="body" idx="1"/>
          </p:nvPr>
        </p:nvSpPr>
        <p:spPr>
          <a:xfrm>
            <a:off x="685800" y="1371600"/>
            <a:ext cx="7772400" cy="4114800"/>
          </a:xfrm>
          <a:noFill/>
        </p:spPr>
        <p:txBody>
          <a:bodyPr>
            <a:normAutofit fontScale="92500" lnSpcReduction="10000"/>
          </a:bodyPr>
          <a:lstStyle/>
          <a:p>
            <a:r>
              <a:rPr lang="en-US" sz="2600" b="1" dirty="0" smtClean="0">
                <a:solidFill>
                  <a:srgbClr val="FF0000"/>
                </a:solidFill>
                <a:latin typeface="Courier New" pitchFamily="49" charset="0"/>
              </a:rPr>
              <a:t>public </a:t>
            </a:r>
            <a:r>
              <a:rPr lang="en-US" sz="2600" b="1" dirty="0" err="1" smtClean="0">
                <a:solidFill>
                  <a:srgbClr val="FF0000"/>
                </a:solidFill>
                <a:latin typeface="Courier New" pitchFamily="49" charset="0"/>
              </a:rPr>
              <a:t>GridLayout</a:t>
            </a:r>
            <a:r>
              <a:rPr lang="en-US" sz="2600" b="1" dirty="0" smtClean="0">
                <a:solidFill>
                  <a:srgbClr val="FF0000"/>
                </a:solidFill>
                <a:latin typeface="Courier New" pitchFamily="49" charset="0"/>
              </a:rPr>
              <a:t>(</a:t>
            </a:r>
            <a:r>
              <a:rPr lang="en-US" sz="2600" b="1" dirty="0" err="1" smtClean="0">
                <a:solidFill>
                  <a:srgbClr val="FF0000"/>
                </a:solidFill>
                <a:latin typeface="Courier New" pitchFamily="49" charset="0"/>
              </a:rPr>
              <a:t>int</a:t>
            </a:r>
            <a:r>
              <a:rPr lang="en-US" sz="2600" b="1" dirty="0" smtClean="0">
                <a:solidFill>
                  <a:srgbClr val="FF0000"/>
                </a:solidFill>
                <a:latin typeface="Courier New" pitchFamily="49" charset="0"/>
              </a:rPr>
              <a:t> rows,</a:t>
            </a:r>
            <a:br>
              <a:rPr lang="en-US" sz="2600" b="1" dirty="0" smtClean="0">
                <a:solidFill>
                  <a:srgbClr val="FF0000"/>
                </a:solidFill>
                <a:latin typeface="Courier New" pitchFamily="49" charset="0"/>
              </a:rPr>
            </a:br>
            <a:r>
              <a:rPr lang="en-US" sz="2600" b="1" dirty="0" err="1" smtClean="0">
                <a:solidFill>
                  <a:srgbClr val="FF0000"/>
                </a:solidFill>
                <a:latin typeface="Courier New" pitchFamily="49" charset="0"/>
              </a:rPr>
              <a:t>int</a:t>
            </a:r>
            <a:r>
              <a:rPr lang="en-US" sz="2600" b="1" dirty="0" smtClean="0">
                <a:solidFill>
                  <a:srgbClr val="FF0000"/>
                </a:solidFill>
                <a:latin typeface="Courier New" pitchFamily="49" charset="0"/>
              </a:rPr>
              <a:t> columns)</a:t>
            </a:r>
            <a:endParaRPr lang="en-US" sz="2800" b="1" i="1" dirty="0" smtClean="0">
              <a:solidFill>
                <a:srgbClr val="FF0000"/>
              </a:solidFill>
            </a:endParaRPr>
          </a:p>
          <a:p>
            <a:pPr>
              <a:buFont typeface="Monotype Sorts" pitchFamily="2" charset="2"/>
              <a:buNone/>
            </a:pPr>
            <a:r>
              <a:rPr lang="en-US" sz="2800" dirty="0" smtClean="0"/>
              <a:t>	Constructs a new </a:t>
            </a:r>
            <a:r>
              <a:rPr lang="en-US" sz="2600" dirty="0" err="1" smtClean="0">
                <a:latin typeface="Courier New" pitchFamily="49" charset="0"/>
              </a:rPr>
              <a:t>GridLayout</a:t>
            </a:r>
            <a:r>
              <a:rPr lang="en-US" sz="2800" dirty="0" smtClean="0"/>
              <a:t> with the specified number of rows and columns.</a:t>
            </a:r>
          </a:p>
          <a:p>
            <a:pPr>
              <a:spcBef>
                <a:spcPct val="100000"/>
              </a:spcBef>
            </a:pPr>
            <a:r>
              <a:rPr lang="en-US" sz="2600" b="1" dirty="0" smtClean="0">
                <a:solidFill>
                  <a:srgbClr val="FF0000"/>
                </a:solidFill>
                <a:latin typeface="Courier New" pitchFamily="49" charset="0"/>
              </a:rPr>
              <a:t>public </a:t>
            </a:r>
            <a:r>
              <a:rPr lang="en-US" sz="2600" b="1" dirty="0" err="1" smtClean="0">
                <a:solidFill>
                  <a:srgbClr val="FF0000"/>
                </a:solidFill>
                <a:latin typeface="Courier New" pitchFamily="49" charset="0"/>
              </a:rPr>
              <a:t>GridLayout</a:t>
            </a:r>
            <a:r>
              <a:rPr lang="en-US" sz="2600" b="1" dirty="0" smtClean="0">
                <a:solidFill>
                  <a:srgbClr val="FF0000"/>
                </a:solidFill>
                <a:latin typeface="Courier New" pitchFamily="49" charset="0"/>
              </a:rPr>
              <a:t>(</a:t>
            </a:r>
            <a:r>
              <a:rPr lang="en-US" sz="2600" b="1" dirty="0" err="1" smtClean="0">
                <a:solidFill>
                  <a:srgbClr val="FF0000"/>
                </a:solidFill>
                <a:latin typeface="Courier New" pitchFamily="49" charset="0"/>
              </a:rPr>
              <a:t>int</a:t>
            </a:r>
            <a:r>
              <a:rPr lang="en-US" sz="2600" b="1" dirty="0" smtClean="0">
                <a:solidFill>
                  <a:srgbClr val="FF0000"/>
                </a:solidFill>
                <a:latin typeface="Courier New" pitchFamily="49" charset="0"/>
              </a:rPr>
              <a:t> rows, </a:t>
            </a:r>
            <a:r>
              <a:rPr lang="en-US" sz="2600" b="1" dirty="0" err="1" smtClean="0">
                <a:solidFill>
                  <a:srgbClr val="FF0000"/>
                </a:solidFill>
                <a:latin typeface="Courier New" pitchFamily="49" charset="0"/>
              </a:rPr>
              <a:t>int</a:t>
            </a:r>
            <a:r>
              <a:rPr lang="en-US" sz="2600" b="1" dirty="0" smtClean="0">
                <a:solidFill>
                  <a:srgbClr val="FF0000"/>
                </a:solidFill>
                <a:latin typeface="Courier New" pitchFamily="49" charset="0"/>
              </a:rPr>
              <a:t> columns, </a:t>
            </a:r>
            <a:r>
              <a:rPr lang="en-US" sz="2600" b="1" dirty="0" err="1" smtClean="0">
                <a:solidFill>
                  <a:srgbClr val="FF0000"/>
                </a:solidFill>
                <a:latin typeface="Courier New" pitchFamily="49" charset="0"/>
              </a:rPr>
              <a:t>int</a:t>
            </a:r>
            <a:r>
              <a:rPr lang="en-US" sz="2600" b="1" dirty="0" smtClean="0">
                <a:solidFill>
                  <a:srgbClr val="FF0000"/>
                </a:solidFill>
                <a:latin typeface="Courier New" pitchFamily="49" charset="0"/>
              </a:rPr>
              <a:t> </a:t>
            </a:r>
            <a:r>
              <a:rPr lang="en-US" sz="2600" b="1" dirty="0" err="1" smtClean="0">
                <a:solidFill>
                  <a:srgbClr val="FF0000"/>
                </a:solidFill>
                <a:latin typeface="Courier New" pitchFamily="49" charset="0"/>
              </a:rPr>
              <a:t>hGap</a:t>
            </a:r>
            <a:r>
              <a:rPr lang="en-US" sz="2600" b="1" dirty="0" smtClean="0">
                <a:solidFill>
                  <a:srgbClr val="FF0000"/>
                </a:solidFill>
                <a:latin typeface="Courier New" pitchFamily="49" charset="0"/>
              </a:rPr>
              <a:t>, </a:t>
            </a:r>
            <a:r>
              <a:rPr lang="en-US" sz="2600" b="1" dirty="0" err="1" smtClean="0">
                <a:solidFill>
                  <a:srgbClr val="FF0000"/>
                </a:solidFill>
                <a:latin typeface="Courier New" pitchFamily="49" charset="0"/>
              </a:rPr>
              <a:t>int</a:t>
            </a:r>
            <a:r>
              <a:rPr lang="en-US" sz="2600" b="1" dirty="0" smtClean="0">
                <a:solidFill>
                  <a:srgbClr val="FF0000"/>
                </a:solidFill>
                <a:latin typeface="Courier New" pitchFamily="49" charset="0"/>
              </a:rPr>
              <a:t> </a:t>
            </a:r>
            <a:r>
              <a:rPr lang="en-US" sz="2600" b="1" dirty="0" err="1" smtClean="0">
                <a:solidFill>
                  <a:srgbClr val="FF0000"/>
                </a:solidFill>
                <a:latin typeface="Courier New" pitchFamily="49" charset="0"/>
              </a:rPr>
              <a:t>vGap</a:t>
            </a:r>
            <a:r>
              <a:rPr lang="en-US" sz="2600" b="1" dirty="0" smtClean="0">
                <a:solidFill>
                  <a:srgbClr val="FF0000"/>
                </a:solidFill>
                <a:latin typeface="Courier New" pitchFamily="49" charset="0"/>
              </a:rPr>
              <a:t>)</a:t>
            </a:r>
            <a:endParaRPr lang="en-US" sz="2800" b="1" dirty="0" smtClean="0">
              <a:solidFill>
                <a:srgbClr val="FF0000"/>
              </a:solidFill>
            </a:endParaRPr>
          </a:p>
          <a:p>
            <a:pPr>
              <a:buFont typeface="Monotype Sorts" pitchFamily="2" charset="2"/>
              <a:buNone/>
            </a:pPr>
            <a:r>
              <a:rPr lang="en-US" sz="2800" dirty="0" smtClean="0"/>
              <a:t>	Constructs a new </a:t>
            </a:r>
            <a:r>
              <a:rPr lang="en-US" sz="2600" dirty="0" err="1" smtClean="0">
                <a:latin typeface="Courier New" pitchFamily="49" charset="0"/>
              </a:rPr>
              <a:t>GridLayout</a:t>
            </a:r>
            <a:r>
              <a:rPr lang="en-US" sz="2800" dirty="0" smtClean="0"/>
              <a:t> with the</a:t>
            </a:r>
            <a:br>
              <a:rPr lang="en-US" sz="2800" dirty="0" smtClean="0"/>
            </a:br>
            <a:r>
              <a:rPr lang="en-US" sz="2800" dirty="0" smtClean="0"/>
              <a:t>specified number of rows and columns,</a:t>
            </a:r>
            <a:br>
              <a:rPr lang="en-US" sz="2800" dirty="0" smtClean="0"/>
            </a:br>
            <a:r>
              <a:rPr lang="en-US" sz="2800" dirty="0" smtClean="0"/>
              <a:t>along with specified horizontal and</a:t>
            </a:r>
            <a:br>
              <a:rPr lang="en-US" sz="2800" dirty="0" smtClean="0"/>
            </a:br>
            <a:r>
              <a:rPr lang="en-US" sz="2800" dirty="0" smtClean="0"/>
              <a:t>vertical gaps between components.</a:t>
            </a:r>
          </a:p>
        </p:txBody>
      </p:sp>
    </p:spTree>
    <p:extLst>
      <p:ext uri="{BB962C8B-B14F-4D97-AF65-F5344CB8AC3E}">
        <p14:creationId xmlns:p14="http://schemas.microsoft.com/office/powerpoint/2010/main" val="12130007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err="1" smtClean="0">
                <a:solidFill>
                  <a:srgbClr val="FF0000"/>
                </a:solidFill>
              </a:rPr>
              <a:t>GridLayout</a:t>
            </a:r>
            <a:r>
              <a:rPr lang="en-US" b="1" dirty="0" smtClean="0">
                <a:solidFill>
                  <a:srgbClr val="FF0000"/>
                </a:solidFill>
              </a:rPr>
              <a:t> </a:t>
            </a:r>
            <a:endParaRPr lang="en-US" b="1" dirty="0">
              <a:solidFill>
                <a:srgbClr val="FF0000"/>
              </a:solidFill>
            </a:endParaRPr>
          </a:p>
        </p:txBody>
      </p:sp>
      <p:sp>
        <p:nvSpPr>
          <p:cNvPr id="3" name="Content Placeholder 2"/>
          <p:cNvSpPr>
            <a:spLocks noGrp="1"/>
          </p:cNvSpPr>
          <p:nvPr>
            <p:ph idx="1"/>
          </p:nvPr>
        </p:nvSpPr>
        <p:spPr>
          <a:xfrm>
            <a:off x="1143000" y="1600200"/>
            <a:ext cx="7543800" cy="4525963"/>
          </a:xfrm>
        </p:spPr>
        <p:txBody>
          <a:bodyPr>
            <a:normAutofit fontScale="70000" lnSpcReduction="20000"/>
          </a:bodyPr>
          <a:lstStyle/>
          <a:p>
            <a:pPr marL="0" indent="0">
              <a:buNone/>
            </a:pP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ShowGridLayout</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a:t>
            </a:r>
            <a:r>
              <a:rPr lang="en-US" b="1" dirty="0" err="1">
                <a:solidFill>
                  <a:srgbClr val="000000"/>
                </a:solidFill>
                <a:latin typeface="Consolas"/>
              </a:rPr>
              <a:t>JFrame</a:t>
            </a:r>
            <a:r>
              <a:rPr lang="en-US" b="1" dirty="0">
                <a:solidFill>
                  <a:srgbClr val="000000"/>
                </a:solidFill>
                <a:latin typeface="Consolas"/>
              </a:rPr>
              <a:t>{</a:t>
            </a:r>
          </a:p>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err="1">
                <a:solidFill>
                  <a:srgbClr val="000000"/>
                </a:solidFill>
                <a:latin typeface="Consolas"/>
              </a:rPr>
              <a:t>ShowGridLayout</a:t>
            </a:r>
            <a:r>
              <a:rPr lang="en-US" b="1" dirty="0">
                <a:solidFill>
                  <a:srgbClr val="000000"/>
                </a:solidFill>
                <a:latin typeface="Consolas"/>
              </a:rPr>
              <a:t>(){</a:t>
            </a:r>
          </a:p>
          <a:p>
            <a:pPr marL="0" indent="0">
              <a:buNone/>
            </a:pPr>
            <a:r>
              <a:rPr lang="en-US" dirty="0">
                <a:solidFill>
                  <a:srgbClr val="3F7F5F"/>
                </a:solidFill>
                <a:latin typeface="Consolas"/>
              </a:rPr>
              <a:t>//creates 3 rows, 2 cols and horizontal and </a:t>
            </a:r>
          </a:p>
          <a:p>
            <a:pPr marL="0" indent="0">
              <a:buNone/>
            </a:pPr>
            <a:r>
              <a:rPr lang="en-US" dirty="0">
                <a:solidFill>
                  <a:srgbClr val="3F7F5F"/>
                </a:solidFill>
                <a:latin typeface="Consolas"/>
              </a:rPr>
              <a:t>//vertical spacing are 5,7 </a:t>
            </a:r>
            <a:r>
              <a:rPr lang="en-US" dirty="0" err="1">
                <a:solidFill>
                  <a:srgbClr val="3F7F5F"/>
                </a:solidFill>
                <a:latin typeface="Consolas"/>
              </a:rPr>
              <a:t>respct</a:t>
            </a:r>
            <a:r>
              <a:rPr lang="en-US" dirty="0">
                <a:solidFill>
                  <a:srgbClr val="3F7F5F"/>
                </a:solidFill>
                <a:latin typeface="Consolas"/>
              </a:rPr>
              <a:t>.</a:t>
            </a:r>
          </a:p>
          <a:p>
            <a:pPr marL="0" indent="0">
              <a:buNone/>
            </a:pPr>
            <a:r>
              <a:rPr lang="en-US" b="1" dirty="0" err="1">
                <a:solidFill>
                  <a:srgbClr val="7F0055"/>
                </a:solidFill>
                <a:latin typeface="Consolas"/>
              </a:rPr>
              <a:t>this</a:t>
            </a:r>
            <a:r>
              <a:rPr lang="en-US" b="1" dirty="0" err="1">
                <a:solidFill>
                  <a:srgbClr val="000000"/>
                </a:solidFill>
                <a:latin typeface="Consolas"/>
              </a:rPr>
              <a:t>.setLayout</a:t>
            </a:r>
            <a:r>
              <a:rPr lang="en-US" b="1" dirty="0">
                <a:solidFill>
                  <a:srgbClr val="000000"/>
                </a:solidFill>
                <a:latin typeface="Consolas"/>
              </a:rPr>
              <a:t>(</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GridLayout</a:t>
            </a:r>
            <a:r>
              <a:rPr lang="en-US" b="1" dirty="0">
                <a:solidFill>
                  <a:srgbClr val="000000"/>
                </a:solidFill>
                <a:latin typeface="Consolas"/>
              </a:rPr>
              <a:t>(3,2,5,7));</a:t>
            </a:r>
          </a:p>
          <a:p>
            <a:pPr marL="0" indent="0">
              <a:buNone/>
            </a:pPr>
            <a:r>
              <a:rPr lang="en-US" b="1" dirty="0" err="1">
                <a:solidFill>
                  <a:srgbClr val="7F0055"/>
                </a:solidFill>
                <a:latin typeface="Consolas"/>
              </a:rPr>
              <a:t>this</a:t>
            </a:r>
            <a:r>
              <a:rPr lang="en-US" b="1" dirty="0" err="1">
                <a:solidFill>
                  <a:srgbClr val="000000"/>
                </a:solidFill>
                <a:latin typeface="Consolas"/>
              </a:rPr>
              <a:t>.add</a:t>
            </a:r>
            <a:r>
              <a:rPr lang="en-US" b="1" dirty="0">
                <a:solidFill>
                  <a:srgbClr val="000000"/>
                </a:solidFill>
                <a:latin typeface="Consolas"/>
              </a:rPr>
              <a:t>(</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JLabel</a:t>
            </a:r>
            <a:r>
              <a:rPr lang="en-US" b="1" dirty="0">
                <a:solidFill>
                  <a:srgbClr val="000000"/>
                </a:solidFill>
                <a:latin typeface="Consolas"/>
              </a:rPr>
              <a:t>(</a:t>
            </a:r>
            <a:r>
              <a:rPr lang="en-US" b="1" dirty="0">
                <a:solidFill>
                  <a:srgbClr val="2A00FF"/>
                </a:solidFill>
                <a:latin typeface="Consolas"/>
              </a:rPr>
              <a:t>"First Name"</a:t>
            </a:r>
            <a:r>
              <a:rPr lang="en-US" b="1" dirty="0">
                <a:solidFill>
                  <a:srgbClr val="000000"/>
                </a:solidFill>
                <a:latin typeface="Consolas"/>
              </a:rPr>
              <a:t>));</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JTextField</a:t>
            </a:r>
            <a:r>
              <a:rPr lang="en-US" b="1" dirty="0">
                <a:solidFill>
                  <a:srgbClr val="000000"/>
                </a:solidFill>
                <a:latin typeface="Consolas"/>
              </a:rPr>
              <a:t>(8));</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JLabel</a:t>
            </a:r>
            <a:r>
              <a:rPr lang="en-US" b="1" dirty="0">
                <a:solidFill>
                  <a:srgbClr val="000000"/>
                </a:solidFill>
                <a:latin typeface="Consolas"/>
              </a:rPr>
              <a:t>(</a:t>
            </a:r>
            <a:r>
              <a:rPr lang="en-US" b="1" dirty="0">
                <a:solidFill>
                  <a:srgbClr val="2A00FF"/>
                </a:solidFill>
                <a:latin typeface="Consolas"/>
              </a:rPr>
              <a:t>"MI"</a:t>
            </a:r>
            <a:r>
              <a:rPr lang="en-US" b="1" dirty="0">
                <a:solidFill>
                  <a:srgbClr val="000000"/>
                </a:solidFill>
                <a:latin typeface="Consolas"/>
              </a:rPr>
              <a:t>));</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JTextField</a:t>
            </a:r>
            <a:r>
              <a:rPr lang="en-US" b="1" dirty="0">
                <a:solidFill>
                  <a:srgbClr val="000000"/>
                </a:solidFill>
                <a:latin typeface="Consolas"/>
              </a:rPr>
              <a:t>(1));</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JLabel</a:t>
            </a:r>
            <a:r>
              <a:rPr lang="en-US" b="1" dirty="0">
                <a:solidFill>
                  <a:srgbClr val="000000"/>
                </a:solidFill>
                <a:latin typeface="Consolas"/>
              </a:rPr>
              <a:t>(</a:t>
            </a:r>
            <a:r>
              <a:rPr lang="en-US" b="1" dirty="0">
                <a:solidFill>
                  <a:srgbClr val="2A00FF"/>
                </a:solidFill>
                <a:latin typeface="Consolas"/>
              </a:rPr>
              <a:t>"Last Name"</a:t>
            </a:r>
            <a:r>
              <a:rPr lang="en-US" b="1" dirty="0">
                <a:solidFill>
                  <a:srgbClr val="000000"/>
                </a:solidFill>
                <a:latin typeface="Consolas"/>
              </a:rPr>
              <a:t>));</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JTextField</a:t>
            </a:r>
            <a:r>
              <a:rPr lang="en-US" b="1" dirty="0">
                <a:solidFill>
                  <a:srgbClr val="000000"/>
                </a:solidFill>
                <a:latin typeface="Consolas"/>
              </a:rPr>
              <a:t>(8));</a:t>
            </a:r>
          </a:p>
          <a:p>
            <a:pPr marL="0" indent="0">
              <a:buNone/>
            </a:pPr>
            <a:r>
              <a:rPr lang="en-US" dirty="0">
                <a:solidFill>
                  <a:srgbClr val="000000"/>
                </a:solidFill>
                <a:latin typeface="Consolas"/>
              </a:rPr>
              <a:t>}</a:t>
            </a:r>
          </a:p>
          <a:p>
            <a:pPr marL="0" indent="0">
              <a:buNone/>
            </a:pPr>
            <a:r>
              <a:rPr lang="en-US" dirty="0">
                <a:solidFill>
                  <a:srgbClr val="000000"/>
                </a:solidFill>
                <a:latin typeface="Consolas"/>
              </a:rPr>
              <a:t>}</a:t>
            </a:r>
            <a:endParaRPr lang="en-US" dirty="0"/>
          </a:p>
        </p:txBody>
      </p:sp>
    </p:spTree>
    <p:extLst>
      <p:ext uri="{BB962C8B-B14F-4D97-AF65-F5344CB8AC3E}">
        <p14:creationId xmlns:p14="http://schemas.microsoft.com/office/powerpoint/2010/main" val="38308145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62000" y="304800"/>
            <a:ext cx="7772400" cy="1428750"/>
          </a:xfrm>
          <a:noFill/>
        </p:spPr>
        <p:txBody>
          <a:bodyPr>
            <a:normAutofit/>
          </a:bodyPr>
          <a:lstStyle/>
          <a:p>
            <a:r>
              <a:rPr lang="en-US" sz="4800" b="1" dirty="0" err="1" smtClean="0">
                <a:solidFill>
                  <a:srgbClr val="FF0000"/>
                </a:solidFill>
                <a:latin typeface="Courier New" pitchFamily="49" charset="0"/>
              </a:rPr>
              <a:t>BorderLayout</a:t>
            </a:r>
            <a:r>
              <a:rPr lang="en-US" sz="4800" b="1" dirty="0" smtClean="0">
                <a:solidFill>
                  <a:srgbClr val="FF0000"/>
                </a:solidFill>
                <a:latin typeface="Book Antiqua" pitchFamily="18" charset="0"/>
              </a:rPr>
              <a:t> </a:t>
            </a:r>
            <a:r>
              <a:rPr lang="en-US" sz="4800" b="1" dirty="0" smtClean="0">
                <a:latin typeface="Book Antiqua" pitchFamily="18" charset="0"/>
              </a:rPr>
              <a:t>Manager</a:t>
            </a:r>
            <a:endParaRPr lang="en-US" sz="5400" b="1" dirty="0" smtClean="0">
              <a:latin typeface="Book Antiqua" pitchFamily="18" charset="0"/>
            </a:endParaRPr>
          </a:p>
        </p:txBody>
      </p:sp>
      <p:sp>
        <p:nvSpPr>
          <p:cNvPr id="20483" name="Rectangle 3"/>
          <p:cNvSpPr>
            <a:spLocks noGrp="1" noChangeArrowheads="1"/>
          </p:cNvSpPr>
          <p:nvPr>
            <p:ph type="body" idx="1"/>
          </p:nvPr>
        </p:nvSpPr>
        <p:spPr>
          <a:xfrm>
            <a:off x="228600" y="2133600"/>
            <a:ext cx="4343400" cy="3429000"/>
          </a:xfrm>
          <a:noFill/>
        </p:spPr>
        <p:txBody>
          <a:bodyPr>
            <a:normAutofit lnSpcReduction="10000"/>
          </a:bodyPr>
          <a:lstStyle/>
          <a:p>
            <a:pPr marL="0" indent="0">
              <a:buFont typeface="Monotype Sorts" pitchFamily="2" charset="2"/>
              <a:buNone/>
            </a:pPr>
            <a:r>
              <a:rPr lang="en-US" sz="2800" smtClean="0"/>
              <a:t>The </a:t>
            </a:r>
            <a:r>
              <a:rPr lang="en-US" sz="2600" smtClean="0">
                <a:latin typeface="Courier New" pitchFamily="49" charset="0"/>
              </a:rPr>
              <a:t>BorderLayout</a:t>
            </a:r>
            <a:r>
              <a:rPr lang="en-US" sz="2800" smtClean="0"/>
              <a:t> manager divides the container into five areas: East, South, West, North, and Center.  Components are added to a </a:t>
            </a:r>
            <a:r>
              <a:rPr lang="en-US" sz="2600" smtClean="0">
                <a:latin typeface="Courier New" pitchFamily="49" charset="0"/>
              </a:rPr>
              <a:t>BorderLayout</a:t>
            </a:r>
            <a:r>
              <a:rPr lang="en-US" sz="2800" smtClean="0"/>
              <a:t> by using the add method.</a:t>
            </a:r>
            <a:endParaRPr lang="en-US" sz="3000" smtClean="0"/>
          </a:p>
        </p:txBody>
      </p:sp>
      <p:sp>
        <p:nvSpPr>
          <p:cNvPr id="20486" name="Rectangle 10"/>
          <p:cNvSpPr>
            <a:spLocks noChangeArrowheads="1"/>
          </p:cNvSpPr>
          <p:nvPr/>
        </p:nvSpPr>
        <p:spPr bwMode="auto">
          <a:xfrm>
            <a:off x="4724400" y="2057400"/>
            <a:ext cx="46482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sz="2600">
                <a:latin typeface="Courier New" pitchFamily="49" charset="0"/>
              </a:rPr>
              <a:t>add(Component, constraint)</a:t>
            </a:r>
            <a:r>
              <a:rPr lang="en-US" sz="2800"/>
              <a:t>, where </a:t>
            </a:r>
            <a:r>
              <a:rPr lang="en-US" sz="2600">
                <a:latin typeface="Courier New" pitchFamily="49" charset="0"/>
              </a:rPr>
              <a:t>constraint</a:t>
            </a:r>
            <a:r>
              <a:rPr lang="en-US" sz="2800"/>
              <a:t> is </a:t>
            </a:r>
            <a:r>
              <a:rPr lang="en-US" sz="2600">
                <a:latin typeface="Courier New" pitchFamily="49" charset="0"/>
              </a:rPr>
              <a:t>BorderLayout.EAST</a:t>
            </a:r>
            <a:r>
              <a:rPr lang="en-US" sz="2800"/>
              <a:t>, </a:t>
            </a:r>
            <a:r>
              <a:rPr lang="en-US" sz="2600">
                <a:latin typeface="Courier New" pitchFamily="49" charset="0"/>
              </a:rPr>
              <a:t>BorderLayout.SOUTH</a:t>
            </a:r>
            <a:r>
              <a:rPr lang="en-US" sz="2800"/>
              <a:t>, </a:t>
            </a:r>
            <a:r>
              <a:rPr lang="en-US" sz="2600">
                <a:latin typeface="Courier New" pitchFamily="49" charset="0"/>
              </a:rPr>
              <a:t>BorderLayout.WEST</a:t>
            </a:r>
            <a:r>
              <a:rPr lang="en-US" sz="2800"/>
              <a:t>, </a:t>
            </a:r>
            <a:r>
              <a:rPr lang="en-US" sz="2600">
                <a:latin typeface="Courier New" pitchFamily="49" charset="0"/>
              </a:rPr>
              <a:t>BorderLayout.NORTH</a:t>
            </a:r>
            <a:r>
              <a:rPr lang="en-US" sz="2800"/>
              <a:t>, or </a:t>
            </a:r>
            <a:r>
              <a:rPr lang="en-US" sz="2600">
                <a:latin typeface="Courier New" pitchFamily="49" charset="0"/>
              </a:rPr>
              <a:t>BorderLayout.CENTER</a:t>
            </a:r>
            <a:r>
              <a:rPr lang="en-US" sz="2800"/>
              <a:t>.</a:t>
            </a:r>
            <a:r>
              <a:rPr lang="en-US" sz="3000"/>
              <a:t> </a:t>
            </a:r>
          </a:p>
        </p:txBody>
      </p:sp>
    </p:spTree>
    <p:extLst>
      <p:ext uri="{BB962C8B-B14F-4D97-AF65-F5344CB8AC3E}">
        <p14:creationId xmlns:p14="http://schemas.microsoft.com/office/powerpoint/2010/main" val="15953984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62000" y="304800"/>
            <a:ext cx="7772400" cy="914400"/>
          </a:xfrm>
          <a:noFill/>
        </p:spPr>
        <p:txBody>
          <a:bodyPr/>
          <a:lstStyle/>
          <a:p>
            <a:r>
              <a:rPr lang="en-US" sz="3600" dirty="0" smtClean="0">
                <a:latin typeface="Book Antiqua" pitchFamily="18" charset="0"/>
              </a:rPr>
              <a:t>Example cont.</a:t>
            </a:r>
            <a:endParaRPr lang="en-US" sz="4300" dirty="0" smtClean="0">
              <a:latin typeface="Book Antiqua" pitchFamily="18" charset="0"/>
            </a:endParaRPr>
          </a:p>
        </p:txBody>
      </p:sp>
      <p:pic>
        <p:nvPicPr>
          <p:cNvPr id="2150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00"/>
            <a:ext cx="5105400" cy="34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8274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err="1" smtClean="0">
                <a:solidFill>
                  <a:srgbClr val="FF0000"/>
                </a:solidFill>
              </a:rPr>
              <a:t>BorderLayout</a:t>
            </a:r>
            <a:r>
              <a:rPr lang="en-US" b="1" dirty="0" smtClean="0">
                <a:solidFill>
                  <a:srgbClr val="FF0000"/>
                </a:solidFill>
              </a:rPr>
              <a:t>  </a:t>
            </a:r>
            <a:endParaRPr lang="en-US" b="1" dirty="0">
              <a:solidFill>
                <a:srgbClr val="FF0000"/>
              </a:solidFill>
            </a:endParaRPr>
          </a:p>
        </p:txBody>
      </p:sp>
      <p:sp>
        <p:nvSpPr>
          <p:cNvPr id="3" name="Content Placeholder 2"/>
          <p:cNvSpPr>
            <a:spLocks noGrp="1"/>
          </p:cNvSpPr>
          <p:nvPr>
            <p:ph idx="1"/>
          </p:nvPr>
        </p:nvSpPr>
        <p:spPr>
          <a:xfrm>
            <a:off x="1295400" y="1600200"/>
            <a:ext cx="7391400" cy="4525963"/>
          </a:xfrm>
        </p:spPr>
        <p:txBody>
          <a:bodyPr>
            <a:normAutofit fontScale="70000" lnSpcReduction="20000"/>
          </a:bodyPr>
          <a:lstStyle/>
          <a:p>
            <a:pPr marL="0" indent="0">
              <a:buNone/>
            </a:pP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ShowBorderLayout</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a:t>
            </a:r>
            <a:r>
              <a:rPr lang="en-US" b="1" dirty="0" err="1">
                <a:solidFill>
                  <a:srgbClr val="000000"/>
                </a:solidFill>
                <a:latin typeface="Consolas"/>
              </a:rPr>
              <a:t>JFrame</a:t>
            </a:r>
            <a:r>
              <a:rPr lang="en-US" b="1" dirty="0">
                <a:solidFill>
                  <a:srgbClr val="000000"/>
                </a:solidFill>
                <a:latin typeface="Consolas"/>
              </a:rPr>
              <a:t>{</a:t>
            </a:r>
          </a:p>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err="1">
                <a:solidFill>
                  <a:srgbClr val="000000"/>
                </a:solidFill>
                <a:latin typeface="Consolas"/>
              </a:rPr>
              <a:t>ShowBorderLayout</a:t>
            </a:r>
            <a:r>
              <a:rPr lang="en-US" b="1" dirty="0">
                <a:solidFill>
                  <a:srgbClr val="000000"/>
                </a:solidFill>
                <a:latin typeface="Consolas"/>
              </a:rPr>
              <a:t>(){</a:t>
            </a:r>
          </a:p>
          <a:p>
            <a:pPr marL="0" indent="0">
              <a:buNone/>
            </a:pPr>
            <a:r>
              <a:rPr lang="en-US" dirty="0">
                <a:solidFill>
                  <a:srgbClr val="3F7F5F"/>
                </a:solidFill>
                <a:latin typeface="Consolas"/>
              </a:rPr>
              <a:t>//creates 3 rows, 2 cols and horizontal and </a:t>
            </a:r>
          </a:p>
          <a:p>
            <a:pPr marL="0" indent="0">
              <a:buNone/>
            </a:pPr>
            <a:r>
              <a:rPr lang="en-US" dirty="0">
                <a:solidFill>
                  <a:srgbClr val="3F7F5F"/>
                </a:solidFill>
                <a:latin typeface="Consolas"/>
              </a:rPr>
              <a:t>//vertical spacing are 5,7 </a:t>
            </a:r>
            <a:r>
              <a:rPr lang="en-US" dirty="0" err="1">
                <a:solidFill>
                  <a:srgbClr val="3F7F5F"/>
                </a:solidFill>
                <a:latin typeface="Consolas"/>
              </a:rPr>
              <a:t>respct</a:t>
            </a:r>
            <a:r>
              <a:rPr lang="en-US" dirty="0">
                <a:solidFill>
                  <a:srgbClr val="3F7F5F"/>
                </a:solidFill>
                <a:latin typeface="Consolas"/>
              </a:rPr>
              <a:t>.</a:t>
            </a:r>
          </a:p>
          <a:p>
            <a:pPr marL="0" indent="0">
              <a:buNone/>
            </a:pPr>
            <a:r>
              <a:rPr lang="en-US" dirty="0" err="1">
                <a:solidFill>
                  <a:srgbClr val="000000"/>
                </a:solidFill>
                <a:latin typeface="Consolas"/>
              </a:rPr>
              <a:t>setLayout</a:t>
            </a:r>
            <a:r>
              <a:rPr lang="en-US" dirty="0">
                <a:solidFill>
                  <a:srgbClr val="000000"/>
                </a:solidFill>
                <a:latin typeface="Consolas"/>
              </a:rPr>
              <a:t>(</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BorderLayout</a:t>
            </a:r>
            <a:r>
              <a:rPr lang="en-US" b="1" dirty="0">
                <a:solidFill>
                  <a:srgbClr val="000000"/>
                </a:solidFill>
                <a:latin typeface="Consolas"/>
              </a:rPr>
              <a:t>(3,2));</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"East"</a:t>
            </a:r>
            <a:r>
              <a:rPr lang="en-US" b="1" dirty="0">
                <a:solidFill>
                  <a:srgbClr val="000000"/>
                </a:solidFill>
                <a:latin typeface="Consolas"/>
              </a:rPr>
              <a:t>), </a:t>
            </a:r>
            <a:r>
              <a:rPr lang="en-US" b="1" dirty="0" err="1">
                <a:solidFill>
                  <a:srgbClr val="000000"/>
                </a:solidFill>
                <a:latin typeface="Consolas"/>
              </a:rPr>
              <a:t>BorderLayout.</a:t>
            </a:r>
            <a:r>
              <a:rPr lang="en-US" b="1" i="1" dirty="0" err="1">
                <a:solidFill>
                  <a:srgbClr val="0000C0"/>
                </a:solidFill>
                <a:latin typeface="Consolas"/>
              </a:rPr>
              <a:t>EAST</a:t>
            </a:r>
            <a:r>
              <a:rPr lang="en-US" b="1" i="1" dirty="0">
                <a:solidFill>
                  <a:srgbClr val="000000"/>
                </a:solidFill>
                <a:latin typeface="Consolas"/>
              </a:rPr>
              <a:t>);</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"South"</a:t>
            </a:r>
            <a:r>
              <a:rPr lang="en-US" b="1" dirty="0">
                <a:solidFill>
                  <a:srgbClr val="000000"/>
                </a:solidFill>
                <a:latin typeface="Consolas"/>
              </a:rPr>
              <a:t>), </a:t>
            </a:r>
            <a:r>
              <a:rPr lang="en-US" b="1" dirty="0" err="1">
                <a:solidFill>
                  <a:srgbClr val="000000"/>
                </a:solidFill>
                <a:latin typeface="Consolas"/>
              </a:rPr>
              <a:t>BorderLayout.</a:t>
            </a:r>
            <a:r>
              <a:rPr lang="en-US" b="1" i="1" dirty="0" err="1">
                <a:solidFill>
                  <a:srgbClr val="0000C0"/>
                </a:solidFill>
                <a:latin typeface="Consolas"/>
              </a:rPr>
              <a:t>SOUTH</a:t>
            </a:r>
            <a:r>
              <a:rPr lang="en-US" b="1" i="1" dirty="0">
                <a:solidFill>
                  <a:srgbClr val="000000"/>
                </a:solidFill>
                <a:latin typeface="Consolas"/>
              </a:rPr>
              <a:t>);</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"West"</a:t>
            </a:r>
            <a:r>
              <a:rPr lang="en-US" b="1" dirty="0">
                <a:solidFill>
                  <a:srgbClr val="000000"/>
                </a:solidFill>
                <a:latin typeface="Consolas"/>
              </a:rPr>
              <a:t>), </a:t>
            </a:r>
            <a:r>
              <a:rPr lang="en-US" b="1" dirty="0" err="1">
                <a:solidFill>
                  <a:srgbClr val="000000"/>
                </a:solidFill>
                <a:latin typeface="Consolas"/>
              </a:rPr>
              <a:t>BorderLayout.</a:t>
            </a:r>
            <a:r>
              <a:rPr lang="en-US" b="1" i="1" dirty="0" err="1">
                <a:solidFill>
                  <a:srgbClr val="0000C0"/>
                </a:solidFill>
                <a:latin typeface="Consolas"/>
              </a:rPr>
              <a:t>WEST</a:t>
            </a:r>
            <a:r>
              <a:rPr lang="en-US" b="1" i="1" dirty="0">
                <a:solidFill>
                  <a:srgbClr val="000000"/>
                </a:solidFill>
                <a:latin typeface="Consolas"/>
              </a:rPr>
              <a:t>);</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"North"</a:t>
            </a:r>
            <a:r>
              <a:rPr lang="en-US" b="1" dirty="0">
                <a:solidFill>
                  <a:srgbClr val="000000"/>
                </a:solidFill>
                <a:latin typeface="Consolas"/>
              </a:rPr>
              <a:t>), </a:t>
            </a:r>
            <a:r>
              <a:rPr lang="en-US" b="1" dirty="0" err="1">
                <a:solidFill>
                  <a:srgbClr val="000000"/>
                </a:solidFill>
                <a:latin typeface="Consolas"/>
              </a:rPr>
              <a:t>BorderLayout.</a:t>
            </a:r>
            <a:r>
              <a:rPr lang="en-US" b="1" i="1" dirty="0" err="1">
                <a:solidFill>
                  <a:srgbClr val="0000C0"/>
                </a:solidFill>
                <a:latin typeface="Consolas"/>
              </a:rPr>
              <a:t>NORTH</a:t>
            </a:r>
            <a:r>
              <a:rPr lang="en-US" b="1" i="1" dirty="0">
                <a:solidFill>
                  <a:srgbClr val="000000"/>
                </a:solidFill>
                <a:latin typeface="Consolas"/>
              </a:rPr>
              <a:t>);</a:t>
            </a:r>
          </a:p>
          <a:p>
            <a:pPr marL="0"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"Center"</a:t>
            </a:r>
            <a:r>
              <a:rPr lang="en-US" b="1" dirty="0">
                <a:solidFill>
                  <a:srgbClr val="000000"/>
                </a:solidFill>
                <a:latin typeface="Consolas"/>
              </a:rPr>
              <a:t>), </a:t>
            </a:r>
            <a:r>
              <a:rPr lang="en-US" b="1" dirty="0" err="1">
                <a:solidFill>
                  <a:srgbClr val="000000"/>
                </a:solidFill>
                <a:latin typeface="Consolas"/>
              </a:rPr>
              <a:t>BorderLayout.</a:t>
            </a:r>
            <a:r>
              <a:rPr lang="en-US" b="1" i="1" dirty="0" err="1">
                <a:solidFill>
                  <a:srgbClr val="0000C0"/>
                </a:solidFill>
                <a:latin typeface="Consolas"/>
              </a:rPr>
              <a:t>CENTER</a:t>
            </a:r>
            <a:r>
              <a:rPr lang="en-US" b="1" i="1" dirty="0" smtClean="0">
                <a:solidFill>
                  <a:srgbClr val="000000"/>
                </a:solidFill>
                <a:latin typeface="Consolas"/>
              </a:rPr>
              <a:t>);</a:t>
            </a:r>
            <a:endParaRPr lang="en-US" dirty="0">
              <a:solidFill>
                <a:srgbClr val="3F7F5F"/>
              </a:solidFill>
              <a:latin typeface="Consolas"/>
            </a:endParaRPr>
          </a:p>
          <a:p>
            <a:pPr marL="0" indent="0">
              <a:buNone/>
            </a:pPr>
            <a:r>
              <a:rPr lang="en-US" dirty="0">
                <a:solidFill>
                  <a:srgbClr val="000000"/>
                </a:solidFill>
                <a:latin typeface="Consolas"/>
              </a:rPr>
              <a:t>}</a:t>
            </a:r>
          </a:p>
          <a:p>
            <a:pPr marL="0" indent="0">
              <a:buNone/>
            </a:pPr>
            <a:r>
              <a:rPr lang="en-US" dirty="0">
                <a:solidFill>
                  <a:srgbClr val="000000"/>
                </a:solidFill>
                <a:latin typeface="Consolas"/>
              </a:rPr>
              <a:t>}</a:t>
            </a:r>
          </a:p>
          <a:p>
            <a:pPr marL="0" indent="0">
              <a:buNone/>
            </a:pPr>
            <a:endParaRPr lang="en-US" dirty="0"/>
          </a:p>
        </p:txBody>
      </p:sp>
    </p:spTree>
    <p:extLst>
      <p:ext uri="{BB962C8B-B14F-4D97-AF65-F5344CB8AC3E}">
        <p14:creationId xmlns:p14="http://schemas.microsoft.com/office/powerpoint/2010/main" val="16998225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381000"/>
            <a:ext cx="7772400" cy="1428750"/>
          </a:xfrm>
          <a:noFill/>
        </p:spPr>
        <p:txBody>
          <a:bodyPr>
            <a:normAutofit/>
          </a:bodyPr>
          <a:lstStyle/>
          <a:p>
            <a:r>
              <a:rPr lang="en-US" sz="4800" b="1" dirty="0" smtClean="0">
                <a:latin typeface="Book Antiqua" pitchFamily="18" charset="0"/>
              </a:rPr>
              <a:t>Using Panels as Containers</a:t>
            </a:r>
            <a:endParaRPr lang="en-US" sz="5400" b="1" dirty="0" smtClean="0"/>
          </a:p>
        </p:txBody>
      </p:sp>
      <p:sp>
        <p:nvSpPr>
          <p:cNvPr id="22531" name="Rectangle 3"/>
          <p:cNvSpPr>
            <a:spLocks noGrp="1" noChangeArrowheads="1"/>
          </p:cNvSpPr>
          <p:nvPr>
            <p:ph type="body" idx="1"/>
          </p:nvPr>
        </p:nvSpPr>
        <p:spPr>
          <a:xfrm>
            <a:off x="685800" y="1981200"/>
            <a:ext cx="8077200" cy="4114800"/>
          </a:xfrm>
          <a:noFill/>
        </p:spPr>
        <p:txBody>
          <a:bodyPr/>
          <a:lstStyle/>
          <a:p>
            <a:pPr>
              <a:lnSpc>
                <a:spcPct val="110000"/>
              </a:lnSpc>
            </a:pPr>
            <a:r>
              <a:rPr lang="en-US" smtClean="0"/>
              <a:t>Panels act as smaller containers for grouping user interface components. </a:t>
            </a:r>
          </a:p>
          <a:p>
            <a:pPr>
              <a:lnSpc>
                <a:spcPct val="110000"/>
              </a:lnSpc>
              <a:spcBef>
                <a:spcPct val="50000"/>
              </a:spcBef>
            </a:pPr>
            <a:r>
              <a:rPr lang="en-US" smtClean="0"/>
              <a:t>It is recommended that you place the user interface components in panels and place the panels in a frame. You can also place panels in a panel.</a:t>
            </a:r>
            <a:r>
              <a:rPr lang="en-US" smtClean="0">
                <a:latin typeface="Book Antiqua" pitchFamily="18" charset="0"/>
              </a:rPr>
              <a:t> </a:t>
            </a:r>
          </a:p>
        </p:txBody>
      </p:sp>
    </p:spTree>
    <p:extLst>
      <p:ext uri="{BB962C8B-B14F-4D97-AF65-F5344CB8AC3E}">
        <p14:creationId xmlns:p14="http://schemas.microsoft.com/office/powerpoint/2010/main" val="3742093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AA6C72E-A3E1-418E-B05A-130C9DA2EA20}" type="slidenum">
              <a:rPr lang="en-US" sz="1400"/>
              <a:pPr/>
              <a:t>4</a:t>
            </a:fld>
            <a:endParaRPr lang="en-US" sz="1400"/>
          </a:p>
        </p:txBody>
      </p:sp>
      <p:sp>
        <p:nvSpPr>
          <p:cNvPr id="717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430179FA-482F-488F-99B6-8E5F0C40F840}" type="slidenum">
              <a:rPr lang="en-US" sz="1400"/>
              <a:pPr algn="r"/>
              <a:t>4</a:t>
            </a:fld>
            <a:endParaRPr lang="en-US" sz="1400"/>
          </a:p>
        </p:txBody>
      </p:sp>
      <p:sp>
        <p:nvSpPr>
          <p:cNvPr id="7172" name="Rectangle 9"/>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p>
        </p:txBody>
      </p:sp>
      <p:sp>
        <p:nvSpPr>
          <p:cNvPr id="7173" name="Rectangle 11"/>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p>
        </p:txBody>
      </p:sp>
      <p:sp>
        <p:nvSpPr>
          <p:cNvPr id="7174" name="Rectangle 16"/>
          <p:cNvSpPr>
            <a:spLocks noChangeArrowheads="1"/>
          </p:cNvSpPr>
          <p:nvPr/>
        </p:nvSpPr>
        <p:spPr bwMode="auto">
          <a:xfrm>
            <a:off x="0" y="1433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p>
        </p:txBody>
      </p:sp>
      <p:sp>
        <p:nvSpPr>
          <p:cNvPr id="7175" name="Rectangle 18"/>
          <p:cNvSpPr>
            <a:spLocks noGrp="1" noChangeArrowheads="1"/>
          </p:cNvSpPr>
          <p:nvPr>
            <p:ph type="title" idx="4294967295"/>
          </p:nvPr>
        </p:nvSpPr>
        <p:spPr>
          <a:xfrm>
            <a:off x="304800" y="152400"/>
            <a:ext cx="8610600" cy="533400"/>
          </a:xfrm>
          <a:noFill/>
        </p:spPr>
        <p:txBody>
          <a:bodyPr>
            <a:normAutofit fontScale="90000"/>
          </a:bodyPr>
          <a:lstStyle/>
          <a:p>
            <a:r>
              <a:rPr lang="en-US" sz="4000" b="1" dirty="0" smtClean="0"/>
              <a:t>Abstract Classes and Abstract Methods</a:t>
            </a:r>
          </a:p>
        </p:txBody>
      </p:sp>
      <p:sp>
        <p:nvSpPr>
          <p:cNvPr id="7181" name="Rectangle 25"/>
          <p:cNvSpPr>
            <a:spLocks noChangeArrowheads="1"/>
          </p:cNvSpPr>
          <p:nvPr/>
        </p:nvSpPr>
        <p:spPr bwMode="auto">
          <a:xfrm>
            <a:off x="0" y="1152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endParaRPr lang="en-US"/>
          </a:p>
        </p:txBody>
      </p:sp>
      <p:graphicFrame>
        <p:nvGraphicFramePr>
          <p:cNvPr id="7182" name="Object 24"/>
          <p:cNvGraphicFramePr>
            <a:graphicFrameLocks noChangeAspect="1"/>
          </p:cNvGraphicFramePr>
          <p:nvPr>
            <p:extLst>
              <p:ext uri="{D42A27DB-BD31-4B8C-83A1-F6EECF244321}">
                <p14:modId xmlns:p14="http://schemas.microsoft.com/office/powerpoint/2010/main" val="1987882539"/>
              </p:ext>
            </p:extLst>
          </p:nvPr>
        </p:nvGraphicFramePr>
        <p:xfrm>
          <a:off x="0" y="838200"/>
          <a:ext cx="6629400" cy="5445125"/>
        </p:xfrm>
        <a:graphic>
          <a:graphicData uri="http://schemas.openxmlformats.org/presentationml/2006/ole">
            <mc:AlternateContent xmlns:mc="http://schemas.openxmlformats.org/markup-compatibility/2006">
              <mc:Choice xmlns:v="urn:schemas-microsoft-com:vml" Requires="v">
                <p:oleObj spid="_x0000_s1048" name="Picture" r:id="rId3" imgW="5539740" imgH="4549140" progId="Word.Picture.8">
                  <p:embed/>
                </p:oleObj>
              </mc:Choice>
              <mc:Fallback>
                <p:oleObj name="Picture" r:id="rId3" imgW="5539740" imgH="454914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6629400" cy="5445125"/>
                      </a:xfrm>
                      <a:prstGeom prst="rect">
                        <a:avLst/>
                      </a:prstGeom>
                      <a:solidFill>
                        <a:schemeClr val="bg1">
                          <a:lumMod val="85000"/>
                        </a:schemeClr>
                      </a:solidFill>
                      <a:ln>
                        <a:noFill/>
                      </a:ln>
                    </p:spPr>
                  </p:pic>
                </p:oleObj>
              </mc:Fallback>
            </mc:AlternateContent>
          </a:graphicData>
        </a:graphic>
      </p:graphicFrame>
    </p:spTree>
    <p:extLst>
      <p:ext uri="{BB962C8B-B14F-4D97-AF65-F5344CB8AC3E}">
        <p14:creationId xmlns:p14="http://schemas.microsoft.com/office/powerpoint/2010/main" val="28329075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81000"/>
            <a:ext cx="7772400" cy="1066800"/>
          </a:xfrm>
          <a:noFill/>
        </p:spPr>
        <p:txBody>
          <a:bodyPr/>
          <a:lstStyle/>
          <a:p>
            <a:r>
              <a:rPr lang="en-US" sz="4000" b="1" dirty="0" smtClean="0">
                <a:latin typeface="Book Antiqua" pitchFamily="18" charset="0"/>
              </a:rPr>
              <a:t>Example:  </a:t>
            </a:r>
            <a:r>
              <a:rPr lang="en-US" sz="4000" b="1" dirty="0" smtClean="0">
                <a:solidFill>
                  <a:srgbClr val="FF0000"/>
                </a:solidFill>
                <a:latin typeface="Courier New" pitchFamily="49" charset="0"/>
              </a:rPr>
              <a:t>Panel</a:t>
            </a:r>
            <a:endParaRPr lang="en-US" b="1" dirty="0" smtClean="0">
              <a:solidFill>
                <a:srgbClr val="FF0000"/>
              </a:solidFill>
            </a:endParaRPr>
          </a:p>
        </p:txBody>
      </p:sp>
      <p:sp>
        <p:nvSpPr>
          <p:cNvPr id="23555" name="Rectangle 3"/>
          <p:cNvSpPr>
            <a:spLocks noGrp="1" noChangeArrowheads="1"/>
          </p:cNvSpPr>
          <p:nvPr>
            <p:ph type="body" idx="1"/>
          </p:nvPr>
        </p:nvSpPr>
        <p:spPr>
          <a:xfrm>
            <a:off x="533400" y="1447800"/>
            <a:ext cx="8001000" cy="1600200"/>
          </a:xfrm>
          <a:noFill/>
        </p:spPr>
        <p:txBody>
          <a:bodyPr/>
          <a:lstStyle/>
          <a:p>
            <a:pPr>
              <a:buFont typeface="Monotype Sorts" pitchFamily="2" charset="2"/>
              <a:buNone/>
            </a:pPr>
            <a:r>
              <a:rPr lang="en-US" smtClean="0">
                <a:latin typeface="Courier" charset="0"/>
              </a:rPr>
              <a:t>   This example uses panels to organize components. The program creates a user interface for a Microwave oven. </a:t>
            </a:r>
          </a:p>
        </p:txBody>
      </p:sp>
      <p:sp>
        <p:nvSpPr>
          <p:cNvPr id="23558" name="Rectangle 9"/>
          <p:cNvSpPr>
            <a:spLocks noChangeArrowheads="1"/>
          </p:cNvSpPr>
          <p:nvPr/>
        </p:nvSpPr>
        <p:spPr bwMode="auto">
          <a:xfrm>
            <a:off x="339090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23559" name="Object 8"/>
          <p:cNvGraphicFramePr>
            <a:graphicFrameLocks noChangeAspect="1"/>
          </p:cNvGraphicFramePr>
          <p:nvPr/>
        </p:nvGraphicFramePr>
        <p:xfrm>
          <a:off x="533400" y="3276600"/>
          <a:ext cx="3581400" cy="1847850"/>
        </p:xfrm>
        <a:graphic>
          <a:graphicData uri="http://schemas.openxmlformats.org/presentationml/2006/ole">
            <mc:AlternateContent xmlns:mc="http://schemas.openxmlformats.org/markup-compatibility/2006">
              <mc:Choice xmlns:v="urn:schemas-microsoft-com:vml" Requires="v">
                <p:oleObj spid="_x0000_s7184" r:id="rId3" imgW="2361312" imgH="1218693" progId="Word.Picture.8">
                  <p:embed/>
                </p:oleObj>
              </mc:Choice>
              <mc:Fallback>
                <p:oleObj r:id="rId3" imgW="2361312" imgH="121869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76600"/>
                        <a:ext cx="35814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356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352800"/>
            <a:ext cx="32766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97319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smtClean="0">
                <a:solidFill>
                  <a:srgbClr val="FF0000"/>
                </a:solidFill>
              </a:rPr>
              <a:t>panel</a:t>
            </a:r>
            <a:endParaRPr lang="en-US" b="1" dirty="0">
              <a:solidFill>
                <a:srgbClr val="FF0000"/>
              </a:solidFill>
            </a:endParaRPr>
          </a:p>
        </p:txBody>
      </p:sp>
      <p:sp>
        <p:nvSpPr>
          <p:cNvPr id="3" name="Content Placeholder 2"/>
          <p:cNvSpPr>
            <a:spLocks noGrp="1"/>
          </p:cNvSpPr>
          <p:nvPr>
            <p:ph idx="1"/>
          </p:nvPr>
        </p:nvSpPr>
        <p:spPr>
          <a:xfrm>
            <a:off x="1066800" y="1447800"/>
            <a:ext cx="7620000" cy="4678363"/>
          </a:xfrm>
        </p:spPr>
        <p:txBody>
          <a:bodyPr>
            <a:normAutofit fontScale="55000" lnSpcReduction="20000"/>
          </a:bodyPr>
          <a:lstStyle/>
          <a:p>
            <a:pPr marL="0" indent="0">
              <a:buNone/>
            </a:pP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TestPanels</a:t>
            </a:r>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a:t>
            </a:r>
            <a:r>
              <a:rPr lang="en-US" b="1" dirty="0" err="1">
                <a:solidFill>
                  <a:srgbClr val="000000"/>
                </a:solidFill>
                <a:latin typeface="Consolas"/>
              </a:rPr>
              <a:t>JFrame</a:t>
            </a:r>
            <a:r>
              <a:rPr lang="en-US" b="1" dirty="0">
                <a:solidFill>
                  <a:srgbClr val="000000"/>
                </a:solidFill>
                <a:latin typeface="Consolas"/>
              </a:rPr>
              <a:t>{</a:t>
            </a:r>
          </a:p>
          <a:p>
            <a:pPr marL="0" indent="0">
              <a:buNone/>
            </a:pPr>
            <a:r>
              <a:rPr lang="en-US" b="1" dirty="0">
                <a:solidFill>
                  <a:srgbClr val="7F0055"/>
                </a:solidFill>
                <a:latin typeface="Consolas"/>
              </a:rPr>
              <a:t>public</a:t>
            </a:r>
            <a:r>
              <a:rPr lang="en-US" b="1" dirty="0">
                <a:solidFill>
                  <a:srgbClr val="000000"/>
                </a:solidFill>
                <a:latin typeface="Consolas"/>
              </a:rPr>
              <a:t> </a:t>
            </a:r>
            <a:r>
              <a:rPr lang="en-US" b="1" dirty="0" err="1">
                <a:solidFill>
                  <a:srgbClr val="000000"/>
                </a:solidFill>
                <a:latin typeface="Consolas"/>
              </a:rPr>
              <a:t>TestPanels</a:t>
            </a:r>
            <a:r>
              <a:rPr lang="en-US" b="1" dirty="0">
                <a:solidFill>
                  <a:srgbClr val="000000"/>
                </a:solidFill>
                <a:latin typeface="Consolas"/>
              </a:rPr>
              <a:t>(){</a:t>
            </a:r>
          </a:p>
          <a:p>
            <a:pPr marL="400050" lvl="1" indent="0">
              <a:buNone/>
            </a:pPr>
            <a:r>
              <a:rPr lang="en-US" dirty="0" err="1">
                <a:solidFill>
                  <a:srgbClr val="000000"/>
                </a:solidFill>
                <a:latin typeface="Consolas"/>
              </a:rPr>
              <a:t>JPanel</a:t>
            </a:r>
            <a:r>
              <a:rPr lang="en-US" dirty="0">
                <a:solidFill>
                  <a:srgbClr val="000000"/>
                </a:solidFill>
                <a:latin typeface="Consolas"/>
              </a:rPr>
              <a:t> p1=</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JPanel</a:t>
            </a:r>
            <a:r>
              <a:rPr lang="en-US" b="1" dirty="0">
                <a:solidFill>
                  <a:srgbClr val="000000"/>
                </a:solidFill>
                <a:latin typeface="Consolas"/>
              </a:rPr>
              <a:t>();</a:t>
            </a:r>
          </a:p>
          <a:p>
            <a:pPr marL="400050" lvl="1" indent="0">
              <a:buNone/>
            </a:pPr>
            <a:r>
              <a:rPr lang="en-US" dirty="0">
                <a:solidFill>
                  <a:srgbClr val="000000"/>
                </a:solidFill>
                <a:latin typeface="Consolas"/>
              </a:rPr>
              <a:t>p1.setLayout(</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GridLayout</a:t>
            </a:r>
            <a:r>
              <a:rPr lang="en-US" b="1" dirty="0">
                <a:solidFill>
                  <a:srgbClr val="000000"/>
                </a:solidFill>
                <a:latin typeface="Consolas"/>
              </a:rPr>
              <a:t>(4,3));</a:t>
            </a:r>
          </a:p>
          <a:p>
            <a:pPr marL="400050" lvl="1" indent="0">
              <a:buNone/>
            </a:pPr>
            <a:r>
              <a:rPr lang="en-US" b="1" dirty="0">
                <a:solidFill>
                  <a:srgbClr val="7F0055"/>
                </a:solidFill>
                <a:latin typeface="Consolas"/>
              </a:rPr>
              <a:t>for</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i=1;i&lt;=9;i++){</a:t>
            </a:r>
          </a:p>
          <a:p>
            <a:pPr marL="400050" lvl="1" indent="0">
              <a:buNone/>
            </a:pPr>
            <a:r>
              <a:rPr lang="en-US" dirty="0">
                <a:solidFill>
                  <a:srgbClr val="000000"/>
                </a:solidFill>
                <a:latin typeface="Consolas"/>
              </a:rPr>
              <a:t>p1.add(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 "</a:t>
            </a:r>
            <a:r>
              <a:rPr lang="en-US" b="1" dirty="0">
                <a:solidFill>
                  <a:srgbClr val="000000"/>
                </a:solidFill>
                <a:latin typeface="Consolas"/>
              </a:rPr>
              <a:t>+i));}</a:t>
            </a:r>
          </a:p>
          <a:p>
            <a:pPr marL="400050" lvl="1" indent="0">
              <a:buNone/>
            </a:pPr>
            <a:r>
              <a:rPr lang="en-US" dirty="0">
                <a:solidFill>
                  <a:srgbClr val="000000"/>
                </a:solidFill>
                <a:latin typeface="Consolas"/>
              </a:rPr>
              <a:t>p1.add(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a:t>
            </a:r>
            <a:r>
              <a:rPr lang="en-US" b="1" dirty="0">
                <a:solidFill>
                  <a:srgbClr val="000000"/>
                </a:solidFill>
                <a:latin typeface="Consolas"/>
              </a:rPr>
              <a:t>+0));</a:t>
            </a:r>
          </a:p>
          <a:p>
            <a:pPr marL="400050" lvl="1" indent="0">
              <a:buNone/>
            </a:pPr>
            <a:r>
              <a:rPr lang="en-US" dirty="0">
                <a:solidFill>
                  <a:srgbClr val="000000"/>
                </a:solidFill>
                <a:latin typeface="Consolas"/>
              </a:rPr>
              <a:t>p1.add(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"Start"</a:t>
            </a:r>
            <a:r>
              <a:rPr lang="en-US" b="1" dirty="0">
                <a:solidFill>
                  <a:srgbClr val="000000"/>
                </a:solidFill>
                <a:latin typeface="Consolas"/>
              </a:rPr>
              <a:t>));</a:t>
            </a:r>
          </a:p>
          <a:p>
            <a:pPr marL="400050" lvl="1" indent="0">
              <a:buNone/>
            </a:pPr>
            <a:r>
              <a:rPr lang="en-US" dirty="0">
                <a:solidFill>
                  <a:srgbClr val="000000"/>
                </a:solidFill>
                <a:latin typeface="Consolas"/>
              </a:rPr>
              <a:t>p1.add(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"Stop"</a:t>
            </a:r>
            <a:r>
              <a:rPr lang="en-US" b="1" dirty="0">
                <a:solidFill>
                  <a:srgbClr val="000000"/>
                </a:solidFill>
                <a:latin typeface="Consolas"/>
              </a:rPr>
              <a:t>));</a:t>
            </a:r>
          </a:p>
          <a:p>
            <a:pPr marL="400050" lvl="1" indent="0">
              <a:buNone/>
            </a:pPr>
            <a:endParaRPr lang="en-US" dirty="0">
              <a:latin typeface="Consolas"/>
            </a:endParaRPr>
          </a:p>
          <a:p>
            <a:pPr marL="400050" lvl="1" indent="0">
              <a:buNone/>
            </a:pPr>
            <a:r>
              <a:rPr lang="en-US" dirty="0" err="1">
                <a:solidFill>
                  <a:srgbClr val="000000"/>
                </a:solidFill>
                <a:latin typeface="Consolas"/>
              </a:rPr>
              <a:t>JPanel</a:t>
            </a:r>
            <a:r>
              <a:rPr lang="en-US" dirty="0">
                <a:solidFill>
                  <a:srgbClr val="000000"/>
                </a:solidFill>
                <a:latin typeface="Consolas"/>
              </a:rPr>
              <a:t> p2=</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JPanel</a:t>
            </a:r>
            <a:r>
              <a:rPr lang="en-US" b="1" dirty="0">
                <a:solidFill>
                  <a:srgbClr val="000000"/>
                </a:solidFill>
                <a:latin typeface="Consolas"/>
              </a:rPr>
              <a:t>();</a:t>
            </a:r>
          </a:p>
          <a:p>
            <a:pPr marL="400050" lvl="1" indent="0">
              <a:buNone/>
            </a:pPr>
            <a:r>
              <a:rPr lang="en-US" dirty="0">
                <a:solidFill>
                  <a:srgbClr val="000000"/>
                </a:solidFill>
                <a:latin typeface="Consolas"/>
              </a:rPr>
              <a:t>p2.setLayout(</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BorderLayout</a:t>
            </a:r>
            <a:r>
              <a:rPr lang="en-US" b="1" dirty="0">
                <a:solidFill>
                  <a:srgbClr val="000000"/>
                </a:solidFill>
                <a:latin typeface="Consolas"/>
              </a:rPr>
              <a:t>());</a:t>
            </a:r>
          </a:p>
          <a:p>
            <a:pPr marL="400050" lvl="1" indent="0">
              <a:buNone/>
            </a:pPr>
            <a:r>
              <a:rPr lang="en-US" dirty="0">
                <a:solidFill>
                  <a:srgbClr val="000000"/>
                </a:solidFill>
                <a:latin typeface="Consolas"/>
              </a:rPr>
              <a:t>p2.add(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JTextField</a:t>
            </a:r>
            <a:r>
              <a:rPr lang="en-US" b="1" dirty="0">
                <a:solidFill>
                  <a:srgbClr val="000000"/>
                </a:solidFill>
                <a:latin typeface="Consolas"/>
              </a:rPr>
              <a:t>(</a:t>
            </a:r>
            <a:r>
              <a:rPr lang="en-US" b="1" dirty="0">
                <a:solidFill>
                  <a:srgbClr val="2A00FF"/>
                </a:solidFill>
                <a:latin typeface="Consolas"/>
              </a:rPr>
              <a:t>"Time to be displayed here"</a:t>
            </a:r>
            <a:r>
              <a:rPr lang="en-US" b="1" dirty="0">
                <a:solidFill>
                  <a:srgbClr val="000000"/>
                </a:solidFill>
                <a:latin typeface="Consolas"/>
              </a:rPr>
              <a:t>),</a:t>
            </a:r>
            <a:r>
              <a:rPr lang="en-US" b="1" dirty="0" err="1">
                <a:solidFill>
                  <a:srgbClr val="000000"/>
                </a:solidFill>
                <a:latin typeface="Consolas"/>
              </a:rPr>
              <a:t>BorderLayout.</a:t>
            </a:r>
            <a:r>
              <a:rPr lang="en-US" b="1" i="1" dirty="0" err="1">
                <a:solidFill>
                  <a:srgbClr val="0000C0"/>
                </a:solidFill>
                <a:latin typeface="Consolas"/>
              </a:rPr>
              <a:t>NORTH</a:t>
            </a:r>
            <a:r>
              <a:rPr lang="en-US" b="1" i="1" dirty="0">
                <a:solidFill>
                  <a:srgbClr val="000000"/>
                </a:solidFill>
                <a:latin typeface="Consolas"/>
              </a:rPr>
              <a:t>);</a:t>
            </a:r>
          </a:p>
          <a:p>
            <a:pPr marL="400050" lvl="1" indent="0">
              <a:buNone/>
            </a:pPr>
            <a:r>
              <a:rPr lang="en-US" dirty="0">
                <a:solidFill>
                  <a:srgbClr val="000000"/>
                </a:solidFill>
                <a:latin typeface="Consolas"/>
              </a:rPr>
              <a:t>p2.add(p1,BorderLayout.</a:t>
            </a:r>
            <a:r>
              <a:rPr lang="en-US" i="1" dirty="0">
                <a:solidFill>
                  <a:srgbClr val="0000C0"/>
                </a:solidFill>
                <a:latin typeface="Consolas"/>
              </a:rPr>
              <a:t>CENTER</a:t>
            </a:r>
            <a:r>
              <a:rPr lang="en-US" i="1" dirty="0">
                <a:solidFill>
                  <a:srgbClr val="000000"/>
                </a:solidFill>
                <a:latin typeface="Consolas"/>
              </a:rPr>
              <a:t>);</a:t>
            </a:r>
          </a:p>
          <a:p>
            <a:pPr marL="400050" lvl="1" indent="0">
              <a:buNone/>
            </a:pPr>
            <a:r>
              <a:rPr lang="en-US" dirty="0">
                <a:solidFill>
                  <a:srgbClr val="000000"/>
                </a:solidFill>
                <a:latin typeface="Consolas"/>
              </a:rPr>
              <a:t>add(p2,BorderLayout.</a:t>
            </a:r>
            <a:r>
              <a:rPr lang="en-US" i="1" dirty="0">
                <a:solidFill>
                  <a:srgbClr val="0000C0"/>
                </a:solidFill>
                <a:latin typeface="Consolas"/>
              </a:rPr>
              <a:t>EAST</a:t>
            </a:r>
            <a:r>
              <a:rPr lang="en-US" i="1" dirty="0">
                <a:solidFill>
                  <a:srgbClr val="000000"/>
                </a:solidFill>
                <a:latin typeface="Consolas"/>
              </a:rPr>
              <a:t>);</a:t>
            </a:r>
          </a:p>
          <a:p>
            <a:pPr marL="400050" lvl="1" indent="0">
              <a:buNone/>
            </a:pPr>
            <a:r>
              <a:rPr lang="en-US" dirty="0">
                <a:solidFill>
                  <a:srgbClr val="000000"/>
                </a:solidFill>
                <a:latin typeface="Consolas"/>
              </a:rPr>
              <a:t>add(</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JButton</a:t>
            </a:r>
            <a:r>
              <a:rPr lang="en-US" b="1" dirty="0">
                <a:solidFill>
                  <a:srgbClr val="000000"/>
                </a:solidFill>
                <a:latin typeface="Consolas"/>
              </a:rPr>
              <a:t>(</a:t>
            </a:r>
            <a:r>
              <a:rPr lang="en-US" b="1" dirty="0">
                <a:solidFill>
                  <a:srgbClr val="2A00FF"/>
                </a:solidFill>
                <a:latin typeface="Consolas"/>
              </a:rPr>
              <a:t>"Food to be placed here"</a:t>
            </a:r>
            <a:r>
              <a:rPr lang="en-US" b="1" dirty="0">
                <a:solidFill>
                  <a:srgbClr val="000000"/>
                </a:solidFill>
                <a:latin typeface="Consolas"/>
              </a:rPr>
              <a:t>),</a:t>
            </a:r>
            <a:r>
              <a:rPr lang="en-US" b="1" dirty="0" err="1">
                <a:solidFill>
                  <a:srgbClr val="000000"/>
                </a:solidFill>
                <a:latin typeface="Consolas"/>
              </a:rPr>
              <a:t>BorderLayout.</a:t>
            </a:r>
            <a:r>
              <a:rPr lang="en-US" b="1" i="1" dirty="0" err="1">
                <a:solidFill>
                  <a:srgbClr val="0000C0"/>
                </a:solidFill>
                <a:latin typeface="Consolas"/>
              </a:rPr>
              <a:t>CENTER</a:t>
            </a:r>
            <a:r>
              <a:rPr lang="en-US" b="1" i="1" dirty="0" smtClean="0">
                <a:solidFill>
                  <a:srgbClr val="000000"/>
                </a:solidFill>
                <a:latin typeface="Consolas"/>
              </a:rPr>
              <a:t>);</a:t>
            </a:r>
            <a:endParaRPr lang="en-US" dirty="0">
              <a:latin typeface="Consolas"/>
            </a:endParaRPr>
          </a:p>
          <a:p>
            <a:pPr marL="0" indent="0">
              <a:buNone/>
            </a:pPr>
            <a:r>
              <a:rPr lang="en-US" dirty="0">
                <a:solidFill>
                  <a:srgbClr val="000000"/>
                </a:solidFill>
                <a:latin typeface="Consolas"/>
              </a:rPr>
              <a:t>}</a:t>
            </a:r>
          </a:p>
          <a:p>
            <a:pPr marL="0" indent="0">
              <a:buNone/>
            </a:pPr>
            <a:r>
              <a:rPr lang="en-US" dirty="0">
                <a:solidFill>
                  <a:srgbClr val="000000"/>
                </a:solidFill>
                <a:latin typeface="Consolas"/>
              </a:rPr>
              <a:t>}</a:t>
            </a:r>
            <a:endParaRPr lang="en-US" dirty="0"/>
          </a:p>
        </p:txBody>
      </p:sp>
    </p:spTree>
    <p:extLst>
      <p:ext uri="{BB962C8B-B14F-4D97-AF65-F5344CB8AC3E}">
        <p14:creationId xmlns:p14="http://schemas.microsoft.com/office/powerpoint/2010/main" val="9958040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0"/>
            <a:ext cx="7772400" cy="990600"/>
          </a:xfrm>
        </p:spPr>
        <p:txBody>
          <a:bodyPr/>
          <a:lstStyle/>
          <a:p>
            <a:r>
              <a:rPr lang="en-US" sz="4200" b="1" dirty="0" smtClean="0"/>
              <a:t>The </a:t>
            </a:r>
            <a:r>
              <a:rPr lang="en-US" sz="4200" b="1" dirty="0" smtClean="0">
                <a:latin typeface="Courier New" pitchFamily="49" charset="0"/>
              </a:rPr>
              <a:t>Color</a:t>
            </a:r>
            <a:r>
              <a:rPr lang="en-US" sz="4200" b="1" dirty="0" smtClean="0"/>
              <a:t> Class</a:t>
            </a:r>
            <a:endParaRPr lang="en-US" b="1" dirty="0" smtClean="0">
              <a:solidFill>
                <a:schemeClr val="tx1"/>
              </a:solidFill>
            </a:endParaRPr>
          </a:p>
        </p:txBody>
      </p:sp>
      <p:sp>
        <p:nvSpPr>
          <p:cNvPr id="30723" name="Rectangle 3"/>
          <p:cNvSpPr>
            <a:spLocks noGrp="1" noChangeArrowheads="1"/>
          </p:cNvSpPr>
          <p:nvPr>
            <p:ph type="body" idx="1"/>
          </p:nvPr>
        </p:nvSpPr>
        <p:spPr>
          <a:xfrm>
            <a:off x="152400" y="990600"/>
            <a:ext cx="8991600" cy="5486400"/>
          </a:xfrm>
        </p:spPr>
        <p:txBody>
          <a:bodyPr/>
          <a:lstStyle/>
          <a:p>
            <a:pPr marL="0" indent="0">
              <a:lnSpc>
                <a:spcPct val="90000"/>
              </a:lnSpc>
              <a:spcBef>
                <a:spcPct val="100000"/>
              </a:spcBef>
              <a:buFont typeface="Monotype Sorts" pitchFamily="2" charset="2"/>
              <a:buNone/>
            </a:pPr>
            <a:r>
              <a:rPr lang="en-US" sz="3000" smtClean="0">
                <a:cs typeface="Times New Roman" pitchFamily="18" charset="0"/>
              </a:rPr>
              <a:t>You can set colors for GUI components by using the </a:t>
            </a:r>
            <a:r>
              <a:rPr lang="en-US" sz="3000" u="sng" smtClean="0">
                <a:cs typeface="Times New Roman" pitchFamily="18" charset="0"/>
              </a:rPr>
              <a:t>java.awt.Color</a:t>
            </a:r>
            <a:r>
              <a:rPr lang="en-US" sz="3000" smtClean="0">
                <a:cs typeface="Times New Roman" pitchFamily="18" charset="0"/>
              </a:rPr>
              <a:t> class. Colors are made of red, green, and blue components, each of which is represented by a byte value that describes its intensity, ranging from 0 (darkest shade) to 255 (lightest shade). This is known as the </a:t>
            </a:r>
            <a:r>
              <a:rPr lang="en-US" sz="3000" i="1" smtClean="0">
                <a:cs typeface="Times New Roman" pitchFamily="18" charset="0"/>
              </a:rPr>
              <a:t>RGB model</a:t>
            </a:r>
            <a:r>
              <a:rPr lang="en-US" sz="3000" smtClean="0">
                <a:cs typeface="Times New Roman" pitchFamily="18" charset="0"/>
              </a:rPr>
              <a:t>.</a:t>
            </a:r>
            <a:r>
              <a:rPr lang="en-US" sz="3000" smtClean="0"/>
              <a:t> </a:t>
            </a:r>
            <a:endParaRPr lang="en-US" sz="3000" smtClean="0">
              <a:latin typeface="Courier New" pitchFamily="49" charset="0"/>
            </a:endParaRPr>
          </a:p>
          <a:p>
            <a:pPr marL="0" indent="0" algn="just">
              <a:lnSpc>
                <a:spcPct val="90000"/>
              </a:lnSpc>
              <a:buFont typeface="Monotype Sorts" pitchFamily="2" charset="2"/>
              <a:buNone/>
            </a:pPr>
            <a:r>
              <a:rPr lang="en-US" sz="3000" smtClean="0">
                <a:latin typeface="Courier New" pitchFamily="49" charset="0"/>
              </a:rPr>
              <a:t>Color c = new Color(r, g, b);</a:t>
            </a:r>
            <a:endParaRPr lang="en-US" i="1" smtClean="0">
              <a:latin typeface="Book Antiqua" pitchFamily="18" charset="0"/>
            </a:endParaRPr>
          </a:p>
          <a:p>
            <a:pPr marL="0" indent="0">
              <a:lnSpc>
                <a:spcPct val="90000"/>
              </a:lnSpc>
              <a:buFont typeface="Monotype Sorts" pitchFamily="2" charset="2"/>
              <a:buNone/>
            </a:pPr>
            <a:r>
              <a:rPr lang="en-US" sz="2800" smtClean="0">
                <a:latin typeface="Courier New" pitchFamily="49" charset="0"/>
              </a:rPr>
              <a:t>r</a:t>
            </a:r>
            <a:r>
              <a:rPr lang="en-US" sz="3000" smtClean="0"/>
              <a:t>, </a:t>
            </a:r>
            <a:r>
              <a:rPr lang="en-US" sz="2800" smtClean="0">
                <a:latin typeface="Courier New" pitchFamily="49" charset="0"/>
              </a:rPr>
              <a:t>g</a:t>
            </a:r>
            <a:r>
              <a:rPr lang="en-US" sz="3000" smtClean="0"/>
              <a:t>, and </a:t>
            </a:r>
            <a:r>
              <a:rPr lang="en-US" sz="2800" smtClean="0">
                <a:latin typeface="Courier New" pitchFamily="49" charset="0"/>
              </a:rPr>
              <a:t>b</a:t>
            </a:r>
            <a:r>
              <a:rPr lang="en-US" sz="3000" smtClean="0"/>
              <a:t> specify a color by its red, green, and blue components. </a:t>
            </a:r>
            <a:endParaRPr lang="en-US" sz="3000" smtClean="0">
              <a:latin typeface="Courier" charset="0"/>
              <a:cs typeface="Times New Roman" pitchFamily="18" charset="0"/>
            </a:endParaRPr>
          </a:p>
          <a:p>
            <a:pPr marL="0" indent="0">
              <a:lnSpc>
                <a:spcPct val="90000"/>
              </a:lnSpc>
              <a:spcBef>
                <a:spcPct val="100000"/>
              </a:spcBef>
              <a:buFont typeface="Monotype Sorts" pitchFamily="2" charset="2"/>
              <a:buNone/>
            </a:pPr>
            <a:r>
              <a:rPr lang="en-US" sz="3000" smtClean="0"/>
              <a:t>Example:</a:t>
            </a:r>
            <a:endParaRPr lang="en-US" smtClean="0">
              <a:latin typeface="Book Antiqua" pitchFamily="18" charset="0"/>
            </a:endParaRPr>
          </a:p>
          <a:p>
            <a:pPr marL="0" indent="0" algn="just">
              <a:lnSpc>
                <a:spcPct val="90000"/>
              </a:lnSpc>
              <a:buFont typeface="Monotype Sorts" pitchFamily="2" charset="2"/>
              <a:buNone/>
            </a:pPr>
            <a:r>
              <a:rPr lang="en-US" sz="2800" smtClean="0">
                <a:latin typeface="Courier New" pitchFamily="49" charset="0"/>
              </a:rPr>
              <a:t>Color c = new Color(228, 100, 255);</a:t>
            </a:r>
          </a:p>
        </p:txBody>
      </p:sp>
    </p:spTree>
    <p:extLst>
      <p:ext uri="{BB962C8B-B14F-4D97-AF65-F5344CB8AC3E}">
        <p14:creationId xmlns:p14="http://schemas.microsoft.com/office/powerpoint/2010/main" val="42732118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0"/>
            <a:ext cx="7772400" cy="1428750"/>
          </a:xfrm>
        </p:spPr>
        <p:txBody>
          <a:bodyPr/>
          <a:lstStyle/>
          <a:p>
            <a:r>
              <a:rPr lang="en-US" smtClean="0"/>
              <a:t>Setting Colors</a:t>
            </a:r>
          </a:p>
        </p:txBody>
      </p:sp>
      <p:sp>
        <p:nvSpPr>
          <p:cNvPr id="31747" name="Rectangle 3"/>
          <p:cNvSpPr>
            <a:spLocks noGrp="1" noChangeArrowheads="1"/>
          </p:cNvSpPr>
          <p:nvPr>
            <p:ph type="body" idx="1"/>
          </p:nvPr>
        </p:nvSpPr>
        <p:spPr>
          <a:xfrm>
            <a:off x="914400" y="1371600"/>
            <a:ext cx="7772400" cy="2533650"/>
          </a:xfrm>
        </p:spPr>
        <p:txBody>
          <a:bodyPr>
            <a:normAutofit fontScale="70000" lnSpcReduction="20000"/>
          </a:bodyPr>
          <a:lstStyle/>
          <a:p>
            <a:pPr marL="0" indent="0">
              <a:buFont typeface="Monotype Sorts" pitchFamily="2" charset="2"/>
              <a:buNone/>
            </a:pPr>
            <a:r>
              <a:rPr lang="en-US" sz="2800" smtClean="0"/>
              <a:t>You can use the following methods to set the component’s background and foreground colors:</a:t>
            </a:r>
            <a:endParaRPr lang="en-US" sz="3000" smtClean="0">
              <a:latin typeface="Courier New" pitchFamily="49" charset="0"/>
            </a:endParaRPr>
          </a:p>
          <a:p>
            <a:pPr marL="0" indent="0">
              <a:spcBef>
                <a:spcPct val="50000"/>
              </a:spcBef>
              <a:buFont typeface="Monotype Sorts" pitchFamily="2" charset="2"/>
              <a:buNone/>
            </a:pPr>
            <a:r>
              <a:rPr lang="en-US" sz="2600" smtClean="0">
                <a:latin typeface="Courier New" pitchFamily="49" charset="0"/>
              </a:rPr>
              <a:t>setBackground(Color c) </a:t>
            </a:r>
          </a:p>
          <a:p>
            <a:pPr marL="0" indent="0">
              <a:spcBef>
                <a:spcPct val="50000"/>
              </a:spcBef>
              <a:buFont typeface="Monotype Sorts" pitchFamily="2" charset="2"/>
              <a:buNone/>
            </a:pPr>
            <a:r>
              <a:rPr lang="en-US" sz="2600" smtClean="0">
                <a:latin typeface="Courier New" pitchFamily="49" charset="0"/>
              </a:rPr>
              <a:t>setForeground(Color c)</a:t>
            </a:r>
            <a:endParaRPr lang="en-US" sz="3000" smtClean="0">
              <a:latin typeface="Courier New" pitchFamily="49" charset="0"/>
            </a:endParaRPr>
          </a:p>
          <a:p>
            <a:pPr marL="0" indent="0">
              <a:spcBef>
                <a:spcPct val="100000"/>
              </a:spcBef>
              <a:buFont typeface="Monotype Sorts" pitchFamily="2" charset="2"/>
              <a:buNone/>
            </a:pPr>
            <a:r>
              <a:rPr lang="en-US" sz="2800" smtClean="0"/>
              <a:t>Example:</a:t>
            </a:r>
          </a:p>
          <a:p>
            <a:pPr marL="0" indent="0">
              <a:spcBef>
                <a:spcPct val="50000"/>
              </a:spcBef>
              <a:buFont typeface="Monotype Sorts" pitchFamily="2" charset="2"/>
              <a:buNone/>
            </a:pPr>
            <a:r>
              <a:rPr lang="en-US" sz="2600" smtClean="0">
                <a:latin typeface="Courier New" pitchFamily="49" charset="0"/>
              </a:rPr>
              <a:t>setBackground(Color.yellow); setForeground(Color.red);</a:t>
            </a:r>
          </a:p>
        </p:txBody>
      </p:sp>
    </p:spTree>
    <p:extLst>
      <p:ext uri="{BB962C8B-B14F-4D97-AF65-F5344CB8AC3E}">
        <p14:creationId xmlns:p14="http://schemas.microsoft.com/office/powerpoint/2010/main" val="4931901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0"/>
            <a:ext cx="7772400" cy="1428750"/>
          </a:xfrm>
        </p:spPr>
        <p:txBody>
          <a:bodyPr/>
          <a:lstStyle/>
          <a:p>
            <a:r>
              <a:rPr lang="en-US" smtClean="0"/>
              <a:t>The </a:t>
            </a:r>
            <a:r>
              <a:rPr lang="en-US" smtClean="0">
                <a:latin typeface="Courier New" pitchFamily="49" charset="0"/>
              </a:rPr>
              <a:t>Font</a:t>
            </a:r>
            <a:r>
              <a:rPr lang="en-US" smtClean="0"/>
              <a:t> Class</a:t>
            </a:r>
            <a:endParaRPr lang="en-US" smtClean="0">
              <a:solidFill>
                <a:schemeClr val="tx1"/>
              </a:solidFill>
            </a:endParaRPr>
          </a:p>
        </p:txBody>
      </p:sp>
      <p:sp>
        <p:nvSpPr>
          <p:cNvPr id="32771" name="Rectangle 3"/>
          <p:cNvSpPr>
            <a:spLocks noGrp="1" noChangeArrowheads="1"/>
          </p:cNvSpPr>
          <p:nvPr>
            <p:ph type="body" idx="1"/>
          </p:nvPr>
        </p:nvSpPr>
        <p:spPr>
          <a:xfrm>
            <a:off x="381000" y="1600200"/>
            <a:ext cx="8534400" cy="2076450"/>
          </a:xfrm>
        </p:spPr>
        <p:txBody>
          <a:bodyPr>
            <a:normAutofit lnSpcReduction="10000"/>
          </a:bodyPr>
          <a:lstStyle/>
          <a:p>
            <a:pPr>
              <a:buFont typeface="Monotype Sorts" pitchFamily="2" charset="2"/>
              <a:buNone/>
            </a:pPr>
            <a:r>
              <a:rPr lang="en-US" sz="2800" smtClean="0">
                <a:latin typeface="Courier New" pitchFamily="49" charset="0"/>
              </a:rPr>
              <a:t>Font myFont = Font(name, style, size);</a:t>
            </a:r>
            <a:endParaRPr lang="en-US" sz="2600" i="1" smtClean="0">
              <a:latin typeface="Courier New" pitchFamily="49" charset="0"/>
            </a:endParaRPr>
          </a:p>
          <a:p>
            <a:pPr>
              <a:spcBef>
                <a:spcPct val="100000"/>
              </a:spcBef>
              <a:buFont typeface="Monotype Sorts" pitchFamily="2" charset="2"/>
              <a:buNone/>
            </a:pPr>
            <a:r>
              <a:rPr lang="en-US" sz="3000" smtClean="0"/>
              <a:t>Example:</a:t>
            </a:r>
          </a:p>
          <a:p>
            <a:pPr>
              <a:spcBef>
                <a:spcPct val="50000"/>
              </a:spcBef>
              <a:buFont typeface="Monotype Sorts" pitchFamily="2" charset="2"/>
              <a:buNone/>
            </a:pPr>
            <a:r>
              <a:rPr lang="en-US" sz="1800" smtClean="0">
                <a:latin typeface="Courier New" pitchFamily="49" charset="0"/>
              </a:rPr>
              <a:t>Font myFont = new Font("SansSerif ", Font.BOLD, 16);</a:t>
            </a:r>
          </a:p>
          <a:p>
            <a:pPr>
              <a:buFont typeface="Monotype Sorts" pitchFamily="2" charset="2"/>
              <a:buNone/>
            </a:pPr>
            <a:r>
              <a:rPr lang="en-US" sz="1800" smtClean="0">
                <a:latin typeface="Courier New" pitchFamily="49" charset="0"/>
              </a:rPr>
              <a:t>Font myFont = new Font("Serif", Font.BOLD+Font.ITALIC, 12);</a:t>
            </a:r>
          </a:p>
        </p:txBody>
      </p:sp>
    </p:spTree>
    <p:extLst>
      <p:ext uri="{BB962C8B-B14F-4D97-AF65-F5344CB8AC3E}">
        <p14:creationId xmlns:p14="http://schemas.microsoft.com/office/powerpoint/2010/main" val="6941658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font &amp; color</a:t>
            </a:r>
            <a:endParaRPr lang="en-US" b="1" dirty="0"/>
          </a:p>
        </p:txBody>
      </p:sp>
      <p:sp>
        <p:nvSpPr>
          <p:cNvPr id="3" name="Content Placeholder 2"/>
          <p:cNvSpPr>
            <a:spLocks noGrp="1"/>
          </p:cNvSpPr>
          <p:nvPr>
            <p:ph idx="1"/>
          </p:nvPr>
        </p:nvSpPr>
        <p:spPr>
          <a:xfrm>
            <a:off x="1219200" y="1295400"/>
            <a:ext cx="7467600" cy="4830763"/>
          </a:xfrm>
        </p:spPr>
        <p:txBody>
          <a:bodyPr>
            <a:noAutofit/>
          </a:bodyPr>
          <a:lstStyle/>
          <a:p>
            <a:pPr marL="0" indent="0">
              <a:buNone/>
            </a:pPr>
            <a:r>
              <a:rPr lang="en-US" sz="1100" b="1" dirty="0">
                <a:solidFill>
                  <a:srgbClr val="7F0055"/>
                </a:solidFill>
                <a:latin typeface="Consolas"/>
              </a:rPr>
              <a:t>class</a:t>
            </a:r>
            <a:r>
              <a:rPr lang="en-US" sz="1100" b="1" dirty="0">
                <a:solidFill>
                  <a:srgbClr val="000000"/>
                </a:solidFill>
                <a:latin typeface="Consolas"/>
              </a:rPr>
              <a:t> </a:t>
            </a:r>
            <a:r>
              <a:rPr lang="en-US" sz="1100" b="1" dirty="0" err="1">
                <a:solidFill>
                  <a:srgbClr val="000000"/>
                </a:solidFill>
                <a:latin typeface="Consolas"/>
              </a:rPr>
              <a:t>TestSwingFeatures</a:t>
            </a:r>
            <a:r>
              <a:rPr lang="en-US" sz="1100" b="1" dirty="0">
                <a:solidFill>
                  <a:srgbClr val="000000"/>
                </a:solidFill>
                <a:latin typeface="Consolas"/>
              </a:rPr>
              <a:t> </a:t>
            </a:r>
            <a:r>
              <a:rPr lang="en-US" sz="1100" b="1" dirty="0">
                <a:solidFill>
                  <a:srgbClr val="7F0055"/>
                </a:solidFill>
                <a:latin typeface="Consolas"/>
              </a:rPr>
              <a:t>extends</a:t>
            </a:r>
            <a:r>
              <a:rPr lang="en-US" sz="1100" b="1" dirty="0">
                <a:solidFill>
                  <a:srgbClr val="000000"/>
                </a:solidFill>
                <a:latin typeface="Consolas"/>
              </a:rPr>
              <a:t> </a:t>
            </a:r>
            <a:r>
              <a:rPr lang="en-US" sz="1100" b="1" dirty="0" err="1">
                <a:solidFill>
                  <a:srgbClr val="000000"/>
                </a:solidFill>
                <a:latin typeface="Consolas"/>
              </a:rPr>
              <a:t>JFrame</a:t>
            </a:r>
            <a:r>
              <a:rPr lang="en-US" sz="1100" b="1" dirty="0">
                <a:solidFill>
                  <a:srgbClr val="000000"/>
                </a:solidFill>
                <a:latin typeface="Consolas"/>
              </a:rPr>
              <a:t>{</a:t>
            </a:r>
          </a:p>
          <a:p>
            <a:pPr marL="0" indent="0">
              <a:buNone/>
            </a:pPr>
            <a:r>
              <a:rPr lang="en-US" sz="1100" b="1" dirty="0">
                <a:solidFill>
                  <a:srgbClr val="7F0055"/>
                </a:solidFill>
                <a:latin typeface="Consolas"/>
              </a:rPr>
              <a:t>public</a:t>
            </a:r>
            <a:r>
              <a:rPr lang="en-US" sz="1100" b="1" dirty="0">
                <a:solidFill>
                  <a:srgbClr val="000000"/>
                </a:solidFill>
                <a:latin typeface="Consolas"/>
              </a:rPr>
              <a:t> </a:t>
            </a:r>
            <a:r>
              <a:rPr lang="en-US" sz="1100" b="1" dirty="0" err="1">
                <a:solidFill>
                  <a:srgbClr val="000000"/>
                </a:solidFill>
                <a:latin typeface="Consolas"/>
              </a:rPr>
              <a:t>TestSwingFeatures</a:t>
            </a:r>
            <a:r>
              <a:rPr lang="en-US" sz="1100" b="1" dirty="0">
                <a:solidFill>
                  <a:srgbClr val="000000"/>
                </a:solidFill>
                <a:latin typeface="Consolas"/>
              </a:rPr>
              <a:t>(){</a:t>
            </a:r>
          </a:p>
          <a:p>
            <a:pPr marL="0" indent="0">
              <a:buNone/>
            </a:pPr>
            <a:r>
              <a:rPr lang="en-US" sz="1100" dirty="0" err="1">
                <a:solidFill>
                  <a:srgbClr val="000000"/>
                </a:solidFill>
                <a:latin typeface="Consolas"/>
              </a:rPr>
              <a:t>JPanel</a:t>
            </a:r>
            <a:r>
              <a:rPr lang="en-US" sz="1100" dirty="0">
                <a:solidFill>
                  <a:srgbClr val="000000"/>
                </a:solidFill>
                <a:latin typeface="Consolas"/>
              </a:rPr>
              <a:t> p1=</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JPanel</a:t>
            </a:r>
            <a:r>
              <a:rPr lang="en-US" sz="1100" b="1" dirty="0">
                <a:solidFill>
                  <a:srgbClr val="000000"/>
                </a:solidFill>
                <a:latin typeface="Consolas"/>
              </a:rPr>
              <a:t>();</a:t>
            </a:r>
          </a:p>
          <a:p>
            <a:pPr marL="0" indent="0">
              <a:buNone/>
            </a:pPr>
            <a:r>
              <a:rPr lang="en-US" sz="1100" dirty="0">
                <a:solidFill>
                  <a:srgbClr val="000000"/>
                </a:solidFill>
                <a:latin typeface="Consolas"/>
              </a:rPr>
              <a:t>p1.setLayout(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FlowLayout</a:t>
            </a:r>
            <a:r>
              <a:rPr lang="en-US" sz="1100" b="1" dirty="0">
                <a:solidFill>
                  <a:srgbClr val="000000"/>
                </a:solidFill>
                <a:latin typeface="Consolas"/>
              </a:rPr>
              <a:t>(FlowLayout.</a:t>
            </a:r>
            <a:r>
              <a:rPr lang="en-US" sz="1100" b="1" i="1" dirty="0">
                <a:solidFill>
                  <a:srgbClr val="0000C0"/>
                </a:solidFill>
                <a:latin typeface="Consolas"/>
              </a:rPr>
              <a:t>LEFT</a:t>
            </a:r>
            <a:r>
              <a:rPr lang="en-US" sz="1100" b="1" i="1" dirty="0">
                <a:solidFill>
                  <a:srgbClr val="000000"/>
                </a:solidFill>
                <a:latin typeface="Consolas"/>
              </a:rPr>
              <a:t>,2,2));</a:t>
            </a:r>
          </a:p>
          <a:p>
            <a:pPr marL="0" indent="0">
              <a:buNone/>
            </a:pPr>
            <a:r>
              <a:rPr lang="en-US" sz="1100" dirty="0" err="1">
                <a:solidFill>
                  <a:srgbClr val="000000"/>
                </a:solidFill>
                <a:latin typeface="Consolas"/>
              </a:rPr>
              <a:t>JButton</a:t>
            </a:r>
            <a:r>
              <a:rPr lang="en-US" sz="1100" dirty="0">
                <a:solidFill>
                  <a:srgbClr val="000000"/>
                </a:solidFill>
                <a:latin typeface="Consolas"/>
              </a:rPr>
              <a:t> </a:t>
            </a:r>
            <a:r>
              <a:rPr lang="en-US" sz="1100" dirty="0" err="1">
                <a:solidFill>
                  <a:srgbClr val="000000"/>
                </a:solidFill>
                <a:latin typeface="Consolas"/>
              </a:rPr>
              <a:t>jbtLeft</a:t>
            </a:r>
            <a:r>
              <a:rPr lang="en-US" sz="1100" dirty="0">
                <a:solidFill>
                  <a:srgbClr val="000000"/>
                </a:solidFill>
                <a:latin typeface="Consolas"/>
              </a:rPr>
              <a: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JButton</a:t>
            </a:r>
            <a:r>
              <a:rPr lang="en-US" sz="1100" b="1" dirty="0">
                <a:solidFill>
                  <a:srgbClr val="000000"/>
                </a:solidFill>
                <a:latin typeface="Consolas"/>
              </a:rPr>
              <a:t>(</a:t>
            </a:r>
            <a:r>
              <a:rPr lang="en-US" sz="1100" b="1" dirty="0">
                <a:solidFill>
                  <a:srgbClr val="2A00FF"/>
                </a:solidFill>
                <a:latin typeface="Consolas"/>
              </a:rPr>
              <a:t>"Left"</a:t>
            </a:r>
            <a:r>
              <a:rPr lang="en-US" sz="1100" b="1" dirty="0">
                <a:solidFill>
                  <a:srgbClr val="000000"/>
                </a:solidFill>
                <a:latin typeface="Consolas"/>
              </a:rPr>
              <a:t>);</a:t>
            </a:r>
          </a:p>
          <a:p>
            <a:pPr marL="0" indent="0">
              <a:buNone/>
            </a:pPr>
            <a:r>
              <a:rPr lang="en-US" sz="1100" dirty="0" err="1">
                <a:solidFill>
                  <a:srgbClr val="000000"/>
                </a:solidFill>
                <a:latin typeface="Consolas"/>
              </a:rPr>
              <a:t>JButton</a:t>
            </a:r>
            <a:r>
              <a:rPr lang="en-US" sz="1100" dirty="0">
                <a:solidFill>
                  <a:srgbClr val="000000"/>
                </a:solidFill>
                <a:latin typeface="Consolas"/>
              </a:rPr>
              <a:t> </a:t>
            </a:r>
            <a:r>
              <a:rPr lang="en-US" sz="1100" dirty="0" err="1">
                <a:solidFill>
                  <a:srgbClr val="000000"/>
                </a:solidFill>
                <a:latin typeface="Consolas"/>
              </a:rPr>
              <a:t>jbtRight</a:t>
            </a:r>
            <a:r>
              <a:rPr lang="en-US" sz="1100" dirty="0">
                <a:solidFill>
                  <a:srgbClr val="000000"/>
                </a:solidFill>
                <a:latin typeface="Consolas"/>
              </a:rPr>
              <a: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JButton</a:t>
            </a:r>
            <a:r>
              <a:rPr lang="en-US" sz="1100" b="1" dirty="0">
                <a:solidFill>
                  <a:srgbClr val="000000"/>
                </a:solidFill>
                <a:latin typeface="Consolas"/>
              </a:rPr>
              <a:t>(</a:t>
            </a:r>
            <a:r>
              <a:rPr lang="en-US" sz="1100" b="1" dirty="0">
                <a:solidFill>
                  <a:srgbClr val="2A00FF"/>
                </a:solidFill>
                <a:latin typeface="Consolas"/>
              </a:rPr>
              <a:t>"Right"</a:t>
            </a:r>
            <a:r>
              <a:rPr lang="en-US" sz="1100" b="1" dirty="0">
                <a:solidFill>
                  <a:srgbClr val="000000"/>
                </a:solidFill>
                <a:latin typeface="Consolas"/>
              </a:rPr>
              <a:t>);</a:t>
            </a:r>
          </a:p>
          <a:p>
            <a:pPr marL="0" indent="0">
              <a:buNone/>
            </a:pPr>
            <a:r>
              <a:rPr lang="en-US" sz="1100" dirty="0" err="1">
                <a:solidFill>
                  <a:srgbClr val="000000"/>
                </a:solidFill>
                <a:latin typeface="Consolas"/>
              </a:rPr>
              <a:t>JButton</a:t>
            </a:r>
            <a:r>
              <a:rPr lang="en-US" sz="1100" dirty="0">
                <a:solidFill>
                  <a:srgbClr val="000000"/>
                </a:solidFill>
                <a:latin typeface="Consolas"/>
              </a:rPr>
              <a:t> </a:t>
            </a:r>
            <a:r>
              <a:rPr lang="en-US" sz="1100" dirty="0" err="1">
                <a:solidFill>
                  <a:srgbClr val="000000"/>
                </a:solidFill>
                <a:latin typeface="Consolas"/>
              </a:rPr>
              <a:t>jbtCenter</a:t>
            </a:r>
            <a:r>
              <a:rPr lang="en-US" sz="1100" dirty="0">
                <a:solidFill>
                  <a:srgbClr val="000000"/>
                </a:solidFill>
                <a:latin typeface="Consolas"/>
              </a:rPr>
              <a: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JButton</a:t>
            </a:r>
            <a:r>
              <a:rPr lang="en-US" sz="1100" b="1" dirty="0">
                <a:solidFill>
                  <a:srgbClr val="000000"/>
                </a:solidFill>
                <a:latin typeface="Consolas"/>
              </a:rPr>
              <a:t>(</a:t>
            </a:r>
            <a:r>
              <a:rPr lang="en-US" sz="1100" b="1" dirty="0">
                <a:solidFill>
                  <a:srgbClr val="2A00FF"/>
                </a:solidFill>
                <a:latin typeface="Consolas"/>
              </a:rPr>
              <a:t>"Center"</a:t>
            </a:r>
            <a:r>
              <a:rPr lang="en-US" sz="1100" b="1" dirty="0">
                <a:solidFill>
                  <a:srgbClr val="000000"/>
                </a:solidFill>
                <a:latin typeface="Consolas"/>
              </a:rPr>
              <a:t>);</a:t>
            </a:r>
          </a:p>
          <a:p>
            <a:pPr marL="0" indent="0">
              <a:buNone/>
            </a:pPr>
            <a:r>
              <a:rPr lang="en-US" sz="1100" dirty="0" err="1">
                <a:solidFill>
                  <a:srgbClr val="000000"/>
                </a:solidFill>
                <a:latin typeface="Consolas"/>
              </a:rPr>
              <a:t>jbtLeft.setBackground</a:t>
            </a:r>
            <a:r>
              <a:rPr lang="en-US" sz="1100" dirty="0">
                <a:solidFill>
                  <a:srgbClr val="000000"/>
                </a:solidFill>
                <a:latin typeface="Consolas"/>
              </a:rPr>
              <a:t>(</a:t>
            </a:r>
            <a:r>
              <a:rPr lang="en-US" sz="1100" dirty="0" err="1">
                <a:solidFill>
                  <a:srgbClr val="000000"/>
                </a:solidFill>
                <a:latin typeface="Consolas"/>
              </a:rPr>
              <a:t>Color.</a:t>
            </a:r>
            <a:r>
              <a:rPr lang="en-US" sz="1100" i="1" dirty="0" err="1">
                <a:solidFill>
                  <a:srgbClr val="0000C0"/>
                </a:solidFill>
                <a:latin typeface="Consolas"/>
              </a:rPr>
              <a:t>WHITE</a:t>
            </a:r>
            <a:r>
              <a:rPr lang="en-US" sz="1100" i="1" dirty="0">
                <a:solidFill>
                  <a:srgbClr val="000000"/>
                </a:solidFill>
                <a:latin typeface="Consolas"/>
              </a:rPr>
              <a:t>);</a:t>
            </a:r>
          </a:p>
          <a:p>
            <a:pPr marL="0" indent="0">
              <a:buNone/>
            </a:pPr>
            <a:r>
              <a:rPr lang="en-US" sz="1100" dirty="0" err="1">
                <a:solidFill>
                  <a:srgbClr val="000000"/>
                </a:solidFill>
                <a:latin typeface="Consolas"/>
              </a:rPr>
              <a:t>jbtLeft.setForeground</a:t>
            </a:r>
            <a:r>
              <a:rPr lang="en-US" sz="1100" dirty="0">
                <a:solidFill>
                  <a:srgbClr val="000000"/>
                </a:solidFill>
                <a:latin typeface="Consolas"/>
              </a:rPr>
              <a:t>(</a:t>
            </a:r>
            <a:r>
              <a:rPr lang="en-US" sz="1100" dirty="0" err="1">
                <a:solidFill>
                  <a:srgbClr val="000000"/>
                </a:solidFill>
                <a:latin typeface="Consolas"/>
              </a:rPr>
              <a:t>Color.</a:t>
            </a:r>
            <a:r>
              <a:rPr lang="en-US" sz="1100" i="1" dirty="0" err="1">
                <a:solidFill>
                  <a:srgbClr val="0000C0"/>
                </a:solidFill>
                <a:latin typeface="Consolas"/>
              </a:rPr>
              <a:t>GREEN</a:t>
            </a:r>
            <a:r>
              <a:rPr lang="en-US" sz="1100" i="1" dirty="0">
                <a:solidFill>
                  <a:srgbClr val="000000"/>
                </a:solidFill>
                <a:latin typeface="Consolas"/>
              </a:rPr>
              <a:t>);</a:t>
            </a:r>
          </a:p>
          <a:p>
            <a:pPr marL="0" indent="0">
              <a:buNone/>
            </a:pPr>
            <a:r>
              <a:rPr lang="en-US" sz="1100" dirty="0" err="1">
                <a:solidFill>
                  <a:srgbClr val="000000"/>
                </a:solidFill>
                <a:latin typeface="Consolas"/>
              </a:rPr>
              <a:t>jbtRight.setToolTipText</a:t>
            </a:r>
            <a:r>
              <a:rPr lang="en-US" sz="1100" dirty="0">
                <a:solidFill>
                  <a:srgbClr val="000000"/>
                </a:solidFill>
                <a:latin typeface="Consolas"/>
              </a:rPr>
              <a:t>(</a:t>
            </a:r>
            <a:r>
              <a:rPr lang="en-US" sz="1100" dirty="0">
                <a:solidFill>
                  <a:srgbClr val="2A00FF"/>
                </a:solidFill>
                <a:latin typeface="Consolas"/>
              </a:rPr>
              <a:t>"Right Button"</a:t>
            </a:r>
            <a:r>
              <a:rPr lang="en-US" sz="1100" dirty="0">
                <a:solidFill>
                  <a:srgbClr val="000000"/>
                </a:solidFill>
                <a:latin typeface="Consolas"/>
              </a:rPr>
              <a:t>);</a:t>
            </a:r>
          </a:p>
          <a:p>
            <a:pPr marL="0" indent="0">
              <a:buNone/>
            </a:pPr>
            <a:r>
              <a:rPr lang="en-US" sz="1100" dirty="0">
                <a:solidFill>
                  <a:srgbClr val="000000"/>
                </a:solidFill>
                <a:latin typeface="Consolas"/>
              </a:rPr>
              <a:t>p1.add(</a:t>
            </a:r>
            <a:r>
              <a:rPr lang="en-US" sz="1100" dirty="0" err="1">
                <a:solidFill>
                  <a:srgbClr val="000000"/>
                </a:solidFill>
                <a:latin typeface="Consolas"/>
              </a:rPr>
              <a:t>jbtLeft</a:t>
            </a:r>
            <a:r>
              <a:rPr lang="en-US" sz="1100" dirty="0">
                <a:solidFill>
                  <a:srgbClr val="000000"/>
                </a:solidFill>
                <a:latin typeface="Consolas"/>
              </a:rPr>
              <a:t>);</a:t>
            </a:r>
          </a:p>
          <a:p>
            <a:pPr marL="0" indent="0">
              <a:buNone/>
            </a:pPr>
            <a:r>
              <a:rPr lang="en-US" sz="1100" dirty="0">
                <a:solidFill>
                  <a:srgbClr val="000000"/>
                </a:solidFill>
                <a:latin typeface="Consolas"/>
              </a:rPr>
              <a:t>p1.add(</a:t>
            </a:r>
            <a:r>
              <a:rPr lang="en-US" sz="1100" dirty="0" err="1">
                <a:solidFill>
                  <a:srgbClr val="000000"/>
                </a:solidFill>
                <a:latin typeface="Consolas"/>
              </a:rPr>
              <a:t>jbtRight</a:t>
            </a:r>
            <a:r>
              <a:rPr lang="en-US" sz="1100" dirty="0">
                <a:solidFill>
                  <a:srgbClr val="000000"/>
                </a:solidFill>
                <a:latin typeface="Consolas"/>
              </a:rPr>
              <a:t>);</a:t>
            </a:r>
          </a:p>
          <a:p>
            <a:pPr marL="0" indent="0">
              <a:buNone/>
            </a:pPr>
            <a:r>
              <a:rPr lang="en-US" sz="1100" dirty="0">
                <a:solidFill>
                  <a:srgbClr val="000000"/>
                </a:solidFill>
                <a:latin typeface="Consolas"/>
              </a:rPr>
              <a:t>p1.add(</a:t>
            </a:r>
            <a:r>
              <a:rPr lang="en-US" sz="1100" dirty="0" err="1">
                <a:solidFill>
                  <a:srgbClr val="000000"/>
                </a:solidFill>
                <a:latin typeface="Consolas"/>
              </a:rPr>
              <a:t>jbtCenter</a:t>
            </a:r>
            <a:r>
              <a:rPr lang="en-US" sz="1100" dirty="0">
                <a:solidFill>
                  <a:srgbClr val="000000"/>
                </a:solidFill>
                <a:latin typeface="Consolas"/>
              </a:rPr>
              <a:t>);</a:t>
            </a:r>
          </a:p>
          <a:p>
            <a:pPr marL="0" indent="0">
              <a:buNone/>
            </a:pPr>
            <a:r>
              <a:rPr lang="en-US" sz="1100" dirty="0">
                <a:solidFill>
                  <a:srgbClr val="000000"/>
                </a:solidFill>
                <a:latin typeface="Consolas"/>
              </a:rPr>
              <a:t>p1.setBorder(</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TitledBorder</a:t>
            </a:r>
            <a:r>
              <a:rPr lang="en-US" sz="1100" b="1" dirty="0">
                <a:solidFill>
                  <a:srgbClr val="000000"/>
                </a:solidFill>
                <a:latin typeface="Consolas"/>
              </a:rPr>
              <a:t>(</a:t>
            </a:r>
            <a:r>
              <a:rPr lang="en-US" sz="1100" b="1" dirty="0">
                <a:solidFill>
                  <a:srgbClr val="2A00FF"/>
                </a:solidFill>
                <a:latin typeface="Consolas"/>
              </a:rPr>
              <a:t>"Three Buttons"</a:t>
            </a:r>
            <a:r>
              <a:rPr lang="en-US" sz="1100" b="1" dirty="0">
                <a:solidFill>
                  <a:srgbClr val="000000"/>
                </a:solidFill>
                <a:latin typeface="Consolas"/>
              </a:rPr>
              <a:t>));</a:t>
            </a:r>
          </a:p>
          <a:p>
            <a:pPr marL="0" indent="0">
              <a:buNone/>
            </a:pPr>
            <a:r>
              <a:rPr lang="en-US" sz="1100" dirty="0" err="1">
                <a:solidFill>
                  <a:srgbClr val="000000"/>
                </a:solidFill>
                <a:latin typeface="Consolas"/>
              </a:rPr>
              <a:t>JPanel</a:t>
            </a:r>
            <a:r>
              <a:rPr lang="en-US" sz="1100" dirty="0">
                <a:solidFill>
                  <a:srgbClr val="000000"/>
                </a:solidFill>
                <a:latin typeface="Consolas"/>
              </a:rPr>
              <a:t> p2=</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JPanel</a:t>
            </a:r>
            <a:r>
              <a:rPr lang="en-US" sz="1100" b="1" dirty="0">
                <a:solidFill>
                  <a:srgbClr val="000000"/>
                </a:solidFill>
                <a:latin typeface="Consolas"/>
              </a:rPr>
              <a:t>();</a:t>
            </a:r>
          </a:p>
          <a:p>
            <a:pPr marL="0" indent="0">
              <a:buNone/>
            </a:pPr>
            <a:r>
              <a:rPr lang="en-US" sz="1100" dirty="0">
                <a:solidFill>
                  <a:srgbClr val="000000"/>
                </a:solidFill>
                <a:latin typeface="Consolas"/>
              </a:rPr>
              <a:t>p2.setLayout(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GridLayout</a:t>
            </a:r>
            <a:r>
              <a:rPr lang="en-US" sz="1100" b="1" dirty="0">
                <a:solidFill>
                  <a:srgbClr val="000000"/>
                </a:solidFill>
                <a:latin typeface="Consolas"/>
              </a:rPr>
              <a:t>(1,2,5,5));</a:t>
            </a:r>
          </a:p>
          <a:p>
            <a:pPr marL="0" indent="0">
              <a:buNone/>
            </a:pPr>
            <a:r>
              <a:rPr lang="en-US" sz="1100" dirty="0" err="1">
                <a:solidFill>
                  <a:srgbClr val="000000"/>
                </a:solidFill>
                <a:latin typeface="Consolas"/>
              </a:rPr>
              <a:t>JLabel</a:t>
            </a:r>
            <a:r>
              <a:rPr lang="en-US" sz="1100" dirty="0">
                <a:solidFill>
                  <a:srgbClr val="000000"/>
                </a:solidFill>
                <a:latin typeface="Consolas"/>
              </a:rPr>
              <a:t> </a:t>
            </a:r>
            <a:r>
              <a:rPr lang="en-US" sz="1100" dirty="0" err="1">
                <a:solidFill>
                  <a:srgbClr val="000000"/>
                </a:solidFill>
                <a:latin typeface="Consolas"/>
              </a:rPr>
              <a:t>jlblRed</a:t>
            </a:r>
            <a:r>
              <a:rPr lang="en-US" sz="1100" dirty="0">
                <a:solidFill>
                  <a:srgbClr val="000000"/>
                </a:solidFill>
                <a:latin typeface="Consolas"/>
              </a:rPr>
              <a: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JLabel</a:t>
            </a:r>
            <a:r>
              <a:rPr lang="en-US" sz="1100" b="1" dirty="0">
                <a:solidFill>
                  <a:srgbClr val="000000"/>
                </a:solidFill>
                <a:latin typeface="Consolas"/>
              </a:rPr>
              <a:t>(</a:t>
            </a:r>
            <a:r>
              <a:rPr lang="en-US" sz="1100" b="1" dirty="0">
                <a:solidFill>
                  <a:srgbClr val="2A00FF"/>
                </a:solidFill>
                <a:latin typeface="Consolas"/>
              </a:rPr>
              <a:t>"Red"</a:t>
            </a:r>
            <a:r>
              <a:rPr lang="en-US" sz="1100" b="1" dirty="0">
                <a:solidFill>
                  <a:srgbClr val="000000"/>
                </a:solidFill>
                <a:latin typeface="Consolas"/>
              </a:rPr>
              <a:t>);</a:t>
            </a:r>
          </a:p>
          <a:p>
            <a:pPr marL="0" indent="0">
              <a:buNone/>
            </a:pPr>
            <a:r>
              <a:rPr lang="en-US" sz="1100" dirty="0" err="1">
                <a:solidFill>
                  <a:srgbClr val="000000"/>
                </a:solidFill>
                <a:latin typeface="Consolas"/>
              </a:rPr>
              <a:t>JLabel</a:t>
            </a:r>
            <a:r>
              <a:rPr lang="en-US" sz="1100" dirty="0">
                <a:solidFill>
                  <a:srgbClr val="000000"/>
                </a:solidFill>
                <a:latin typeface="Consolas"/>
              </a:rPr>
              <a:t> </a:t>
            </a:r>
            <a:r>
              <a:rPr lang="en-US" sz="1100" dirty="0" err="1">
                <a:solidFill>
                  <a:srgbClr val="000000"/>
                </a:solidFill>
                <a:latin typeface="Consolas"/>
              </a:rPr>
              <a:t>jlblOrange</a:t>
            </a:r>
            <a:r>
              <a:rPr lang="en-US" sz="1100" dirty="0">
                <a:solidFill>
                  <a:srgbClr val="000000"/>
                </a:solidFill>
                <a:latin typeface="Consolas"/>
              </a:rPr>
              <a: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JLabel</a:t>
            </a:r>
            <a:r>
              <a:rPr lang="en-US" sz="1100" b="1" dirty="0">
                <a:solidFill>
                  <a:srgbClr val="000000"/>
                </a:solidFill>
                <a:latin typeface="Consolas"/>
              </a:rPr>
              <a:t>(</a:t>
            </a:r>
            <a:r>
              <a:rPr lang="en-US" sz="1100" b="1" dirty="0">
                <a:solidFill>
                  <a:srgbClr val="2A00FF"/>
                </a:solidFill>
                <a:latin typeface="Consolas"/>
              </a:rPr>
              <a:t>"Orange"</a:t>
            </a:r>
            <a:r>
              <a:rPr lang="en-US" sz="1100" b="1" dirty="0">
                <a:solidFill>
                  <a:srgbClr val="000000"/>
                </a:solidFill>
                <a:latin typeface="Consolas"/>
              </a:rPr>
              <a:t>);</a:t>
            </a:r>
          </a:p>
          <a:p>
            <a:pPr marL="0" indent="0">
              <a:buNone/>
            </a:pPr>
            <a:r>
              <a:rPr lang="fr-FR" sz="1100" dirty="0">
                <a:solidFill>
                  <a:srgbClr val="000000"/>
                </a:solidFill>
                <a:latin typeface="Consolas"/>
              </a:rPr>
              <a:t>Font </a:t>
            </a:r>
            <a:r>
              <a:rPr lang="fr-FR" sz="1100" dirty="0" err="1">
                <a:solidFill>
                  <a:srgbClr val="000000"/>
                </a:solidFill>
                <a:latin typeface="Consolas"/>
              </a:rPr>
              <a:t>myFont</a:t>
            </a:r>
            <a:r>
              <a:rPr lang="fr-FR" sz="1100" dirty="0">
                <a:solidFill>
                  <a:srgbClr val="000000"/>
                </a:solidFill>
                <a:latin typeface="Consolas"/>
              </a:rPr>
              <a:t>=</a:t>
            </a:r>
            <a:r>
              <a:rPr lang="fr-FR" sz="1100" b="1" dirty="0">
                <a:solidFill>
                  <a:srgbClr val="7F0055"/>
                </a:solidFill>
                <a:latin typeface="Consolas"/>
              </a:rPr>
              <a:t>new</a:t>
            </a:r>
            <a:r>
              <a:rPr lang="fr-FR" sz="1100" b="1" dirty="0">
                <a:solidFill>
                  <a:srgbClr val="000000"/>
                </a:solidFill>
                <a:latin typeface="Consolas"/>
              </a:rPr>
              <a:t> Font(</a:t>
            </a:r>
            <a:r>
              <a:rPr lang="fr-FR" sz="1100" b="1" dirty="0">
                <a:solidFill>
                  <a:srgbClr val="2A00FF"/>
                </a:solidFill>
                <a:latin typeface="Consolas"/>
              </a:rPr>
              <a:t>"Arial"</a:t>
            </a:r>
            <a:r>
              <a:rPr lang="fr-FR" sz="1100" b="1" dirty="0">
                <a:solidFill>
                  <a:srgbClr val="000000"/>
                </a:solidFill>
                <a:latin typeface="Consolas"/>
              </a:rPr>
              <a:t>,Font.</a:t>
            </a:r>
            <a:r>
              <a:rPr lang="fr-FR" sz="1100" b="1" i="1" dirty="0">
                <a:solidFill>
                  <a:srgbClr val="0000C0"/>
                </a:solidFill>
                <a:latin typeface="Consolas"/>
              </a:rPr>
              <a:t>BOLD</a:t>
            </a:r>
            <a:r>
              <a:rPr lang="fr-FR" sz="1100" b="1" i="1" dirty="0">
                <a:solidFill>
                  <a:srgbClr val="000000"/>
                </a:solidFill>
                <a:latin typeface="Consolas"/>
              </a:rPr>
              <a:t>,20);</a:t>
            </a:r>
          </a:p>
          <a:p>
            <a:pPr marL="0" indent="0">
              <a:buNone/>
            </a:pPr>
            <a:r>
              <a:rPr lang="en-US" sz="1100" dirty="0">
                <a:solidFill>
                  <a:srgbClr val="000000"/>
                </a:solidFill>
                <a:latin typeface="Consolas"/>
              </a:rPr>
              <a:t>Border </a:t>
            </a:r>
            <a:r>
              <a:rPr lang="en-US" sz="1100" dirty="0" err="1">
                <a:solidFill>
                  <a:srgbClr val="000000"/>
                </a:solidFill>
                <a:latin typeface="Consolas"/>
              </a:rPr>
              <a:t>myBorder</a:t>
            </a:r>
            <a:r>
              <a:rPr lang="en-US" sz="1100" dirty="0">
                <a:solidFill>
                  <a:srgbClr val="000000"/>
                </a:solidFill>
                <a:latin typeface="Consolas"/>
              </a:rPr>
              <a: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LineBorder</a:t>
            </a:r>
            <a:r>
              <a:rPr lang="en-US" sz="1100" b="1" dirty="0">
                <a:solidFill>
                  <a:srgbClr val="000000"/>
                </a:solidFill>
                <a:latin typeface="Consolas"/>
              </a:rPr>
              <a:t>(Color.</a:t>
            </a:r>
            <a:r>
              <a:rPr lang="en-US" sz="1100" b="1" i="1" dirty="0">
                <a:solidFill>
                  <a:srgbClr val="0000C0"/>
                </a:solidFill>
                <a:latin typeface="Consolas"/>
              </a:rPr>
              <a:t>BLACK</a:t>
            </a:r>
            <a:r>
              <a:rPr lang="en-US" sz="1100" b="1" i="1" dirty="0">
                <a:solidFill>
                  <a:srgbClr val="000000"/>
                </a:solidFill>
                <a:latin typeface="Consolas"/>
              </a:rPr>
              <a:t>,2);</a:t>
            </a:r>
          </a:p>
          <a:p>
            <a:pPr marL="0" indent="0">
              <a:buNone/>
            </a:pPr>
            <a:r>
              <a:rPr lang="en-US" sz="1100" dirty="0" err="1">
                <a:solidFill>
                  <a:srgbClr val="000000"/>
                </a:solidFill>
                <a:latin typeface="Consolas"/>
              </a:rPr>
              <a:t>jlblRed.setFont</a:t>
            </a:r>
            <a:r>
              <a:rPr lang="en-US" sz="1100" dirty="0">
                <a:solidFill>
                  <a:srgbClr val="000000"/>
                </a:solidFill>
                <a:latin typeface="Consolas"/>
              </a:rPr>
              <a:t>(</a:t>
            </a:r>
            <a:r>
              <a:rPr lang="en-US" sz="1100" dirty="0" err="1">
                <a:solidFill>
                  <a:srgbClr val="000000"/>
                </a:solidFill>
                <a:latin typeface="Consolas"/>
              </a:rPr>
              <a:t>myFont</a:t>
            </a:r>
            <a:r>
              <a:rPr lang="en-US" sz="1100" dirty="0">
                <a:solidFill>
                  <a:srgbClr val="000000"/>
                </a:solidFill>
                <a:latin typeface="Consolas"/>
              </a:rPr>
              <a:t>);</a:t>
            </a:r>
          </a:p>
          <a:p>
            <a:pPr marL="0" indent="0">
              <a:buNone/>
            </a:pPr>
            <a:r>
              <a:rPr lang="en-US" sz="1100" dirty="0" err="1">
                <a:solidFill>
                  <a:srgbClr val="000000"/>
                </a:solidFill>
                <a:latin typeface="Consolas"/>
              </a:rPr>
              <a:t>jlblRed.setBorder</a:t>
            </a:r>
            <a:r>
              <a:rPr lang="en-US" sz="1100" dirty="0">
                <a:solidFill>
                  <a:srgbClr val="000000"/>
                </a:solidFill>
                <a:latin typeface="Consolas"/>
              </a:rPr>
              <a:t>(</a:t>
            </a:r>
            <a:r>
              <a:rPr lang="en-US" sz="1100" dirty="0" err="1">
                <a:solidFill>
                  <a:srgbClr val="000000"/>
                </a:solidFill>
                <a:latin typeface="Consolas"/>
              </a:rPr>
              <a:t>myBorder</a:t>
            </a:r>
            <a:r>
              <a:rPr lang="en-US" sz="1100" dirty="0">
                <a:solidFill>
                  <a:srgbClr val="000000"/>
                </a:solidFill>
                <a:latin typeface="Consolas"/>
              </a:rPr>
              <a:t>);</a:t>
            </a:r>
          </a:p>
          <a:p>
            <a:pPr marL="0" indent="0">
              <a:buNone/>
            </a:pPr>
            <a:r>
              <a:rPr lang="en-US" sz="1100" dirty="0" err="1">
                <a:solidFill>
                  <a:srgbClr val="000000"/>
                </a:solidFill>
                <a:latin typeface="Consolas"/>
              </a:rPr>
              <a:t>jlblRed.setForeground</a:t>
            </a:r>
            <a:r>
              <a:rPr lang="en-US" sz="1100" dirty="0">
                <a:solidFill>
                  <a:srgbClr val="000000"/>
                </a:solidFill>
                <a:latin typeface="Consolas"/>
              </a:rPr>
              <a:t>(</a:t>
            </a:r>
            <a:r>
              <a:rPr lang="en-US" sz="1100" dirty="0" err="1">
                <a:solidFill>
                  <a:srgbClr val="000000"/>
                </a:solidFill>
                <a:latin typeface="Consolas"/>
              </a:rPr>
              <a:t>Color.</a:t>
            </a:r>
            <a:r>
              <a:rPr lang="en-US" sz="1100" i="1" dirty="0" err="1">
                <a:solidFill>
                  <a:srgbClr val="0000C0"/>
                </a:solidFill>
                <a:latin typeface="Consolas"/>
              </a:rPr>
              <a:t>RED</a:t>
            </a:r>
            <a:r>
              <a:rPr lang="en-US" sz="1100" i="1" dirty="0">
                <a:solidFill>
                  <a:srgbClr val="000000"/>
                </a:solidFill>
                <a:latin typeface="Consolas"/>
              </a:rPr>
              <a:t>);</a:t>
            </a:r>
          </a:p>
          <a:p>
            <a:pPr marL="0" indent="0">
              <a:buNone/>
            </a:pPr>
            <a:r>
              <a:rPr lang="en-US" sz="1100" dirty="0">
                <a:solidFill>
                  <a:srgbClr val="000000"/>
                </a:solidFill>
                <a:latin typeface="Consolas"/>
              </a:rPr>
              <a:t>p2.add(</a:t>
            </a:r>
            <a:r>
              <a:rPr lang="en-US" sz="1100" dirty="0" err="1">
                <a:solidFill>
                  <a:srgbClr val="000000"/>
                </a:solidFill>
                <a:latin typeface="Consolas"/>
              </a:rPr>
              <a:t>jlblRed</a:t>
            </a:r>
            <a:r>
              <a:rPr lang="en-US" sz="1100" dirty="0">
                <a:solidFill>
                  <a:srgbClr val="000000"/>
                </a:solidFill>
                <a:latin typeface="Consolas"/>
              </a:rPr>
              <a:t>); p2.add(</a:t>
            </a:r>
            <a:r>
              <a:rPr lang="en-US" sz="1100" dirty="0" err="1">
                <a:solidFill>
                  <a:srgbClr val="000000"/>
                </a:solidFill>
                <a:latin typeface="Consolas"/>
              </a:rPr>
              <a:t>jlblOrange</a:t>
            </a:r>
            <a:r>
              <a:rPr lang="en-US" sz="1100" dirty="0">
                <a:solidFill>
                  <a:srgbClr val="000000"/>
                </a:solidFill>
                <a:latin typeface="Consolas"/>
              </a:rPr>
              <a:t>);</a:t>
            </a:r>
          </a:p>
          <a:p>
            <a:pPr marL="0" indent="0">
              <a:buNone/>
            </a:pPr>
            <a:r>
              <a:rPr lang="en-US" sz="1100" dirty="0" err="1">
                <a:solidFill>
                  <a:srgbClr val="000000"/>
                </a:solidFill>
                <a:latin typeface="Consolas"/>
              </a:rPr>
              <a:t>setLayout</a:t>
            </a:r>
            <a:r>
              <a:rPr lang="en-US" sz="1100" dirty="0">
                <a:solidFill>
                  <a:srgbClr val="000000"/>
                </a:solidFill>
                <a:latin typeface="Consolas"/>
              </a:rPr>
              <a:t>(</a:t>
            </a:r>
            <a:r>
              <a:rPr lang="en-US" sz="1100" b="1" dirty="0">
                <a:solidFill>
                  <a:srgbClr val="7F0055"/>
                </a:solidFill>
                <a:latin typeface="Consolas"/>
              </a:rPr>
              <a:t>new</a:t>
            </a:r>
            <a:r>
              <a:rPr lang="en-US" sz="1100" b="1" dirty="0">
                <a:solidFill>
                  <a:srgbClr val="000000"/>
                </a:solidFill>
                <a:latin typeface="Consolas"/>
              </a:rPr>
              <a:t> </a:t>
            </a:r>
            <a:r>
              <a:rPr lang="en-US" sz="1100" b="1" dirty="0" err="1">
                <a:solidFill>
                  <a:srgbClr val="000000"/>
                </a:solidFill>
                <a:latin typeface="Consolas"/>
              </a:rPr>
              <a:t>GridLayout</a:t>
            </a:r>
            <a:r>
              <a:rPr lang="en-US" sz="1100" b="1" dirty="0">
                <a:solidFill>
                  <a:srgbClr val="000000"/>
                </a:solidFill>
                <a:latin typeface="Consolas"/>
              </a:rPr>
              <a:t>(2,1,5,5));</a:t>
            </a:r>
          </a:p>
          <a:p>
            <a:pPr marL="0" indent="0">
              <a:buNone/>
            </a:pPr>
            <a:r>
              <a:rPr lang="en-US" sz="1100" dirty="0">
                <a:solidFill>
                  <a:srgbClr val="000000"/>
                </a:solidFill>
                <a:latin typeface="Consolas"/>
              </a:rPr>
              <a:t>add(p1); add(p2);</a:t>
            </a:r>
          </a:p>
          <a:p>
            <a:pPr marL="0" indent="0">
              <a:buNone/>
            </a:pPr>
            <a:r>
              <a:rPr lang="en-US" sz="1100" dirty="0" smtClean="0">
                <a:solidFill>
                  <a:srgbClr val="000000"/>
                </a:solidFill>
                <a:latin typeface="Consolas"/>
              </a:rPr>
              <a:t>}}</a:t>
            </a:r>
            <a:endParaRPr lang="en-US" sz="1100" dirty="0"/>
          </a:p>
        </p:txBody>
      </p:sp>
    </p:spTree>
    <p:extLst>
      <p:ext uri="{BB962C8B-B14F-4D97-AF65-F5344CB8AC3E}">
        <p14:creationId xmlns:p14="http://schemas.microsoft.com/office/powerpoint/2010/main" val="12241720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r>
              <a:rPr lang="en-US" b="1" dirty="0" err="1" smtClean="0">
                <a:solidFill>
                  <a:srgbClr val="FF0000"/>
                </a:solidFill>
              </a:rPr>
              <a:t>ImageIco</a:t>
            </a:r>
            <a:r>
              <a:rPr lang="en-US" b="1" dirty="0" err="1">
                <a:solidFill>
                  <a:srgbClr val="FF0000"/>
                </a:solidFill>
              </a:rPr>
              <a:t>n</a:t>
            </a:r>
            <a:endParaRPr lang="en-US" b="1" dirty="0">
              <a:solidFill>
                <a:srgbClr val="FF0000"/>
              </a:solidFill>
            </a:endParaRPr>
          </a:p>
        </p:txBody>
      </p:sp>
      <p:sp>
        <p:nvSpPr>
          <p:cNvPr id="3" name="Content Placeholder 2"/>
          <p:cNvSpPr>
            <a:spLocks noGrp="1"/>
          </p:cNvSpPr>
          <p:nvPr>
            <p:ph idx="1"/>
          </p:nvPr>
        </p:nvSpPr>
        <p:spPr>
          <a:xfrm>
            <a:off x="1066800" y="1371600"/>
            <a:ext cx="7772400" cy="4525963"/>
          </a:xfrm>
        </p:spPr>
        <p:txBody>
          <a:bodyPr>
            <a:noAutofit/>
          </a:bodyPr>
          <a:lstStyle/>
          <a:p>
            <a:pPr marL="0" indent="0">
              <a:buNone/>
            </a:pPr>
            <a:r>
              <a:rPr lang="en-US" sz="1800" b="1" dirty="0">
                <a:solidFill>
                  <a:srgbClr val="7F0055"/>
                </a:solidFill>
                <a:latin typeface="Consolas"/>
              </a:rPr>
              <a:t>class</a:t>
            </a:r>
            <a:r>
              <a:rPr lang="en-US" sz="1800" b="1" dirty="0">
                <a:solidFill>
                  <a:srgbClr val="000000"/>
                </a:solidFill>
                <a:latin typeface="Consolas"/>
              </a:rPr>
              <a:t> </a:t>
            </a:r>
            <a:r>
              <a:rPr lang="en-US" sz="1800" b="1" dirty="0" err="1">
                <a:solidFill>
                  <a:srgbClr val="000000"/>
                </a:solidFill>
                <a:latin typeface="Consolas"/>
              </a:rPr>
              <a:t>TestImageIcon</a:t>
            </a:r>
            <a:r>
              <a:rPr lang="en-US" sz="1800" b="1" dirty="0">
                <a:solidFill>
                  <a:srgbClr val="000000"/>
                </a:solidFill>
                <a:latin typeface="Consolas"/>
              </a:rPr>
              <a:t> </a:t>
            </a:r>
            <a:r>
              <a:rPr lang="en-US" sz="1800" b="1" dirty="0">
                <a:solidFill>
                  <a:srgbClr val="7F0055"/>
                </a:solidFill>
                <a:latin typeface="Consolas"/>
              </a:rPr>
              <a:t>extends</a:t>
            </a:r>
            <a:r>
              <a:rPr lang="en-US" sz="1800" b="1" dirty="0">
                <a:solidFill>
                  <a:srgbClr val="000000"/>
                </a:solidFill>
                <a:latin typeface="Consolas"/>
              </a:rPr>
              <a:t> </a:t>
            </a:r>
            <a:r>
              <a:rPr lang="en-US" sz="1800" b="1" dirty="0" err="1">
                <a:solidFill>
                  <a:srgbClr val="000000"/>
                </a:solidFill>
                <a:latin typeface="Consolas"/>
              </a:rPr>
              <a:t>JFrame</a:t>
            </a:r>
            <a:r>
              <a:rPr lang="en-US" sz="1800" b="1" dirty="0">
                <a:solidFill>
                  <a:srgbClr val="000000"/>
                </a:solidFill>
                <a:latin typeface="Consolas"/>
              </a:rPr>
              <a:t>{</a:t>
            </a:r>
          </a:p>
          <a:p>
            <a:pPr marL="0" indent="0">
              <a:buNone/>
            </a:pPr>
            <a:r>
              <a:rPr lang="it-IT" sz="1800" b="1" dirty="0">
                <a:solidFill>
                  <a:srgbClr val="7F0055"/>
                </a:solidFill>
                <a:latin typeface="Consolas"/>
              </a:rPr>
              <a:t>private</a:t>
            </a:r>
            <a:r>
              <a:rPr lang="it-IT" sz="1800" b="1" dirty="0">
                <a:solidFill>
                  <a:srgbClr val="000000"/>
                </a:solidFill>
                <a:latin typeface="Consolas"/>
              </a:rPr>
              <a:t> ImageIcon </a:t>
            </a:r>
            <a:r>
              <a:rPr lang="it-IT" sz="1800" b="1" dirty="0">
                <a:solidFill>
                  <a:srgbClr val="0000C0"/>
                </a:solidFill>
                <a:latin typeface="Consolas"/>
              </a:rPr>
              <a:t>usIcon</a:t>
            </a:r>
            <a:r>
              <a:rPr lang="it-IT" sz="1800" b="1" dirty="0">
                <a:solidFill>
                  <a:srgbClr val="000000"/>
                </a:solidFill>
                <a:latin typeface="Consolas"/>
              </a:rPr>
              <a:t>=</a:t>
            </a:r>
            <a:r>
              <a:rPr lang="it-IT" sz="1800" b="1" dirty="0">
                <a:solidFill>
                  <a:srgbClr val="7F0055"/>
                </a:solidFill>
                <a:latin typeface="Consolas"/>
              </a:rPr>
              <a:t>new</a:t>
            </a:r>
            <a:r>
              <a:rPr lang="it-IT" sz="1800" b="1" dirty="0">
                <a:solidFill>
                  <a:srgbClr val="000000"/>
                </a:solidFill>
                <a:latin typeface="Consolas"/>
              </a:rPr>
              <a:t> ImageIcon(</a:t>
            </a:r>
            <a:r>
              <a:rPr lang="it-IT" sz="1800" b="1" dirty="0">
                <a:solidFill>
                  <a:srgbClr val="2A00FF"/>
                </a:solidFill>
                <a:latin typeface="Consolas"/>
              </a:rPr>
              <a:t>"e:/us.gif"</a:t>
            </a:r>
            <a:r>
              <a:rPr lang="it-IT" sz="1800" b="1" dirty="0">
                <a:solidFill>
                  <a:srgbClr val="000000"/>
                </a:solidFill>
                <a:latin typeface="Consolas"/>
              </a:rPr>
              <a:t>);</a:t>
            </a:r>
          </a:p>
          <a:p>
            <a:pPr marL="0" indent="0">
              <a:buNone/>
            </a:pPr>
            <a:r>
              <a:rPr lang="it-IT" sz="1800" b="1" dirty="0">
                <a:solidFill>
                  <a:srgbClr val="7F0055"/>
                </a:solidFill>
                <a:latin typeface="Consolas"/>
              </a:rPr>
              <a:t>private</a:t>
            </a:r>
            <a:r>
              <a:rPr lang="it-IT" sz="1800" b="1" dirty="0">
                <a:solidFill>
                  <a:srgbClr val="000000"/>
                </a:solidFill>
                <a:latin typeface="Consolas"/>
              </a:rPr>
              <a:t> ImageIcon </a:t>
            </a:r>
            <a:r>
              <a:rPr lang="it-IT" sz="1800" b="1" dirty="0">
                <a:solidFill>
                  <a:srgbClr val="0000C0"/>
                </a:solidFill>
                <a:latin typeface="Consolas"/>
              </a:rPr>
              <a:t>usIcon1</a:t>
            </a:r>
            <a:r>
              <a:rPr lang="it-IT" sz="1800" b="1" dirty="0">
                <a:solidFill>
                  <a:srgbClr val="000000"/>
                </a:solidFill>
                <a:latin typeface="Consolas"/>
              </a:rPr>
              <a:t>=</a:t>
            </a:r>
            <a:r>
              <a:rPr lang="it-IT" sz="1800" b="1" dirty="0">
                <a:solidFill>
                  <a:srgbClr val="7F0055"/>
                </a:solidFill>
                <a:latin typeface="Consolas"/>
              </a:rPr>
              <a:t>new</a:t>
            </a:r>
            <a:r>
              <a:rPr lang="it-IT" sz="1800" b="1" dirty="0">
                <a:solidFill>
                  <a:srgbClr val="000000"/>
                </a:solidFill>
                <a:latin typeface="Consolas"/>
              </a:rPr>
              <a:t> ImageIcon(</a:t>
            </a:r>
            <a:r>
              <a:rPr lang="it-IT" sz="1800" b="1" dirty="0">
                <a:solidFill>
                  <a:srgbClr val="2A00FF"/>
                </a:solidFill>
                <a:latin typeface="Consolas"/>
              </a:rPr>
              <a:t>"e:/uk.jpg"</a:t>
            </a:r>
            <a:r>
              <a:rPr lang="it-IT" sz="1800" b="1" dirty="0">
                <a:solidFill>
                  <a:srgbClr val="000000"/>
                </a:solidFill>
                <a:latin typeface="Consolas"/>
              </a:rPr>
              <a:t>);</a:t>
            </a:r>
          </a:p>
          <a:p>
            <a:pPr marL="0" indent="0">
              <a:buNone/>
            </a:pPr>
            <a:r>
              <a:rPr lang="it-IT" sz="1800" b="1" dirty="0">
                <a:solidFill>
                  <a:srgbClr val="7F0055"/>
                </a:solidFill>
                <a:latin typeface="Consolas"/>
              </a:rPr>
              <a:t>private</a:t>
            </a:r>
            <a:r>
              <a:rPr lang="it-IT" sz="1800" b="1" dirty="0">
                <a:solidFill>
                  <a:srgbClr val="000000"/>
                </a:solidFill>
                <a:latin typeface="Consolas"/>
              </a:rPr>
              <a:t> ImageIcon </a:t>
            </a:r>
            <a:r>
              <a:rPr lang="it-IT" sz="1800" b="1" dirty="0">
                <a:solidFill>
                  <a:srgbClr val="0000C0"/>
                </a:solidFill>
                <a:latin typeface="Consolas"/>
              </a:rPr>
              <a:t>usIcon2</a:t>
            </a:r>
            <a:r>
              <a:rPr lang="it-IT" sz="1800" b="1" dirty="0">
                <a:solidFill>
                  <a:srgbClr val="000000"/>
                </a:solidFill>
                <a:latin typeface="Consolas"/>
              </a:rPr>
              <a:t>=</a:t>
            </a:r>
            <a:r>
              <a:rPr lang="it-IT" sz="1800" b="1" dirty="0">
                <a:solidFill>
                  <a:srgbClr val="7F0055"/>
                </a:solidFill>
                <a:latin typeface="Consolas"/>
              </a:rPr>
              <a:t>new</a:t>
            </a:r>
            <a:r>
              <a:rPr lang="it-IT" sz="1800" b="1" dirty="0">
                <a:solidFill>
                  <a:srgbClr val="000000"/>
                </a:solidFill>
                <a:latin typeface="Consolas"/>
              </a:rPr>
              <a:t> ImageIcon(</a:t>
            </a:r>
            <a:r>
              <a:rPr lang="it-IT" sz="1800" b="1" dirty="0">
                <a:solidFill>
                  <a:srgbClr val="2A00FF"/>
                </a:solidFill>
                <a:latin typeface="Consolas"/>
              </a:rPr>
              <a:t>"e:/brazil.jpg"</a:t>
            </a:r>
            <a:r>
              <a:rPr lang="it-IT" sz="1800" b="1" dirty="0">
                <a:solidFill>
                  <a:srgbClr val="000000"/>
                </a:solidFill>
                <a:latin typeface="Consolas"/>
              </a:rPr>
              <a:t>);</a:t>
            </a:r>
          </a:p>
          <a:p>
            <a:pPr marL="0" indent="0">
              <a:buNone/>
            </a:pPr>
            <a:r>
              <a:rPr lang="en-US" sz="1800" b="1" dirty="0">
                <a:solidFill>
                  <a:srgbClr val="7F0055"/>
                </a:solidFill>
                <a:latin typeface="Consolas"/>
              </a:rPr>
              <a:t>private</a:t>
            </a:r>
            <a:r>
              <a:rPr lang="en-US" sz="1800" b="1" dirty="0">
                <a:solidFill>
                  <a:srgbClr val="000000"/>
                </a:solidFill>
                <a:latin typeface="Consolas"/>
              </a:rPr>
              <a:t> </a:t>
            </a:r>
            <a:r>
              <a:rPr lang="en-US" sz="1800" b="1" dirty="0" err="1">
                <a:solidFill>
                  <a:srgbClr val="000000"/>
                </a:solidFill>
                <a:latin typeface="Consolas"/>
              </a:rPr>
              <a:t>ImageIcon</a:t>
            </a:r>
            <a:r>
              <a:rPr lang="en-US" sz="1800" b="1" dirty="0">
                <a:solidFill>
                  <a:srgbClr val="000000"/>
                </a:solidFill>
                <a:latin typeface="Consolas"/>
              </a:rPr>
              <a:t> </a:t>
            </a:r>
            <a:r>
              <a:rPr lang="en-US" sz="1800" b="1" dirty="0">
                <a:solidFill>
                  <a:srgbClr val="0000C0"/>
                </a:solidFill>
                <a:latin typeface="Consolas"/>
              </a:rPr>
              <a:t>usIcon3</a:t>
            </a:r>
            <a:r>
              <a:rPr lang="en-US" sz="1800" b="1" dirty="0">
                <a:solidFill>
                  <a:srgbClr val="000000"/>
                </a:solidFill>
                <a:latin typeface="Consolas"/>
              </a:rPr>
              <a:t>=</a:t>
            </a:r>
            <a:r>
              <a:rPr lang="en-US" sz="1800" b="1" dirty="0">
                <a:solidFill>
                  <a:srgbClr val="7F0055"/>
                </a:solidFill>
                <a:latin typeface="Consolas"/>
              </a:rPr>
              <a:t>new</a:t>
            </a:r>
            <a:r>
              <a:rPr lang="en-US" sz="1800" b="1" dirty="0">
                <a:solidFill>
                  <a:srgbClr val="000000"/>
                </a:solidFill>
                <a:latin typeface="Consolas"/>
              </a:rPr>
              <a:t> </a:t>
            </a:r>
            <a:r>
              <a:rPr lang="en-US" sz="1800" b="1" dirty="0" err="1">
                <a:solidFill>
                  <a:srgbClr val="000000"/>
                </a:solidFill>
                <a:latin typeface="Consolas"/>
              </a:rPr>
              <a:t>ImageIcon</a:t>
            </a:r>
            <a:r>
              <a:rPr lang="en-US" sz="1800" b="1" dirty="0">
                <a:solidFill>
                  <a:srgbClr val="000000"/>
                </a:solidFill>
                <a:latin typeface="Consolas"/>
              </a:rPr>
              <a:t>(</a:t>
            </a:r>
            <a:r>
              <a:rPr lang="en-US" sz="1800" b="1" dirty="0">
                <a:solidFill>
                  <a:srgbClr val="2A00FF"/>
                </a:solidFill>
                <a:latin typeface="Consolas"/>
              </a:rPr>
              <a:t>"e:/bangla.jpg"</a:t>
            </a:r>
            <a:r>
              <a:rPr lang="en-US" sz="1800" b="1" dirty="0">
                <a:solidFill>
                  <a:srgbClr val="000000"/>
                </a:solidFill>
                <a:latin typeface="Consolas"/>
              </a:rPr>
              <a:t>);</a:t>
            </a:r>
          </a:p>
          <a:p>
            <a:pPr marL="0" indent="0">
              <a:buNone/>
            </a:pPr>
            <a:endParaRPr lang="en-US" sz="1800" dirty="0">
              <a:latin typeface="Consolas"/>
            </a:endParaRPr>
          </a:p>
          <a:p>
            <a:pPr marL="0" indent="0">
              <a:buNone/>
            </a:pPr>
            <a:r>
              <a:rPr lang="en-US" sz="1800" b="1" dirty="0">
                <a:solidFill>
                  <a:srgbClr val="7F0055"/>
                </a:solidFill>
                <a:latin typeface="Consolas"/>
              </a:rPr>
              <a:t>public</a:t>
            </a:r>
            <a:r>
              <a:rPr lang="en-US" sz="1800" b="1" dirty="0">
                <a:solidFill>
                  <a:srgbClr val="000000"/>
                </a:solidFill>
                <a:latin typeface="Consolas"/>
              </a:rPr>
              <a:t> </a:t>
            </a:r>
            <a:r>
              <a:rPr lang="en-US" sz="1800" b="1" dirty="0" err="1">
                <a:solidFill>
                  <a:srgbClr val="000000"/>
                </a:solidFill>
                <a:latin typeface="Consolas"/>
              </a:rPr>
              <a:t>TestImageIcon</a:t>
            </a:r>
            <a:r>
              <a:rPr lang="en-US" sz="1800" b="1" dirty="0">
                <a:solidFill>
                  <a:srgbClr val="000000"/>
                </a:solidFill>
                <a:latin typeface="Consolas"/>
              </a:rPr>
              <a:t>(){</a:t>
            </a:r>
          </a:p>
          <a:p>
            <a:pPr marL="0" indent="0">
              <a:buNone/>
            </a:pPr>
            <a:r>
              <a:rPr lang="en-US" sz="1800" dirty="0" err="1">
                <a:solidFill>
                  <a:srgbClr val="000000"/>
                </a:solidFill>
                <a:latin typeface="Consolas"/>
              </a:rPr>
              <a:t>setLayout</a:t>
            </a:r>
            <a:r>
              <a:rPr lang="en-US" sz="1800" dirty="0">
                <a:solidFill>
                  <a:srgbClr val="000000"/>
                </a:solidFill>
                <a:latin typeface="Consolas"/>
              </a:rPr>
              <a:t>(</a:t>
            </a:r>
            <a:r>
              <a:rPr lang="en-US" sz="1800" b="1" dirty="0">
                <a:solidFill>
                  <a:srgbClr val="7F0055"/>
                </a:solidFill>
                <a:latin typeface="Consolas"/>
              </a:rPr>
              <a:t>new</a:t>
            </a:r>
            <a:r>
              <a:rPr lang="en-US" sz="1800" b="1" dirty="0">
                <a:solidFill>
                  <a:srgbClr val="000000"/>
                </a:solidFill>
                <a:latin typeface="Consolas"/>
              </a:rPr>
              <a:t> </a:t>
            </a:r>
            <a:r>
              <a:rPr lang="en-US" sz="1800" b="1" dirty="0" err="1">
                <a:solidFill>
                  <a:srgbClr val="000000"/>
                </a:solidFill>
                <a:latin typeface="Consolas"/>
              </a:rPr>
              <a:t>GridLayout</a:t>
            </a:r>
            <a:r>
              <a:rPr lang="en-US" sz="1800" b="1" dirty="0">
                <a:solidFill>
                  <a:srgbClr val="000000"/>
                </a:solidFill>
                <a:latin typeface="Consolas"/>
              </a:rPr>
              <a:t>(1,4,5,5));</a:t>
            </a:r>
          </a:p>
          <a:p>
            <a:pPr marL="0" indent="0">
              <a:buNone/>
            </a:pPr>
            <a:r>
              <a:rPr lang="en-US" sz="1800" dirty="0">
                <a:solidFill>
                  <a:srgbClr val="000000"/>
                </a:solidFill>
                <a:latin typeface="Consolas"/>
              </a:rPr>
              <a:t>add(</a:t>
            </a:r>
            <a:r>
              <a:rPr lang="en-US" sz="1800" b="1" dirty="0">
                <a:solidFill>
                  <a:srgbClr val="7F0055"/>
                </a:solidFill>
                <a:latin typeface="Consolas"/>
              </a:rPr>
              <a:t>new</a:t>
            </a:r>
            <a:r>
              <a:rPr lang="en-US" sz="1800" b="1" dirty="0">
                <a:solidFill>
                  <a:srgbClr val="000000"/>
                </a:solidFill>
                <a:latin typeface="Consolas"/>
              </a:rPr>
              <a:t> </a:t>
            </a:r>
            <a:r>
              <a:rPr lang="en-US" sz="1800" b="1" dirty="0" err="1">
                <a:solidFill>
                  <a:srgbClr val="000000"/>
                </a:solidFill>
                <a:latin typeface="Consolas"/>
              </a:rPr>
              <a:t>JLabel</a:t>
            </a:r>
            <a:r>
              <a:rPr lang="en-US" sz="1800" b="1" dirty="0">
                <a:solidFill>
                  <a:srgbClr val="000000"/>
                </a:solidFill>
                <a:latin typeface="Consolas"/>
              </a:rPr>
              <a:t>(</a:t>
            </a:r>
            <a:r>
              <a:rPr lang="en-US" sz="1800" b="1" dirty="0" err="1">
                <a:solidFill>
                  <a:srgbClr val="0000C0"/>
                </a:solidFill>
                <a:latin typeface="Consolas"/>
              </a:rPr>
              <a:t>usIcon</a:t>
            </a:r>
            <a:r>
              <a:rPr lang="en-US" sz="1800" b="1" dirty="0">
                <a:solidFill>
                  <a:srgbClr val="000000"/>
                </a:solidFill>
                <a:latin typeface="Consolas"/>
              </a:rPr>
              <a:t>));</a:t>
            </a:r>
          </a:p>
          <a:p>
            <a:pPr marL="0" indent="0">
              <a:buNone/>
            </a:pPr>
            <a:r>
              <a:rPr lang="en-US" sz="1800" dirty="0">
                <a:solidFill>
                  <a:srgbClr val="000000"/>
                </a:solidFill>
                <a:latin typeface="Consolas"/>
              </a:rPr>
              <a:t>add(</a:t>
            </a:r>
            <a:r>
              <a:rPr lang="en-US" sz="1800" b="1" dirty="0">
                <a:solidFill>
                  <a:srgbClr val="7F0055"/>
                </a:solidFill>
                <a:latin typeface="Consolas"/>
              </a:rPr>
              <a:t>new</a:t>
            </a:r>
            <a:r>
              <a:rPr lang="en-US" sz="1800" b="1" dirty="0">
                <a:solidFill>
                  <a:srgbClr val="000000"/>
                </a:solidFill>
                <a:latin typeface="Consolas"/>
              </a:rPr>
              <a:t> </a:t>
            </a:r>
            <a:r>
              <a:rPr lang="en-US" sz="1800" b="1" dirty="0" err="1">
                <a:solidFill>
                  <a:srgbClr val="000000"/>
                </a:solidFill>
                <a:latin typeface="Consolas"/>
              </a:rPr>
              <a:t>JLabel</a:t>
            </a:r>
            <a:r>
              <a:rPr lang="en-US" sz="1800" b="1" dirty="0">
                <a:solidFill>
                  <a:srgbClr val="000000"/>
                </a:solidFill>
                <a:latin typeface="Consolas"/>
              </a:rPr>
              <a:t>(</a:t>
            </a:r>
            <a:r>
              <a:rPr lang="en-US" sz="1800" b="1" dirty="0">
                <a:solidFill>
                  <a:srgbClr val="0000C0"/>
                </a:solidFill>
                <a:latin typeface="Consolas"/>
              </a:rPr>
              <a:t>usIcon1</a:t>
            </a:r>
            <a:r>
              <a:rPr lang="en-US" sz="1800" b="1" dirty="0">
                <a:solidFill>
                  <a:srgbClr val="000000"/>
                </a:solidFill>
                <a:latin typeface="Consolas"/>
              </a:rPr>
              <a:t>));</a:t>
            </a:r>
          </a:p>
          <a:p>
            <a:pPr marL="0" indent="0">
              <a:buNone/>
            </a:pPr>
            <a:r>
              <a:rPr lang="en-US" sz="1800" dirty="0">
                <a:solidFill>
                  <a:srgbClr val="000000"/>
                </a:solidFill>
                <a:latin typeface="Consolas"/>
              </a:rPr>
              <a:t>add(</a:t>
            </a:r>
            <a:r>
              <a:rPr lang="en-US" sz="1800" b="1" dirty="0">
                <a:solidFill>
                  <a:srgbClr val="7F0055"/>
                </a:solidFill>
                <a:latin typeface="Consolas"/>
              </a:rPr>
              <a:t>new</a:t>
            </a:r>
            <a:r>
              <a:rPr lang="en-US" sz="1800" b="1" dirty="0">
                <a:solidFill>
                  <a:srgbClr val="000000"/>
                </a:solidFill>
                <a:latin typeface="Consolas"/>
              </a:rPr>
              <a:t> </a:t>
            </a:r>
            <a:r>
              <a:rPr lang="en-US" sz="1800" b="1" dirty="0" err="1">
                <a:solidFill>
                  <a:srgbClr val="000000"/>
                </a:solidFill>
                <a:latin typeface="Consolas"/>
              </a:rPr>
              <a:t>JLabel</a:t>
            </a:r>
            <a:r>
              <a:rPr lang="en-US" sz="1800" b="1" dirty="0">
                <a:solidFill>
                  <a:srgbClr val="000000"/>
                </a:solidFill>
                <a:latin typeface="Consolas"/>
              </a:rPr>
              <a:t>(</a:t>
            </a:r>
            <a:r>
              <a:rPr lang="en-US" sz="1800" b="1" dirty="0">
                <a:solidFill>
                  <a:srgbClr val="0000C0"/>
                </a:solidFill>
                <a:latin typeface="Consolas"/>
              </a:rPr>
              <a:t>usIcon2</a:t>
            </a:r>
            <a:r>
              <a:rPr lang="en-US" sz="1800" b="1" dirty="0">
                <a:solidFill>
                  <a:srgbClr val="000000"/>
                </a:solidFill>
                <a:latin typeface="Consolas"/>
              </a:rPr>
              <a:t>));</a:t>
            </a:r>
          </a:p>
          <a:p>
            <a:pPr marL="0" indent="0">
              <a:buNone/>
            </a:pPr>
            <a:r>
              <a:rPr lang="en-US" sz="1800" dirty="0">
                <a:solidFill>
                  <a:srgbClr val="000000"/>
                </a:solidFill>
                <a:latin typeface="Consolas"/>
              </a:rPr>
              <a:t>add(</a:t>
            </a:r>
            <a:r>
              <a:rPr lang="en-US" sz="1800" b="1" dirty="0">
                <a:solidFill>
                  <a:srgbClr val="7F0055"/>
                </a:solidFill>
                <a:latin typeface="Consolas"/>
              </a:rPr>
              <a:t>new</a:t>
            </a:r>
            <a:r>
              <a:rPr lang="en-US" sz="1800" b="1" dirty="0">
                <a:solidFill>
                  <a:srgbClr val="000000"/>
                </a:solidFill>
                <a:latin typeface="Consolas"/>
              </a:rPr>
              <a:t> </a:t>
            </a:r>
            <a:r>
              <a:rPr lang="en-US" sz="1800" b="1" dirty="0" err="1">
                <a:solidFill>
                  <a:srgbClr val="000000"/>
                </a:solidFill>
                <a:latin typeface="Consolas"/>
              </a:rPr>
              <a:t>JLabel</a:t>
            </a:r>
            <a:r>
              <a:rPr lang="en-US" sz="1800" b="1" dirty="0">
                <a:solidFill>
                  <a:srgbClr val="000000"/>
                </a:solidFill>
                <a:latin typeface="Consolas"/>
              </a:rPr>
              <a:t>(</a:t>
            </a:r>
            <a:r>
              <a:rPr lang="en-US" sz="1800" b="1" dirty="0">
                <a:solidFill>
                  <a:srgbClr val="0000C0"/>
                </a:solidFill>
                <a:latin typeface="Consolas"/>
              </a:rPr>
              <a:t>usIcon3</a:t>
            </a:r>
            <a:r>
              <a:rPr lang="en-US" sz="1800" b="1" dirty="0" smtClean="0">
                <a:solidFill>
                  <a:srgbClr val="000000"/>
                </a:solidFill>
                <a:latin typeface="Consolas"/>
              </a:rPr>
              <a:t>));</a:t>
            </a:r>
            <a:endParaRPr lang="en-US" sz="1800" dirty="0">
              <a:latin typeface="Consolas"/>
            </a:endParaRPr>
          </a:p>
          <a:p>
            <a:pPr marL="0" indent="0">
              <a:buNone/>
            </a:pPr>
            <a:r>
              <a:rPr lang="en-US" sz="1800" dirty="0" smtClean="0">
                <a:solidFill>
                  <a:srgbClr val="000000"/>
                </a:solidFill>
                <a:latin typeface="Consolas"/>
              </a:rPr>
              <a:t>}}</a:t>
            </a:r>
            <a:endParaRPr lang="en-US" sz="1800" dirty="0"/>
          </a:p>
        </p:txBody>
      </p:sp>
    </p:spTree>
    <p:extLst>
      <p:ext uri="{BB962C8B-B14F-4D97-AF65-F5344CB8AC3E}">
        <p14:creationId xmlns:p14="http://schemas.microsoft.com/office/powerpoint/2010/main" val="2096100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14400"/>
            <a:ext cx="6553200" cy="5509200"/>
          </a:xfrm>
          <a:prstGeom prst="rect">
            <a:avLst/>
          </a:prstGeom>
          <a:ln>
            <a:solidFill>
              <a:schemeClr val="tx1"/>
            </a:solidFill>
          </a:ln>
        </p:spPr>
        <p:txBody>
          <a:bodyPr wrap="square">
            <a:spAutoFit/>
          </a:bodyPr>
          <a:lstStyle/>
          <a:p>
            <a:r>
              <a:rPr lang="en-US" sz="1600" b="1" dirty="0">
                <a:solidFill>
                  <a:srgbClr val="7F0055"/>
                </a:solidFill>
                <a:latin typeface="Consolas"/>
              </a:rPr>
              <a:t>package</a:t>
            </a:r>
            <a:r>
              <a:rPr lang="en-US" sz="1600" b="1" dirty="0">
                <a:solidFill>
                  <a:srgbClr val="000000"/>
                </a:solidFill>
                <a:latin typeface="Consolas"/>
              </a:rPr>
              <a:t> Day1.Example;</a:t>
            </a:r>
          </a:p>
          <a:p>
            <a:r>
              <a:rPr lang="en-US" sz="1600" b="1" dirty="0">
                <a:solidFill>
                  <a:srgbClr val="7F0055"/>
                </a:solidFill>
                <a:latin typeface="Consolas"/>
              </a:rPr>
              <a:t>import</a:t>
            </a:r>
            <a:r>
              <a:rPr lang="en-US" sz="1600" b="1" dirty="0">
                <a:solidFill>
                  <a:srgbClr val="000000"/>
                </a:solidFill>
                <a:latin typeface="Consolas"/>
              </a:rPr>
              <a:t> </a:t>
            </a:r>
            <a:r>
              <a:rPr lang="en-US" sz="1600" b="1" dirty="0" err="1">
                <a:solidFill>
                  <a:srgbClr val="000000"/>
                </a:solidFill>
                <a:latin typeface="Consolas"/>
              </a:rPr>
              <a:t>javax.swing</a:t>
            </a:r>
            <a:r>
              <a:rPr lang="en-US" sz="1600" b="1" dirty="0">
                <a:solidFill>
                  <a:srgbClr val="000000"/>
                </a:solidFill>
                <a:latin typeface="Consolas"/>
              </a:rPr>
              <a:t>.*;</a:t>
            </a:r>
          </a:p>
          <a:p>
            <a:r>
              <a:rPr lang="en-US" sz="1600" b="1" dirty="0">
                <a:solidFill>
                  <a:srgbClr val="7F0055"/>
                </a:solidFill>
                <a:latin typeface="Consolas"/>
              </a:rPr>
              <a:t>import</a:t>
            </a:r>
            <a:r>
              <a:rPr lang="en-US" sz="1600" b="1" dirty="0">
                <a:solidFill>
                  <a:srgbClr val="000000"/>
                </a:solidFill>
                <a:latin typeface="Consolas"/>
              </a:rPr>
              <a:t> </a:t>
            </a:r>
            <a:r>
              <a:rPr lang="en-US" sz="1600" b="1" dirty="0" err="1">
                <a:solidFill>
                  <a:srgbClr val="000000"/>
                </a:solidFill>
                <a:latin typeface="Consolas"/>
              </a:rPr>
              <a:t>java.math</a:t>
            </a:r>
            <a:r>
              <a:rPr lang="en-US" sz="1600" b="1" dirty="0">
                <a:solidFill>
                  <a:srgbClr val="000000"/>
                </a:solidFill>
                <a:latin typeface="Consolas"/>
              </a:rPr>
              <a:t>.*;</a:t>
            </a:r>
          </a:p>
          <a:p>
            <a:r>
              <a:rPr lang="en-US" sz="1600" b="1" dirty="0">
                <a:solidFill>
                  <a:srgbClr val="7F0055"/>
                </a:solidFill>
                <a:latin typeface="Consolas"/>
              </a:rPr>
              <a:t>import</a:t>
            </a:r>
            <a:r>
              <a:rPr lang="en-US" sz="1600" b="1" dirty="0">
                <a:solidFill>
                  <a:srgbClr val="000000"/>
                </a:solidFill>
                <a:latin typeface="Consolas"/>
              </a:rPr>
              <a:t> </a:t>
            </a:r>
            <a:r>
              <a:rPr lang="en-US" sz="1600" b="1" dirty="0" err="1">
                <a:solidFill>
                  <a:srgbClr val="000000"/>
                </a:solidFill>
                <a:latin typeface="Consolas"/>
              </a:rPr>
              <a:t>java.util</a:t>
            </a:r>
            <a:r>
              <a:rPr lang="en-US" sz="1600" b="1" dirty="0" smtClean="0">
                <a:solidFill>
                  <a:srgbClr val="000000"/>
                </a:solidFill>
                <a:latin typeface="Consolas"/>
              </a:rPr>
              <a:t>.*;e</a:t>
            </a:r>
            <a:endParaRPr lang="en-US" sz="1600" b="1" dirty="0">
              <a:solidFill>
                <a:srgbClr val="000000"/>
              </a:solidFill>
              <a:latin typeface="Consolas"/>
            </a:endParaRPr>
          </a:p>
          <a:p>
            <a:endParaRPr lang="en-US" sz="1600" dirty="0">
              <a:latin typeface="Consolas"/>
            </a:endParaRPr>
          </a:p>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0000"/>
                </a:solidFill>
                <a:latin typeface="Consolas"/>
              </a:rPr>
              <a:t>myInput</a:t>
            </a:r>
            <a:r>
              <a:rPr lang="en-US" sz="1600" b="1" dirty="0">
                <a:solidFill>
                  <a:srgbClr val="000000"/>
                </a:solidFill>
                <a:latin typeface="Consolas"/>
              </a:rPr>
              <a:t> {</a:t>
            </a:r>
          </a:p>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 {</a:t>
            </a:r>
          </a:p>
          <a:p>
            <a:r>
              <a:rPr lang="en-US" sz="1600" dirty="0" err="1">
                <a:solidFill>
                  <a:srgbClr val="000000"/>
                </a:solidFill>
                <a:latin typeface="Consolas"/>
              </a:rPr>
              <a:t>GeometricObject</a:t>
            </a:r>
            <a:r>
              <a:rPr lang="en-US" sz="1600" dirty="0">
                <a:solidFill>
                  <a:srgbClr val="000000"/>
                </a:solidFill>
                <a:latin typeface="Consolas"/>
              </a:rPr>
              <a:t> </a:t>
            </a:r>
            <a:r>
              <a:rPr lang="en-US" sz="1600" dirty="0" err="1">
                <a:solidFill>
                  <a:srgbClr val="000000"/>
                </a:solidFill>
                <a:latin typeface="Consolas"/>
              </a:rPr>
              <a:t>cir</a:t>
            </a:r>
            <a:r>
              <a:rPr lang="en-US" sz="1600" dirty="0">
                <a:solidFill>
                  <a:srgbClr val="000000"/>
                </a:solidFill>
                <a:latin typeface="Consolas"/>
              </a:rPr>
              <a:t>=</a:t>
            </a:r>
            <a:r>
              <a:rPr lang="en-US" sz="1600" b="1" dirty="0">
                <a:solidFill>
                  <a:srgbClr val="7F0055"/>
                </a:solidFill>
                <a:latin typeface="Consolas"/>
              </a:rPr>
              <a:t>new</a:t>
            </a:r>
            <a:r>
              <a:rPr lang="en-US" sz="1600" b="1" dirty="0">
                <a:solidFill>
                  <a:srgbClr val="000000"/>
                </a:solidFill>
                <a:latin typeface="Consolas"/>
              </a:rPr>
              <a:t> Circle(5);</a:t>
            </a:r>
          </a:p>
          <a:p>
            <a:r>
              <a:rPr lang="en-US" sz="1600" dirty="0" err="1">
                <a:solidFill>
                  <a:srgbClr val="000000"/>
                </a:solidFill>
                <a:latin typeface="Consolas"/>
              </a:rPr>
              <a:t>GeometricObject</a:t>
            </a:r>
            <a:r>
              <a:rPr lang="en-US" sz="1600" dirty="0">
                <a:solidFill>
                  <a:srgbClr val="000000"/>
                </a:solidFill>
                <a:latin typeface="Consolas"/>
              </a:rPr>
              <a:t> rec=</a:t>
            </a:r>
            <a:r>
              <a:rPr lang="en-US" sz="1600" b="1" dirty="0">
                <a:solidFill>
                  <a:srgbClr val="7F0055"/>
                </a:solidFill>
                <a:latin typeface="Consolas"/>
              </a:rPr>
              <a:t>new</a:t>
            </a:r>
            <a:r>
              <a:rPr lang="en-US" sz="1600" b="1" dirty="0">
                <a:solidFill>
                  <a:srgbClr val="000000"/>
                </a:solidFill>
                <a:latin typeface="Consolas"/>
              </a:rPr>
              <a:t> Rectangle(3,4);</a:t>
            </a:r>
          </a:p>
          <a:p>
            <a:r>
              <a:rPr lang="en-US" sz="1600" dirty="0" err="1">
                <a:solidFill>
                  <a:srgbClr val="000000"/>
                </a:solidFill>
                <a:latin typeface="Consolas"/>
              </a:rPr>
              <a:t>cir.setColor</a:t>
            </a:r>
            <a:r>
              <a:rPr lang="en-US" sz="1600" dirty="0">
                <a:solidFill>
                  <a:srgbClr val="000000"/>
                </a:solidFill>
                <a:latin typeface="Consolas"/>
              </a:rPr>
              <a:t>(</a:t>
            </a:r>
            <a:r>
              <a:rPr lang="en-US" sz="1600" dirty="0">
                <a:solidFill>
                  <a:srgbClr val="2A00FF"/>
                </a:solidFill>
                <a:latin typeface="Consolas"/>
              </a:rPr>
              <a:t>"RED"</a:t>
            </a:r>
            <a:r>
              <a:rPr lang="en-US" sz="1600" dirty="0">
                <a:solidFill>
                  <a:srgbClr val="000000"/>
                </a:solidFill>
                <a:latin typeface="Consolas"/>
              </a:rPr>
              <a:t>);</a:t>
            </a:r>
          </a:p>
          <a:p>
            <a:r>
              <a:rPr lang="en-US" sz="1600" dirty="0" err="1">
                <a:solidFill>
                  <a:srgbClr val="000000"/>
                </a:solidFill>
                <a:latin typeface="Consolas"/>
              </a:rPr>
              <a:t>cir.setFilled</a:t>
            </a:r>
            <a:r>
              <a:rPr lang="en-US" sz="1600"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err="1">
                <a:solidFill>
                  <a:srgbClr val="000000"/>
                </a:solidFill>
                <a:latin typeface="Consolas"/>
              </a:rPr>
              <a:t>cir.getArea</a:t>
            </a:r>
            <a:r>
              <a:rPr lang="en-US" sz="1600" i="1" dirty="0">
                <a:solidFill>
                  <a:srgbClr val="000000"/>
                </a:solidFill>
                <a:latin typeface="Consolas"/>
              </a:rPr>
              <a:t>()+</a:t>
            </a:r>
            <a:r>
              <a:rPr lang="en-US" sz="1600" i="1" dirty="0">
                <a:solidFill>
                  <a:srgbClr val="2A00FF"/>
                </a:solidFill>
                <a:latin typeface="Consolas"/>
              </a:rPr>
              <a:t>" and color="</a:t>
            </a:r>
            <a:r>
              <a:rPr lang="en-US" sz="1600" i="1" dirty="0">
                <a:solidFill>
                  <a:srgbClr val="000000"/>
                </a:solidFill>
                <a:latin typeface="Consolas"/>
              </a:rPr>
              <a:t>+</a:t>
            </a:r>
            <a:r>
              <a:rPr lang="en-US" sz="1600" i="1" dirty="0" err="1">
                <a:solidFill>
                  <a:srgbClr val="000000"/>
                </a:solidFill>
                <a:latin typeface="Consolas"/>
              </a:rPr>
              <a:t>cir.getColor</a:t>
            </a:r>
            <a:r>
              <a:rPr lang="en-US" sz="1600" i="1" dirty="0">
                <a:solidFill>
                  <a:srgbClr val="000000"/>
                </a:solidFill>
                <a:latin typeface="Consolas"/>
              </a:rPr>
              <a:t>());</a:t>
            </a:r>
          </a:p>
          <a:p>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a:t>
            </a:r>
            <a:r>
              <a:rPr lang="en-US" sz="1600" i="1" dirty="0" err="1">
                <a:solidFill>
                  <a:srgbClr val="2A00FF"/>
                </a:solidFill>
                <a:latin typeface="Consolas"/>
              </a:rPr>
              <a:t>rect</a:t>
            </a:r>
            <a:r>
              <a:rPr lang="en-US" sz="1600" i="1" dirty="0">
                <a:solidFill>
                  <a:srgbClr val="2A00FF"/>
                </a:solidFill>
                <a:latin typeface="Consolas"/>
              </a:rPr>
              <a:t>="</a:t>
            </a:r>
            <a:r>
              <a:rPr lang="en-US" sz="1600" i="1" dirty="0">
                <a:solidFill>
                  <a:srgbClr val="000000"/>
                </a:solidFill>
                <a:latin typeface="Consolas"/>
              </a:rPr>
              <a:t>+</a:t>
            </a:r>
            <a:r>
              <a:rPr lang="en-US" sz="1600" i="1" dirty="0" err="1">
                <a:solidFill>
                  <a:srgbClr val="000000"/>
                </a:solidFill>
                <a:latin typeface="Consolas"/>
              </a:rPr>
              <a:t>rec.getArea</a:t>
            </a:r>
            <a:r>
              <a:rPr lang="en-US" sz="1600" i="1" dirty="0">
                <a:solidFill>
                  <a:srgbClr val="000000"/>
                </a:solidFill>
                <a:latin typeface="Consolas"/>
              </a:rPr>
              <a:t>());</a:t>
            </a:r>
          </a:p>
          <a:p>
            <a:endParaRPr lang="en-US" sz="1600" dirty="0">
              <a:latin typeface="Consolas"/>
            </a:endParaRPr>
          </a:p>
          <a:p>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cir.isFilled</a:t>
            </a:r>
            <a:r>
              <a:rPr lang="en-US" sz="1600" b="1" dirty="0">
                <a:solidFill>
                  <a:srgbClr val="000000"/>
                </a:solidFill>
                <a:latin typeface="Consolas"/>
              </a:rPr>
              <a:t>())</a:t>
            </a:r>
          </a:p>
          <a:p>
            <a:r>
              <a:rPr lang="en-US" sz="1600" dirty="0">
                <a:solidFill>
                  <a:srgbClr val="000000"/>
                </a:solidFill>
                <a:latin typeface="Consolas"/>
              </a:rPr>
              <a:t>{</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"Filled"</a:t>
            </a:r>
            <a:r>
              <a:rPr lang="en-US" sz="1600" i="1" dirty="0">
                <a:solidFill>
                  <a:srgbClr val="000000"/>
                </a:solidFill>
                <a:latin typeface="Consolas"/>
              </a:rPr>
              <a:t>);}</a:t>
            </a:r>
          </a:p>
          <a:p>
            <a:r>
              <a:rPr lang="en-US" sz="1600" b="1" dirty="0">
                <a:solidFill>
                  <a:srgbClr val="7F0055"/>
                </a:solidFill>
                <a:latin typeface="Consolas"/>
              </a:rPr>
              <a:t>else</a:t>
            </a:r>
          </a:p>
          <a:p>
            <a:r>
              <a:rPr lang="en-US" sz="1600" dirty="0">
                <a:solidFill>
                  <a:srgbClr val="000000"/>
                </a:solidFill>
                <a:latin typeface="Consolas"/>
              </a:rPr>
              <a:t>{</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"Not Filled"</a:t>
            </a:r>
            <a:r>
              <a:rPr lang="en-US" sz="1600" i="1" dirty="0">
                <a:solidFill>
                  <a:srgbClr val="000000"/>
                </a:solidFill>
                <a:latin typeface="Consolas"/>
              </a:rPr>
              <a:t>);}</a:t>
            </a:r>
          </a:p>
          <a:p>
            <a:r>
              <a:rPr lang="en-US" sz="1600" dirty="0" smtClean="0">
                <a:solidFill>
                  <a:srgbClr val="000000"/>
                </a:solidFill>
                <a:latin typeface="Consolas"/>
              </a:rPr>
              <a:t>}</a:t>
            </a:r>
            <a:endParaRPr lang="en-US" sz="1600" dirty="0">
              <a:latin typeface="Consolas"/>
            </a:endParaRPr>
          </a:p>
          <a:p>
            <a:r>
              <a:rPr lang="en-US" sz="1600" dirty="0">
                <a:solidFill>
                  <a:srgbClr val="000000"/>
                </a:solidFill>
                <a:latin typeface="Consolas"/>
              </a:rPr>
              <a:t>}</a:t>
            </a:r>
          </a:p>
          <a:p>
            <a:endParaRPr lang="en-US" sz="1600" dirty="0">
              <a:latin typeface="Consolas"/>
            </a:endParaRPr>
          </a:p>
        </p:txBody>
      </p:sp>
      <p:sp>
        <p:nvSpPr>
          <p:cNvPr id="3" name="Title 1"/>
          <p:cNvSpPr txBox="1">
            <a:spLocks/>
          </p:cNvSpPr>
          <p:nvPr/>
        </p:nvSpPr>
        <p:spPr>
          <a:xfrm>
            <a:off x="457200"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Example: Abstract class</a:t>
            </a:r>
            <a:endParaRPr lang="en-US" b="1" dirty="0"/>
          </a:p>
        </p:txBody>
      </p:sp>
    </p:spTree>
    <p:extLst>
      <p:ext uri="{BB962C8B-B14F-4D97-AF65-F5344CB8AC3E}">
        <p14:creationId xmlns:p14="http://schemas.microsoft.com/office/powerpoint/2010/main" val="3533671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4068" y="928025"/>
            <a:ext cx="6858000" cy="5909310"/>
          </a:xfrm>
          <a:prstGeom prst="rect">
            <a:avLst/>
          </a:prstGeom>
          <a:ln>
            <a:solidFill>
              <a:schemeClr val="tx1"/>
            </a:solidFill>
          </a:ln>
        </p:spPr>
        <p:txBody>
          <a:bodyPr wrap="square">
            <a:spAutoFit/>
          </a:bodyPr>
          <a:lstStyle/>
          <a:p>
            <a:pPr lvl="0"/>
            <a:endParaRPr lang="en-US" sz="1400" dirty="0">
              <a:solidFill>
                <a:prstClr val="black"/>
              </a:solidFill>
              <a:latin typeface="Consolas"/>
            </a:endParaRPr>
          </a:p>
          <a:p>
            <a:pPr lvl="0"/>
            <a:r>
              <a:rPr lang="en-US" sz="1400" dirty="0">
                <a:solidFill>
                  <a:srgbClr val="000000"/>
                </a:solidFill>
                <a:latin typeface="Consolas"/>
              </a:rPr>
              <a:t> </a:t>
            </a:r>
            <a:r>
              <a:rPr lang="en-US" sz="1400" b="1" dirty="0">
                <a:solidFill>
                  <a:srgbClr val="7F0055"/>
                </a:solidFill>
                <a:latin typeface="Consolas"/>
              </a:rPr>
              <a:t>abstract</a:t>
            </a:r>
            <a:r>
              <a:rPr lang="en-US" sz="1400" b="1"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0000"/>
                </a:solidFill>
                <a:latin typeface="Consolas"/>
              </a:rPr>
              <a:t>GeometricObject</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String </a:t>
            </a:r>
            <a:r>
              <a:rPr lang="en-US" sz="1400" b="1" dirty="0">
                <a:solidFill>
                  <a:srgbClr val="0000C0"/>
                </a:solidFill>
                <a:latin typeface="Consolas"/>
              </a:rPr>
              <a:t>color</a:t>
            </a:r>
            <a:r>
              <a:rPr lang="en-US" sz="1400" b="1" dirty="0">
                <a:solidFill>
                  <a:srgbClr val="000000"/>
                </a:solidFill>
                <a:latin typeface="Consolas"/>
              </a:rPr>
              <a:t>=</a:t>
            </a:r>
            <a:r>
              <a:rPr lang="en-US" sz="1400" b="1" dirty="0">
                <a:solidFill>
                  <a:srgbClr val="2A00FF"/>
                </a:solidFill>
                <a:latin typeface="Consolas"/>
              </a:rPr>
              <a:t>"White"</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err="1">
                <a:solidFill>
                  <a:srgbClr val="7F0055"/>
                </a:solidFill>
                <a:latin typeface="Consolas"/>
              </a:rPr>
              <a:t>boolean</a:t>
            </a:r>
            <a:r>
              <a:rPr lang="en-US" sz="1400" b="1" dirty="0">
                <a:solidFill>
                  <a:srgbClr val="000000"/>
                </a:solidFill>
                <a:latin typeface="Consolas"/>
              </a:rPr>
              <a:t> </a:t>
            </a:r>
            <a:r>
              <a:rPr lang="en-US" sz="1400" b="1" dirty="0">
                <a:solidFill>
                  <a:srgbClr val="0000C0"/>
                </a:solidFill>
                <a:latin typeface="Consolas"/>
              </a:rPr>
              <a:t>filled</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String </a:t>
            </a:r>
            <a:r>
              <a:rPr lang="en-US" sz="1400" b="1" dirty="0" err="1">
                <a:solidFill>
                  <a:srgbClr val="000000"/>
                </a:solidFill>
                <a:latin typeface="Consolas"/>
              </a:rPr>
              <a:t>getColor</a:t>
            </a:r>
            <a:r>
              <a:rPr lang="en-US" sz="1400" b="1"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color</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a:t>
            </a:r>
            <a:r>
              <a:rPr lang="en-US" sz="1400" b="1" dirty="0" err="1">
                <a:solidFill>
                  <a:srgbClr val="000000"/>
                </a:solidFill>
                <a:latin typeface="Consolas"/>
              </a:rPr>
              <a:t>setColor</a:t>
            </a:r>
            <a:r>
              <a:rPr lang="en-US" sz="1400" b="1" dirty="0">
                <a:solidFill>
                  <a:srgbClr val="000000"/>
                </a:solidFill>
                <a:latin typeface="Consolas"/>
              </a:rPr>
              <a:t>(String color){</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color</a:t>
            </a:r>
            <a:r>
              <a:rPr lang="en-US" sz="1400" b="1" dirty="0">
                <a:solidFill>
                  <a:srgbClr val="000000"/>
                </a:solidFill>
                <a:latin typeface="Consolas"/>
              </a:rPr>
              <a:t>=color;}</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err="1">
                <a:solidFill>
                  <a:srgbClr val="7F0055"/>
                </a:solidFill>
                <a:latin typeface="Consolas"/>
              </a:rPr>
              <a:t>boolean</a:t>
            </a:r>
            <a:r>
              <a:rPr lang="en-US" sz="1400" b="1" dirty="0">
                <a:solidFill>
                  <a:srgbClr val="000000"/>
                </a:solidFill>
                <a:latin typeface="Consolas"/>
              </a:rPr>
              <a:t> </a:t>
            </a:r>
            <a:r>
              <a:rPr lang="en-US" sz="1400" b="1" dirty="0" err="1">
                <a:solidFill>
                  <a:srgbClr val="000000"/>
                </a:solidFill>
                <a:latin typeface="Consolas"/>
              </a:rPr>
              <a:t>isFilled</a:t>
            </a:r>
            <a:r>
              <a:rPr lang="en-US" sz="1400" b="1" dirty="0">
                <a:solidFill>
                  <a:srgbClr val="000000"/>
                </a:solidFill>
                <a:latin typeface="Consolas"/>
              </a:rPr>
              <a:t>(){</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filled</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a:t>
            </a:r>
            <a:r>
              <a:rPr lang="en-US" sz="1400" b="1" dirty="0" err="1">
                <a:solidFill>
                  <a:srgbClr val="000000"/>
                </a:solidFill>
                <a:latin typeface="Consolas"/>
              </a:rPr>
              <a:t>setFilled</a:t>
            </a:r>
            <a:r>
              <a:rPr lang="en-US" sz="1400" b="1" dirty="0">
                <a:solidFill>
                  <a:srgbClr val="000000"/>
                </a:solidFill>
                <a:latin typeface="Consolas"/>
              </a:rPr>
              <a:t>(</a:t>
            </a:r>
            <a:r>
              <a:rPr lang="en-US" sz="1400" b="1" dirty="0" err="1">
                <a:solidFill>
                  <a:srgbClr val="7F0055"/>
                </a:solidFill>
                <a:latin typeface="Consolas"/>
              </a:rPr>
              <a:t>boolean</a:t>
            </a:r>
            <a:r>
              <a:rPr lang="en-US" sz="1400" b="1" dirty="0">
                <a:solidFill>
                  <a:srgbClr val="000000"/>
                </a:solidFill>
                <a:latin typeface="Consolas"/>
              </a:rPr>
              <a:t> filled){</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filled</a:t>
            </a:r>
            <a:r>
              <a:rPr lang="en-US" sz="1400" b="1" dirty="0">
                <a:solidFill>
                  <a:srgbClr val="000000"/>
                </a:solidFill>
                <a:latin typeface="Consolas"/>
              </a:rPr>
              <a:t>=filled;} </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abstract</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err="1">
                <a:solidFill>
                  <a:srgbClr val="000000"/>
                </a:solidFill>
                <a:latin typeface="Consolas"/>
              </a:rPr>
              <a:t>getArea</a:t>
            </a:r>
            <a:r>
              <a:rPr lang="en-US" sz="1400" b="1" dirty="0">
                <a:solidFill>
                  <a:srgbClr val="000000"/>
                </a:solidFill>
                <a:latin typeface="Consolas"/>
              </a:rPr>
              <a:t>();</a:t>
            </a:r>
          </a:p>
          <a:p>
            <a:pPr lvl="0"/>
            <a:r>
              <a:rPr lang="en-US" sz="1400" dirty="0">
                <a:solidFill>
                  <a:srgbClr val="000000"/>
                </a:solidFill>
                <a:latin typeface="Consolas"/>
              </a:rPr>
              <a:t> </a:t>
            </a:r>
          </a:p>
          <a:p>
            <a:pPr lvl="0"/>
            <a:r>
              <a:rPr lang="en-US" sz="1400" dirty="0">
                <a:solidFill>
                  <a:srgbClr val="000000"/>
                </a:solidFill>
                <a:latin typeface="Consolas"/>
              </a:rPr>
              <a:t> }</a:t>
            </a:r>
          </a:p>
          <a:p>
            <a:pPr lvl="0"/>
            <a:r>
              <a:rPr lang="en-US" sz="1400"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Circle </a:t>
            </a:r>
            <a:r>
              <a:rPr lang="en-US" sz="1400" b="1" dirty="0">
                <a:solidFill>
                  <a:srgbClr val="7F0055"/>
                </a:solidFill>
                <a:latin typeface="Consolas"/>
              </a:rPr>
              <a:t>extends</a:t>
            </a:r>
            <a:r>
              <a:rPr lang="en-US" sz="1400" b="1" dirty="0">
                <a:solidFill>
                  <a:srgbClr val="000000"/>
                </a:solidFill>
                <a:latin typeface="Consolas"/>
              </a:rPr>
              <a:t> </a:t>
            </a:r>
            <a:r>
              <a:rPr lang="en-US" sz="1400" b="1" dirty="0" err="1">
                <a:solidFill>
                  <a:srgbClr val="000000"/>
                </a:solidFill>
                <a:latin typeface="Consolas"/>
              </a:rPr>
              <a:t>GeometricObject</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a:solidFill>
                  <a:srgbClr val="0000C0"/>
                </a:solidFill>
                <a:latin typeface="Consolas"/>
              </a:rPr>
              <a:t>radius</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Circle(){};</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Circle(</a:t>
            </a:r>
            <a:r>
              <a:rPr lang="en-US" sz="1400" b="1" dirty="0">
                <a:solidFill>
                  <a:srgbClr val="7F0055"/>
                </a:solidFill>
                <a:latin typeface="Consolas"/>
              </a:rPr>
              <a:t>double</a:t>
            </a:r>
            <a:r>
              <a:rPr lang="en-US" sz="1400" b="1" dirty="0">
                <a:solidFill>
                  <a:srgbClr val="000000"/>
                </a:solidFill>
                <a:latin typeface="Consolas"/>
              </a:rPr>
              <a:t> radius){</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radius</a:t>
            </a:r>
            <a:r>
              <a:rPr lang="en-US" sz="1400" b="1" dirty="0">
                <a:solidFill>
                  <a:srgbClr val="000000"/>
                </a:solidFill>
                <a:latin typeface="Consolas"/>
              </a:rPr>
              <a:t>=radius;}</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err="1">
                <a:solidFill>
                  <a:srgbClr val="000000"/>
                </a:solidFill>
                <a:latin typeface="Consolas"/>
              </a:rPr>
              <a:t>getArea</a:t>
            </a:r>
            <a:r>
              <a:rPr lang="en-US" sz="1400" b="1" dirty="0">
                <a:solidFill>
                  <a:srgbClr val="000000"/>
                </a:solidFill>
                <a:latin typeface="Consolas"/>
              </a:rPr>
              <a:t>(){</a:t>
            </a:r>
            <a:r>
              <a:rPr lang="en-US" sz="1400" b="1" dirty="0">
                <a:solidFill>
                  <a:srgbClr val="7F0055"/>
                </a:solidFill>
                <a:latin typeface="Consolas"/>
              </a:rPr>
              <a:t>return</a:t>
            </a:r>
            <a:r>
              <a:rPr lang="en-US" sz="1400" b="1" dirty="0">
                <a:solidFill>
                  <a:srgbClr val="000000"/>
                </a:solidFill>
                <a:latin typeface="Consolas"/>
              </a:rPr>
              <a:t> </a:t>
            </a:r>
            <a:r>
              <a:rPr lang="en-US" sz="1400" b="1" dirty="0" err="1">
                <a:solidFill>
                  <a:srgbClr val="000000"/>
                </a:solidFill>
                <a:latin typeface="Consolas"/>
              </a:rPr>
              <a:t>Math.</a:t>
            </a:r>
            <a:r>
              <a:rPr lang="en-US" sz="1400" b="1" i="1" dirty="0" err="1">
                <a:solidFill>
                  <a:srgbClr val="0000C0"/>
                </a:solidFill>
                <a:latin typeface="Consolas"/>
              </a:rPr>
              <a:t>PI</a:t>
            </a:r>
            <a:r>
              <a:rPr lang="en-US" sz="1400" b="1" i="1" dirty="0">
                <a:solidFill>
                  <a:srgbClr val="000000"/>
                </a:solidFill>
                <a:latin typeface="Consolas"/>
              </a:rPr>
              <a:t>*</a:t>
            </a:r>
            <a:r>
              <a:rPr lang="en-US" sz="1400" b="1" i="1" dirty="0">
                <a:solidFill>
                  <a:srgbClr val="0000C0"/>
                </a:solidFill>
                <a:latin typeface="Consolas"/>
              </a:rPr>
              <a:t>radius</a:t>
            </a:r>
            <a:r>
              <a:rPr lang="en-US" sz="1400" b="1" i="1" dirty="0">
                <a:solidFill>
                  <a:srgbClr val="000000"/>
                </a:solidFill>
                <a:latin typeface="Consolas"/>
              </a:rPr>
              <a:t>*</a:t>
            </a:r>
            <a:r>
              <a:rPr lang="en-US" sz="1400" b="1" i="1" dirty="0">
                <a:solidFill>
                  <a:srgbClr val="0000C0"/>
                </a:solidFill>
                <a:latin typeface="Consolas"/>
              </a:rPr>
              <a:t>radius</a:t>
            </a:r>
            <a:r>
              <a:rPr lang="en-US" sz="1400" b="1" i="1" dirty="0">
                <a:solidFill>
                  <a:srgbClr val="000000"/>
                </a:solidFill>
                <a:latin typeface="Consolas"/>
              </a:rPr>
              <a:t>;} </a:t>
            </a:r>
          </a:p>
          <a:p>
            <a:pPr lvl="0"/>
            <a:r>
              <a:rPr lang="en-US" sz="1400" dirty="0">
                <a:solidFill>
                  <a:srgbClr val="000000"/>
                </a:solidFill>
                <a:latin typeface="Consolas"/>
              </a:rPr>
              <a:t> }</a:t>
            </a:r>
          </a:p>
          <a:p>
            <a:pPr lvl="0"/>
            <a:r>
              <a:rPr lang="en-US" sz="1400"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Rectangle </a:t>
            </a:r>
            <a:r>
              <a:rPr lang="en-US" sz="1400" b="1" dirty="0">
                <a:solidFill>
                  <a:srgbClr val="7F0055"/>
                </a:solidFill>
                <a:latin typeface="Consolas"/>
              </a:rPr>
              <a:t>extends</a:t>
            </a:r>
            <a:r>
              <a:rPr lang="en-US" sz="1400" b="1" dirty="0">
                <a:solidFill>
                  <a:srgbClr val="000000"/>
                </a:solidFill>
                <a:latin typeface="Consolas"/>
              </a:rPr>
              <a:t> </a:t>
            </a:r>
            <a:r>
              <a:rPr lang="en-US" sz="1400" b="1" dirty="0" err="1">
                <a:solidFill>
                  <a:srgbClr val="000000"/>
                </a:solidFill>
                <a:latin typeface="Consolas"/>
              </a:rPr>
              <a:t>GeometricObject</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a:solidFill>
                  <a:srgbClr val="0000C0"/>
                </a:solidFill>
                <a:latin typeface="Consolas"/>
              </a:rPr>
              <a:t>width</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a:solidFill>
                  <a:srgbClr val="0000C0"/>
                </a:solidFill>
                <a:latin typeface="Consolas"/>
              </a:rPr>
              <a:t>length</a:t>
            </a:r>
            <a:r>
              <a:rPr lang="en-US" sz="1400" b="1" dirty="0">
                <a:solidFill>
                  <a:srgbClr val="000000"/>
                </a:solidFill>
                <a:latin typeface="Consolas"/>
              </a:rPr>
              <a:t>;</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Rectangle(){};</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Rectangle(</a:t>
            </a:r>
            <a:r>
              <a:rPr lang="en-US" sz="1400" b="1" dirty="0">
                <a:solidFill>
                  <a:srgbClr val="7F0055"/>
                </a:solidFill>
                <a:latin typeface="Consolas"/>
              </a:rPr>
              <a:t>double</a:t>
            </a:r>
            <a:r>
              <a:rPr lang="en-US" sz="1400" b="1" dirty="0">
                <a:solidFill>
                  <a:srgbClr val="000000"/>
                </a:solidFill>
                <a:latin typeface="Consolas"/>
              </a:rPr>
              <a:t> width, </a:t>
            </a:r>
            <a:r>
              <a:rPr lang="en-US" sz="1400" b="1" dirty="0">
                <a:solidFill>
                  <a:srgbClr val="7F0055"/>
                </a:solidFill>
                <a:latin typeface="Consolas"/>
              </a:rPr>
              <a:t>double</a:t>
            </a:r>
            <a:r>
              <a:rPr lang="en-US" sz="1400" b="1" dirty="0">
                <a:solidFill>
                  <a:srgbClr val="000000"/>
                </a:solidFill>
                <a:latin typeface="Consolas"/>
              </a:rPr>
              <a:t> length){</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width</a:t>
            </a:r>
            <a:r>
              <a:rPr lang="en-US" sz="1400" b="1" dirty="0">
                <a:solidFill>
                  <a:srgbClr val="000000"/>
                </a:solidFill>
                <a:latin typeface="Consolas"/>
              </a:rPr>
              <a:t>=</a:t>
            </a:r>
            <a:r>
              <a:rPr lang="en-US" sz="1400" b="1" dirty="0" err="1">
                <a:solidFill>
                  <a:srgbClr val="000000"/>
                </a:solidFill>
                <a:latin typeface="Consolas"/>
              </a:rPr>
              <a:t>width;</a:t>
            </a:r>
            <a:r>
              <a:rPr lang="en-US" sz="1400" b="1" dirty="0" err="1">
                <a:solidFill>
                  <a:srgbClr val="7F0055"/>
                </a:solidFill>
                <a:latin typeface="Consolas"/>
              </a:rPr>
              <a:t>this</a:t>
            </a:r>
            <a:r>
              <a:rPr lang="en-US" sz="1400" b="1" dirty="0" err="1">
                <a:solidFill>
                  <a:srgbClr val="000000"/>
                </a:solidFill>
                <a:latin typeface="Consolas"/>
              </a:rPr>
              <a:t>.</a:t>
            </a:r>
            <a:r>
              <a:rPr lang="en-US" sz="1400" b="1" dirty="0" err="1">
                <a:solidFill>
                  <a:srgbClr val="0000C0"/>
                </a:solidFill>
                <a:latin typeface="Consolas"/>
              </a:rPr>
              <a:t>length</a:t>
            </a:r>
            <a:r>
              <a:rPr lang="en-US" sz="1400" b="1" dirty="0">
                <a:solidFill>
                  <a:srgbClr val="000000"/>
                </a:solidFill>
                <a:latin typeface="Consolas"/>
              </a:rPr>
              <a:t>=length;}</a:t>
            </a:r>
          </a:p>
          <a:p>
            <a:pPr lvl="0"/>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double</a:t>
            </a:r>
            <a:r>
              <a:rPr lang="en-US" sz="1400" b="1" dirty="0">
                <a:solidFill>
                  <a:srgbClr val="000000"/>
                </a:solidFill>
                <a:latin typeface="Consolas"/>
              </a:rPr>
              <a:t> </a:t>
            </a:r>
            <a:r>
              <a:rPr lang="en-US" sz="1400" b="1" dirty="0" err="1">
                <a:solidFill>
                  <a:srgbClr val="000000"/>
                </a:solidFill>
                <a:latin typeface="Consolas"/>
              </a:rPr>
              <a:t>getArea</a:t>
            </a:r>
            <a:r>
              <a:rPr lang="en-US" sz="1400" b="1" dirty="0">
                <a:solidFill>
                  <a:srgbClr val="000000"/>
                </a:solidFill>
                <a:latin typeface="Consolas"/>
              </a:rPr>
              <a:t>(){</a:t>
            </a:r>
            <a:r>
              <a:rPr lang="en-US" sz="1400" b="1" dirty="0">
                <a:solidFill>
                  <a:srgbClr val="7F0055"/>
                </a:solidFill>
                <a:latin typeface="Consolas"/>
              </a:rPr>
              <a:t>return</a:t>
            </a:r>
            <a:r>
              <a:rPr lang="en-US" sz="1400" b="1" dirty="0">
                <a:solidFill>
                  <a:srgbClr val="000000"/>
                </a:solidFill>
                <a:latin typeface="Consolas"/>
              </a:rPr>
              <a:t> </a:t>
            </a:r>
            <a:r>
              <a:rPr lang="en-US" sz="1400" b="1" dirty="0">
                <a:solidFill>
                  <a:srgbClr val="0000C0"/>
                </a:solidFill>
                <a:latin typeface="Consolas"/>
              </a:rPr>
              <a:t>width</a:t>
            </a:r>
            <a:r>
              <a:rPr lang="en-US" sz="1400" b="1" dirty="0">
                <a:solidFill>
                  <a:srgbClr val="000000"/>
                </a:solidFill>
                <a:latin typeface="Consolas"/>
              </a:rPr>
              <a:t>*</a:t>
            </a:r>
            <a:r>
              <a:rPr lang="en-US" sz="1400" b="1" dirty="0">
                <a:solidFill>
                  <a:srgbClr val="0000C0"/>
                </a:solidFill>
                <a:latin typeface="Consolas"/>
              </a:rPr>
              <a:t>length</a:t>
            </a:r>
            <a:r>
              <a:rPr lang="en-US" sz="1400" b="1" dirty="0">
                <a:solidFill>
                  <a:srgbClr val="000000"/>
                </a:solidFill>
                <a:latin typeface="Consolas"/>
              </a:rPr>
              <a:t>;} </a:t>
            </a:r>
          </a:p>
          <a:p>
            <a:pPr lvl="0"/>
            <a:r>
              <a:rPr lang="en-US" sz="1400" dirty="0">
                <a:solidFill>
                  <a:srgbClr val="000000"/>
                </a:solidFill>
                <a:latin typeface="Consolas"/>
              </a:rPr>
              <a:t> }</a:t>
            </a:r>
          </a:p>
          <a:p>
            <a:pPr lvl="0"/>
            <a:r>
              <a:rPr lang="en-US" sz="1400" dirty="0">
                <a:solidFill>
                  <a:srgbClr val="000000"/>
                </a:solidFill>
                <a:latin typeface="Consolas"/>
              </a:rPr>
              <a:t> </a:t>
            </a:r>
          </a:p>
        </p:txBody>
      </p:sp>
      <p:sp>
        <p:nvSpPr>
          <p:cNvPr id="3" name="Title 1"/>
          <p:cNvSpPr txBox="1">
            <a:spLocks/>
          </p:cNvSpPr>
          <p:nvPr/>
        </p:nvSpPr>
        <p:spPr>
          <a:xfrm>
            <a:off x="457200" y="381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Example: continued</a:t>
            </a:r>
            <a:endParaRPr lang="en-US" b="1" dirty="0"/>
          </a:p>
        </p:txBody>
      </p:sp>
    </p:spTree>
    <p:extLst>
      <p:ext uri="{BB962C8B-B14F-4D97-AF65-F5344CB8AC3E}">
        <p14:creationId xmlns:p14="http://schemas.microsoft.com/office/powerpoint/2010/main" val="198849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7EA3B38-F66E-4A5E-904A-5893A64963A1}" type="slidenum">
              <a:rPr lang="en-US" sz="1400"/>
              <a:pPr/>
              <a:t>7</a:t>
            </a:fld>
            <a:endParaRPr lang="en-US" sz="1400"/>
          </a:p>
        </p:txBody>
      </p:sp>
      <p:sp>
        <p:nvSpPr>
          <p:cNvPr id="1945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2E3D41B1-30EC-4ED2-BF24-35B70AC71532}" type="slidenum">
              <a:rPr lang="en-US" sz="1400"/>
              <a:pPr algn="r"/>
              <a:t>7</a:t>
            </a:fld>
            <a:endParaRPr lang="en-US" sz="1400"/>
          </a:p>
        </p:txBody>
      </p:sp>
      <p:sp>
        <p:nvSpPr>
          <p:cNvPr id="19460" name="Rectangle 2"/>
          <p:cNvSpPr>
            <a:spLocks noGrp="1" noChangeArrowheads="1"/>
          </p:cNvSpPr>
          <p:nvPr>
            <p:ph type="title" idx="4294967295"/>
          </p:nvPr>
        </p:nvSpPr>
        <p:spPr>
          <a:xfrm>
            <a:off x="685800" y="228600"/>
            <a:ext cx="7772400" cy="685800"/>
          </a:xfrm>
          <a:noFill/>
        </p:spPr>
        <p:txBody>
          <a:bodyPr>
            <a:normAutofit fontScale="90000"/>
          </a:bodyPr>
          <a:lstStyle/>
          <a:p>
            <a:r>
              <a:rPr lang="en-US" smtClean="0"/>
              <a:t>Interfaces</a:t>
            </a:r>
          </a:p>
        </p:txBody>
      </p:sp>
      <p:sp>
        <p:nvSpPr>
          <p:cNvPr id="19461" name="Rectangle 3"/>
          <p:cNvSpPr>
            <a:spLocks noGrp="1" noChangeArrowheads="1"/>
          </p:cNvSpPr>
          <p:nvPr>
            <p:ph type="body" idx="4294967295"/>
          </p:nvPr>
        </p:nvSpPr>
        <p:spPr>
          <a:xfrm>
            <a:off x="304800" y="1219200"/>
            <a:ext cx="8610600" cy="3048000"/>
          </a:xfrm>
          <a:noFill/>
        </p:spPr>
        <p:txBody>
          <a:bodyPr/>
          <a:lstStyle/>
          <a:p>
            <a:pPr marL="0" indent="0">
              <a:buFont typeface="Monotype Sorts" pitchFamily="2" charset="2"/>
              <a:buNone/>
            </a:pPr>
            <a:r>
              <a:rPr lang="en-US" sz="2800" smtClean="0">
                <a:cs typeface="Courier New" pitchFamily="49" charset="0"/>
              </a:rPr>
              <a:t>What is an interface?</a:t>
            </a:r>
          </a:p>
          <a:p>
            <a:pPr marL="0" indent="0">
              <a:buFont typeface="Monotype Sorts" pitchFamily="2" charset="2"/>
              <a:buNone/>
            </a:pPr>
            <a:r>
              <a:rPr lang="en-US" sz="2800" smtClean="0">
                <a:cs typeface="Courier New" pitchFamily="49" charset="0"/>
              </a:rPr>
              <a:t>Why is an interface useful?</a:t>
            </a:r>
          </a:p>
          <a:p>
            <a:pPr marL="0" indent="0">
              <a:buFont typeface="Monotype Sorts" pitchFamily="2" charset="2"/>
              <a:buNone/>
            </a:pPr>
            <a:r>
              <a:rPr lang="en-US" sz="2800" smtClean="0">
                <a:cs typeface="Courier New" pitchFamily="49" charset="0"/>
              </a:rPr>
              <a:t>How do you define an interface?</a:t>
            </a:r>
          </a:p>
          <a:p>
            <a:pPr marL="0" indent="0">
              <a:buFont typeface="Monotype Sorts" pitchFamily="2" charset="2"/>
              <a:buNone/>
            </a:pPr>
            <a:r>
              <a:rPr lang="en-US" sz="2800" smtClean="0">
                <a:cs typeface="Courier New" pitchFamily="49" charset="0"/>
              </a:rPr>
              <a:t>How do you use an interface?</a:t>
            </a:r>
          </a:p>
        </p:txBody>
      </p:sp>
    </p:spTree>
    <p:extLst>
      <p:ext uri="{BB962C8B-B14F-4D97-AF65-F5344CB8AC3E}">
        <p14:creationId xmlns:p14="http://schemas.microsoft.com/office/powerpoint/2010/main" val="2148497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2FDAD22-1186-4B82-BFEC-01825DAD09D2}" type="slidenum">
              <a:rPr lang="en-US" sz="1400"/>
              <a:pPr/>
              <a:t>8</a:t>
            </a:fld>
            <a:endParaRPr lang="en-US" sz="1400"/>
          </a:p>
        </p:txBody>
      </p:sp>
      <p:sp>
        <p:nvSpPr>
          <p:cNvPr id="2048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F8B2AC3B-BEC4-4E52-8E31-0490964CC0E5}" type="slidenum">
              <a:rPr lang="en-US" sz="1400"/>
              <a:pPr algn="r"/>
              <a:t>8</a:t>
            </a:fld>
            <a:endParaRPr lang="en-US" sz="1400"/>
          </a:p>
        </p:txBody>
      </p:sp>
      <p:sp>
        <p:nvSpPr>
          <p:cNvPr id="20484" name="Rectangle 2"/>
          <p:cNvSpPr>
            <a:spLocks noGrp="1" noChangeArrowheads="1"/>
          </p:cNvSpPr>
          <p:nvPr>
            <p:ph type="title" idx="4294967295"/>
          </p:nvPr>
        </p:nvSpPr>
        <p:spPr>
          <a:xfrm>
            <a:off x="381000" y="228600"/>
            <a:ext cx="8305800" cy="1295400"/>
          </a:xfrm>
          <a:noFill/>
        </p:spPr>
        <p:txBody>
          <a:bodyPr>
            <a:normAutofit fontScale="90000"/>
          </a:bodyPr>
          <a:lstStyle/>
          <a:p>
            <a:r>
              <a:rPr lang="en-US" b="1" dirty="0" smtClean="0">
                <a:cs typeface="Courier New" pitchFamily="49" charset="0"/>
              </a:rPr>
              <a:t>What is an interface?</a:t>
            </a:r>
            <a:br>
              <a:rPr lang="en-US" b="1" dirty="0" smtClean="0">
                <a:cs typeface="Courier New" pitchFamily="49" charset="0"/>
              </a:rPr>
            </a:br>
            <a:r>
              <a:rPr lang="en-US" b="1" dirty="0" smtClean="0">
                <a:cs typeface="Courier New" pitchFamily="49" charset="0"/>
              </a:rPr>
              <a:t> Why is an interface useful?</a:t>
            </a:r>
          </a:p>
        </p:txBody>
      </p:sp>
      <p:sp>
        <p:nvSpPr>
          <p:cNvPr id="20485" name="Rectangle 3"/>
          <p:cNvSpPr>
            <a:spLocks noGrp="1" noChangeArrowheads="1"/>
          </p:cNvSpPr>
          <p:nvPr>
            <p:ph type="body" idx="4294967295"/>
          </p:nvPr>
        </p:nvSpPr>
        <p:spPr>
          <a:xfrm>
            <a:off x="304800" y="1828800"/>
            <a:ext cx="8610600" cy="3886200"/>
          </a:xfrm>
          <a:noFill/>
        </p:spPr>
        <p:txBody>
          <a:bodyPr/>
          <a:lstStyle/>
          <a:p>
            <a:pPr marL="0" indent="0" algn="just">
              <a:buFont typeface="Monotype Sorts" pitchFamily="2" charset="2"/>
              <a:buNone/>
            </a:pPr>
            <a:r>
              <a:rPr lang="en-US" dirty="0" smtClean="0"/>
              <a:t>An interface is a </a:t>
            </a:r>
            <a:r>
              <a:rPr lang="en-US" dirty="0" err="1" smtClean="0"/>
              <a:t>classlike</a:t>
            </a:r>
            <a:r>
              <a:rPr lang="en-US" dirty="0" smtClean="0"/>
              <a:t> construct that contains only constants and abstract methods. In many ways, an interface is similar to an abstract class, but the intent of an interface is to specify behavior for objects. </a:t>
            </a:r>
            <a:endParaRPr lang="en-US" dirty="0" smtClean="0"/>
          </a:p>
          <a:p>
            <a:pPr marL="0" indent="0" algn="just">
              <a:buFont typeface="Monotype Sorts" pitchFamily="2" charset="2"/>
              <a:buNone/>
            </a:pPr>
            <a:r>
              <a:rPr lang="en-US" sz="2800" dirty="0" smtClean="0">
                <a:solidFill>
                  <a:srgbClr val="C00000"/>
                </a:solidFill>
                <a:ea typeface="PMingLiU" pitchFamily="18" charset="-120"/>
              </a:rPr>
              <a:t>All the method of interface must overridden inside the implemented class</a:t>
            </a:r>
            <a:endParaRPr lang="en-US" sz="2800" dirty="0" smtClean="0">
              <a:solidFill>
                <a:srgbClr val="C00000"/>
              </a:solidFill>
              <a:ea typeface="PMingLiU" pitchFamily="18" charset="-120"/>
            </a:endParaRPr>
          </a:p>
        </p:txBody>
      </p:sp>
    </p:spTree>
    <p:extLst>
      <p:ext uri="{BB962C8B-B14F-4D97-AF65-F5344CB8AC3E}">
        <p14:creationId xmlns:p14="http://schemas.microsoft.com/office/powerpoint/2010/main" val="3718507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1"/>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DD95C4F-2BAB-4C78-AF8F-FA3626D90483}" type="slidenum">
              <a:rPr lang="en-US" sz="1400"/>
              <a:pPr/>
              <a:t>9</a:t>
            </a:fld>
            <a:endParaRPr lang="en-US" sz="1400"/>
          </a:p>
        </p:txBody>
      </p:sp>
      <p:sp>
        <p:nvSpPr>
          <p:cNvPr id="2150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78A4424D-BA97-4098-8E74-9E2B1A47F2CC}" type="slidenum">
              <a:rPr lang="en-US" sz="1400"/>
              <a:pPr algn="r"/>
              <a:t>9</a:t>
            </a:fld>
            <a:endParaRPr lang="en-US" sz="1400"/>
          </a:p>
        </p:txBody>
      </p:sp>
      <p:sp>
        <p:nvSpPr>
          <p:cNvPr id="21508" name="Rectangle 2"/>
          <p:cNvSpPr>
            <a:spLocks noGrp="1" noChangeArrowheads="1"/>
          </p:cNvSpPr>
          <p:nvPr>
            <p:ph type="title" idx="4294967295"/>
          </p:nvPr>
        </p:nvSpPr>
        <p:spPr>
          <a:xfrm>
            <a:off x="685800" y="228600"/>
            <a:ext cx="7772400" cy="685800"/>
          </a:xfrm>
          <a:noFill/>
        </p:spPr>
        <p:txBody>
          <a:bodyPr>
            <a:noAutofit/>
          </a:bodyPr>
          <a:lstStyle/>
          <a:p>
            <a:r>
              <a:rPr lang="en-US" sz="5400" b="1" dirty="0" smtClean="0">
                <a:cs typeface="Courier New" pitchFamily="49" charset="0"/>
              </a:rPr>
              <a:t>Define an Interface</a:t>
            </a:r>
          </a:p>
        </p:txBody>
      </p:sp>
      <p:sp>
        <p:nvSpPr>
          <p:cNvPr id="21509" name="Rectangle 3"/>
          <p:cNvSpPr>
            <a:spLocks noGrp="1" noChangeArrowheads="1"/>
          </p:cNvSpPr>
          <p:nvPr>
            <p:ph type="body" idx="4294967295"/>
          </p:nvPr>
        </p:nvSpPr>
        <p:spPr>
          <a:xfrm>
            <a:off x="152400" y="914400"/>
            <a:ext cx="8763000" cy="990600"/>
          </a:xfrm>
          <a:noFill/>
        </p:spPr>
        <p:txBody>
          <a:bodyPr/>
          <a:lstStyle/>
          <a:p>
            <a:pPr marL="0" indent="0">
              <a:buFont typeface="Monotype Sorts" pitchFamily="2" charset="2"/>
              <a:buNone/>
            </a:pPr>
            <a:r>
              <a:rPr lang="en-US" sz="2800" smtClean="0">
                <a:cs typeface="Courier New" pitchFamily="49" charset="0"/>
              </a:rPr>
              <a:t>To distinguish an interface from a class, Java uses the following syntax to define an interface:</a:t>
            </a:r>
          </a:p>
        </p:txBody>
      </p:sp>
      <p:sp>
        <p:nvSpPr>
          <p:cNvPr id="21510" name="Rectangle 4"/>
          <p:cNvSpPr>
            <a:spLocks noChangeArrowheads="1"/>
          </p:cNvSpPr>
          <p:nvPr/>
        </p:nvSpPr>
        <p:spPr bwMode="auto">
          <a:xfrm>
            <a:off x="228600" y="1981200"/>
            <a:ext cx="8610600" cy="167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90000"/>
              </a:lnSpc>
              <a:spcBef>
                <a:spcPct val="20000"/>
              </a:spcBef>
              <a:buClr>
                <a:schemeClr val="tx2"/>
              </a:buClr>
              <a:buSzPct val="75000"/>
              <a:buFont typeface="Monotype Sorts" pitchFamily="2" charset="2"/>
              <a:buNone/>
            </a:pPr>
            <a:r>
              <a:rPr lang="en-US" sz="2800">
                <a:solidFill>
                  <a:schemeClr val="bg2"/>
                </a:solidFill>
                <a:latin typeface="Courier New" pitchFamily="49" charset="0"/>
              </a:rPr>
              <a:t>public interface InterfaceName { </a:t>
            </a:r>
          </a:p>
          <a:p>
            <a:pPr marL="342900" indent="-342900">
              <a:lnSpc>
                <a:spcPct val="90000"/>
              </a:lnSpc>
              <a:buClr>
                <a:schemeClr val="tx2"/>
              </a:buClr>
              <a:buSzPct val="75000"/>
              <a:buFont typeface="Monotype Sorts" pitchFamily="2" charset="2"/>
              <a:buNone/>
            </a:pPr>
            <a:r>
              <a:rPr lang="en-US" sz="2800">
                <a:solidFill>
                  <a:schemeClr val="bg2"/>
                </a:solidFill>
                <a:latin typeface="Courier New" pitchFamily="49" charset="0"/>
              </a:rPr>
              <a:t>  constant declarations;</a:t>
            </a:r>
          </a:p>
          <a:p>
            <a:pPr marL="342900" indent="-342900">
              <a:lnSpc>
                <a:spcPct val="90000"/>
              </a:lnSpc>
              <a:buClr>
                <a:schemeClr val="tx2"/>
              </a:buClr>
              <a:buSzPct val="75000"/>
              <a:buFont typeface="Monotype Sorts" pitchFamily="2" charset="2"/>
              <a:buNone/>
            </a:pPr>
            <a:r>
              <a:rPr lang="en-US" sz="2800">
                <a:solidFill>
                  <a:schemeClr val="bg2"/>
                </a:solidFill>
                <a:latin typeface="Courier New" pitchFamily="49" charset="0"/>
              </a:rPr>
              <a:t>  method signatures;</a:t>
            </a:r>
          </a:p>
          <a:p>
            <a:pPr marL="342900" indent="-342900">
              <a:lnSpc>
                <a:spcPct val="90000"/>
              </a:lnSpc>
              <a:buClr>
                <a:schemeClr val="tx2"/>
              </a:buClr>
              <a:buSzPct val="75000"/>
              <a:buFont typeface="Monotype Sorts" pitchFamily="2" charset="2"/>
              <a:buNone/>
            </a:pPr>
            <a:r>
              <a:rPr lang="en-US" sz="2800">
                <a:solidFill>
                  <a:schemeClr val="bg2"/>
                </a:solidFill>
                <a:latin typeface="Courier New" pitchFamily="49" charset="0"/>
              </a:rPr>
              <a:t>}</a:t>
            </a:r>
            <a:endParaRPr lang="en-US" sz="3200">
              <a:solidFill>
                <a:schemeClr val="bg2"/>
              </a:solidFill>
            </a:endParaRPr>
          </a:p>
        </p:txBody>
      </p:sp>
      <p:sp>
        <p:nvSpPr>
          <p:cNvPr id="21511" name="Rectangle 5"/>
          <p:cNvSpPr>
            <a:spLocks noChangeArrowheads="1"/>
          </p:cNvSpPr>
          <p:nvPr/>
        </p:nvSpPr>
        <p:spPr bwMode="auto">
          <a:xfrm>
            <a:off x="304800" y="38100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pPr>
            <a:r>
              <a:rPr lang="en-US" sz="3200"/>
              <a:t>Example</a:t>
            </a:r>
            <a:r>
              <a:rPr lang="en-US" sz="2800">
                <a:cs typeface="Courier New" pitchFamily="49" charset="0"/>
              </a:rPr>
              <a:t>:</a:t>
            </a:r>
          </a:p>
        </p:txBody>
      </p:sp>
      <p:sp>
        <p:nvSpPr>
          <p:cNvPr id="21512" name="Rectangle 6"/>
          <p:cNvSpPr>
            <a:spLocks noChangeArrowheads="1"/>
          </p:cNvSpPr>
          <p:nvPr/>
        </p:nvSpPr>
        <p:spPr bwMode="auto">
          <a:xfrm>
            <a:off x="228600" y="4419600"/>
            <a:ext cx="8610600" cy="1752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public interface Edible {</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  /** Describe how to eat */</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  public abstract String howToEat();</a:t>
            </a:r>
          </a:p>
          <a:p>
            <a:pPr marL="342900" indent="-342900">
              <a:spcBef>
                <a:spcPct val="20000"/>
              </a:spcBef>
              <a:buClr>
                <a:schemeClr val="tx2"/>
              </a:buClr>
              <a:buSzPct val="75000"/>
              <a:buFont typeface="Monotype Sorts" pitchFamily="2" charset="2"/>
              <a:buNone/>
            </a:pPr>
            <a:r>
              <a:rPr lang="en-US">
                <a:solidFill>
                  <a:schemeClr val="bg2"/>
                </a:solidFill>
                <a:latin typeface="Courier New" pitchFamily="49" charset="0"/>
              </a:rPr>
              <a:t>}</a:t>
            </a:r>
          </a:p>
        </p:txBody>
      </p:sp>
    </p:spTree>
    <p:extLst>
      <p:ext uri="{BB962C8B-B14F-4D97-AF65-F5344CB8AC3E}">
        <p14:creationId xmlns:p14="http://schemas.microsoft.com/office/powerpoint/2010/main" val="1518526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10386</TotalTime>
  <Words>1964</Words>
  <Application>Microsoft Office PowerPoint</Application>
  <PresentationFormat>On-screen Show (4:3)</PresentationFormat>
  <Paragraphs>390</Paragraphs>
  <Slides>46</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49" baseType="lpstr">
      <vt:lpstr>Office Theme</vt:lpstr>
      <vt:lpstr>Picture</vt:lpstr>
      <vt:lpstr>Microsoft Word Picture</vt:lpstr>
      <vt:lpstr>Java Programming</vt:lpstr>
      <vt:lpstr>Abstract class</vt:lpstr>
      <vt:lpstr>Object cannot be created from  abstract class </vt:lpstr>
      <vt:lpstr>Abstract Classes and Abstract Methods</vt:lpstr>
      <vt:lpstr>PowerPoint Presentation</vt:lpstr>
      <vt:lpstr>PowerPoint Presentation</vt:lpstr>
      <vt:lpstr>Interfaces</vt:lpstr>
      <vt:lpstr>What is an interface?  Why is an interface useful?</vt:lpstr>
      <vt:lpstr>Define an Interface</vt:lpstr>
      <vt:lpstr>PowerPoint Presentation</vt:lpstr>
      <vt:lpstr>PowerPoint Presentation</vt:lpstr>
      <vt:lpstr>PowerPoint Presentation</vt:lpstr>
      <vt:lpstr>GUI Programming</vt:lpstr>
      <vt:lpstr>GUI Class Hierarchy (Swing)</vt:lpstr>
      <vt:lpstr>GUI Class </vt:lpstr>
      <vt:lpstr>JComponent </vt:lpstr>
      <vt:lpstr>AWT (Optional)</vt:lpstr>
      <vt:lpstr>Swing Components</vt:lpstr>
      <vt:lpstr>Example: JButton instance</vt:lpstr>
      <vt:lpstr>Frames</vt:lpstr>
      <vt:lpstr>UI Components</vt:lpstr>
      <vt:lpstr>Creating Frames</vt:lpstr>
      <vt:lpstr>Centering Frames, cont.</vt:lpstr>
      <vt:lpstr>Adding Components to a Frame</vt:lpstr>
      <vt:lpstr>NOTE</vt:lpstr>
      <vt:lpstr>Layout Managers</vt:lpstr>
      <vt:lpstr>Kinds of Layout Managers</vt:lpstr>
      <vt:lpstr>FlowLayout Constructors</vt:lpstr>
      <vt:lpstr>Example Testing the FlowLayout Manager</vt:lpstr>
      <vt:lpstr>Example: FlowLayout</vt:lpstr>
      <vt:lpstr>Example: FlowLayout Manager</vt:lpstr>
      <vt:lpstr>Example: continued</vt:lpstr>
      <vt:lpstr>Testing the GridLayout Manager</vt:lpstr>
      <vt:lpstr>GridLayout Constructors</vt:lpstr>
      <vt:lpstr>Example: GridLayout </vt:lpstr>
      <vt:lpstr>BorderLayout Manager</vt:lpstr>
      <vt:lpstr>Example cont.</vt:lpstr>
      <vt:lpstr>Example: BorderLayout  </vt:lpstr>
      <vt:lpstr>Using Panels as Containers</vt:lpstr>
      <vt:lpstr>Example:  Panel</vt:lpstr>
      <vt:lpstr>Example: panel</vt:lpstr>
      <vt:lpstr>The Color Class</vt:lpstr>
      <vt:lpstr>Setting Colors</vt:lpstr>
      <vt:lpstr>The Font Class</vt:lpstr>
      <vt:lpstr>Example: font &amp; color</vt:lpstr>
      <vt:lpstr>Example: ImageIcon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WIN7</dc:creator>
  <cp:lastModifiedBy>ismail - [2010]</cp:lastModifiedBy>
  <cp:revision>55</cp:revision>
  <dcterms:created xsi:type="dcterms:W3CDTF">2014-03-17T05:21:56Z</dcterms:created>
  <dcterms:modified xsi:type="dcterms:W3CDTF">2015-03-11T10:09:43Z</dcterms:modified>
</cp:coreProperties>
</file>