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2" r:id="rId8"/>
    <p:sldId id="263" r:id="rId9"/>
    <p:sldId id="261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2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48DA8-2D68-4CF5-A9A0-98D1B090160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3161-AD97-4DC3-A6B8-3066E3F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CDE2D9-8641-4860-A1A9-28E4FDAA266F}" type="slidenum">
              <a:rPr lang="en-US" sz="1000">
                <a:solidFill>
                  <a:prstClr val="black"/>
                </a:solidFill>
              </a:rPr>
              <a:pPr/>
              <a:t>16</a:t>
            </a:fld>
            <a:endParaRPr lang="en-US" sz="1000">
              <a:solidFill>
                <a:prstClr val="black"/>
              </a:solidFill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CE5680-8CF1-494A-B2A1-7120FBF2D3DB}" type="slidenum">
              <a:rPr lang="en-US" sz="1000">
                <a:solidFill>
                  <a:prstClr val="black"/>
                </a:solidFill>
              </a:rPr>
              <a:pPr/>
              <a:t>17</a:t>
            </a:fld>
            <a:endParaRPr lang="en-US" sz="1000">
              <a:solidFill>
                <a:prstClr val="black"/>
              </a:solidFill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8636AD-4F8E-4697-91C4-2C17B4501454}" type="slidenum">
              <a:rPr lang="en-US" sz="1000">
                <a:solidFill>
                  <a:prstClr val="black"/>
                </a:solidFill>
              </a:rPr>
              <a:pPr/>
              <a:t>18</a:t>
            </a:fld>
            <a:endParaRPr lang="en-US" sz="1000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2BBC47-680D-418E-9CEB-881C1F699490}" type="slidenum">
              <a:rPr lang="en-US" sz="1000">
                <a:solidFill>
                  <a:prstClr val="black"/>
                </a:solidFill>
              </a:rPr>
              <a:pPr/>
              <a:t>19</a:t>
            </a:fld>
            <a:endParaRPr lang="en-US" sz="1000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8AE0F2-C0F7-4098-9A93-57C114C8A4A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B957B-C51F-43E4-93AD-2D885B0306C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0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7E7B6-4AB3-43FA-8608-11A7811218B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1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2DE22-7B45-4C8D-BB4C-E8C790889D1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9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BD12-0259-424F-8B9C-06CEB0CC9BC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3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65233-5B1E-445D-BFEB-3F9A26FA328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39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7C65C-7BC6-4373-A8B5-6376469B6F6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583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063C9-AA51-4C05-86B6-013CEE9CB96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1A04B-86E6-42B0-9FEF-7D8128584EA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40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5A50F-1DF1-4374-A5CC-2660E558E61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4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A2D5D-D47B-4144-ABE7-4FB76516490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96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8AE0F2-C0F7-4098-9A93-57C114C8A4A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95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B957B-C51F-43E4-93AD-2D885B0306C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49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7E7B6-4AB3-43FA-8608-11A7811218B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78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2DE22-7B45-4C8D-BB4C-E8C790889D1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15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BD12-0259-424F-8B9C-06CEB0CC9BC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5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65233-5B1E-445D-BFEB-3F9A26FA328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05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7C65C-7BC6-4373-A8B5-6376469B6F6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6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05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063C9-AA51-4C05-86B6-013CEE9CB96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629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1A04B-86E6-42B0-9FEF-7D8128584EA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25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5A50F-1DF1-4374-A5CC-2660E558E61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138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A2D5D-D47B-4144-ABE7-4FB76516490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2536-A66E-44F7-9ED9-96BA9238549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0925-42CE-495E-8ADD-665B9C1E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0264516-BC33-43E4-ABC8-9F614F7C2DA2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078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0264516-BC33-43E4-ABC8-9F614F7C2DA2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371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Programming :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5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Drawing Lines</a:t>
            </a:r>
            <a:endParaRPr lang="en-US" b="1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81150"/>
            <a:ext cx="6781800" cy="47625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3000" smtClean="0">
                <a:latin typeface="Courier New" pitchFamily="49" charset="0"/>
              </a:rPr>
              <a:t>drawLine(x1, y1, x2, y2);</a:t>
            </a:r>
            <a:endParaRPr lang="en-US" smtClean="0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438400" y="2436813"/>
          <a:ext cx="44196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9000" b="9000"/>
                      <a:stretch>
                        <a:fillRect/>
                      </a:stretch>
                    </p:blipFill>
                    <p:spPr bwMode="auto">
                      <a:xfrm>
                        <a:off x="2438400" y="2436813"/>
                        <a:ext cx="4419600" cy="2946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58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Drawing Rectangles</a:t>
            </a:r>
            <a:endParaRPr lang="en-US" b="1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1143000"/>
          </a:xfrm>
        </p:spPr>
        <p:txBody>
          <a:bodyPr/>
          <a:lstStyle/>
          <a:p>
            <a:r>
              <a:rPr lang="en-US" sz="3000" smtClean="0">
                <a:latin typeface="Courier New" pitchFamily="49" charset="0"/>
              </a:rPr>
              <a:t>drawRect(x, y, w, h);</a:t>
            </a:r>
          </a:p>
          <a:p>
            <a:pPr>
              <a:spcBef>
                <a:spcPct val="50000"/>
              </a:spcBef>
            </a:pPr>
            <a:r>
              <a:rPr lang="en-US" sz="3000" smtClean="0">
                <a:latin typeface="Courier New" pitchFamily="49" charset="0"/>
              </a:rPr>
              <a:t>fillRect(x, y, w, h);</a:t>
            </a:r>
            <a:endParaRPr lang="en-US" sz="3000" smtClean="0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138363" y="2847975"/>
          <a:ext cx="4795837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00" t="2499" r="14667" b="8000"/>
                      <a:stretch>
                        <a:fillRect/>
                      </a:stretch>
                    </p:blipFill>
                    <p:spPr bwMode="auto">
                      <a:xfrm>
                        <a:off x="2138363" y="2847975"/>
                        <a:ext cx="4795837" cy="2868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9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Drawing Rounded Rectangles</a:t>
            </a:r>
            <a:endParaRPr lang="en-US" b="1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1162050"/>
          </a:xfrm>
        </p:spPr>
        <p:txBody>
          <a:bodyPr/>
          <a:lstStyle/>
          <a:p>
            <a:r>
              <a:rPr lang="en-US" sz="2800" smtClean="0">
                <a:latin typeface="Courier New" pitchFamily="49" charset="0"/>
              </a:rPr>
              <a:t>drawRoundRect(x, y, w, h, aw, ah);</a:t>
            </a:r>
          </a:p>
          <a:p>
            <a:pPr>
              <a:spcBef>
                <a:spcPct val="50000"/>
              </a:spcBef>
            </a:pPr>
            <a:r>
              <a:rPr lang="en-US" sz="2800" smtClean="0">
                <a:latin typeface="Courier New" pitchFamily="49" charset="0"/>
              </a:rPr>
              <a:t>fillRoundRect(x, y, w, h, aw, ah);</a:t>
            </a:r>
            <a:endParaRPr lang="en-US" sz="2800" smtClean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051050" y="3043238"/>
          <a:ext cx="4949825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icture" r:id="rId3" imgW="2857500" imgH="1943100" progId="Word.Picture.8">
                  <p:embed/>
                </p:oleObj>
              </mc:Choice>
              <mc:Fallback>
                <p:oleObj name="Picture" r:id="rId3" imgW="2857500" imgH="19431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98" t="4231" r="18869"/>
                      <a:stretch>
                        <a:fillRect/>
                      </a:stretch>
                    </p:blipFill>
                    <p:spPr bwMode="auto">
                      <a:xfrm>
                        <a:off x="2051050" y="3043238"/>
                        <a:ext cx="4949825" cy="30400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86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Drawing Ovals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1085850"/>
          </a:xfrm>
        </p:spPr>
        <p:txBody>
          <a:bodyPr/>
          <a:lstStyle/>
          <a:p>
            <a:pPr algn="just"/>
            <a:r>
              <a:rPr lang="en-US" sz="3000" smtClean="0">
                <a:latin typeface="Courier New" pitchFamily="49" charset="0"/>
              </a:rPr>
              <a:t>drawOval(x, y, w, h);</a:t>
            </a:r>
          </a:p>
          <a:p>
            <a:pPr algn="just">
              <a:spcBef>
                <a:spcPct val="50000"/>
              </a:spcBef>
            </a:pPr>
            <a:r>
              <a:rPr lang="en-US" sz="3000" smtClean="0">
                <a:latin typeface="Courier New" pitchFamily="49" charset="0"/>
              </a:rPr>
              <a:t>fillOval(x, y, w, h);</a:t>
            </a:r>
            <a:endParaRPr lang="en-US" sz="3000" smtClean="0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133600" y="2895600"/>
          <a:ext cx="4868863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99" r="13000" b="9000"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4868863" cy="3268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72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Drawing Arcs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914400"/>
          </a:xfrm>
        </p:spPr>
        <p:txBody>
          <a:bodyPr/>
          <a:lstStyle/>
          <a:p>
            <a:r>
              <a:rPr lang="en-US" sz="2600" smtClean="0">
                <a:latin typeface="Courier New" pitchFamily="49" charset="0"/>
              </a:rPr>
              <a:t>drawArc(x, y, w, h, angle1, angle2);</a:t>
            </a:r>
          </a:p>
          <a:p>
            <a:r>
              <a:rPr lang="en-US" sz="2600" smtClean="0">
                <a:latin typeface="Courier New" pitchFamily="49" charset="0"/>
              </a:rPr>
              <a:t>fillArc(x, y, w, h, angle1, angle2);</a:t>
            </a:r>
            <a:endParaRPr lang="en-US" smtClean="0"/>
          </a:p>
        </p:txBody>
      </p:sp>
      <p:graphicFrame>
        <p:nvGraphicFramePr>
          <p:cNvPr id="46084" name="Object 6"/>
          <p:cNvGraphicFramePr>
            <a:graphicFrameLocks noChangeAspect="1"/>
          </p:cNvGraphicFramePr>
          <p:nvPr/>
        </p:nvGraphicFramePr>
        <p:xfrm>
          <a:off x="2057400" y="2819400"/>
          <a:ext cx="51816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Bitmap Image" r:id="rId3" imgW="2149026" imgH="1478095" progId="Paint.Picture">
                  <p:embed/>
                </p:oleObj>
              </mc:Choice>
              <mc:Fallback>
                <p:oleObj name="Bitmap Image" r:id="rId3" imgW="2149026" imgH="147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51816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281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Drawing Polygons</a:t>
            </a:r>
            <a:endParaRPr lang="en-US" b="1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371600"/>
            <a:ext cx="6934200" cy="17526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>
                <a:latin typeface="Courier New" pitchFamily="49" charset="0"/>
              </a:rPr>
              <a:t>int[] x = {40, 70, 60, 45, 20};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>
                <a:latin typeface="Courier New" pitchFamily="49" charset="0"/>
              </a:rPr>
              <a:t>int[] y = {20, 40, 80, 45, 60};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>
                <a:latin typeface="Courier New" pitchFamily="49" charset="0"/>
              </a:rPr>
              <a:t>g.drawPolygon(x, y, x.length);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smtClean="0">
                <a:latin typeface="Courier New" pitchFamily="49" charset="0"/>
              </a:rPr>
              <a:t>g.fillPolygon(x, y, x.length);</a:t>
            </a:r>
            <a:endParaRPr lang="en-US" sz="2400" smtClean="0"/>
          </a:p>
        </p:txBody>
      </p:sp>
      <p:graphicFrame>
        <p:nvGraphicFramePr>
          <p:cNvPr id="47108" name="Object 5"/>
          <p:cNvGraphicFramePr>
            <a:graphicFrameLocks noChangeAspect="1"/>
          </p:cNvGraphicFramePr>
          <p:nvPr/>
        </p:nvGraphicFramePr>
        <p:xfrm>
          <a:off x="1828800" y="3429000"/>
          <a:ext cx="4729163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00" r="18333" b="14000"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4729163" cy="26654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90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428750"/>
          </a:xfrm>
        </p:spPr>
        <p:txBody>
          <a:bodyPr/>
          <a:lstStyle/>
          <a:p>
            <a:r>
              <a:rPr lang="en-US" sz="6000" dirty="0" smtClean="0"/>
              <a:t>Drawing </a:t>
            </a:r>
            <a:r>
              <a:rPr lang="en-US" sz="6000" dirty="0" smtClean="0"/>
              <a:t>a Clock</a:t>
            </a:r>
            <a:endParaRPr lang="en-US" sz="6000" u="sng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43050"/>
          </a:xfrm>
        </p:spPr>
        <p:txBody>
          <a:bodyPr/>
          <a:lstStyle/>
          <a:p>
            <a:r>
              <a:rPr lang="en-US" sz="2800" smtClean="0"/>
              <a:t>Objective: Use drawing and trigonometric methods to draw a clock showing the specified hour, minute, and second in a frame.</a:t>
            </a:r>
          </a:p>
          <a:p>
            <a:endParaRPr lang="en-US" sz="3000" smtClean="0"/>
          </a:p>
        </p:txBody>
      </p:sp>
      <p:pic>
        <p:nvPicPr>
          <p:cNvPr id="481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1400"/>
            <a:ext cx="255428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92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/>
              <a:t>Drawing Clock</a:t>
            </a:r>
            <a:endParaRPr lang="en-US" u="sng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graphicFrame>
        <p:nvGraphicFramePr>
          <p:cNvPr id="49155" name="Object 8"/>
          <p:cNvGraphicFramePr>
            <a:graphicFrameLocks noChangeAspect="1"/>
          </p:cNvGraphicFramePr>
          <p:nvPr/>
        </p:nvGraphicFramePr>
        <p:xfrm>
          <a:off x="4343400" y="2590800"/>
          <a:ext cx="439737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Bitmap Image" r:id="rId4" imgW="3002540" imgH="2766300" progId="Paint.Picture">
                  <p:embed/>
                </p:oleObj>
              </mc:Choice>
              <mc:Fallback>
                <p:oleObj name="Bitmap Image" r:id="rId4" imgW="3002540" imgH="27663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90800"/>
                        <a:ext cx="4397375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10"/>
          <p:cNvSpPr txBox="1">
            <a:spLocks noChangeArrowheads="1"/>
          </p:cNvSpPr>
          <p:nvPr/>
        </p:nvSpPr>
        <p:spPr bwMode="auto">
          <a:xfrm>
            <a:off x="228600" y="1371600"/>
            <a:ext cx="5791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xEnd = xCenter + handLength 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 sin(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yEnd = yCenter - handLength 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 cos(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9157" name="Text Box 11"/>
          <p:cNvSpPr txBox="1">
            <a:spLocks noChangeArrowheads="1"/>
          </p:cNvSpPr>
          <p:nvPr/>
        </p:nvSpPr>
        <p:spPr bwMode="auto">
          <a:xfrm>
            <a:off x="228600" y="2667000"/>
            <a:ext cx="38862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99"/>
                </a:solidFill>
              </a:rPr>
              <a:t>Since there are sixty seconds in one minute, the angle for the second hand is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second 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 (2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/60)</a:t>
            </a:r>
          </a:p>
        </p:txBody>
      </p:sp>
    </p:spTree>
    <p:extLst>
      <p:ext uri="{BB962C8B-B14F-4D97-AF65-F5344CB8AC3E}">
        <p14:creationId xmlns:p14="http://schemas.microsoft.com/office/powerpoint/2010/main" val="2815622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/>
              <a:t>Drawing Clock, cont.</a:t>
            </a:r>
            <a:endParaRPr lang="en-US" u="sng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746625" y="2590800"/>
          <a:ext cx="439737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Bitmap Image" r:id="rId4" imgW="3002540" imgH="2766300" progId="Paint.Picture">
                  <p:embed/>
                </p:oleObj>
              </mc:Choice>
              <mc:Fallback>
                <p:oleObj name="Bitmap Image" r:id="rId4" imgW="3002540" imgH="27663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590800"/>
                        <a:ext cx="4397375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295400" y="1219200"/>
            <a:ext cx="5791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xEnd = xCenter + handLength 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 sin(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yEnd = yCenter - handLength 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 cos(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0" y="2438400"/>
            <a:ext cx="4648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99"/>
                </a:solidFill>
              </a:rPr>
              <a:t>The position of the minute hand is determined by the minute and second. The exact minute value comined with seconds is minute + second/60. For example, if the time is 3 minutes and 30 seconds. The total minutes are 3.5. Since there are sixty minutes in one hour, the angle for the minute hand is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</a:rPr>
              <a:t>(minute + second/60) </a:t>
            </a: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</a:rPr>
              <a:t> (2</a:t>
            </a: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</a:rPr>
              <a:t>/60)</a:t>
            </a:r>
          </a:p>
        </p:txBody>
      </p:sp>
    </p:spTree>
    <p:extLst>
      <p:ext uri="{BB962C8B-B14F-4D97-AF65-F5344CB8AC3E}">
        <p14:creationId xmlns:p14="http://schemas.microsoft.com/office/powerpoint/2010/main" val="243867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mtClean="0"/>
              <a:t>Drawing Clock, cont.</a:t>
            </a:r>
            <a:endParaRPr lang="en-US" u="sng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746625" y="2590800"/>
          <a:ext cx="439737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Bitmap Image" r:id="rId4" imgW="3002540" imgH="2766300" progId="Paint.Picture">
                  <p:embed/>
                </p:oleObj>
              </mc:Choice>
              <mc:Fallback>
                <p:oleObj name="Bitmap Image" r:id="rId4" imgW="3002540" imgH="27663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590800"/>
                        <a:ext cx="4397375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5791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xEnd = xCenter + handLength 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 sin(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yEnd = yCenter - handLength 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 cos(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>
                <a:solidFill>
                  <a:srgbClr val="FFFFFF"/>
                </a:solidFill>
                <a:latin typeface="Courier" charset="0"/>
                <a:cs typeface="Times New Roman" pitchFamily="18" charset="0"/>
              </a:rPr>
              <a:t>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04800" y="2743200"/>
            <a:ext cx="4114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99"/>
                </a:solidFill>
              </a:rPr>
              <a:t>Since one circle is divided into twelve hours, the angle for the hour hand is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</a:rPr>
              <a:t>(hour + minute/60 + second/(60 </a:t>
            </a: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</a:rPr>
              <a:t> 60))) </a:t>
            </a: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</a:rPr>
              <a:t> (2</a:t>
            </a: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>
                <a:solidFill>
                  <a:srgbClr val="FFFF99"/>
                </a:solidFill>
                <a:latin typeface="Courier" charset="0"/>
                <a:cs typeface="Times New Roman" pitchFamily="18" charset="0"/>
              </a:rPr>
              <a:t>/12)</a:t>
            </a:r>
          </a:p>
        </p:txBody>
      </p:sp>
    </p:spTree>
    <p:extLst>
      <p:ext uri="{BB962C8B-B14F-4D97-AF65-F5344CB8AC3E}">
        <p14:creationId xmlns:p14="http://schemas.microsoft.com/office/powerpoint/2010/main" val="424023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800" dirty="0" smtClean="0"/>
              <a:t>Graphics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60787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Graphics class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Graphics class is an </a:t>
            </a:r>
            <a:r>
              <a:rPr lang="en-US" sz="4400" dirty="0" smtClean="0">
                <a:solidFill>
                  <a:srgbClr val="00B050"/>
                </a:solidFill>
              </a:rPr>
              <a:t>abstract class</a:t>
            </a:r>
          </a:p>
          <a:p>
            <a:r>
              <a:rPr lang="en-US" sz="4400" dirty="0" smtClean="0"/>
              <a:t>Object can be obtained using </a:t>
            </a:r>
            <a:r>
              <a:rPr lang="en-US" sz="4400" dirty="0" err="1" smtClean="0">
                <a:solidFill>
                  <a:srgbClr val="00B050"/>
                </a:solidFill>
              </a:rPr>
              <a:t>getGraphics</a:t>
            </a:r>
            <a:r>
              <a:rPr lang="en-US" sz="4400" dirty="0" smtClean="0">
                <a:solidFill>
                  <a:srgbClr val="00B050"/>
                </a:solidFill>
              </a:rPr>
              <a:t>() </a:t>
            </a:r>
            <a:r>
              <a:rPr lang="en-US" sz="4400" dirty="0" smtClean="0"/>
              <a:t>method</a:t>
            </a:r>
          </a:p>
          <a:p>
            <a:r>
              <a:rPr lang="en-US" sz="4400" dirty="0" smtClean="0"/>
              <a:t>Use </a:t>
            </a:r>
            <a:r>
              <a:rPr lang="en-US" sz="4400" dirty="0" smtClean="0">
                <a:solidFill>
                  <a:srgbClr val="00B050"/>
                </a:solidFill>
              </a:rPr>
              <a:t>import </a:t>
            </a:r>
            <a:r>
              <a:rPr lang="en-US" sz="4400" dirty="0" err="1" smtClean="0">
                <a:solidFill>
                  <a:srgbClr val="00B050"/>
                </a:solidFill>
              </a:rPr>
              <a:t>java.awt.Graphics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3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Example: Graphics class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458200" cy="45259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frame=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000" dirty="0" smtClean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banner=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2A00FF"/>
                </a:solidFill>
                <a:latin typeface="Consolas"/>
              </a:rPr>
              <a:t>"Banner"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frame.add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(banner);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banner.getGraphics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(400, 300);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sz="2000" i="1" dirty="0" err="1" smtClean="0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i="1" dirty="0" err="1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b="1" i="1" dirty="0" err="1" smtClean="0">
                <a:solidFill>
                  <a:srgbClr val="2A00FF"/>
                </a:solidFill>
                <a:latin typeface="Consolas"/>
              </a:rPr>
              <a:t>"Delay</a:t>
            </a:r>
            <a:r>
              <a:rPr lang="en-US" sz="20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000" dirty="0" smtClean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frame.getGraphics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drawLine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(0, 0, 50, 50);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402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paintComponent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avoid graphics problems</a:t>
            </a:r>
          </a:p>
          <a:p>
            <a:r>
              <a:rPr lang="en-US" dirty="0" smtClean="0"/>
              <a:t>To redraw the graphics the </a:t>
            </a:r>
            <a:r>
              <a:rPr lang="en-US" dirty="0" err="1" smtClean="0">
                <a:solidFill>
                  <a:srgbClr val="FF0000"/>
                </a:solidFill>
              </a:rPr>
              <a:t>paintComponent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method is called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NOTE</a:t>
            </a:r>
            <a:endParaRPr lang="en-US" sz="8000" b="1" dirty="0" smtClean="0">
              <a:solidFill>
                <a:schemeClr val="tx1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Monotype Sorts" pitchFamily="2" charset="2"/>
              <a:buNone/>
            </a:pPr>
            <a:r>
              <a:rPr lang="en-US" dirty="0" smtClean="0">
                <a:latin typeface="Courier" charset="0"/>
                <a:cs typeface="Times New Roman" pitchFamily="18" charset="0"/>
              </a:rPr>
              <a:t>Whenever a component is displayed, a </a:t>
            </a:r>
            <a:r>
              <a:rPr lang="en-US" u="sng" dirty="0" smtClean="0">
                <a:latin typeface="Courier" charset="0"/>
                <a:cs typeface="Times New Roman" pitchFamily="18" charset="0"/>
              </a:rPr>
              <a:t>Graphics</a:t>
            </a:r>
            <a:r>
              <a:rPr lang="en-US" dirty="0" smtClean="0">
                <a:latin typeface="Courier" charset="0"/>
                <a:cs typeface="Times New Roman" pitchFamily="18" charset="0"/>
              </a:rPr>
              <a:t> object is created for the component. The Swing components use the </a:t>
            </a:r>
            <a:r>
              <a:rPr lang="en-US" u="sng" dirty="0" err="1" smtClean="0">
                <a:solidFill>
                  <a:srgbClr val="FF0000"/>
                </a:solidFill>
                <a:latin typeface="Courier" charset="0"/>
                <a:cs typeface="Times New Roman" pitchFamily="18" charset="0"/>
              </a:rPr>
              <a:t>paintComponent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cs typeface="Times New Roman" pitchFamily="18" charset="0"/>
              </a:rPr>
              <a:t> </a:t>
            </a:r>
            <a:r>
              <a:rPr lang="en-US" dirty="0" smtClean="0">
                <a:latin typeface="Courier" charset="0"/>
                <a:cs typeface="Times New Roman" pitchFamily="18" charset="0"/>
              </a:rPr>
              <a:t>method to draw things. The </a:t>
            </a:r>
            <a:r>
              <a:rPr lang="en-US" u="sng" dirty="0" err="1" smtClean="0">
                <a:solidFill>
                  <a:srgbClr val="FF0000"/>
                </a:solidFill>
                <a:latin typeface="Courier" charset="0"/>
                <a:cs typeface="Times New Roman" pitchFamily="18" charset="0"/>
              </a:rPr>
              <a:t>paintComponent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cs typeface="Times New Roman" pitchFamily="18" charset="0"/>
              </a:rPr>
              <a:t> </a:t>
            </a:r>
            <a:r>
              <a:rPr lang="en-US" dirty="0" smtClean="0">
                <a:latin typeface="Courier" charset="0"/>
                <a:cs typeface="Times New Roman" pitchFamily="18" charset="0"/>
              </a:rPr>
              <a:t>method is automatically invoked to paint the graphics context when the component is first displayed or whenever the component needs to be redisplayed. Invoking </a:t>
            </a:r>
            <a:r>
              <a:rPr lang="en-US" u="sng" dirty="0" err="1" smtClean="0">
                <a:solidFill>
                  <a:srgbClr val="FF0000"/>
                </a:solidFill>
                <a:latin typeface="Courier" charset="0"/>
                <a:cs typeface="Times New Roman" pitchFamily="18" charset="0"/>
              </a:rPr>
              <a:t>super.paintComponent</a:t>
            </a:r>
            <a:r>
              <a:rPr lang="en-US" u="sng" dirty="0" smtClean="0">
                <a:solidFill>
                  <a:srgbClr val="FF0000"/>
                </a:solidFill>
                <a:latin typeface="Courier" charset="0"/>
                <a:cs typeface="Times New Roman" pitchFamily="18" charset="0"/>
              </a:rPr>
              <a:t>(g)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cs typeface="Times New Roman" pitchFamily="18" charset="0"/>
              </a:rPr>
              <a:t> </a:t>
            </a:r>
            <a:r>
              <a:rPr lang="en-US" dirty="0" smtClean="0">
                <a:latin typeface="Courier" charset="0"/>
                <a:cs typeface="Times New Roman" pitchFamily="18" charset="0"/>
              </a:rPr>
              <a:t>is necessary to ensure that the viewing area is cleared before a new drawing is displayed.</a:t>
            </a:r>
          </a:p>
        </p:txBody>
      </p:sp>
    </p:spTree>
    <p:extLst>
      <p:ext uri="{BB962C8B-B14F-4D97-AF65-F5344CB8AC3E}">
        <p14:creationId xmlns:p14="http://schemas.microsoft.com/office/powerpoint/2010/main" val="30584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myInput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frame=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panel=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frame.add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NewPanel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(400, 300);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NewPanel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paintComponent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(Graphics g){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.paintComponent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(g);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g.drawLine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(0,0,50,50);</a:t>
            </a:r>
          </a:p>
          <a:p>
            <a:pPr marL="0" indent="0">
              <a:buNone/>
            </a:pPr>
            <a:r>
              <a:rPr lang="en-US" dirty="0" err="1"/>
              <a:t>g.drawString</a:t>
            </a:r>
            <a:r>
              <a:rPr lang="en-US" dirty="0"/>
              <a:t>("Banner", 0, 40);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0"/>
            <a:ext cx="77724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/>
              <a:t>Example: </a:t>
            </a:r>
            <a:r>
              <a:rPr lang="en-US" sz="7200" b="1" dirty="0" err="1" smtClean="0">
                <a:solidFill>
                  <a:srgbClr val="FF0000"/>
                </a:solidFill>
              </a:rPr>
              <a:t>paintComponent</a:t>
            </a:r>
            <a:r>
              <a:rPr lang="en-US" sz="7200" b="1" dirty="0" smtClean="0">
                <a:solidFill>
                  <a:srgbClr val="FF0000"/>
                </a:solidFill>
              </a:rPr>
              <a:t>()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4200" smtClean="0"/>
              <a:t>Drawing Geometric Figures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sz="2800" smtClean="0"/>
              <a:t>Drawing Lines</a:t>
            </a:r>
          </a:p>
          <a:p>
            <a:pPr>
              <a:spcBef>
                <a:spcPct val="25000"/>
              </a:spcBef>
            </a:pPr>
            <a:r>
              <a:rPr lang="en-US" sz="2800" smtClean="0"/>
              <a:t>Drawing Rectangles</a:t>
            </a:r>
          </a:p>
          <a:p>
            <a:pPr>
              <a:spcBef>
                <a:spcPct val="25000"/>
              </a:spcBef>
            </a:pPr>
            <a:r>
              <a:rPr lang="en-US" sz="2800" smtClean="0"/>
              <a:t>Drawing Ovals</a:t>
            </a:r>
          </a:p>
          <a:p>
            <a:pPr>
              <a:spcBef>
                <a:spcPct val="25000"/>
              </a:spcBef>
            </a:pPr>
            <a:r>
              <a:rPr lang="en-US" sz="2800" smtClean="0"/>
              <a:t>Drawing Arcs</a:t>
            </a:r>
          </a:p>
          <a:p>
            <a:pPr>
              <a:spcBef>
                <a:spcPct val="25000"/>
              </a:spcBef>
            </a:pPr>
            <a:r>
              <a:rPr lang="en-US" sz="2800" smtClean="0"/>
              <a:t>Drawing Polygons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664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4200" smtClean="0"/>
              <a:t>Drawing Geometric Figures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sz="2800" smtClean="0"/>
              <a:t>Drawing Lines</a:t>
            </a:r>
          </a:p>
          <a:p>
            <a:pPr>
              <a:spcBef>
                <a:spcPct val="25000"/>
              </a:spcBef>
            </a:pPr>
            <a:r>
              <a:rPr lang="en-US" sz="2800" smtClean="0"/>
              <a:t>Drawing Rectangles</a:t>
            </a:r>
          </a:p>
          <a:p>
            <a:pPr>
              <a:spcBef>
                <a:spcPct val="25000"/>
              </a:spcBef>
            </a:pPr>
            <a:r>
              <a:rPr lang="en-US" sz="2800" smtClean="0"/>
              <a:t>Drawing Ovals</a:t>
            </a:r>
          </a:p>
          <a:p>
            <a:pPr>
              <a:spcBef>
                <a:spcPct val="25000"/>
              </a:spcBef>
            </a:pPr>
            <a:r>
              <a:rPr lang="en-US" sz="2800" smtClean="0"/>
              <a:t>Drawing Arcs</a:t>
            </a:r>
          </a:p>
          <a:p>
            <a:pPr>
              <a:spcBef>
                <a:spcPct val="25000"/>
              </a:spcBef>
            </a:pPr>
            <a:r>
              <a:rPr lang="en-US" sz="2800" smtClean="0"/>
              <a:t>Drawing Polygons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664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</TotalTime>
  <Words>641</Words>
  <Application>Microsoft Office PowerPoint</Application>
  <PresentationFormat>On-screen Show (4:3)</PresentationFormat>
  <Paragraphs>96</Paragraphs>
  <Slides>20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Office Theme</vt:lpstr>
      <vt:lpstr>International</vt:lpstr>
      <vt:lpstr>1_International</vt:lpstr>
      <vt:lpstr>Microsoft Word Picture</vt:lpstr>
      <vt:lpstr>Bitmap Image</vt:lpstr>
      <vt:lpstr>CSE 207</vt:lpstr>
      <vt:lpstr>e</vt:lpstr>
      <vt:lpstr>Graphics class</vt:lpstr>
      <vt:lpstr>Example: Graphics class</vt:lpstr>
      <vt:lpstr>The paintComponent Method</vt:lpstr>
      <vt:lpstr>NOTE</vt:lpstr>
      <vt:lpstr> </vt:lpstr>
      <vt:lpstr>Drawing Geometric Figures</vt:lpstr>
      <vt:lpstr>Drawing Geometric Figures</vt:lpstr>
      <vt:lpstr>Drawing Lines</vt:lpstr>
      <vt:lpstr>Drawing Rectangles</vt:lpstr>
      <vt:lpstr>Drawing Rounded Rectangles</vt:lpstr>
      <vt:lpstr>Drawing Ovals</vt:lpstr>
      <vt:lpstr>Drawing Arcs</vt:lpstr>
      <vt:lpstr>Drawing Polygons</vt:lpstr>
      <vt:lpstr>Drawing a Clock</vt:lpstr>
      <vt:lpstr>Drawing Clock</vt:lpstr>
      <vt:lpstr>Drawing Clock, cont.</vt:lpstr>
      <vt:lpstr>Drawing Clock, cont.</vt:lpstr>
      <vt:lpstr>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207</dc:title>
  <dc:creator>WIN7</dc:creator>
  <cp:lastModifiedBy>WIN7</cp:lastModifiedBy>
  <cp:revision>6</cp:revision>
  <dcterms:created xsi:type="dcterms:W3CDTF">2014-04-03T06:31:03Z</dcterms:created>
  <dcterms:modified xsi:type="dcterms:W3CDTF">2014-04-07T08:28:30Z</dcterms:modified>
</cp:coreProperties>
</file>