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8"/>
  </p:notesMasterIdLst>
  <p:sldIdLst>
    <p:sldId id="256" r:id="rId3"/>
    <p:sldId id="258" r:id="rId4"/>
    <p:sldId id="259" r:id="rId5"/>
    <p:sldId id="267" r:id="rId6"/>
    <p:sldId id="268" r:id="rId7"/>
    <p:sldId id="261" r:id="rId8"/>
    <p:sldId id="319" r:id="rId9"/>
    <p:sldId id="320" r:id="rId10"/>
    <p:sldId id="263" r:id="rId11"/>
    <p:sldId id="264" r:id="rId12"/>
    <p:sldId id="321" r:id="rId13"/>
    <p:sldId id="271" r:id="rId14"/>
    <p:sldId id="284" r:id="rId15"/>
    <p:sldId id="286" r:id="rId16"/>
    <p:sldId id="285" r:id="rId17"/>
    <p:sldId id="371" r:id="rId18"/>
    <p:sldId id="274" r:id="rId19"/>
    <p:sldId id="372" r:id="rId20"/>
    <p:sldId id="275" r:id="rId21"/>
    <p:sldId id="322" r:id="rId22"/>
    <p:sldId id="323" r:id="rId23"/>
    <p:sldId id="324" r:id="rId24"/>
    <p:sldId id="325" r:id="rId25"/>
    <p:sldId id="326" r:id="rId26"/>
    <p:sldId id="328" r:id="rId27"/>
    <p:sldId id="329" r:id="rId28"/>
    <p:sldId id="330" r:id="rId29"/>
    <p:sldId id="331" r:id="rId30"/>
    <p:sldId id="333" r:id="rId31"/>
    <p:sldId id="373" r:id="rId32"/>
    <p:sldId id="334" r:id="rId33"/>
    <p:sldId id="335" r:id="rId34"/>
    <p:sldId id="336" r:id="rId35"/>
    <p:sldId id="337" r:id="rId36"/>
    <p:sldId id="338" r:id="rId37"/>
    <p:sldId id="339" r:id="rId38"/>
    <p:sldId id="340" r:id="rId39"/>
    <p:sldId id="342" r:id="rId40"/>
    <p:sldId id="341" r:id="rId41"/>
    <p:sldId id="343" r:id="rId42"/>
    <p:sldId id="344" r:id="rId43"/>
    <p:sldId id="345" r:id="rId44"/>
    <p:sldId id="346" r:id="rId45"/>
    <p:sldId id="347" r:id="rId46"/>
    <p:sldId id="348" r:id="rId47"/>
    <p:sldId id="351" r:id="rId48"/>
    <p:sldId id="350" r:id="rId49"/>
    <p:sldId id="352" r:id="rId50"/>
    <p:sldId id="353" r:id="rId51"/>
    <p:sldId id="354" r:id="rId52"/>
    <p:sldId id="356" r:id="rId53"/>
    <p:sldId id="358" r:id="rId54"/>
    <p:sldId id="357" r:id="rId55"/>
    <p:sldId id="359" r:id="rId56"/>
    <p:sldId id="360" r:id="rId57"/>
    <p:sldId id="361" r:id="rId58"/>
    <p:sldId id="362" r:id="rId59"/>
    <p:sldId id="363" r:id="rId60"/>
    <p:sldId id="365" r:id="rId61"/>
    <p:sldId id="366" r:id="rId62"/>
    <p:sldId id="364" r:id="rId63"/>
    <p:sldId id="367" r:id="rId64"/>
    <p:sldId id="368" r:id="rId65"/>
    <p:sldId id="369" r:id="rId66"/>
    <p:sldId id="370" r:id="rId67"/>
  </p:sldIdLst>
  <p:sldSz cx="9144000" cy="6858000" type="screen4x3"/>
  <p:notesSz cx="7772400" cy="10058400"/>
  <p:defaultTextStyle>
    <a:defPPr>
      <a:defRPr lang="en-US"/>
    </a:defPPr>
    <a:lvl1pPr algn="l" rtl="0" fontAlgn="base">
      <a:spcBef>
        <a:spcPct val="0"/>
      </a:spcBef>
      <a:spcAft>
        <a:spcPct val="0"/>
      </a:spcAft>
      <a:defRPr kern="1200">
        <a:solidFill>
          <a:schemeClr val="tx1"/>
        </a:solidFill>
        <a:latin typeface="Arial" pitchFamily="34" charset="0"/>
        <a:ea typeface="DejaVu Sans"/>
        <a:cs typeface="DejaVu Sans"/>
      </a:defRPr>
    </a:lvl1pPr>
    <a:lvl2pPr marL="457200" algn="l" rtl="0" fontAlgn="base">
      <a:spcBef>
        <a:spcPct val="0"/>
      </a:spcBef>
      <a:spcAft>
        <a:spcPct val="0"/>
      </a:spcAft>
      <a:defRPr kern="1200">
        <a:solidFill>
          <a:schemeClr val="tx1"/>
        </a:solidFill>
        <a:latin typeface="Arial" pitchFamily="34" charset="0"/>
        <a:ea typeface="DejaVu Sans"/>
        <a:cs typeface="DejaVu Sans"/>
      </a:defRPr>
    </a:lvl2pPr>
    <a:lvl3pPr marL="914400" algn="l" rtl="0" fontAlgn="base">
      <a:spcBef>
        <a:spcPct val="0"/>
      </a:spcBef>
      <a:spcAft>
        <a:spcPct val="0"/>
      </a:spcAft>
      <a:defRPr kern="1200">
        <a:solidFill>
          <a:schemeClr val="tx1"/>
        </a:solidFill>
        <a:latin typeface="Arial" pitchFamily="34" charset="0"/>
        <a:ea typeface="DejaVu Sans"/>
        <a:cs typeface="DejaVu Sans"/>
      </a:defRPr>
    </a:lvl3pPr>
    <a:lvl4pPr marL="1371600" algn="l" rtl="0" fontAlgn="base">
      <a:spcBef>
        <a:spcPct val="0"/>
      </a:spcBef>
      <a:spcAft>
        <a:spcPct val="0"/>
      </a:spcAft>
      <a:defRPr kern="1200">
        <a:solidFill>
          <a:schemeClr val="tx1"/>
        </a:solidFill>
        <a:latin typeface="Arial" pitchFamily="34" charset="0"/>
        <a:ea typeface="DejaVu Sans"/>
        <a:cs typeface="DejaVu Sans"/>
      </a:defRPr>
    </a:lvl4pPr>
    <a:lvl5pPr marL="1828800" algn="l" rtl="0" fontAlgn="base">
      <a:spcBef>
        <a:spcPct val="0"/>
      </a:spcBef>
      <a:spcAft>
        <a:spcPct val="0"/>
      </a:spcAft>
      <a:defRPr kern="1200">
        <a:solidFill>
          <a:schemeClr val="tx1"/>
        </a:solidFill>
        <a:latin typeface="Arial" pitchFamily="34" charset="0"/>
        <a:ea typeface="DejaVu Sans"/>
        <a:cs typeface="DejaVu Sans"/>
      </a:defRPr>
    </a:lvl5pPr>
    <a:lvl6pPr marL="2286000" algn="l" defTabSz="914400" rtl="0" eaLnBrk="1" latinLnBrk="0" hangingPunct="1">
      <a:defRPr kern="1200">
        <a:solidFill>
          <a:schemeClr val="tx1"/>
        </a:solidFill>
        <a:latin typeface="Arial" pitchFamily="34" charset="0"/>
        <a:ea typeface="DejaVu Sans"/>
        <a:cs typeface="DejaVu Sans"/>
      </a:defRPr>
    </a:lvl6pPr>
    <a:lvl7pPr marL="2743200" algn="l" defTabSz="914400" rtl="0" eaLnBrk="1" latinLnBrk="0" hangingPunct="1">
      <a:defRPr kern="1200">
        <a:solidFill>
          <a:schemeClr val="tx1"/>
        </a:solidFill>
        <a:latin typeface="Arial" pitchFamily="34" charset="0"/>
        <a:ea typeface="DejaVu Sans"/>
        <a:cs typeface="DejaVu Sans"/>
      </a:defRPr>
    </a:lvl7pPr>
    <a:lvl8pPr marL="3200400" algn="l" defTabSz="914400" rtl="0" eaLnBrk="1" latinLnBrk="0" hangingPunct="1">
      <a:defRPr kern="1200">
        <a:solidFill>
          <a:schemeClr val="tx1"/>
        </a:solidFill>
        <a:latin typeface="Arial" pitchFamily="34" charset="0"/>
        <a:ea typeface="DejaVu Sans"/>
        <a:cs typeface="DejaVu Sans"/>
      </a:defRPr>
    </a:lvl8pPr>
    <a:lvl9pPr marL="3657600" algn="l" defTabSz="914400" rtl="0" eaLnBrk="1" latinLnBrk="0" hangingPunct="1">
      <a:defRPr kern="1200">
        <a:solidFill>
          <a:schemeClr val="tx1"/>
        </a:solidFill>
        <a:latin typeface="Arial" pitchFamily="34" charset="0"/>
        <a:ea typeface="DejaVu Sans"/>
        <a:cs typeface="DejaVu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atin typeface="Arial" charset="0"/>
                <a:ea typeface="DejaVu Sans" charset="0"/>
                <a:cs typeface="DejaVu Sans" charset="0"/>
              </a:defRPr>
            </a:lvl1pPr>
          </a:lstStyle>
          <a:p>
            <a:pPr>
              <a:defRPr/>
            </a:pPr>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smtClean="0">
                <a:latin typeface="Arial" charset="0"/>
                <a:ea typeface="DejaVu Sans" charset="0"/>
                <a:cs typeface="DejaVu Sans" charset="0"/>
              </a:defRPr>
            </a:lvl1pPr>
          </a:lstStyle>
          <a:p>
            <a:pPr>
              <a:defRPr/>
            </a:pPr>
            <a:fld id="{0B67BBB9-C4F0-48C2-8CC2-7A1CE8933F31}" type="datetimeFigureOut">
              <a:rPr lang="en-US"/>
              <a:pPr>
                <a:defRPr/>
              </a:pPr>
              <a:t>5/7/2018</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atin typeface="Arial" charset="0"/>
                <a:ea typeface="DejaVu Sans" charset="0"/>
                <a:cs typeface="DejaVu Sans" charset="0"/>
              </a:defRPr>
            </a:lvl1pPr>
          </a:lstStyle>
          <a:p>
            <a:pPr>
              <a:defRPr/>
            </a:pPr>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smtClean="0">
                <a:latin typeface="Arial" charset="0"/>
                <a:ea typeface="DejaVu Sans" charset="0"/>
                <a:cs typeface="DejaVu Sans" charset="0"/>
              </a:defRPr>
            </a:lvl1pPr>
          </a:lstStyle>
          <a:p>
            <a:pPr>
              <a:defRPr/>
            </a:pPr>
            <a:fld id="{8FABAA9A-E475-416C-841F-675E3EFC2848}" type="slidenum">
              <a:rPr lang="en-US"/>
              <a:pPr>
                <a:defRPr/>
              </a:pPr>
              <a:t>‹#›</a:t>
            </a:fld>
            <a:endParaRPr lang="en-US"/>
          </a:p>
        </p:txBody>
      </p:sp>
    </p:spTree>
    <p:extLst>
      <p:ext uri="{BB962C8B-B14F-4D97-AF65-F5344CB8AC3E}">
        <p14:creationId xmlns:p14="http://schemas.microsoft.com/office/powerpoint/2010/main" val="2629934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ABAA9A-E475-416C-841F-675E3EFC2848}" type="slidenum">
              <a:rPr lang="en-US" smtClean="0"/>
              <a:pPr>
                <a:defRPr/>
              </a:pPr>
              <a:t>13</a:t>
            </a:fld>
            <a:endParaRPr lang="en-US"/>
          </a:p>
        </p:txBody>
      </p:sp>
    </p:spTree>
    <p:extLst>
      <p:ext uri="{BB962C8B-B14F-4D97-AF65-F5344CB8AC3E}">
        <p14:creationId xmlns:p14="http://schemas.microsoft.com/office/powerpoint/2010/main" val="266724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PMingLiU" pitchFamily="18" charset="-120"/>
              </a:defRPr>
            </a:lvl1pPr>
            <a:lvl2pPr marL="827795" indent="-318383" eaLnBrk="0" hangingPunct="0">
              <a:defRPr kumimoji="1">
                <a:solidFill>
                  <a:schemeClr val="tx1"/>
                </a:solidFill>
                <a:latin typeface="Arial" pitchFamily="34" charset="0"/>
                <a:ea typeface="PMingLiU" pitchFamily="18" charset="-120"/>
              </a:defRPr>
            </a:lvl2pPr>
            <a:lvl3pPr marL="1273531" indent="-254706" eaLnBrk="0" hangingPunct="0">
              <a:defRPr kumimoji="1">
                <a:solidFill>
                  <a:schemeClr val="tx1"/>
                </a:solidFill>
                <a:latin typeface="Arial" pitchFamily="34" charset="0"/>
                <a:ea typeface="PMingLiU" pitchFamily="18" charset="-120"/>
              </a:defRPr>
            </a:lvl3pPr>
            <a:lvl4pPr marL="1782943" indent="-254706" eaLnBrk="0" hangingPunct="0">
              <a:defRPr kumimoji="1">
                <a:solidFill>
                  <a:schemeClr val="tx1"/>
                </a:solidFill>
                <a:latin typeface="Arial" pitchFamily="34" charset="0"/>
                <a:ea typeface="PMingLiU" pitchFamily="18" charset="-120"/>
              </a:defRPr>
            </a:lvl4pPr>
            <a:lvl5pPr marL="2292355" indent="-254706" eaLnBrk="0" hangingPunct="0">
              <a:defRPr kumimoji="1">
                <a:solidFill>
                  <a:schemeClr val="tx1"/>
                </a:solidFill>
                <a:latin typeface="Arial" pitchFamily="34" charset="0"/>
                <a:ea typeface="PMingLiU" pitchFamily="18" charset="-120"/>
              </a:defRPr>
            </a:lvl5pPr>
            <a:lvl6pPr marL="2801767" indent="-254706" eaLnBrk="0" fontAlgn="base" hangingPunct="0">
              <a:spcBef>
                <a:spcPct val="0"/>
              </a:spcBef>
              <a:spcAft>
                <a:spcPct val="0"/>
              </a:spcAft>
              <a:defRPr kumimoji="1">
                <a:solidFill>
                  <a:schemeClr val="tx1"/>
                </a:solidFill>
                <a:latin typeface="Arial" pitchFamily="34" charset="0"/>
                <a:ea typeface="PMingLiU" pitchFamily="18" charset="-120"/>
              </a:defRPr>
            </a:lvl6pPr>
            <a:lvl7pPr marL="3311180" indent="-254706" eaLnBrk="0" fontAlgn="base" hangingPunct="0">
              <a:spcBef>
                <a:spcPct val="0"/>
              </a:spcBef>
              <a:spcAft>
                <a:spcPct val="0"/>
              </a:spcAft>
              <a:defRPr kumimoji="1">
                <a:solidFill>
                  <a:schemeClr val="tx1"/>
                </a:solidFill>
                <a:latin typeface="Arial" pitchFamily="34" charset="0"/>
                <a:ea typeface="PMingLiU" pitchFamily="18" charset="-120"/>
              </a:defRPr>
            </a:lvl7pPr>
            <a:lvl8pPr marL="3820592" indent="-254706" eaLnBrk="0" fontAlgn="base" hangingPunct="0">
              <a:spcBef>
                <a:spcPct val="0"/>
              </a:spcBef>
              <a:spcAft>
                <a:spcPct val="0"/>
              </a:spcAft>
              <a:defRPr kumimoji="1">
                <a:solidFill>
                  <a:schemeClr val="tx1"/>
                </a:solidFill>
                <a:latin typeface="Arial" pitchFamily="34" charset="0"/>
                <a:ea typeface="PMingLiU" pitchFamily="18" charset="-120"/>
              </a:defRPr>
            </a:lvl8pPr>
            <a:lvl9pPr marL="4330004" indent="-254706"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fld id="{808A4527-CE62-4038-9E7E-BA0864B80BBB}" type="slidenum">
              <a:rPr lang="en-US" altLang="zh-TW"/>
              <a:pPr eaLnBrk="1" hangingPunct="1"/>
              <a:t>29</a:t>
            </a:fld>
            <a:endParaRPr lang="en-US" altLang="zh-TW"/>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PMingLiU" pitchFamily="18" charset="-120"/>
              </a:defRPr>
            </a:lvl1pPr>
            <a:lvl2pPr marL="827795" indent="-318383" eaLnBrk="0" hangingPunct="0">
              <a:defRPr kumimoji="1">
                <a:solidFill>
                  <a:schemeClr val="tx1"/>
                </a:solidFill>
                <a:latin typeface="Arial" pitchFamily="34" charset="0"/>
                <a:ea typeface="PMingLiU" pitchFamily="18" charset="-120"/>
              </a:defRPr>
            </a:lvl2pPr>
            <a:lvl3pPr marL="1273531" indent="-254706" eaLnBrk="0" hangingPunct="0">
              <a:defRPr kumimoji="1">
                <a:solidFill>
                  <a:schemeClr val="tx1"/>
                </a:solidFill>
                <a:latin typeface="Arial" pitchFamily="34" charset="0"/>
                <a:ea typeface="PMingLiU" pitchFamily="18" charset="-120"/>
              </a:defRPr>
            </a:lvl3pPr>
            <a:lvl4pPr marL="1782943" indent="-254706" eaLnBrk="0" hangingPunct="0">
              <a:defRPr kumimoji="1">
                <a:solidFill>
                  <a:schemeClr val="tx1"/>
                </a:solidFill>
                <a:latin typeface="Arial" pitchFamily="34" charset="0"/>
                <a:ea typeface="PMingLiU" pitchFamily="18" charset="-120"/>
              </a:defRPr>
            </a:lvl4pPr>
            <a:lvl5pPr marL="2292355" indent="-254706" eaLnBrk="0" hangingPunct="0">
              <a:defRPr kumimoji="1">
                <a:solidFill>
                  <a:schemeClr val="tx1"/>
                </a:solidFill>
                <a:latin typeface="Arial" pitchFamily="34" charset="0"/>
                <a:ea typeface="PMingLiU" pitchFamily="18" charset="-120"/>
              </a:defRPr>
            </a:lvl5pPr>
            <a:lvl6pPr marL="2801767" indent="-254706" eaLnBrk="0" fontAlgn="base" hangingPunct="0">
              <a:spcBef>
                <a:spcPct val="0"/>
              </a:spcBef>
              <a:spcAft>
                <a:spcPct val="0"/>
              </a:spcAft>
              <a:defRPr kumimoji="1">
                <a:solidFill>
                  <a:schemeClr val="tx1"/>
                </a:solidFill>
                <a:latin typeface="Arial" pitchFamily="34" charset="0"/>
                <a:ea typeface="PMingLiU" pitchFamily="18" charset="-120"/>
              </a:defRPr>
            </a:lvl6pPr>
            <a:lvl7pPr marL="3311180" indent="-254706" eaLnBrk="0" fontAlgn="base" hangingPunct="0">
              <a:spcBef>
                <a:spcPct val="0"/>
              </a:spcBef>
              <a:spcAft>
                <a:spcPct val="0"/>
              </a:spcAft>
              <a:defRPr kumimoji="1">
                <a:solidFill>
                  <a:schemeClr val="tx1"/>
                </a:solidFill>
                <a:latin typeface="Arial" pitchFamily="34" charset="0"/>
                <a:ea typeface="PMingLiU" pitchFamily="18" charset="-120"/>
              </a:defRPr>
            </a:lvl7pPr>
            <a:lvl8pPr marL="3820592" indent="-254706" eaLnBrk="0" fontAlgn="base" hangingPunct="0">
              <a:spcBef>
                <a:spcPct val="0"/>
              </a:spcBef>
              <a:spcAft>
                <a:spcPct val="0"/>
              </a:spcAft>
              <a:defRPr kumimoji="1">
                <a:solidFill>
                  <a:schemeClr val="tx1"/>
                </a:solidFill>
                <a:latin typeface="Arial" pitchFamily="34" charset="0"/>
                <a:ea typeface="PMingLiU" pitchFamily="18" charset="-120"/>
              </a:defRPr>
            </a:lvl8pPr>
            <a:lvl9pPr marL="4330004" indent="-254706"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fld id="{808A4527-CE62-4038-9E7E-BA0864B80BBB}" type="slidenum">
              <a:rPr lang="en-US" altLang="zh-TW"/>
              <a:pPr eaLnBrk="1" hangingPunct="1"/>
              <a:t>30</a:t>
            </a:fld>
            <a:endParaRPr lang="en-US" altLang="zh-TW"/>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827795" indent="-318383" eaLnBrk="0" hangingPunct="0">
              <a:defRPr kumimoji="1">
                <a:solidFill>
                  <a:schemeClr val="tx1"/>
                </a:solidFill>
                <a:latin typeface="Arial" charset="0"/>
                <a:ea typeface="新細明體" charset="-120"/>
              </a:defRPr>
            </a:lvl2pPr>
            <a:lvl3pPr marL="1273531" indent="-254706" eaLnBrk="0" hangingPunct="0">
              <a:defRPr kumimoji="1">
                <a:solidFill>
                  <a:schemeClr val="tx1"/>
                </a:solidFill>
                <a:latin typeface="Arial" charset="0"/>
                <a:ea typeface="新細明體" charset="-120"/>
              </a:defRPr>
            </a:lvl3pPr>
            <a:lvl4pPr marL="1782943" indent="-254706" eaLnBrk="0" hangingPunct="0">
              <a:defRPr kumimoji="1">
                <a:solidFill>
                  <a:schemeClr val="tx1"/>
                </a:solidFill>
                <a:latin typeface="Arial" charset="0"/>
                <a:ea typeface="新細明體" charset="-120"/>
              </a:defRPr>
            </a:lvl4pPr>
            <a:lvl5pPr marL="2292355" indent="-254706" eaLnBrk="0" hangingPunct="0">
              <a:defRPr kumimoji="1">
                <a:solidFill>
                  <a:schemeClr val="tx1"/>
                </a:solidFill>
                <a:latin typeface="Arial" charset="0"/>
                <a:ea typeface="新細明體" charset="-120"/>
              </a:defRPr>
            </a:lvl5pPr>
            <a:lvl6pPr marL="2801767" indent="-254706" eaLnBrk="0" fontAlgn="base" hangingPunct="0">
              <a:spcBef>
                <a:spcPct val="0"/>
              </a:spcBef>
              <a:spcAft>
                <a:spcPct val="0"/>
              </a:spcAft>
              <a:defRPr kumimoji="1">
                <a:solidFill>
                  <a:schemeClr val="tx1"/>
                </a:solidFill>
                <a:latin typeface="Arial" charset="0"/>
                <a:ea typeface="新細明體" charset="-120"/>
              </a:defRPr>
            </a:lvl6pPr>
            <a:lvl7pPr marL="3311180" indent="-254706" eaLnBrk="0" fontAlgn="base" hangingPunct="0">
              <a:spcBef>
                <a:spcPct val="0"/>
              </a:spcBef>
              <a:spcAft>
                <a:spcPct val="0"/>
              </a:spcAft>
              <a:defRPr kumimoji="1">
                <a:solidFill>
                  <a:schemeClr val="tx1"/>
                </a:solidFill>
                <a:latin typeface="Arial" charset="0"/>
                <a:ea typeface="新細明體" charset="-120"/>
              </a:defRPr>
            </a:lvl7pPr>
            <a:lvl8pPr marL="3820592" indent="-254706" eaLnBrk="0" fontAlgn="base" hangingPunct="0">
              <a:spcBef>
                <a:spcPct val="0"/>
              </a:spcBef>
              <a:spcAft>
                <a:spcPct val="0"/>
              </a:spcAft>
              <a:defRPr kumimoji="1">
                <a:solidFill>
                  <a:schemeClr val="tx1"/>
                </a:solidFill>
                <a:latin typeface="Arial" charset="0"/>
                <a:ea typeface="新細明體" charset="-120"/>
              </a:defRPr>
            </a:lvl8pPr>
            <a:lvl9pPr marL="4330004" indent="-254706"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5539991-F18C-4B8D-95E5-7A0421276DE3}" type="slidenum">
              <a:rPr lang="en-US" altLang="zh-TW"/>
              <a:pPr eaLnBrk="1" hangingPunct="1"/>
              <a:t>38</a:t>
            </a:fld>
            <a:endParaRPr lang="en-US" altLang="zh-TW"/>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93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4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TW"/>
              <a:t>Ch9-</a:t>
            </a:r>
            <a:fld id="{E2751DD2-B2BB-4809-AD60-6D5FB7AC018A}" type="slidenum">
              <a:rPr lang="en-US" altLang="zh-TW"/>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28618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TW"/>
              <a:t>Ch9-</a:t>
            </a:r>
            <a:fld id="{68A9196A-6335-4BD8-B61F-429C95635BC6}" type="slidenum">
              <a:rPr lang="en-US" altLang="zh-TW"/>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8824943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1026" name="PlaceHolder 1"/>
          <p:cNvSpPr>
            <a:spLocks noGrp="1"/>
          </p:cNvSpPr>
          <p:nvPr>
            <p:ph type="title"/>
          </p:nvPr>
        </p:nvSpPr>
        <p:spPr bwMode="auto">
          <a:xfrm>
            <a:off x="685800" y="21304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000" rIns="90000" bIns="45000" numCol="1" anchor="t" anchorCtr="0" compatLnSpc="1">
            <a:prstTxWarp prst="textNoShape">
              <a:avLst/>
            </a:prstTxWarp>
          </a:bodyPr>
          <a:lstStyle/>
          <a:p>
            <a:pPr lvl="0"/>
            <a:r>
              <a:rPr lang="en-US" smtClean="0"/>
              <a:t>Click to edit the title text formatClick to edit Master title style</a:t>
            </a:r>
          </a:p>
        </p:txBody>
      </p:sp>
      <p:sp>
        <p:nvSpPr>
          <p:cNvPr id="6" name="PlaceHolder 2"/>
          <p:cNvSpPr>
            <a:spLocks noGrp="1"/>
          </p:cNvSpPr>
          <p:nvPr>
            <p:ph type="body"/>
          </p:nvPr>
        </p:nvSpPr>
        <p:spPr>
          <a:xfrm>
            <a:off x="1371600" y="3886200"/>
            <a:ext cx="6400800" cy="1752600"/>
          </a:xfrm>
          <a:prstGeom prst="rect">
            <a:avLst/>
          </a:prstGeom>
        </p:spPr>
        <p:txBody>
          <a:bodyPr lIns="90000" tIns="45000" rIns="90000" bIns="45000"/>
          <a:lstStyle/>
          <a:p>
            <a:r>
              <a:rPr lang="en-US"/>
              <a:t>Click to edit the outline text format</a:t>
            </a:r>
            <a:endParaRPr/>
          </a:p>
          <a:p>
            <a:pPr lvl="1"/>
            <a:r>
              <a:rPr lang="en-US"/>
              <a:t>Second Outline Level</a:t>
            </a:r>
            <a:endParaRPr/>
          </a:p>
          <a:p>
            <a:pPr lvl="2"/>
            <a:r>
              <a:rPr lang="en-US"/>
              <a:t>Third Outline Level</a:t>
            </a:r>
            <a:endParaRPr/>
          </a:p>
          <a:p>
            <a:pPr lvl="3"/>
            <a:r>
              <a:rPr lang="en-US"/>
              <a:t>Fourth Outline Level</a:t>
            </a:r>
            <a:endParaRPr/>
          </a:p>
          <a:p>
            <a:pPr lvl="4"/>
            <a:r>
              <a:rPr lang="en-US"/>
              <a:t>Fifth Outline Level</a:t>
            </a:r>
            <a:endParaRPr/>
          </a:p>
          <a:p>
            <a:pPr lvl="5"/>
            <a:r>
              <a:rPr lang="en-US"/>
              <a:t>Sixth Outline Level</a:t>
            </a:r>
            <a:endParaRPr/>
          </a:p>
          <a:p>
            <a:pPr lvl="6"/>
            <a:r>
              <a:rPr lang="en-US"/>
              <a:t>Seventh Outline Level</a:t>
            </a:r>
            <a:endParaRPr/>
          </a:p>
          <a:p>
            <a:pPr lvl="7"/>
            <a:r>
              <a:rPr lang="en-US"/>
              <a:t>Eighth Outline Level</a:t>
            </a:r>
            <a:endParaRPr/>
          </a:p>
          <a:p>
            <a:r>
              <a:rPr lang="en-US"/>
              <a:t>Ninth Outline LevelClick to edit Master subtitle style</a:t>
            </a:r>
            <a:endParaRPr/>
          </a:p>
        </p:txBody>
      </p:sp>
      <p:sp>
        <p:nvSpPr>
          <p:cNvPr id="2" name="PlaceHolder 3"/>
          <p:cNvSpPr>
            <a:spLocks noGrp="1"/>
          </p:cNvSpPr>
          <p:nvPr>
            <p:ph type="dt"/>
          </p:nvPr>
        </p:nvSpPr>
        <p:spPr>
          <a:xfrm>
            <a:off x="457200" y="6356350"/>
            <a:ext cx="2133600" cy="365125"/>
          </a:xfrm>
          <a:prstGeom prst="rect">
            <a:avLst/>
          </a:prstGeom>
        </p:spPr>
        <p:txBody>
          <a:bodyPr lIns="90000" tIns="45000" rIns="90000" bIns="45000"/>
          <a:lstStyle>
            <a:lvl1pPr fontAlgn="auto">
              <a:spcBef>
                <a:spcPts val="0"/>
              </a:spcBef>
              <a:spcAft>
                <a:spcPts val="0"/>
              </a:spcAft>
              <a:defRPr sz="1200">
                <a:solidFill>
                  <a:srgbClr val="8B8B8B"/>
                </a:solidFill>
                <a:latin typeface="Calibri"/>
                <a:ea typeface="+mn-ea"/>
                <a:cs typeface="+mn-cs"/>
              </a:defRPr>
            </a:lvl1pPr>
          </a:lstStyle>
          <a:p>
            <a:pPr>
              <a:defRPr/>
            </a:pPr>
            <a:r>
              <a:rPr lang="en-US"/>
              <a:t>4/15/11</a:t>
            </a:r>
            <a:endParaRPr>
              <a:latin typeface="+mn-lt"/>
            </a:endParaRPr>
          </a:p>
        </p:txBody>
      </p:sp>
      <p:sp>
        <p:nvSpPr>
          <p:cNvPr id="1029" name="TextShape 4"/>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DejaVu Sans" charset="0"/>
                <a:cs typeface="DejaVu Sans" charset="0"/>
              </a:defRPr>
            </a:lvl1pPr>
            <a:lvl2pPr marL="742950" indent="-285750" eaLnBrk="0" hangingPunct="0">
              <a:defRPr>
                <a:solidFill>
                  <a:schemeClr val="tx1"/>
                </a:solidFill>
                <a:latin typeface="Arial" pitchFamily="34" charset="0"/>
                <a:ea typeface="DejaVu Sans" charset="0"/>
                <a:cs typeface="DejaVu Sans" charset="0"/>
              </a:defRPr>
            </a:lvl2pPr>
            <a:lvl3pPr marL="1143000" indent="-228600" eaLnBrk="0" hangingPunct="0">
              <a:defRPr>
                <a:solidFill>
                  <a:schemeClr val="tx1"/>
                </a:solidFill>
                <a:latin typeface="Arial" pitchFamily="34" charset="0"/>
                <a:ea typeface="DejaVu Sans" charset="0"/>
                <a:cs typeface="DejaVu Sans" charset="0"/>
              </a:defRPr>
            </a:lvl3pPr>
            <a:lvl4pPr marL="1600200" indent="-228600" eaLnBrk="0" hangingPunct="0">
              <a:defRPr>
                <a:solidFill>
                  <a:schemeClr val="tx1"/>
                </a:solidFill>
                <a:latin typeface="Arial" pitchFamily="34" charset="0"/>
                <a:ea typeface="DejaVu Sans" charset="0"/>
                <a:cs typeface="DejaVu Sans" charset="0"/>
              </a:defRPr>
            </a:lvl4pPr>
            <a:lvl5pPr marL="2057400" indent="-228600" eaLnBrk="0" hangingPunct="0">
              <a:defRPr>
                <a:solidFill>
                  <a:schemeClr val="tx1"/>
                </a:solidFill>
                <a:latin typeface="Arial" pitchFamily="34" charset="0"/>
                <a:ea typeface="DejaVu Sans" charset="0"/>
                <a:cs typeface="DejaVu Sans" charset="0"/>
              </a:defRPr>
            </a:lvl5pPr>
            <a:lvl6pPr marL="25146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6pPr>
            <a:lvl7pPr marL="29718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7pPr>
            <a:lvl8pPr marL="34290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8pPr>
            <a:lvl9pPr marL="38862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9pPr>
          </a:lstStyle>
          <a:p>
            <a:pPr eaLnBrk="1" hangingPunct="1">
              <a:defRPr/>
            </a:pPr>
            <a:endParaRPr lang="en-US" smtClean="0">
              <a:cs typeface="Arial" pitchFamily="34" charset="0"/>
            </a:endParaRPr>
          </a:p>
        </p:txBody>
      </p:sp>
      <p:sp>
        <p:nvSpPr>
          <p:cNvPr id="4" name="PlaceHolder 5"/>
          <p:cNvSpPr>
            <a:spLocks noGrp="1"/>
          </p:cNvSpPr>
          <p:nvPr>
            <p:ph type="sldNum"/>
          </p:nvPr>
        </p:nvSpPr>
        <p:spPr>
          <a:xfrm>
            <a:off x="6553200" y="6356350"/>
            <a:ext cx="2133600" cy="365125"/>
          </a:xfrm>
          <a:prstGeom prst="rect">
            <a:avLst/>
          </a:prstGeom>
        </p:spPr>
        <p:txBody>
          <a:bodyPr lIns="90000" tIns="45000" rIns="90000" bIns="45000"/>
          <a:lstStyle>
            <a:lvl1pPr fontAlgn="auto">
              <a:spcBef>
                <a:spcPts val="0"/>
              </a:spcBef>
              <a:spcAft>
                <a:spcPts val="0"/>
              </a:spcAft>
              <a:defRPr sz="1200">
                <a:solidFill>
                  <a:srgbClr val="8B8B8B"/>
                </a:solidFill>
                <a:latin typeface="Calibri"/>
                <a:ea typeface="+mn-ea"/>
                <a:cs typeface="+mn-cs"/>
              </a:defRPr>
            </a:lvl1pPr>
          </a:lstStyle>
          <a:p>
            <a:pPr>
              <a:defRPr/>
            </a:pPr>
            <a:fld id="{8F5E2D87-29EB-4F79-AA71-AA8DA499C2E1}" type="slidenum">
              <a:rPr lang="en-US"/>
              <a:pPr>
                <a:defRPr/>
              </a:pPr>
              <a:t>‹#›</a:t>
            </a:fld>
            <a:endParaRPr>
              <a:latin typeface="+mn-lt"/>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l="-1000" r="-1000"/>
          </a:stretch>
        </a:blipFill>
        <a:effectLst/>
      </p:bgPr>
    </p:bg>
    <p:spTree>
      <p:nvGrpSpPr>
        <p:cNvPr id="1" name=""/>
        <p:cNvGrpSpPr/>
        <p:nvPr/>
      </p:nvGrpSpPr>
      <p:grpSpPr>
        <a:xfrm>
          <a:off x="0" y="0"/>
          <a:ext cx="0" cy="0"/>
          <a:chOff x="0" y="0"/>
          <a:chExt cx="0" cy="0"/>
        </a:xfrm>
      </p:grpSpPr>
      <p:sp>
        <p:nvSpPr>
          <p:cNvPr id="2050" name="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000" rIns="90000" bIns="45000" numCol="1" anchor="t" anchorCtr="0" compatLnSpc="1">
            <a:prstTxWarp prst="textNoShape">
              <a:avLst/>
            </a:prstTxWarp>
          </a:bodyPr>
          <a:lstStyle/>
          <a:p>
            <a:pPr lvl="0"/>
            <a:r>
              <a:rPr lang="en-US" smtClean="0"/>
              <a:t>Click to edit the title text formatClick to edit Master title style</a:t>
            </a:r>
          </a:p>
        </p:txBody>
      </p:sp>
      <p:sp>
        <p:nvSpPr>
          <p:cNvPr id="6" name="PlaceHolder 2"/>
          <p:cNvSpPr>
            <a:spLocks noGrp="1"/>
          </p:cNvSpPr>
          <p:nvPr>
            <p:ph type="body"/>
          </p:nvPr>
        </p:nvSpPr>
        <p:spPr>
          <a:xfrm>
            <a:off x="457200" y="1600200"/>
            <a:ext cx="8229600" cy="4525963"/>
          </a:xfrm>
          <a:prstGeom prst="rect">
            <a:avLst/>
          </a:prstGeom>
        </p:spPr>
        <p:txBody>
          <a:bodyPr lIns="90000" tIns="45000" rIns="90000" bIns="45000"/>
          <a:lstStyle/>
          <a:p>
            <a:r>
              <a:rPr lang="en-US"/>
              <a:t>Click to edit the outline text format</a:t>
            </a:r>
            <a:endParaRPr/>
          </a:p>
          <a:p>
            <a:pPr lvl="1"/>
            <a:r>
              <a:rPr lang="en-US"/>
              <a:t>Second Outline Level</a:t>
            </a:r>
            <a:endParaRPr/>
          </a:p>
          <a:p>
            <a:pPr lvl="2"/>
            <a:r>
              <a:rPr lang="en-US"/>
              <a:t>Third Outline Level</a:t>
            </a:r>
            <a:endParaRPr/>
          </a:p>
          <a:p>
            <a:pPr lvl="3"/>
            <a:r>
              <a:rPr lang="en-US"/>
              <a:t>Fourth Outline Level</a:t>
            </a:r>
            <a:endParaRPr/>
          </a:p>
          <a:p>
            <a:pPr lvl="4"/>
            <a:r>
              <a:rPr lang="en-US"/>
              <a:t>Fifth Outline Level</a:t>
            </a:r>
            <a:endParaRPr/>
          </a:p>
          <a:p>
            <a:pPr lvl="5"/>
            <a:r>
              <a:rPr lang="en-US"/>
              <a:t>Sixth Outline Level</a:t>
            </a:r>
            <a:endParaRPr/>
          </a:p>
          <a:p>
            <a:pPr lvl="6"/>
            <a:r>
              <a:rPr lang="en-US"/>
              <a:t>Seventh Outline Level</a:t>
            </a:r>
            <a:endParaRPr/>
          </a:p>
          <a:p>
            <a:pPr lvl="7"/>
            <a:r>
              <a:rPr lang="en-US"/>
              <a:t>Eighth Outline Level</a:t>
            </a:r>
            <a:endParaRPr/>
          </a:p>
          <a:p>
            <a:r>
              <a:rPr lang="en-US"/>
              <a:t>Ninth Outline LevelClick to edit Master text styles</a:t>
            </a:r>
            <a:endParaRPr/>
          </a:p>
          <a:p>
            <a:pPr lvl="1"/>
            <a:r>
              <a:rPr lang="en-US"/>
              <a:t>Second level</a:t>
            </a:r>
            <a:endParaRPr/>
          </a:p>
          <a:p>
            <a:pPr lvl="1"/>
            <a:r>
              <a:rPr lang="en-US"/>
              <a:t>Third level</a:t>
            </a:r>
            <a:endParaRPr/>
          </a:p>
          <a:p>
            <a:pPr lvl="2"/>
            <a:r>
              <a:rPr lang="en-US"/>
              <a:t>Fourth level</a:t>
            </a:r>
            <a:endParaRPr/>
          </a:p>
          <a:p>
            <a:pPr lvl="3"/>
            <a:r>
              <a:rPr lang="en-US"/>
              <a:t>Fifth level</a:t>
            </a:r>
            <a:endParaRPr/>
          </a:p>
        </p:txBody>
      </p:sp>
      <p:sp>
        <p:nvSpPr>
          <p:cNvPr id="7" name="PlaceHolder 3"/>
          <p:cNvSpPr>
            <a:spLocks noGrp="1"/>
          </p:cNvSpPr>
          <p:nvPr>
            <p:ph type="dt"/>
          </p:nvPr>
        </p:nvSpPr>
        <p:spPr>
          <a:xfrm>
            <a:off x="457200" y="6356350"/>
            <a:ext cx="2133600" cy="365125"/>
          </a:xfrm>
          <a:prstGeom prst="rect">
            <a:avLst/>
          </a:prstGeom>
        </p:spPr>
        <p:txBody>
          <a:bodyPr lIns="90000" tIns="45000" rIns="90000" bIns="45000"/>
          <a:lstStyle>
            <a:lvl1pPr fontAlgn="auto">
              <a:spcBef>
                <a:spcPts val="0"/>
              </a:spcBef>
              <a:spcAft>
                <a:spcPts val="0"/>
              </a:spcAft>
              <a:defRPr sz="1200">
                <a:solidFill>
                  <a:srgbClr val="8B8B8B"/>
                </a:solidFill>
                <a:latin typeface="Calibri"/>
                <a:ea typeface="+mn-ea"/>
                <a:cs typeface="+mn-cs"/>
              </a:defRPr>
            </a:lvl1pPr>
          </a:lstStyle>
          <a:p>
            <a:pPr>
              <a:defRPr/>
            </a:pPr>
            <a:r>
              <a:rPr lang="en-US"/>
              <a:t>4/15/11</a:t>
            </a:r>
            <a:endParaRPr>
              <a:latin typeface="+mn-lt"/>
            </a:endParaRPr>
          </a:p>
        </p:txBody>
      </p:sp>
      <p:sp>
        <p:nvSpPr>
          <p:cNvPr id="2053" name="TextShape 4"/>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DejaVu Sans" charset="0"/>
                <a:cs typeface="DejaVu Sans" charset="0"/>
              </a:defRPr>
            </a:lvl1pPr>
            <a:lvl2pPr marL="742950" indent="-285750" eaLnBrk="0" hangingPunct="0">
              <a:defRPr>
                <a:solidFill>
                  <a:schemeClr val="tx1"/>
                </a:solidFill>
                <a:latin typeface="Arial" pitchFamily="34" charset="0"/>
                <a:ea typeface="DejaVu Sans" charset="0"/>
                <a:cs typeface="DejaVu Sans" charset="0"/>
              </a:defRPr>
            </a:lvl2pPr>
            <a:lvl3pPr marL="1143000" indent="-228600" eaLnBrk="0" hangingPunct="0">
              <a:defRPr>
                <a:solidFill>
                  <a:schemeClr val="tx1"/>
                </a:solidFill>
                <a:latin typeface="Arial" pitchFamily="34" charset="0"/>
                <a:ea typeface="DejaVu Sans" charset="0"/>
                <a:cs typeface="DejaVu Sans" charset="0"/>
              </a:defRPr>
            </a:lvl3pPr>
            <a:lvl4pPr marL="1600200" indent="-228600" eaLnBrk="0" hangingPunct="0">
              <a:defRPr>
                <a:solidFill>
                  <a:schemeClr val="tx1"/>
                </a:solidFill>
                <a:latin typeface="Arial" pitchFamily="34" charset="0"/>
                <a:ea typeface="DejaVu Sans" charset="0"/>
                <a:cs typeface="DejaVu Sans" charset="0"/>
              </a:defRPr>
            </a:lvl4pPr>
            <a:lvl5pPr marL="2057400" indent="-228600" eaLnBrk="0" hangingPunct="0">
              <a:defRPr>
                <a:solidFill>
                  <a:schemeClr val="tx1"/>
                </a:solidFill>
                <a:latin typeface="Arial" pitchFamily="34" charset="0"/>
                <a:ea typeface="DejaVu Sans" charset="0"/>
                <a:cs typeface="DejaVu Sans" charset="0"/>
              </a:defRPr>
            </a:lvl5pPr>
            <a:lvl6pPr marL="25146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6pPr>
            <a:lvl7pPr marL="29718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7pPr>
            <a:lvl8pPr marL="34290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8pPr>
            <a:lvl9pPr marL="3886200" indent="-228600" eaLnBrk="0" fontAlgn="base" hangingPunct="0">
              <a:spcBef>
                <a:spcPct val="0"/>
              </a:spcBef>
              <a:spcAft>
                <a:spcPct val="0"/>
              </a:spcAft>
              <a:defRPr>
                <a:solidFill>
                  <a:schemeClr val="tx1"/>
                </a:solidFill>
                <a:latin typeface="Arial" pitchFamily="34" charset="0"/>
                <a:ea typeface="DejaVu Sans" charset="0"/>
                <a:cs typeface="DejaVu Sans" charset="0"/>
              </a:defRPr>
            </a:lvl9pPr>
          </a:lstStyle>
          <a:p>
            <a:pPr eaLnBrk="1" hangingPunct="1">
              <a:defRPr/>
            </a:pPr>
            <a:endParaRPr lang="en-US" smtClean="0">
              <a:cs typeface="Arial" pitchFamily="34" charset="0"/>
            </a:endParaRPr>
          </a:p>
        </p:txBody>
      </p:sp>
      <p:sp>
        <p:nvSpPr>
          <p:cNvPr id="9" name="PlaceHolder 5"/>
          <p:cNvSpPr>
            <a:spLocks noGrp="1"/>
          </p:cNvSpPr>
          <p:nvPr>
            <p:ph type="sldNum"/>
          </p:nvPr>
        </p:nvSpPr>
        <p:spPr>
          <a:xfrm>
            <a:off x="6553200" y="6356350"/>
            <a:ext cx="2133600" cy="365125"/>
          </a:xfrm>
          <a:prstGeom prst="rect">
            <a:avLst/>
          </a:prstGeom>
        </p:spPr>
        <p:txBody>
          <a:bodyPr lIns="90000" tIns="45000" rIns="90000" bIns="45000"/>
          <a:lstStyle>
            <a:lvl1pPr fontAlgn="auto">
              <a:spcBef>
                <a:spcPts val="0"/>
              </a:spcBef>
              <a:spcAft>
                <a:spcPts val="0"/>
              </a:spcAft>
              <a:defRPr sz="1200">
                <a:solidFill>
                  <a:srgbClr val="8B8B8B"/>
                </a:solidFill>
                <a:latin typeface="Calibri"/>
                <a:ea typeface="+mn-ea"/>
                <a:cs typeface="+mn-cs"/>
              </a:defRPr>
            </a:lvl1pPr>
          </a:lstStyle>
          <a:p>
            <a:pPr>
              <a:defRPr/>
            </a:pPr>
            <a:fld id="{38082EE7-AEA3-4979-BACE-4FAD095BD621}" type="slidenum">
              <a:rPr lang="en-US"/>
              <a:pPr>
                <a:defRPr/>
              </a:pPr>
              <a:t>‹#›</a:t>
            </a:fld>
            <a:endParaRPr>
              <a:latin typeface="+mn-lt"/>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gif"/><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0.png"/><Relationship Id="rId4" Type="http://schemas.openxmlformats.org/officeDocument/2006/relationships/image" Target="../media/image150.png"/></Relationships>
</file>

<file path=ppt/slides/_rels/slide3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gi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5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5122" name="CustomShape 1"/>
          <p:cNvSpPr>
            <a:spLocks noChangeArrowheads="1"/>
          </p:cNvSpPr>
          <p:nvPr/>
        </p:nvSpPr>
        <p:spPr bwMode="auto">
          <a:xfrm>
            <a:off x="2590800" y="304800"/>
            <a:ext cx="3306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r>
              <a:rPr lang="en-US" i="1" dirty="0">
                <a:solidFill>
                  <a:srgbClr val="000000"/>
                </a:solidFill>
                <a:latin typeface="Monotype Corsiva" pitchFamily="66" charset="0"/>
              </a:rPr>
              <a:t> </a:t>
            </a:r>
            <a:r>
              <a:rPr lang="en-US" sz="2400" i="1" dirty="0">
                <a:solidFill>
                  <a:srgbClr val="FFFFFF"/>
                </a:solidFill>
                <a:latin typeface="Monotype Corsiva" pitchFamily="66" charset="0"/>
              </a:rPr>
              <a:t>Heaven’s light is our guide”</a:t>
            </a:r>
            <a:endParaRPr lang="en-US" dirty="0"/>
          </a:p>
        </p:txBody>
      </p:sp>
      <p:sp>
        <p:nvSpPr>
          <p:cNvPr id="5123" name="CustomShape 2"/>
          <p:cNvSpPr>
            <a:spLocks noChangeArrowheads="1"/>
          </p:cNvSpPr>
          <p:nvPr/>
        </p:nvSpPr>
        <p:spPr bwMode="auto">
          <a:xfrm>
            <a:off x="457200" y="91440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r>
              <a:rPr lang="en-US" sz="3200" b="1" dirty="0">
                <a:solidFill>
                  <a:srgbClr val="948A54"/>
                </a:solidFill>
                <a:latin typeface="Times New Roman" pitchFamily="18" charset="0"/>
              </a:rPr>
              <a:t>  </a:t>
            </a:r>
            <a:r>
              <a:rPr lang="en-US" sz="2800" b="1" dirty="0">
                <a:solidFill>
                  <a:srgbClr val="948A54"/>
                </a:solidFill>
                <a:latin typeface="Times New Roman" pitchFamily="18" charset="0"/>
              </a:rPr>
              <a:t>Rajshahi University of Engineering &amp; Technology</a:t>
            </a:r>
            <a:endParaRPr lang="en-US" dirty="0"/>
          </a:p>
          <a:p>
            <a:pPr algn="ctr"/>
            <a:r>
              <a:rPr lang="en-US" sz="2800" b="1" dirty="0">
                <a:solidFill>
                  <a:srgbClr val="948A54"/>
                </a:solidFill>
                <a:latin typeface="Times New Roman" pitchFamily="18" charset="0"/>
              </a:rPr>
              <a:t>Department of Computer Science &amp; Engineering</a:t>
            </a:r>
            <a:endParaRPr lang="en-US" dirty="0"/>
          </a:p>
        </p:txBody>
      </p:sp>
      <p:sp>
        <p:nvSpPr>
          <p:cNvPr id="13" name="CustomShape 4"/>
          <p:cNvSpPr/>
          <p:nvPr/>
        </p:nvSpPr>
        <p:spPr>
          <a:xfrm>
            <a:off x="609600" y="2667000"/>
            <a:ext cx="7467600" cy="1905000"/>
          </a:xfrm>
          <a:prstGeom prst="rect">
            <a:avLst/>
          </a:prstGeom>
        </p:spPr>
        <p:txBody>
          <a:bodyPr lIns="90000" tIns="46800" rIns="90000" bIns="46800"/>
          <a:lstStyle/>
          <a:p>
            <a:pPr algn="ctr" fontAlgn="auto">
              <a:spcBef>
                <a:spcPts val="0"/>
              </a:spcBef>
              <a:spcAft>
                <a:spcPts val="0"/>
              </a:spcAft>
              <a:defRPr/>
            </a:pPr>
            <a:r>
              <a:rPr lang="en-US" sz="2400" dirty="0">
                <a:solidFill>
                  <a:schemeClr val="bg2">
                    <a:lumMod val="25000"/>
                  </a:schemeClr>
                </a:solidFill>
                <a:latin typeface="Times New Roman"/>
              </a:rPr>
              <a:t>Discrete </a:t>
            </a:r>
            <a:r>
              <a:rPr lang="en-US" sz="2400" dirty="0" smtClean="0">
                <a:solidFill>
                  <a:schemeClr val="bg2">
                    <a:lumMod val="25000"/>
                  </a:schemeClr>
                </a:solidFill>
                <a:latin typeface="Times New Roman"/>
              </a:rPr>
              <a:t>Mathematics</a:t>
            </a:r>
          </a:p>
          <a:p>
            <a:pPr algn="ctr" fontAlgn="auto">
              <a:spcBef>
                <a:spcPts val="0"/>
              </a:spcBef>
              <a:spcAft>
                <a:spcPts val="0"/>
              </a:spcAft>
              <a:defRPr/>
            </a:pPr>
            <a:r>
              <a:rPr lang="en-US" sz="2400" dirty="0" smtClean="0">
                <a:solidFill>
                  <a:schemeClr val="bg2">
                    <a:lumMod val="25000"/>
                  </a:schemeClr>
                </a:solidFill>
                <a:latin typeface="Times New Roman"/>
                <a:ea typeface="+mn-ea"/>
                <a:cs typeface="+mn-cs"/>
              </a:rPr>
              <a:t>Course </a:t>
            </a:r>
            <a:r>
              <a:rPr lang="en-US" sz="2400" dirty="0">
                <a:solidFill>
                  <a:schemeClr val="bg2">
                    <a:lumMod val="25000"/>
                  </a:schemeClr>
                </a:solidFill>
                <a:latin typeface="Times New Roman"/>
                <a:ea typeface="+mn-ea"/>
                <a:cs typeface="+mn-cs"/>
              </a:rPr>
              <a:t>No. </a:t>
            </a:r>
            <a:r>
              <a:rPr lang="en-US" sz="2400">
                <a:solidFill>
                  <a:schemeClr val="bg2">
                    <a:lumMod val="25000"/>
                  </a:schemeClr>
                </a:solidFill>
                <a:latin typeface="Times New Roman"/>
                <a:ea typeface="+mn-ea"/>
                <a:cs typeface="+mn-cs"/>
              </a:rPr>
              <a:t>: </a:t>
            </a:r>
            <a:r>
              <a:rPr lang="en-US" sz="2400" smtClean="0">
                <a:solidFill>
                  <a:schemeClr val="bg2">
                    <a:lumMod val="25000"/>
                  </a:schemeClr>
                </a:solidFill>
                <a:latin typeface="Times New Roman"/>
              </a:rPr>
              <a:t>CSE </a:t>
            </a:r>
            <a:r>
              <a:rPr lang="en-US" sz="2400" smtClean="0">
                <a:solidFill>
                  <a:schemeClr val="bg2">
                    <a:lumMod val="25000"/>
                  </a:schemeClr>
                </a:solidFill>
                <a:latin typeface="Times New Roman"/>
                <a:ea typeface="+mn-ea"/>
                <a:cs typeface="+mn-cs"/>
              </a:rPr>
              <a:t>2101 </a:t>
            </a:r>
            <a:endParaRPr lang="en-US" sz="2400" dirty="0">
              <a:solidFill>
                <a:schemeClr val="bg2">
                  <a:lumMod val="25000"/>
                </a:schemeClr>
              </a:solidFill>
              <a:latin typeface="Times New Roman"/>
              <a:ea typeface="+mn-ea"/>
              <a:cs typeface="+mn-cs"/>
            </a:endParaRPr>
          </a:p>
          <a:p>
            <a:pPr algn="ctr" fontAlgn="auto">
              <a:spcBef>
                <a:spcPts val="0"/>
              </a:spcBef>
              <a:spcAft>
                <a:spcPts val="0"/>
              </a:spcAft>
              <a:defRPr/>
            </a:pPr>
            <a:r>
              <a:rPr lang="en-US" sz="2400" dirty="0">
                <a:solidFill>
                  <a:schemeClr val="bg2">
                    <a:lumMod val="25000"/>
                  </a:schemeClr>
                </a:solidFill>
                <a:latin typeface="Times New Roman"/>
                <a:ea typeface="+mn-ea"/>
                <a:cs typeface="+mn-cs"/>
              </a:rPr>
              <a:t>Chapter 8: </a:t>
            </a:r>
            <a:r>
              <a:rPr lang="en-US" sz="2400" dirty="0" smtClean="0">
                <a:solidFill>
                  <a:schemeClr val="bg2">
                    <a:lumMod val="25000"/>
                  </a:schemeClr>
                </a:solidFill>
                <a:latin typeface="Times New Roman"/>
                <a:ea typeface="+mn-ea"/>
                <a:cs typeface="+mn-cs"/>
              </a:rPr>
              <a:t>Graphs</a:t>
            </a:r>
          </a:p>
          <a:p>
            <a:pPr algn="ctr" fontAlgn="auto">
              <a:spcBef>
                <a:spcPts val="0"/>
              </a:spcBef>
              <a:spcAft>
                <a:spcPts val="0"/>
              </a:spcAft>
              <a:defRPr/>
            </a:pPr>
            <a:r>
              <a:rPr lang="en-US" sz="2400" dirty="0" smtClean="0">
                <a:solidFill>
                  <a:schemeClr val="bg2">
                    <a:lumMod val="25000"/>
                  </a:schemeClr>
                </a:solidFill>
                <a:latin typeface="Times New Roman"/>
                <a:ea typeface="+mn-ea"/>
                <a:cs typeface="+mn-cs"/>
              </a:rPr>
              <a:t>Prepared </a:t>
            </a:r>
            <a:r>
              <a:rPr lang="en-US" sz="2400" dirty="0">
                <a:solidFill>
                  <a:schemeClr val="bg2">
                    <a:lumMod val="25000"/>
                  </a:schemeClr>
                </a:solidFill>
                <a:latin typeface="Times New Roman"/>
                <a:ea typeface="+mn-ea"/>
                <a:cs typeface="+mn-cs"/>
              </a:rPr>
              <a:t>By : Julia Rahman</a:t>
            </a:r>
            <a:endParaRPr dirty="0">
              <a:solidFill>
                <a:schemeClr val="bg2">
                  <a:lumMod val="25000"/>
                </a:schemeClr>
              </a:solidFill>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10</a:t>
            </a:r>
          </a:p>
        </p:txBody>
      </p:sp>
      <p:sp>
        <p:nvSpPr>
          <p:cNvPr id="14339"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mc:AlternateContent xmlns:mc="http://schemas.openxmlformats.org/markup-compatibility/2006" xmlns:a14="http://schemas.microsoft.com/office/drawing/2010/main">
        <mc:Choice Requires="a14">
          <p:sp>
            <p:nvSpPr>
              <p:cNvPr id="2" name="Rectangle 1"/>
              <p:cNvSpPr/>
              <p:nvPr/>
            </p:nvSpPr>
            <p:spPr>
              <a:xfrm>
                <a:off x="304800" y="914400"/>
                <a:ext cx="8763000" cy="4740400"/>
              </a:xfrm>
              <a:prstGeom prst="rect">
                <a:avLst/>
              </a:prstGeom>
            </p:spPr>
            <p:txBody>
              <a:bodyPr wrap="square">
                <a:spAutoFit/>
              </a:bodyPr>
              <a:lstStyle/>
              <a:p>
                <a:pPr marL="342900" indent="-342900" eaLnBrk="1" hangingPunct="1">
                  <a:buBlip>
                    <a:blip r:embed="rId2"/>
                  </a:buBlip>
                </a:pPr>
                <a:r>
                  <a:rPr lang="en-US" altLang="zh-TW" sz="2000" b="1" dirty="0" smtClean="0">
                    <a:latin typeface="Times New Roman" pitchFamily="18" charset="0"/>
                    <a:cs typeface="Times New Roman" pitchFamily="18" charset="0"/>
                  </a:rPr>
                  <a:t>Theorem 2: </a:t>
                </a:r>
              </a:p>
              <a:p>
                <a:pPr lvl="1"/>
                <a:r>
                  <a:rPr lang="en-US" altLang="zh-TW" sz="2000" dirty="0" smtClean="0">
                    <a:latin typeface="Times New Roman" pitchFamily="18" charset="0"/>
                    <a:cs typeface="Times New Roman" pitchFamily="18" charset="0"/>
                  </a:rPr>
                  <a:t>The </a:t>
                </a:r>
                <a:r>
                  <a:rPr lang="en-US" altLang="zh-TW" sz="2000" dirty="0">
                    <a:latin typeface="Times New Roman" pitchFamily="18" charset="0"/>
                    <a:cs typeface="Times New Roman" pitchFamily="18" charset="0"/>
                  </a:rPr>
                  <a:t>number of vertices in a graph with odd degree is even</a:t>
                </a:r>
                <a:r>
                  <a:rPr lang="en-US" altLang="zh-TW" sz="2000" dirty="0" smtClean="0">
                    <a:latin typeface="Times New Roman" pitchFamily="18" charset="0"/>
                    <a:cs typeface="Times New Roman" pitchFamily="18" charset="0"/>
                  </a:rPr>
                  <a:t>.</a:t>
                </a:r>
              </a:p>
              <a:p>
                <a:pPr lvl="1"/>
                <a:r>
                  <a:rPr lang="en-US" altLang="zh-TW" sz="2000" b="1" dirty="0" smtClean="0">
                    <a:latin typeface="Times New Roman" pitchFamily="18" charset="0"/>
                    <a:cs typeface="Times New Roman" pitchFamily="18" charset="0"/>
                  </a:rPr>
                  <a:t>Proof:</a:t>
                </a:r>
                <a:r>
                  <a:rPr lang="en-US" altLang="zh-TW" sz="2000" dirty="0">
                    <a:latin typeface="Times New Roman" pitchFamily="18" charset="0"/>
                    <a:cs typeface="Times New Roman" pitchFamily="18" charset="0"/>
                  </a:rPr>
                  <a:t> </a:t>
                </a:r>
                <a14:m>
                  <m:oMath xmlns:m="http://schemas.openxmlformats.org/officeDocument/2006/math">
                    <m:sSub>
                      <m:sSubPr>
                        <m:ctrlPr>
                          <a:rPr lang="en-US" altLang="zh-TW" sz="2000" i="1" smtClean="0">
                            <a:latin typeface="Cambria Math"/>
                            <a:cs typeface="Times New Roman" pitchFamily="18" charset="0"/>
                          </a:rPr>
                        </m:ctrlPr>
                      </m:sSubPr>
                      <m:e>
                        <m:r>
                          <a:rPr lang="en-US" altLang="zh-TW" sz="2000" b="0" i="1" smtClean="0">
                            <a:latin typeface="Cambria Math"/>
                            <a:cs typeface="Times New Roman" pitchFamily="18" charset="0"/>
                          </a:rPr>
                          <m:t>𝑉</m:t>
                        </m:r>
                      </m:e>
                      <m:sub>
                        <m:r>
                          <a:rPr lang="en-US" altLang="zh-TW" sz="2000" b="0" i="1" smtClean="0">
                            <a:latin typeface="Cambria Math"/>
                            <a:cs typeface="Times New Roman" pitchFamily="18" charset="0"/>
                          </a:rPr>
                          <m:t>1</m:t>
                        </m:r>
                      </m:sub>
                    </m:sSub>
                  </m:oMath>
                </a14:m>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and </a:t>
                </a:r>
                <a14:m>
                  <m:oMath xmlns:m="http://schemas.openxmlformats.org/officeDocument/2006/math">
                    <m:sSub>
                      <m:sSubPr>
                        <m:ctrlPr>
                          <a:rPr lang="en-US" altLang="zh-TW" sz="2000" i="1" smtClean="0">
                            <a:latin typeface="Cambria Math"/>
                            <a:cs typeface="Times New Roman" pitchFamily="18" charset="0"/>
                          </a:rPr>
                        </m:ctrlPr>
                      </m:sSubPr>
                      <m:e>
                        <m:r>
                          <a:rPr lang="en-US" altLang="zh-TW" sz="2000" i="1">
                            <a:latin typeface="Cambria Math"/>
                            <a:cs typeface="Times New Roman" pitchFamily="18" charset="0"/>
                          </a:rPr>
                          <m:t>𝑉</m:t>
                        </m:r>
                      </m:e>
                      <m:sub>
                        <m:r>
                          <a:rPr lang="en-US" altLang="zh-TW" sz="2000" b="0" i="1" smtClean="0">
                            <a:latin typeface="Cambria Math"/>
                            <a:cs typeface="Times New Roman" pitchFamily="18" charset="0"/>
                          </a:rPr>
                          <m:t>2</m:t>
                        </m:r>
                      </m:sub>
                    </m:sSub>
                  </m:oMath>
                </a14:m>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be the set of vertices of even degree and odd degree.</a:t>
                </a:r>
              </a:p>
              <a:p>
                <a:pPr lvl="1"/>
                <a:r>
                  <a:rPr lang="en-US" altLang="zh-TW" sz="2000" dirty="0" smtClean="0">
                    <a:latin typeface="Times New Roman" pitchFamily="18" charset="0"/>
                    <a:cs typeface="Times New Roman" pitchFamily="18" charset="0"/>
                  </a:rPr>
                  <a:t>        2e = </a:t>
                </a:r>
                <a14:m>
                  <m:oMath xmlns:m="http://schemas.openxmlformats.org/officeDocument/2006/math">
                    <m:nary>
                      <m:naryPr>
                        <m:chr m:val="∑"/>
                        <m:supHide m:val="on"/>
                        <m:ctrlPr>
                          <a:rPr lang="en-US" altLang="zh-TW" sz="2000" i="1" smtClean="0">
                            <a:latin typeface="Cambria Math"/>
                            <a:cs typeface="Times New Roman" pitchFamily="18" charset="0"/>
                          </a:rPr>
                        </m:ctrlPr>
                      </m:naryPr>
                      <m:sub>
                        <m:r>
                          <m:rPr>
                            <m:nor/>
                          </m:rPr>
                          <a:rPr lang="en-US" sz="2000" dirty="0">
                            <a:latin typeface="Times New Roman" pitchFamily="18" charset="0"/>
                            <a:cs typeface="Times New Roman" pitchFamily="18" charset="0"/>
                            <a:sym typeface="Symbol" pitchFamily="18" charset="2"/>
                          </a:rPr>
                          <m:t></m:t>
                        </m:r>
                        <m:r>
                          <a:rPr lang="en-US" sz="2000" b="0" i="1" dirty="0" smtClean="0">
                            <a:latin typeface="Cambria Math"/>
                            <a:cs typeface="Times New Roman" pitchFamily="18" charset="0"/>
                            <a:sym typeface="Symbol" pitchFamily="18" charset="2"/>
                          </a:rPr>
                          <m:t>𝑉</m:t>
                        </m:r>
                      </m:sub>
                      <m:sup/>
                      <m:e>
                        <m:r>
                          <m:rPr>
                            <m:sty m:val="p"/>
                          </m:rPr>
                          <a:rPr lang="en-US" altLang="zh-TW" sz="2000" b="0" i="0" smtClean="0">
                            <a:latin typeface="Cambria Math"/>
                            <a:cs typeface="Times New Roman" pitchFamily="18" charset="0"/>
                          </a:rPr>
                          <m:t>deg</m:t>
                        </m:r>
                        <m:r>
                          <a:rPr lang="en-US" altLang="zh-TW" sz="2000" b="0" i="1" smtClean="0">
                            <a:latin typeface="Cambria Math"/>
                            <a:cs typeface="Times New Roman" pitchFamily="18" charset="0"/>
                          </a:rPr>
                          <m:t>⁡(</m:t>
                        </m:r>
                        <m:r>
                          <a:rPr lang="en-US" altLang="zh-TW" sz="2000" b="0" i="1" smtClean="0">
                            <a:latin typeface="Cambria Math"/>
                            <a:cs typeface="Times New Roman" pitchFamily="18" charset="0"/>
                          </a:rPr>
                          <m:t>𝑉</m:t>
                        </m:r>
                        <m:r>
                          <a:rPr lang="en-US" altLang="zh-TW" sz="2000" b="0" i="1" smtClean="0">
                            <a:latin typeface="Cambria Math"/>
                            <a:cs typeface="Times New Roman" pitchFamily="18" charset="0"/>
                          </a:rPr>
                          <m:t>)</m:t>
                        </m:r>
                      </m:e>
                    </m:nary>
                    <m:r>
                      <a:rPr lang="en-US" altLang="zh-TW" sz="2000" b="0" i="1" smtClean="0">
                        <a:latin typeface="Cambria Math"/>
                        <a:cs typeface="Times New Roman" pitchFamily="18" charset="0"/>
                      </a:rPr>
                      <m:t> </m:t>
                    </m:r>
                  </m:oMath>
                </a14:m>
                <a:r>
                  <a:rPr lang="en-US" altLang="zh-TW" sz="2000" dirty="0" smtClean="0">
                    <a:latin typeface="Times New Roman" pitchFamily="18" charset="0"/>
                    <a:cs typeface="Times New Roman" pitchFamily="18" charset="0"/>
                  </a:rPr>
                  <a:t> = </a:t>
                </a:r>
                <a14:m>
                  <m:oMath xmlns:m="http://schemas.openxmlformats.org/officeDocument/2006/math">
                    <m:nary>
                      <m:naryPr>
                        <m:chr m:val="∑"/>
                        <m:supHide m:val="on"/>
                        <m:ctrlPr>
                          <a:rPr lang="en-US" altLang="zh-TW" sz="2000" i="1">
                            <a:latin typeface="Cambria Math"/>
                            <a:cs typeface="Times New Roman" pitchFamily="18" charset="0"/>
                          </a:rPr>
                        </m:ctrlPr>
                      </m:naryPr>
                      <m:sub>
                        <m:r>
                          <m:rPr>
                            <m:brk m:alnAt="7"/>
                          </m:rPr>
                          <a:rPr lang="en-US" altLang="zh-TW" sz="2000" i="1">
                            <a:latin typeface="Cambria Math"/>
                            <a:cs typeface="Times New Roman" pitchFamily="18" charset="0"/>
                          </a:rPr>
                          <m:t>𝑉</m:t>
                        </m:r>
                        <m:r>
                          <m:rPr>
                            <m:nor/>
                          </m:rPr>
                          <a:rPr lang="en-US" sz="2000" dirty="0">
                            <a:latin typeface="Times New Roman" pitchFamily="18" charset="0"/>
                            <a:cs typeface="Times New Roman" pitchFamily="18" charset="0"/>
                            <a:sym typeface="Symbol" pitchFamily="18" charset="2"/>
                          </a:rPr>
                          <m:t></m:t>
                        </m:r>
                        <m:sSub>
                          <m:sSubPr>
                            <m:ctrlPr>
                              <a:rPr lang="en-US" altLang="zh-TW" sz="2000" i="1">
                                <a:latin typeface="Cambria Math"/>
                                <a:cs typeface="Times New Roman" pitchFamily="18" charset="0"/>
                              </a:rPr>
                            </m:ctrlPr>
                          </m:sSubPr>
                          <m:e>
                            <m:r>
                              <a:rPr lang="en-US" altLang="zh-TW" sz="2000" i="1">
                                <a:latin typeface="Cambria Math"/>
                                <a:cs typeface="Times New Roman" pitchFamily="18" charset="0"/>
                              </a:rPr>
                              <m:t>𝑉</m:t>
                            </m:r>
                          </m:e>
                          <m:sub>
                            <m:r>
                              <a:rPr lang="en-US" altLang="zh-TW" sz="2000" i="1">
                                <a:latin typeface="Cambria Math"/>
                                <a:cs typeface="Times New Roman" pitchFamily="18" charset="0"/>
                              </a:rPr>
                              <m:t>1</m:t>
                            </m:r>
                          </m:sub>
                        </m:sSub>
                      </m:sub>
                      <m:sup/>
                      <m:e>
                        <m:r>
                          <m:rPr>
                            <m:sty m:val="p"/>
                          </m:rPr>
                          <a:rPr lang="en-US" altLang="zh-TW" sz="2000">
                            <a:latin typeface="Cambria Math"/>
                            <a:cs typeface="Times New Roman" pitchFamily="18" charset="0"/>
                          </a:rPr>
                          <m:t>deg</m:t>
                        </m:r>
                        <m:r>
                          <a:rPr lang="en-US" altLang="zh-TW" sz="2000" i="1">
                            <a:latin typeface="Cambria Math"/>
                            <a:cs typeface="Times New Roman" pitchFamily="18" charset="0"/>
                          </a:rPr>
                          <m:t>⁡(</m:t>
                        </m:r>
                        <m:r>
                          <a:rPr lang="en-US" altLang="zh-TW" sz="2000" b="0" i="1" smtClean="0">
                            <a:latin typeface="Cambria Math"/>
                            <a:cs typeface="Times New Roman" pitchFamily="18" charset="0"/>
                          </a:rPr>
                          <m:t>𝑉</m:t>
                        </m:r>
                        <m:r>
                          <a:rPr lang="en-US" altLang="zh-TW" sz="2000" i="1">
                            <a:latin typeface="Cambria Math"/>
                            <a:cs typeface="Times New Roman" pitchFamily="18" charset="0"/>
                          </a:rPr>
                          <m:t>)</m:t>
                        </m:r>
                      </m:e>
                    </m:nary>
                  </m:oMath>
                </a14:m>
                <a:r>
                  <a:rPr lang="en-US" altLang="zh-TW" sz="2000" dirty="0" smtClean="0">
                    <a:latin typeface="Times New Roman" pitchFamily="18" charset="0"/>
                    <a:cs typeface="Times New Roman" pitchFamily="18" charset="0"/>
                  </a:rPr>
                  <a:t> + </a:t>
                </a:r>
                <a14:m>
                  <m:oMath xmlns:m="http://schemas.openxmlformats.org/officeDocument/2006/math">
                    <m:nary>
                      <m:naryPr>
                        <m:chr m:val="∑"/>
                        <m:supHide m:val="on"/>
                        <m:ctrlPr>
                          <a:rPr lang="en-US" altLang="zh-TW" sz="2000" i="1">
                            <a:latin typeface="Cambria Math"/>
                            <a:cs typeface="Times New Roman" pitchFamily="18" charset="0"/>
                          </a:rPr>
                        </m:ctrlPr>
                      </m:naryPr>
                      <m:sub>
                        <m:r>
                          <m:rPr>
                            <m:brk m:alnAt="7"/>
                          </m:rPr>
                          <a:rPr lang="en-US" altLang="zh-TW" sz="2000" i="1">
                            <a:latin typeface="Cambria Math"/>
                            <a:cs typeface="Times New Roman" pitchFamily="18" charset="0"/>
                          </a:rPr>
                          <m:t>𝑉</m:t>
                        </m:r>
                        <m:r>
                          <m:rPr>
                            <m:nor/>
                          </m:rPr>
                          <a:rPr lang="en-US" sz="2000" dirty="0">
                            <a:latin typeface="Times New Roman" pitchFamily="18" charset="0"/>
                            <a:cs typeface="Times New Roman" pitchFamily="18" charset="0"/>
                            <a:sym typeface="Symbol" pitchFamily="18" charset="2"/>
                          </a:rPr>
                          <m:t></m:t>
                        </m:r>
                        <m:sSub>
                          <m:sSubPr>
                            <m:ctrlPr>
                              <a:rPr lang="en-US" altLang="zh-TW" sz="2000" i="1">
                                <a:latin typeface="Cambria Math"/>
                                <a:cs typeface="Times New Roman" pitchFamily="18" charset="0"/>
                              </a:rPr>
                            </m:ctrlPr>
                          </m:sSubPr>
                          <m:e>
                            <m:r>
                              <a:rPr lang="en-US" altLang="zh-TW" sz="2000" i="1">
                                <a:latin typeface="Cambria Math"/>
                                <a:cs typeface="Times New Roman" pitchFamily="18" charset="0"/>
                              </a:rPr>
                              <m:t>𝑉</m:t>
                            </m:r>
                          </m:e>
                          <m:sub>
                            <m:r>
                              <a:rPr lang="en-US" altLang="zh-TW" sz="2000" i="1">
                                <a:latin typeface="Cambria Math"/>
                                <a:cs typeface="Times New Roman" pitchFamily="18" charset="0"/>
                              </a:rPr>
                              <m:t>2</m:t>
                            </m:r>
                          </m:sub>
                        </m:sSub>
                      </m:sub>
                      <m:sup/>
                      <m:e>
                        <m:r>
                          <m:rPr>
                            <m:sty m:val="p"/>
                          </m:rPr>
                          <a:rPr lang="en-US" altLang="zh-TW" sz="2000">
                            <a:latin typeface="Cambria Math"/>
                            <a:cs typeface="Times New Roman" pitchFamily="18" charset="0"/>
                          </a:rPr>
                          <m:t>deg</m:t>
                        </m:r>
                        <m:r>
                          <a:rPr lang="en-US" altLang="zh-TW" sz="2000" i="1">
                            <a:latin typeface="Cambria Math"/>
                            <a:cs typeface="Times New Roman" pitchFamily="18" charset="0"/>
                          </a:rPr>
                          <m:t>⁡(</m:t>
                        </m:r>
                        <m:r>
                          <a:rPr lang="en-US" altLang="zh-TW" sz="2000" b="0" i="1" smtClean="0">
                            <a:latin typeface="Cambria Math"/>
                            <a:cs typeface="Times New Roman" pitchFamily="18" charset="0"/>
                          </a:rPr>
                          <m:t>𝑉</m:t>
                        </m:r>
                        <m:r>
                          <a:rPr lang="en-US" altLang="zh-TW" sz="2000" i="1">
                            <a:latin typeface="Cambria Math"/>
                            <a:cs typeface="Times New Roman" pitchFamily="18" charset="0"/>
                          </a:rPr>
                          <m:t>)</m:t>
                        </m:r>
                      </m:e>
                    </m:nary>
                  </m:oMath>
                </a14:m>
                <a:endParaRPr lang="en-US" altLang="zh-TW" sz="2000" dirty="0">
                  <a:latin typeface="Times New Roman" pitchFamily="18" charset="0"/>
                  <a:cs typeface="Times New Roman" pitchFamily="18" charset="0"/>
                </a:endParaRPr>
              </a:p>
              <a:p>
                <a:pPr lvl="1"/>
                <a:r>
                  <a:rPr lang="en-US" altLang="zh-TW" sz="2000" dirty="0" err="1">
                    <a:latin typeface="Times New Roman" pitchFamily="18" charset="0"/>
                    <a:cs typeface="Times New Roman" pitchFamily="18" charset="0"/>
                  </a:rPr>
                  <a:t>deg</a:t>
                </a:r>
                <a:r>
                  <a:rPr lang="en-US" altLang="zh-TW" sz="2000" dirty="0">
                    <a:latin typeface="Times New Roman" pitchFamily="18" charset="0"/>
                    <a:cs typeface="Times New Roman" pitchFamily="18" charset="0"/>
                  </a:rPr>
                  <a:t>(v) is even for € V1, the first term in right-hand side of equality is even. </a:t>
                </a:r>
                <a:r>
                  <a:rPr lang="en-US" altLang="zh-TW" sz="2000" dirty="0" smtClean="0">
                    <a:latin typeface="Times New Roman" pitchFamily="18" charset="0"/>
                    <a:cs typeface="Times New Roman" pitchFamily="18" charset="0"/>
                  </a:rPr>
                  <a:t>Hence the </a:t>
                </a:r>
                <a:r>
                  <a:rPr lang="en-US" altLang="zh-TW" sz="2000" dirty="0">
                    <a:latin typeface="Times New Roman" pitchFamily="18" charset="0"/>
                    <a:cs typeface="Times New Roman" pitchFamily="18" charset="0"/>
                  </a:rPr>
                  <a:t>second term in the sum is also even. Because all the terms in this sum are odd</a:t>
                </a:r>
                <a:r>
                  <a:rPr lang="en-US" altLang="zh-TW" sz="2000" dirty="0" smtClean="0">
                    <a:latin typeface="Times New Roman" pitchFamily="18" charset="0"/>
                    <a:cs typeface="Times New Roman" pitchFamily="18" charset="0"/>
                  </a:rPr>
                  <a:t>. Thus </a:t>
                </a:r>
                <a:r>
                  <a:rPr lang="en-US" altLang="zh-TW" sz="2000" dirty="0">
                    <a:latin typeface="Times New Roman" pitchFamily="18" charset="0"/>
                    <a:cs typeface="Times New Roman" pitchFamily="18" charset="0"/>
                  </a:rPr>
                  <a:t>there are an even number of vertices of odd degree</a:t>
                </a:r>
                <a:r>
                  <a:rPr lang="en-US" altLang="zh-TW" sz="2000" dirty="0" smtClean="0">
                    <a:latin typeface="Times New Roman" pitchFamily="18" charset="0"/>
                    <a:cs typeface="Times New Roman" pitchFamily="18" charset="0"/>
                  </a:rPr>
                  <a:t>.</a:t>
                </a:r>
              </a:p>
              <a:p>
                <a:pPr marL="342900" indent="-342900">
                  <a:buBlip>
                    <a:blip r:embed="rId2"/>
                  </a:buBlip>
                </a:pPr>
                <a:r>
                  <a:rPr lang="en-US" altLang="zh-TW" sz="2000" b="1" dirty="0">
                    <a:latin typeface="Times New Roman" pitchFamily="18" charset="0"/>
                    <a:cs typeface="Times New Roman" pitchFamily="18" charset="0"/>
                  </a:rPr>
                  <a:t>Definition-3</a:t>
                </a:r>
                <a:r>
                  <a:rPr lang="en-US" altLang="zh-TW" sz="2000" b="1" dirty="0" smtClean="0">
                    <a:latin typeface="Times New Roman" pitchFamily="18" charset="0"/>
                    <a:cs typeface="Times New Roman" pitchFamily="18" charset="0"/>
                  </a:rPr>
                  <a:t>:</a:t>
                </a:r>
              </a:p>
              <a:p>
                <a:pPr lvl="1"/>
                <a:r>
                  <a:rPr lang="en-US" altLang="zh-TW" sz="2000" dirty="0">
                    <a:latin typeface="Times New Roman" pitchFamily="18" charset="0"/>
                    <a:cs typeface="Times New Roman" pitchFamily="18" charset="0"/>
                  </a:rPr>
                  <a:t>Let G be a directed (possibly multi-) graph, and let e be an </a:t>
                </a:r>
                <a:r>
                  <a:rPr lang="en-US" altLang="zh-TW" sz="2000" dirty="0" smtClean="0">
                    <a:latin typeface="Times New Roman" pitchFamily="18" charset="0"/>
                    <a:cs typeface="Times New Roman" pitchFamily="18" charset="0"/>
                  </a:rPr>
                  <a:t>edge of </a:t>
                </a:r>
                <a:r>
                  <a:rPr lang="en-US" altLang="zh-TW" sz="2000" dirty="0">
                    <a:latin typeface="Times New Roman" pitchFamily="18" charset="0"/>
                    <a:cs typeface="Times New Roman" pitchFamily="18" charset="0"/>
                  </a:rPr>
                  <a:t>G that is (or maps to) (</a:t>
                </a:r>
                <a:r>
                  <a:rPr lang="en-US" altLang="zh-TW" sz="2000" dirty="0" err="1">
                    <a:latin typeface="Times New Roman" pitchFamily="18" charset="0"/>
                    <a:cs typeface="Times New Roman" pitchFamily="18" charset="0"/>
                  </a:rPr>
                  <a:t>u,v</a:t>
                </a:r>
                <a:r>
                  <a:rPr lang="en-US" altLang="zh-TW" sz="2000" dirty="0">
                    <a:latin typeface="Times New Roman" pitchFamily="18" charset="0"/>
                    <a:cs typeface="Times New Roman" pitchFamily="18" charset="0"/>
                  </a:rPr>
                  <a:t>). Then we say:</a:t>
                </a:r>
              </a:p>
              <a:p>
                <a:pPr marL="1257300" lvl="2" indent="-342900">
                  <a:buFont typeface="Wingdings" pitchFamily="2" charset="2"/>
                  <a:buChar char="ü"/>
                </a:pPr>
                <a:r>
                  <a:rPr lang="en-US" altLang="zh-TW" sz="2000" dirty="0" smtClean="0">
                    <a:latin typeface="Times New Roman" pitchFamily="18" charset="0"/>
                    <a:cs typeface="Times New Roman" pitchFamily="18" charset="0"/>
                  </a:rPr>
                  <a:t>u </a:t>
                </a:r>
                <a:r>
                  <a:rPr lang="en-US" altLang="zh-TW" sz="2000" dirty="0">
                    <a:latin typeface="Times New Roman" pitchFamily="18" charset="0"/>
                    <a:cs typeface="Times New Roman" pitchFamily="18" charset="0"/>
                  </a:rPr>
                  <a:t>is </a:t>
                </a:r>
                <a:r>
                  <a:rPr lang="en-US" altLang="zh-TW" sz="2000" b="1" i="1" dirty="0">
                    <a:latin typeface="Times New Roman" pitchFamily="18" charset="0"/>
                    <a:cs typeface="Times New Roman" pitchFamily="18" charset="0"/>
                  </a:rPr>
                  <a:t>adjacent</a:t>
                </a:r>
                <a:r>
                  <a:rPr lang="en-US" altLang="zh-TW" sz="2000" dirty="0">
                    <a:latin typeface="Times New Roman" pitchFamily="18" charset="0"/>
                    <a:cs typeface="Times New Roman" pitchFamily="18" charset="0"/>
                  </a:rPr>
                  <a:t> to v, v is adjacent from u</a:t>
                </a:r>
              </a:p>
              <a:p>
                <a:pPr marL="1257300" lvl="2" indent="-342900">
                  <a:buFont typeface="Wingdings" pitchFamily="2" charset="2"/>
                  <a:buChar char="ü"/>
                </a:pPr>
                <a:r>
                  <a:rPr lang="en-US" altLang="zh-TW" sz="2000" dirty="0" smtClean="0">
                    <a:latin typeface="Times New Roman" pitchFamily="18" charset="0"/>
                    <a:cs typeface="Times New Roman" pitchFamily="18" charset="0"/>
                  </a:rPr>
                  <a:t>e </a:t>
                </a:r>
                <a:r>
                  <a:rPr lang="en-US" altLang="zh-TW" sz="2000" dirty="0">
                    <a:latin typeface="Times New Roman" pitchFamily="18" charset="0"/>
                    <a:cs typeface="Times New Roman" pitchFamily="18" charset="0"/>
                  </a:rPr>
                  <a:t>comes from u, e goes to v.</a:t>
                </a:r>
              </a:p>
              <a:p>
                <a:pPr marL="1257300" lvl="2" indent="-342900">
                  <a:buFont typeface="Wingdings" pitchFamily="2" charset="2"/>
                  <a:buChar char="ü"/>
                </a:pPr>
                <a:r>
                  <a:rPr lang="en-US" altLang="zh-TW" sz="2000" dirty="0" smtClean="0">
                    <a:latin typeface="Times New Roman" pitchFamily="18" charset="0"/>
                    <a:cs typeface="Times New Roman" pitchFamily="18" charset="0"/>
                  </a:rPr>
                  <a:t>e </a:t>
                </a:r>
                <a:r>
                  <a:rPr lang="en-US" altLang="zh-TW" sz="2000" dirty="0">
                    <a:latin typeface="Times New Roman" pitchFamily="18" charset="0"/>
                    <a:cs typeface="Times New Roman" pitchFamily="18" charset="0"/>
                  </a:rPr>
                  <a:t>connects u to v, e goes from u to v</a:t>
                </a:r>
              </a:p>
              <a:p>
                <a:pPr marL="1257300" lvl="2" indent="-342900">
                  <a:buFont typeface="Wingdings" pitchFamily="2" charset="2"/>
                  <a:buChar char="ü"/>
                </a:pPr>
                <a:r>
                  <a:rPr lang="en-US" altLang="zh-TW" sz="2000" dirty="0" smtClean="0">
                    <a:latin typeface="Times New Roman" pitchFamily="18" charset="0"/>
                    <a:cs typeface="Times New Roman" pitchFamily="18" charset="0"/>
                  </a:rPr>
                  <a:t>the </a:t>
                </a:r>
                <a:r>
                  <a:rPr lang="en-US" altLang="zh-TW" sz="2000" b="1" i="1" dirty="0">
                    <a:latin typeface="Times New Roman" pitchFamily="18" charset="0"/>
                    <a:cs typeface="Times New Roman" pitchFamily="18" charset="0"/>
                  </a:rPr>
                  <a:t>initial vertex </a:t>
                </a:r>
                <a:r>
                  <a:rPr lang="en-US" altLang="zh-TW" sz="2000" dirty="0">
                    <a:latin typeface="Times New Roman" pitchFamily="18" charset="0"/>
                    <a:cs typeface="Times New Roman" pitchFamily="18" charset="0"/>
                  </a:rPr>
                  <a:t>of e is u</a:t>
                </a:r>
              </a:p>
              <a:p>
                <a:pPr marL="1257300" lvl="2" indent="-342900">
                  <a:buFont typeface="Wingdings" pitchFamily="2" charset="2"/>
                  <a:buChar char="ü"/>
                </a:pPr>
                <a:r>
                  <a:rPr lang="en-US" altLang="zh-TW" sz="2000" dirty="0" smtClean="0">
                    <a:latin typeface="Times New Roman" pitchFamily="18" charset="0"/>
                    <a:cs typeface="Times New Roman" pitchFamily="18" charset="0"/>
                  </a:rPr>
                  <a:t>the </a:t>
                </a:r>
                <a:r>
                  <a:rPr lang="en-US" altLang="zh-TW" sz="2000" b="1" i="1" dirty="0">
                    <a:latin typeface="Times New Roman" pitchFamily="18" charset="0"/>
                    <a:cs typeface="Times New Roman" pitchFamily="18" charset="0"/>
                  </a:rPr>
                  <a:t>terminal vertex </a:t>
                </a:r>
                <a:r>
                  <a:rPr lang="en-US" altLang="zh-TW" sz="2000" dirty="0">
                    <a:latin typeface="Times New Roman" pitchFamily="18" charset="0"/>
                    <a:cs typeface="Times New Roman" pitchFamily="18" charset="0"/>
                  </a:rPr>
                  <a:t>of e is v</a:t>
                </a:r>
              </a:p>
            </p:txBody>
          </p:sp>
        </mc:Choice>
        <mc:Fallback xmlns="">
          <p:sp>
            <p:nvSpPr>
              <p:cNvPr id="2" name="Rectangle 1"/>
              <p:cNvSpPr>
                <a:spLocks noRot="1" noChangeAspect="1" noMove="1" noResize="1" noEditPoints="1" noAdjustHandles="1" noChangeArrowheads="1" noChangeShapeType="1" noTextEdit="1"/>
              </p:cNvSpPr>
              <p:nvPr/>
            </p:nvSpPr>
            <p:spPr>
              <a:xfrm>
                <a:off x="304800" y="914400"/>
                <a:ext cx="8763000" cy="4740400"/>
              </a:xfrm>
              <a:prstGeom prst="rect">
                <a:avLst/>
              </a:prstGeom>
              <a:blipFill rotWithShape="1">
                <a:blip r:embed="rId3"/>
                <a:stretch>
                  <a:fillRect t="-643" r="-348" b="-1285"/>
                </a:stretch>
              </a:blipFill>
            </p:spPr>
            <p:txBody>
              <a:bodyPr/>
              <a:lstStyle/>
              <a:p>
                <a:r>
                  <a:rPr lang="en-US">
                    <a:noFill/>
                  </a:rPr>
                  <a:t> </a:t>
                </a:r>
              </a:p>
            </p:txBody>
          </p:sp>
        </mc:Fallback>
      </mc:AlternateContent>
      <p:sp>
        <p:nvSpPr>
          <p:cNvPr id="6"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11</a:t>
            </a:r>
            <a:endParaRPr lang="en-US" sz="1400" dirty="0">
              <a:latin typeface="Times New Roman" pitchFamily="18" charset="0"/>
              <a:cs typeface="Times New Roman" pitchFamily="18" charset="0"/>
            </a:endParaRPr>
          </a:p>
        </p:txBody>
      </p:sp>
      <p:sp>
        <p:nvSpPr>
          <p:cNvPr id="14339"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2" name="Rectangle 1"/>
          <p:cNvSpPr/>
          <p:nvPr/>
        </p:nvSpPr>
        <p:spPr>
          <a:xfrm>
            <a:off x="76200" y="838200"/>
            <a:ext cx="9067800" cy="3477875"/>
          </a:xfrm>
          <a:prstGeom prst="rect">
            <a:avLst/>
          </a:prstGeom>
        </p:spPr>
        <p:txBody>
          <a:bodyPr wrap="square">
            <a:spAutoFit/>
          </a:bodyPr>
          <a:lstStyle/>
          <a:p>
            <a:pPr marL="342900" indent="-342900">
              <a:buBlip>
                <a:blip r:embed="rId2"/>
              </a:buBlip>
            </a:pPr>
            <a:r>
              <a:rPr lang="en-US" altLang="zh-TW" sz="2000" b="1" dirty="0" smtClean="0">
                <a:latin typeface="Times New Roman" pitchFamily="18" charset="0"/>
                <a:cs typeface="Times New Roman" pitchFamily="18" charset="0"/>
              </a:rPr>
              <a:t>Definition-4:</a:t>
            </a:r>
          </a:p>
          <a:p>
            <a:pPr lvl="1"/>
            <a:r>
              <a:rPr lang="en-US" altLang="zh-TW" sz="2000" dirty="0">
                <a:latin typeface="Times New Roman" pitchFamily="18" charset="0"/>
                <a:cs typeface="Times New Roman" pitchFamily="18" charset="0"/>
              </a:rPr>
              <a:t>Let G be a directed graph, v a vertex of G</a:t>
            </a:r>
            <a:r>
              <a:rPr lang="en-US" altLang="zh-TW" sz="2000" dirty="0" smtClean="0">
                <a:latin typeface="Times New Roman" pitchFamily="18" charset="0"/>
                <a:cs typeface="Times New Roman" pitchFamily="18" charset="0"/>
              </a:rPr>
              <a:t>.</a:t>
            </a:r>
          </a:p>
          <a:p>
            <a:pPr marL="1257300" lvl="2" indent="-342900">
              <a:buFont typeface="Wingdings" pitchFamily="2" charset="2"/>
              <a:buChar char="ü"/>
            </a:pPr>
            <a:r>
              <a:rPr lang="en-US" altLang="zh-TW" sz="2000" dirty="0">
                <a:latin typeface="Times New Roman" pitchFamily="18" charset="0"/>
                <a:cs typeface="Times New Roman" pitchFamily="18" charset="0"/>
              </a:rPr>
              <a:t>The </a:t>
            </a:r>
            <a:r>
              <a:rPr lang="en-US" altLang="zh-TW" sz="2000" b="1" i="1" dirty="0">
                <a:latin typeface="Times New Roman" pitchFamily="18" charset="0"/>
                <a:cs typeface="Times New Roman" pitchFamily="18" charset="0"/>
              </a:rPr>
              <a:t>in-degree</a:t>
            </a:r>
            <a:r>
              <a:rPr lang="en-US" altLang="zh-TW" sz="2000" dirty="0">
                <a:latin typeface="Times New Roman" pitchFamily="18" charset="0"/>
                <a:cs typeface="Times New Roman" pitchFamily="18" charset="0"/>
              </a:rPr>
              <a:t> of v, </a:t>
            </a:r>
            <a:r>
              <a:rPr lang="en-US" altLang="zh-TW" sz="2000" dirty="0" err="1">
                <a:solidFill>
                  <a:srgbClr val="3333CC"/>
                </a:solidFill>
                <a:latin typeface="Times New Roman" pitchFamily="18" charset="0"/>
                <a:cs typeface="Times New Roman" pitchFamily="18" charset="0"/>
                <a:sym typeface="Symbol" pitchFamily="18" charset="2"/>
              </a:rPr>
              <a:t>deg</a:t>
            </a:r>
            <a:r>
              <a:rPr lang="en-US" altLang="zh-TW" sz="2000" baseline="30000" dirty="0">
                <a:solidFill>
                  <a:srgbClr val="3333CC"/>
                </a:solidFill>
                <a:latin typeface="Times New Roman" pitchFamily="18" charset="0"/>
                <a:cs typeface="Times New Roman" pitchFamily="18" charset="0"/>
                <a:sym typeface="Symbol" pitchFamily="18" charset="2"/>
              </a:rPr>
              <a:t>-</a:t>
            </a:r>
            <a:r>
              <a:rPr lang="en-US" altLang="zh-TW" sz="2000" dirty="0">
                <a:solidFill>
                  <a:srgbClr val="3333CC"/>
                </a:solidFill>
                <a:latin typeface="Times New Roman" pitchFamily="18" charset="0"/>
                <a:cs typeface="Times New Roman" pitchFamily="18" charset="0"/>
                <a:sym typeface="Symbol" pitchFamily="18" charset="2"/>
              </a:rPr>
              <a:t>(</a:t>
            </a:r>
            <a:r>
              <a:rPr lang="en-US" altLang="zh-TW" sz="2000" i="1" dirty="0">
                <a:solidFill>
                  <a:srgbClr val="3333CC"/>
                </a:solidFill>
                <a:latin typeface="Times New Roman" pitchFamily="18" charset="0"/>
                <a:cs typeface="Times New Roman" pitchFamily="18" charset="0"/>
                <a:sym typeface="Symbol" pitchFamily="18" charset="2"/>
              </a:rPr>
              <a:t>v</a:t>
            </a:r>
            <a:r>
              <a:rPr lang="en-US" altLang="zh-TW" sz="2000" dirty="0">
                <a:solidFill>
                  <a:srgbClr val="3333CC"/>
                </a:solidFill>
                <a:latin typeface="Times New Roman" pitchFamily="18" charset="0"/>
                <a:cs typeface="Times New Roman" pitchFamily="18" charset="0"/>
                <a:sym typeface="Symbol" pitchFamily="18" charset="2"/>
              </a:rPr>
              <a:t>)</a:t>
            </a:r>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is the number of edges going to v or </a:t>
            </a:r>
            <a:r>
              <a:rPr lang="en-US" altLang="zh-TW" sz="2000" dirty="0" smtClean="0">
                <a:latin typeface="Times New Roman" pitchFamily="18" charset="0"/>
                <a:cs typeface="Times New Roman" pitchFamily="18" charset="0"/>
              </a:rPr>
              <a:t>the number </a:t>
            </a:r>
            <a:r>
              <a:rPr lang="en-US" altLang="zh-TW" sz="2000" dirty="0">
                <a:latin typeface="Times New Roman" pitchFamily="18" charset="0"/>
                <a:cs typeface="Times New Roman" pitchFamily="18" charset="0"/>
              </a:rPr>
              <a:t>of edges with as their terminal vertex.</a:t>
            </a:r>
          </a:p>
          <a:p>
            <a:pPr marL="1257300" lvl="2" indent="-342900">
              <a:buFont typeface="Wingdings" pitchFamily="2" charset="2"/>
              <a:buChar char="ü"/>
            </a:pPr>
            <a:r>
              <a:rPr lang="en-US" altLang="zh-TW" sz="2000" dirty="0" smtClean="0">
                <a:latin typeface="Times New Roman" pitchFamily="18" charset="0"/>
                <a:cs typeface="Times New Roman" pitchFamily="18" charset="0"/>
              </a:rPr>
              <a:t>The </a:t>
            </a:r>
            <a:r>
              <a:rPr lang="en-US" altLang="zh-TW" sz="2000" b="1" i="1" dirty="0">
                <a:latin typeface="Times New Roman" pitchFamily="18" charset="0"/>
                <a:cs typeface="Times New Roman" pitchFamily="18" charset="0"/>
              </a:rPr>
              <a:t>out-degree</a:t>
            </a:r>
            <a:r>
              <a:rPr lang="en-US" altLang="zh-TW" sz="2000" dirty="0">
                <a:latin typeface="Times New Roman" pitchFamily="18" charset="0"/>
                <a:cs typeface="Times New Roman" pitchFamily="18" charset="0"/>
              </a:rPr>
              <a:t> of v, </a:t>
            </a:r>
            <a:r>
              <a:rPr lang="en-US" altLang="zh-TW" sz="2000" dirty="0" err="1">
                <a:solidFill>
                  <a:srgbClr val="3333CC"/>
                </a:solidFill>
                <a:latin typeface="Times New Roman" pitchFamily="18" charset="0"/>
                <a:cs typeface="Times New Roman" pitchFamily="18" charset="0"/>
                <a:sym typeface="Symbol" pitchFamily="18" charset="2"/>
              </a:rPr>
              <a:t>deg</a:t>
            </a:r>
            <a:r>
              <a:rPr lang="en-US" altLang="zh-TW" sz="2000" baseline="30000" dirty="0">
                <a:solidFill>
                  <a:srgbClr val="3333CC"/>
                </a:solidFill>
                <a:latin typeface="Times New Roman" pitchFamily="18" charset="0"/>
                <a:cs typeface="Times New Roman" pitchFamily="18" charset="0"/>
                <a:sym typeface="Symbol" pitchFamily="18" charset="2"/>
              </a:rPr>
              <a:t>+</a:t>
            </a:r>
            <a:r>
              <a:rPr lang="en-US" altLang="zh-TW" sz="2000" dirty="0">
                <a:solidFill>
                  <a:srgbClr val="3333CC"/>
                </a:solidFill>
                <a:latin typeface="Times New Roman" pitchFamily="18" charset="0"/>
                <a:cs typeface="Times New Roman" pitchFamily="18" charset="0"/>
                <a:sym typeface="Symbol" pitchFamily="18" charset="2"/>
              </a:rPr>
              <a:t>(</a:t>
            </a:r>
            <a:r>
              <a:rPr lang="en-US" altLang="zh-TW" sz="2000" i="1" dirty="0">
                <a:solidFill>
                  <a:srgbClr val="3333CC"/>
                </a:solidFill>
                <a:latin typeface="Times New Roman" pitchFamily="18" charset="0"/>
                <a:cs typeface="Times New Roman" pitchFamily="18" charset="0"/>
                <a:sym typeface="Symbol" pitchFamily="18" charset="2"/>
              </a:rPr>
              <a:t>v</a:t>
            </a:r>
            <a:r>
              <a:rPr lang="en-US" altLang="zh-TW" sz="2000" dirty="0">
                <a:solidFill>
                  <a:srgbClr val="3333CC"/>
                </a:solidFill>
                <a:latin typeface="Times New Roman" pitchFamily="18" charset="0"/>
                <a:cs typeface="Times New Roman" pitchFamily="18" charset="0"/>
                <a:sym typeface="Symbol" pitchFamily="18" charset="2"/>
              </a:rPr>
              <a:t>)</a:t>
            </a:r>
            <a:r>
              <a:rPr lang="en-US" altLang="zh-TW" sz="2000" dirty="0">
                <a:latin typeface="Times New Roman" pitchFamily="18" charset="0"/>
                <a:cs typeface="Times New Roman" pitchFamily="18" charset="0"/>
                <a:sym typeface="Symbol" pitchFamily="18" charset="2"/>
              </a:rPr>
              <a:t> </a:t>
            </a:r>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is the number of edges coming from </a:t>
            </a:r>
            <a:r>
              <a:rPr lang="en-US" altLang="zh-TW" sz="2000" dirty="0" smtClean="0">
                <a:latin typeface="Times New Roman" pitchFamily="18" charset="0"/>
                <a:cs typeface="Times New Roman" pitchFamily="18" charset="0"/>
              </a:rPr>
              <a:t>v or </a:t>
            </a:r>
            <a:r>
              <a:rPr lang="en-US" altLang="zh-TW" sz="2000" dirty="0">
                <a:latin typeface="Times New Roman" pitchFamily="18" charset="0"/>
                <a:cs typeface="Times New Roman" pitchFamily="18" charset="0"/>
              </a:rPr>
              <a:t>the number of edges with as their initial vertex.</a:t>
            </a:r>
          </a:p>
          <a:p>
            <a:pPr marL="1257300" lvl="2" indent="-342900">
              <a:buFont typeface="Wingdings" pitchFamily="2" charset="2"/>
              <a:buChar char="ü"/>
            </a:pPr>
            <a:r>
              <a:rPr lang="en-US" altLang="zh-TW" sz="2000" dirty="0" smtClean="0">
                <a:latin typeface="Times New Roman" pitchFamily="18" charset="0"/>
                <a:cs typeface="Times New Roman" pitchFamily="18" charset="0"/>
              </a:rPr>
              <a:t>The </a:t>
            </a:r>
            <a:r>
              <a:rPr lang="en-US" altLang="zh-TW" sz="2000" b="1" i="1" dirty="0">
                <a:latin typeface="Times New Roman" pitchFamily="18" charset="0"/>
                <a:cs typeface="Times New Roman" pitchFamily="18" charset="0"/>
              </a:rPr>
              <a:t>degree</a:t>
            </a:r>
            <a:r>
              <a:rPr lang="en-US" altLang="zh-TW" sz="2000" dirty="0">
                <a:latin typeface="Times New Roman" pitchFamily="18" charset="0"/>
                <a:cs typeface="Times New Roman" pitchFamily="18" charset="0"/>
              </a:rPr>
              <a:t> of v, </a:t>
            </a:r>
            <a:r>
              <a:rPr lang="en-US" altLang="zh-TW" sz="2000" dirty="0" err="1" smtClean="0">
                <a:latin typeface="Times New Roman" pitchFamily="18" charset="0"/>
                <a:cs typeface="Times New Roman" pitchFamily="18" charset="0"/>
              </a:rPr>
              <a:t>deg</a:t>
            </a:r>
            <a:r>
              <a:rPr lang="en-US" altLang="zh-TW" sz="2000" dirty="0" smtClean="0">
                <a:latin typeface="Times New Roman" pitchFamily="18" charset="0"/>
                <a:cs typeface="Times New Roman" pitchFamily="18" charset="0"/>
              </a:rPr>
              <a:t>(v) = </a:t>
            </a:r>
            <a:r>
              <a:rPr lang="en-US" altLang="zh-TW" sz="2000" dirty="0" err="1" smtClean="0">
                <a:latin typeface="Times New Roman" pitchFamily="18" charset="0"/>
                <a:cs typeface="Times New Roman" pitchFamily="18" charset="0"/>
                <a:sym typeface="Symbol" pitchFamily="18" charset="2"/>
              </a:rPr>
              <a:t>deg</a:t>
            </a:r>
            <a:r>
              <a:rPr lang="en-US" altLang="zh-TW" sz="2000" baseline="30000" dirty="0" smtClean="0">
                <a:latin typeface="Times New Roman" pitchFamily="18" charset="0"/>
                <a:cs typeface="Times New Roman" pitchFamily="18" charset="0"/>
                <a:sym typeface="Symbol" pitchFamily="18" charset="2"/>
              </a:rPr>
              <a:t>-</a:t>
            </a:r>
            <a:r>
              <a:rPr lang="en-US" altLang="zh-TW" sz="2000" dirty="0" smtClean="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v</a:t>
            </a:r>
            <a:r>
              <a:rPr lang="en-US" altLang="zh-TW" sz="2000" dirty="0">
                <a:latin typeface="Times New Roman" pitchFamily="18" charset="0"/>
                <a:cs typeface="Times New Roman" pitchFamily="18" charset="0"/>
                <a:sym typeface="Symbol" pitchFamily="18" charset="2"/>
              </a:rPr>
              <a:t>) </a:t>
            </a:r>
            <a:r>
              <a:rPr lang="en-US" altLang="zh-TW" sz="2000" dirty="0" smtClean="0">
                <a:latin typeface="Times New Roman" pitchFamily="18" charset="0"/>
                <a:cs typeface="Times New Roman" pitchFamily="18" charset="0"/>
              </a:rPr>
              <a:t>+ </a:t>
            </a:r>
            <a:r>
              <a:rPr lang="en-US" altLang="zh-TW" sz="2000" dirty="0" err="1">
                <a:latin typeface="Times New Roman" pitchFamily="18" charset="0"/>
                <a:cs typeface="Times New Roman" pitchFamily="18" charset="0"/>
                <a:sym typeface="Symbol" pitchFamily="18" charset="2"/>
              </a:rPr>
              <a:t>deg</a:t>
            </a:r>
            <a:r>
              <a:rPr lang="en-US" altLang="zh-TW" sz="2000" baseline="30000" dirty="0">
                <a:latin typeface="Times New Roman" pitchFamily="18" charset="0"/>
                <a:cs typeface="Times New Roman" pitchFamily="18" charset="0"/>
                <a:sym typeface="Symbol" pitchFamily="18" charset="2"/>
              </a:rPr>
              <a:t>+</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v</a:t>
            </a:r>
            <a:r>
              <a:rPr lang="en-US" altLang="zh-TW" sz="2000" dirty="0">
                <a:latin typeface="Times New Roman" pitchFamily="18" charset="0"/>
                <a:cs typeface="Times New Roman" pitchFamily="18" charset="0"/>
                <a:sym typeface="Symbol" pitchFamily="18" charset="2"/>
              </a:rPr>
              <a:t>) </a:t>
            </a:r>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is the sum of v’s </a:t>
            </a:r>
            <a:r>
              <a:rPr lang="en-US" altLang="zh-TW" sz="2000" dirty="0" smtClean="0">
                <a:latin typeface="Times New Roman" pitchFamily="18" charset="0"/>
                <a:cs typeface="Times New Roman" pitchFamily="18" charset="0"/>
              </a:rPr>
              <a:t>in-degree and </a:t>
            </a:r>
            <a:r>
              <a:rPr lang="en-US" altLang="zh-TW" sz="2000" dirty="0">
                <a:latin typeface="Times New Roman" pitchFamily="18" charset="0"/>
                <a:cs typeface="Times New Roman" pitchFamily="18" charset="0"/>
              </a:rPr>
              <a:t>out-degree</a:t>
            </a:r>
            <a:r>
              <a:rPr lang="en-US" altLang="zh-TW" sz="2000" dirty="0" smtClean="0">
                <a:latin typeface="Times New Roman" pitchFamily="18" charset="0"/>
                <a:cs typeface="Times New Roman" pitchFamily="18" charset="0"/>
              </a:rPr>
              <a:t>.</a:t>
            </a:r>
          </a:p>
          <a:p>
            <a:pPr marL="342900" indent="-342900">
              <a:buBlip>
                <a:blip r:embed="rId2"/>
              </a:buBlip>
            </a:pPr>
            <a:r>
              <a:rPr lang="en-US" altLang="zh-TW" sz="2000" b="1" dirty="0">
                <a:latin typeface="Times New Roman" pitchFamily="18" charset="0"/>
                <a:cs typeface="Times New Roman" pitchFamily="18" charset="0"/>
              </a:rPr>
              <a:t>Example 4:</a:t>
            </a:r>
            <a:r>
              <a:rPr lang="en-US" altLang="zh-TW" sz="2000" dirty="0">
                <a:latin typeface="Times New Roman" pitchFamily="18" charset="0"/>
                <a:cs typeface="Times New Roman" pitchFamily="18" charset="0"/>
              </a:rPr>
              <a:t> Find the in-degree and out-degree of each vertex in the graph G with directed </a:t>
            </a:r>
            <a:r>
              <a:rPr lang="en-US" altLang="zh-TW" sz="2000" dirty="0" smtClean="0">
                <a:latin typeface="Times New Roman" pitchFamily="18" charset="0"/>
                <a:cs typeface="Times New Roman" pitchFamily="18" charset="0"/>
              </a:rPr>
              <a:t>edges.</a:t>
            </a:r>
          </a:p>
          <a:p>
            <a:endParaRPr lang="en-US" altLang="zh-TW" sz="2000" dirty="0">
              <a:latin typeface="Times New Roman" pitchFamily="18" charset="0"/>
              <a:cs typeface="Times New Roman" pitchFamily="18" charset="0"/>
            </a:endParaRPr>
          </a:p>
        </p:txBody>
      </p:sp>
      <p:sp>
        <p:nvSpPr>
          <p:cNvPr id="6"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grpSp>
        <p:nvGrpSpPr>
          <p:cNvPr id="7" name="群組 49"/>
          <p:cNvGrpSpPr>
            <a:grpSpLocks/>
          </p:cNvGrpSpPr>
          <p:nvPr/>
        </p:nvGrpSpPr>
        <p:grpSpPr bwMode="auto">
          <a:xfrm>
            <a:off x="457200" y="3886200"/>
            <a:ext cx="4511675" cy="2595563"/>
            <a:chOff x="609600" y="4191000"/>
            <a:chExt cx="4511922" cy="2595265"/>
          </a:xfrm>
        </p:grpSpPr>
        <p:sp>
          <p:nvSpPr>
            <p:cNvPr id="8" name="Text Box 26"/>
            <p:cNvSpPr txBox="1">
              <a:spLocks noChangeArrowheads="1"/>
            </p:cNvSpPr>
            <p:nvPr/>
          </p:nvSpPr>
          <p:spPr bwMode="auto">
            <a:xfrm>
              <a:off x="609600" y="44958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a</a:t>
              </a:r>
            </a:p>
          </p:txBody>
        </p:sp>
        <p:sp>
          <p:nvSpPr>
            <p:cNvPr id="9" name="Text Box 27"/>
            <p:cNvSpPr txBox="1">
              <a:spLocks noChangeArrowheads="1"/>
            </p:cNvSpPr>
            <p:nvPr/>
          </p:nvSpPr>
          <p:spPr bwMode="auto">
            <a:xfrm>
              <a:off x="2819400" y="41910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b</a:t>
              </a:r>
            </a:p>
          </p:txBody>
        </p:sp>
        <p:cxnSp>
          <p:nvCxnSpPr>
            <p:cNvPr id="10" name="AutoShape 13"/>
            <p:cNvCxnSpPr>
              <a:cxnSpLocks noChangeShapeType="1"/>
              <a:stCxn id="22" idx="6"/>
              <a:endCxn id="25" idx="2"/>
            </p:cNvCxnSpPr>
            <p:nvPr/>
          </p:nvCxnSpPr>
          <p:spPr bwMode="auto">
            <a:xfrm>
              <a:off x="1066800" y="4640263"/>
              <a:ext cx="1920875" cy="1588"/>
            </a:xfrm>
            <a:prstGeom prst="straightConnector1">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1" name="AutoShape 15"/>
            <p:cNvCxnSpPr>
              <a:cxnSpLocks noChangeShapeType="1"/>
              <a:stCxn id="25" idx="0"/>
              <a:endCxn id="24" idx="0"/>
            </p:cNvCxnSpPr>
            <p:nvPr/>
          </p:nvCxnSpPr>
          <p:spPr bwMode="auto">
            <a:xfrm rot="16200000" flipH="1">
              <a:off x="2255838" y="5372100"/>
              <a:ext cx="1600200" cy="1588"/>
            </a:xfrm>
            <a:prstGeom prst="straightConnector1">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 name="AutoShape 17"/>
            <p:cNvCxnSpPr>
              <a:cxnSpLocks noChangeShapeType="1"/>
              <a:stCxn id="18" idx="0"/>
            </p:cNvCxnSpPr>
            <p:nvPr/>
          </p:nvCxnSpPr>
          <p:spPr bwMode="auto">
            <a:xfrm rot="-5400000" flipH="1" flipV="1">
              <a:off x="3192431" y="4503769"/>
              <a:ext cx="1624200" cy="1913061"/>
            </a:xfrm>
            <a:prstGeom prst="straightConnector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3" name="AutoShape 19"/>
            <p:cNvCxnSpPr>
              <a:cxnSpLocks noChangeShapeType="1"/>
            </p:cNvCxnSpPr>
            <p:nvPr/>
          </p:nvCxnSpPr>
          <p:spPr bwMode="auto">
            <a:xfrm rot="16200000" flipH="1">
              <a:off x="2060207" y="5331194"/>
              <a:ext cx="1587" cy="1836000"/>
            </a:xfrm>
            <a:prstGeom prst="curvedConnector3">
              <a:avLst>
                <a:gd name="adj1" fmla="val 16500005"/>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4" name="AutoShape 20"/>
            <p:cNvCxnSpPr>
              <a:cxnSpLocks noChangeShapeType="1"/>
            </p:cNvCxnSpPr>
            <p:nvPr/>
          </p:nvCxnSpPr>
          <p:spPr bwMode="auto">
            <a:xfrm rot="5400000" flipV="1">
              <a:off x="2019919" y="5295281"/>
              <a:ext cx="1762" cy="1908000"/>
            </a:xfrm>
            <a:prstGeom prst="curvedConnector3">
              <a:avLst>
                <a:gd name="adj1" fmla="val -785074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23"/>
            <p:cNvCxnSpPr>
              <a:cxnSpLocks noChangeShapeType="1"/>
            </p:cNvCxnSpPr>
            <p:nvPr/>
          </p:nvCxnSpPr>
          <p:spPr bwMode="auto">
            <a:xfrm rot="10800000" flipH="1" flipV="1">
              <a:off x="1066800" y="4648200"/>
              <a:ext cx="1588" cy="1548000"/>
            </a:xfrm>
            <a:prstGeom prst="curvedConnector3">
              <a:avLst>
                <a:gd name="adj1" fmla="val 616499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6" name="AutoShape 24"/>
            <p:cNvCxnSpPr>
              <a:cxnSpLocks noChangeShapeType="1"/>
              <a:stCxn id="25" idx="6"/>
              <a:endCxn id="26" idx="2"/>
            </p:cNvCxnSpPr>
            <p:nvPr/>
          </p:nvCxnSpPr>
          <p:spPr bwMode="auto">
            <a:xfrm>
              <a:off x="3124200" y="4640263"/>
              <a:ext cx="1844675" cy="1588"/>
            </a:xfrm>
            <a:prstGeom prst="straightConnector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7" name="AutoShape 28"/>
            <p:cNvCxnSpPr>
              <a:cxnSpLocks noChangeShapeType="1"/>
            </p:cNvCxnSpPr>
            <p:nvPr/>
          </p:nvCxnSpPr>
          <p:spPr bwMode="auto">
            <a:xfrm rot="5400000" flipH="1">
              <a:off x="4953000" y="4648200"/>
              <a:ext cx="144000" cy="1588"/>
            </a:xfrm>
            <a:prstGeom prst="curvedConnector5">
              <a:avLst>
                <a:gd name="adj1" fmla="val -100000"/>
                <a:gd name="adj2" fmla="val -21600009"/>
                <a:gd name="adj3" fmla="val 200000"/>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8" name="Text Box 30"/>
            <p:cNvSpPr txBox="1">
              <a:spLocks noChangeArrowheads="1"/>
            </p:cNvSpPr>
            <p:nvPr/>
          </p:nvSpPr>
          <p:spPr bwMode="auto">
            <a:xfrm>
              <a:off x="4800600" y="46482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c</a:t>
              </a:r>
            </a:p>
          </p:txBody>
        </p:sp>
        <p:sp>
          <p:nvSpPr>
            <p:cNvPr id="19" name="Text Box 31"/>
            <p:cNvSpPr txBox="1">
              <a:spLocks noChangeArrowheads="1"/>
            </p:cNvSpPr>
            <p:nvPr/>
          </p:nvSpPr>
          <p:spPr bwMode="auto">
            <a:xfrm>
              <a:off x="854075" y="63246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e</a:t>
              </a:r>
            </a:p>
          </p:txBody>
        </p:sp>
        <p:sp>
          <p:nvSpPr>
            <p:cNvPr id="20" name="Text Box 32"/>
            <p:cNvSpPr txBox="1">
              <a:spLocks noChangeArrowheads="1"/>
            </p:cNvSpPr>
            <p:nvPr/>
          </p:nvSpPr>
          <p:spPr bwMode="auto">
            <a:xfrm>
              <a:off x="2835275" y="6324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d</a:t>
              </a:r>
            </a:p>
          </p:txBody>
        </p:sp>
        <p:sp>
          <p:nvSpPr>
            <p:cNvPr id="21" name="Text Box 33"/>
            <p:cNvSpPr txBox="1">
              <a:spLocks noChangeArrowheads="1"/>
            </p:cNvSpPr>
            <p:nvPr/>
          </p:nvSpPr>
          <p:spPr bwMode="auto">
            <a:xfrm>
              <a:off x="4800600" y="6248400"/>
              <a:ext cx="209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f</a:t>
              </a:r>
            </a:p>
          </p:txBody>
        </p:sp>
        <p:sp>
          <p:nvSpPr>
            <p:cNvPr id="22" name="Oval 4"/>
            <p:cNvSpPr>
              <a:spLocks noChangeArrowheads="1"/>
            </p:cNvSpPr>
            <p:nvPr/>
          </p:nvSpPr>
          <p:spPr bwMode="auto">
            <a:xfrm>
              <a:off x="930275" y="45720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3" name="Oval 4"/>
            <p:cNvSpPr>
              <a:spLocks noChangeArrowheads="1"/>
            </p:cNvSpPr>
            <p:nvPr/>
          </p:nvSpPr>
          <p:spPr bwMode="auto">
            <a:xfrm>
              <a:off x="1006475" y="61722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4" name="Oval 4"/>
            <p:cNvSpPr>
              <a:spLocks noChangeArrowheads="1"/>
            </p:cNvSpPr>
            <p:nvPr/>
          </p:nvSpPr>
          <p:spPr bwMode="auto">
            <a:xfrm>
              <a:off x="2987675" y="61722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5" name="Oval 4"/>
            <p:cNvSpPr>
              <a:spLocks noChangeArrowheads="1"/>
            </p:cNvSpPr>
            <p:nvPr/>
          </p:nvSpPr>
          <p:spPr bwMode="auto">
            <a:xfrm>
              <a:off x="2987675" y="45720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6" name="Oval 4"/>
            <p:cNvSpPr>
              <a:spLocks noChangeArrowheads="1"/>
            </p:cNvSpPr>
            <p:nvPr/>
          </p:nvSpPr>
          <p:spPr bwMode="auto">
            <a:xfrm>
              <a:off x="4968875" y="45720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7" name="Oval 4"/>
            <p:cNvSpPr>
              <a:spLocks noChangeArrowheads="1"/>
            </p:cNvSpPr>
            <p:nvPr/>
          </p:nvSpPr>
          <p:spPr bwMode="auto">
            <a:xfrm>
              <a:off x="4892675" y="60960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cxnSp>
          <p:nvCxnSpPr>
            <p:cNvPr id="28" name="AutoShape 20"/>
            <p:cNvCxnSpPr>
              <a:cxnSpLocks noChangeShapeType="1"/>
            </p:cNvCxnSpPr>
            <p:nvPr/>
          </p:nvCxnSpPr>
          <p:spPr bwMode="auto">
            <a:xfrm rot="5400000" flipV="1">
              <a:off x="3029610" y="2685391"/>
              <a:ext cx="1762" cy="3927381"/>
            </a:xfrm>
            <a:prstGeom prst="curvedConnector3">
              <a:avLst>
                <a:gd name="adj1" fmla="val -20824634"/>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9" name="AutoShape 23"/>
            <p:cNvCxnSpPr>
              <a:cxnSpLocks noChangeShapeType="1"/>
            </p:cNvCxnSpPr>
            <p:nvPr/>
          </p:nvCxnSpPr>
          <p:spPr bwMode="auto">
            <a:xfrm rot="10800000" flipH="1" flipV="1">
              <a:off x="1006475" y="4698300"/>
              <a:ext cx="1588" cy="1512000"/>
            </a:xfrm>
            <a:prstGeom prst="curvedConnector3">
              <a:avLst>
                <a:gd name="adj1" fmla="val -8230546"/>
              </a:avLst>
            </a:prstGeom>
            <a:noFill/>
            <a:ln w="9525">
              <a:solidFill>
                <a:schemeClr val="tx1"/>
              </a:solidFill>
              <a:round/>
              <a:headEnd type="triangle" w="lg" len="lg"/>
              <a:tailEnd type="none" w="lg" len="lg"/>
            </a:ln>
            <a:extLst>
              <a:ext uri="{909E8E84-426E-40DD-AFC4-6F175D3DCCD1}">
                <a14:hiddenFill xmlns:a14="http://schemas.microsoft.com/office/drawing/2010/main">
                  <a:noFill/>
                </a14:hiddenFill>
              </a:ext>
            </a:extLst>
          </p:spPr>
        </p:cxnSp>
        <p:cxnSp>
          <p:nvCxnSpPr>
            <p:cNvPr id="30" name="AutoShape 28"/>
            <p:cNvCxnSpPr>
              <a:cxnSpLocks noChangeShapeType="1"/>
            </p:cNvCxnSpPr>
            <p:nvPr/>
          </p:nvCxnSpPr>
          <p:spPr bwMode="auto">
            <a:xfrm rot="16200000" flipH="1">
              <a:off x="995594" y="6243406"/>
              <a:ext cx="144000" cy="1588"/>
            </a:xfrm>
            <a:prstGeom prst="curvedConnector5">
              <a:avLst>
                <a:gd name="adj1" fmla="val -100000"/>
                <a:gd name="adj2" fmla="val -21600009"/>
                <a:gd name="adj3" fmla="val 200000"/>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1" name="AutoShape 28"/>
            <p:cNvCxnSpPr>
              <a:cxnSpLocks noChangeShapeType="1"/>
            </p:cNvCxnSpPr>
            <p:nvPr/>
          </p:nvCxnSpPr>
          <p:spPr bwMode="auto">
            <a:xfrm flipH="1">
              <a:off x="919394" y="4643206"/>
              <a:ext cx="144000" cy="1588"/>
            </a:xfrm>
            <a:prstGeom prst="curvedConnector5">
              <a:avLst>
                <a:gd name="adj1" fmla="val -100000"/>
                <a:gd name="adj2" fmla="val -21600009"/>
                <a:gd name="adj3" fmla="val 200000"/>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32" name="Text Box 41"/>
          <p:cNvSpPr txBox="1">
            <a:spLocks noChangeArrowheads="1"/>
          </p:cNvSpPr>
          <p:nvPr/>
        </p:nvSpPr>
        <p:spPr bwMode="auto">
          <a:xfrm>
            <a:off x="5410200" y="4309408"/>
            <a:ext cx="3581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a</a:t>
            </a:r>
            <a:r>
              <a:rPr lang="en-US" altLang="zh-TW" sz="2000" dirty="0">
                <a:latin typeface="Times New Roman" pitchFamily="18" charset="0"/>
                <a:cs typeface="Times New Roman" pitchFamily="18" charset="0"/>
              </a:rPr>
              <a:t>)=2, </a:t>
            </a:r>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a</a:t>
            </a:r>
            <a:r>
              <a:rPr lang="en-US" altLang="zh-TW" sz="2000" dirty="0">
                <a:latin typeface="Times New Roman" pitchFamily="18" charset="0"/>
                <a:cs typeface="Times New Roman" pitchFamily="18" charset="0"/>
              </a:rPr>
              <a:t>)=4</a:t>
            </a:r>
          </a:p>
          <a:p>
            <a:pPr eaLnBrk="1" hangingPunct="1"/>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b</a:t>
            </a:r>
            <a:r>
              <a:rPr lang="en-US" altLang="zh-TW" sz="2000" dirty="0">
                <a:latin typeface="Times New Roman" pitchFamily="18" charset="0"/>
                <a:cs typeface="Times New Roman" pitchFamily="18" charset="0"/>
              </a:rPr>
              <a:t>)=2, </a:t>
            </a:r>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b</a:t>
            </a:r>
            <a:r>
              <a:rPr lang="en-US" altLang="zh-TW" sz="2000" dirty="0">
                <a:latin typeface="Times New Roman" pitchFamily="18" charset="0"/>
                <a:cs typeface="Times New Roman" pitchFamily="18" charset="0"/>
              </a:rPr>
              <a:t>)=1</a:t>
            </a:r>
          </a:p>
          <a:p>
            <a:pPr eaLnBrk="1" hangingPunct="1"/>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c</a:t>
            </a:r>
            <a:r>
              <a:rPr lang="en-US" altLang="zh-TW" sz="2000" dirty="0">
                <a:latin typeface="Times New Roman" pitchFamily="18" charset="0"/>
                <a:cs typeface="Times New Roman" pitchFamily="18" charset="0"/>
              </a:rPr>
              <a:t>)=3, </a:t>
            </a:r>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c</a:t>
            </a:r>
            <a:r>
              <a:rPr lang="en-US" altLang="zh-TW" sz="2000" dirty="0">
                <a:latin typeface="Times New Roman" pitchFamily="18" charset="0"/>
                <a:cs typeface="Times New Roman" pitchFamily="18" charset="0"/>
              </a:rPr>
              <a:t>)=2</a:t>
            </a:r>
          </a:p>
          <a:p>
            <a:pPr eaLnBrk="1" hangingPunct="1"/>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d</a:t>
            </a:r>
            <a:r>
              <a:rPr lang="en-US" altLang="zh-TW" sz="2000" dirty="0">
                <a:latin typeface="Times New Roman" pitchFamily="18" charset="0"/>
                <a:cs typeface="Times New Roman" pitchFamily="18" charset="0"/>
              </a:rPr>
              <a:t>)=2, </a:t>
            </a:r>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d</a:t>
            </a:r>
            <a:r>
              <a:rPr lang="en-US" altLang="zh-TW" sz="2000" dirty="0">
                <a:latin typeface="Times New Roman" pitchFamily="18" charset="0"/>
                <a:cs typeface="Times New Roman" pitchFamily="18" charset="0"/>
              </a:rPr>
              <a:t>)=2</a:t>
            </a:r>
          </a:p>
          <a:p>
            <a:pPr eaLnBrk="1" hangingPunct="1"/>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)=3, </a:t>
            </a:r>
            <a:r>
              <a:rPr lang="en-US" altLang="zh-TW" sz="2000" dirty="0" err="1">
                <a:latin typeface="Times New Roman" pitchFamily="18" charset="0"/>
                <a:cs typeface="Times New Roman" pitchFamily="18" charset="0"/>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)=3</a:t>
            </a:r>
          </a:p>
          <a:p>
            <a:pPr eaLnBrk="1" hangingPunct="1"/>
            <a:r>
              <a:rPr lang="en-US" altLang="zh-TW" sz="2000" dirty="0" err="1">
                <a:latin typeface="Times New Roman" pitchFamily="18" charset="0"/>
                <a:cs typeface="Times New Roman" pitchFamily="18" charset="0"/>
                <a:sym typeface="Symbol" pitchFamily="18" charset="2"/>
              </a:rPr>
              <a:t>deg</a:t>
            </a:r>
            <a:r>
              <a:rPr lang="en-US" altLang="zh-TW" sz="2000" baseline="30000" dirty="0">
                <a:latin typeface="Times New Roman" pitchFamily="18" charset="0"/>
                <a:cs typeface="Times New Roman" pitchFamily="18" charset="0"/>
              </a:rPr>
              <a:t>-</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rPr>
              <a:t>f </a:t>
            </a:r>
            <a:r>
              <a:rPr lang="en-US" altLang="zh-TW" sz="2000" dirty="0">
                <a:latin typeface="Times New Roman" pitchFamily="18" charset="0"/>
                <a:cs typeface="Times New Roman" pitchFamily="18" charset="0"/>
                <a:sym typeface="Symbol" pitchFamily="18" charset="2"/>
              </a:rPr>
              <a:t>)=0, </a:t>
            </a:r>
            <a:r>
              <a:rPr lang="en-US" altLang="zh-TW" sz="2000" dirty="0" err="1">
                <a:latin typeface="Times New Roman" pitchFamily="18" charset="0"/>
                <a:cs typeface="Times New Roman" pitchFamily="18" charset="0"/>
                <a:sym typeface="Symbol" pitchFamily="18" charset="2"/>
              </a:rPr>
              <a:t>deg</a:t>
            </a:r>
            <a:r>
              <a:rPr lang="en-US" altLang="zh-TW" sz="2000" baseline="30000" dirty="0">
                <a:latin typeface="Times New Roman" pitchFamily="18" charset="0"/>
                <a:cs typeface="Times New Roman" pitchFamily="18" charset="0"/>
                <a:sym typeface="Symbol" pitchFamily="18" charset="2"/>
              </a:rPr>
              <a:t>+</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rPr>
              <a:t>f </a:t>
            </a:r>
            <a:r>
              <a:rPr lang="en-US" altLang="zh-TW" sz="2000" dirty="0">
                <a:latin typeface="Times New Roman" pitchFamily="18" charset="0"/>
                <a:cs typeface="Times New Roman" pitchFamily="18" charset="0"/>
                <a:sym typeface="Symbol" pitchFamily="18" charset="2"/>
              </a:rPr>
              <a:t>)=0</a:t>
            </a:r>
          </a:p>
        </p:txBody>
      </p:sp>
    </p:spTree>
    <p:extLst>
      <p:ext uri="{BB962C8B-B14F-4D97-AF65-F5344CB8AC3E}">
        <p14:creationId xmlns:p14="http://schemas.microsoft.com/office/powerpoint/2010/main" val="150905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12</a:t>
            </a:r>
          </a:p>
        </p:txBody>
      </p:sp>
      <p:sp>
        <p:nvSpPr>
          <p:cNvPr id="16387"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mc:AlternateContent xmlns:mc="http://schemas.openxmlformats.org/markup-compatibility/2006" xmlns:a14="http://schemas.microsoft.com/office/drawing/2010/main">
        <mc:Choice Requires="a14">
          <p:sp>
            <p:nvSpPr>
              <p:cNvPr id="2" name="Rectangle 1"/>
              <p:cNvSpPr/>
              <p:nvPr/>
            </p:nvSpPr>
            <p:spPr>
              <a:xfrm>
                <a:off x="76200" y="838200"/>
                <a:ext cx="8996424" cy="5201424"/>
              </a:xfrm>
              <a:prstGeom prst="rect">
                <a:avLst/>
              </a:prstGeom>
            </p:spPr>
            <p:txBody>
              <a:bodyPr wrap="square">
                <a:spAutoFit/>
              </a:bodyPr>
              <a:lstStyle/>
              <a:p>
                <a:pPr marL="342900" indent="-342900">
                  <a:buBlip>
                    <a:blip r:embed="rId3"/>
                  </a:buBlip>
                </a:pPr>
                <a:r>
                  <a:rPr lang="en-US" sz="2000" b="1" dirty="0" smtClean="0">
                    <a:latin typeface="Times New Roman" pitchFamily="18" charset="0"/>
                    <a:cs typeface="Times New Roman" pitchFamily="18" charset="0"/>
                  </a:rPr>
                  <a:t>Theorem 3:</a:t>
                </a:r>
                <a:r>
                  <a:rPr lang="en-US" sz="2000" dirty="0" smtClean="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Let G = ( V , E) b e a graph with directed edges. </a:t>
                </a:r>
                <a:r>
                  <a:rPr lang="en-US" sz="2000" dirty="0" smtClean="0">
                    <a:latin typeface="Times New Roman" pitchFamily="18" charset="0"/>
                    <a:cs typeface="Times New Roman" pitchFamily="18" charset="0"/>
                  </a:rPr>
                  <a:t>Then</a:t>
                </a:r>
              </a:p>
              <a:p>
                <a:pPr lvl="1"/>
                <a:endParaRPr lang="en-US" sz="2000" b="1" dirty="0">
                  <a:latin typeface="Times New Roman" pitchFamily="18" charset="0"/>
                  <a:cs typeface="Times New Roman" pitchFamily="18" charset="0"/>
                </a:endParaRPr>
              </a:p>
              <a:p>
                <a:pPr marL="800100" lvl="1" indent="-342900">
                  <a:buFont typeface="Wingdings" pitchFamily="2" charset="2"/>
                  <a:buChar char="ü"/>
                </a:pPr>
                <a:endParaRPr lang="en-US" sz="2000" b="1" dirty="0" smtClean="0">
                  <a:latin typeface="Times New Roman" pitchFamily="18" charset="0"/>
                  <a:cs typeface="Times New Roman" pitchFamily="18" charset="0"/>
                </a:endParaRPr>
              </a:p>
              <a:p>
                <a:pPr marL="342900" indent="-342900" eaLnBrk="1" hangingPunct="1">
                  <a:buBlip>
                    <a:blip r:embed="rId3"/>
                  </a:buBlip>
                </a:pPr>
                <a:r>
                  <a:rPr lang="en-US" altLang="zh-TW" sz="2000" dirty="0">
                    <a:latin typeface="Times New Roman" pitchFamily="18" charset="0"/>
                    <a:cs typeface="Times New Roman" pitchFamily="18" charset="0"/>
                  </a:rPr>
                  <a:t>A simple graph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 is called </a:t>
                </a:r>
                <a:r>
                  <a:rPr lang="en-US" altLang="zh-TW" sz="2000" dirty="0" smtClean="0">
                    <a:solidFill>
                      <a:srgbClr val="0000CC"/>
                    </a:solidFill>
                    <a:latin typeface="Times New Roman" pitchFamily="18" charset="0"/>
                    <a:cs typeface="Times New Roman" pitchFamily="18" charset="0"/>
                  </a:rPr>
                  <a:t>regular</a:t>
                </a:r>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if every vertex of this graph has the </a:t>
                </a:r>
                <a:r>
                  <a:rPr lang="en-US" altLang="zh-TW" sz="2000" dirty="0" smtClean="0">
                    <a:latin typeface="Times New Roman" pitchFamily="18" charset="0"/>
                    <a:cs typeface="Times New Roman" pitchFamily="18" charset="0"/>
                  </a:rPr>
                  <a:t>same </a:t>
                </a:r>
                <a:r>
                  <a:rPr lang="en-US" altLang="zh-TW" sz="2000" dirty="0">
                    <a:latin typeface="Times New Roman" pitchFamily="18" charset="0"/>
                    <a:cs typeface="Times New Roman" pitchFamily="18" charset="0"/>
                  </a:rPr>
                  <a:t>degree. A regular graph is called </a:t>
                </a:r>
                <a:r>
                  <a:rPr lang="en-US" altLang="zh-TW" sz="2000" i="1" dirty="0" smtClean="0">
                    <a:solidFill>
                      <a:srgbClr val="0000CC"/>
                    </a:solidFill>
                    <a:latin typeface="Times New Roman" pitchFamily="18" charset="0"/>
                    <a:cs typeface="Times New Roman" pitchFamily="18" charset="0"/>
                  </a:rPr>
                  <a:t>n</a:t>
                </a:r>
                <a:r>
                  <a:rPr lang="en-US" altLang="zh-TW" sz="2000" dirty="0" smtClean="0">
                    <a:solidFill>
                      <a:srgbClr val="0000CC"/>
                    </a:solidFill>
                    <a:latin typeface="Times New Roman" pitchFamily="18" charset="0"/>
                    <a:cs typeface="Times New Roman" pitchFamily="18" charset="0"/>
                  </a:rPr>
                  <a:t>-regular</a:t>
                </a:r>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if </a:t>
                </a:r>
                <a:r>
                  <a:rPr lang="en-US" altLang="zh-TW" sz="2000" dirty="0" err="1">
                    <a:latin typeface="Times New Roman" pitchFamily="18" charset="0"/>
                    <a:cs typeface="Times New Roman" pitchFamily="18" charset="0"/>
                  </a:rPr>
                  <a:t>deg</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n</a:t>
                </a:r>
                <a:r>
                  <a:rPr lang="en-US" altLang="zh-TW" sz="2000" dirty="0">
                    <a:latin typeface="Times New Roman" pitchFamily="18" charset="0"/>
                    <a:cs typeface="Times New Roman" pitchFamily="18" charset="0"/>
                  </a:rPr>
                  <a:t> , </a:t>
                </a:r>
                <a:r>
                  <a:rPr lang="en-US" altLang="zh-TW" sz="2000" dirty="0">
                    <a:latin typeface="Times New Roman" pitchFamily="18" charset="0"/>
                    <a:cs typeface="Times New Roman" pitchFamily="18" charset="0"/>
                    <a:sym typeface="Symbol" pitchFamily="18" charset="2"/>
                  </a:rPr>
                  <a:t></a:t>
                </a:r>
                <a:r>
                  <a:rPr lang="en-US" altLang="zh-TW" sz="2000" i="1" dirty="0" err="1">
                    <a:latin typeface="Times New Roman" pitchFamily="18" charset="0"/>
                    <a:cs typeface="Times New Roman" pitchFamily="18" charset="0"/>
                  </a:rPr>
                  <a:t>v</a:t>
                </a:r>
                <a:r>
                  <a:rPr lang="en-US" altLang="zh-TW" sz="2000" dirty="0" err="1">
                    <a:latin typeface="Times New Roman" pitchFamily="18" charset="0"/>
                    <a:cs typeface="Times New Roman" pitchFamily="18" charset="0"/>
                    <a:sym typeface="Symbol" pitchFamily="18" charset="2"/>
                  </a:rPr>
                  <a:t></a:t>
                </a:r>
                <a:r>
                  <a:rPr lang="en-US" altLang="zh-TW" sz="2000" i="1" dirty="0" err="1" smtClean="0">
                    <a:latin typeface="Times New Roman" pitchFamily="18" charset="0"/>
                    <a:cs typeface="Times New Roman" pitchFamily="18" charset="0"/>
                    <a:sym typeface="Symbol" pitchFamily="18" charset="2"/>
                  </a:rPr>
                  <a:t>V</a:t>
                </a:r>
                <a:endParaRPr lang="en-US" altLang="zh-TW" sz="2000" i="1" dirty="0" smtClean="0">
                  <a:latin typeface="Times New Roman" pitchFamily="18" charset="0"/>
                  <a:cs typeface="Times New Roman" pitchFamily="18" charset="0"/>
                  <a:sym typeface="Symbol" pitchFamily="18" charset="2"/>
                </a:endParaRPr>
              </a:p>
              <a:p>
                <a:pPr marL="342900" indent="-342900" eaLnBrk="1" hangingPunct="1">
                  <a:buBlip>
                    <a:blip r:embed="rId3"/>
                  </a:buBlip>
                </a:pPr>
                <a:endParaRPr lang="en-US" sz="2000" b="1" i="1" dirty="0">
                  <a:latin typeface="Times New Roman" pitchFamily="18" charset="0"/>
                  <a:cs typeface="Times New Roman" pitchFamily="18" charset="0"/>
                  <a:sym typeface="Symbol" pitchFamily="18" charset="2"/>
                </a:endParaRPr>
              </a:p>
              <a:p>
                <a:pPr marL="342900" indent="-342900" eaLnBrk="1" hangingPunct="1">
                  <a:buBlip>
                    <a:blip r:embed="rId3"/>
                  </a:buBlip>
                </a:pPr>
                <a:endParaRPr lang="en-US" sz="2000" b="1" i="1" dirty="0" smtClean="0">
                  <a:latin typeface="Times New Roman" pitchFamily="18" charset="0"/>
                  <a:cs typeface="Times New Roman" pitchFamily="18" charset="0"/>
                  <a:sym typeface="Symbol" pitchFamily="18" charset="2"/>
                </a:endParaRPr>
              </a:p>
              <a:p>
                <a:r>
                  <a:rPr lang="en-US" altLang="zh-TW" sz="2000" dirty="0" smtClean="0"/>
                  <a:t>                                                                   </a:t>
                </a:r>
                <a:r>
                  <a:rPr lang="en-US" altLang="zh-TW" sz="2000" dirty="0" smtClean="0">
                    <a:latin typeface="Times New Roman" pitchFamily="18" charset="0"/>
                    <a:cs typeface="Times New Roman" pitchFamily="18" charset="0"/>
                  </a:rPr>
                  <a:t>is </a:t>
                </a:r>
                <a:r>
                  <a:rPr lang="en-US" altLang="zh-TW" sz="2000" dirty="0">
                    <a:latin typeface="Times New Roman" pitchFamily="18" charset="0"/>
                    <a:cs typeface="Times New Roman" pitchFamily="18" charset="0"/>
                  </a:rPr>
                  <a:t>3-regular</a:t>
                </a:r>
                <a:r>
                  <a:rPr lang="en-US" altLang="zh-TW" sz="2000" dirty="0" smtClean="0">
                    <a:latin typeface="Times New Roman" pitchFamily="18" charset="0"/>
                    <a:cs typeface="Times New Roman" pitchFamily="18" charset="0"/>
                  </a:rPr>
                  <a:t>.</a:t>
                </a:r>
                <a:endParaRPr lang="en-US" sz="2000" b="1" i="1" dirty="0">
                  <a:latin typeface="Times New Roman" pitchFamily="18" charset="0"/>
                  <a:cs typeface="Times New Roman" pitchFamily="18" charset="0"/>
                  <a:sym typeface="Symbol" pitchFamily="18" charset="2"/>
                </a:endParaRPr>
              </a:p>
              <a:p>
                <a:pPr eaLnBrk="1" hangingPunct="1"/>
                <a:endParaRPr lang="en-US" sz="2000" b="1" dirty="0" smtClean="0">
                  <a:latin typeface="Times New Roman" pitchFamily="18" charset="0"/>
                  <a:cs typeface="Times New Roman" pitchFamily="18" charset="0"/>
                </a:endParaRPr>
              </a:p>
              <a:p>
                <a:pPr algn="ctr"/>
                <a:r>
                  <a:rPr lang="en-US" sz="2000" b="1" u="sng" dirty="0" smtClean="0">
                    <a:latin typeface="Times New Roman" pitchFamily="18" charset="0"/>
                    <a:cs typeface="Times New Roman" pitchFamily="18" charset="0"/>
                  </a:rPr>
                  <a:t>Some Special Simple Graph</a:t>
                </a:r>
              </a:p>
              <a:p>
                <a:pPr marL="342900" indent="-342900">
                  <a:buBlip>
                    <a:blip r:embed="rId3"/>
                  </a:buBlip>
                </a:pPr>
                <a:r>
                  <a:rPr lang="en-US" sz="2000" b="1" dirty="0">
                    <a:latin typeface="Times New Roman" pitchFamily="18" charset="0"/>
                    <a:cs typeface="Times New Roman" pitchFamily="18" charset="0"/>
                  </a:rPr>
                  <a:t>Complete Graph</a:t>
                </a:r>
                <a:r>
                  <a:rPr lang="en-US" sz="2000" b="1" dirty="0" smtClean="0">
                    <a:latin typeface="Times New Roman" pitchFamily="18" charset="0"/>
                    <a:cs typeface="Times New Roman" pitchFamily="18" charset="0"/>
                  </a:rPr>
                  <a:t>:</a:t>
                </a:r>
              </a:p>
              <a:p>
                <a:pPr marL="800100" lvl="1" indent="-342900">
                  <a:buFont typeface="Wingdings" pitchFamily="2" charset="2"/>
                  <a:buChar char="ü"/>
                </a:pPr>
                <a:r>
                  <a:rPr lang="en-US" altLang="zh-TW" sz="2000" dirty="0">
                    <a:latin typeface="Times New Roman" pitchFamily="18" charset="0"/>
                    <a:cs typeface="Times New Roman" pitchFamily="18" charset="0"/>
                  </a:rPr>
                  <a:t>The </a:t>
                </a:r>
                <a:r>
                  <a:rPr lang="en-US" altLang="zh-TW" sz="2000" dirty="0">
                    <a:solidFill>
                      <a:srgbClr val="0000CC"/>
                    </a:solidFill>
                    <a:latin typeface="Times New Roman" pitchFamily="18" charset="0"/>
                    <a:cs typeface="Times New Roman" pitchFamily="18" charset="0"/>
                  </a:rPr>
                  <a:t>complete graph on </a:t>
                </a:r>
                <a:r>
                  <a:rPr lang="en-US" altLang="zh-TW" sz="2000" i="1" dirty="0">
                    <a:solidFill>
                      <a:srgbClr val="0000CC"/>
                    </a:solidFill>
                    <a:latin typeface="Times New Roman" pitchFamily="18" charset="0"/>
                    <a:cs typeface="Times New Roman" pitchFamily="18" charset="0"/>
                  </a:rPr>
                  <a:t>n</a:t>
                </a:r>
                <a:r>
                  <a:rPr lang="en-US" altLang="zh-TW" sz="2000" dirty="0">
                    <a:solidFill>
                      <a:srgbClr val="0000CC"/>
                    </a:solidFill>
                    <a:latin typeface="Times New Roman" pitchFamily="18" charset="0"/>
                    <a:cs typeface="Times New Roman" pitchFamily="18" charset="0"/>
                  </a:rPr>
                  <a:t> vertices</a:t>
                </a:r>
                <a:r>
                  <a:rPr lang="en-US" altLang="zh-TW" sz="2000" dirty="0">
                    <a:latin typeface="Times New Roman" pitchFamily="18" charset="0"/>
                    <a:cs typeface="Times New Roman" pitchFamily="18" charset="0"/>
                  </a:rPr>
                  <a:t>, denoted </a:t>
                </a:r>
                <a:r>
                  <a:rPr lang="en-US" altLang="zh-TW" sz="2000" dirty="0" smtClean="0">
                    <a:latin typeface="Times New Roman" pitchFamily="18" charset="0"/>
                    <a:cs typeface="Times New Roman" pitchFamily="18" charset="0"/>
                  </a:rPr>
                  <a:t>by </a:t>
                </a:r>
                <a:r>
                  <a:rPr lang="en-US" altLang="zh-TW" sz="2000" i="1" dirty="0" err="1">
                    <a:solidFill>
                      <a:srgbClr val="0000CC"/>
                    </a:solidFill>
                    <a:latin typeface="Times New Roman" pitchFamily="18" charset="0"/>
                    <a:cs typeface="Times New Roman" pitchFamily="18" charset="0"/>
                  </a:rPr>
                  <a:t>K</a:t>
                </a:r>
                <a:r>
                  <a:rPr lang="en-US" altLang="zh-TW" sz="2000" i="1" baseline="-25000" dirty="0" err="1">
                    <a:solidFill>
                      <a:srgbClr val="0000CC"/>
                    </a:solidFill>
                    <a:latin typeface="Times New Roman" pitchFamily="18" charset="0"/>
                    <a:cs typeface="Times New Roman" pitchFamily="18" charset="0"/>
                  </a:rPr>
                  <a:t>n</a:t>
                </a:r>
                <a:r>
                  <a:rPr lang="en-US" altLang="zh-TW" sz="2000" dirty="0">
                    <a:latin typeface="Times New Roman" pitchFamily="18" charset="0"/>
                    <a:cs typeface="Times New Roman" pitchFamily="18" charset="0"/>
                  </a:rPr>
                  <a:t>, is the simple graph that </a:t>
                </a:r>
                <a:r>
                  <a:rPr lang="en-US" altLang="zh-TW" sz="2000" dirty="0" smtClean="0">
                    <a:latin typeface="Times New Roman" pitchFamily="18" charset="0"/>
                    <a:cs typeface="Times New Roman" pitchFamily="18" charset="0"/>
                  </a:rPr>
                  <a:t>contains exactly </a:t>
                </a:r>
                <a:r>
                  <a:rPr lang="en-US" altLang="zh-TW" sz="2000" dirty="0">
                    <a:latin typeface="Times New Roman" pitchFamily="18" charset="0"/>
                    <a:cs typeface="Times New Roman" pitchFamily="18" charset="0"/>
                  </a:rPr>
                  <a:t>one edge between each pair of </a:t>
                </a:r>
                <a:r>
                  <a:rPr lang="en-US" altLang="zh-TW" sz="2000" dirty="0" smtClean="0">
                    <a:latin typeface="Times New Roman" pitchFamily="18" charset="0"/>
                    <a:cs typeface="Times New Roman" pitchFamily="18" charset="0"/>
                  </a:rPr>
                  <a:t>distinct </a:t>
                </a:r>
                <a:r>
                  <a:rPr lang="en-US" altLang="zh-TW" sz="2000" dirty="0">
                    <a:latin typeface="Times New Roman" pitchFamily="18" charset="0"/>
                    <a:cs typeface="Times New Roman" pitchFamily="18" charset="0"/>
                  </a:rPr>
                  <a:t>vertices</a:t>
                </a:r>
                <a:r>
                  <a:rPr lang="en-US" altLang="zh-TW" sz="2000" dirty="0" smtClean="0">
                    <a:latin typeface="Times New Roman" pitchFamily="18" charset="0"/>
                    <a:cs typeface="Times New Roman" pitchFamily="18" charset="0"/>
                  </a:rPr>
                  <a:t>.</a:t>
                </a:r>
              </a:p>
              <a:p>
                <a:pPr marL="800100" lvl="1" indent="-342900">
                  <a:buFont typeface="Wingdings" pitchFamily="2" charset="2"/>
                  <a:buChar char="ü"/>
                </a:pPr>
                <a:r>
                  <a:rPr lang="en-US" altLang="zh-TW" sz="2000" i="1" dirty="0" err="1">
                    <a:latin typeface="Times New Roman" pitchFamily="18" charset="0"/>
                    <a:cs typeface="Times New Roman" pitchFamily="18" charset="0"/>
                  </a:rPr>
                  <a:t>K</a:t>
                </a:r>
                <a:r>
                  <a:rPr lang="en-US" altLang="zh-TW" sz="2000" i="1" baseline="-25000" dirty="0" err="1">
                    <a:latin typeface="Times New Roman" pitchFamily="18" charset="0"/>
                    <a:cs typeface="Times New Roman" pitchFamily="18" charset="0"/>
                  </a:rPr>
                  <a:t>n</a:t>
                </a:r>
                <a:r>
                  <a:rPr lang="en-US" altLang="zh-TW" sz="2000" dirty="0">
                    <a:latin typeface="Times New Roman" pitchFamily="18" charset="0"/>
                    <a:cs typeface="Times New Roman" pitchFamily="18" charset="0"/>
                  </a:rPr>
                  <a:t> is (</a:t>
                </a:r>
                <a:r>
                  <a:rPr lang="en-US" altLang="zh-TW" sz="2000" i="1" dirty="0">
                    <a:latin typeface="Times New Roman" pitchFamily="18" charset="0"/>
                    <a:cs typeface="Times New Roman" pitchFamily="18" charset="0"/>
                  </a:rPr>
                  <a:t>n</a:t>
                </a:r>
                <a:r>
                  <a:rPr lang="en-US" altLang="zh-TW" sz="2000" dirty="0">
                    <a:latin typeface="Times New Roman" pitchFamily="18" charset="0"/>
                    <a:cs typeface="Times New Roman" pitchFamily="18" charset="0"/>
                  </a:rPr>
                  <a:t>-1)-regular, |</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a:t>
                </a:r>
                <a:r>
                  <a:rPr lang="en-US" altLang="zh-TW" sz="2000" i="1" dirty="0" err="1">
                    <a:latin typeface="Times New Roman" pitchFamily="18" charset="0"/>
                    <a:cs typeface="Times New Roman" pitchFamily="18" charset="0"/>
                  </a:rPr>
                  <a:t>K</a:t>
                </a:r>
                <a:r>
                  <a:rPr lang="en-US" altLang="zh-TW" sz="2000" i="1" baseline="-25000" dirty="0" err="1">
                    <a:latin typeface="Times New Roman" pitchFamily="18" charset="0"/>
                    <a:cs typeface="Times New Roman" pitchFamily="18" charset="0"/>
                  </a:rPr>
                  <a:t>n</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n</a:t>
                </a:r>
                <a:r>
                  <a:rPr lang="en-US" altLang="zh-TW" sz="2000" dirty="0" smtClean="0"/>
                  <a:t>, </a:t>
                </a:r>
                <a:r>
                  <a:rPr lang="en-US" altLang="zh-TW" sz="2000" dirty="0" smtClean="0">
                    <a:latin typeface="Times New Roman" pitchFamily="18" charset="0"/>
                    <a:cs typeface="Times New Roman" pitchFamily="18" charset="0"/>
                  </a:rPr>
                  <a:t>edge = </a:t>
                </a:r>
                <a14:m>
                  <m:oMath xmlns:m="http://schemas.openxmlformats.org/officeDocument/2006/math">
                    <m:f>
                      <m:fPr>
                        <m:ctrlPr>
                          <a:rPr lang="en-US" altLang="zh-TW" sz="2000" i="1" smtClean="0">
                            <a:latin typeface="Cambria Math"/>
                          </a:rPr>
                        </m:ctrlPr>
                      </m:fPr>
                      <m:num>
                        <m:r>
                          <a:rPr lang="en-US" altLang="zh-TW" sz="2000" b="0" i="1" smtClean="0">
                            <a:latin typeface="Cambria Math"/>
                          </a:rPr>
                          <m:t>𝑛</m:t>
                        </m:r>
                        <m:r>
                          <a:rPr lang="en-US" altLang="zh-TW" sz="2000" b="0" i="1" smtClean="0">
                            <a:latin typeface="Cambria Math"/>
                          </a:rPr>
                          <m:t>(</m:t>
                        </m:r>
                        <m:r>
                          <a:rPr lang="en-US" altLang="zh-TW" sz="2000" b="0" i="1" smtClean="0">
                            <a:latin typeface="Cambria Math"/>
                          </a:rPr>
                          <m:t>𝑛</m:t>
                        </m:r>
                        <m:r>
                          <a:rPr lang="en-US" altLang="zh-TW" sz="2000" b="0" i="1" smtClean="0">
                            <a:latin typeface="Cambria Math"/>
                          </a:rPr>
                          <m:t>−1)</m:t>
                        </m:r>
                      </m:num>
                      <m:den>
                        <m:r>
                          <a:rPr lang="en-US" altLang="zh-TW" sz="2000" b="0" i="1" smtClean="0">
                            <a:latin typeface="Cambria Math"/>
                          </a:rPr>
                          <m:t>2</m:t>
                        </m:r>
                      </m:den>
                    </m:f>
                  </m:oMath>
                </a14:m>
                <a:endParaRPr lang="en-US" altLang="zh-TW" sz="2000" dirty="0">
                  <a:latin typeface="Times New Roman" pitchFamily="18" charset="0"/>
                  <a:cs typeface="Times New Roman" pitchFamily="18" charset="0"/>
                </a:endParaRPr>
              </a:p>
              <a:p>
                <a:pPr marL="800100" lvl="1" indent="-342900">
                  <a:buFont typeface="Wingdings" pitchFamily="2" charset="2"/>
                  <a:buChar char="ü"/>
                </a:pPr>
                <a:endParaRPr lang="en-US" sz="2000" dirty="0" smtClean="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 y="838200"/>
                <a:ext cx="8996424" cy="5201424"/>
              </a:xfrm>
              <a:prstGeom prst="rect">
                <a:avLst/>
              </a:prstGeom>
              <a:blipFill rotWithShape="1">
                <a:blip r:embed="rId4"/>
                <a:stretch>
                  <a:fillRect t="-586"/>
                </a:stretch>
              </a:blipFill>
            </p:spPr>
            <p:txBody>
              <a:bodyPr/>
              <a:lstStyle/>
              <a:p>
                <a:r>
                  <a:rPr lang="en-US">
                    <a:noFill/>
                  </a:rPr>
                  <a:t> </a:t>
                </a:r>
              </a:p>
            </p:txBody>
          </p:sp>
        </mc:Fallback>
      </mc:AlternateContent>
      <p:sp>
        <p:nvSpPr>
          <p:cNvPr id="6"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graphicFrame>
        <p:nvGraphicFramePr>
          <p:cNvPr id="3" name="Object 2"/>
          <p:cNvGraphicFramePr>
            <a:graphicFrameLocks noChangeAspect="1"/>
          </p:cNvGraphicFramePr>
          <p:nvPr>
            <p:extLst>
              <p:ext uri="{D42A27DB-BD31-4B8C-83A1-F6EECF244321}">
                <p14:modId xmlns:p14="http://schemas.microsoft.com/office/powerpoint/2010/main" val="2304526988"/>
              </p:ext>
            </p:extLst>
          </p:nvPr>
        </p:nvGraphicFramePr>
        <p:xfrm>
          <a:off x="1930400" y="1597026"/>
          <a:ext cx="4470400" cy="612774"/>
        </p:xfrm>
        <a:graphic>
          <a:graphicData uri="http://schemas.openxmlformats.org/presentationml/2006/ole">
            <mc:AlternateContent xmlns:mc="http://schemas.openxmlformats.org/markup-compatibility/2006">
              <mc:Choice xmlns:v="urn:schemas-microsoft-com:vml" Requires="v">
                <p:oleObj spid="_x0000_s5166" name="方程式" r:id="rId5" imgW="1803400" imgH="342900" progId="Equation.3">
                  <p:embed/>
                </p:oleObj>
              </mc:Choice>
              <mc:Fallback>
                <p:oleObj name="方程式" r:id="rId5" imgW="1803400" imgH="342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1597026"/>
                        <a:ext cx="4470400" cy="612774"/>
                      </a:xfrm>
                      <a:prstGeom prst="rect">
                        <a:avLst/>
                      </a:prstGeom>
                      <a:noFill/>
                      <a:ln>
                        <a:noFill/>
                      </a:ln>
                      <a:effectLst/>
                    </p:spPr>
                  </p:pic>
                </p:oleObj>
              </mc:Fallback>
            </mc:AlternateContent>
          </a:graphicData>
        </a:graphic>
      </p:graphicFrame>
      <p:sp>
        <p:nvSpPr>
          <p:cNvPr id="8" name="Oval 4"/>
          <p:cNvSpPr>
            <a:spLocks noChangeArrowheads="1"/>
          </p:cNvSpPr>
          <p:nvPr/>
        </p:nvSpPr>
        <p:spPr bwMode="auto">
          <a:xfrm>
            <a:off x="2971800" y="28956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9" name="Oval 4"/>
          <p:cNvSpPr>
            <a:spLocks noChangeArrowheads="1"/>
          </p:cNvSpPr>
          <p:nvPr/>
        </p:nvSpPr>
        <p:spPr bwMode="auto">
          <a:xfrm>
            <a:off x="29718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10" name="Oval 4"/>
          <p:cNvSpPr>
            <a:spLocks noChangeArrowheads="1"/>
          </p:cNvSpPr>
          <p:nvPr/>
        </p:nvSpPr>
        <p:spPr bwMode="auto">
          <a:xfrm>
            <a:off x="44196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11" name="Oval 4"/>
          <p:cNvSpPr>
            <a:spLocks noChangeArrowheads="1"/>
          </p:cNvSpPr>
          <p:nvPr/>
        </p:nvSpPr>
        <p:spPr bwMode="auto">
          <a:xfrm>
            <a:off x="4419600" y="28956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cxnSp>
        <p:nvCxnSpPr>
          <p:cNvPr id="5" name="Straight Connector 4"/>
          <p:cNvCxnSpPr/>
          <p:nvPr/>
        </p:nvCxnSpPr>
        <p:spPr>
          <a:xfrm flipV="1">
            <a:off x="3070318" y="2971800"/>
            <a:ext cx="1425482" cy="22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124200" y="3810000"/>
            <a:ext cx="1349282" cy="22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4"/>
            <a:endCxn id="10" idx="0"/>
          </p:cNvCxnSpPr>
          <p:nvPr/>
        </p:nvCxnSpPr>
        <p:spPr>
          <a:xfrm>
            <a:off x="4495800" y="30480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8000" y="30480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1"/>
          </p:cNvCxnSpPr>
          <p:nvPr/>
        </p:nvCxnSpPr>
        <p:spPr>
          <a:xfrm>
            <a:off x="3098027" y="3014900"/>
            <a:ext cx="1343891" cy="741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1" idx="6"/>
          </p:cNvCxnSpPr>
          <p:nvPr/>
        </p:nvCxnSpPr>
        <p:spPr>
          <a:xfrm flipV="1">
            <a:off x="3048000" y="2971800"/>
            <a:ext cx="15240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群組 81"/>
          <p:cNvGrpSpPr>
            <a:grpSpLocks/>
          </p:cNvGrpSpPr>
          <p:nvPr/>
        </p:nvGrpSpPr>
        <p:grpSpPr bwMode="auto">
          <a:xfrm>
            <a:off x="2362200" y="5334000"/>
            <a:ext cx="5410200" cy="1314927"/>
            <a:chOff x="533400" y="3733800"/>
            <a:chExt cx="5410200" cy="1314328"/>
          </a:xfrm>
        </p:grpSpPr>
        <p:cxnSp>
          <p:nvCxnSpPr>
            <p:cNvPr id="30" name="直線接點 53"/>
            <p:cNvCxnSpPr/>
            <p:nvPr/>
          </p:nvCxnSpPr>
          <p:spPr>
            <a:xfrm rot="16200000" flipH="1" flipV="1">
              <a:off x="3179141" y="3983624"/>
              <a:ext cx="760067" cy="4127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ext Box 26"/>
            <p:cNvSpPr txBox="1">
              <a:spLocks noChangeArrowheads="1"/>
            </p:cNvSpPr>
            <p:nvPr/>
          </p:nvSpPr>
          <p:spPr bwMode="auto">
            <a:xfrm>
              <a:off x="533400" y="4495453"/>
              <a:ext cx="441146" cy="39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1</a:t>
              </a:r>
            </a:p>
          </p:txBody>
        </p:sp>
        <p:sp>
          <p:nvSpPr>
            <p:cNvPr id="32" name="Oval 4"/>
            <p:cNvSpPr>
              <a:spLocks noChangeArrowheads="1"/>
            </p:cNvSpPr>
            <p:nvPr/>
          </p:nvSpPr>
          <p:spPr bwMode="auto">
            <a:xfrm>
              <a:off x="6858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33" name="Oval 4"/>
            <p:cNvSpPr>
              <a:spLocks noChangeArrowheads="1"/>
            </p:cNvSpPr>
            <p:nvPr/>
          </p:nvSpPr>
          <p:spPr bwMode="auto">
            <a:xfrm>
              <a:off x="17526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34" name="Oval 4"/>
            <p:cNvSpPr>
              <a:spLocks noChangeArrowheads="1"/>
            </p:cNvSpPr>
            <p:nvPr/>
          </p:nvSpPr>
          <p:spPr bwMode="auto">
            <a:xfrm>
              <a:off x="24384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35" name="直線接點 39"/>
            <p:cNvCxnSpPr>
              <a:stCxn id="33" idx="2"/>
              <a:endCxn id="34" idx="6"/>
            </p:cNvCxnSpPr>
            <p:nvPr/>
          </p:nvCxnSpPr>
          <p:spPr>
            <a:xfrm rot="10800000" flipH="1">
              <a:off x="1752600" y="4343122"/>
              <a:ext cx="838200" cy="15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6" name="Text Box 26"/>
            <p:cNvSpPr txBox="1">
              <a:spLocks noChangeArrowheads="1"/>
            </p:cNvSpPr>
            <p:nvPr/>
          </p:nvSpPr>
          <p:spPr bwMode="auto">
            <a:xfrm>
              <a:off x="1905000" y="4495453"/>
              <a:ext cx="441146" cy="39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2</a:t>
              </a:r>
            </a:p>
          </p:txBody>
        </p:sp>
        <p:sp>
          <p:nvSpPr>
            <p:cNvPr id="37" name="Oval 4"/>
            <p:cNvSpPr>
              <a:spLocks noChangeArrowheads="1"/>
            </p:cNvSpPr>
            <p:nvPr/>
          </p:nvSpPr>
          <p:spPr bwMode="auto">
            <a:xfrm>
              <a:off x="3657600" y="38100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38" name="Oval 4"/>
            <p:cNvSpPr>
              <a:spLocks noChangeArrowheads="1"/>
            </p:cNvSpPr>
            <p:nvPr/>
          </p:nvSpPr>
          <p:spPr bwMode="auto">
            <a:xfrm>
              <a:off x="32766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39" name="Oval 4"/>
            <p:cNvSpPr>
              <a:spLocks noChangeArrowheads="1"/>
            </p:cNvSpPr>
            <p:nvPr/>
          </p:nvSpPr>
          <p:spPr bwMode="auto">
            <a:xfrm>
              <a:off x="41148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40" name="直線接點 48"/>
            <p:cNvCxnSpPr>
              <a:endCxn id="39" idx="6"/>
            </p:cNvCxnSpPr>
            <p:nvPr/>
          </p:nvCxnSpPr>
          <p:spPr>
            <a:xfrm flipV="1">
              <a:off x="3352800" y="4571618"/>
              <a:ext cx="914400" cy="15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接點 51"/>
            <p:cNvCxnSpPr>
              <a:stCxn id="37" idx="5"/>
              <a:endCxn id="39" idx="1"/>
            </p:cNvCxnSpPr>
            <p:nvPr/>
          </p:nvCxnSpPr>
          <p:spPr>
            <a:xfrm rot="16200000" flipH="1">
              <a:off x="3673607" y="4054249"/>
              <a:ext cx="577587" cy="3492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Text Box 26"/>
            <p:cNvSpPr txBox="1">
              <a:spLocks noChangeArrowheads="1"/>
            </p:cNvSpPr>
            <p:nvPr/>
          </p:nvSpPr>
          <p:spPr bwMode="auto">
            <a:xfrm>
              <a:off x="3505200" y="4571618"/>
              <a:ext cx="441146" cy="39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3</a:t>
              </a:r>
            </a:p>
          </p:txBody>
        </p:sp>
        <p:cxnSp>
          <p:nvCxnSpPr>
            <p:cNvPr id="43" name="直線接點 58"/>
            <p:cNvCxnSpPr>
              <a:stCxn id="44" idx="2"/>
            </p:cNvCxnSpPr>
            <p:nvPr/>
          </p:nvCxnSpPr>
          <p:spPr>
            <a:xfrm rot="10800000" flipV="1">
              <a:off x="5029200" y="3809965"/>
              <a:ext cx="762000" cy="76006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Oval 4"/>
            <p:cNvSpPr>
              <a:spLocks noChangeArrowheads="1"/>
            </p:cNvSpPr>
            <p:nvPr/>
          </p:nvSpPr>
          <p:spPr bwMode="auto">
            <a:xfrm>
              <a:off x="57912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5" name="Oval 4"/>
            <p:cNvSpPr>
              <a:spLocks noChangeArrowheads="1"/>
            </p:cNvSpPr>
            <p:nvPr/>
          </p:nvSpPr>
          <p:spPr bwMode="auto">
            <a:xfrm>
              <a:off x="49530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6" name="Oval 4"/>
            <p:cNvSpPr>
              <a:spLocks noChangeArrowheads="1"/>
            </p:cNvSpPr>
            <p:nvPr/>
          </p:nvSpPr>
          <p:spPr bwMode="auto">
            <a:xfrm>
              <a:off x="57912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47" name="直線接點 62"/>
            <p:cNvCxnSpPr>
              <a:endCxn id="46" idx="6"/>
            </p:cNvCxnSpPr>
            <p:nvPr/>
          </p:nvCxnSpPr>
          <p:spPr>
            <a:xfrm flipV="1">
              <a:off x="5029200" y="4571618"/>
              <a:ext cx="914400" cy="15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接點 63"/>
            <p:cNvCxnSpPr/>
            <p:nvPr/>
          </p:nvCxnSpPr>
          <p:spPr>
            <a:xfrm rot="16200000" flipH="1">
              <a:off x="5524661" y="4152704"/>
              <a:ext cx="707703" cy="222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9" name="Text Box 26"/>
            <p:cNvSpPr txBox="1">
              <a:spLocks noChangeArrowheads="1"/>
            </p:cNvSpPr>
            <p:nvPr/>
          </p:nvSpPr>
          <p:spPr bwMode="auto">
            <a:xfrm>
              <a:off x="5181600" y="4648200"/>
              <a:ext cx="441146" cy="39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4</a:t>
              </a:r>
            </a:p>
          </p:txBody>
        </p:sp>
        <p:sp>
          <p:nvSpPr>
            <p:cNvPr id="50" name="Oval 4"/>
            <p:cNvSpPr>
              <a:spLocks noChangeArrowheads="1"/>
            </p:cNvSpPr>
            <p:nvPr/>
          </p:nvSpPr>
          <p:spPr bwMode="auto">
            <a:xfrm>
              <a:off x="49530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51" name="直線接點 69"/>
            <p:cNvCxnSpPr>
              <a:stCxn id="44" idx="6"/>
            </p:cNvCxnSpPr>
            <p:nvPr/>
          </p:nvCxnSpPr>
          <p:spPr>
            <a:xfrm flipH="1" flipV="1">
              <a:off x="5029200" y="3808379"/>
              <a:ext cx="914400" cy="158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直線接點 71"/>
            <p:cNvCxnSpPr>
              <a:stCxn id="50" idx="4"/>
              <a:endCxn id="45" idx="0"/>
            </p:cNvCxnSpPr>
            <p:nvPr/>
          </p:nvCxnSpPr>
          <p:spPr>
            <a:xfrm rot="5400000">
              <a:off x="4724540" y="4190791"/>
              <a:ext cx="609322" cy="31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直線接點 76"/>
            <p:cNvCxnSpPr>
              <a:stCxn id="46" idx="1"/>
            </p:cNvCxnSpPr>
            <p:nvPr/>
          </p:nvCxnSpPr>
          <p:spPr>
            <a:xfrm rot="16200000" flipV="1">
              <a:off x="5066669" y="3770910"/>
              <a:ext cx="709289" cy="7842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0" name="CustomShape 2"/>
              <p:cNvSpPr>
                <a:spLocks noChangeArrowheads="1"/>
              </p:cNvSpPr>
              <p:nvPr/>
            </p:nvSpPr>
            <p:spPr bwMode="auto">
              <a:xfrm>
                <a:off x="138545" y="810491"/>
                <a:ext cx="89916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0" tIns="45000" rIns="90000" bIns="45000"/>
              <a:lstStyle/>
              <a:p>
                <a:pPr marL="342900" indent="-342900">
                  <a:buBlip>
                    <a:blip r:embed="rId3"/>
                  </a:buBlip>
                </a:pPr>
                <a:r>
                  <a:rPr lang="en-US" sz="2000" b="1" dirty="0" smtClean="0">
                    <a:latin typeface="Times New Roman" pitchFamily="18" charset="0"/>
                    <a:cs typeface="Times New Roman" pitchFamily="18" charset="0"/>
                  </a:rPr>
                  <a:t>Cycles: </a:t>
                </a:r>
                <a:endParaRPr lang="en-US" sz="2000" dirty="0" smtClean="0">
                  <a:latin typeface="Times New Roman" pitchFamily="18" charset="0"/>
                  <a:cs typeface="Times New Roman" pitchFamily="18" charset="0"/>
                </a:endParaRPr>
              </a:p>
              <a:p>
                <a:pPr lvl="1"/>
                <a:r>
                  <a:rPr lang="en-US" altLang="zh-TW" sz="2000" dirty="0">
                    <a:latin typeface="Times New Roman" pitchFamily="18" charset="0"/>
                    <a:cs typeface="Times New Roman" pitchFamily="18" charset="0"/>
                  </a:rPr>
                  <a:t>The cycle </a:t>
                </a:r>
                <a:r>
                  <a:rPr lang="en-US" altLang="zh-TW" sz="2000" i="1" dirty="0" err="1">
                    <a:latin typeface="Times New Roman" pitchFamily="18" charset="0"/>
                    <a:cs typeface="Times New Roman" pitchFamily="18" charset="0"/>
                  </a:rPr>
                  <a:t>C</a:t>
                </a:r>
                <a:r>
                  <a:rPr lang="en-US" altLang="zh-TW" sz="2000" i="1" baseline="-25000" dirty="0" err="1">
                    <a:latin typeface="Times New Roman" pitchFamily="18" charset="0"/>
                    <a:cs typeface="Times New Roman" pitchFamily="18" charset="0"/>
                  </a:rPr>
                  <a:t>n</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n</a:t>
                </a:r>
                <a:r>
                  <a:rPr lang="en-US" altLang="zh-TW" sz="2000" dirty="0">
                    <a:latin typeface="Times New Roman" pitchFamily="18" charset="0"/>
                    <a:cs typeface="Times New Roman" pitchFamily="18" charset="0"/>
                    <a:sym typeface="Symbol" pitchFamily="18" charset="2"/>
                  </a:rPr>
                  <a:t></a:t>
                </a:r>
                <a:r>
                  <a:rPr lang="en-US" altLang="zh-TW" sz="2000" dirty="0">
                    <a:latin typeface="Times New Roman" pitchFamily="18" charset="0"/>
                    <a:cs typeface="Times New Roman" pitchFamily="18" charset="0"/>
                  </a:rPr>
                  <a:t>3, consists of </a:t>
                </a:r>
                <a:r>
                  <a:rPr lang="en-US" altLang="zh-TW" sz="2000" i="1" dirty="0">
                    <a:latin typeface="Times New Roman" pitchFamily="18" charset="0"/>
                    <a:cs typeface="Times New Roman" pitchFamily="18" charset="0"/>
                  </a:rPr>
                  <a:t>n</a:t>
                </a:r>
                <a:r>
                  <a:rPr lang="en-US" altLang="zh-TW" sz="2000" dirty="0">
                    <a:latin typeface="Times New Roman" pitchFamily="18" charset="0"/>
                    <a:cs typeface="Times New Roman" pitchFamily="18" charset="0"/>
                  </a:rPr>
                  <a:t> vertices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 …, </a:t>
                </a:r>
                <a:r>
                  <a:rPr lang="en-US" altLang="zh-TW" sz="2000" i="1" dirty="0" err="1">
                    <a:latin typeface="Times New Roman" pitchFamily="18" charset="0"/>
                    <a:cs typeface="Times New Roman" pitchFamily="18" charset="0"/>
                  </a:rPr>
                  <a:t>v</a:t>
                </a:r>
                <a:r>
                  <a:rPr lang="en-US" altLang="zh-TW" sz="2000" i="1" baseline="-25000" dirty="0" err="1">
                    <a:latin typeface="Times New Roman" pitchFamily="18" charset="0"/>
                    <a:cs typeface="Times New Roman" pitchFamily="18" charset="0"/>
                  </a:rPr>
                  <a:t>n</a:t>
                </a:r>
                <a:r>
                  <a:rPr lang="en-US" altLang="zh-TW" sz="2000" dirty="0">
                    <a:latin typeface="Times New Roman" pitchFamily="18" charset="0"/>
                    <a:cs typeface="Times New Roman" pitchFamily="18" charset="0"/>
                  </a:rPr>
                  <a:t> and edges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3</a:t>
                </a:r>
                <a:r>
                  <a:rPr lang="en-US" altLang="zh-TW" sz="2000" dirty="0">
                    <a:latin typeface="Times New Roman" pitchFamily="18" charset="0"/>
                    <a:cs typeface="Times New Roman" pitchFamily="18" charset="0"/>
                  </a:rPr>
                  <a:t>}, …, {</a:t>
                </a:r>
                <a:r>
                  <a:rPr lang="en-US" altLang="zh-TW" sz="2000" i="1" dirty="0">
                    <a:latin typeface="Times New Roman" pitchFamily="18" charset="0"/>
                    <a:cs typeface="Times New Roman" pitchFamily="18" charset="0"/>
                  </a:rPr>
                  <a:t>v</a:t>
                </a:r>
                <a:r>
                  <a:rPr lang="en-US" altLang="zh-TW" sz="2000" i="1" baseline="-25000" dirty="0">
                    <a:latin typeface="Times New Roman" pitchFamily="18" charset="0"/>
                    <a:cs typeface="Times New Roman" pitchFamily="18" charset="0"/>
                  </a:rPr>
                  <a:t>n</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i="1" baseline="-25000" dirty="0">
                    <a:latin typeface="Times New Roman" pitchFamily="18" charset="0"/>
                    <a:cs typeface="Times New Roman" pitchFamily="18" charset="0"/>
                  </a:rPr>
                  <a:t>n</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v</a:t>
                </a:r>
                <a:r>
                  <a:rPr lang="en-US" altLang="zh-TW" sz="2000" i="1" baseline="-25000" dirty="0">
                    <a:latin typeface="Times New Roman" pitchFamily="18" charset="0"/>
                    <a:cs typeface="Times New Roman" pitchFamily="18" charset="0"/>
                  </a:rPr>
                  <a:t>n</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 </a:t>
                </a:r>
                <a:endParaRPr lang="en-US" altLang="zh-TW" sz="2000" dirty="0" smtClean="0">
                  <a:latin typeface="Times New Roman" pitchFamily="18" charset="0"/>
                  <a:cs typeface="Times New Roman" pitchFamily="18" charset="0"/>
                </a:endParaRPr>
              </a:p>
              <a:p>
                <a:pPr lvl="1"/>
                <a:endParaRPr lang="en-US" altLang="zh-TW" sz="2000" dirty="0" smtClean="0">
                  <a:latin typeface="Times New Roman" pitchFamily="18" charset="0"/>
                  <a:ea typeface="PMingLiU" pitchFamily="18" charset="-120"/>
                </a:endParaRPr>
              </a:p>
              <a:p>
                <a:pPr lvl="1"/>
                <a:endParaRPr lang="en-US" altLang="zh-TW" sz="2000" dirty="0">
                  <a:latin typeface="Times New Roman" pitchFamily="18" charset="0"/>
                  <a:ea typeface="PMingLiU" pitchFamily="18" charset="-120"/>
                </a:endParaRPr>
              </a:p>
              <a:p>
                <a:pPr lvl="1"/>
                <a:endParaRPr lang="en-US" altLang="zh-TW" sz="2000" dirty="0" smtClean="0">
                  <a:latin typeface="Times New Roman" pitchFamily="18" charset="0"/>
                  <a:ea typeface="PMingLiU" pitchFamily="18" charset="-120"/>
                </a:endParaRPr>
              </a:p>
              <a:p>
                <a:pPr lvl="1"/>
                <a:endParaRPr lang="en-US" altLang="zh-TW" sz="2000" dirty="0" smtClean="0">
                  <a:latin typeface="Times New Roman" pitchFamily="18" charset="0"/>
                  <a:ea typeface="PMingLiU" pitchFamily="18" charset="-120"/>
                </a:endParaRPr>
              </a:p>
              <a:p>
                <a:pPr marL="800100" lvl="1" indent="-342900">
                  <a:buFont typeface="Wingdings" pitchFamily="2" charset="2"/>
                  <a:buChar char="v"/>
                </a:pPr>
                <a:r>
                  <a:rPr lang="en-US" altLang="zh-TW" sz="2000" b="1" dirty="0">
                    <a:solidFill>
                      <a:srgbClr val="008000"/>
                    </a:solidFill>
                    <a:latin typeface="Times New Roman" pitchFamily="18" charset="0"/>
                    <a:cs typeface="Times New Roman" pitchFamily="18" charset="0"/>
                  </a:rPr>
                  <a:t>Note</a:t>
                </a:r>
                <a:r>
                  <a:rPr lang="en-US" altLang="zh-TW" sz="2000" dirty="0">
                    <a:solidFill>
                      <a:schemeClr val="tx2"/>
                    </a:solidFill>
                    <a:latin typeface="Times New Roman" pitchFamily="18" charset="0"/>
                    <a:cs typeface="Times New Roman" pitchFamily="18" charset="0"/>
                  </a:rPr>
                  <a:t> </a:t>
                </a:r>
                <a:r>
                  <a:rPr lang="en-US" altLang="zh-TW" sz="2000" i="1" dirty="0" err="1">
                    <a:solidFill>
                      <a:schemeClr val="tx2"/>
                    </a:solidFill>
                    <a:latin typeface="Times New Roman" pitchFamily="18" charset="0"/>
                    <a:cs typeface="Times New Roman" pitchFamily="18" charset="0"/>
                  </a:rPr>
                  <a:t>C</a:t>
                </a:r>
                <a:r>
                  <a:rPr lang="en-US" altLang="zh-TW" sz="2000" i="1" baseline="-25000" dirty="0" err="1">
                    <a:solidFill>
                      <a:schemeClr val="tx2"/>
                    </a:solidFill>
                    <a:latin typeface="Times New Roman" pitchFamily="18" charset="0"/>
                    <a:cs typeface="Times New Roman" pitchFamily="18" charset="0"/>
                  </a:rPr>
                  <a:t>n</a:t>
                </a:r>
                <a:r>
                  <a:rPr lang="en-US" altLang="zh-TW" sz="2000" i="1" baseline="-25000" dirty="0">
                    <a:solidFill>
                      <a:schemeClr val="tx2"/>
                    </a:solidFill>
                    <a:latin typeface="Times New Roman" pitchFamily="18" charset="0"/>
                    <a:cs typeface="Times New Roman" pitchFamily="18" charset="0"/>
                  </a:rPr>
                  <a:t> </a:t>
                </a:r>
                <a:r>
                  <a:rPr lang="en-US" altLang="zh-TW" sz="2000" dirty="0">
                    <a:latin typeface="Times New Roman" pitchFamily="18" charset="0"/>
                    <a:cs typeface="Times New Roman" pitchFamily="18" charset="0"/>
                  </a:rPr>
                  <a:t>is 2-regular, </a:t>
                </a:r>
                <a:r>
                  <a:rPr lang="en-US" altLang="zh-TW" sz="2000" dirty="0">
                    <a:solidFill>
                      <a:schemeClr val="tx2"/>
                    </a:solidFill>
                    <a:latin typeface="Times New Roman" pitchFamily="18" charset="0"/>
                    <a:cs typeface="Times New Roman" pitchFamily="18" charset="0"/>
                  </a:rPr>
                  <a:t>|</a:t>
                </a:r>
                <a:r>
                  <a:rPr lang="en-US" altLang="zh-TW" sz="2000" i="1" dirty="0">
                    <a:solidFill>
                      <a:schemeClr val="tx2"/>
                    </a:solidFill>
                    <a:latin typeface="Times New Roman" pitchFamily="18" charset="0"/>
                    <a:cs typeface="Times New Roman" pitchFamily="18" charset="0"/>
                  </a:rPr>
                  <a:t>V</a:t>
                </a:r>
                <a:r>
                  <a:rPr lang="en-US" altLang="zh-TW" sz="2000" dirty="0">
                    <a:solidFill>
                      <a:schemeClr val="tx2"/>
                    </a:solidFill>
                    <a:latin typeface="Times New Roman" pitchFamily="18" charset="0"/>
                    <a:cs typeface="Times New Roman" pitchFamily="18" charset="0"/>
                  </a:rPr>
                  <a:t>(</a:t>
                </a:r>
                <a:r>
                  <a:rPr lang="en-US" altLang="zh-TW" sz="2000" i="1" dirty="0" err="1">
                    <a:solidFill>
                      <a:schemeClr val="tx2"/>
                    </a:solidFill>
                    <a:latin typeface="Times New Roman" pitchFamily="18" charset="0"/>
                    <a:cs typeface="Times New Roman" pitchFamily="18" charset="0"/>
                  </a:rPr>
                  <a:t>C</a:t>
                </a:r>
                <a:r>
                  <a:rPr lang="en-US" altLang="zh-TW" sz="2000" i="1" baseline="-25000" dirty="0" err="1">
                    <a:solidFill>
                      <a:schemeClr val="tx2"/>
                    </a:solidFill>
                    <a:latin typeface="Times New Roman" pitchFamily="18" charset="0"/>
                    <a:cs typeface="Times New Roman" pitchFamily="18" charset="0"/>
                  </a:rPr>
                  <a:t>n</a:t>
                </a:r>
                <a:r>
                  <a:rPr lang="en-US" altLang="zh-TW" sz="2000" dirty="0">
                    <a:solidFill>
                      <a:schemeClr val="tx2"/>
                    </a:solidFill>
                    <a:latin typeface="Times New Roman" pitchFamily="18" charset="0"/>
                    <a:cs typeface="Times New Roman" pitchFamily="18" charset="0"/>
                  </a:rPr>
                  <a:t>)| = </a:t>
                </a:r>
                <a:r>
                  <a:rPr lang="en-US" altLang="zh-TW" sz="2000" i="1" dirty="0">
                    <a:solidFill>
                      <a:schemeClr val="tx2"/>
                    </a:solidFill>
                    <a:latin typeface="Times New Roman" pitchFamily="18" charset="0"/>
                    <a:cs typeface="Times New Roman" pitchFamily="18" charset="0"/>
                  </a:rPr>
                  <a:t>n,</a:t>
                </a:r>
                <a:r>
                  <a:rPr lang="en-US" altLang="zh-TW" sz="2000" dirty="0">
                    <a:latin typeface="Times New Roman" pitchFamily="18" charset="0"/>
                    <a:cs typeface="Times New Roman" pitchFamily="18" charset="0"/>
                  </a:rPr>
                  <a:t> </a:t>
                </a:r>
                <a:r>
                  <a:rPr lang="en-US" altLang="zh-TW" sz="2000" dirty="0">
                    <a:solidFill>
                      <a:schemeClr val="tx2"/>
                    </a:solidFill>
                    <a:latin typeface="Times New Roman" pitchFamily="18" charset="0"/>
                    <a:cs typeface="Times New Roman" pitchFamily="18" charset="0"/>
                  </a:rPr>
                  <a:t>|</a:t>
                </a:r>
                <a:r>
                  <a:rPr lang="en-US" altLang="zh-TW" sz="2000" i="1" dirty="0">
                    <a:solidFill>
                      <a:schemeClr val="tx2"/>
                    </a:solidFill>
                    <a:latin typeface="Times New Roman" pitchFamily="18" charset="0"/>
                    <a:cs typeface="Times New Roman" pitchFamily="18" charset="0"/>
                  </a:rPr>
                  <a:t>E</a:t>
                </a:r>
                <a:r>
                  <a:rPr lang="en-US" altLang="zh-TW" sz="2000" dirty="0">
                    <a:solidFill>
                      <a:schemeClr val="tx2"/>
                    </a:solidFill>
                    <a:latin typeface="Times New Roman" pitchFamily="18" charset="0"/>
                    <a:cs typeface="Times New Roman" pitchFamily="18" charset="0"/>
                  </a:rPr>
                  <a:t>(</a:t>
                </a:r>
                <a:r>
                  <a:rPr lang="en-US" altLang="zh-TW" sz="2000" i="1" dirty="0" err="1">
                    <a:solidFill>
                      <a:schemeClr val="tx2"/>
                    </a:solidFill>
                    <a:latin typeface="Times New Roman" pitchFamily="18" charset="0"/>
                    <a:cs typeface="Times New Roman" pitchFamily="18" charset="0"/>
                  </a:rPr>
                  <a:t>C</a:t>
                </a:r>
                <a:r>
                  <a:rPr lang="en-US" altLang="zh-TW" sz="2000" i="1" baseline="-25000" dirty="0" err="1">
                    <a:solidFill>
                      <a:schemeClr val="tx2"/>
                    </a:solidFill>
                    <a:latin typeface="Times New Roman" pitchFamily="18" charset="0"/>
                    <a:cs typeface="Times New Roman" pitchFamily="18" charset="0"/>
                  </a:rPr>
                  <a:t>n</a:t>
                </a:r>
                <a:r>
                  <a:rPr lang="en-US" altLang="zh-TW" sz="2000" dirty="0">
                    <a:solidFill>
                      <a:schemeClr val="tx2"/>
                    </a:solidFill>
                    <a:latin typeface="Times New Roman" pitchFamily="18" charset="0"/>
                    <a:cs typeface="Times New Roman" pitchFamily="18" charset="0"/>
                  </a:rPr>
                  <a:t>)| = </a:t>
                </a:r>
                <a:r>
                  <a:rPr lang="en-US" altLang="zh-TW" sz="2000" i="1" dirty="0" smtClean="0">
                    <a:solidFill>
                      <a:schemeClr val="tx2"/>
                    </a:solidFill>
                    <a:latin typeface="Times New Roman" pitchFamily="18" charset="0"/>
                    <a:cs typeface="Times New Roman" pitchFamily="18" charset="0"/>
                  </a:rPr>
                  <a:t>n</a:t>
                </a:r>
                <a:endParaRPr lang="en-US" altLang="zh-TW" sz="2000" dirty="0" smtClean="0">
                  <a:latin typeface="Times New Roman" pitchFamily="18" charset="0"/>
                  <a:ea typeface="PMingLiU" pitchFamily="18" charset="-120"/>
                  <a:cs typeface="Times New Roman" pitchFamily="18" charset="0"/>
                </a:endParaRPr>
              </a:p>
              <a:p>
                <a:pPr marL="342900" indent="-342900">
                  <a:buSzPct val="100000"/>
                  <a:buBlip>
                    <a:blip r:embed="rId3"/>
                  </a:buBlip>
                </a:pPr>
                <a:r>
                  <a:rPr lang="en-US" altLang="zh-TW" sz="2000" b="1" dirty="0">
                    <a:latin typeface="Times New Roman" pitchFamily="18" charset="0"/>
                    <a:ea typeface="PMingLiU" pitchFamily="18" charset="-120"/>
                  </a:rPr>
                  <a:t>Wheels</a:t>
                </a:r>
                <a:r>
                  <a:rPr lang="en-US" altLang="zh-TW" sz="2000" b="1" dirty="0" smtClean="0">
                    <a:latin typeface="Times New Roman" pitchFamily="18" charset="0"/>
                    <a:ea typeface="PMingLiU" pitchFamily="18" charset="-120"/>
                  </a:rPr>
                  <a:t>:</a:t>
                </a:r>
              </a:p>
              <a:p>
                <a:pPr lvl="1">
                  <a:buSzPct val="100000"/>
                </a:pPr>
                <a:r>
                  <a:rPr lang="en-US" sz="2000" dirty="0">
                    <a:latin typeface="Times New Roman" pitchFamily="18" charset="0"/>
                    <a:cs typeface="Times New Roman" pitchFamily="18" charset="0"/>
                  </a:rPr>
                  <a:t>For any </a:t>
                </a:r>
                <a:r>
                  <a:rPr lang="en-US" sz="2000" i="1" dirty="0" smtClean="0">
                    <a:latin typeface="Times New Roman" pitchFamily="18" charset="0"/>
                    <a:cs typeface="Times New Roman" pitchFamily="18" charset="0"/>
                  </a:rPr>
                  <a:t>n</a:t>
                </a:r>
                <a:r>
                  <a:rPr lang="en-US" altLang="zh-TW" sz="2000" dirty="0">
                    <a:sym typeface="Symbol" pitchFamily="18" charset="2"/>
                  </a:rPr>
                  <a:t> </a:t>
                </a:r>
                <a:r>
                  <a:rPr lang="en-US" altLang="zh-TW" sz="2000" dirty="0">
                    <a:latin typeface="Times New Roman" pitchFamily="18" charset="0"/>
                    <a:cs typeface="Times New Roman" pitchFamily="18" charset="0"/>
                    <a:sym typeface="Symbol" pitchFamily="18" charset="2"/>
                  </a:rPr>
                  <a:t></a:t>
                </a:r>
                <a:r>
                  <a:rPr lang="en-US" altLang="zh-TW" sz="2000" dirty="0">
                    <a:sym typeface="Symbol" pitchFamily="18" charset="2"/>
                  </a:rPr>
                  <a:t> </a:t>
                </a:r>
                <a:r>
                  <a:rPr lang="en-US" sz="2000" dirty="0" smtClean="0">
                    <a:latin typeface="Times New Roman" pitchFamily="18" charset="0"/>
                    <a:cs typeface="Times New Roman" pitchFamily="18" charset="0"/>
                  </a:rPr>
                  <a:t>3</a:t>
                </a:r>
                <a:r>
                  <a:rPr lang="en-US" sz="2000" dirty="0">
                    <a:latin typeface="Times New Roman" pitchFamily="18" charset="0"/>
                    <a:cs typeface="Times New Roman" pitchFamily="18" charset="0"/>
                  </a:rPr>
                  <a:t>, a </a:t>
                </a:r>
                <a:r>
                  <a:rPr lang="en-US" sz="2000" i="1" dirty="0">
                    <a:latin typeface="Times New Roman" pitchFamily="18" charset="0"/>
                    <a:cs typeface="Times New Roman" pitchFamily="18" charset="0"/>
                  </a:rPr>
                  <a:t>wheel </a:t>
                </a:r>
                <a:r>
                  <a:rPr lang="en-US" altLang="zh-TW" sz="2000" dirty="0" err="1">
                    <a:latin typeface="Times New Roman" pitchFamily="18" charset="0"/>
                    <a:cs typeface="Times New Roman" pitchFamily="18" charset="0"/>
                  </a:rPr>
                  <a:t>W</a:t>
                </a:r>
                <a:r>
                  <a:rPr lang="en-US" altLang="zh-TW" sz="2000" baseline="-25000" dirty="0" err="1">
                    <a:latin typeface="Times New Roman" pitchFamily="18" charset="0"/>
                    <a:cs typeface="Times New Roman" pitchFamily="18" charset="0"/>
                  </a:rPr>
                  <a:t>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 simple graph obtained by taking the cycle </a:t>
                </a:r>
                <a:r>
                  <a:rPr lang="en-US" altLang="zh-TW" sz="2000" dirty="0" err="1">
                    <a:latin typeface="Times New Roman" pitchFamily="18" charset="0"/>
                    <a:cs typeface="Times New Roman" pitchFamily="18" charset="0"/>
                  </a:rPr>
                  <a:t>C</a:t>
                </a:r>
                <a:r>
                  <a:rPr lang="en-US" altLang="zh-TW" sz="2000" baseline="-25000" dirty="0" err="1">
                    <a:latin typeface="Times New Roman" pitchFamily="18" charset="0"/>
                    <a:cs typeface="Times New Roman" pitchFamily="18" charset="0"/>
                  </a:rPr>
                  <a:t>n</a:t>
                </a:r>
                <a:r>
                  <a:rPr lang="en-US" sz="2000" i="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adding one extra vertex </a:t>
                </a:r>
                <a14:m>
                  <m:oMath xmlns:m="http://schemas.openxmlformats.org/officeDocument/2006/math">
                    <m:sSub>
                      <m:sSubPr>
                        <m:ctrlPr>
                          <a:rPr lang="en-US" sz="2000" i="1" smtClean="0">
                            <a:latin typeface="Cambria Math"/>
                            <a:cs typeface="Times New Roman" pitchFamily="18" charset="0"/>
                          </a:rPr>
                        </m:ctrlPr>
                      </m:sSubPr>
                      <m:e>
                        <m:r>
                          <a:rPr lang="en-US" sz="2000" b="0" i="1" smtClean="0">
                            <a:latin typeface="Cambria Math"/>
                            <a:cs typeface="Times New Roman" pitchFamily="18" charset="0"/>
                          </a:rPr>
                          <m:t>𝑣</m:t>
                        </m:r>
                      </m:e>
                      <m:sub>
                        <m:r>
                          <a:rPr lang="en-US" sz="2000" b="0" i="1" smtClean="0">
                            <a:latin typeface="Cambria Math"/>
                            <a:cs typeface="Times New Roman" pitchFamily="18" charset="0"/>
                          </a:rPr>
                          <m:t>h𝑢𝑏</m:t>
                        </m:r>
                      </m:sub>
                    </m:sSub>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a:t>
                </a:r>
                <a:r>
                  <a:rPr lang="en-US" sz="2000" i="1" dirty="0">
                    <a:latin typeface="Times New Roman" pitchFamily="18" charset="0"/>
                    <a:cs typeface="Times New Roman" pitchFamily="18" charset="0"/>
                  </a:rPr>
                  <a:t>n </a:t>
                </a:r>
                <a:r>
                  <a:rPr lang="en-US" sz="2000" dirty="0">
                    <a:latin typeface="Times New Roman" pitchFamily="18" charset="0"/>
                    <a:cs typeface="Times New Roman" pitchFamily="18" charset="0"/>
                  </a:rPr>
                  <a:t>extra edges </a:t>
                </a:r>
                <a:r>
                  <a:rPr lang="en-US" sz="2000" dirty="0" smtClean="0">
                    <a:latin typeface="Times New Roman" pitchFamily="18" charset="0"/>
                    <a:cs typeface="Times New Roman" pitchFamily="18" charset="0"/>
                  </a:rPr>
                  <a:t>{{</a:t>
                </a:r>
                <a14:m>
                  <m:oMath xmlns:m="http://schemas.openxmlformats.org/officeDocument/2006/math">
                    <m:sSub>
                      <m:sSubPr>
                        <m:ctrlPr>
                          <a:rPr lang="en-US" sz="2000" i="1">
                            <a:latin typeface="Cambria Math"/>
                            <a:cs typeface="Times New Roman" pitchFamily="18" charset="0"/>
                          </a:rPr>
                        </m:ctrlPr>
                      </m:sSubPr>
                      <m:e>
                        <m:r>
                          <a:rPr lang="en-US" sz="2000" i="1">
                            <a:latin typeface="Cambria Math"/>
                            <a:cs typeface="Times New Roman" pitchFamily="18" charset="0"/>
                          </a:rPr>
                          <m:t>𝑣</m:t>
                        </m:r>
                      </m:e>
                      <m:sub>
                        <m:r>
                          <a:rPr lang="en-US" sz="2000" i="1">
                            <a:latin typeface="Cambria Math"/>
                            <a:cs typeface="Times New Roman" pitchFamily="18" charset="0"/>
                          </a:rPr>
                          <m:t>h𝑢𝑏</m:t>
                        </m:r>
                      </m:sub>
                    </m:sSub>
                  </m:oMath>
                </a14:m>
                <a:r>
                  <a:rPr lang="en-US" sz="2000" dirty="0" smtClean="0">
                    <a:latin typeface="Times New Roman" pitchFamily="18" charset="0"/>
                    <a:cs typeface="Times New Roman" pitchFamily="18" charset="0"/>
                  </a:rPr>
                  <a:t>, </a:t>
                </a:r>
                <a14:m>
                  <m:oMath xmlns:m="http://schemas.openxmlformats.org/officeDocument/2006/math">
                    <m:sSub>
                      <m:sSubPr>
                        <m:ctrlPr>
                          <a:rPr lang="en-US" sz="2000" i="1">
                            <a:latin typeface="Cambria Math"/>
                            <a:cs typeface="Times New Roman" pitchFamily="18" charset="0"/>
                          </a:rPr>
                        </m:ctrlPr>
                      </m:sSubPr>
                      <m:e>
                        <m:r>
                          <a:rPr lang="en-US" sz="2000" i="1">
                            <a:latin typeface="Cambria Math"/>
                            <a:cs typeface="Times New Roman" pitchFamily="18" charset="0"/>
                          </a:rPr>
                          <m:t>𝑣</m:t>
                        </m:r>
                      </m:e>
                      <m:sub>
                        <m:r>
                          <a:rPr lang="en-US" sz="2000" b="0" i="1" smtClean="0">
                            <a:latin typeface="Cambria Math"/>
                            <a:cs typeface="Times New Roman" pitchFamily="18" charset="0"/>
                          </a:rPr>
                          <m:t>1</m:t>
                        </m:r>
                      </m:sub>
                    </m:sSub>
                  </m:oMath>
                </a14:m>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14:m>
                  <m:oMath xmlns:m="http://schemas.openxmlformats.org/officeDocument/2006/math">
                    <m:sSub>
                      <m:sSubPr>
                        <m:ctrlPr>
                          <a:rPr lang="en-US" sz="2000" i="1">
                            <a:latin typeface="Cambria Math"/>
                            <a:cs typeface="Times New Roman" pitchFamily="18" charset="0"/>
                          </a:rPr>
                        </m:ctrlPr>
                      </m:sSubPr>
                      <m:e>
                        <m:r>
                          <a:rPr lang="en-US" sz="2000" i="1">
                            <a:latin typeface="Cambria Math"/>
                            <a:cs typeface="Times New Roman" pitchFamily="18" charset="0"/>
                          </a:rPr>
                          <m:t>𝑣</m:t>
                        </m:r>
                      </m:e>
                      <m:sub>
                        <m:r>
                          <a:rPr lang="en-US" sz="2000" i="1">
                            <a:latin typeface="Cambria Math"/>
                            <a:cs typeface="Times New Roman" pitchFamily="18" charset="0"/>
                          </a:rPr>
                          <m:t>h𝑢𝑏</m:t>
                        </m:r>
                      </m:sub>
                    </m:sSub>
                  </m:oMath>
                </a14:m>
                <a:r>
                  <a:rPr lang="en-US" sz="2000" dirty="0" smtClean="0">
                    <a:latin typeface="Times New Roman" pitchFamily="18" charset="0"/>
                    <a:cs typeface="Times New Roman" pitchFamily="18" charset="0"/>
                  </a:rPr>
                  <a:t>, </a:t>
                </a:r>
                <a14:m>
                  <m:oMath xmlns:m="http://schemas.openxmlformats.org/officeDocument/2006/math">
                    <m:sSub>
                      <m:sSubPr>
                        <m:ctrlPr>
                          <a:rPr lang="en-US" sz="2000" i="1">
                            <a:latin typeface="Cambria Math"/>
                            <a:cs typeface="Times New Roman" pitchFamily="18" charset="0"/>
                          </a:rPr>
                        </m:ctrlPr>
                      </m:sSubPr>
                      <m:e>
                        <m:r>
                          <a:rPr lang="en-US" sz="2000" i="1">
                            <a:latin typeface="Cambria Math"/>
                            <a:cs typeface="Times New Roman" pitchFamily="18" charset="0"/>
                          </a:rPr>
                          <m:t>𝑣</m:t>
                        </m:r>
                      </m:e>
                      <m:sub>
                        <m:r>
                          <a:rPr lang="en-US" sz="2000" b="0" i="1" smtClean="0">
                            <a:latin typeface="Cambria Math"/>
                            <a:cs typeface="Times New Roman" pitchFamily="18" charset="0"/>
                          </a:rPr>
                          <m:t>2</m:t>
                        </m:r>
                      </m:sub>
                    </m:sSub>
                  </m:oMath>
                </a14:m>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 .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14:m>
                  <m:oMath xmlns:m="http://schemas.openxmlformats.org/officeDocument/2006/math">
                    <m:sSub>
                      <m:sSubPr>
                        <m:ctrlPr>
                          <a:rPr lang="en-US" sz="2000" i="1">
                            <a:latin typeface="Cambria Math"/>
                            <a:cs typeface="Times New Roman" pitchFamily="18" charset="0"/>
                          </a:rPr>
                        </m:ctrlPr>
                      </m:sSubPr>
                      <m:e>
                        <m:r>
                          <a:rPr lang="en-US" sz="2000" i="1">
                            <a:latin typeface="Cambria Math"/>
                            <a:cs typeface="Times New Roman" pitchFamily="18" charset="0"/>
                          </a:rPr>
                          <m:t>𝑣</m:t>
                        </m:r>
                      </m:e>
                      <m:sub>
                        <m:r>
                          <a:rPr lang="en-US" sz="2000" i="1">
                            <a:latin typeface="Cambria Math"/>
                            <a:cs typeface="Times New Roman" pitchFamily="18" charset="0"/>
                          </a:rPr>
                          <m:t>h𝑢𝑏</m:t>
                        </m:r>
                      </m:sub>
                    </m:sSub>
                    <m:r>
                      <a:rPr lang="en-US" sz="2000" b="0" i="0" smtClean="0">
                        <a:latin typeface="Cambria Math"/>
                        <a:cs typeface="Times New Roman" pitchFamily="18" charset="0"/>
                      </a:rPr>
                      <m:t>,</m:t>
                    </m:r>
                  </m:oMath>
                </a14:m>
                <a:r>
                  <a:rPr lang="en-US" sz="2000" dirty="0" smtClean="0">
                    <a:latin typeface="Times New Roman" pitchFamily="18" charset="0"/>
                    <a:cs typeface="Times New Roman" pitchFamily="18" charset="0"/>
                  </a:rPr>
                  <a:t> </a:t>
                </a:r>
                <a14:m>
                  <m:oMath xmlns:m="http://schemas.openxmlformats.org/officeDocument/2006/math">
                    <m:sSub>
                      <m:sSubPr>
                        <m:ctrlPr>
                          <a:rPr lang="en-US" sz="2000" i="1">
                            <a:latin typeface="Cambria Math"/>
                            <a:cs typeface="Times New Roman" pitchFamily="18" charset="0"/>
                          </a:rPr>
                        </m:ctrlPr>
                      </m:sSubPr>
                      <m:e>
                        <m:r>
                          <a:rPr lang="en-US" sz="2000" i="1">
                            <a:latin typeface="Cambria Math"/>
                            <a:cs typeface="Times New Roman" pitchFamily="18" charset="0"/>
                          </a:rPr>
                          <m:t>𝑣</m:t>
                        </m:r>
                      </m:e>
                      <m:sub>
                        <m:r>
                          <a:rPr lang="en-US" sz="2000" b="0" i="1" smtClean="0">
                            <a:latin typeface="Cambria Math"/>
                            <a:cs typeface="Times New Roman" pitchFamily="18" charset="0"/>
                          </a:rPr>
                          <m:t>𝑛</m:t>
                        </m:r>
                      </m:sub>
                    </m:sSub>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lvl="1">
                  <a:buSzPct val="100000"/>
                </a:pPr>
                <a:endParaRPr lang="en-US" altLang="zh-TW" sz="2000" dirty="0">
                  <a:latin typeface="Times New Roman" pitchFamily="18" charset="0"/>
                  <a:ea typeface="PMingLiU" pitchFamily="18" charset="-120"/>
                </a:endParaRPr>
              </a:p>
            </p:txBody>
          </p:sp>
        </mc:Choice>
        <mc:Fallback xmlns="">
          <p:sp>
            <p:nvSpPr>
              <p:cNvPr id="17410" name="CustomShape 2"/>
              <p:cNvSpPr>
                <a:spLocks noRot="1" noChangeAspect="1" noMove="1" noResize="1" noEditPoints="1" noAdjustHandles="1" noChangeArrowheads="1" noChangeShapeType="1" noTextEdit="1"/>
              </p:cNvSpPr>
              <p:nvPr/>
            </p:nvSpPr>
            <p:spPr bwMode="auto">
              <a:xfrm>
                <a:off x="138545" y="810491"/>
                <a:ext cx="8991600" cy="5638800"/>
              </a:xfrm>
              <a:prstGeom prst="rect">
                <a:avLst/>
              </a:prstGeom>
              <a:blipFill rotWithShape="1">
                <a:blip r:embed="rId4"/>
                <a:stretch>
                  <a:fillRect t="-5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7411"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13</a:t>
            </a:r>
          </a:p>
        </p:txBody>
      </p:sp>
      <p:sp>
        <p:nvSpPr>
          <p:cNvPr id="17412"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7"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grpSp>
        <p:nvGrpSpPr>
          <p:cNvPr id="8" name="群組 87"/>
          <p:cNvGrpSpPr>
            <a:grpSpLocks/>
          </p:cNvGrpSpPr>
          <p:nvPr/>
        </p:nvGrpSpPr>
        <p:grpSpPr bwMode="auto">
          <a:xfrm>
            <a:off x="1752600" y="1600200"/>
            <a:ext cx="4191000" cy="1468937"/>
            <a:chOff x="609600" y="2286000"/>
            <a:chExt cx="4191000" cy="1468333"/>
          </a:xfrm>
        </p:grpSpPr>
        <p:cxnSp>
          <p:nvCxnSpPr>
            <p:cNvPr id="9" name="直線接點 32"/>
            <p:cNvCxnSpPr>
              <a:endCxn id="32" idx="3"/>
            </p:cNvCxnSpPr>
            <p:nvPr/>
          </p:nvCxnSpPr>
          <p:spPr>
            <a:xfrm rot="10800000" flipV="1">
              <a:off x="3679825" y="2286000"/>
              <a:ext cx="542925" cy="51096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0" name="Oval 4"/>
            <p:cNvSpPr>
              <a:spLocks noChangeArrowheads="1"/>
            </p:cNvSpPr>
            <p:nvPr/>
          </p:nvSpPr>
          <p:spPr bwMode="auto">
            <a:xfrm>
              <a:off x="4114800" y="22860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1" name="Oval 4"/>
            <p:cNvSpPr>
              <a:spLocks noChangeArrowheads="1"/>
            </p:cNvSpPr>
            <p:nvPr/>
          </p:nvSpPr>
          <p:spPr bwMode="auto">
            <a:xfrm>
              <a:off x="3810000" y="32004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2" name="Oval 4"/>
            <p:cNvSpPr>
              <a:spLocks noChangeArrowheads="1"/>
            </p:cNvSpPr>
            <p:nvPr/>
          </p:nvSpPr>
          <p:spPr bwMode="auto">
            <a:xfrm>
              <a:off x="4495800" y="32004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13" name="直線接點 42"/>
            <p:cNvCxnSpPr>
              <a:stCxn id="11" idx="2"/>
              <a:endCxn id="12" idx="6"/>
            </p:cNvCxnSpPr>
            <p:nvPr/>
          </p:nvCxnSpPr>
          <p:spPr>
            <a:xfrm rot="10800000" flipH="1">
              <a:off x="3810000" y="3276193"/>
              <a:ext cx="838200" cy="15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接點 43"/>
            <p:cNvCxnSpPr>
              <a:stCxn id="10" idx="5"/>
              <a:endCxn id="33" idx="1"/>
            </p:cNvCxnSpPr>
            <p:nvPr/>
          </p:nvCxnSpPr>
          <p:spPr>
            <a:xfrm rot="16200000" flipH="1">
              <a:off x="4321231" y="2339865"/>
              <a:ext cx="272938" cy="4254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Text Box 26"/>
            <p:cNvSpPr txBox="1">
              <a:spLocks noChangeArrowheads="1"/>
            </p:cNvSpPr>
            <p:nvPr/>
          </p:nvSpPr>
          <p:spPr bwMode="auto">
            <a:xfrm>
              <a:off x="3962400" y="3352800"/>
              <a:ext cx="441146" cy="3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i="1" dirty="0">
                  <a:latin typeface="Times New Roman" pitchFamily="18" charset="0"/>
                  <a:cs typeface="Times New Roman" pitchFamily="18" charset="0"/>
                </a:rPr>
                <a:t>C</a:t>
              </a:r>
              <a:r>
                <a:rPr lang="en-US" altLang="zh-TW" sz="2000" baseline="-25000" dirty="0">
                  <a:latin typeface="Times New Roman" pitchFamily="18" charset="0"/>
                  <a:cs typeface="Times New Roman" pitchFamily="18" charset="0"/>
                </a:rPr>
                <a:t>5</a:t>
              </a:r>
            </a:p>
          </p:txBody>
        </p:sp>
        <p:cxnSp>
          <p:nvCxnSpPr>
            <p:cNvPr id="16" name="直線接點 59"/>
            <p:cNvCxnSpPr/>
            <p:nvPr/>
          </p:nvCxnSpPr>
          <p:spPr>
            <a:xfrm rot="16200000" flipH="1" flipV="1">
              <a:off x="512125" y="2689768"/>
              <a:ext cx="760099" cy="4127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Oval 4"/>
            <p:cNvSpPr>
              <a:spLocks noChangeArrowheads="1"/>
            </p:cNvSpPr>
            <p:nvPr/>
          </p:nvSpPr>
          <p:spPr bwMode="auto">
            <a:xfrm>
              <a:off x="990600" y="25161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8" name="Oval 4"/>
            <p:cNvSpPr>
              <a:spLocks noChangeArrowheads="1"/>
            </p:cNvSpPr>
            <p:nvPr/>
          </p:nvSpPr>
          <p:spPr bwMode="auto">
            <a:xfrm>
              <a:off x="609600" y="32019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9" name="Oval 4"/>
            <p:cNvSpPr>
              <a:spLocks noChangeArrowheads="1"/>
            </p:cNvSpPr>
            <p:nvPr/>
          </p:nvSpPr>
          <p:spPr bwMode="auto">
            <a:xfrm>
              <a:off x="1447800" y="32019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20" name="直線接點 63"/>
            <p:cNvCxnSpPr>
              <a:endCxn id="19" idx="6"/>
            </p:cNvCxnSpPr>
            <p:nvPr/>
          </p:nvCxnSpPr>
          <p:spPr>
            <a:xfrm flipV="1">
              <a:off x="685800" y="3277780"/>
              <a:ext cx="914400" cy="158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線接點 64"/>
            <p:cNvCxnSpPr>
              <a:stCxn id="17" idx="5"/>
              <a:endCxn id="19" idx="1"/>
            </p:cNvCxnSpPr>
            <p:nvPr/>
          </p:nvCxnSpPr>
          <p:spPr>
            <a:xfrm rot="16200000" flipH="1">
              <a:off x="1006594" y="2760396"/>
              <a:ext cx="577612" cy="3492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2" name="Text Box 26"/>
            <p:cNvSpPr txBox="1">
              <a:spLocks noChangeArrowheads="1"/>
            </p:cNvSpPr>
            <p:nvPr/>
          </p:nvSpPr>
          <p:spPr bwMode="auto">
            <a:xfrm>
              <a:off x="838200" y="3354388"/>
              <a:ext cx="441146" cy="3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i="1" dirty="0">
                  <a:latin typeface="Times New Roman" pitchFamily="18" charset="0"/>
                  <a:cs typeface="Times New Roman" pitchFamily="18" charset="0"/>
                </a:rPr>
                <a:t>C</a:t>
              </a:r>
              <a:r>
                <a:rPr lang="en-US" altLang="zh-TW" sz="2000" baseline="-25000" dirty="0">
                  <a:latin typeface="Times New Roman" pitchFamily="18" charset="0"/>
                  <a:cs typeface="Times New Roman" pitchFamily="18" charset="0"/>
                </a:rPr>
                <a:t>3</a:t>
              </a:r>
            </a:p>
          </p:txBody>
        </p:sp>
        <p:sp>
          <p:nvSpPr>
            <p:cNvPr id="23" name="Oval 4"/>
            <p:cNvSpPr>
              <a:spLocks noChangeArrowheads="1"/>
            </p:cNvSpPr>
            <p:nvPr/>
          </p:nvSpPr>
          <p:spPr bwMode="auto">
            <a:xfrm>
              <a:off x="3124200" y="24399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24" name="Oval 4"/>
            <p:cNvSpPr>
              <a:spLocks noChangeArrowheads="1"/>
            </p:cNvSpPr>
            <p:nvPr/>
          </p:nvSpPr>
          <p:spPr bwMode="auto">
            <a:xfrm>
              <a:off x="2286000" y="32019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25" name="Oval 4"/>
            <p:cNvSpPr>
              <a:spLocks noChangeArrowheads="1"/>
            </p:cNvSpPr>
            <p:nvPr/>
          </p:nvSpPr>
          <p:spPr bwMode="auto">
            <a:xfrm>
              <a:off x="3124200" y="32019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26" name="直線接點 69"/>
            <p:cNvCxnSpPr>
              <a:endCxn id="25" idx="6"/>
            </p:cNvCxnSpPr>
            <p:nvPr/>
          </p:nvCxnSpPr>
          <p:spPr>
            <a:xfrm flipV="1">
              <a:off x="2362200" y="3277780"/>
              <a:ext cx="914400" cy="158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接點 70"/>
            <p:cNvCxnSpPr/>
            <p:nvPr/>
          </p:nvCxnSpPr>
          <p:spPr>
            <a:xfrm rot="16200000" flipH="1">
              <a:off x="2857646" y="2858848"/>
              <a:ext cx="707734" cy="222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 Box 26"/>
            <p:cNvSpPr txBox="1">
              <a:spLocks noChangeArrowheads="1"/>
            </p:cNvSpPr>
            <p:nvPr/>
          </p:nvSpPr>
          <p:spPr bwMode="auto">
            <a:xfrm>
              <a:off x="2514600" y="3354388"/>
              <a:ext cx="441146" cy="3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i="1" dirty="0">
                  <a:latin typeface="Times New Roman" pitchFamily="18" charset="0"/>
                  <a:cs typeface="Times New Roman" pitchFamily="18" charset="0"/>
                </a:rPr>
                <a:t>C</a:t>
              </a:r>
              <a:r>
                <a:rPr lang="en-US" altLang="zh-TW" sz="2000" baseline="-25000" dirty="0">
                  <a:latin typeface="Times New Roman" pitchFamily="18" charset="0"/>
                  <a:cs typeface="Times New Roman" pitchFamily="18" charset="0"/>
                </a:rPr>
                <a:t>4</a:t>
              </a:r>
            </a:p>
          </p:txBody>
        </p:sp>
        <p:sp>
          <p:nvSpPr>
            <p:cNvPr id="29" name="Oval 4"/>
            <p:cNvSpPr>
              <a:spLocks noChangeArrowheads="1"/>
            </p:cNvSpPr>
            <p:nvPr/>
          </p:nvSpPr>
          <p:spPr bwMode="auto">
            <a:xfrm>
              <a:off x="2286000" y="24399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30" name="直線接點 73"/>
            <p:cNvCxnSpPr>
              <a:stCxn id="23" idx="6"/>
            </p:cNvCxnSpPr>
            <p:nvPr/>
          </p:nvCxnSpPr>
          <p:spPr>
            <a:xfrm flipH="1" flipV="1">
              <a:off x="2362200" y="2514506"/>
              <a:ext cx="914400" cy="15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直線接點 74"/>
            <p:cNvCxnSpPr>
              <a:stCxn id="29" idx="4"/>
              <a:endCxn id="24" idx="0"/>
            </p:cNvCxnSpPr>
            <p:nvPr/>
          </p:nvCxnSpPr>
          <p:spPr>
            <a:xfrm rot="5400000">
              <a:off x="2057526" y="2896935"/>
              <a:ext cx="609349" cy="31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Oval 4"/>
            <p:cNvSpPr>
              <a:spLocks noChangeArrowheads="1"/>
            </p:cNvSpPr>
            <p:nvPr/>
          </p:nvSpPr>
          <p:spPr bwMode="auto">
            <a:xfrm>
              <a:off x="3657600" y="26670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33" name="Oval 4"/>
            <p:cNvSpPr>
              <a:spLocks noChangeArrowheads="1"/>
            </p:cNvSpPr>
            <p:nvPr/>
          </p:nvSpPr>
          <p:spPr bwMode="auto">
            <a:xfrm>
              <a:off x="4648200" y="26670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34" name="直線接點 80"/>
            <p:cNvCxnSpPr/>
            <p:nvPr/>
          </p:nvCxnSpPr>
          <p:spPr>
            <a:xfrm rot="16200000" flipH="1">
              <a:off x="3559274" y="2917538"/>
              <a:ext cx="479228" cy="1301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直線接點 82"/>
            <p:cNvCxnSpPr/>
            <p:nvPr/>
          </p:nvCxnSpPr>
          <p:spPr>
            <a:xfrm rot="5400000">
              <a:off x="4397474" y="2917538"/>
              <a:ext cx="479228" cy="1301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6" name="Group 31"/>
          <p:cNvGrpSpPr>
            <a:grpSpLocks/>
          </p:cNvGrpSpPr>
          <p:nvPr/>
        </p:nvGrpSpPr>
        <p:grpSpPr bwMode="auto">
          <a:xfrm>
            <a:off x="6172200" y="1447800"/>
            <a:ext cx="1600200" cy="1524000"/>
            <a:chOff x="4368" y="2160"/>
            <a:chExt cx="1008" cy="960"/>
          </a:xfrm>
        </p:grpSpPr>
        <p:sp>
          <p:nvSpPr>
            <p:cNvPr id="37" name="AutoShape 32"/>
            <p:cNvSpPr>
              <a:spLocks noChangeArrowheads="1"/>
            </p:cNvSpPr>
            <p:nvPr/>
          </p:nvSpPr>
          <p:spPr bwMode="auto">
            <a:xfrm>
              <a:off x="4608" y="3024"/>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utoShape 33"/>
            <p:cNvSpPr>
              <a:spLocks noChangeArrowheads="1"/>
            </p:cNvSpPr>
            <p:nvPr/>
          </p:nvSpPr>
          <p:spPr bwMode="auto">
            <a:xfrm>
              <a:off x="5040" y="3024"/>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34"/>
            <p:cNvSpPr>
              <a:spLocks noChangeArrowheads="1"/>
            </p:cNvSpPr>
            <p:nvPr/>
          </p:nvSpPr>
          <p:spPr bwMode="auto">
            <a:xfrm>
              <a:off x="4368" y="2592"/>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35"/>
            <p:cNvSpPr>
              <a:spLocks noChangeArrowheads="1"/>
            </p:cNvSpPr>
            <p:nvPr/>
          </p:nvSpPr>
          <p:spPr bwMode="auto">
            <a:xfrm>
              <a:off x="5280" y="2592"/>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36"/>
            <p:cNvSpPr>
              <a:spLocks noChangeArrowheads="1"/>
            </p:cNvSpPr>
            <p:nvPr/>
          </p:nvSpPr>
          <p:spPr bwMode="auto">
            <a:xfrm>
              <a:off x="4608" y="2160"/>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2" name="AutoShape 37"/>
            <p:cNvCxnSpPr>
              <a:cxnSpLocks noChangeShapeType="1"/>
              <a:stCxn id="39" idx="4"/>
              <a:endCxn id="37" idx="1"/>
            </p:cNvCxnSpPr>
            <p:nvPr/>
          </p:nvCxnSpPr>
          <p:spPr bwMode="auto">
            <a:xfrm>
              <a:off x="4416" y="2688"/>
              <a:ext cx="206" cy="350"/>
            </a:xfrm>
            <a:prstGeom prst="straightConnector1">
              <a:avLst/>
            </a:prstGeom>
            <a:noFill/>
            <a:ln w="127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38"/>
            <p:cNvCxnSpPr>
              <a:cxnSpLocks noChangeShapeType="1"/>
              <a:stCxn id="37" idx="6"/>
              <a:endCxn id="38" idx="2"/>
            </p:cNvCxnSpPr>
            <p:nvPr/>
          </p:nvCxnSpPr>
          <p:spPr bwMode="auto">
            <a:xfrm>
              <a:off x="4704" y="3072"/>
              <a:ext cx="336"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39"/>
            <p:cNvCxnSpPr>
              <a:cxnSpLocks noChangeShapeType="1"/>
              <a:stCxn id="38" idx="7"/>
              <a:endCxn id="40" idx="4"/>
            </p:cNvCxnSpPr>
            <p:nvPr/>
          </p:nvCxnSpPr>
          <p:spPr bwMode="auto">
            <a:xfrm flipV="1">
              <a:off x="5122" y="2688"/>
              <a:ext cx="206" cy="3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40"/>
            <p:cNvCxnSpPr>
              <a:cxnSpLocks noChangeShapeType="1"/>
              <a:stCxn id="40" idx="0"/>
              <a:endCxn id="47" idx="5"/>
            </p:cNvCxnSpPr>
            <p:nvPr/>
          </p:nvCxnSpPr>
          <p:spPr bwMode="auto">
            <a:xfrm flipH="1" flipV="1">
              <a:off x="5122" y="2242"/>
              <a:ext cx="206" cy="3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1"/>
            <p:cNvCxnSpPr>
              <a:cxnSpLocks noChangeShapeType="1"/>
              <a:stCxn id="39" idx="0"/>
              <a:endCxn id="41" idx="3"/>
            </p:cNvCxnSpPr>
            <p:nvPr/>
          </p:nvCxnSpPr>
          <p:spPr bwMode="auto">
            <a:xfrm flipV="1">
              <a:off x="4416" y="2242"/>
              <a:ext cx="206" cy="3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42"/>
            <p:cNvSpPr>
              <a:spLocks noChangeArrowheads="1"/>
            </p:cNvSpPr>
            <p:nvPr/>
          </p:nvSpPr>
          <p:spPr bwMode="auto">
            <a:xfrm>
              <a:off x="5040" y="2160"/>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8" name="AutoShape 43"/>
            <p:cNvCxnSpPr>
              <a:cxnSpLocks noChangeShapeType="1"/>
              <a:stCxn id="41" idx="6"/>
              <a:endCxn id="47" idx="2"/>
            </p:cNvCxnSpPr>
            <p:nvPr/>
          </p:nvCxnSpPr>
          <p:spPr bwMode="auto">
            <a:xfrm>
              <a:off x="4704" y="2208"/>
              <a:ext cx="336"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Text Box 47"/>
          <p:cNvSpPr txBox="1">
            <a:spLocks noChangeArrowheads="1"/>
          </p:cNvSpPr>
          <p:nvPr/>
        </p:nvSpPr>
        <p:spPr bwMode="auto">
          <a:xfrm>
            <a:off x="7543800" y="2514600"/>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6</a:t>
            </a:r>
          </a:p>
        </p:txBody>
      </p:sp>
      <p:grpSp>
        <p:nvGrpSpPr>
          <p:cNvPr id="50" name="Group 8"/>
          <p:cNvGrpSpPr>
            <a:grpSpLocks/>
          </p:cNvGrpSpPr>
          <p:nvPr/>
        </p:nvGrpSpPr>
        <p:grpSpPr bwMode="auto">
          <a:xfrm>
            <a:off x="914400" y="4572000"/>
            <a:ext cx="1371600" cy="1219200"/>
            <a:chOff x="288" y="2256"/>
            <a:chExt cx="864" cy="768"/>
          </a:xfrm>
          <a:solidFill>
            <a:schemeClr val="tx1"/>
          </a:solidFill>
        </p:grpSpPr>
        <p:sp>
          <p:nvSpPr>
            <p:cNvPr id="51" name="AutoShape 9"/>
            <p:cNvSpPr>
              <a:spLocks noChangeArrowheads="1"/>
            </p:cNvSpPr>
            <p:nvPr/>
          </p:nvSpPr>
          <p:spPr bwMode="auto">
            <a:xfrm>
              <a:off x="288" y="2928"/>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AutoShape 10"/>
            <p:cNvSpPr>
              <a:spLocks noChangeArrowheads="1"/>
            </p:cNvSpPr>
            <p:nvPr/>
          </p:nvSpPr>
          <p:spPr bwMode="auto">
            <a:xfrm>
              <a:off x="1056" y="2928"/>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utoShape 11"/>
            <p:cNvSpPr>
              <a:spLocks noChangeArrowheads="1"/>
            </p:cNvSpPr>
            <p:nvPr/>
          </p:nvSpPr>
          <p:spPr bwMode="auto">
            <a:xfrm>
              <a:off x="672" y="225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4" name="AutoShape 12"/>
            <p:cNvCxnSpPr>
              <a:cxnSpLocks noChangeShapeType="1"/>
              <a:stCxn id="51" idx="7"/>
              <a:endCxn id="53" idx="3"/>
            </p:cNvCxnSpPr>
            <p:nvPr/>
          </p:nvCxnSpPr>
          <p:spPr bwMode="auto">
            <a:xfrm flipV="1">
              <a:off x="370" y="2338"/>
              <a:ext cx="316" cy="60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13"/>
            <p:cNvCxnSpPr>
              <a:cxnSpLocks noChangeShapeType="1"/>
              <a:stCxn id="51" idx="6"/>
              <a:endCxn id="52" idx="2"/>
            </p:cNvCxnSpPr>
            <p:nvPr/>
          </p:nvCxnSpPr>
          <p:spPr bwMode="auto">
            <a:xfrm>
              <a:off x="384" y="2976"/>
              <a:ext cx="672" cy="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14"/>
            <p:cNvCxnSpPr>
              <a:cxnSpLocks noChangeShapeType="1"/>
              <a:stCxn id="52" idx="1"/>
              <a:endCxn id="53" idx="5"/>
            </p:cNvCxnSpPr>
            <p:nvPr/>
          </p:nvCxnSpPr>
          <p:spPr bwMode="auto">
            <a:xfrm flipH="1" flipV="1">
              <a:off x="754" y="2338"/>
              <a:ext cx="316" cy="60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AutoShape 15"/>
            <p:cNvSpPr>
              <a:spLocks noChangeArrowheads="1"/>
            </p:cNvSpPr>
            <p:nvPr/>
          </p:nvSpPr>
          <p:spPr bwMode="auto">
            <a:xfrm>
              <a:off x="672" y="2688"/>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8" name="AutoShape 16"/>
            <p:cNvCxnSpPr>
              <a:cxnSpLocks noChangeShapeType="1"/>
              <a:stCxn id="51" idx="6"/>
              <a:endCxn id="57" idx="3"/>
            </p:cNvCxnSpPr>
            <p:nvPr/>
          </p:nvCxnSpPr>
          <p:spPr bwMode="auto">
            <a:xfrm flipV="1">
              <a:off x="384" y="2770"/>
              <a:ext cx="302" cy="20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17"/>
            <p:cNvCxnSpPr>
              <a:cxnSpLocks noChangeShapeType="1"/>
              <a:stCxn id="52" idx="2"/>
              <a:endCxn id="57" idx="5"/>
            </p:cNvCxnSpPr>
            <p:nvPr/>
          </p:nvCxnSpPr>
          <p:spPr bwMode="auto">
            <a:xfrm flipH="1" flipV="1">
              <a:off x="754" y="2770"/>
              <a:ext cx="302" cy="20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18"/>
            <p:cNvCxnSpPr>
              <a:cxnSpLocks noChangeShapeType="1"/>
              <a:stCxn id="57" idx="0"/>
              <a:endCxn id="53" idx="4"/>
            </p:cNvCxnSpPr>
            <p:nvPr/>
          </p:nvCxnSpPr>
          <p:spPr bwMode="auto">
            <a:xfrm flipV="1">
              <a:off x="720" y="2352"/>
              <a:ext cx="0" cy="33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Text Box 4"/>
          <p:cNvSpPr txBox="1">
            <a:spLocks noChangeArrowheads="1"/>
          </p:cNvSpPr>
          <p:nvPr/>
        </p:nvSpPr>
        <p:spPr bwMode="auto">
          <a:xfrm>
            <a:off x="1196975" y="5881687"/>
            <a:ext cx="860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latin typeface="Times New Roman" pitchFamily="18" charset="0"/>
                <a:cs typeface="Times New Roman" pitchFamily="18" charset="0"/>
              </a:rPr>
              <a:t>W</a:t>
            </a:r>
            <a:r>
              <a:rPr lang="en-US" baseline="-25000" dirty="0">
                <a:latin typeface="Times New Roman" pitchFamily="18" charset="0"/>
                <a:cs typeface="Times New Roman" pitchFamily="18" charset="0"/>
              </a:rPr>
              <a:t>3</a:t>
            </a:r>
          </a:p>
        </p:txBody>
      </p:sp>
      <p:grpSp>
        <p:nvGrpSpPr>
          <p:cNvPr id="62" name="Group 19"/>
          <p:cNvGrpSpPr>
            <a:grpSpLocks/>
          </p:cNvGrpSpPr>
          <p:nvPr/>
        </p:nvGrpSpPr>
        <p:grpSpPr bwMode="auto">
          <a:xfrm>
            <a:off x="2667000" y="4572000"/>
            <a:ext cx="1295400" cy="1219200"/>
            <a:chOff x="1632" y="2256"/>
            <a:chExt cx="816" cy="768"/>
          </a:xfrm>
          <a:solidFill>
            <a:schemeClr val="tx1"/>
          </a:solidFill>
        </p:grpSpPr>
        <p:sp>
          <p:nvSpPr>
            <p:cNvPr id="63" name="AutoShape 20"/>
            <p:cNvSpPr>
              <a:spLocks noChangeArrowheads="1"/>
            </p:cNvSpPr>
            <p:nvPr/>
          </p:nvSpPr>
          <p:spPr bwMode="auto">
            <a:xfrm>
              <a:off x="1632" y="2928"/>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AutoShape 21"/>
            <p:cNvSpPr>
              <a:spLocks noChangeArrowheads="1"/>
            </p:cNvSpPr>
            <p:nvPr/>
          </p:nvSpPr>
          <p:spPr bwMode="auto">
            <a:xfrm>
              <a:off x="2352" y="2928"/>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AutoShape 22"/>
            <p:cNvSpPr>
              <a:spLocks noChangeArrowheads="1"/>
            </p:cNvSpPr>
            <p:nvPr/>
          </p:nvSpPr>
          <p:spPr bwMode="auto">
            <a:xfrm>
              <a:off x="1632" y="225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utoShape 23"/>
            <p:cNvSpPr>
              <a:spLocks noChangeArrowheads="1"/>
            </p:cNvSpPr>
            <p:nvPr/>
          </p:nvSpPr>
          <p:spPr bwMode="auto">
            <a:xfrm>
              <a:off x="2352" y="225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7" name="AutoShape 24"/>
            <p:cNvCxnSpPr>
              <a:cxnSpLocks noChangeShapeType="1"/>
              <a:stCxn id="63" idx="0"/>
              <a:endCxn id="65" idx="4"/>
            </p:cNvCxnSpPr>
            <p:nvPr/>
          </p:nvCxnSpPr>
          <p:spPr bwMode="auto">
            <a:xfrm flipV="1">
              <a:off x="1680" y="2352"/>
              <a:ext cx="0" cy="57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25"/>
            <p:cNvCxnSpPr>
              <a:cxnSpLocks noChangeShapeType="1"/>
              <a:stCxn id="65" idx="6"/>
              <a:endCxn id="66" idx="2"/>
            </p:cNvCxnSpPr>
            <p:nvPr/>
          </p:nvCxnSpPr>
          <p:spPr bwMode="auto">
            <a:xfrm>
              <a:off x="1728" y="2304"/>
              <a:ext cx="624" cy="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26"/>
            <p:cNvCxnSpPr>
              <a:cxnSpLocks noChangeShapeType="1"/>
              <a:stCxn id="66" idx="4"/>
              <a:endCxn id="64" idx="0"/>
            </p:cNvCxnSpPr>
            <p:nvPr/>
          </p:nvCxnSpPr>
          <p:spPr bwMode="auto">
            <a:xfrm>
              <a:off x="2400" y="2352"/>
              <a:ext cx="0" cy="57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27"/>
            <p:cNvCxnSpPr>
              <a:cxnSpLocks noChangeShapeType="1"/>
              <a:stCxn id="63" idx="6"/>
              <a:endCxn id="64" idx="2"/>
            </p:cNvCxnSpPr>
            <p:nvPr/>
          </p:nvCxnSpPr>
          <p:spPr bwMode="auto">
            <a:xfrm>
              <a:off x="1728" y="2976"/>
              <a:ext cx="624" cy="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AutoShape 28"/>
            <p:cNvSpPr>
              <a:spLocks noChangeArrowheads="1"/>
            </p:cNvSpPr>
            <p:nvPr/>
          </p:nvSpPr>
          <p:spPr bwMode="auto">
            <a:xfrm>
              <a:off x="1986" y="2592"/>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 name="AutoShape 29"/>
            <p:cNvCxnSpPr>
              <a:cxnSpLocks noChangeShapeType="1"/>
              <a:stCxn id="63" idx="7"/>
              <a:endCxn id="71" idx="3"/>
            </p:cNvCxnSpPr>
            <p:nvPr/>
          </p:nvCxnSpPr>
          <p:spPr bwMode="auto">
            <a:xfrm flipV="1">
              <a:off x="1714" y="2674"/>
              <a:ext cx="286" cy="268"/>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30"/>
            <p:cNvCxnSpPr>
              <a:cxnSpLocks noChangeShapeType="1"/>
              <a:stCxn id="71" idx="1"/>
              <a:endCxn id="65" idx="5"/>
            </p:cNvCxnSpPr>
            <p:nvPr/>
          </p:nvCxnSpPr>
          <p:spPr bwMode="auto">
            <a:xfrm flipH="1" flipV="1">
              <a:off x="1714" y="2338"/>
              <a:ext cx="286" cy="268"/>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31"/>
            <p:cNvCxnSpPr>
              <a:cxnSpLocks noChangeShapeType="1"/>
              <a:stCxn id="71" idx="7"/>
              <a:endCxn id="66" idx="3"/>
            </p:cNvCxnSpPr>
            <p:nvPr/>
          </p:nvCxnSpPr>
          <p:spPr bwMode="auto">
            <a:xfrm flipV="1">
              <a:off x="2068" y="2338"/>
              <a:ext cx="298" cy="268"/>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32"/>
            <p:cNvCxnSpPr>
              <a:cxnSpLocks noChangeShapeType="1"/>
              <a:stCxn id="71" idx="5"/>
              <a:endCxn id="64" idx="1"/>
            </p:cNvCxnSpPr>
            <p:nvPr/>
          </p:nvCxnSpPr>
          <p:spPr bwMode="auto">
            <a:xfrm>
              <a:off x="2068" y="2674"/>
              <a:ext cx="298" cy="268"/>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6" name="Group 33"/>
          <p:cNvGrpSpPr>
            <a:grpSpLocks/>
          </p:cNvGrpSpPr>
          <p:nvPr/>
        </p:nvGrpSpPr>
        <p:grpSpPr bwMode="auto">
          <a:xfrm>
            <a:off x="4702175" y="4419600"/>
            <a:ext cx="1600200" cy="1577975"/>
            <a:chOff x="2962" y="2016"/>
            <a:chExt cx="1008" cy="994"/>
          </a:xfrm>
          <a:solidFill>
            <a:schemeClr val="tx1"/>
          </a:solidFill>
        </p:grpSpPr>
        <p:sp>
          <p:nvSpPr>
            <p:cNvPr id="77" name="AutoShape 34"/>
            <p:cNvSpPr>
              <a:spLocks noChangeArrowheads="1"/>
            </p:cNvSpPr>
            <p:nvPr/>
          </p:nvSpPr>
          <p:spPr bwMode="auto">
            <a:xfrm>
              <a:off x="3154" y="2914"/>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AutoShape 35"/>
            <p:cNvSpPr>
              <a:spLocks noChangeArrowheads="1"/>
            </p:cNvSpPr>
            <p:nvPr/>
          </p:nvSpPr>
          <p:spPr bwMode="auto">
            <a:xfrm>
              <a:off x="3682" y="2914"/>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AutoShape 36"/>
            <p:cNvSpPr>
              <a:spLocks noChangeArrowheads="1"/>
            </p:cNvSpPr>
            <p:nvPr/>
          </p:nvSpPr>
          <p:spPr bwMode="auto">
            <a:xfrm>
              <a:off x="2962" y="238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AutoShape 37"/>
            <p:cNvSpPr>
              <a:spLocks noChangeArrowheads="1"/>
            </p:cNvSpPr>
            <p:nvPr/>
          </p:nvSpPr>
          <p:spPr bwMode="auto">
            <a:xfrm>
              <a:off x="3874" y="238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38"/>
            <p:cNvSpPr>
              <a:spLocks noChangeArrowheads="1"/>
            </p:cNvSpPr>
            <p:nvPr/>
          </p:nvSpPr>
          <p:spPr bwMode="auto">
            <a:xfrm>
              <a:off x="3408" y="201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2" name="AutoShape 39"/>
            <p:cNvCxnSpPr>
              <a:cxnSpLocks noChangeShapeType="1"/>
              <a:stCxn id="79" idx="4"/>
              <a:endCxn id="77" idx="1"/>
            </p:cNvCxnSpPr>
            <p:nvPr/>
          </p:nvCxnSpPr>
          <p:spPr bwMode="auto">
            <a:xfrm>
              <a:off x="3010" y="2482"/>
              <a:ext cx="158" cy="44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AutoShape 40"/>
            <p:cNvCxnSpPr>
              <a:cxnSpLocks noChangeShapeType="1"/>
              <a:stCxn id="77" idx="6"/>
              <a:endCxn id="78" idx="2"/>
            </p:cNvCxnSpPr>
            <p:nvPr/>
          </p:nvCxnSpPr>
          <p:spPr bwMode="auto">
            <a:xfrm>
              <a:off x="3250" y="2962"/>
              <a:ext cx="432" cy="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41"/>
            <p:cNvCxnSpPr>
              <a:cxnSpLocks noChangeShapeType="1"/>
              <a:stCxn id="78" idx="7"/>
              <a:endCxn id="80" idx="4"/>
            </p:cNvCxnSpPr>
            <p:nvPr/>
          </p:nvCxnSpPr>
          <p:spPr bwMode="auto">
            <a:xfrm flipV="1">
              <a:off x="3764" y="2482"/>
              <a:ext cx="158" cy="44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42"/>
            <p:cNvCxnSpPr>
              <a:cxnSpLocks noChangeShapeType="1"/>
              <a:stCxn id="80" idx="1"/>
              <a:endCxn id="81" idx="5"/>
            </p:cNvCxnSpPr>
            <p:nvPr/>
          </p:nvCxnSpPr>
          <p:spPr bwMode="auto">
            <a:xfrm flipH="1" flipV="1">
              <a:off x="3490" y="2098"/>
              <a:ext cx="398" cy="302"/>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43"/>
            <p:cNvCxnSpPr>
              <a:cxnSpLocks noChangeShapeType="1"/>
              <a:stCxn id="79" idx="7"/>
              <a:endCxn id="81" idx="3"/>
            </p:cNvCxnSpPr>
            <p:nvPr/>
          </p:nvCxnSpPr>
          <p:spPr bwMode="auto">
            <a:xfrm flipV="1">
              <a:off x="3044" y="2098"/>
              <a:ext cx="378" cy="302"/>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AutoShape 44"/>
            <p:cNvSpPr>
              <a:spLocks noChangeArrowheads="1"/>
            </p:cNvSpPr>
            <p:nvPr/>
          </p:nvSpPr>
          <p:spPr bwMode="auto">
            <a:xfrm>
              <a:off x="3408" y="249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8" name="AutoShape 45"/>
            <p:cNvCxnSpPr>
              <a:cxnSpLocks noChangeShapeType="1"/>
              <a:stCxn id="77" idx="7"/>
              <a:endCxn id="87" idx="4"/>
            </p:cNvCxnSpPr>
            <p:nvPr/>
          </p:nvCxnSpPr>
          <p:spPr bwMode="auto">
            <a:xfrm flipV="1">
              <a:off x="3236" y="2592"/>
              <a:ext cx="220" cy="33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46"/>
            <p:cNvCxnSpPr>
              <a:cxnSpLocks noChangeShapeType="1"/>
              <a:stCxn id="78" idx="1"/>
              <a:endCxn id="87" idx="4"/>
            </p:cNvCxnSpPr>
            <p:nvPr/>
          </p:nvCxnSpPr>
          <p:spPr bwMode="auto">
            <a:xfrm flipH="1" flipV="1">
              <a:off x="3456" y="2592"/>
              <a:ext cx="240" cy="33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47"/>
            <p:cNvCxnSpPr>
              <a:cxnSpLocks noChangeShapeType="1"/>
              <a:stCxn id="79" idx="5"/>
              <a:endCxn id="87" idx="2"/>
            </p:cNvCxnSpPr>
            <p:nvPr/>
          </p:nvCxnSpPr>
          <p:spPr bwMode="auto">
            <a:xfrm>
              <a:off x="3044" y="2468"/>
              <a:ext cx="364" cy="7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AutoShape 48"/>
            <p:cNvCxnSpPr>
              <a:cxnSpLocks noChangeShapeType="1"/>
              <a:stCxn id="87" idx="6"/>
              <a:endCxn id="80" idx="3"/>
            </p:cNvCxnSpPr>
            <p:nvPr/>
          </p:nvCxnSpPr>
          <p:spPr bwMode="auto">
            <a:xfrm flipV="1">
              <a:off x="3504" y="2468"/>
              <a:ext cx="384" cy="7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AutoShape 49"/>
            <p:cNvCxnSpPr>
              <a:cxnSpLocks noChangeShapeType="1"/>
              <a:stCxn id="87" idx="0"/>
              <a:endCxn id="81" idx="4"/>
            </p:cNvCxnSpPr>
            <p:nvPr/>
          </p:nvCxnSpPr>
          <p:spPr bwMode="auto">
            <a:xfrm flipV="1">
              <a:off x="3456" y="2112"/>
              <a:ext cx="0" cy="38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3" name="Group 50"/>
          <p:cNvGrpSpPr>
            <a:grpSpLocks/>
          </p:cNvGrpSpPr>
          <p:nvPr/>
        </p:nvGrpSpPr>
        <p:grpSpPr bwMode="auto">
          <a:xfrm>
            <a:off x="6911975" y="4343400"/>
            <a:ext cx="1600200" cy="1524000"/>
            <a:chOff x="4354" y="2050"/>
            <a:chExt cx="1008" cy="960"/>
          </a:xfrm>
          <a:solidFill>
            <a:schemeClr val="tx1"/>
          </a:solidFill>
        </p:grpSpPr>
        <p:sp>
          <p:nvSpPr>
            <p:cNvPr id="94" name="AutoShape 51"/>
            <p:cNvSpPr>
              <a:spLocks noChangeArrowheads="1"/>
            </p:cNvSpPr>
            <p:nvPr/>
          </p:nvSpPr>
          <p:spPr bwMode="auto">
            <a:xfrm>
              <a:off x="4594" y="2914"/>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AutoShape 52"/>
            <p:cNvSpPr>
              <a:spLocks noChangeArrowheads="1"/>
            </p:cNvSpPr>
            <p:nvPr/>
          </p:nvSpPr>
          <p:spPr bwMode="auto">
            <a:xfrm>
              <a:off x="5026" y="2914"/>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AutoShape 53"/>
            <p:cNvSpPr>
              <a:spLocks noChangeArrowheads="1"/>
            </p:cNvSpPr>
            <p:nvPr/>
          </p:nvSpPr>
          <p:spPr bwMode="auto">
            <a:xfrm>
              <a:off x="4354" y="2482"/>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AutoShape 54"/>
            <p:cNvSpPr>
              <a:spLocks noChangeArrowheads="1"/>
            </p:cNvSpPr>
            <p:nvPr/>
          </p:nvSpPr>
          <p:spPr bwMode="auto">
            <a:xfrm>
              <a:off x="5266" y="2482"/>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AutoShape 55"/>
            <p:cNvSpPr>
              <a:spLocks noChangeArrowheads="1"/>
            </p:cNvSpPr>
            <p:nvPr/>
          </p:nvSpPr>
          <p:spPr bwMode="auto">
            <a:xfrm>
              <a:off x="4594" y="2050"/>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9" name="AutoShape 56"/>
            <p:cNvCxnSpPr>
              <a:cxnSpLocks noChangeShapeType="1"/>
              <a:stCxn id="96" idx="4"/>
              <a:endCxn id="94" idx="1"/>
            </p:cNvCxnSpPr>
            <p:nvPr/>
          </p:nvCxnSpPr>
          <p:spPr bwMode="auto">
            <a:xfrm>
              <a:off x="4402" y="2578"/>
              <a:ext cx="206" cy="35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57"/>
            <p:cNvCxnSpPr>
              <a:cxnSpLocks noChangeShapeType="1"/>
              <a:stCxn id="94" idx="6"/>
              <a:endCxn id="95" idx="2"/>
            </p:cNvCxnSpPr>
            <p:nvPr/>
          </p:nvCxnSpPr>
          <p:spPr bwMode="auto">
            <a:xfrm>
              <a:off x="4690" y="2962"/>
              <a:ext cx="336" cy="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58"/>
            <p:cNvCxnSpPr>
              <a:cxnSpLocks noChangeShapeType="1"/>
              <a:stCxn id="95" idx="7"/>
              <a:endCxn id="97" idx="4"/>
            </p:cNvCxnSpPr>
            <p:nvPr/>
          </p:nvCxnSpPr>
          <p:spPr bwMode="auto">
            <a:xfrm flipV="1">
              <a:off x="5108" y="2578"/>
              <a:ext cx="206" cy="35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59"/>
            <p:cNvCxnSpPr>
              <a:cxnSpLocks noChangeShapeType="1"/>
              <a:stCxn id="97" idx="0"/>
              <a:endCxn id="104" idx="5"/>
            </p:cNvCxnSpPr>
            <p:nvPr/>
          </p:nvCxnSpPr>
          <p:spPr bwMode="auto">
            <a:xfrm flipH="1" flipV="1">
              <a:off x="5108" y="2132"/>
              <a:ext cx="206" cy="35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60"/>
            <p:cNvCxnSpPr>
              <a:cxnSpLocks noChangeShapeType="1"/>
              <a:stCxn id="96" idx="0"/>
              <a:endCxn id="98" idx="3"/>
            </p:cNvCxnSpPr>
            <p:nvPr/>
          </p:nvCxnSpPr>
          <p:spPr bwMode="auto">
            <a:xfrm flipV="1">
              <a:off x="4402" y="2132"/>
              <a:ext cx="206" cy="35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AutoShape 61"/>
            <p:cNvSpPr>
              <a:spLocks noChangeArrowheads="1"/>
            </p:cNvSpPr>
            <p:nvPr/>
          </p:nvSpPr>
          <p:spPr bwMode="auto">
            <a:xfrm>
              <a:off x="5026" y="2050"/>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5" name="AutoShape 62"/>
            <p:cNvCxnSpPr>
              <a:cxnSpLocks noChangeShapeType="1"/>
              <a:stCxn id="98" idx="6"/>
              <a:endCxn id="104" idx="2"/>
            </p:cNvCxnSpPr>
            <p:nvPr/>
          </p:nvCxnSpPr>
          <p:spPr bwMode="auto">
            <a:xfrm>
              <a:off x="4690" y="2098"/>
              <a:ext cx="336" cy="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63"/>
            <p:cNvSpPr>
              <a:spLocks noChangeArrowheads="1"/>
            </p:cNvSpPr>
            <p:nvPr/>
          </p:nvSpPr>
          <p:spPr bwMode="auto">
            <a:xfrm>
              <a:off x="4800" y="2484"/>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7" name="AutoShape 64"/>
            <p:cNvCxnSpPr>
              <a:cxnSpLocks noChangeShapeType="1"/>
              <a:stCxn id="94" idx="7"/>
              <a:endCxn id="106" idx="4"/>
            </p:cNvCxnSpPr>
            <p:nvPr/>
          </p:nvCxnSpPr>
          <p:spPr bwMode="auto">
            <a:xfrm flipV="1">
              <a:off x="4676" y="2580"/>
              <a:ext cx="172" cy="348"/>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65"/>
            <p:cNvCxnSpPr>
              <a:cxnSpLocks noChangeShapeType="1"/>
              <a:stCxn id="95" idx="1"/>
              <a:endCxn id="106" idx="4"/>
            </p:cNvCxnSpPr>
            <p:nvPr/>
          </p:nvCxnSpPr>
          <p:spPr bwMode="auto">
            <a:xfrm flipH="1" flipV="1">
              <a:off x="4848" y="2580"/>
              <a:ext cx="192" cy="348"/>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66"/>
            <p:cNvCxnSpPr>
              <a:cxnSpLocks noChangeShapeType="1"/>
              <a:stCxn id="96" idx="6"/>
              <a:endCxn id="106" idx="2"/>
            </p:cNvCxnSpPr>
            <p:nvPr/>
          </p:nvCxnSpPr>
          <p:spPr bwMode="auto">
            <a:xfrm>
              <a:off x="4450" y="2530"/>
              <a:ext cx="350" cy="2"/>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67"/>
            <p:cNvCxnSpPr>
              <a:cxnSpLocks noChangeShapeType="1"/>
              <a:stCxn id="106" idx="6"/>
              <a:endCxn id="97" idx="2"/>
            </p:cNvCxnSpPr>
            <p:nvPr/>
          </p:nvCxnSpPr>
          <p:spPr bwMode="auto">
            <a:xfrm flipV="1">
              <a:off x="4896" y="2530"/>
              <a:ext cx="370" cy="2"/>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68"/>
            <p:cNvCxnSpPr>
              <a:cxnSpLocks noChangeShapeType="1"/>
              <a:stCxn id="106" idx="0"/>
              <a:endCxn id="98" idx="5"/>
            </p:cNvCxnSpPr>
            <p:nvPr/>
          </p:nvCxnSpPr>
          <p:spPr bwMode="auto">
            <a:xfrm flipH="1" flipV="1">
              <a:off x="4676" y="2132"/>
              <a:ext cx="172" cy="352"/>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69"/>
            <p:cNvCxnSpPr>
              <a:cxnSpLocks noChangeShapeType="1"/>
              <a:stCxn id="106" idx="0"/>
              <a:endCxn id="104" idx="3"/>
            </p:cNvCxnSpPr>
            <p:nvPr/>
          </p:nvCxnSpPr>
          <p:spPr bwMode="auto">
            <a:xfrm flipV="1">
              <a:off x="4848" y="2132"/>
              <a:ext cx="192" cy="352"/>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3" name="Text Box 4"/>
          <p:cNvSpPr txBox="1">
            <a:spLocks noChangeArrowheads="1"/>
          </p:cNvSpPr>
          <p:nvPr/>
        </p:nvSpPr>
        <p:spPr bwMode="auto">
          <a:xfrm>
            <a:off x="2949575" y="5879068"/>
            <a:ext cx="860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smtClean="0">
                <a:latin typeface="Times New Roman" pitchFamily="18" charset="0"/>
                <a:cs typeface="Times New Roman" pitchFamily="18" charset="0"/>
              </a:rPr>
              <a:t>W</a:t>
            </a:r>
            <a:r>
              <a:rPr lang="en-US" baseline="-25000" dirty="0" smtClean="0">
                <a:latin typeface="Times New Roman" pitchFamily="18" charset="0"/>
                <a:cs typeface="Times New Roman" pitchFamily="18" charset="0"/>
              </a:rPr>
              <a:t>4</a:t>
            </a:r>
            <a:endParaRPr lang="en-US" baseline="-25000" dirty="0">
              <a:latin typeface="Times New Roman" pitchFamily="18" charset="0"/>
              <a:cs typeface="Times New Roman" pitchFamily="18" charset="0"/>
            </a:endParaRPr>
          </a:p>
        </p:txBody>
      </p:sp>
      <p:sp>
        <p:nvSpPr>
          <p:cNvPr id="114" name="Text Box 4"/>
          <p:cNvSpPr txBox="1">
            <a:spLocks noChangeArrowheads="1"/>
          </p:cNvSpPr>
          <p:nvPr/>
        </p:nvSpPr>
        <p:spPr bwMode="auto">
          <a:xfrm>
            <a:off x="5159375" y="5943600"/>
            <a:ext cx="860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smtClean="0">
                <a:latin typeface="Times New Roman" pitchFamily="18" charset="0"/>
                <a:cs typeface="Times New Roman" pitchFamily="18" charset="0"/>
              </a:rPr>
              <a:t>W</a:t>
            </a:r>
            <a:r>
              <a:rPr lang="en-US" baseline="-25000" dirty="0" smtClean="0">
                <a:latin typeface="Times New Roman" pitchFamily="18" charset="0"/>
                <a:cs typeface="Times New Roman" pitchFamily="18" charset="0"/>
              </a:rPr>
              <a:t>5</a:t>
            </a:r>
            <a:endParaRPr lang="en-US" baseline="-25000" dirty="0">
              <a:latin typeface="Times New Roman" pitchFamily="18" charset="0"/>
              <a:cs typeface="Times New Roman" pitchFamily="18" charset="0"/>
            </a:endParaRPr>
          </a:p>
        </p:txBody>
      </p:sp>
      <p:sp>
        <p:nvSpPr>
          <p:cNvPr id="115" name="Text Box 4"/>
          <p:cNvSpPr txBox="1">
            <a:spLocks noChangeArrowheads="1"/>
          </p:cNvSpPr>
          <p:nvPr/>
        </p:nvSpPr>
        <p:spPr bwMode="auto">
          <a:xfrm>
            <a:off x="7445375" y="5943600"/>
            <a:ext cx="860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smtClean="0">
                <a:latin typeface="Times New Roman" pitchFamily="18" charset="0"/>
                <a:cs typeface="Times New Roman" pitchFamily="18" charset="0"/>
              </a:rPr>
              <a:t>W</a:t>
            </a:r>
            <a:r>
              <a:rPr lang="en-US" baseline="-25000" dirty="0" smtClean="0">
                <a:latin typeface="Times New Roman" pitchFamily="18" charset="0"/>
                <a:cs typeface="Times New Roman" pitchFamily="18" charset="0"/>
              </a:rPr>
              <a:t>6</a:t>
            </a:r>
            <a:endParaRPr lang="en-US"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14</a:t>
            </a:r>
          </a:p>
        </p:txBody>
      </p:sp>
      <p:sp>
        <p:nvSpPr>
          <p:cNvPr id="18435"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2" name="Rectangle 1"/>
          <p:cNvSpPr/>
          <p:nvPr/>
        </p:nvSpPr>
        <p:spPr>
          <a:xfrm>
            <a:off x="76200" y="838200"/>
            <a:ext cx="8996424" cy="5613845"/>
          </a:xfrm>
          <a:prstGeom prst="rect">
            <a:avLst/>
          </a:prstGeom>
        </p:spPr>
        <p:txBody>
          <a:bodyPr wrap="square">
            <a:spAutoFit/>
          </a:bodyPr>
          <a:lstStyle/>
          <a:p>
            <a:pPr marL="342900" indent="-342900">
              <a:lnSpc>
                <a:spcPct val="90000"/>
              </a:lnSpc>
              <a:buFontTx/>
              <a:buBlip>
                <a:blip r:embed="rId2"/>
              </a:buBlip>
              <a:defRPr/>
            </a:pPr>
            <a:r>
              <a:rPr lang="en-US" sz="2000" b="1" dirty="0">
                <a:latin typeface="Times New Roman" pitchFamily="18" charset="0"/>
                <a:ea typeface="DejaVu Sans" charset="0"/>
                <a:cs typeface="Times New Roman" pitchFamily="18" charset="0"/>
              </a:rPr>
              <a:t>Bipartite Graphs: </a:t>
            </a:r>
            <a:endParaRPr lang="en-US" sz="2000" b="1" dirty="0" smtClean="0">
              <a:latin typeface="Times New Roman" pitchFamily="18" charset="0"/>
              <a:ea typeface="DejaVu Sans" charset="0"/>
              <a:cs typeface="Times New Roman" pitchFamily="18" charset="0"/>
            </a:endParaRPr>
          </a:p>
          <a:p>
            <a:pPr lvl="1">
              <a:buFont typeface="Wingdings" pitchFamily="2" charset="2"/>
              <a:buNone/>
            </a:pPr>
            <a:r>
              <a:rPr lang="en-US" altLang="zh-TW" sz="2000" dirty="0">
                <a:latin typeface="Times New Roman" pitchFamily="18" charset="0"/>
                <a:cs typeface="Times New Roman" pitchFamily="18" charset="0"/>
              </a:rPr>
              <a:t>A simple graph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 is called </a:t>
            </a:r>
            <a:r>
              <a:rPr lang="en-US" altLang="zh-TW" sz="2000" b="1" i="1" dirty="0">
                <a:latin typeface="Times New Roman" pitchFamily="18" charset="0"/>
                <a:cs typeface="Times New Roman" pitchFamily="18" charset="0"/>
              </a:rPr>
              <a:t>bipartite</a:t>
            </a:r>
            <a:r>
              <a:rPr lang="en-US" altLang="zh-TW" sz="2000" dirty="0">
                <a:latin typeface="Times New Roman" pitchFamily="18" charset="0"/>
                <a:cs typeface="Times New Roman" pitchFamily="18" charset="0"/>
              </a:rPr>
              <a:t> if </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 can be partitioned into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 and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ea typeface="AR MinchoL JIS" pitchFamily="49" charset="-128"/>
                <a:cs typeface="Times New Roman" pitchFamily="18" charset="0"/>
              </a:rPr>
              <a:t>∩</a:t>
            </a:r>
            <a:r>
              <a:rPr lang="en-US" altLang="zh-TW" sz="2000" i="1" dirty="0">
                <a:latin typeface="Times New Roman" pitchFamily="18" charset="0"/>
                <a:ea typeface="AR MinchoL JIS" pitchFamily="49" charset="-128"/>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ea typeface="AR MinchoL JIS" pitchFamily="49" charset="-128"/>
                <a:cs typeface="Times New Roman" pitchFamily="18" charset="0"/>
              </a:rPr>
              <a:t>=</a:t>
            </a:r>
            <a:r>
              <a:rPr lang="en-US" altLang="zh-TW" sz="2000" dirty="0">
                <a:latin typeface="Times New Roman" pitchFamily="18" charset="0"/>
                <a:cs typeface="Times New Roman" pitchFamily="18" charset="0"/>
                <a:sym typeface="Symbol" pitchFamily="18" charset="2"/>
              </a:rPr>
              <a:t></a:t>
            </a:r>
            <a:r>
              <a:rPr lang="en-US" altLang="zh-TW" sz="2000" dirty="0">
                <a:latin typeface="Times New Roman" pitchFamily="18" charset="0"/>
                <a:cs typeface="Times New Roman" pitchFamily="18" charset="0"/>
              </a:rPr>
              <a:t>, such that every edge in the graph connect a vertex in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 and a vertex in </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a:t>
            </a:r>
          </a:p>
          <a:p>
            <a:pPr marL="342900" indent="-342900">
              <a:lnSpc>
                <a:spcPct val="90000"/>
              </a:lnSpc>
              <a:buFontTx/>
              <a:buBlip>
                <a:blip r:embed="rId2"/>
              </a:buBlip>
              <a:defRPr/>
            </a:pPr>
            <a:r>
              <a:rPr lang="en-US" sz="2000" b="1" dirty="0" smtClean="0">
                <a:latin typeface="Times New Roman" pitchFamily="18" charset="0"/>
                <a:ea typeface="DejaVu Sans" charset="0"/>
                <a:cs typeface="Times New Roman" pitchFamily="18" charset="0"/>
              </a:rPr>
              <a:t>EXAMPLE 9:</a:t>
            </a:r>
          </a:p>
          <a:p>
            <a:pPr>
              <a:lnSpc>
                <a:spcPct val="90000"/>
              </a:lnSpc>
              <a:defRPr/>
            </a:pPr>
            <a:endParaRPr lang="en-US" sz="2000" b="1" dirty="0">
              <a:latin typeface="Times New Roman" pitchFamily="18" charset="0"/>
              <a:ea typeface="DejaVu Sans" charset="0"/>
              <a:cs typeface="Times New Roman" pitchFamily="18" charset="0"/>
            </a:endParaRPr>
          </a:p>
          <a:p>
            <a:pPr>
              <a:lnSpc>
                <a:spcPct val="90000"/>
              </a:lnSpc>
              <a:defRPr/>
            </a:pPr>
            <a:endParaRPr lang="en-US" sz="2000" b="1" dirty="0">
              <a:latin typeface="Times New Roman" pitchFamily="18" charset="0"/>
              <a:ea typeface="DejaVu Sans" charset="0"/>
              <a:cs typeface="Times New Roman" pitchFamily="18" charset="0"/>
            </a:endParaRPr>
          </a:p>
          <a:p>
            <a:pPr marL="342900" indent="-342900">
              <a:lnSpc>
                <a:spcPct val="90000"/>
              </a:lnSpc>
              <a:buFontTx/>
              <a:buBlip>
                <a:blip r:embed="rId2"/>
              </a:buBlip>
              <a:defRPr/>
            </a:pPr>
            <a:endParaRPr lang="en-US" sz="2000" b="1" dirty="0" smtClean="0">
              <a:latin typeface="Times New Roman" pitchFamily="18" charset="0"/>
              <a:ea typeface="DejaVu Sans" charset="0"/>
              <a:cs typeface="Times New Roman" pitchFamily="18" charset="0"/>
            </a:endParaRPr>
          </a:p>
          <a:p>
            <a:pPr>
              <a:lnSpc>
                <a:spcPct val="90000"/>
              </a:lnSpc>
              <a:defRPr/>
            </a:pPr>
            <a:r>
              <a:rPr lang="en-US" sz="2000" b="1" dirty="0" smtClean="0">
                <a:latin typeface="Times New Roman" pitchFamily="18" charset="0"/>
                <a:ea typeface="DejaVu Sans" charset="0"/>
                <a:cs typeface="Times New Roman" pitchFamily="18" charset="0"/>
              </a:rPr>
              <a:t>                                     </a:t>
            </a:r>
            <a:r>
              <a:rPr lang="en-US" sz="2000" dirty="0"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6</a:t>
            </a:r>
            <a:r>
              <a:rPr lang="en-US" sz="2000" dirty="0" smtClean="0">
                <a:latin typeface="Times New Roman" pitchFamily="18" charset="0"/>
                <a:ea typeface="DejaVu Sans" charset="0"/>
                <a:cs typeface="Times New Roman" pitchFamily="18" charset="0"/>
              </a:rPr>
              <a:t> </a:t>
            </a:r>
            <a:r>
              <a:rPr lang="en-US" sz="2000" dirty="0">
                <a:latin typeface="Times New Roman" pitchFamily="18" charset="0"/>
                <a:ea typeface="DejaVu Sans" charset="0"/>
                <a:cs typeface="Times New Roman" pitchFamily="18" charset="0"/>
              </a:rPr>
              <a:t>is bipartite</a:t>
            </a:r>
            <a:r>
              <a:rPr lang="en-US" sz="2000" dirty="0" smtClean="0">
                <a:latin typeface="Times New Roman" pitchFamily="18" charset="0"/>
                <a:ea typeface="DejaVu Sans" charset="0"/>
                <a:cs typeface="Times New Roman" pitchFamily="18" charset="0"/>
              </a:rPr>
              <a:t>. Because</a:t>
            </a:r>
          </a:p>
          <a:p>
            <a:pPr>
              <a:lnSpc>
                <a:spcPct val="90000"/>
              </a:lnSpc>
              <a:defRPr/>
            </a:pPr>
            <a:endParaRPr lang="en-US" sz="2000" dirty="0">
              <a:latin typeface="Times New Roman" pitchFamily="18" charset="0"/>
              <a:ea typeface="DejaVu Sans" charset="0"/>
              <a:cs typeface="Times New Roman" pitchFamily="18" charset="0"/>
            </a:endParaRPr>
          </a:p>
          <a:p>
            <a:pPr>
              <a:lnSpc>
                <a:spcPct val="90000"/>
              </a:lnSpc>
              <a:defRPr/>
            </a:pPr>
            <a:endParaRPr lang="en-US" sz="2000" dirty="0" smtClean="0">
              <a:latin typeface="Times New Roman" pitchFamily="18" charset="0"/>
              <a:ea typeface="DejaVu Sans" charset="0"/>
              <a:cs typeface="Times New Roman" pitchFamily="18" charset="0"/>
            </a:endParaRPr>
          </a:p>
          <a:p>
            <a:pPr>
              <a:lnSpc>
                <a:spcPct val="90000"/>
              </a:lnSpc>
              <a:defRPr/>
            </a:pPr>
            <a:endParaRPr lang="en-US" sz="2000" dirty="0">
              <a:latin typeface="Times New Roman" pitchFamily="18" charset="0"/>
              <a:ea typeface="DejaVu Sans" charset="0"/>
              <a:cs typeface="Times New Roman" pitchFamily="18" charset="0"/>
            </a:endParaRPr>
          </a:p>
          <a:p>
            <a:pPr marL="342900" indent="-342900">
              <a:lnSpc>
                <a:spcPct val="90000"/>
              </a:lnSpc>
              <a:buBlip>
                <a:blip r:embed="rId2"/>
              </a:buBlip>
              <a:defRPr/>
            </a:pPr>
            <a:r>
              <a:rPr lang="en-US" sz="2000" b="1" dirty="0" smtClean="0">
                <a:latin typeface="Times New Roman" pitchFamily="18" charset="0"/>
                <a:ea typeface="DejaVu Sans" charset="0"/>
                <a:cs typeface="Times New Roman" pitchFamily="18" charset="0"/>
              </a:rPr>
              <a:t>Example: </a:t>
            </a:r>
            <a:r>
              <a:rPr lang="en-US" sz="2000" dirty="0">
                <a:latin typeface="Times New Roman" pitchFamily="18" charset="0"/>
                <a:cs typeface="Times New Roman" pitchFamily="18" charset="0"/>
                <a:sym typeface="Symbol" pitchFamily="18" charset="2"/>
              </a:rPr>
              <a:t>Is C</a:t>
            </a:r>
            <a:r>
              <a:rPr lang="en-US" sz="2000" baseline="-25000" dirty="0">
                <a:latin typeface="Times New Roman" pitchFamily="18" charset="0"/>
                <a:cs typeface="Times New Roman" pitchFamily="18" charset="0"/>
                <a:sym typeface="Symbol" pitchFamily="18" charset="2"/>
              </a:rPr>
              <a:t>3</a:t>
            </a:r>
            <a:r>
              <a:rPr lang="en-US" sz="2000" dirty="0">
                <a:latin typeface="Times New Roman" pitchFamily="18" charset="0"/>
                <a:cs typeface="Times New Roman" pitchFamily="18" charset="0"/>
                <a:sym typeface="Symbol" pitchFamily="18" charset="2"/>
              </a:rPr>
              <a:t> bipartite</a:t>
            </a:r>
            <a:r>
              <a:rPr lang="en-US" sz="2000" dirty="0" smtClean="0">
                <a:latin typeface="Times New Roman" pitchFamily="18" charset="0"/>
                <a:cs typeface="Times New Roman" pitchFamily="18" charset="0"/>
                <a:sym typeface="Symbol" pitchFamily="18" charset="2"/>
              </a:rPr>
              <a:t>?</a:t>
            </a:r>
            <a:endParaRPr lang="en-US" sz="2000" b="1" dirty="0" smtClean="0">
              <a:latin typeface="Times New Roman" pitchFamily="18" charset="0"/>
              <a:ea typeface="DejaVu Sans" charset="0"/>
              <a:cs typeface="Times New Roman" pitchFamily="18" charset="0"/>
            </a:endParaRPr>
          </a:p>
          <a:p>
            <a:pPr lvl="1">
              <a:lnSpc>
                <a:spcPct val="90000"/>
              </a:lnSpc>
              <a:defRPr/>
            </a:pPr>
            <a:r>
              <a:rPr lang="en-US" altLang="zh-TW" sz="2000" dirty="0" smtClean="0">
                <a:latin typeface="Times New Roman" pitchFamily="18" charset="0"/>
                <a:ea typeface="DejaVu Sans" charset="0"/>
                <a:cs typeface="Times New Roman" pitchFamily="18" charset="0"/>
              </a:rPr>
              <a:t>No</a:t>
            </a:r>
            <a:r>
              <a:rPr lang="en-US" altLang="zh-TW" sz="2000" dirty="0">
                <a:latin typeface="Times New Roman" pitchFamily="18" charset="0"/>
                <a:ea typeface="DejaVu Sans" charset="0"/>
                <a:cs typeface="Times New Roman" pitchFamily="18" charset="0"/>
              </a:rPr>
              <a:t>, because there is no way to partition the vertices into two sets so </a:t>
            </a:r>
            <a:r>
              <a:rPr lang="en-US" altLang="zh-TW" sz="2000" dirty="0" smtClean="0">
                <a:latin typeface="Times New Roman" pitchFamily="18" charset="0"/>
                <a:ea typeface="DejaVu Sans" charset="0"/>
                <a:cs typeface="Times New Roman" pitchFamily="18" charset="0"/>
              </a:rPr>
              <a:t>     that </a:t>
            </a:r>
            <a:r>
              <a:rPr lang="en-US" altLang="zh-TW" sz="2000" dirty="0">
                <a:latin typeface="Times New Roman" pitchFamily="18" charset="0"/>
                <a:ea typeface="DejaVu Sans" charset="0"/>
                <a:cs typeface="Times New Roman" pitchFamily="18" charset="0"/>
              </a:rPr>
              <a:t>there are no edges with both endpoints in the same set.</a:t>
            </a:r>
          </a:p>
          <a:p>
            <a:pPr>
              <a:lnSpc>
                <a:spcPct val="90000"/>
              </a:lnSpc>
              <a:defRPr/>
            </a:pPr>
            <a:endParaRPr lang="en-US" altLang="zh-TW" sz="2000" dirty="0" smtClean="0">
              <a:latin typeface="Times New Roman" pitchFamily="18" charset="0"/>
              <a:ea typeface="DejaVu Sans" charset="0"/>
              <a:cs typeface="Times New Roman" pitchFamily="18" charset="0"/>
            </a:endParaRPr>
          </a:p>
          <a:p>
            <a:pPr>
              <a:lnSpc>
                <a:spcPct val="90000"/>
              </a:lnSpc>
              <a:defRPr/>
            </a:pPr>
            <a:endParaRPr lang="en-US" altLang="zh-TW" dirty="0" smtClean="0">
              <a:latin typeface="Arial" charset="0"/>
              <a:ea typeface="DejaVu Sans" charset="0"/>
              <a:cs typeface="DejaVu Sans" charset="0"/>
            </a:endParaRPr>
          </a:p>
          <a:p>
            <a:pPr>
              <a:lnSpc>
                <a:spcPct val="90000"/>
              </a:lnSpc>
              <a:defRPr/>
            </a:pPr>
            <a:endParaRPr lang="en-US" altLang="zh-TW" dirty="0">
              <a:latin typeface="Arial" charset="0"/>
              <a:ea typeface="DejaVu Sans" charset="0"/>
              <a:cs typeface="DejaVu Sans" charset="0"/>
            </a:endParaRPr>
          </a:p>
          <a:p>
            <a:pPr>
              <a:lnSpc>
                <a:spcPct val="90000"/>
              </a:lnSpc>
              <a:defRPr/>
            </a:pPr>
            <a:endParaRPr lang="en-US" altLang="zh-TW" dirty="0" smtClean="0">
              <a:latin typeface="Arial" charset="0"/>
              <a:ea typeface="DejaVu Sans" charset="0"/>
              <a:cs typeface="DejaVu Sans" charset="0"/>
            </a:endParaRPr>
          </a:p>
          <a:p>
            <a:pPr>
              <a:lnSpc>
                <a:spcPct val="90000"/>
              </a:lnSpc>
              <a:defRPr/>
            </a:pPr>
            <a:endParaRPr lang="en-US" altLang="zh-TW" dirty="0">
              <a:latin typeface="Arial" charset="0"/>
              <a:ea typeface="DejaVu Sans" charset="0"/>
              <a:cs typeface="DejaVu Sans" charset="0"/>
            </a:endParaRPr>
          </a:p>
        </p:txBody>
      </p:sp>
      <p:sp>
        <p:nvSpPr>
          <p:cNvPr id="7"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grpSp>
        <p:nvGrpSpPr>
          <p:cNvPr id="8" name="Group 31"/>
          <p:cNvGrpSpPr>
            <a:grpSpLocks/>
          </p:cNvGrpSpPr>
          <p:nvPr/>
        </p:nvGrpSpPr>
        <p:grpSpPr bwMode="auto">
          <a:xfrm>
            <a:off x="838200" y="2514600"/>
            <a:ext cx="1600200" cy="1524000"/>
            <a:chOff x="4368" y="2160"/>
            <a:chExt cx="1008" cy="960"/>
          </a:xfrm>
        </p:grpSpPr>
        <p:sp>
          <p:nvSpPr>
            <p:cNvPr id="9" name="AutoShape 32"/>
            <p:cNvSpPr>
              <a:spLocks noChangeArrowheads="1"/>
            </p:cNvSpPr>
            <p:nvPr/>
          </p:nvSpPr>
          <p:spPr bwMode="auto">
            <a:xfrm>
              <a:off x="4608" y="3024"/>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33"/>
            <p:cNvSpPr>
              <a:spLocks noChangeArrowheads="1"/>
            </p:cNvSpPr>
            <p:nvPr/>
          </p:nvSpPr>
          <p:spPr bwMode="auto">
            <a:xfrm>
              <a:off x="5040" y="3024"/>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34"/>
            <p:cNvSpPr>
              <a:spLocks noChangeArrowheads="1"/>
            </p:cNvSpPr>
            <p:nvPr/>
          </p:nvSpPr>
          <p:spPr bwMode="auto">
            <a:xfrm>
              <a:off x="4368" y="2592"/>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35"/>
            <p:cNvSpPr>
              <a:spLocks noChangeArrowheads="1"/>
            </p:cNvSpPr>
            <p:nvPr/>
          </p:nvSpPr>
          <p:spPr bwMode="auto">
            <a:xfrm>
              <a:off x="5280" y="2592"/>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36"/>
            <p:cNvSpPr>
              <a:spLocks noChangeArrowheads="1"/>
            </p:cNvSpPr>
            <p:nvPr/>
          </p:nvSpPr>
          <p:spPr bwMode="auto">
            <a:xfrm>
              <a:off x="4608" y="2160"/>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 name="AutoShape 37"/>
            <p:cNvCxnSpPr>
              <a:cxnSpLocks noChangeShapeType="1"/>
              <a:stCxn id="11" idx="4"/>
              <a:endCxn id="9" idx="1"/>
            </p:cNvCxnSpPr>
            <p:nvPr/>
          </p:nvCxnSpPr>
          <p:spPr bwMode="auto">
            <a:xfrm>
              <a:off x="4416" y="2688"/>
              <a:ext cx="206" cy="350"/>
            </a:xfrm>
            <a:prstGeom prst="straightConnector1">
              <a:avLst/>
            </a:prstGeom>
            <a:noFill/>
            <a:ln w="127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8"/>
            <p:cNvCxnSpPr>
              <a:cxnSpLocks noChangeShapeType="1"/>
              <a:stCxn id="9" idx="6"/>
              <a:endCxn id="10" idx="2"/>
            </p:cNvCxnSpPr>
            <p:nvPr/>
          </p:nvCxnSpPr>
          <p:spPr bwMode="auto">
            <a:xfrm>
              <a:off x="4704" y="3072"/>
              <a:ext cx="336"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9"/>
            <p:cNvCxnSpPr>
              <a:cxnSpLocks noChangeShapeType="1"/>
              <a:stCxn id="10" idx="7"/>
              <a:endCxn id="12" idx="4"/>
            </p:cNvCxnSpPr>
            <p:nvPr/>
          </p:nvCxnSpPr>
          <p:spPr bwMode="auto">
            <a:xfrm flipV="1">
              <a:off x="5122" y="2688"/>
              <a:ext cx="206" cy="3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40"/>
            <p:cNvCxnSpPr>
              <a:cxnSpLocks noChangeShapeType="1"/>
              <a:stCxn id="12" idx="0"/>
              <a:endCxn id="19" idx="5"/>
            </p:cNvCxnSpPr>
            <p:nvPr/>
          </p:nvCxnSpPr>
          <p:spPr bwMode="auto">
            <a:xfrm flipH="1" flipV="1">
              <a:off x="5122" y="2242"/>
              <a:ext cx="206" cy="3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41"/>
            <p:cNvCxnSpPr>
              <a:cxnSpLocks noChangeShapeType="1"/>
              <a:stCxn id="11" idx="0"/>
              <a:endCxn id="13" idx="3"/>
            </p:cNvCxnSpPr>
            <p:nvPr/>
          </p:nvCxnSpPr>
          <p:spPr bwMode="auto">
            <a:xfrm flipV="1">
              <a:off x="4416" y="2242"/>
              <a:ext cx="206" cy="3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utoShape 42"/>
            <p:cNvSpPr>
              <a:spLocks noChangeArrowheads="1"/>
            </p:cNvSpPr>
            <p:nvPr/>
          </p:nvSpPr>
          <p:spPr bwMode="auto">
            <a:xfrm>
              <a:off x="5040" y="2160"/>
              <a:ext cx="96" cy="96"/>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 name="AutoShape 43"/>
            <p:cNvCxnSpPr>
              <a:cxnSpLocks noChangeShapeType="1"/>
              <a:stCxn id="13" idx="6"/>
              <a:endCxn id="19" idx="2"/>
            </p:cNvCxnSpPr>
            <p:nvPr/>
          </p:nvCxnSpPr>
          <p:spPr bwMode="auto">
            <a:xfrm>
              <a:off x="4704" y="2208"/>
              <a:ext cx="336"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Text Box 47"/>
          <p:cNvSpPr txBox="1">
            <a:spLocks noChangeArrowheads="1"/>
          </p:cNvSpPr>
          <p:nvPr/>
        </p:nvSpPr>
        <p:spPr bwMode="auto">
          <a:xfrm>
            <a:off x="1447800" y="3028890"/>
            <a:ext cx="68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6</a:t>
            </a:r>
          </a:p>
        </p:txBody>
      </p:sp>
      <p:grpSp>
        <p:nvGrpSpPr>
          <p:cNvPr id="22" name="群組 34"/>
          <p:cNvGrpSpPr>
            <a:grpSpLocks/>
          </p:cNvGrpSpPr>
          <p:nvPr/>
        </p:nvGrpSpPr>
        <p:grpSpPr bwMode="auto">
          <a:xfrm>
            <a:off x="5181294" y="1981200"/>
            <a:ext cx="3734106" cy="2635311"/>
            <a:chOff x="685800" y="4038600"/>
            <a:chExt cx="3733800" cy="2635310"/>
          </a:xfrm>
        </p:grpSpPr>
        <p:sp>
          <p:nvSpPr>
            <p:cNvPr id="24" name="Oval 5"/>
            <p:cNvSpPr>
              <a:spLocks noChangeArrowheads="1"/>
            </p:cNvSpPr>
            <p:nvPr/>
          </p:nvSpPr>
          <p:spPr bwMode="auto">
            <a:xfrm>
              <a:off x="685800" y="4038600"/>
              <a:ext cx="1447800" cy="2209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latin typeface="Times New Roman" pitchFamily="18" charset="0"/>
                <a:cs typeface="Times New Roman" pitchFamily="18" charset="0"/>
              </a:endParaRPr>
            </a:p>
          </p:txBody>
        </p:sp>
        <p:sp>
          <p:nvSpPr>
            <p:cNvPr id="25" name="Oval 6"/>
            <p:cNvSpPr>
              <a:spLocks noChangeArrowheads="1"/>
            </p:cNvSpPr>
            <p:nvPr/>
          </p:nvSpPr>
          <p:spPr bwMode="auto">
            <a:xfrm>
              <a:off x="2971800" y="4114800"/>
              <a:ext cx="1447800" cy="2209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latin typeface="Times New Roman" pitchFamily="18" charset="0"/>
                <a:cs typeface="Times New Roman" pitchFamily="18" charset="0"/>
              </a:endParaRPr>
            </a:p>
          </p:txBody>
        </p:sp>
        <p:cxnSp>
          <p:nvCxnSpPr>
            <p:cNvPr id="26" name="AutoShape 13"/>
            <p:cNvCxnSpPr>
              <a:cxnSpLocks noChangeShapeType="1"/>
            </p:cNvCxnSpPr>
            <p:nvPr/>
          </p:nvCxnSpPr>
          <p:spPr bwMode="auto">
            <a:xfrm>
              <a:off x="1600200" y="4610100"/>
              <a:ext cx="19050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 name="AutoShape 14"/>
            <p:cNvCxnSpPr>
              <a:cxnSpLocks noChangeShapeType="1"/>
            </p:cNvCxnSpPr>
            <p:nvPr/>
          </p:nvCxnSpPr>
          <p:spPr bwMode="auto">
            <a:xfrm>
              <a:off x="1600200" y="4610100"/>
              <a:ext cx="1905000" cy="1371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8" name="AutoShape 15"/>
            <p:cNvCxnSpPr>
              <a:cxnSpLocks noChangeShapeType="1"/>
            </p:cNvCxnSpPr>
            <p:nvPr/>
          </p:nvCxnSpPr>
          <p:spPr bwMode="auto">
            <a:xfrm flipV="1">
              <a:off x="1600200" y="4610100"/>
              <a:ext cx="19050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16"/>
            <p:cNvCxnSpPr>
              <a:cxnSpLocks noChangeShapeType="1"/>
            </p:cNvCxnSpPr>
            <p:nvPr/>
          </p:nvCxnSpPr>
          <p:spPr bwMode="auto">
            <a:xfrm>
              <a:off x="1600200" y="5219700"/>
              <a:ext cx="19050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 name="AutoShape 17"/>
            <p:cNvCxnSpPr>
              <a:cxnSpLocks noChangeShapeType="1"/>
            </p:cNvCxnSpPr>
            <p:nvPr/>
          </p:nvCxnSpPr>
          <p:spPr bwMode="auto">
            <a:xfrm flipH="1">
              <a:off x="1600200" y="5295900"/>
              <a:ext cx="19050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 name="AutoShape 18"/>
            <p:cNvCxnSpPr>
              <a:cxnSpLocks noChangeShapeType="1"/>
            </p:cNvCxnSpPr>
            <p:nvPr/>
          </p:nvCxnSpPr>
          <p:spPr bwMode="auto">
            <a:xfrm>
              <a:off x="1600200" y="5905500"/>
              <a:ext cx="19050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2" name="Text Box 19"/>
            <p:cNvSpPr txBox="1">
              <a:spLocks noChangeArrowheads="1"/>
            </p:cNvSpPr>
            <p:nvPr/>
          </p:nvSpPr>
          <p:spPr bwMode="auto">
            <a:xfrm>
              <a:off x="1143000" y="434340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1</a:t>
              </a:r>
            </a:p>
          </p:txBody>
        </p:sp>
        <p:sp>
          <p:nvSpPr>
            <p:cNvPr id="33" name="Text Box 20"/>
            <p:cNvSpPr txBox="1">
              <a:spLocks noChangeArrowheads="1"/>
            </p:cNvSpPr>
            <p:nvPr/>
          </p:nvSpPr>
          <p:spPr bwMode="auto">
            <a:xfrm>
              <a:off x="1066800" y="495300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3</a:t>
              </a:r>
            </a:p>
          </p:txBody>
        </p:sp>
        <p:sp>
          <p:nvSpPr>
            <p:cNvPr id="34" name="Text Box 21"/>
            <p:cNvSpPr txBox="1">
              <a:spLocks noChangeArrowheads="1"/>
            </p:cNvSpPr>
            <p:nvPr/>
          </p:nvSpPr>
          <p:spPr bwMode="auto">
            <a:xfrm>
              <a:off x="1143000" y="571500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5</a:t>
              </a:r>
            </a:p>
          </p:txBody>
        </p:sp>
        <p:sp>
          <p:nvSpPr>
            <p:cNvPr id="35" name="Text Box 22"/>
            <p:cNvSpPr txBox="1">
              <a:spLocks noChangeArrowheads="1"/>
            </p:cNvSpPr>
            <p:nvPr/>
          </p:nvSpPr>
          <p:spPr bwMode="auto">
            <a:xfrm>
              <a:off x="3657600" y="4343400"/>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2</a:t>
              </a:r>
            </a:p>
          </p:txBody>
        </p:sp>
        <p:sp>
          <p:nvSpPr>
            <p:cNvPr id="36" name="Text Box 23"/>
            <p:cNvSpPr txBox="1">
              <a:spLocks noChangeArrowheads="1"/>
            </p:cNvSpPr>
            <p:nvPr/>
          </p:nvSpPr>
          <p:spPr bwMode="auto">
            <a:xfrm>
              <a:off x="3657600" y="502920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4</a:t>
              </a:r>
            </a:p>
          </p:txBody>
        </p:sp>
        <p:sp>
          <p:nvSpPr>
            <p:cNvPr id="37" name="Text Box 24"/>
            <p:cNvSpPr txBox="1">
              <a:spLocks noChangeArrowheads="1"/>
            </p:cNvSpPr>
            <p:nvPr/>
          </p:nvSpPr>
          <p:spPr bwMode="auto">
            <a:xfrm>
              <a:off x="3657600" y="579120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6</a:t>
              </a:r>
            </a:p>
          </p:txBody>
        </p:sp>
        <p:sp>
          <p:nvSpPr>
            <p:cNvPr id="39" name="Oval 4"/>
            <p:cNvSpPr>
              <a:spLocks noChangeArrowheads="1"/>
            </p:cNvSpPr>
            <p:nvPr/>
          </p:nvSpPr>
          <p:spPr bwMode="auto">
            <a:xfrm>
              <a:off x="3505200" y="44958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40" name="Oval 4"/>
            <p:cNvSpPr>
              <a:spLocks noChangeArrowheads="1"/>
            </p:cNvSpPr>
            <p:nvPr/>
          </p:nvSpPr>
          <p:spPr bwMode="auto">
            <a:xfrm>
              <a:off x="3505200" y="51816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41" name="Oval 4"/>
            <p:cNvSpPr>
              <a:spLocks noChangeArrowheads="1"/>
            </p:cNvSpPr>
            <p:nvPr/>
          </p:nvSpPr>
          <p:spPr bwMode="auto">
            <a:xfrm>
              <a:off x="3505200" y="59436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42" name="Oval 4"/>
            <p:cNvSpPr>
              <a:spLocks noChangeArrowheads="1"/>
            </p:cNvSpPr>
            <p:nvPr/>
          </p:nvSpPr>
          <p:spPr bwMode="auto">
            <a:xfrm>
              <a:off x="1524000" y="44958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43" name="Oval 4"/>
            <p:cNvSpPr>
              <a:spLocks noChangeArrowheads="1"/>
            </p:cNvSpPr>
            <p:nvPr/>
          </p:nvSpPr>
          <p:spPr bwMode="auto">
            <a:xfrm>
              <a:off x="1524000" y="5105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44" name="Oval 4"/>
            <p:cNvSpPr>
              <a:spLocks noChangeArrowheads="1"/>
            </p:cNvSpPr>
            <p:nvPr/>
          </p:nvSpPr>
          <p:spPr bwMode="auto">
            <a:xfrm>
              <a:off x="1524000" y="5791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45" name="矩形 32"/>
            <p:cNvSpPr>
              <a:spLocks noChangeArrowheads="1"/>
            </p:cNvSpPr>
            <p:nvPr/>
          </p:nvSpPr>
          <p:spPr bwMode="auto">
            <a:xfrm>
              <a:off x="1066731" y="6273800"/>
              <a:ext cx="4266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dirty="0">
                  <a:solidFill>
                    <a:srgbClr val="000000"/>
                  </a:solidFill>
                  <a:latin typeface="Times New Roman" pitchFamily="18" charset="0"/>
                  <a:cs typeface="Times New Roman" pitchFamily="18" charset="0"/>
                </a:rPr>
                <a:t>V</a:t>
              </a:r>
              <a:r>
                <a:rPr lang="en-US" altLang="zh-TW" sz="2000" baseline="-25000" dirty="0">
                  <a:solidFill>
                    <a:srgbClr val="000000"/>
                  </a:solidFill>
                  <a:latin typeface="Times New Roman" pitchFamily="18" charset="0"/>
                  <a:cs typeface="Times New Roman" pitchFamily="18" charset="0"/>
                </a:rPr>
                <a:t>1</a:t>
              </a:r>
              <a:endParaRPr lang="zh-TW" altLang="en-US" sz="2000" dirty="0"/>
            </a:p>
          </p:txBody>
        </p:sp>
        <p:sp>
          <p:nvSpPr>
            <p:cNvPr id="46" name="矩形 33"/>
            <p:cNvSpPr>
              <a:spLocks noChangeArrowheads="1"/>
            </p:cNvSpPr>
            <p:nvPr/>
          </p:nvSpPr>
          <p:spPr bwMode="auto">
            <a:xfrm>
              <a:off x="3428738" y="6273800"/>
              <a:ext cx="4266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dirty="0">
                  <a:solidFill>
                    <a:srgbClr val="000000"/>
                  </a:solidFill>
                  <a:latin typeface="Times New Roman" pitchFamily="18" charset="0"/>
                  <a:cs typeface="Times New Roman" pitchFamily="18" charset="0"/>
                </a:rPr>
                <a:t>V</a:t>
              </a:r>
              <a:r>
                <a:rPr lang="en-US" altLang="zh-TW" sz="2000" baseline="-25000" dirty="0">
                  <a:solidFill>
                    <a:srgbClr val="000000"/>
                  </a:solidFill>
                  <a:latin typeface="Times New Roman" pitchFamily="18" charset="0"/>
                  <a:cs typeface="Times New Roman" pitchFamily="18" charset="0"/>
                </a:rPr>
                <a:t>2</a:t>
              </a:r>
              <a:endParaRPr lang="zh-TW" altLang="en-US" sz="2000" dirty="0"/>
            </a:p>
          </p:txBody>
        </p:sp>
      </p:grpSp>
      <p:grpSp>
        <p:nvGrpSpPr>
          <p:cNvPr id="47" name="群組 87"/>
          <p:cNvGrpSpPr>
            <a:grpSpLocks/>
          </p:cNvGrpSpPr>
          <p:nvPr/>
        </p:nvGrpSpPr>
        <p:grpSpPr bwMode="auto">
          <a:xfrm>
            <a:off x="6324600" y="4953000"/>
            <a:ext cx="990600" cy="1238750"/>
            <a:chOff x="609600" y="2516093"/>
            <a:chExt cx="990600" cy="1238240"/>
          </a:xfrm>
        </p:grpSpPr>
        <p:cxnSp>
          <p:nvCxnSpPr>
            <p:cNvPr id="55" name="直線接點 59"/>
            <p:cNvCxnSpPr/>
            <p:nvPr/>
          </p:nvCxnSpPr>
          <p:spPr>
            <a:xfrm rot="16200000" flipH="1" flipV="1">
              <a:off x="512125" y="2689768"/>
              <a:ext cx="760099" cy="4127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6" name="Oval 4"/>
            <p:cNvSpPr>
              <a:spLocks noChangeArrowheads="1"/>
            </p:cNvSpPr>
            <p:nvPr/>
          </p:nvSpPr>
          <p:spPr bwMode="auto">
            <a:xfrm>
              <a:off x="990600" y="25161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57" name="Oval 4"/>
            <p:cNvSpPr>
              <a:spLocks noChangeArrowheads="1"/>
            </p:cNvSpPr>
            <p:nvPr/>
          </p:nvSpPr>
          <p:spPr bwMode="auto">
            <a:xfrm>
              <a:off x="609600" y="32019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58" name="Oval 4"/>
            <p:cNvSpPr>
              <a:spLocks noChangeArrowheads="1"/>
            </p:cNvSpPr>
            <p:nvPr/>
          </p:nvSpPr>
          <p:spPr bwMode="auto">
            <a:xfrm>
              <a:off x="1447800" y="3201988"/>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59" name="直線接點 63"/>
            <p:cNvCxnSpPr>
              <a:endCxn id="58" idx="6"/>
            </p:cNvCxnSpPr>
            <p:nvPr/>
          </p:nvCxnSpPr>
          <p:spPr>
            <a:xfrm flipV="1">
              <a:off x="685800" y="3277780"/>
              <a:ext cx="914400" cy="158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接點 64"/>
            <p:cNvCxnSpPr>
              <a:stCxn id="56" idx="5"/>
              <a:endCxn id="58" idx="1"/>
            </p:cNvCxnSpPr>
            <p:nvPr/>
          </p:nvCxnSpPr>
          <p:spPr>
            <a:xfrm rot="16200000" flipH="1">
              <a:off x="1006594" y="2760396"/>
              <a:ext cx="577612" cy="3492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Text Box 26"/>
            <p:cNvSpPr txBox="1">
              <a:spLocks noChangeArrowheads="1"/>
            </p:cNvSpPr>
            <p:nvPr/>
          </p:nvSpPr>
          <p:spPr bwMode="auto">
            <a:xfrm>
              <a:off x="838200" y="3354388"/>
              <a:ext cx="441146" cy="39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i="1" dirty="0">
                  <a:latin typeface="Times New Roman" pitchFamily="18" charset="0"/>
                  <a:cs typeface="Times New Roman" pitchFamily="18" charset="0"/>
                </a:rPr>
                <a:t>C</a:t>
              </a:r>
              <a:r>
                <a:rPr lang="en-US" altLang="zh-TW" sz="2000" baseline="-25000" dirty="0">
                  <a:latin typeface="Times New Roman" pitchFamily="18" charset="0"/>
                  <a:cs typeface="Times New Roman" pitchFamily="18" charset="0"/>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15</a:t>
            </a:r>
          </a:p>
        </p:txBody>
      </p:sp>
      <p:sp>
        <p:nvSpPr>
          <p:cNvPr id="19459"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2" name="Rectangle 1"/>
          <p:cNvSpPr/>
          <p:nvPr/>
        </p:nvSpPr>
        <p:spPr>
          <a:xfrm>
            <a:off x="304800" y="838200"/>
            <a:ext cx="8686800" cy="707886"/>
          </a:xfrm>
          <a:prstGeom prst="rect">
            <a:avLst/>
          </a:prstGeom>
        </p:spPr>
        <p:txBody>
          <a:bodyPr>
            <a:spAutoFit/>
          </a:bodyPr>
          <a:lstStyle/>
          <a:p>
            <a:pPr>
              <a:buFontTx/>
              <a:buBlip>
                <a:blip r:embed="rId2"/>
              </a:buBlip>
            </a:pPr>
            <a:r>
              <a:rPr lang="en-US" altLang="zh-TW" sz="2000" b="1" dirty="0" smtClean="0">
                <a:latin typeface="Times New Roman" pitchFamily="18" charset="0"/>
                <a:cs typeface="Times New Roman" pitchFamily="18" charset="0"/>
              </a:rPr>
              <a:t>EXAMPLE 11: </a:t>
            </a:r>
            <a:r>
              <a:rPr lang="en-US" altLang="zh-TW" sz="2000" dirty="0" smtClean="0">
                <a:latin typeface="Times New Roman" pitchFamily="18" charset="0"/>
                <a:cs typeface="Times New Roman" pitchFamily="18" charset="0"/>
              </a:rPr>
              <a:t>Is </a:t>
            </a:r>
            <a:r>
              <a:rPr lang="en-US" altLang="zh-TW" sz="2000" dirty="0">
                <a:latin typeface="Times New Roman" pitchFamily="18" charset="0"/>
                <a:cs typeface="Times New Roman" pitchFamily="18" charset="0"/>
              </a:rPr>
              <a:t>the graph G bipartite?</a:t>
            </a:r>
          </a:p>
          <a:p>
            <a:pPr>
              <a:buFontTx/>
              <a:buBlip>
                <a:blip r:embed="rId2"/>
              </a:buBlip>
            </a:pPr>
            <a:endParaRPr lang="zh-TW" altLang="en-US" sz="2000" b="1" dirty="0" smtClean="0">
              <a:latin typeface="Times New Roman" pitchFamily="18" charset="0"/>
              <a:cs typeface="Times New Roman" pitchFamily="18" charset="0"/>
            </a:endParaRPr>
          </a:p>
        </p:txBody>
      </p:sp>
      <p:grpSp>
        <p:nvGrpSpPr>
          <p:cNvPr id="7" name="群組 123"/>
          <p:cNvGrpSpPr>
            <a:grpSpLocks/>
          </p:cNvGrpSpPr>
          <p:nvPr/>
        </p:nvGrpSpPr>
        <p:grpSpPr bwMode="auto">
          <a:xfrm>
            <a:off x="152400" y="1371600"/>
            <a:ext cx="3521075" cy="4622800"/>
            <a:chOff x="152400" y="1371600"/>
            <a:chExt cx="3521322" cy="4623375"/>
          </a:xfrm>
        </p:grpSpPr>
        <p:sp>
          <p:nvSpPr>
            <p:cNvPr id="8" name="Text Box 24"/>
            <p:cNvSpPr txBox="1">
              <a:spLocks noChangeArrowheads="1"/>
            </p:cNvSpPr>
            <p:nvPr/>
          </p:nvSpPr>
          <p:spPr bwMode="auto">
            <a:xfrm>
              <a:off x="914400" y="1371600"/>
              <a:ext cx="338554"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a</a:t>
              </a:r>
            </a:p>
          </p:txBody>
        </p:sp>
        <p:sp>
          <p:nvSpPr>
            <p:cNvPr id="9" name="Text Box 25"/>
            <p:cNvSpPr txBox="1">
              <a:spLocks noChangeArrowheads="1"/>
            </p:cNvSpPr>
            <p:nvPr/>
          </p:nvSpPr>
          <p:spPr bwMode="auto">
            <a:xfrm>
              <a:off x="2514600" y="1371600"/>
              <a:ext cx="338554"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b</a:t>
              </a:r>
            </a:p>
          </p:txBody>
        </p:sp>
        <p:sp>
          <p:nvSpPr>
            <p:cNvPr id="10" name="Text Box 26"/>
            <p:cNvSpPr txBox="1">
              <a:spLocks noChangeArrowheads="1"/>
            </p:cNvSpPr>
            <p:nvPr/>
          </p:nvSpPr>
          <p:spPr bwMode="auto">
            <a:xfrm>
              <a:off x="152400" y="2362200"/>
              <a:ext cx="338554"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g</a:t>
              </a:r>
            </a:p>
          </p:txBody>
        </p:sp>
        <p:sp>
          <p:nvSpPr>
            <p:cNvPr id="11" name="Text Box 27"/>
            <p:cNvSpPr txBox="1">
              <a:spLocks noChangeArrowheads="1"/>
            </p:cNvSpPr>
            <p:nvPr/>
          </p:nvSpPr>
          <p:spPr bwMode="auto">
            <a:xfrm>
              <a:off x="685800" y="4114800"/>
              <a:ext cx="269626"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f</a:t>
              </a:r>
            </a:p>
          </p:txBody>
        </p:sp>
        <p:sp>
          <p:nvSpPr>
            <p:cNvPr id="12" name="Text Box 28"/>
            <p:cNvSpPr txBox="1">
              <a:spLocks noChangeArrowheads="1"/>
            </p:cNvSpPr>
            <p:nvPr/>
          </p:nvSpPr>
          <p:spPr bwMode="auto">
            <a:xfrm>
              <a:off x="1981200" y="4876800"/>
              <a:ext cx="320922"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e</a:t>
              </a:r>
            </a:p>
          </p:txBody>
        </p:sp>
        <p:sp>
          <p:nvSpPr>
            <p:cNvPr id="13" name="Text Box 29"/>
            <p:cNvSpPr txBox="1">
              <a:spLocks noChangeArrowheads="1"/>
            </p:cNvSpPr>
            <p:nvPr/>
          </p:nvSpPr>
          <p:spPr bwMode="auto">
            <a:xfrm>
              <a:off x="3216275" y="4227513"/>
              <a:ext cx="338554"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d</a:t>
              </a:r>
            </a:p>
          </p:txBody>
        </p:sp>
        <p:sp>
          <p:nvSpPr>
            <p:cNvPr id="14" name="Text Box 30"/>
            <p:cNvSpPr txBox="1">
              <a:spLocks noChangeArrowheads="1"/>
            </p:cNvSpPr>
            <p:nvPr/>
          </p:nvSpPr>
          <p:spPr bwMode="auto">
            <a:xfrm>
              <a:off x="3352800" y="2667000"/>
              <a:ext cx="320922"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c</a:t>
              </a:r>
            </a:p>
          </p:txBody>
        </p:sp>
        <p:sp>
          <p:nvSpPr>
            <p:cNvPr id="15" name="矩形 57"/>
            <p:cNvSpPr>
              <a:spLocks noChangeArrowheads="1"/>
            </p:cNvSpPr>
            <p:nvPr/>
          </p:nvSpPr>
          <p:spPr bwMode="auto">
            <a:xfrm>
              <a:off x="1752712" y="5410702"/>
              <a:ext cx="481047" cy="58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i="1">
                  <a:solidFill>
                    <a:srgbClr val="000000"/>
                  </a:solidFill>
                  <a:latin typeface="Times New Roman" pitchFamily="18" charset="0"/>
                  <a:cs typeface="Times New Roman" pitchFamily="18" charset="0"/>
                </a:rPr>
                <a:t>G</a:t>
              </a:r>
              <a:endParaRPr lang="zh-TW" altLang="en-US" i="1">
                <a:latin typeface="Times New Roman" pitchFamily="18" charset="0"/>
                <a:cs typeface="Times New Roman" pitchFamily="18" charset="0"/>
              </a:endParaRPr>
            </a:p>
          </p:txBody>
        </p:sp>
      </p:grpSp>
      <p:grpSp>
        <p:nvGrpSpPr>
          <p:cNvPr id="16" name="群組 121"/>
          <p:cNvGrpSpPr>
            <a:grpSpLocks/>
          </p:cNvGrpSpPr>
          <p:nvPr/>
        </p:nvGrpSpPr>
        <p:grpSpPr bwMode="auto">
          <a:xfrm>
            <a:off x="434975" y="2111375"/>
            <a:ext cx="2895600" cy="2635250"/>
            <a:chOff x="434975" y="2111335"/>
            <a:chExt cx="2895507" cy="2635290"/>
          </a:xfrm>
        </p:grpSpPr>
        <p:cxnSp>
          <p:nvCxnSpPr>
            <p:cNvPr id="17" name="AutoShape 12"/>
            <p:cNvCxnSpPr>
              <a:cxnSpLocks noChangeShapeType="1"/>
            </p:cNvCxnSpPr>
            <p:nvPr/>
          </p:nvCxnSpPr>
          <p:spPr bwMode="auto">
            <a:xfrm rot="5400000" flipH="1" flipV="1">
              <a:off x="358775" y="2187575"/>
              <a:ext cx="882650" cy="730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 name="AutoShape 13"/>
            <p:cNvCxnSpPr>
              <a:cxnSpLocks noChangeShapeType="1"/>
            </p:cNvCxnSpPr>
            <p:nvPr/>
          </p:nvCxnSpPr>
          <p:spPr bwMode="auto">
            <a:xfrm rot="16200000" flipH="1">
              <a:off x="1882682" y="1501735"/>
              <a:ext cx="838200" cy="20574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9" name="AutoShape 18"/>
            <p:cNvCxnSpPr>
              <a:cxnSpLocks noChangeShapeType="1"/>
            </p:cNvCxnSpPr>
            <p:nvPr/>
          </p:nvCxnSpPr>
          <p:spPr bwMode="auto">
            <a:xfrm rot="16200000" flipH="1">
              <a:off x="396875" y="2987675"/>
              <a:ext cx="2635250" cy="882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0" name="AutoShape 20"/>
            <p:cNvCxnSpPr>
              <a:cxnSpLocks noChangeShapeType="1"/>
            </p:cNvCxnSpPr>
            <p:nvPr/>
          </p:nvCxnSpPr>
          <p:spPr bwMode="auto">
            <a:xfrm rot="5400000">
              <a:off x="228600" y="2971800"/>
              <a:ext cx="1828800" cy="1524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21" name="群組 129"/>
          <p:cNvGrpSpPr>
            <a:grpSpLocks/>
          </p:cNvGrpSpPr>
          <p:nvPr/>
        </p:nvGrpSpPr>
        <p:grpSpPr bwMode="auto">
          <a:xfrm>
            <a:off x="1120775" y="2111375"/>
            <a:ext cx="1546225" cy="2613025"/>
            <a:chOff x="1120775" y="2111375"/>
            <a:chExt cx="1546225" cy="2613025"/>
          </a:xfrm>
        </p:grpSpPr>
        <p:cxnSp>
          <p:nvCxnSpPr>
            <p:cNvPr id="22" name="AutoShape 15"/>
            <p:cNvCxnSpPr>
              <a:cxnSpLocks noChangeShapeType="1"/>
            </p:cNvCxnSpPr>
            <p:nvPr/>
          </p:nvCxnSpPr>
          <p:spPr bwMode="auto">
            <a:xfrm rot="5400000">
              <a:off x="930275" y="2301875"/>
              <a:ext cx="1873250" cy="1492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3" name="AutoShape 19"/>
            <p:cNvCxnSpPr>
              <a:cxnSpLocks noChangeShapeType="1"/>
            </p:cNvCxnSpPr>
            <p:nvPr/>
          </p:nvCxnSpPr>
          <p:spPr bwMode="auto">
            <a:xfrm rot="5400000" flipH="1" flipV="1">
              <a:off x="1143000" y="3200400"/>
              <a:ext cx="2590800" cy="4572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24" name="群組 142"/>
          <p:cNvGrpSpPr>
            <a:grpSpLocks/>
          </p:cNvGrpSpPr>
          <p:nvPr/>
        </p:nvGrpSpPr>
        <p:grpSpPr bwMode="auto">
          <a:xfrm>
            <a:off x="457200" y="3048000"/>
            <a:ext cx="2765425" cy="1698625"/>
            <a:chOff x="457200" y="3048000"/>
            <a:chExt cx="2765425" cy="1698625"/>
          </a:xfrm>
        </p:grpSpPr>
        <p:cxnSp>
          <p:nvCxnSpPr>
            <p:cNvPr id="25" name="AutoShape 16"/>
            <p:cNvCxnSpPr>
              <a:cxnSpLocks noChangeShapeType="1"/>
            </p:cNvCxnSpPr>
            <p:nvPr/>
          </p:nvCxnSpPr>
          <p:spPr bwMode="auto">
            <a:xfrm>
              <a:off x="457200" y="3048000"/>
              <a:ext cx="2743200" cy="10668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 name="AutoShape 22"/>
            <p:cNvCxnSpPr>
              <a:cxnSpLocks noChangeShapeType="1"/>
            </p:cNvCxnSpPr>
            <p:nvPr/>
          </p:nvCxnSpPr>
          <p:spPr bwMode="auto">
            <a:xfrm>
              <a:off x="1066800" y="4038600"/>
              <a:ext cx="2133600" cy="762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7" name="AutoShape 23"/>
            <p:cNvCxnSpPr>
              <a:cxnSpLocks noChangeShapeType="1"/>
            </p:cNvCxnSpPr>
            <p:nvPr/>
          </p:nvCxnSpPr>
          <p:spPr bwMode="auto">
            <a:xfrm rot="5400000" flipH="1" flipV="1">
              <a:off x="2454275" y="3978275"/>
              <a:ext cx="577850" cy="9588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28" name="Oval 4"/>
          <p:cNvSpPr>
            <a:spLocks noChangeArrowheads="1"/>
          </p:cNvSpPr>
          <p:nvPr/>
        </p:nvSpPr>
        <p:spPr bwMode="auto">
          <a:xfrm>
            <a:off x="1143000" y="1981200"/>
            <a:ext cx="152400" cy="152400"/>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9" name="Oval 4"/>
          <p:cNvSpPr>
            <a:spLocks noChangeArrowheads="1"/>
          </p:cNvSpPr>
          <p:nvPr/>
        </p:nvSpPr>
        <p:spPr bwMode="auto">
          <a:xfrm>
            <a:off x="304800" y="2971800"/>
            <a:ext cx="152400" cy="152400"/>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30" name="Oval 4"/>
          <p:cNvSpPr>
            <a:spLocks noChangeArrowheads="1"/>
          </p:cNvSpPr>
          <p:nvPr/>
        </p:nvSpPr>
        <p:spPr bwMode="auto">
          <a:xfrm>
            <a:off x="990600" y="3962400"/>
            <a:ext cx="152400" cy="152400"/>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31" name="Oval 4"/>
          <p:cNvSpPr>
            <a:spLocks noChangeArrowheads="1"/>
          </p:cNvSpPr>
          <p:nvPr/>
        </p:nvSpPr>
        <p:spPr bwMode="auto">
          <a:xfrm>
            <a:off x="2133600" y="4724400"/>
            <a:ext cx="152400" cy="152400"/>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32" name="Oval 4"/>
          <p:cNvSpPr>
            <a:spLocks noChangeArrowheads="1"/>
          </p:cNvSpPr>
          <p:nvPr/>
        </p:nvSpPr>
        <p:spPr bwMode="auto">
          <a:xfrm>
            <a:off x="3200400" y="4038600"/>
            <a:ext cx="152400" cy="152400"/>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cxnSp>
        <p:nvCxnSpPr>
          <p:cNvPr id="33" name="AutoShape 17"/>
          <p:cNvCxnSpPr>
            <a:cxnSpLocks noChangeShapeType="1"/>
          </p:cNvCxnSpPr>
          <p:nvPr/>
        </p:nvCxnSpPr>
        <p:spPr bwMode="auto">
          <a:xfrm rot="5400000">
            <a:off x="2743201" y="3505200"/>
            <a:ext cx="1066800" cy="3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Oval 4"/>
          <p:cNvSpPr>
            <a:spLocks noChangeArrowheads="1"/>
          </p:cNvSpPr>
          <p:nvPr/>
        </p:nvSpPr>
        <p:spPr bwMode="auto">
          <a:xfrm>
            <a:off x="3200400" y="2819400"/>
            <a:ext cx="152400" cy="152400"/>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cxnSp>
        <p:nvCxnSpPr>
          <p:cNvPr id="35" name="AutoShape 14"/>
          <p:cNvCxnSpPr>
            <a:cxnSpLocks noChangeShapeType="1"/>
          </p:cNvCxnSpPr>
          <p:nvPr/>
        </p:nvCxnSpPr>
        <p:spPr bwMode="auto">
          <a:xfrm rot="16200000" flipH="1">
            <a:off x="2606675" y="2225675"/>
            <a:ext cx="730250" cy="501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 name="Oval 4"/>
          <p:cNvSpPr>
            <a:spLocks noChangeArrowheads="1"/>
          </p:cNvSpPr>
          <p:nvPr/>
        </p:nvSpPr>
        <p:spPr bwMode="auto">
          <a:xfrm>
            <a:off x="2590800" y="1981200"/>
            <a:ext cx="152400" cy="152400"/>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37" name="Line 60"/>
          <p:cNvSpPr>
            <a:spLocks noChangeShapeType="1"/>
          </p:cNvSpPr>
          <p:nvPr/>
        </p:nvSpPr>
        <p:spPr bwMode="auto">
          <a:xfrm>
            <a:off x="4114800" y="3352800"/>
            <a:ext cx="609600" cy="0"/>
          </a:xfrm>
          <a:prstGeom prst="line">
            <a:avLst/>
          </a:prstGeom>
          <a:noFill/>
          <a:ln w="1270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8" name="群組 116"/>
          <p:cNvGrpSpPr>
            <a:grpSpLocks/>
          </p:cNvGrpSpPr>
          <p:nvPr/>
        </p:nvGrpSpPr>
        <p:grpSpPr bwMode="auto">
          <a:xfrm>
            <a:off x="5334000" y="1828800"/>
            <a:ext cx="2998788" cy="3086100"/>
            <a:chOff x="5334000" y="1828832"/>
            <a:chExt cx="2998790" cy="3086071"/>
          </a:xfrm>
        </p:grpSpPr>
        <p:cxnSp>
          <p:nvCxnSpPr>
            <p:cNvPr id="39" name="AutoShape 41"/>
            <p:cNvCxnSpPr>
              <a:cxnSpLocks noChangeShapeType="1"/>
            </p:cNvCxnSpPr>
            <p:nvPr/>
          </p:nvCxnSpPr>
          <p:spPr bwMode="auto">
            <a:xfrm rot="16200000" flipV="1">
              <a:off x="5290360" y="1872473"/>
              <a:ext cx="3086071" cy="299878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 name="AutoShape 42"/>
            <p:cNvCxnSpPr>
              <a:cxnSpLocks noChangeShapeType="1"/>
            </p:cNvCxnSpPr>
            <p:nvPr/>
          </p:nvCxnSpPr>
          <p:spPr bwMode="auto">
            <a:xfrm>
              <a:off x="5334000" y="1828832"/>
              <a:ext cx="29718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 name="AutoShape 47"/>
            <p:cNvCxnSpPr>
              <a:cxnSpLocks noChangeShapeType="1"/>
            </p:cNvCxnSpPr>
            <p:nvPr/>
          </p:nvCxnSpPr>
          <p:spPr bwMode="auto">
            <a:xfrm>
              <a:off x="5334000" y="1828832"/>
              <a:ext cx="2994118" cy="10890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 name="AutoShape 49"/>
            <p:cNvCxnSpPr>
              <a:cxnSpLocks noChangeShapeType="1"/>
            </p:cNvCxnSpPr>
            <p:nvPr/>
          </p:nvCxnSpPr>
          <p:spPr bwMode="auto">
            <a:xfrm>
              <a:off x="5334000" y="1828832"/>
              <a:ext cx="2994118" cy="20796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43" name="群組 115"/>
          <p:cNvGrpSpPr>
            <a:grpSpLocks/>
          </p:cNvGrpSpPr>
          <p:nvPr/>
        </p:nvGrpSpPr>
        <p:grpSpPr bwMode="auto">
          <a:xfrm>
            <a:off x="4903788" y="1295400"/>
            <a:ext cx="430212" cy="609600"/>
            <a:chOff x="4903788" y="1295400"/>
            <a:chExt cx="430212" cy="609663"/>
          </a:xfrm>
        </p:grpSpPr>
        <p:sp>
          <p:nvSpPr>
            <p:cNvPr id="44" name="Text Box 52"/>
            <p:cNvSpPr txBox="1">
              <a:spLocks noChangeArrowheads="1"/>
            </p:cNvSpPr>
            <p:nvPr/>
          </p:nvSpPr>
          <p:spPr bwMode="auto">
            <a:xfrm>
              <a:off x="4903788" y="1295400"/>
              <a:ext cx="338554" cy="4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a</a:t>
              </a:r>
            </a:p>
          </p:txBody>
        </p:sp>
        <p:sp>
          <p:nvSpPr>
            <p:cNvPr id="45" name="Oval 4"/>
            <p:cNvSpPr>
              <a:spLocks noChangeArrowheads="1"/>
            </p:cNvSpPr>
            <p:nvPr/>
          </p:nvSpPr>
          <p:spPr bwMode="auto">
            <a:xfrm>
              <a:off x="5181600" y="1752600"/>
              <a:ext cx="152400" cy="152463"/>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grpSp>
      <p:grpSp>
        <p:nvGrpSpPr>
          <p:cNvPr id="46" name="群組 117"/>
          <p:cNvGrpSpPr>
            <a:grpSpLocks/>
          </p:cNvGrpSpPr>
          <p:nvPr/>
        </p:nvGrpSpPr>
        <p:grpSpPr bwMode="auto">
          <a:xfrm>
            <a:off x="8305800" y="1524000"/>
            <a:ext cx="506413" cy="3581400"/>
            <a:chOff x="8305800" y="1524000"/>
            <a:chExt cx="506412" cy="3581400"/>
          </a:xfrm>
        </p:grpSpPr>
        <p:sp>
          <p:nvSpPr>
            <p:cNvPr id="47" name="Text Box 54"/>
            <p:cNvSpPr txBox="1">
              <a:spLocks noChangeArrowheads="1"/>
            </p:cNvSpPr>
            <p:nvPr/>
          </p:nvSpPr>
          <p:spPr bwMode="auto">
            <a:xfrm>
              <a:off x="8458200" y="4648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g</a:t>
              </a:r>
            </a:p>
          </p:txBody>
        </p:sp>
        <p:sp>
          <p:nvSpPr>
            <p:cNvPr id="48" name="Text Box 55"/>
            <p:cNvSpPr txBox="1">
              <a:spLocks noChangeArrowheads="1"/>
            </p:cNvSpPr>
            <p:nvPr/>
          </p:nvSpPr>
          <p:spPr bwMode="auto">
            <a:xfrm>
              <a:off x="8458200" y="3657600"/>
              <a:ext cx="269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f</a:t>
              </a:r>
            </a:p>
          </p:txBody>
        </p:sp>
        <p:sp>
          <p:nvSpPr>
            <p:cNvPr id="49" name="Text Box 56"/>
            <p:cNvSpPr txBox="1">
              <a:spLocks noChangeArrowheads="1"/>
            </p:cNvSpPr>
            <p:nvPr/>
          </p:nvSpPr>
          <p:spPr bwMode="auto">
            <a:xfrm>
              <a:off x="8458200" y="2667000"/>
              <a:ext cx="3209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e</a:t>
              </a:r>
            </a:p>
          </p:txBody>
        </p:sp>
        <p:sp>
          <p:nvSpPr>
            <p:cNvPr id="50" name="Text Box 58"/>
            <p:cNvSpPr txBox="1">
              <a:spLocks noChangeArrowheads="1"/>
            </p:cNvSpPr>
            <p:nvPr/>
          </p:nvSpPr>
          <p:spPr bwMode="auto">
            <a:xfrm>
              <a:off x="8458200" y="152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c</a:t>
              </a:r>
            </a:p>
          </p:txBody>
        </p:sp>
        <p:grpSp>
          <p:nvGrpSpPr>
            <p:cNvPr id="51" name="群組 114"/>
            <p:cNvGrpSpPr>
              <a:grpSpLocks/>
            </p:cNvGrpSpPr>
            <p:nvPr/>
          </p:nvGrpSpPr>
          <p:grpSpPr bwMode="auto">
            <a:xfrm>
              <a:off x="8305800" y="1828800"/>
              <a:ext cx="152400" cy="3200463"/>
              <a:chOff x="8305800" y="1828800"/>
              <a:chExt cx="152400" cy="3200463"/>
            </a:xfrm>
          </p:grpSpPr>
          <p:sp>
            <p:nvSpPr>
              <p:cNvPr id="52" name="Oval 4"/>
              <p:cNvSpPr>
                <a:spLocks noChangeArrowheads="1"/>
              </p:cNvSpPr>
              <p:nvPr/>
            </p:nvSpPr>
            <p:spPr bwMode="auto">
              <a:xfrm>
                <a:off x="8305800" y="1828800"/>
                <a:ext cx="152400" cy="152463"/>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53" name="Oval 4"/>
              <p:cNvSpPr>
                <a:spLocks noChangeArrowheads="1"/>
              </p:cNvSpPr>
              <p:nvPr/>
            </p:nvSpPr>
            <p:spPr bwMode="auto">
              <a:xfrm>
                <a:off x="8305800" y="2895600"/>
                <a:ext cx="152400" cy="152463"/>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54" name="Oval 4"/>
              <p:cNvSpPr>
                <a:spLocks noChangeArrowheads="1"/>
              </p:cNvSpPr>
              <p:nvPr/>
            </p:nvSpPr>
            <p:spPr bwMode="auto">
              <a:xfrm>
                <a:off x="83058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55" name="Oval 4"/>
              <p:cNvSpPr>
                <a:spLocks noChangeArrowheads="1"/>
              </p:cNvSpPr>
              <p:nvPr/>
            </p:nvSpPr>
            <p:spPr bwMode="auto">
              <a:xfrm>
                <a:off x="8305800" y="4876800"/>
                <a:ext cx="152400" cy="152463"/>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grpSp>
      </p:grpSp>
      <p:grpSp>
        <p:nvGrpSpPr>
          <p:cNvPr id="56" name="群組 122"/>
          <p:cNvGrpSpPr>
            <a:grpSpLocks/>
          </p:cNvGrpSpPr>
          <p:nvPr/>
        </p:nvGrpSpPr>
        <p:grpSpPr bwMode="auto">
          <a:xfrm>
            <a:off x="4979988" y="1958975"/>
            <a:ext cx="3348037" cy="1546225"/>
            <a:chOff x="4979988" y="1958935"/>
            <a:chExt cx="3348131" cy="1546328"/>
          </a:xfrm>
        </p:grpSpPr>
        <p:cxnSp>
          <p:nvCxnSpPr>
            <p:cNvPr id="57" name="AutoShape 43"/>
            <p:cNvCxnSpPr>
              <a:cxnSpLocks noChangeShapeType="1"/>
              <a:stCxn id="59" idx="7"/>
            </p:cNvCxnSpPr>
            <p:nvPr/>
          </p:nvCxnSpPr>
          <p:spPr bwMode="auto">
            <a:xfrm rot="5400000" flipH="1" flipV="1">
              <a:off x="6149904" y="1196914"/>
              <a:ext cx="1416193" cy="29402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8" name="Text Box 53"/>
            <p:cNvSpPr txBox="1">
              <a:spLocks noChangeArrowheads="1"/>
            </p:cNvSpPr>
            <p:nvPr/>
          </p:nvSpPr>
          <p:spPr bwMode="auto">
            <a:xfrm>
              <a:off x="4979988" y="2895600"/>
              <a:ext cx="338564" cy="46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b</a:t>
              </a:r>
            </a:p>
          </p:txBody>
        </p:sp>
        <p:sp>
          <p:nvSpPr>
            <p:cNvPr id="59" name="Oval 4"/>
            <p:cNvSpPr>
              <a:spLocks noChangeArrowheads="1"/>
            </p:cNvSpPr>
            <p:nvPr/>
          </p:nvSpPr>
          <p:spPr bwMode="auto">
            <a:xfrm>
              <a:off x="5257800" y="3352800"/>
              <a:ext cx="152400" cy="152463"/>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grpSp>
      <p:grpSp>
        <p:nvGrpSpPr>
          <p:cNvPr id="60" name="群組 132"/>
          <p:cNvGrpSpPr>
            <a:grpSpLocks/>
          </p:cNvGrpSpPr>
          <p:nvPr/>
        </p:nvGrpSpPr>
        <p:grpSpPr bwMode="auto">
          <a:xfrm>
            <a:off x="4876800" y="1958975"/>
            <a:ext cx="3451225" cy="2693988"/>
            <a:chOff x="4876800" y="1958934"/>
            <a:chExt cx="3451319" cy="2693738"/>
          </a:xfrm>
        </p:grpSpPr>
        <p:cxnSp>
          <p:nvCxnSpPr>
            <p:cNvPr id="61" name="AutoShape 46"/>
            <p:cNvCxnSpPr>
              <a:cxnSpLocks noChangeShapeType="1"/>
              <a:endCxn id="63" idx="7"/>
            </p:cNvCxnSpPr>
            <p:nvPr/>
          </p:nvCxnSpPr>
          <p:spPr bwMode="auto">
            <a:xfrm rot="5400000">
              <a:off x="5616504" y="1730313"/>
              <a:ext cx="2482993" cy="29402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2" name="Text Box 57"/>
            <p:cNvSpPr txBox="1">
              <a:spLocks noChangeArrowheads="1"/>
            </p:cNvSpPr>
            <p:nvPr/>
          </p:nvSpPr>
          <p:spPr bwMode="auto">
            <a:xfrm>
              <a:off x="4876800" y="4191000"/>
              <a:ext cx="338563" cy="46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d</a:t>
              </a:r>
            </a:p>
          </p:txBody>
        </p:sp>
        <p:sp>
          <p:nvSpPr>
            <p:cNvPr id="63" name="Oval 4"/>
            <p:cNvSpPr>
              <a:spLocks noChangeArrowheads="1"/>
            </p:cNvSpPr>
            <p:nvPr/>
          </p:nvSpPr>
          <p:spPr bwMode="auto">
            <a:xfrm>
              <a:off x="5257800" y="4419600"/>
              <a:ext cx="152400" cy="152463"/>
            </a:xfrm>
            <a:prstGeom prst="ellipse">
              <a:avLst/>
            </a:prstGeom>
            <a:solidFill>
              <a:schemeClr val="tx1"/>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grpSp>
      <p:grpSp>
        <p:nvGrpSpPr>
          <p:cNvPr id="64" name="群組 141"/>
          <p:cNvGrpSpPr>
            <a:grpSpLocks/>
          </p:cNvGrpSpPr>
          <p:nvPr/>
        </p:nvGrpSpPr>
        <p:grpSpPr bwMode="auto">
          <a:xfrm>
            <a:off x="5280025" y="3025775"/>
            <a:ext cx="3178175" cy="1927225"/>
            <a:chOff x="5280118" y="3025734"/>
            <a:chExt cx="3178082" cy="1927298"/>
          </a:xfrm>
        </p:grpSpPr>
        <p:cxnSp>
          <p:nvCxnSpPr>
            <p:cNvPr id="65" name="AutoShape 45"/>
            <p:cNvCxnSpPr>
              <a:cxnSpLocks noChangeShapeType="1"/>
            </p:cNvCxnSpPr>
            <p:nvPr/>
          </p:nvCxnSpPr>
          <p:spPr bwMode="auto">
            <a:xfrm flipH="1" flipV="1">
              <a:off x="5387882" y="4549735"/>
              <a:ext cx="3070318" cy="40329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6" name="AutoShape 50"/>
            <p:cNvCxnSpPr>
              <a:cxnSpLocks noChangeShapeType="1"/>
            </p:cNvCxnSpPr>
            <p:nvPr/>
          </p:nvCxnSpPr>
          <p:spPr bwMode="auto">
            <a:xfrm rot="10800000" flipV="1">
              <a:off x="5280118" y="3962431"/>
              <a:ext cx="3025682" cy="58730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7" name="AutoShape 51"/>
            <p:cNvCxnSpPr>
              <a:cxnSpLocks noChangeShapeType="1"/>
            </p:cNvCxnSpPr>
            <p:nvPr/>
          </p:nvCxnSpPr>
          <p:spPr bwMode="auto">
            <a:xfrm rot="5400000">
              <a:off x="6134111" y="2301824"/>
              <a:ext cx="1470097" cy="291791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68" name="群組 128"/>
          <p:cNvGrpSpPr>
            <a:grpSpLocks/>
          </p:cNvGrpSpPr>
          <p:nvPr/>
        </p:nvGrpSpPr>
        <p:grpSpPr bwMode="auto">
          <a:xfrm>
            <a:off x="5410200" y="2971800"/>
            <a:ext cx="3048000" cy="936625"/>
            <a:chOff x="5410200" y="2971832"/>
            <a:chExt cx="3048000" cy="936696"/>
          </a:xfrm>
        </p:grpSpPr>
        <p:cxnSp>
          <p:nvCxnSpPr>
            <p:cNvPr id="69" name="AutoShape 44"/>
            <p:cNvCxnSpPr>
              <a:cxnSpLocks noChangeShapeType="1"/>
            </p:cNvCxnSpPr>
            <p:nvPr/>
          </p:nvCxnSpPr>
          <p:spPr bwMode="auto">
            <a:xfrm>
              <a:off x="5410200" y="3429032"/>
              <a:ext cx="2917918" cy="4794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0" name="AutoShape 48"/>
            <p:cNvCxnSpPr>
              <a:cxnSpLocks noChangeShapeType="1"/>
            </p:cNvCxnSpPr>
            <p:nvPr/>
          </p:nvCxnSpPr>
          <p:spPr bwMode="auto">
            <a:xfrm flipH="1">
              <a:off x="5410200" y="2971832"/>
              <a:ext cx="30480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71"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6"/>
                                        </p:tgtEl>
                                        <p:attrNameLst>
                                          <p:attrName>style.opacity</p:attrName>
                                        </p:attrNameLst>
                                      </p:cBhvr>
                                      <p:to>
                                        <p:strVal val="0.5"/>
                                      </p:to>
                                    </p:set>
                                    <p:animEffect filter="image" prLst="opacity: 0.5">
                                      <p:cBhvr rctx="IE">
                                        <p:cTn id="7" dur="indefinite"/>
                                        <p:tgtEl>
                                          <p:spTgt spid="16"/>
                                        </p:tgtEl>
                                      </p:cBhvr>
                                    </p:animEffect>
                                  </p:childTnLst>
                                </p:cTn>
                              </p:par>
                              <p:par>
                                <p:cTn id="8" presetID="9" presetClass="emph" presetSubtype="0" nodeType="withEffect">
                                  <p:stCondLst>
                                    <p:cond delay="0"/>
                                  </p:stCondLst>
                                  <p:childTnLst>
                                    <p:set>
                                      <p:cBhvr rctx="PPT">
                                        <p:cTn id="9" dur="indefinite"/>
                                        <p:tgtEl>
                                          <p:spTgt spid="21"/>
                                        </p:tgtEl>
                                        <p:attrNameLst>
                                          <p:attrName>style.opacity</p:attrName>
                                        </p:attrNameLst>
                                      </p:cBhvr>
                                      <p:to>
                                        <p:strVal val="0.5"/>
                                      </p:to>
                                    </p:set>
                                    <p:animEffect filter="image" prLst="opacity: 0.5">
                                      <p:cBhvr rctx="IE">
                                        <p:cTn id="10" dur="indefinite"/>
                                        <p:tgtEl>
                                          <p:spTgt spid="21"/>
                                        </p:tgtEl>
                                      </p:cBhvr>
                                    </p:animEffect>
                                  </p:childTnLst>
                                </p:cTn>
                              </p:par>
                              <p:par>
                                <p:cTn id="11" presetID="9" presetClass="emph" presetSubtype="0" nodeType="withEffect">
                                  <p:stCondLst>
                                    <p:cond delay="0"/>
                                  </p:stCondLst>
                                  <p:childTnLst>
                                    <p:set>
                                      <p:cBhvr rctx="PPT">
                                        <p:cTn id="12" dur="indefinite"/>
                                        <p:tgtEl>
                                          <p:spTgt spid="24"/>
                                        </p:tgtEl>
                                        <p:attrNameLst>
                                          <p:attrName>style.opacity</p:attrName>
                                        </p:attrNameLst>
                                      </p:cBhvr>
                                      <p:to>
                                        <p:strVal val="0.5"/>
                                      </p:to>
                                    </p:set>
                                    <p:animEffect filter="image" prLst="opacity: 0.5">
                                      <p:cBhvr rctx="IE">
                                        <p:cTn id="13" dur="indefinite"/>
                                        <p:tgtEl>
                                          <p:spTgt spid="24"/>
                                        </p:tgtEl>
                                      </p:cBhvr>
                                    </p:animEffect>
                                  </p:childTnLst>
                                </p:cTn>
                              </p:par>
                              <p:par>
                                <p:cTn id="14" presetID="1" presetClass="emph" presetSubtype="2" fill="hold" nodeType="withEffect">
                                  <p:stCondLst>
                                    <p:cond delay="0"/>
                                  </p:stCondLst>
                                  <p:childTnLst>
                                    <p:animClr clrSpc="rgb" dir="cw">
                                      <p:cBhvr>
                                        <p:cTn id="15" dur="2000" fill="hold"/>
                                        <p:tgtEl>
                                          <p:spTgt spid="28"/>
                                        </p:tgtEl>
                                        <p:attrNameLst>
                                          <p:attrName>fillcolor</p:attrName>
                                        </p:attrNameLst>
                                      </p:cBhvr>
                                      <p:to>
                                        <a:srgbClr val="FF0000"/>
                                      </p:to>
                                    </p:animClr>
                                    <p:set>
                                      <p:cBhvr>
                                        <p:cTn id="16" dur="2000" fill="hold"/>
                                        <p:tgtEl>
                                          <p:spTgt spid="28"/>
                                        </p:tgtEl>
                                        <p:attrNameLst>
                                          <p:attrName>fill.type</p:attrName>
                                        </p:attrNameLst>
                                      </p:cBhvr>
                                      <p:to>
                                        <p:strVal val="solid"/>
                                      </p:to>
                                    </p:set>
                                    <p:set>
                                      <p:cBhvr>
                                        <p:cTn id="17" dur="2000" fill="hold"/>
                                        <p:tgtEl>
                                          <p:spTgt spid="2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29"/>
                                        </p:tgtEl>
                                        <p:attrNameLst>
                                          <p:attrName>fillcolor</p:attrName>
                                        </p:attrNameLst>
                                      </p:cBhvr>
                                      <p:to>
                                        <a:srgbClr val="FF0000"/>
                                      </p:to>
                                    </p:animClr>
                                    <p:set>
                                      <p:cBhvr>
                                        <p:cTn id="20" dur="2000" fill="hold"/>
                                        <p:tgtEl>
                                          <p:spTgt spid="29"/>
                                        </p:tgtEl>
                                        <p:attrNameLst>
                                          <p:attrName>fill.type</p:attrName>
                                        </p:attrNameLst>
                                      </p:cBhvr>
                                      <p:to>
                                        <p:strVal val="solid"/>
                                      </p:to>
                                    </p:set>
                                    <p:set>
                                      <p:cBhvr>
                                        <p:cTn id="21" dur="2000" fill="hold"/>
                                        <p:tgtEl>
                                          <p:spTgt spid="29"/>
                                        </p:tgtEl>
                                        <p:attrNameLst>
                                          <p:attrName>fill.on</p:attrName>
                                        </p:attrNameLst>
                                      </p:cBhvr>
                                      <p:to>
                                        <p:strVal val="true"/>
                                      </p:to>
                                    </p:set>
                                  </p:childTnLst>
                                </p:cTn>
                              </p:par>
                              <p:par>
                                <p:cTn id="22" presetID="1" presetClass="emph" presetSubtype="2" fill="hold" nodeType="withEffect">
                                  <p:stCondLst>
                                    <p:cond delay="0"/>
                                  </p:stCondLst>
                                  <p:childTnLst>
                                    <p:animClr clrSpc="rgb" dir="cw">
                                      <p:cBhvr>
                                        <p:cTn id="23" dur="2000" fill="hold"/>
                                        <p:tgtEl>
                                          <p:spTgt spid="30"/>
                                        </p:tgtEl>
                                        <p:attrNameLst>
                                          <p:attrName>fillcolor</p:attrName>
                                        </p:attrNameLst>
                                      </p:cBhvr>
                                      <p:to>
                                        <a:srgbClr val="FF0000"/>
                                      </p:to>
                                    </p:animClr>
                                    <p:set>
                                      <p:cBhvr>
                                        <p:cTn id="24" dur="2000" fill="hold"/>
                                        <p:tgtEl>
                                          <p:spTgt spid="30"/>
                                        </p:tgtEl>
                                        <p:attrNameLst>
                                          <p:attrName>fill.type</p:attrName>
                                        </p:attrNameLst>
                                      </p:cBhvr>
                                      <p:to>
                                        <p:strVal val="solid"/>
                                      </p:to>
                                    </p:set>
                                    <p:set>
                                      <p:cBhvr>
                                        <p:cTn id="25" dur="2000" fill="hold"/>
                                        <p:tgtEl>
                                          <p:spTgt spid="30"/>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 presetClass="emph" presetSubtype="2" fill="hold" nodeType="clickEffect">
                                  <p:stCondLst>
                                    <p:cond delay="0"/>
                                  </p:stCondLst>
                                  <p:childTnLst>
                                    <p:animClr clrSpc="rgb" dir="cw">
                                      <p:cBhvr>
                                        <p:cTn id="29" dur="2000" fill="hold"/>
                                        <p:tgtEl>
                                          <p:spTgt spid="31"/>
                                        </p:tgtEl>
                                        <p:attrNameLst>
                                          <p:attrName>fillcolor</p:attrName>
                                        </p:attrNameLst>
                                      </p:cBhvr>
                                      <p:to>
                                        <a:srgbClr val="FF0000"/>
                                      </p:to>
                                    </p:animClr>
                                    <p:set>
                                      <p:cBhvr>
                                        <p:cTn id="30" dur="2000" fill="hold"/>
                                        <p:tgtEl>
                                          <p:spTgt spid="31"/>
                                        </p:tgtEl>
                                        <p:attrNameLst>
                                          <p:attrName>fill.type</p:attrName>
                                        </p:attrNameLst>
                                      </p:cBhvr>
                                      <p:to>
                                        <p:strVal val="solid"/>
                                      </p:to>
                                    </p:set>
                                    <p:set>
                                      <p:cBhvr>
                                        <p:cTn id="31" dur="2000" fill="hold"/>
                                        <p:tgtEl>
                                          <p:spTgt spid="31"/>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2000" fill="hold"/>
                                        <p:tgtEl>
                                          <p:spTgt spid="32"/>
                                        </p:tgtEl>
                                        <p:attrNameLst>
                                          <p:attrName>fillcolor</p:attrName>
                                        </p:attrNameLst>
                                      </p:cBhvr>
                                      <p:to>
                                        <a:srgbClr val="FF0000"/>
                                      </p:to>
                                    </p:animClr>
                                    <p:set>
                                      <p:cBhvr>
                                        <p:cTn id="34" dur="2000" fill="hold"/>
                                        <p:tgtEl>
                                          <p:spTgt spid="32"/>
                                        </p:tgtEl>
                                        <p:attrNameLst>
                                          <p:attrName>fill.type</p:attrName>
                                        </p:attrNameLst>
                                      </p:cBhvr>
                                      <p:to>
                                        <p:strVal val="solid"/>
                                      </p:to>
                                    </p:set>
                                    <p:set>
                                      <p:cBhvr>
                                        <p:cTn id="35" dur="2000" fill="hold"/>
                                        <p:tgtEl>
                                          <p:spTgt spid="32"/>
                                        </p:tgtEl>
                                        <p:attrNameLst>
                                          <p:attrName>fill.on</p:attrName>
                                        </p:attrNameLst>
                                      </p:cBhvr>
                                      <p:to>
                                        <p:strVal val="true"/>
                                      </p:to>
                                    </p:set>
                                  </p:childTnLst>
                                </p:cTn>
                              </p:par>
                              <p:par>
                                <p:cTn id="36" presetID="9" presetClass="emph" presetSubtype="0" nodeType="withEffect">
                                  <p:stCondLst>
                                    <p:cond delay="0"/>
                                  </p:stCondLst>
                                  <p:childTnLst>
                                    <p:set>
                                      <p:cBhvr rctx="PPT">
                                        <p:cTn id="37" dur="indefinite"/>
                                        <p:tgtEl>
                                          <p:spTgt spid="33"/>
                                        </p:tgtEl>
                                        <p:attrNameLst>
                                          <p:attrName>style.opacity</p:attrName>
                                        </p:attrNameLst>
                                      </p:cBhvr>
                                      <p:to>
                                        <p:strVal val="0.5"/>
                                      </p:to>
                                    </p:set>
                                    <p:animEffect filter="image" prLst="opacity: 0.5">
                                      <p:cBhvr rctx="IE">
                                        <p:cTn id="38" dur="indefinite"/>
                                        <p:tgtEl>
                                          <p:spTgt spid="33"/>
                                        </p:tgtEl>
                                      </p:cBhvr>
                                    </p:animEffect>
                                  </p:childTnLst>
                                </p:cTn>
                              </p:par>
                              <p:par>
                                <p:cTn id="39" presetID="1" presetClass="emph" presetSubtype="2" fill="hold" nodeType="withEffect">
                                  <p:stCondLst>
                                    <p:cond delay="0"/>
                                  </p:stCondLst>
                                  <p:childTnLst>
                                    <p:animClr clrSpc="rgb" dir="cw">
                                      <p:cBhvr>
                                        <p:cTn id="40" dur="2000" fill="hold"/>
                                        <p:tgtEl>
                                          <p:spTgt spid="34"/>
                                        </p:tgtEl>
                                        <p:attrNameLst>
                                          <p:attrName>fillcolor</p:attrName>
                                        </p:attrNameLst>
                                      </p:cBhvr>
                                      <p:to>
                                        <a:srgbClr val="FF0000"/>
                                      </p:to>
                                    </p:animClr>
                                    <p:set>
                                      <p:cBhvr>
                                        <p:cTn id="41" dur="2000" fill="hold"/>
                                        <p:tgtEl>
                                          <p:spTgt spid="34"/>
                                        </p:tgtEl>
                                        <p:attrNameLst>
                                          <p:attrName>fill.type</p:attrName>
                                        </p:attrNameLst>
                                      </p:cBhvr>
                                      <p:to>
                                        <p:strVal val="solid"/>
                                      </p:to>
                                    </p:set>
                                    <p:set>
                                      <p:cBhvr>
                                        <p:cTn id="42" dur="2000" fill="hold"/>
                                        <p:tgtEl>
                                          <p:spTgt spid="34"/>
                                        </p:tgtEl>
                                        <p:attrNameLst>
                                          <p:attrName>fill.on</p:attrName>
                                        </p:attrNameLst>
                                      </p:cBhvr>
                                      <p:to>
                                        <p:strVal val="true"/>
                                      </p:to>
                                    </p:set>
                                  </p:childTnLst>
                                </p:cTn>
                              </p:par>
                              <p:par>
                                <p:cTn id="43" presetID="9" presetClass="emph" presetSubtype="0" nodeType="withEffect">
                                  <p:stCondLst>
                                    <p:cond delay="0"/>
                                  </p:stCondLst>
                                  <p:childTnLst>
                                    <p:set>
                                      <p:cBhvr rctx="PPT">
                                        <p:cTn id="44" dur="indefinite"/>
                                        <p:tgtEl>
                                          <p:spTgt spid="35"/>
                                        </p:tgtEl>
                                        <p:attrNameLst>
                                          <p:attrName>style.opacity</p:attrName>
                                        </p:attrNameLst>
                                      </p:cBhvr>
                                      <p:to>
                                        <p:strVal val="0.5"/>
                                      </p:to>
                                    </p:set>
                                    <p:animEffect filter="image" prLst="opacity: 0.5">
                                      <p:cBhvr rctx="IE">
                                        <p:cTn id="45" dur="indefinite"/>
                                        <p:tgtEl>
                                          <p:spTgt spid="35"/>
                                        </p:tgtEl>
                                      </p:cBhvr>
                                    </p:animEffect>
                                  </p:childTnLst>
                                </p:cTn>
                              </p:par>
                              <p:par>
                                <p:cTn id="46" presetID="1" presetClass="emph" presetSubtype="2" fill="hold" nodeType="withEffect">
                                  <p:stCondLst>
                                    <p:cond delay="0"/>
                                  </p:stCondLst>
                                  <p:childTnLst>
                                    <p:animClr clrSpc="rgb" dir="cw">
                                      <p:cBhvr>
                                        <p:cTn id="47" dur="2000" fill="hold"/>
                                        <p:tgtEl>
                                          <p:spTgt spid="36"/>
                                        </p:tgtEl>
                                        <p:attrNameLst>
                                          <p:attrName>fillcolor</p:attrName>
                                        </p:attrNameLst>
                                      </p:cBhvr>
                                      <p:to>
                                        <a:srgbClr val="FF0000"/>
                                      </p:to>
                                    </p:animClr>
                                    <p:set>
                                      <p:cBhvr>
                                        <p:cTn id="48" dur="2000" fill="hold"/>
                                        <p:tgtEl>
                                          <p:spTgt spid="36"/>
                                        </p:tgtEl>
                                        <p:attrNameLst>
                                          <p:attrName>fill.type</p:attrName>
                                        </p:attrNameLst>
                                      </p:cBhvr>
                                      <p:to>
                                        <p:strVal val="solid"/>
                                      </p:to>
                                    </p:set>
                                    <p:set>
                                      <p:cBhvr>
                                        <p:cTn id="49" dur="2000" fill="hold"/>
                                        <p:tgtEl>
                                          <p:spTgt spid="3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additive="base">
                                        <p:cTn id="54" dur="500" fill="hold"/>
                                        <p:tgtEl>
                                          <p:spTgt spid="37"/>
                                        </p:tgtEl>
                                        <p:attrNameLst>
                                          <p:attrName>ppt_x</p:attrName>
                                        </p:attrNameLst>
                                      </p:cBhvr>
                                      <p:tavLst>
                                        <p:tav tm="0">
                                          <p:val>
                                            <p:strVal val="#ppt_x"/>
                                          </p:val>
                                        </p:tav>
                                        <p:tav tm="100000">
                                          <p:val>
                                            <p:strVal val="#ppt_x"/>
                                          </p:val>
                                        </p:tav>
                                      </p:tavLst>
                                    </p:anim>
                                    <p:anim calcmode="lin" valueType="num">
                                      <p:cBhvr additive="base">
                                        <p:cTn id="5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ppt_x"/>
                                          </p:val>
                                        </p:tav>
                                        <p:tav tm="100000">
                                          <p:val>
                                            <p:strVal val="#ppt_x"/>
                                          </p:val>
                                        </p:tav>
                                      </p:tavLst>
                                    </p:anim>
                                    <p:anim calcmode="lin" valueType="num">
                                      <p:cBhvr additive="base">
                                        <p:cTn id="6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additive="base">
                                        <p:cTn id="66" dur="500" fill="hold"/>
                                        <p:tgtEl>
                                          <p:spTgt spid="43"/>
                                        </p:tgtEl>
                                        <p:attrNameLst>
                                          <p:attrName>ppt_x</p:attrName>
                                        </p:attrNameLst>
                                      </p:cBhvr>
                                      <p:tavLst>
                                        <p:tav tm="0">
                                          <p:val>
                                            <p:strVal val="#ppt_x"/>
                                          </p:val>
                                        </p:tav>
                                        <p:tav tm="100000">
                                          <p:val>
                                            <p:strVal val="#ppt_x"/>
                                          </p:val>
                                        </p:tav>
                                      </p:tavLst>
                                    </p:anim>
                                    <p:anim calcmode="lin" valueType="num">
                                      <p:cBhvr additive="base">
                                        <p:cTn id="67" dur="500" fill="hold"/>
                                        <p:tgtEl>
                                          <p:spTgt spid="43"/>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fill="hold"/>
                                        <p:tgtEl>
                                          <p:spTgt spid="46"/>
                                        </p:tgtEl>
                                        <p:attrNameLst>
                                          <p:attrName>ppt_x</p:attrName>
                                        </p:attrNameLst>
                                      </p:cBhvr>
                                      <p:tavLst>
                                        <p:tav tm="0">
                                          <p:val>
                                            <p:strVal val="#ppt_x"/>
                                          </p:val>
                                        </p:tav>
                                        <p:tav tm="100000">
                                          <p:val>
                                            <p:strVal val="#ppt_x"/>
                                          </p:val>
                                        </p:tav>
                                      </p:tavLst>
                                    </p:anim>
                                    <p:anim calcmode="lin" valueType="num">
                                      <p:cBhvr additive="base">
                                        <p:cTn id="7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56"/>
                                        </p:tgtEl>
                                        <p:attrNameLst>
                                          <p:attrName>style.visibility</p:attrName>
                                        </p:attrNameLst>
                                      </p:cBhvr>
                                      <p:to>
                                        <p:strVal val="visible"/>
                                      </p:to>
                                    </p:set>
                                    <p:anim calcmode="lin" valueType="num">
                                      <p:cBhvr additive="base">
                                        <p:cTn id="76" dur="500" fill="hold"/>
                                        <p:tgtEl>
                                          <p:spTgt spid="56"/>
                                        </p:tgtEl>
                                        <p:attrNameLst>
                                          <p:attrName>ppt_x</p:attrName>
                                        </p:attrNameLst>
                                      </p:cBhvr>
                                      <p:tavLst>
                                        <p:tav tm="0">
                                          <p:val>
                                            <p:strVal val="#ppt_x"/>
                                          </p:val>
                                        </p:tav>
                                        <p:tav tm="100000">
                                          <p:val>
                                            <p:strVal val="#ppt_x"/>
                                          </p:val>
                                        </p:tav>
                                      </p:tavLst>
                                    </p:anim>
                                    <p:anim calcmode="lin" valueType="num">
                                      <p:cBhvr additive="base">
                                        <p:cTn id="77" dur="500" fill="hold"/>
                                        <p:tgtEl>
                                          <p:spTgt spid="56"/>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ppt_x"/>
                                          </p:val>
                                        </p:tav>
                                        <p:tav tm="100000">
                                          <p:val>
                                            <p:strVal val="#ppt_x"/>
                                          </p:val>
                                        </p:tav>
                                      </p:tavLst>
                                    </p:anim>
                                    <p:anim calcmode="lin" valueType="num">
                                      <p:cBhvr additive="base">
                                        <p:cTn id="8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68"/>
                                        </p:tgtEl>
                                        <p:attrNameLst>
                                          <p:attrName>style.visibility</p:attrName>
                                        </p:attrNameLst>
                                      </p:cBhvr>
                                      <p:to>
                                        <p:strVal val="visible"/>
                                      </p:to>
                                    </p:set>
                                    <p:anim calcmode="lin" valueType="num">
                                      <p:cBhvr additive="base">
                                        <p:cTn id="92" dur="500" fill="hold"/>
                                        <p:tgtEl>
                                          <p:spTgt spid="68"/>
                                        </p:tgtEl>
                                        <p:attrNameLst>
                                          <p:attrName>ppt_x</p:attrName>
                                        </p:attrNameLst>
                                      </p:cBhvr>
                                      <p:tavLst>
                                        <p:tav tm="0">
                                          <p:val>
                                            <p:strVal val="#ppt_x"/>
                                          </p:val>
                                        </p:tav>
                                        <p:tav tm="100000">
                                          <p:val>
                                            <p:strVal val="#ppt_x"/>
                                          </p:val>
                                        </p:tav>
                                      </p:tavLst>
                                    </p:anim>
                                    <p:anim calcmode="lin" valueType="num">
                                      <p:cBhvr additive="base">
                                        <p:cTn id="9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2" name="Rectangle 1"/>
          <p:cNvSpPr/>
          <p:nvPr/>
        </p:nvSpPr>
        <p:spPr>
          <a:xfrm>
            <a:off x="304800" y="838200"/>
            <a:ext cx="8686800" cy="707886"/>
          </a:xfrm>
          <a:prstGeom prst="rect">
            <a:avLst/>
          </a:prstGeom>
        </p:spPr>
        <p:txBody>
          <a:bodyPr>
            <a:spAutoFit/>
          </a:bodyPr>
          <a:lstStyle/>
          <a:p>
            <a:pPr>
              <a:buFontTx/>
              <a:buBlip>
                <a:blip r:embed="rId2"/>
              </a:buBlip>
            </a:pPr>
            <a:r>
              <a:rPr lang="en-US" altLang="zh-TW" sz="2000" b="1" dirty="0" smtClean="0">
                <a:latin typeface="Times New Roman" pitchFamily="18" charset="0"/>
                <a:cs typeface="Times New Roman" pitchFamily="18" charset="0"/>
              </a:rPr>
              <a:t>EXAMPLE 11: </a:t>
            </a:r>
            <a:r>
              <a:rPr lang="en-US" altLang="zh-TW" sz="2000" dirty="0" smtClean="0">
                <a:latin typeface="Times New Roman" pitchFamily="18" charset="0"/>
                <a:cs typeface="Times New Roman" pitchFamily="18" charset="0"/>
              </a:rPr>
              <a:t>Are</a:t>
            </a:r>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the graph </a:t>
            </a:r>
            <a:r>
              <a:rPr lang="en-US" altLang="zh-TW" sz="2000" dirty="0" smtClean="0">
                <a:latin typeface="Times New Roman" pitchFamily="18" charset="0"/>
                <a:cs typeface="Times New Roman" pitchFamily="18" charset="0"/>
              </a:rPr>
              <a:t>G and H </a:t>
            </a:r>
            <a:r>
              <a:rPr lang="en-US" altLang="zh-TW" sz="2000" dirty="0">
                <a:latin typeface="Times New Roman" pitchFamily="18" charset="0"/>
                <a:cs typeface="Times New Roman" pitchFamily="18" charset="0"/>
              </a:rPr>
              <a:t>bipartite?</a:t>
            </a:r>
          </a:p>
          <a:p>
            <a:pPr>
              <a:buFontTx/>
              <a:buBlip>
                <a:blip r:embed="rId2"/>
              </a:buBlip>
            </a:pPr>
            <a:endParaRPr lang="zh-TW" altLang="en-US" sz="2000" b="1" dirty="0" smtClean="0">
              <a:latin typeface="Times New Roman" pitchFamily="18" charset="0"/>
              <a:cs typeface="Times New Roman" pitchFamily="18" charset="0"/>
            </a:endParaRPr>
          </a:p>
        </p:txBody>
      </p:sp>
      <p:sp>
        <p:nvSpPr>
          <p:cNvPr id="71"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pic>
        <p:nvPicPr>
          <p:cNvPr id="11266" name="Picture 2" descr="C:\Users\khaled\Downloads\Bipartite+Graphs+Example+11 +Are+the+graph+G+and+H+displayed+in+Figure+8+bipart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808163"/>
            <a:ext cx="8677275" cy="324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12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THEOREM 4</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lvl="1">
              <a:spcAft>
                <a:spcPts val="0"/>
              </a:spcAft>
              <a:defRPr/>
            </a:pPr>
            <a:r>
              <a:rPr lang="en-US" sz="2000" dirty="0">
                <a:latin typeface="Times New Roman" pitchFamily="18" charset="0"/>
                <a:cs typeface="Times New Roman" pitchFamily="18" charset="0"/>
              </a:rPr>
              <a:t>A simple graph is bipartite if and only if it is possible to assign one of two different colors to each vertex of the graph so that no two adjacent vertices are assigned the same color.</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Complete </a:t>
            </a:r>
            <a:r>
              <a:rPr lang="en-US" altLang="zh-TW" sz="2000" b="1" spc="20" dirty="0">
                <a:latin typeface="Times New Roman" pitchFamily="18" charset="0"/>
                <a:ea typeface="DejaVu Sans" charset="0"/>
                <a:cs typeface="Times New Roman" pitchFamily="18" charset="0"/>
              </a:rPr>
              <a:t>bipartite </a:t>
            </a:r>
            <a:r>
              <a:rPr lang="en-US" altLang="zh-TW" sz="2000" b="1" spc="20" dirty="0" smtClean="0">
                <a:latin typeface="Times New Roman" pitchFamily="18" charset="0"/>
                <a:ea typeface="DejaVu Sans" charset="0"/>
                <a:cs typeface="Times New Roman" pitchFamily="18" charset="0"/>
              </a:rPr>
              <a:t>graph: </a:t>
            </a: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The </a:t>
            </a:r>
            <a:r>
              <a:rPr lang="en-US" altLang="zh-TW" sz="2000" b="1" i="1" spc="20" dirty="0">
                <a:latin typeface="Times New Roman" pitchFamily="18" charset="0"/>
                <a:ea typeface="DejaVu Sans" charset="0"/>
                <a:cs typeface="Times New Roman" pitchFamily="18" charset="0"/>
              </a:rPr>
              <a:t>complete bipartite </a:t>
            </a:r>
            <a:r>
              <a:rPr lang="en-US" altLang="zh-TW" sz="2000" spc="20" dirty="0">
                <a:latin typeface="Times New Roman" pitchFamily="18" charset="0"/>
                <a:ea typeface="DejaVu Sans" charset="0"/>
                <a:cs typeface="Times New Roman" pitchFamily="18" charset="0"/>
              </a:rPr>
              <a:t>graph </a:t>
            </a:r>
            <a:r>
              <a:rPr lang="en-US" sz="2000" dirty="0" err="1">
                <a:latin typeface="Times New Roman" pitchFamily="18" charset="0"/>
                <a:cs typeface="Times New Roman" pitchFamily="18" charset="0"/>
                <a:sym typeface="Symbol" pitchFamily="18" charset="2"/>
              </a:rPr>
              <a:t>K</a:t>
            </a:r>
            <a:r>
              <a:rPr lang="en-US" sz="2000" baseline="-25000" dirty="0" err="1">
                <a:latin typeface="Times New Roman" pitchFamily="18" charset="0"/>
                <a:cs typeface="Times New Roman" pitchFamily="18" charset="0"/>
                <a:sym typeface="Symbol" pitchFamily="18" charset="2"/>
              </a:rPr>
              <a:t>m,n</a:t>
            </a:r>
            <a:r>
              <a:rPr lang="en-US" altLang="zh-TW" sz="2000" spc="20" dirty="0" smtClean="0">
                <a:latin typeface="Times New Roman" pitchFamily="18" charset="0"/>
                <a:ea typeface="DejaVu Sans" charset="0"/>
                <a:cs typeface="Times New Roman" pitchFamily="18" charset="0"/>
              </a:rPr>
              <a:t> </a:t>
            </a:r>
            <a:r>
              <a:rPr lang="en-US" altLang="zh-TW" sz="2000" spc="20" dirty="0">
                <a:latin typeface="Times New Roman" pitchFamily="18" charset="0"/>
                <a:ea typeface="DejaVu Sans" charset="0"/>
                <a:cs typeface="Times New Roman" pitchFamily="18" charset="0"/>
              </a:rPr>
              <a:t>is the graph that has its vertex set partitioned into two subsets of m and n vertices, respectively. </a:t>
            </a:r>
            <a:endParaRPr lang="en-US" altLang="zh-TW" sz="2000" spc="20" dirty="0" smtClean="0">
              <a:latin typeface="Times New Roman" pitchFamily="18" charset="0"/>
              <a:ea typeface="DejaVu Sans" charset="0"/>
              <a:cs typeface="Times New Roman" pitchFamily="18" charset="0"/>
            </a:endParaRPr>
          </a:p>
          <a:p>
            <a:pPr marL="800100" lvl="1" indent="-342900">
              <a:spcAft>
                <a:spcPts val="0"/>
              </a:spcAft>
              <a:buFont typeface="Wingdings" pitchFamily="2" charset="2"/>
              <a:buChar char="ü"/>
              <a:defRPr/>
            </a:pPr>
            <a:r>
              <a:rPr lang="en-US" altLang="zh-TW" sz="2000" spc="20" dirty="0" smtClean="0">
                <a:latin typeface="Times New Roman" pitchFamily="18" charset="0"/>
                <a:ea typeface="DejaVu Sans" charset="0"/>
                <a:cs typeface="Times New Roman" pitchFamily="18" charset="0"/>
              </a:rPr>
              <a:t>Two </a:t>
            </a:r>
            <a:r>
              <a:rPr lang="en-US" altLang="zh-TW" sz="2000" spc="20" dirty="0">
                <a:latin typeface="Times New Roman" pitchFamily="18" charset="0"/>
                <a:ea typeface="DejaVu Sans" charset="0"/>
                <a:cs typeface="Times New Roman" pitchFamily="18" charset="0"/>
              </a:rPr>
              <a:t>vertices are connected if and only if they are in different subsets.</a:t>
            </a:r>
          </a:p>
          <a:p>
            <a:pPr lvl="1">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16</a:t>
            </a: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grpSp>
        <p:nvGrpSpPr>
          <p:cNvPr id="26" name="Group 5"/>
          <p:cNvGrpSpPr>
            <a:grpSpLocks/>
          </p:cNvGrpSpPr>
          <p:nvPr/>
        </p:nvGrpSpPr>
        <p:grpSpPr bwMode="auto">
          <a:xfrm>
            <a:off x="1219200" y="3505200"/>
            <a:ext cx="2133600" cy="1219200"/>
            <a:chOff x="864" y="2126"/>
            <a:chExt cx="1344" cy="768"/>
          </a:xfrm>
          <a:solidFill>
            <a:schemeClr val="tx1"/>
          </a:solidFill>
        </p:grpSpPr>
        <p:sp>
          <p:nvSpPr>
            <p:cNvPr id="27" name="AutoShape 6"/>
            <p:cNvSpPr>
              <a:spLocks noChangeArrowheads="1"/>
            </p:cNvSpPr>
            <p:nvPr/>
          </p:nvSpPr>
          <p:spPr bwMode="auto">
            <a:xfrm>
              <a:off x="1152" y="2798"/>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7"/>
            <p:cNvSpPr>
              <a:spLocks noChangeArrowheads="1"/>
            </p:cNvSpPr>
            <p:nvPr/>
          </p:nvSpPr>
          <p:spPr bwMode="auto">
            <a:xfrm>
              <a:off x="1810" y="2784"/>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8"/>
            <p:cNvSpPr>
              <a:spLocks noChangeArrowheads="1"/>
            </p:cNvSpPr>
            <p:nvPr/>
          </p:nvSpPr>
          <p:spPr bwMode="auto">
            <a:xfrm>
              <a:off x="864" y="212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9"/>
            <p:cNvSpPr>
              <a:spLocks noChangeArrowheads="1"/>
            </p:cNvSpPr>
            <p:nvPr/>
          </p:nvSpPr>
          <p:spPr bwMode="auto">
            <a:xfrm>
              <a:off x="2112" y="212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10"/>
            <p:cNvSpPr>
              <a:spLocks noChangeArrowheads="1"/>
            </p:cNvSpPr>
            <p:nvPr/>
          </p:nvSpPr>
          <p:spPr bwMode="auto">
            <a:xfrm>
              <a:off x="1488" y="2126"/>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2" name="AutoShape 11"/>
            <p:cNvCxnSpPr>
              <a:cxnSpLocks noChangeShapeType="1"/>
              <a:stCxn id="29" idx="4"/>
              <a:endCxn id="27" idx="1"/>
            </p:cNvCxnSpPr>
            <p:nvPr/>
          </p:nvCxnSpPr>
          <p:spPr bwMode="auto">
            <a:xfrm>
              <a:off x="912" y="2222"/>
              <a:ext cx="254" cy="59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2"/>
            <p:cNvCxnSpPr>
              <a:cxnSpLocks noChangeShapeType="1"/>
              <a:stCxn id="31" idx="3"/>
              <a:endCxn id="27" idx="0"/>
            </p:cNvCxnSpPr>
            <p:nvPr/>
          </p:nvCxnSpPr>
          <p:spPr bwMode="auto">
            <a:xfrm flipH="1">
              <a:off x="1200" y="2208"/>
              <a:ext cx="302" cy="59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3"/>
            <p:cNvCxnSpPr>
              <a:cxnSpLocks noChangeShapeType="1"/>
              <a:stCxn id="28" idx="7"/>
              <a:endCxn id="30" idx="4"/>
            </p:cNvCxnSpPr>
            <p:nvPr/>
          </p:nvCxnSpPr>
          <p:spPr bwMode="auto">
            <a:xfrm flipV="1">
              <a:off x="1892" y="2222"/>
              <a:ext cx="268" cy="57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4"/>
            <p:cNvCxnSpPr>
              <a:cxnSpLocks noChangeShapeType="1"/>
              <a:stCxn id="30" idx="3"/>
              <a:endCxn id="27" idx="7"/>
            </p:cNvCxnSpPr>
            <p:nvPr/>
          </p:nvCxnSpPr>
          <p:spPr bwMode="auto">
            <a:xfrm flipH="1">
              <a:off x="1234" y="2208"/>
              <a:ext cx="892" cy="60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5"/>
            <p:cNvCxnSpPr>
              <a:cxnSpLocks noChangeShapeType="1"/>
              <a:stCxn id="29" idx="5"/>
              <a:endCxn id="28" idx="1"/>
            </p:cNvCxnSpPr>
            <p:nvPr/>
          </p:nvCxnSpPr>
          <p:spPr bwMode="auto">
            <a:xfrm>
              <a:off x="946" y="2208"/>
              <a:ext cx="878" cy="59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16"/>
            <p:cNvCxnSpPr>
              <a:cxnSpLocks noChangeShapeType="1"/>
              <a:stCxn id="31" idx="5"/>
              <a:endCxn id="28" idx="0"/>
            </p:cNvCxnSpPr>
            <p:nvPr/>
          </p:nvCxnSpPr>
          <p:spPr bwMode="auto">
            <a:xfrm>
              <a:off x="1570" y="2208"/>
              <a:ext cx="288" cy="57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 name="Text Box 4"/>
          <p:cNvSpPr txBox="1">
            <a:spLocks noChangeArrowheads="1"/>
          </p:cNvSpPr>
          <p:nvPr/>
        </p:nvSpPr>
        <p:spPr bwMode="auto">
          <a:xfrm>
            <a:off x="1905000" y="4648200"/>
            <a:ext cx="860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latin typeface="Times New Roman" pitchFamily="18" charset="0"/>
                <a:cs typeface="Times New Roman" pitchFamily="18" charset="0"/>
              </a:rPr>
              <a:t>K</a:t>
            </a:r>
            <a:r>
              <a:rPr lang="en-US" baseline="-25000" dirty="0">
                <a:latin typeface="Times New Roman" pitchFamily="18" charset="0"/>
                <a:cs typeface="Times New Roman" pitchFamily="18" charset="0"/>
              </a:rPr>
              <a:t>3,2</a:t>
            </a:r>
          </a:p>
        </p:txBody>
      </p:sp>
      <p:grpSp>
        <p:nvGrpSpPr>
          <p:cNvPr id="39" name="Group 18"/>
          <p:cNvGrpSpPr>
            <a:grpSpLocks/>
          </p:cNvGrpSpPr>
          <p:nvPr/>
        </p:nvGrpSpPr>
        <p:grpSpPr bwMode="auto">
          <a:xfrm>
            <a:off x="4495800" y="3505200"/>
            <a:ext cx="3124200" cy="1219200"/>
            <a:chOff x="3120" y="2160"/>
            <a:chExt cx="1968" cy="768"/>
          </a:xfrm>
          <a:solidFill>
            <a:schemeClr val="tx1"/>
          </a:solidFill>
        </p:grpSpPr>
        <p:sp>
          <p:nvSpPr>
            <p:cNvPr id="40" name="AutoShape 19"/>
            <p:cNvSpPr>
              <a:spLocks noChangeArrowheads="1"/>
            </p:cNvSpPr>
            <p:nvPr/>
          </p:nvSpPr>
          <p:spPr bwMode="auto">
            <a:xfrm>
              <a:off x="3696" y="2832"/>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20"/>
            <p:cNvSpPr>
              <a:spLocks noChangeArrowheads="1"/>
            </p:cNvSpPr>
            <p:nvPr/>
          </p:nvSpPr>
          <p:spPr bwMode="auto">
            <a:xfrm>
              <a:off x="4354" y="2818"/>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AutoShape 21"/>
            <p:cNvSpPr>
              <a:spLocks noChangeArrowheads="1"/>
            </p:cNvSpPr>
            <p:nvPr/>
          </p:nvSpPr>
          <p:spPr bwMode="auto">
            <a:xfrm>
              <a:off x="3408" y="2160"/>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utoShape 22"/>
            <p:cNvSpPr>
              <a:spLocks noChangeArrowheads="1"/>
            </p:cNvSpPr>
            <p:nvPr/>
          </p:nvSpPr>
          <p:spPr bwMode="auto">
            <a:xfrm>
              <a:off x="4656" y="2160"/>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AutoShape 23"/>
            <p:cNvSpPr>
              <a:spLocks noChangeArrowheads="1"/>
            </p:cNvSpPr>
            <p:nvPr/>
          </p:nvSpPr>
          <p:spPr bwMode="auto">
            <a:xfrm>
              <a:off x="4032" y="2160"/>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 name="AutoShape 24"/>
            <p:cNvCxnSpPr>
              <a:cxnSpLocks noChangeShapeType="1"/>
              <a:stCxn id="42" idx="4"/>
              <a:endCxn id="40" idx="1"/>
            </p:cNvCxnSpPr>
            <p:nvPr/>
          </p:nvCxnSpPr>
          <p:spPr bwMode="auto">
            <a:xfrm>
              <a:off x="3456" y="2256"/>
              <a:ext cx="254" cy="59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5"/>
            <p:cNvCxnSpPr>
              <a:cxnSpLocks noChangeShapeType="1"/>
              <a:stCxn id="44" idx="3"/>
              <a:endCxn id="40" idx="0"/>
            </p:cNvCxnSpPr>
            <p:nvPr/>
          </p:nvCxnSpPr>
          <p:spPr bwMode="auto">
            <a:xfrm flipH="1">
              <a:off x="3744" y="2242"/>
              <a:ext cx="302" cy="59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6"/>
            <p:cNvCxnSpPr>
              <a:cxnSpLocks noChangeShapeType="1"/>
              <a:stCxn id="41" idx="7"/>
              <a:endCxn id="43" idx="4"/>
            </p:cNvCxnSpPr>
            <p:nvPr/>
          </p:nvCxnSpPr>
          <p:spPr bwMode="auto">
            <a:xfrm flipV="1">
              <a:off x="4436" y="2256"/>
              <a:ext cx="268" cy="57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7"/>
            <p:cNvCxnSpPr>
              <a:cxnSpLocks noChangeShapeType="1"/>
              <a:stCxn id="43" idx="3"/>
              <a:endCxn id="40" idx="7"/>
            </p:cNvCxnSpPr>
            <p:nvPr/>
          </p:nvCxnSpPr>
          <p:spPr bwMode="auto">
            <a:xfrm flipH="1">
              <a:off x="3778" y="2242"/>
              <a:ext cx="892" cy="60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8"/>
            <p:cNvCxnSpPr>
              <a:cxnSpLocks noChangeShapeType="1"/>
              <a:stCxn id="42" idx="5"/>
              <a:endCxn id="41" idx="1"/>
            </p:cNvCxnSpPr>
            <p:nvPr/>
          </p:nvCxnSpPr>
          <p:spPr bwMode="auto">
            <a:xfrm>
              <a:off x="3490" y="2242"/>
              <a:ext cx="878" cy="59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9"/>
            <p:cNvCxnSpPr>
              <a:cxnSpLocks noChangeShapeType="1"/>
              <a:stCxn id="44" idx="5"/>
              <a:endCxn id="41" idx="0"/>
            </p:cNvCxnSpPr>
            <p:nvPr/>
          </p:nvCxnSpPr>
          <p:spPr bwMode="auto">
            <a:xfrm>
              <a:off x="4114" y="2242"/>
              <a:ext cx="288" cy="576"/>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AutoShape 30"/>
            <p:cNvSpPr>
              <a:spLocks noChangeArrowheads="1"/>
            </p:cNvSpPr>
            <p:nvPr/>
          </p:nvSpPr>
          <p:spPr bwMode="auto">
            <a:xfrm>
              <a:off x="3120" y="2832"/>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AutoShape 31"/>
            <p:cNvSpPr>
              <a:spLocks noChangeArrowheads="1"/>
            </p:cNvSpPr>
            <p:nvPr/>
          </p:nvSpPr>
          <p:spPr bwMode="auto">
            <a:xfrm>
              <a:off x="4992" y="2832"/>
              <a:ext cx="96" cy="96"/>
            </a:xfrm>
            <a:prstGeom prst="flowChartConnector">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3" name="AutoShape 32"/>
            <p:cNvCxnSpPr>
              <a:cxnSpLocks noChangeShapeType="1"/>
              <a:stCxn id="51" idx="7"/>
              <a:endCxn id="42" idx="3"/>
            </p:cNvCxnSpPr>
            <p:nvPr/>
          </p:nvCxnSpPr>
          <p:spPr bwMode="auto">
            <a:xfrm flipV="1">
              <a:off x="3202" y="2242"/>
              <a:ext cx="220" cy="60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33"/>
            <p:cNvCxnSpPr>
              <a:cxnSpLocks noChangeShapeType="1"/>
              <a:stCxn id="51" idx="7"/>
              <a:endCxn id="44" idx="3"/>
            </p:cNvCxnSpPr>
            <p:nvPr/>
          </p:nvCxnSpPr>
          <p:spPr bwMode="auto">
            <a:xfrm flipV="1">
              <a:off x="3202" y="2242"/>
              <a:ext cx="844" cy="60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34"/>
            <p:cNvCxnSpPr>
              <a:cxnSpLocks noChangeShapeType="1"/>
              <a:stCxn id="51" idx="6"/>
              <a:endCxn id="43" idx="2"/>
            </p:cNvCxnSpPr>
            <p:nvPr/>
          </p:nvCxnSpPr>
          <p:spPr bwMode="auto">
            <a:xfrm flipV="1">
              <a:off x="3216" y="2208"/>
              <a:ext cx="1440" cy="672"/>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35"/>
            <p:cNvCxnSpPr>
              <a:cxnSpLocks noChangeShapeType="1"/>
              <a:stCxn id="42" idx="6"/>
              <a:endCxn id="52" idx="2"/>
            </p:cNvCxnSpPr>
            <p:nvPr/>
          </p:nvCxnSpPr>
          <p:spPr bwMode="auto">
            <a:xfrm>
              <a:off x="3504" y="2208"/>
              <a:ext cx="1488" cy="672"/>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36"/>
            <p:cNvCxnSpPr>
              <a:cxnSpLocks noChangeShapeType="1"/>
              <a:stCxn id="44" idx="5"/>
              <a:endCxn id="52" idx="1"/>
            </p:cNvCxnSpPr>
            <p:nvPr/>
          </p:nvCxnSpPr>
          <p:spPr bwMode="auto">
            <a:xfrm>
              <a:off x="4114" y="2242"/>
              <a:ext cx="892" cy="60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37"/>
            <p:cNvCxnSpPr>
              <a:cxnSpLocks noChangeShapeType="1"/>
              <a:stCxn id="52" idx="0"/>
              <a:endCxn id="43" idx="5"/>
            </p:cNvCxnSpPr>
            <p:nvPr/>
          </p:nvCxnSpPr>
          <p:spPr bwMode="auto">
            <a:xfrm flipH="1" flipV="1">
              <a:off x="4738" y="2242"/>
              <a:ext cx="302" cy="59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Text Box 17"/>
          <p:cNvSpPr txBox="1">
            <a:spLocks noChangeArrowheads="1"/>
          </p:cNvSpPr>
          <p:nvPr/>
        </p:nvSpPr>
        <p:spPr bwMode="auto">
          <a:xfrm>
            <a:off x="5791200" y="4572000"/>
            <a:ext cx="860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latin typeface="Times New Roman" pitchFamily="18" charset="0"/>
                <a:cs typeface="Times New Roman" pitchFamily="18" charset="0"/>
              </a:rPr>
              <a:t>K</a:t>
            </a:r>
            <a:r>
              <a:rPr lang="en-US" baseline="-25000" dirty="0">
                <a:latin typeface="Times New Roman" pitchFamily="18" charset="0"/>
                <a:cs typeface="Times New Roman" pitchFamily="18" charset="0"/>
              </a:rPr>
              <a:t>3,4</a:t>
            </a:r>
          </a:p>
        </p:txBody>
      </p:sp>
      <p:sp>
        <p:nvSpPr>
          <p:cNvPr id="60"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500" fill="hold"/>
                                        <p:tgtEl>
                                          <p:spTgt spid="59"/>
                                        </p:tgtEl>
                                        <p:attrNameLst>
                                          <p:attrName>ppt_x</p:attrName>
                                        </p:attrNameLst>
                                      </p:cBhvr>
                                      <p:tavLst>
                                        <p:tav tm="0">
                                          <p:val>
                                            <p:strVal val="#ppt_x"/>
                                          </p:val>
                                        </p:tav>
                                        <p:tav tm="100000">
                                          <p:val>
                                            <p:strVal val="#ppt_x"/>
                                          </p:val>
                                        </p:tav>
                                      </p:tavLst>
                                    </p:anim>
                                    <p:anim calcmode="lin" valueType="num">
                                      <p:cBhvr additive="base">
                                        <p:cTn id="2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p:bldP spid="5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2" name="Rectangle 1"/>
          <p:cNvSpPr/>
          <p:nvPr/>
        </p:nvSpPr>
        <p:spPr>
          <a:xfrm>
            <a:off x="304800" y="838200"/>
            <a:ext cx="8686800" cy="707886"/>
          </a:xfrm>
          <a:prstGeom prst="rect">
            <a:avLst/>
          </a:prstGeom>
        </p:spPr>
        <p:txBody>
          <a:bodyPr>
            <a:spAutoFit/>
          </a:bodyPr>
          <a:lstStyle/>
          <a:p>
            <a:pPr>
              <a:buFontTx/>
              <a:buBlip>
                <a:blip r:embed="rId2"/>
              </a:buBlip>
            </a:pPr>
            <a:r>
              <a:rPr lang="en-US" altLang="zh-TW" sz="2000" b="1" dirty="0" smtClean="0">
                <a:latin typeface="Times New Roman" pitchFamily="18" charset="0"/>
                <a:cs typeface="Times New Roman" pitchFamily="18" charset="0"/>
              </a:rPr>
              <a:t>EXAMPLE 11: </a:t>
            </a:r>
            <a:r>
              <a:rPr lang="en-US" altLang="zh-TW" sz="2000" dirty="0" smtClean="0">
                <a:latin typeface="Times New Roman" pitchFamily="18" charset="0"/>
                <a:cs typeface="Times New Roman" pitchFamily="18" charset="0"/>
              </a:rPr>
              <a:t>Are</a:t>
            </a:r>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the </a:t>
            </a:r>
            <a:r>
              <a:rPr lang="en-US" altLang="zh-TW" sz="2000" dirty="0" smtClean="0">
                <a:latin typeface="Times New Roman" pitchFamily="18" charset="0"/>
                <a:cs typeface="Times New Roman" pitchFamily="18" charset="0"/>
              </a:rPr>
              <a:t>graphs complete </a:t>
            </a:r>
            <a:r>
              <a:rPr lang="en-US" altLang="zh-TW" sz="2000" dirty="0">
                <a:latin typeface="Times New Roman" pitchFamily="18" charset="0"/>
                <a:cs typeface="Times New Roman" pitchFamily="18" charset="0"/>
              </a:rPr>
              <a:t>bipartite?</a:t>
            </a:r>
          </a:p>
          <a:p>
            <a:pPr>
              <a:buFontTx/>
              <a:buBlip>
                <a:blip r:embed="rId2"/>
              </a:buBlip>
            </a:pPr>
            <a:endParaRPr lang="zh-TW" altLang="en-US" sz="2000" b="1" dirty="0" smtClean="0">
              <a:latin typeface="Times New Roman" pitchFamily="18" charset="0"/>
              <a:cs typeface="Times New Roman" pitchFamily="18" charset="0"/>
            </a:endParaRPr>
          </a:p>
        </p:txBody>
      </p:sp>
      <p:sp>
        <p:nvSpPr>
          <p:cNvPr id="71"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pic>
        <p:nvPicPr>
          <p:cNvPr id="12290" name="Picture 2" descr="C:\Users\khaled\Download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73914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339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17</a:t>
            </a:r>
          </a:p>
        </p:txBody>
      </p:sp>
      <p:sp>
        <p:nvSpPr>
          <p:cNvPr id="21508"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2" name="Rectangle 1"/>
          <p:cNvSpPr/>
          <p:nvPr/>
        </p:nvSpPr>
        <p:spPr>
          <a:xfrm>
            <a:off x="76200" y="838200"/>
            <a:ext cx="9067800" cy="5016758"/>
          </a:xfrm>
          <a:prstGeom prst="rect">
            <a:avLst/>
          </a:prstGeom>
        </p:spPr>
        <p:txBody>
          <a:bodyPr wrap="square">
            <a:spAutoFit/>
          </a:bodyPr>
          <a:lstStyle/>
          <a:p>
            <a:pPr marL="342900" indent="-342900">
              <a:buBlip>
                <a:blip r:embed="rId2"/>
              </a:buBlip>
            </a:pPr>
            <a:r>
              <a:rPr lang="en-US" sz="2000" b="1" dirty="0" smtClean="0">
                <a:latin typeface="Times New Roman" pitchFamily="18" charset="0"/>
                <a:cs typeface="Times New Roman" pitchFamily="18" charset="0"/>
              </a:rPr>
              <a:t>Definition </a:t>
            </a:r>
            <a:r>
              <a:rPr lang="en-US" sz="2000" b="1" dirty="0">
                <a:latin typeface="Times New Roman" pitchFamily="18" charset="0"/>
                <a:cs typeface="Times New Roman" pitchFamily="18" charset="0"/>
              </a:rPr>
              <a:t>6</a:t>
            </a:r>
            <a:r>
              <a:rPr lang="en-US" sz="2000" b="1" dirty="0" smtClean="0">
                <a:latin typeface="Times New Roman" pitchFamily="18" charset="0"/>
                <a:cs typeface="Times New Roman" pitchFamily="18" charset="0"/>
              </a:rPr>
              <a:t>:</a:t>
            </a:r>
          </a:p>
          <a:p>
            <a:pPr lvl="1"/>
            <a:r>
              <a:rPr lang="en-US" altLang="zh-TW" sz="2000" dirty="0">
                <a:latin typeface="Times New Roman" pitchFamily="18" charset="0"/>
                <a:cs typeface="Times New Roman" pitchFamily="18" charset="0"/>
              </a:rPr>
              <a:t>A </a:t>
            </a:r>
            <a:r>
              <a:rPr lang="en-US" altLang="zh-TW" sz="2000" b="1" i="1" dirty="0" err="1">
                <a:latin typeface="Times New Roman" pitchFamily="18" charset="0"/>
                <a:cs typeface="Times New Roman" pitchFamily="18" charset="0"/>
              </a:rPr>
              <a:t>subgraph</a:t>
            </a:r>
            <a:r>
              <a:rPr lang="en-US" altLang="zh-TW" sz="2000" dirty="0">
                <a:latin typeface="Times New Roman" pitchFamily="18" charset="0"/>
                <a:cs typeface="Times New Roman" pitchFamily="18" charset="0"/>
              </a:rPr>
              <a:t> of a graph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 is a </a:t>
            </a:r>
            <a:r>
              <a:rPr lang="en-US" altLang="zh-TW" sz="2000" dirty="0" smtClean="0">
                <a:latin typeface="Times New Roman" pitchFamily="18" charset="0"/>
                <a:cs typeface="Times New Roman" pitchFamily="18" charset="0"/>
              </a:rPr>
              <a:t>graph </a:t>
            </a:r>
            <a:r>
              <a:rPr lang="en-US" altLang="zh-TW" sz="2000" i="1" dirty="0">
                <a:latin typeface="Times New Roman" pitchFamily="18" charset="0"/>
                <a:cs typeface="Times New Roman" pitchFamily="18" charset="0"/>
              </a:rPr>
              <a:t>H</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W</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F</a:t>
            </a:r>
            <a:r>
              <a:rPr lang="en-US" altLang="zh-TW" sz="2000" dirty="0">
                <a:latin typeface="Times New Roman" pitchFamily="18" charset="0"/>
                <a:cs typeface="Times New Roman" pitchFamily="18" charset="0"/>
              </a:rPr>
              <a:t>) where </a:t>
            </a:r>
            <a:r>
              <a:rPr lang="en-US" altLang="zh-TW" sz="2000" i="1" dirty="0">
                <a:latin typeface="Times New Roman" pitchFamily="18" charset="0"/>
                <a:cs typeface="Times New Roman" pitchFamily="18" charset="0"/>
              </a:rPr>
              <a:t>W</a:t>
            </a:r>
            <a:r>
              <a:rPr lang="en-US" altLang="zh-TW" sz="2000" dirty="0">
                <a:latin typeface="Times New Roman" pitchFamily="18" charset="0"/>
                <a:cs typeface="Times New Roman" pitchFamily="18" charset="0"/>
              </a:rPr>
              <a:t> </a:t>
            </a:r>
            <a:r>
              <a:rPr lang="en-US" altLang="zh-TW" sz="2000" dirty="0">
                <a:latin typeface="Times New Roman" pitchFamily="18" charset="0"/>
                <a:cs typeface="Times New Roman" pitchFamily="18" charset="0"/>
                <a:sym typeface="Symbol" pitchFamily="18" charset="2"/>
              </a:rPr>
              <a:t> </a:t>
            </a:r>
            <a:r>
              <a:rPr lang="en-US" altLang="zh-TW" sz="2000" i="1" dirty="0">
                <a:latin typeface="Times New Roman" pitchFamily="18" charset="0"/>
                <a:cs typeface="Times New Roman" pitchFamily="18" charset="0"/>
                <a:sym typeface="Symbol" pitchFamily="18" charset="2"/>
              </a:rPr>
              <a:t>V</a:t>
            </a:r>
            <a:r>
              <a:rPr lang="en-US" altLang="zh-TW" sz="2000" dirty="0">
                <a:latin typeface="Times New Roman" pitchFamily="18" charset="0"/>
                <a:cs typeface="Times New Roman" pitchFamily="18" charset="0"/>
                <a:sym typeface="Symbol" pitchFamily="18" charset="2"/>
              </a:rPr>
              <a:t> and </a:t>
            </a:r>
            <a:r>
              <a:rPr lang="en-US" altLang="zh-TW" sz="2000" i="1" dirty="0">
                <a:latin typeface="Times New Roman" pitchFamily="18" charset="0"/>
                <a:cs typeface="Times New Roman" pitchFamily="18" charset="0"/>
                <a:sym typeface="Symbol" pitchFamily="18" charset="2"/>
              </a:rPr>
              <a:t>F</a:t>
            </a:r>
            <a:r>
              <a:rPr lang="en-US" altLang="zh-TW" sz="2000" dirty="0">
                <a:latin typeface="Times New Roman" pitchFamily="18" charset="0"/>
                <a:cs typeface="Times New Roman" pitchFamily="18" charset="0"/>
                <a:sym typeface="Symbol" pitchFamily="18" charset="2"/>
              </a:rPr>
              <a:t>  </a:t>
            </a:r>
            <a:r>
              <a:rPr lang="en-US" altLang="zh-TW" sz="2000" i="1" dirty="0">
                <a:latin typeface="Times New Roman" pitchFamily="18" charset="0"/>
                <a:cs typeface="Times New Roman" pitchFamily="18" charset="0"/>
                <a:sym typeface="Symbol" pitchFamily="18" charset="2"/>
              </a:rPr>
              <a:t>E</a:t>
            </a:r>
            <a:r>
              <a:rPr lang="en-US" altLang="zh-TW" sz="2000" dirty="0">
                <a:latin typeface="Times New Roman" pitchFamily="18" charset="0"/>
                <a:cs typeface="Times New Roman" pitchFamily="18" charset="0"/>
                <a:sym typeface="Symbol" pitchFamily="18" charset="2"/>
              </a:rPr>
              <a:t>.</a:t>
            </a:r>
          </a:p>
          <a:p>
            <a:pPr marL="342900" indent="-342900">
              <a:buBlip>
                <a:blip r:embed="rId2"/>
              </a:buBlip>
            </a:pPr>
            <a:r>
              <a:rPr lang="en-US" sz="2000" b="1" dirty="0">
                <a:latin typeface="Times New Roman" pitchFamily="18" charset="0"/>
                <a:cs typeface="Times New Roman" pitchFamily="18" charset="0"/>
              </a:rPr>
              <a:t>Example </a:t>
            </a:r>
            <a:r>
              <a:rPr lang="en-US" sz="2000" b="1" dirty="0" smtClean="0">
                <a:latin typeface="Times New Roman" pitchFamily="18" charset="0"/>
                <a:cs typeface="Times New Roman" pitchFamily="18" charset="0"/>
              </a:rPr>
              <a:t>14: </a:t>
            </a:r>
            <a:r>
              <a:rPr lang="en-US" sz="2000" dirty="0">
                <a:latin typeface="Times New Roman" pitchFamily="18" charset="0"/>
                <a:cs typeface="Times New Roman" pitchFamily="18" charset="0"/>
              </a:rPr>
              <a:t>A </a:t>
            </a:r>
            <a:r>
              <a:rPr lang="en-US" sz="2000" dirty="0" err="1">
                <a:latin typeface="Times New Roman" pitchFamily="18" charset="0"/>
                <a:cs typeface="Times New Roman" pitchFamily="18" charset="0"/>
              </a:rPr>
              <a:t>subgraph</a:t>
            </a:r>
            <a:r>
              <a:rPr lang="en-US" sz="2000" dirty="0">
                <a:latin typeface="Times New Roman" pitchFamily="18" charset="0"/>
                <a:cs typeface="Times New Roman" pitchFamily="18" charset="0"/>
              </a:rPr>
              <a:t> of </a:t>
            </a:r>
            <a:r>
              <a:rPr lang="en-US" altLang="zh-TW" sz="2000"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5</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342900" indent="-342900">
              <a:buBlip>
                <a:blip r:embed="rId2"/>
              </a:buBlip>
            </a:pPr>
            <a:endParaRPr lang="en-US" sz="2000" b="1" dirty="0" smtClean="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a:p>
            <a:pPr lvl="1"/>
            <a:endParaRPr lang="en-US" sz="2000" b="1" dirty="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p:txBody>
      </p:sp>
      <p:grpSp>
        <p:nvGrpSpPr>
          <p:cNvPr id="9" name="群組 118"/>
          <p:cNvGrpSpPr>
            <a:grpSpLocks/>
          </p:cNvGrpSpPr>
          <p:nvPr/>
        </p:nvGrpSpPr>
        <p:grpSpPr bwMode="auto">
          <a:xfrm>
            <a:off x="914400" y="1981146"/>
            <a:ext cx="2827338" cy="2743255"/>
            <a:chOff x="914400" y="3524250"/>
            <a:chExt cx="2827338" cy="2743308"/>
          </a:xfrm>
        </p:grpSpPr>
        <p:grpSp>
          <p:nvGrpSpPr>
            <p:cNvPr id="11" name="Group 63"/>
            <p:cNvGrpSpPr>
              <a:grpSpLocks/>
            </p:cNvGrpSpPr>
            <p:nvPr/>
          </p:nvGrpSpPr>
          <p:grpSpPr bwMode="auto">
            <a:xfrm>
              <a:off x="914400" y="3524250"/>
              <a:ext cx="2827338" cy="2478088"/>
              <a:chOff x="182" y="947"/>
              <a:chExt cx="1781" cy="1561"/>
            </a:xfrm>
          </p:grpSpPr>
          <p:cxnSp>
            <p:nvCxnSpPr>
              <p:cNvPr id="18" name="AutoShape 32"/>
              <p:cNvCxnSpPr>
                <a:cxnSpLocks noChangeShapeType="1"/>
                <a:stCxn id="13" idx="3"/>
                <a:endCxn id="14" idx="3"/>
              </p:cNvCxnSpPr>
              <p:nvPr/>
            </p:nvCxnSpPr>
            <p:spPr bwMode="auto">
              <a:xfrm rot="5400000">
                <a:off x="436" y="1161"/>
                <a:ext cx="480" cy="67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34"/>
              <p:cNvCxnSpPr>
                <a:cxnSpLocks noChangeShapeType="1"/>
                <a:stCxn id="14" idx="4"/>
                <a:endCxn id="15" idx="1"/>
              </p:cNvCxnSpPr>
              <p:nvPr/>
            </p:nvCxnSpPr>
            <p:spPr bwMode="auto">
              <a:xfrm rot="16200000" flipH="1">
                <a:off x="230" y="1895"/>
                <a:ext cx="590" cy="30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35"/>
              <p:cNvCxnSpPr>
                <a:cxnSpLocks noChangeShapeType="1"/>
                <a:stCxn id="13" idx="7"/>
                <a:endCxn id="15" idx="4"/>
              </p:cNvCxnSpPr>
              <p:nvPr/>
            </p:nvCxnSpPr>
            <p:spPr bwMode="auto">
              <a:xfrm rot="-5400000" flipH="1" flipV="1">
                <a:off x="278" y="1621"/>
                <a:ext cx="1234" cy="37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1" name="AutoShape 36"/>
              <p:cNvCxnSpPr>
                <a:cxnSpLocks noChangeShapeType="1"/>
                <a:stCxn id="13" idx="4"/>
                <a:endCxn id="16" idx="1"/>
              </p:cNvCxnSpPr>
              <p:nvPr/>
            </p:nvCxnSpPr>
            <p:spPr bwMode="auto">
              <a:xfrm rot="16200000" flipH="1">
                <a:off x="734" y="1583"/>
                <a:ext cx="1070" cy="44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 name="AutoShape 37"/>
              <p:cNvCxnSpPr>
                <a:cxnSpLocks noChangeShapeType="1"/>
                <a:stCxn id="13" idx="5"/>
                <a:endCxn id="17" idx="1"/>
              </p:cNvCxnSpPr>
              <p:nvPr/>
            </p:nvCxnSpPr>
            <p:spPr bwMode="auto">
              <a:xfrm rot="16200000" flipH="1">
                <a:off x="1224" y="1113"/>
                <a:ext cx="412" cy="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 name="AutoShape 38"/>
              <p:cNvCxnSpPr>
                <a:cxnSpLocks noChangeShapeType="1"/>
                <a:stCxn id="17" idx="3"/>
                <a:endCxn id="16" idx="7"/>
              </p:cNvCxnSpPr>
              <p:nvPr/>
            </p:nvCxnSpPr>
            <p:spPr bwMode="auto">
              <a:xfrm rot="5400000">
                <a:off x="1368" y="1929"/>
                <a:ext cx="604"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AutoShape 39"/>
              <p:cNvCxnSpPr>
                <a:cxnSpLocks noChangeShapeType="1"/>
                <a:stCxn id="14" idx="6"/>
                <a:endCxn id="17" idx="6"/>
              </p:cNvCxnSpPr>
              <p:nvPr/>
            </p:nvCxnSpPr>
            <p:spPr bwMode="auto">
              <a:xfrm>
                <a:off x="422" y="1703"/>
                <a:ext cx="1440"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AutoShape 40"/>
              <p:cNvCxnSpPr>
                <a:cxnSpLocks noChangeShapeType="1"/>
                <a:stCxn id="14" idx="5"/>
                <a:endCxn id="16" idx="1"/>
              </p:cNvCxnSpPr>
              <p:nvPr/>
            </p:nvCxnSpPr>
            <p:spPr bwMode="auto">
              <a:xfrm rot="16200000" flipH="1">
                <a:off x="648" y="1497"/>
                <a:ext cx="604" cy="108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6" name="AutoShape 41"/>
              <p:cNvCxnSpPr>
                <a:cxnSpLocks noChangeShapeType="1"/>
                <a:stCxn id="17" idx="3"/>
                <a:endCxn id="15" idx="3"/>
              </p:cNvCxnSpPr>
              <p:nvPr/>
            </p:nvCxnSpPr>
            <p:spPr bwMode="auto">
              <a:xfrm rot="5400000">
                <a:off x="892" y="1521"/>
                <a:ext cx="672" cy="110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 name="AutoShape 42"/>
              <p:cNvCxnSpPr>
                <a:cxnSpLocks noChangeShapeType="1"/>
                <a:stCxn id="15" idx="6"/>
                <a:endCxn id="16" idx="2"/>
              </p:cNvCxnSpPr>
              <p:nvPr/>
            </p:nvCxnSpPr>
            <p:spPr bwMode="auto">
              <a:xfrm>
                <a:off x="758" y="2375"/>
                <a:ext cx="720"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8" name="Text Box 58"/>
              <p:cNvSpPr txBox="1">
                <a:spLocks noChangeArrowheads="1"/>
              </p:cNvSpPr>
              <p:nvPr/>
            </p:nvSpPr>
            <p:spPr bwMode="auto">
              <a:xfrm>
                <a:off x="998" y="94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cs typeface="Times New Roman" pitchFamily="18" charset="0"/>
                  </a:rPr>
                  <a:t>a</a:t>
                </a:r>
              </a:p>
            </p:txBody>
          </p:sp>
          <p:sp>
            <p:nvSpPr>
              <p:cNvPr id="29" name="Text Box 59"/>
              <p:cNvSpPr txBox="1">
                <a:spLocks noChangeArrowheads="1"/>
              </p:cNvSpPr>
              <p:nvPr/>
            </p:nvSpPr>
            <p:spPr bwMode="auto">
              <a:xfrm>
                <a:off x="1766" y="1439"/>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30" name="Text Box 60"/>
              <p:cNvSpPr txBox="1">
                <a:spLocks noChangeArrowheads="1"/>
              </p:cNvSpPr>
              <p:nvPr/>
            </p:nvSpPr>
            <p:spPr bwMode="auto">
              <a:xfrm>
                <a:off x="1574" y="2255"/>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cs typeface="Times New Roman" pitchFamily="18" charset="0"/>
                  </a:rPr>
                  <a:t>c</a:t>
                </a:r>
              </a:p>
            </p:txBody>
          </p:sp>
          <p:sp>
            <p:nvSpPr>
              <p:cNvPr id="31" name="Text Box 61"/>
              <p:cNvSpPr txBox="1">
                <a:spLocks noChangeArrowheads="1"/>
              </p:cNvSpPr>
              <p:nvPr/>
            </p:nvSpPr>
            <p:spPr bwMode="auto">
              <a:xfrm>
                <a:off x="465" y="2256"/>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cs typeface="Times New Roman" pitchFamily="18" charset="0"/>
                  </a:rPr>
                  <a:t>d</a:t>
                </a:r>
              </a:p>
            </p:txBody>
          </p:sp>
          <p:sp>
            <p:nvSpPr>
              <p:cNvPr id="32" name="Text Box 62"/>
              <p:cNvSpPr txBox="1">
                <a:spLocks noChangeArrowheads="1"/>
              </p:cNvSpPr>
              <p:nvPr/>
            </p:nvSpPr>
            <p:spPr bwMode="auto">
              <a:xfrm>
                <a:off x="182" y="1487"/>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cs typeface="Times New Roman" pitchFamily="18" charset="0"/>
                  </a:rPr>
                  <a:t>e</a:t>
                </a:r>
              </a:p>
            </p:txBody>
          </p:sp>
        </p:grpSp>
        <p:sp>
          <p:nvSpPr>
            <p:cNvPr id="12" name="Rectangle 69"/>
            <p:cNvSpPr>
              <a:spLocks noChangeArrowheads="1"/>
            </p:cNvSpPr>
            <p:nvPr/>
          </p:nvSpPr>
          <p:spPr bwMode="auto">
            <a:xfrm>
              <a:off x="2209800" y="5867448"/>
              <a:ext cx="455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5</a:t>
              </a:r>
            </a:p>
          </p:txBody>
        </p:sp>
        <p:sp>
          <p:nvSpPr>
            <p:cNvPr id="13" name="Oval 4"/>
            <p:cNvSpPr>
              <a:spLocks noChangeArrowheads="1"/>
            </p:cNvSpPr>
            <p:nvPr/>
          </p:nvSpPr>
          <p:spPr bwMode="auto">
            <a:xfrm>
              <a:off x="22098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14" name="Oval 4"/>
            <p:cNvSpPr>
              <a:spLocks noChangeArrowheads="1"/>
            </p:cNvSpPr>
            <p:nvPr/>
          </p:nvSpPr>
          <p:spPr bwMode="auto">
            <a:xfrm>
              <a:off x="1143000" y="4648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15" name="Oval 4"/>
            <p:cNvSpPr>
              <a:spLocks noChangeArrowheads="1"/>
            </p:cNvSpPr>
            <p:nvPr/>
          </p:nvSpPr>
          <p:spPr bwMode="auto">
            <a:xfrm>
              <a:off x="1676400" y="57150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16" name="Oval 4"/>
            <p:cNvSpPr>
              <a:spLocks noChangeArrowheads="1"/>
            </p:cNvSpPr>
            <p:nvPr/>
          </p:nvSpPr>
          <p:spPr bwMode="auto">
            <a:xfrm>
              <a:off x="2971800" y="57150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17" name="Oval 4"/>
            <p:cNvSpPr>
              <a:spLocks noChangeArrowheads="1"/>
            </p:cNvSpPr>
            <p:nvPr/>
          </p:nvSpPr>
          <p:spPr bwMode="auto">
            <a:xfrm>
              <a:off x="3429000" y="4648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grpSp>
        <p:nvGrpSpPr>
          <p:cNvPr id="33" name="群組 119"/>
          <p:cNvGrpSpPr>
            <a:grpSpLocks/>
          </p:cNvGrpSpPr>
          <p:nvPr/>
        </p:nvGrpSpPr>
        <p:grpSpPr bwMode="auto">
          <a:xfrm>
            <a:off x="4953000" y="2038400"/>
            <a:ext cx="2827338" cy="2533600"/>
            <a:chOff x="4953000" y="3505200"/>
            <a:chExt cx="2827338" cy="2533650"/>
          </a:xfrm>
        </p:grpSpPr>
        <p:sp>
          <p:nvSpPr>
            <p:cNvPr id="34" name="Rectangle 70"/>
            <p:cNvSpPr>
              <a:spLocks noChangeArrowheads="1"/>
            </p:cNvSpPr>
            <p:nvPr/>
          </p:nvSpPr>
          <p:spPr bwMode="auto">
            <a:xfrm>
              <a:off x="5181600" y="5562636"/>
              <a:ext cx="17363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bg2"/>
                </a:buClr>
                <a:buSzPct val="75000"/>
                <a:buFont typeface="Wingdings" pitchFamily="2" charset="2"/>
                <a:buNone/>
              </a:pPr>
              <a:r>
                <a:rPr lang="en-US" altLang="zh-TW" sz="2000" dirty="0" err="1">
                  <a:latin typeface="Times New Roman" pitchFamily="18" charset="0"/>
                  <a:cs typeface="Times New Roman" pitchFamily="18" charset="0"/>
                </a:rPr>
                <a:t>subgraph</a:t>
              </a:r>
              <a:r>
                <a:rPr lang="en-US" altLang="zh-TW" sz="2000" dirty="0">
                  <a:latin typeface="Times New Roman" pitchFamily="18" charset="0"/>
                  <a:cs typeface="Times New Roman" pitchFamily="18" charset="0"/>
                </a:rPr>
                <a:t> of </a:t>
              </a:r>
              <a:r>
                <a:rPr lang="en-US" altLang="zh-TW" sz="2000"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5</a:t>
              </a:r>
            </a:p>
          </p:txBody>
        </p:sp>
        <p:grpSp>
          <p:nvGrpSpPr>
            <p:cNvPr id="35" name="Group 63"/>
            <p:cNvGrpSpPr>
              <a:grpSpLocks/>
            </p:cNvGrpSpPr>
            <p:nvPr/>
          </p:nvGrpSpPr>
          <p:grpSpPr bwMode="auto">
            <a:xfrm>
              <a:off x="4953000" y="3505200"/>
              <a:ext cx="2827338" cy="2533650"/>
              <a:chOff x="182" y="887"/>
              <a:chExt cx="1781" cy="1596"/>
            </a:xfrm>
          </p:grpSpPr>
          <p:cxnSp>
            <p:nvCxnSpPr>
              <p:cNvPr id="40" name="AutoShape 32"/>
              <p:cNvCxnSpPr>
                <a:cxnSpLocks noChangeShapeType="1"/>
                <a:stCxn id="36" idx="3"/>
                <a:endCxn id="37" idx="3"/>
              </p:cNvCxnSpPr>
              <p:nvPr/>
            </p:nvCxnSpPr>
            <p:spPr bwMode="auto">
              <a:xfrm rot="5400000">
                <a:off x="436" y="1161"/>
                <a:ext cx="480" cy="67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 name="AutoShape 36"/>
              <p:cNvCxnSpPr>
                <a:cxnSpLocks noChangeShapeType="1"/>
                <a:stCxn id="36" idx="4"/>
                <a:endCxn id="38" idx="1"/>
              </p:cNvCxnSpPr>
              <p:nvPr/>
            </p:nvCxnSpPr>
            <p:spPr bwMode="auto">
              <a:xfrm rot="16200000" flipH="1">
                <a:off x="734" y="1583"/>
                <a:ext cx="1070" cy="44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 name="AutoShape 37"/>
              <p:cNvCxnSpPr>
                <a:cxnSpLocks noChangeShapeType="1"/>
                <a:stCxn id="36" idx="5"/>
                <a:endCxn id="39" idx="1"/>
              </p:cNvCxnSpPr>
              <p:nvPr/>
            </p:nvCxnSpPr>
            <p:spPr bwMode="auto">
              <a:xfrm rot="16200000" flipH="1">
                <a:off x="1224" y="1113"/>
                <a:ext cx="412" cy="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3" name="AutoShape 38"/>
              <p:cNvCxnSpPr>
                <a:cxnSpLocks noChangeShapeType="1"/>
                <a:stCxn id="39" idx="3"/>
                <a:endCxn id="38" idx="7"/>
              </p:cNvCxnSpPr>
              <p:nvPr/>
            </p:nvCxnSpPr>
            <p:spPr bwMode="auto">
              <a:xfrm rot="5400000">
                <a:off x="1368" y="1929"/>
                <a:ext cx="604"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 name="AutoShape 39"/>
              <p:cNvCxnSpPr>
                <a:cxnSpLocks noChangeShapeType="1"/>
                <a:stCxn id="37" idx="6"/>
                <a:endCxn id="39" idx="6"/>
              </p:cNvCxnSpPr>
              <p:nvPr/>
            </p:nvCxnSpPr>
            <p:spPr bwMode="auto">
              <a:xfrm>
                <a:off x="422" y="1703"/>
                <a:ext cx="1440"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 name="Text Box 58"/>
              <p:cNvSpPr txBox="1">
                <a:spLocks noChangeArrowheads="1"/>
              </p:cNvSpPr>
              <p:nvPr/>
            </p:nvSpPr>
            <p:spPr bwMode="auto">
              <a:xfrm>
                <a:off x="950" y="88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sp>
            <p:nvSpPr>
              <p:cNvPr id="46" name="Text Box 59"/>
              <p:cNvSpPr txBox="1">
                <a:spLocks noChangeArrowheads="1"/>
              </p:cNvSpPr>
              <p:nvPr/>
            </p:nvSpPr>
            <p:spPr bwMode="auto">
              <a:xfrm>
                <a:off x="1766" y="1319"/>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47" name="Text Box 60"/>
              <p:cNvSpPr txBox="1">
                <a:spLocks noChangeArrowheads="1"/>
              </p:cNvSpPr>
              <p:nvPr/>
            </p:nvSpPr>
            <p:spPr bwMode="auto">
              <a:xfrm>
                <a:off x="1574" y="2231"/>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48" name="Text Box 62"/>
              <p:cNvSpPr txBox="1">
                <a:spLocks noChangeArrowheads="1"/>
              </p:cNvSpPr>
              <p:nvPr/>
            </p:nvSpPr>
            <p:spPr bwMode="auto">
              <a:xfrm>
                <a:off x="182" y="1367"/>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e</a:t>
                </a:r>
              </a:p>
            </p:txBody>
          </p:sp>
        </p:grpSp>
        <p:sp>
          <p:nvSpPr>
            <p:cNvPr id="36" name="Oval 4"/>
            <p:cNvSpPr>
              <a:spLocks noChangeArrowheads="1"/>
            </p:cNvSpPr>
            <p:nvPr/>
          </p:nvSpPr>
          <p:spPr bwMode="auto">
            <a:xfrm>
              <a:off x="6248400" y="3962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 name="Oval 4"/>
            <p:cNvSpPr>
              <a:spLocks noChangeArrowheads="1"/>
            </p:cNvSpPr>
            <p:nvPr/>
          </p:nvSpPr>
          <p:spPr bwMode="auto">
            <a:xfrm>
              <a:off x="5181600" y="4724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8" name="Oval 4"/>
            <p:cNvSpPr>
              <a:spLocks noChangeArrowheads="1"/>
            </p:cNvSpPr>
            <p:nvPr/>
          </p:nvSpPr>
          <p:spPr bwMode="auto">
            <a:xfrm>
              <a:off x="7010400" y="5791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9" name="Oval 4"/>
            <p:cNvSpPr>
              <a:spLocks noChangeArrowheads="1"/>
            </p:cNvSpPr>
            <p:nvPr/>
          </p:nvSpPr>
          <p:spPr bwMode="auto">
            <a:xfrm>
              <a:off x="7467600" y="4724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sp>
        <p:nvSpPr>
          <p:cNvPr id="49" name="Line 60"/>
          <p:cNvSpPr>
            <a:spLocks noChangeShapeType="1"/>
          </p:cNvSpPr>
          <p:nvPr/>
        </p:nvSpPr>
        <p:spPr bwMode="auto">
          <a:xfrm>
            <a:off x="4114800" y="3276600"/>
            <a:ext cx="609600" cy="0"/>
          </a:xfrm>
          <a:prstGeom prst="line">
            <a:avLst/>
          </a:prstGeom>
          <a:noFill/>
          <a:ln w="1270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a:latin typeface="Times New Roman" pitchFamily="18" charset="0"/>
                <a:cs typeface="Times New Roman" pitchFamily="18" charset="0"/>
              </a:rPr>
              <a:t>02</a:t>
            </a:r>
          </a:p>
        </p:txBody>
      </p:sp>
      <p:sp>
        <p:nvSpPr>
          <p:cNvPr id="6147"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dirty="0">
                <a:latin typeface="Times New Roman" pitchFamily="18" charset="0"/>
                <a:cs typeface="Times New Roman" pitchFamily="18" charset="0"/>
              </a:rPr>
              <a:t>Julia Rahman, Dept. CSE, RUET</a:t>
            </a:r>
          </a:p>
        </p:txBody>
      </p:sp>
      <p:sp>
        <p:nvSpPr>
          <p:cNvPr id="6148" name="Rectangle 1"/>
          <p:cNvSpPr>
            <a:spLocks noChangeArrowheads="1"/>
          </p:cNvSpPr>
          <p:nvPr/>
        </p:nvSpPr>
        <p:spPr bwMode="auto">
          <a:xfrm>
            <a:off x="1066800" y="2971800"/>
            <a:ext cx="670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dirty="0">
                <a:latin typeface="Times New Roman" pitchFamily="18" charset="0"/>
                <a:cs typeface="Times New Roman" pitchFamily="18" charset="0"/>
              </a:rPr>
              <a:t>8.1 Graphs and Graphs Models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18</a:t>
            </a:r>
            <a:endParaRPr lang="en-US" sz="1400" dirty="0">
              <a:latin typeface="Times New Roman" pitchFamily="18" charset="0"/>
              <a:cs typeface="Times New Roman" pitchFamily="18" charset="0"/>
            </a:endParaRPr>
          </a:p>
        </p:txBody>
      </p:sp>
      <p:sp>
        <p:nvSpPr>
          <p:cNvPr id="21508"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2" name="Rectangle 1"/>
          <p:cNvSpPr/>
          <p:nvPr/>
        </p:nvSpPr>
        <p:spPr>
          <a:xfrm>
            <a:off x="76200" y="906720"/>
            <a:ext cx="9067800" cy="1938992"/>
          </a:xfrm>
          <a:prstGeom prst="rect">
            <a:avLst/>
          </a:prstGeom>
        </p:spPr>
        <p:txBody>
          <a:bodyPr wrap="square">
            <a:spAutoFit/>
          </a:bodyPr>
          <a:lstStyle/>
          <a:p>
            <a:pPr marL="342900" indent="-342900" eaLnBrk="1" hangingPunct="1">
              <a:buBlip>
                <a:blip r:embed="rId2"/>
              </a:buBlip>
            </a:pPr>
            <a:r>
              <a:rPr lang="en-US" sz="2000" b="1" dirty="0" smtClean="0">
                <a:latin typeface="Times New Roman" pitchFamily="18" charset="0"/>
                <a:cs typeface="Times New Roman" pitchFamily="18" charset="0"/>
              </a:rPr>
              <a:t>Definition</a:t>
            </a:r>
            <a:r>
              <a:rPr lang="en-US" altLang="zh-TW" sz="2000" b="1" dirty="0" smtClean="0">
                <a:latin typeface="Times New Roman" pitchFamily="18" charset="0"/>
                <a:cs typeface="Times New Roman" pitchFamily="18" charset="0"/>
              </a:rPr>
              <a:t> 7:</a:t>
            </a:r>
            <a:r>
              <a:rPr lang="en-US" altLang="zh-TW" sz="2000" dirty="0" smtClean="0">
                <a:latin typeface="Times New Roman" pitchFamily="18" charset="0"/>
                <a:cs typeface="Times New Roman" pitchFamily="18" charset="0"/>
              </a:rPr>
              <a:t>  </a:t>
            </a:r>
          </a:p>
          <a:p>
            <a:pPr lvl="1"/>
            <a:r>
              <a:rPr lang="en-US" altLang="zh-TW" sz="2000" dirty="0" smtClean="0">
                <a:latin typeface="Times New Roman" pitchFamily="18" charset="0"/>
                <a:cs typeface="Times New Roman" pitchFamily="18" charset="0"/>
              </a:rPr>
              <a:t>The </a:t>
            </a:r>
            <a:r>
              <a:rPr lang="en-US" altLang="zh-TW" sz="2000" b="1" i="1" dirty="0">
                <a:latin typeface="Times New Roman" pitchFamily="18" charset="0"/>
                <a:cs typeface="Times New Roman" pitchFamily="18" charset="0"/>
              </a:rPr>
              <a:t>union</a:t>
            </a:r>
            <a:r>
              <a:rPr lang="en-US" altLang="zh-TW" sz="2000" dirty="0">
                <a:latin typeface="Times New Roman" pitchFamily="18" charset="0"/>
                <a:cs typeface="Times New Roman" pitchFamily="18" charset="0"/>
              </a:rPr>
              <a:t> of two simple graphs </a:t>
            </a:r>
            <a:r>
              <a:rPr lang="en-US" altLang="zh-TW" sz="2000" i="1" dirty="0" smtClean="0">
                <a:latin typeface="Times New Roman" pitchFamily="18" charset="0"/>
                <a:cs typeface="Times New Roman" pitchFamily="18" charset="0"/>
              </a:rPr>
              <a:t>G</a:t>
            </a:r>
            <a:r>
              <a:rPr lang="en-US" altLang="zh-TW" sz="2000" baseline="-25000" dirty="0" smtClean="0">
                <a:latin typeface="Times New Roman" pitchFamily="18" charset="0"/>
                <a:cs typeface="Times New Roman" pitchFamily="18" charset="0"/>
              </a:rPr>
              <a:t>1</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E</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 and </a:t>
            </a:r>
            <a:r>
              <a:rPr lang="en-US" altLang="zh-TW" sz="2000" i="1" dirty="0">
                <a:latin typeface="Times New Roman" pitchFamily="18" charset="0"/>
                <a:cs typeface="Times New Roman" pitchFamily="18" charset="0"/>
              </a:rPr>
              <a:t>G</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E</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 is the simple graph</a:t>
            </a:r>
          </a:p>
          <a:p>
            <a:pPr eaLnBrk="1" hangingPunct="1">
              <a:buFont typeface="Wingdings" pitchFamily="2" charset="2"/>
              <a:buNone/>
            </a:pP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G</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ea typeface="AR MinchoL JIS" pitchFamily="49" charset="-128"/>
                <a:cs typeface="Times New Roman" pitchFamily="18" charset="0"/>
              </a:rPr>
              <a:t>∪</a:t>
            </a:r>
            <a:r>
              <a:rPr lang="en-US" altLang="zh-TW" sz="2000" i="1" dirty="0">
                <a:latin typeface="Times New Roman" pitchFamily="18" charset="0"/>
                <a:ea typeface="AR MinchoL JIS" pitchFamily="49" charset="-128"/>
                <a:cs typeface="Times New Roman" pitchFamily="18" charset="0"/>
              </a:rPr>
              <a:t>G</a:t>
            </a:r>
            <a:r>
              <a:rPr lang="en-US" altLang="zh-TW" sz="2000" baseline="-25000" dirty="0">
                <a:latin typeface="Times New Roman" pitchFamily="18" charset="0"/>
                <a:ea typeface="AR MinchoL JIS" pitchFamily="49" charset="-128"/>
                <a:cs typeface="Times New Roman" pitchFamily="18" charset="0"/>
              </a:rPr>
              <a:t>2</a:t>
            </a:r>
            <a:r>
              <a:rPr lang="en-US" altLang="zh-TW" sz="2000" dirty="0">
                <a:latin typeface="Times New Roman" pitchFamily="18" charset="0"/>
                <a:ea typeface="AR MinchoL JIS" pitchFamily="49" charset="-128"/>
                <a:cs typeface="Times New Roman" pitchFamily="18" charset="0"/>
              </a:rPr>
              <a:t>=(</a:t>
            </a:r>
            <a:r>
              <a:rPr lang="en-US" altLang="zh-TW" sz="2000" i="1" dirty="0">
                <a:latin typeface="Times New Roman" pitchFamily="18" charset="0"/>
                <a:ea typeface="AR MinchoL JIS" pitchFamily="49" charset="-128"/>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ea typeface="AR MinchoL JIS" pitchFamily="49" charset="-128"/>
                <a:cs typeface="Times New Roman" pitchFamily="18" charset="0"/>
              </a:rPr>
              <a:t>∪</a:t>
            </a:r>
            <a:r>
              <a:rPr lang="en-US" altLang="zh-TW" sz="2000" i="1" dirty="0">
                <a:latin typeface="Times New Roman" pitchFamily="18" charset="0"/>
                <a:ea typeface="AR MinchoL JIS" pitchFamily="49" charset="-128"/>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ea typeface="AR MinchoL JIS" pitchFamily="49" charset="-128"/>
                <a:cs typeface="Times New Roman" pitchFamily="18" charset="0"/>
              </a:rPr>
              <a:t>, </a:t>
            </a:r>
            <a:r>
              <a:rPr lang="en-US" altLang="zh-TW" sz="2000" i="1" dirty="0">
                <a:latin typeface="Times New Roman" pitchFamily="18" charset="0"/>
                <a:ea typeface="AR MinchoL JIS" pitchFamily="49" charset="-128"/>
                <a:cs typeface="Times New Roman" pitchFamily="18" charset="0"/>
              </a:rPr>
              <a:t>E</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ea typeface="AR MinchoL JIS" pitchFamily="49" charset="-128"/>
                <a:cs typeface="Times New Roman" pitchFamily="18" charset="0"/>
              </a:rPr>
              <a:t>∪</a:t>
            </a:r>
            <a:r>
              <a:rPr lang="en-US" altLang="zh-TW" sz="2000" i="1" dirty="0">
                <a:latin typeface="Times New Roman" pitchFamily="18" charset="0"/>
                <a:ea typeface="AR MinchoL JIS" pitchFamily="49" charset="-128"/>
                <a:cs typeface="Times New Roman" pitchFamily="18" charset="0"/>
              </a:rPr>
              <a:t>E</a:t>
            </a:r>
            <a:r>
              <a:rPr lang="en-US" altLang="zh-TW" sz="2000" baseline="-25000" dirty="0">
                <a:latin typeface="Times New Roman" pitchFamily="18" charset="0"/>
                <a:cs typeface="Times New Roman" pitchFamily="18" charset="0"/>
              </a:rPr>
              <a:t>2</a:t>
            </a:r>
            <a:r>
              <a:rPr lang="en-US" altLang="zh-TW" sz="2000" dirty="0" smtClean="0">
                <a:latin typeface="Times New Roman" pitchFamily="18" charset="0"/>
                <a:ea typeface="AR MinchoL JIS" pitchFamily="49" charset="-128"/>
                <a:cs typeface="Times New Roman" pitchFamily="18" charset="0"/>
              </a:rPr>
              <a:t>)</a:t>
            </a:r>
          </a:p>
          <a:p>
            <a:pPr marL="342900" indent="-342900" eaLnBrk="1" hangingPunct="1">
              <a:buBlip>
                <a:blip r:embed="rId2"/>
              </a:buBlip>
            </a:pPr>
            <a:r>
              <a:rPr lang="en-US" altLang="zh-TW" sz="2000" b="1" dirty="0">
                <a:latin typeface="Times New Roman" pitchFamily="18" charset="0"/>
                <a:cs typeface="Times New Roman" pitchFamily="18" charset="0"/>
              </a:rPr>
              <a:t>Example </a:t>
            </a:r>
            <a:r>
              <a:rPr lang="en-US" altLang="zh-TW" sz="2000" b="1" dirty="0" smtClean="0">
                <a:latin typeface="Times New Roman" pitchFamily="18" charset="0"/>
                <a:cs typeface="Times New Roman" pitchFamily="18" charset="0"/>
              </a:rPr>
              <a:t>15:</a:t>
            </a:r>
            <a:endParaRPr lang="en-US" altLang="zh-TW" sz="2000" b="1" dirty="0">
              <a:latin typeface="Times New Roman" pitchFamily="18" charset="0"/>
              <a:cs typeface="Times New Roman" pitchFamily="18" charset="0"/>
            </a:endParaRPr>
          </a:p>
          <a:p>
            <a:pPr lvl="1"/>
            <a:endParaRPr lang="en-US" sz="2000" b="1" dirty="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p:txBody>
      </p:sp>
      <p:grpSp>
        <p:nvGrpSpPr>
          <p:cNvPr id="50" name="群組 113"/>
          <p:cNvGrpSpPr>
            <a:grpSpLocks/>
          </p:cNvGrpSpPr>
          <p:nvPr/>
        </p:nvGrpSpPr>
        <p:grpSpPr bwMode="auto">
          <a:xfrm>
            <a:off x="990600" y="2057400"/>
            <a:ext cx="7385050" cy="2305050"/>
            <a:chOff x="669925" y="2286000"/>
            <a:chExt cx="7385050" cy="2305051"/>
          </a:xfrm>
        </p:grpSpPr>
        <p:grpSp>
          <p:nvGrpSpPr>
            <p:cNvPr id="52" name="Group 5"/>
            <p:cNvGrpSpPr>
              <a:grpSpLocks/>
            </p:cNvGrpSpPr>
            <p:nvPr/>
          </p:nvGrpSpPr>
          <p:grpSpPr bwMode="auto">
            <a:xfrm>
              <a:off x="5546725" y="2286000"/>
              <a:ext cx="2508250" cy="2305051"/>
              <a:chOff x="2006" y="935"/>
              <a:chExt cx="1580" cy="1452"/>
            </a:xfrm>
          </p:grpSpPr>
          <p:grpSp>
            <p:nvGrpSpPr>
              <p:cNvPr id="78" name="Group 6"/>
              <p:cNvGrpSpPr>
                <a:grpSpLocks/>
              </p:cNvGrpSpPr>
              <p:nvPr/>
            </p:nvGrpSpPr>
            <p:grpSpPr bwMode="auto">
              <a:xfrm>
                <a:off x="2112" y="1319"/>
                <a:ext cx="1344" cy="646"/>
                <a:chOff x="2112" y="1319"/>
                <a:chExt cx="1344" cy="646"/>
              </a:xfrm>
            </p:grpSpPr>
            <p:cxnSp>
              <p:nvCxnSpPr>
                <p:cNvPr id="84" name="AutoShape 12"/>
                <p:cNvCxnSpPr>
                  <a:cxnSpLocks noChangeShapeType="1"/>
                  <a:endCxn id="62" idx="2"/>
                </p:cNvCxnSpPr>
                <p:nvPr/>
              </p:nvCxnSpPr>
              <p:spPr bwMode="auto">
                <a:xfrm>
                  <a:off x="2112" y="1319"/>
                  <a:ext cx="62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5" name="AutoShape 13"/>
                <p:cNvCxnSpPr>
                  <a:cxnSpLocks noChangeShapeType="1"/>
                  <a:endCxn id="63" idx="2"/>
                </p:cNvCxnSpPr>
                <p:nvPr/>
              </p:nvCxnSpPr>
              <p:spPr bwMode="auto">
                <a:xfrm>
                  <a:off x="2832" y="1319"/>
                  <a:ext cx="57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 name="AutoShape 14"/>
                <p:cNvCxnSpPr>
                  <a:cxnSpLocks noChangeShapeType="1"/>
                  <a:stCxn id="62" idx="3"/>
                </p:cNvCxnSpPr>
                <p:nvPr/>
              </p:nvCxnSpPr>
              <p:spPr bwMode="auto">
                <a:xfrm rot="5400000">
                  <a:off x="2149" y="1364"/>
                  <a:ext cx="612" cy="59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 name="AutoShape 15"/>
                <p:cNvCxnSpPr>
                  <a:cxnSpLocks noChangeShapeType="1"/>
                  <a:endCxn id="64" idx="1"/>
                </p:cNvCxnSpPr>
                <p:nvPr/>
              </p:nvCxnSpPr>
              <p:spPr bwMode="auto">
                <a:xfrm rot="16200000" flipH="1">
                  <a:off x="2784" y="1319"/>
                  <a:ext cx="638" cy="6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8" name="AutoShape 16"/>
                <p:cNvCxnSpPr>
                  <a:cxnSpLocks noChangeShapeType="1"/>
                  <a:endCxn id="64" idx="0"/>
                </p:cNvCxnSpPr>
                <p:nvPr/>
              </p:nvCxnSpPr>
              <p:spPr bwMode="auto">
                <a:xfrm rot="5400000">
                  <a:off x="3144" y="1631"/>
                  <a:ext cx="624"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79" name="Text Box 17"/>
              <p:cNvSpPr txBox="1">
                <a:spLocks noChangeArrowheads="1"/>
              </p:cNvSpPr>
              <p:nvPr/>
            </p:nvSpPr>
            <p:spPr bwMode="auto">
              <a:xfrm>
                <a:off x="2006" y="93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sp>
            <p:nvSpPr>
              <p:cNvPr id="80" name="Text Box 18"/>
              <p:cNvSpPr txBox="1">
                <a:spLocks noChangeArrowheads="1"/>
              </p:cNvSpPr>
              <p:nvPr/>
            </p:nvSpPr>
            <p:spPr bwMode="auto">
              <a:xfrm>
                <a:off x="2726" y="93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81" name="Text Box 19"/>
              <p:cNvSpPr txBox="1">
                <a:spLocks noChangeArrowheads="1"/>
              </p:cNvSpPr>
              <p:nvPr/>
            </p:nvSpPr>
            <p:spPr bwMode="auto">
              <a:xfrm>
                <a:off x="3398" y="935"/>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82" name="Text Box 20"/>
              <p:cNvSpPr txBox="1">
                <a:spLocks noChangeArrowheads="1"/>
              </p:cNvSpPr>
              <p:nvPr/>
            </p:nvSpPr>
            <p:spPr bwMode="auto">
              <a:xfrm>
                <a:off x="2006" y="208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sp>
            <p:nvSpPr>
              <p:cNvPr id="83" name="Text Box 21"/>
              <p:cNvSpPr txBox="1">
                <a:spLocks noChangeArrowheads="1"/>
              </p:cNvSpPr>
              <p:nvPr/>
            </p:nvSpPr>
            <p:spPr bwMode="auto">
              <a:xfrm>
                <a:off x="3398" y="2135"/>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f</a:t>
                </a:r>
              </a:p>
            </p:txBody>
          </p:sp>
        </p:grpSp>
        <p:grpSp>
          <p:nvGrpSpPr>
            <p:cNvPr id="53" name="Group 22"/>
            <p:cNvGrpSpPr>
              <a:grpSpLocks/>
            </p:cNvGrpSpPr>
            <p:nvPr/>
          </p:nvGrpSpPr>
          <p:grpSpPr bwMode="auto">
            <a:xfrm>
              <a:off x="1295400" y="2286000"/>
              <a:ext cx="2584450" cy="2228851"/>
              <a:chOff x="134" y="935"/>
              <a:chExt cx="1628" cy="1404"/>
            </a:xfrm>
          </p:grpSpPr>
          <p:grpSp>
            <p:nvGrpSpPr>
              <p:cNvPr id="66" name="Group 23"/>
              <p:cNvGrpSpPr>
                <a:grpSpLocks/>
              </p:cNvGrpSpPr>
              <p:nvPr/>
            </p:nvGrpSpPr>
            <p:grpSpPr bwMode="auto">
              <a:xfrm>
                <a:off x="229" y="1319"/>
                <a:ext cx="1407" cy="672"/>
                <a:chOff x="229" y="1319"/>
                <a:chExt cx="1407" cy="672"/>
              </a:xfrm>
            </p:grpSpPr>
            <p:cxnSp>
              <p:nvCxnSpPr>
                <p:cNvPr id="72" name="AutoShape 29"/>
                <p:cNvCxnSpPr>
                  <a:cxnSpLocks noChangeShapeType="1"/>
                  <a:endCxn id="57" idx="6"/>
                </p:cNvCxnSpPr>
                <p:nvPr/>
              </p:nvCxnSpPr>
              <p:spPr bwMode="auto">
                <a:xfrm>
                  <a:off x="278" y="1319"/>
                  <a:ext cx="76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3" name="AutoShape 30"/>
                <p:cNvCxnSpPr>
                  <a:cxnSpLocks noChangeShapeType="1"/>
                  <a:endCxn id="59" idx="0"/>
                </p:cNvCxnSpPr>
                <p:nvPr/>
              </p:nvCxnSpPr>
              <p:spPr bwMode="auto">
                <a:xfrm rot="5400000">
                  <a:off x="-58" y="1655"/>
                  <a:ext cx="576"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4" name="AutoShape 31"/>
                <p:cNvCxnSpPr>
                  <a:cxnSpLocks noChangeShapeType="1"/>
                  <a:endCxn id="60" idx="2"/>
                </p:cNvCxnSpPr>
                <p:nvPr/>
              </p:nvCxnSpPr>
              <p:spPr bwMode="auto">
                <a:xfrm>
                  <a:off x="278" y="1991"/>
                  <a:ext cx="67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5" name="AutoShape 32"/>
                <p:cNvCxnSpPr>
                  <a:cxnSpLocks noChangeShapeType="1"/>
                  <a:endCxn id="60" idx="0"/>
                </p:cNvCxnSpPr>
                <p:nvPr/>
              </p:nvCxnSpPr>
              <p:spPr bwMode="auto">
                <a:xfrm rot="5400000">
                  <a:off x="710" y="1655"/>
                  <a:ext cx="576"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6" name="AutoShape 33"/>
                <p:cNvCxnSpPr>
                  <a:cxnSpLocks noChangeShapeType="1"/>
                  <a:endCxn id="58" idx="2"/>
                </p:cNvCxnSpPr>
                <p:nvPr/>
              </p:nvCxnSpPr>
              <p:spPr bwMode="auto">
                <a:xfrm>
                  <a:off x="1046" y="1319"/>
                  <a:ext cx="57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7" name="AutoShape 34"/>
                <p:cNvCxnSpPr>
                  <a:cxnSpLocks noChangeShapeType="1"/>
                  <a:stCxn id="58" idx="3"/>
                </p:cNvCxnSpPr>
                <p:nvPr/>
              </p:nvCxnSpPr>
              <p:spPr bwMode="auto">
                <a:xfrm rot="5400000">
                  <a:off x="1010" y="1341"/>
                  <a:ext cx="614" cy="6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67" name="Text Box 35"/>
              <p:cNvSpPr txBox="1">
                <a:spLocks noChangeArrowheads="1"/>
              </p:cNvSpPr>
              <p:nvPr/>
            </p:nvSpPr>
            <p:spPr bwMode="auto">
              <a:xfrm>
                <a:off x="134" y="93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cs typeface="Times New Roman" pitchFamily="18" charset="0"/>
                  </a:rPr>
                  <a:t>a</a:t>
                </a:r>
              </a:p>
            </p:txBody>
          </p:sp>
          <p:sp>
            <p:nvSpPr>
              <p:cNvPr id="68" name="Text Box 36"/>
              <p:cNvSpPr txBox="1">
                <a:spLocks noChangeArrowheads="1"/>
              </p:cNvSpPr>
              <p:nvPr/>
            </p:nvSpPr>
            <p:spPr bwMode="auto">
              <a:xfrm>
                <a:off x="902" y="93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69" name="Text Box 37"/>
              <p:cNvSpPr txBox="1">
                <a:spLocks noChangeArrowheads="1"/>
              </p:cNvSpPr>
              <p:nvPr/>
            </p:nvSpPr>
            <p:spPr bwMode="auto">
              <a:xfrm>
                <a:off x="1574" y="935"/>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70" name="Text Box 38"/>
              <p:cNvSpPr txBox="1">
                <a:spLocks noChangeArrowheads="1"/>
              </p:cNvSpPr>
              <p:nvPr/>
            </p:nvSpPr>
            <p:spPr bwMode="auto">
              <a:xfrm>
                <a:off x="182" y="208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sp>
            <p:nvSpPr>
              <p:cNvPr id="71" name="Text Box 39"/>
              <p:cNvSpPr txBox="1">
                <a:spLocks noChangeArrowheads="1"/>
              </p:cNvSpPr>
              <p:nvPr/>
            </p:nvSpPr>
            <p:spPr bwMode="auto">
              <a:xfrm>
                <a:off x="902" y="2087"/>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e</a:t>
                </a:r>
              </a:p>
            </p:txBody>
          </p:sp>
        </p:grpSp>
        <p:sp>
          <p:nvSpPr>
            <p:cNvPr id="54" name="Text Box 62"/>
            <p:cNvSpPr txBox="1">
              <a:spLocks noChangeArrowheads="1"/>
            </p:cNvSpPr>
            <p:nvPr/>
          </p:nvSpPr>
          <p:spPr bwMode="auto">
            <a:xfrm>
              <a:off x="669925" y="2935288"/>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G</a:t>
              </a:r>
              <a:r>
                <a:rPr lang="en-US" altLang="zh-TW" sz="2400" baseline="-25000">
                  <a:latin typeface="Times New Roman" pitchFamily="18" charset="0"/>
                  <a:cs typeface="Times New Roman" pitchFamily="18" charset="0"/>
                </a:rPr>
                <a:t>1</a:t>
              </a:r>
            </a:p>
          </p:txBody>
        </p:sp>
        <p:sp>
          <p:nvSpPr>
            <p:cNvPr id="55" name="Text Box 63"/>
            <p:cNvSpPr txBox="1">
              <a:spLocks noChangeArrowheads="1"/>
            </p:cNvSpPr>
            <p:nvPr/>
          </p:nvSpPr>
          <p:spPr bwMode="auto">
            <a:xfrm>
              <a:off x="4800600" y="3051175"/>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G</a:t>
              </a:r>
              <a:r>
                <a:rPr lang="en-US" altLang="zh-TW" sz="2400" baseline="-25000">
                  <a:latin typeface="Times New Roman" pitchFamily="18" charset="0"/>
                  <a:cs typeface="Times New Roman" pitchFamily="18" charset="0"/>
                </a:rPr>
                <a:t>2</a:t>
              </a:r>
            </a:p>
          </p:txBody>
        </p:sp>
        <p:sp>
          <p:nvSpPr>
            <p:cNvPr id="56" name="Oval 4"/>
            <p:cNvSpPr>
              <a:spLocks noChangeArrowheads="1"/>
            </p:cNvSpPr>
            <p:nvPr/>
          </p:nvSpPr>
          <p:spPr bwMode="auto">
            <a:xfrm>
              <a:off x="13716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57" name="Oval 4"/>
            <p:cNvSpPr>
              <a:spLocks noChangeArrowheads="1"/>
            </p:cNvSpPr>
            <p:nvPr/>
          </p:nvSpPr>
          <p:spPr bwMode="auto">
            <a:xfrm>
              <a:off x="25908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58" name="Oval 4"/>
            <p:cNvSpPr>
              <a:spLocks noChangeArrowheads="1"/>
            </p:cNvSpPr>
            <p:nvPr/>
          </p:nvSpPr>
          <p:spPr bwMode="auto">
            <a:xfrm>
              <a:off x="36576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59" name="Oval 4"/>
            <p:cNvSpPr>
              <a:spLocks noChangeArrowheads="1"/>
            </p:cNvSpPr>
            <p:nvPr/>
          </p:nvSpPr>
          <p:spPr bwMode="auto">
            <a:xfrm>
              <a:off x="13716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0" name="Oval 4"/>
            <p:cNvSpPr>
              <a:spLocks noChangeArrowheads="1"/>
            </p:cNvSpPr>
            <p:nvPr/>
          </p:nvSpPr>
          <p:spPr bwMode="auto">
            <a:xfrm>
              <a:off x="25908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1" name="Oval 4"/>
            <p:cNvSpPr>
              <a:spLocks noChangeArrowheads="1"/>
            </p:cNvSpPr>
            <p:nvPr/>
          </p:nvSpPr>
          <p:spPr bwMode="auto">
            <a:xfrm>
              <a:off x="55626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2" name="Oval 4"/>
            <p:cNvSpPr>
              <a:spLocks noChangeArrowheads="1"/>
            </p:cNvSpPr>
            <p:nvPr/>
          </p:nvSpPr>
          <p:spPr bwMode="auto">
            <a:xfrm>
              <a:off x="67056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3" name="Oval 4"/>
            <p:cNvSpPr>
              <a:spLocks noChangeArrowheads="1"/>
            </p:cNvSpPr>
            <p:nvPr/>
          </p:nvSpPr>
          <p:spPr bwMode="auto">
            <a:xfrm>
              <a:off x="77724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4" name="Oval 4"/>
            <p:cNvSpPr>
              <a:spLocks noChangeArrowheads="1"/>
            </p:cNvSpPr>
            <p:nvPr/>
          </p:nvSpPr>
          <p:spPr bwMode="auto">
            <a:xfrm>
              <a:off x="77724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5" name="Oval 4"/>
            <p:cNvSpPr>
              <a:spLocks noChangeArrowheads="1"/>
            </p:cNvSpPr>
            <p:nvPr/>
          </p:nvSpPr>
          <p:spPr bwMode="auto">
            <a:xfrm>
              <a:off x="56388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grpSp>
        <p:nvGrpSpPr>
          <p:cNvPr id="89" name="群組 112"/>
          <p:cNvGrpSpPr>
            <a:grpSpLocks/>
          </p:cNvGrpSpPr>
          <p:nvPr/>
        </p:nvGrpSpPr>
        <p:grpSpPr bwMode="auto">
          <a:xfrm>
            <a:off x="1250950" y="4248150"/>
            <a:ext cx="5683250" cy="2381250"/>
            <a:chOff x="1066800" y="4510088"/>
            <a:chExt cx="5683250" cy="2381249"/>
          </a:xfrm>
        </p:grpSpPr>
        <p:grpSp>
          <p:nvGrpSpPr>
            <p:cNvPr id="90" name="Group 40"/>
            <p:cNvGrpSpPr>
              <a:grpSpLocks/>
            </p:cNvGrpSpPr>
            <p:nvPr/>
          </p:nvGrpSpPr>
          <p:grpSpPr bwMode="auto">
            <a:xfrm>
              <a:off x="2971800" y="4510088"/>
              <a:ext cx="2584450" cy="2381249"/>
              <a:chOff x="3974" y="887"/>
              <a:chExt cx="1628" cy="1500"/>
            </a:xfrm>
          </p:grpSpPr>
          <p:cxnSp>
            <p:nvCxnSpPr>
              <p:cNvPr id="99" name="AutoShape 46"/>
              <p:cNvCxnSpPr>
                <a:cxnSpLocks noChangeShapeType="1"/>
                <a:stCxn id="93" idx="6"/>
                <a:endCxn id="98" idx="2"/>
              </p:cNvCxnSpPr>
              <p:nvPr/>
            </p:nvCxnSpPr>
            <p:spPr bwMode="auto">
              <a:xfrm>
                <a:off x="4118" y="1310"/>
                <a:ext cx="624"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0" name="AutoShape 47"/>
              <p:cNvCxnSpPr>
                <a:cxnSpLocks noChangeShapeType="1"/>
                <a:stCxn id="98" idx="6"/>
                <a:endCxn id="96" idx="2"/>
              </p:cNvCxnSpPr>
              <p:nvPr/>
            </p:nvCxnSpPr>
            <p:spPr bwMode="auto">
              <a:xfrm>
                <a:off x="4838" y="1310"/>
                <a:ext cx="624"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 name="AutoShape 48"/>
              <p:cNvCxnSpPr>
                <a:cxnSpLocks noChangeShapeType="1"/>
                <a:stCxn id="98" idx="3"/>
                <a:endCxn id="94" idx="3"/>
              </p:cNvCxnSpPr>
              <p:nvPr/>
            </p:nvCxnSpPr>
            <p:spPr bwMode="auto">
              <a:xfrm rot="5400000">
                <a:off x="4036" y="1344"/>
                <a:ext cx="720" cy="7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 name="AutoShape 49"/>
              <p:cNvCxnSpPr>
                <a:cxnSpLocks noChangeShapeType="1"/>
                <a:endCxn id="97" idx="1"/>
              </p:cNvCxnSpPr>
              <p:nvPr/>
            </p:nvCxnSpPr>
            <p:spPr bwMode="auto">
              <a:xfrm rot="16200000" flipH="1">
                <a:off x="4790" y="1310"/>
                <a:ext cx="686" cy="68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 name="AutoShape 50"/>
              <p:cNvCxnSpPr>
                <a:cxnSpLocks noChangeShapeType="1"/>
                <a:stCxn id="96" idx="4"/>
                <a:endCxn id="97" idx="0"/>
              </p:cNvCxnSpPr>
              <p:nvPr/>
            </p:nvCxnSpPr>
            <p:spPr bwMode="auto">
              <a:xfrm rot="5400000">
                <a:off x="5198" y="1670"/>
                <a:ext cx="624"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4" name="AutoShape 52"/>
              <p:cNvCxnSpPr>
                <a:cxnSpLocks noChangeShapeType="1"/>
                <a:stCxn id="93" idx="0"/>
                <a:endCxn id="94" idx="0"/>
              </p:cNvCxnSpPr>
              <p:nvPr/>
            </p:nvCxnSpPr>
            <p:spPr bwMode="auto">
              <a:xfrm rot="16200000" flipH="1">
                <a:off x="3710" y="1622"/>
                <a:ext cx="720"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 name="AutoShape 53"/>
              <p:cNvCxnSpPr>
                <a:cxnSpLocks noChangeShapeType="1"/>
                <a:stCxn id="98" idx="0"/>
                <a:endCxn id="95" idx="0"/>
              </p:cNvCxnSpPr>
              <p:nvPr/>
            </p:nvCxnSpPr>
            <p:spPr bwMode="auto">
              <a:xfrm rot="16200000" flipH="1">
                <a:off x="4430" y="1622"/>
                <a:ext cx="720"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6" name="AutoShape 54"/>
              <p:cNvCxnSpPr>
                <a:cxnSpLocks noChangeShapeType="1"/>
                <a:endCxn id="95" idx="2"/>
              </p:cNvCxnSpPr>
              <p:nvPr/>
            </p:nvCxnSpPr>
            <p:spPr bwMode="auto">
              <a:xfrm>
                <a:off x="4070" y="2030"/>
                <a:ext cx="67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 name="AutoShape 55"/>
              <p:cNvCxnSpPr>
                <a:cxnSpLocks noChangeShapeType="1"/>
                <a:stCxn id="96" idx="3"/>
              </p:cNvCxnSpPr>
              <p:nvPr/>
            </p:nvCxnSpPr>
            <p:spPr bwMode="auto">
              <a:xfrm rot="5400000">
                <a:off x="4779" y="1355"/>
                <a:ext cx="708" cy="68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8" name="Text Box 56"/>
              <p:cNvSpPr txBox="1">
                <a:spLocks noChangeArrowheads="1"/>
              </p:cNvSpPr>
              <p:nvPr/>
            </p:nvSpPr>
            <p:spPr bwMode="auto">
              <a:xfrm>
                <a:off x="3974" y="93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sp>
            <p:nvSpPr>
              <p:cNvPr id="109" name="Text Box 57"/>
              <p:cNvSpPr txBox="1">
                <a:spLocks noChangeArrowheads="1"/>
              </p:cNvSpPr>
              <p:nvPr/>
            </p:nvSpPr>
            <p:spPr bwMode="auto">
              <a:xfrm>
                <a:off x="4694" y="88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110" name="Text Box 58"/>
              <p:cNvSpPr txBox="1">
                <a:spLocks noChangeArrowheads="1"/>
              </p:cNvSpPr>
              <p:nvPr/>
            </p:nvSpPr>
            <p:spPr bwMode="auto">
              <a:xfrm>
                <a:off x="5414" y="887"/>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111" name="Text Box 59"/>
              <p:cNvSpPr txBox="1">
                <a:spLocks noChangeArrowheads="1"/>
              </p:cNvSpPr>
              <p:nvPr/>
            </p:nvSpPr>
            <p:spPr bwMode="auto">
              <a:xfrm>
                <a:off x="4022" y="208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sp>
            <p:nvSpPr>
              <p:cNvPr id="112" name="Text Box 60"/>
              <p:cNvSpPr txBox="1">
                <a:spLocks noChangeArrowheads="1"/>
              </p:cNvSpPr>
              <p:nvPr/>
            </p:nvSpPr>
            <p:spPr bwMode="auto">
              <a:xfrm>
                <a:off x="4694" y="2087"/>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e</a:t>
                </a:r>
              </a:p>
            </p:txBody>
          </p:sp>
          <p:sp>
            <p:nvSpPr>
              <p:cNvPr id="113" name="Text Box 61"/>
              <p:cNvSpPr txBox="1">
                <a:spLocks noChangeArrowheads="1"/>
              </p:cNvSpPr>
              <p:nvPr/>
            </p:nvSpPr>
            <p:spPr bwMode="auto">
              <a:xfrm>
                <a:off x="5414" y="2135"/>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f</a:t>
                </a:r>
              </a:p>
            </p:txBody>
          </p:sp>
        </p:grpSp>
        <p:sp>
          <p:nvSpPr>
            <p:cNvPr id="91" name="Text Box 64"/>
            <p:cNvSpPr txBox="1">
              <a:spLocks noChangeArrowheads="1"/>
            </p:cNvSpPr>
            <p:nvPr/>
          </p:nvSpPr>
          <p:spPr bwMode="auto">
            <a:xfrm>
              <a:off x="5562600" y="5486400"/>
              <a:ext cx="118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G</a:t>
              </a:r>
              <a:r>
                <a:rPr lang="en-US" altLang="zh-TW" sz="2400" baseline="-25000">
                  <a:latin typeface="Times New Roman" pitchFamily="18" charset="0"/>
                  <a:cs typeface="Times New Roman" pitchFamily="18" charset="0"/>
                </a:rPr>
                <a:t>1</a:t>
              </a:r>
              <a:r>
                <a:rPr lang="en-US" altLang="zh-TW" sz="2400" b="1">
                  <a:latin typeface="Times New Roman" pitchFamily="18" charset="0"/>
                  <a:ea typeface="AR MinchoL JIS" pitchFamily="49" charset="-128"/>
                  <a:cs typeface="Times New Roman" pitchFamily="18" charset="0"/>
                </a:rPr>
                <a:t>∪</a:t>
              </a:r>
              <a:r>
                <a:rPr lang="en-US" altLang="zh-TW" sz="2400" i="1">
                  <a:latin typeface="Times New Roman" pitchFamily="18" charset="0"/>
                  <a:ea typeface="AR MinchoL JIS" pitchFamily="49" charset="-128"/>
                  <a:cs typeface="Times New Roman" pitchFamily="18" charset="0"/>
                </a:rPr>
                <a:t>G</a:t>
              </a:r>
              <a:r>
                <a:rPr lang="en-US" altLang="zh-TW" sz="2400" baseline="-25000">
                  <a:latin typeface="Times New Roman" pitchFamily="18" charset="0"/>
                  <a:cs typeface="Times New Roman" pitchFamily="18" charset="0"/>
                </a:rPr>
                <a:t>2</a:t>
              </a:r>
            </a:p>
          </p:txBody>
        </p:sp>
        <p:sp>
          <p:nvSpPr>
            <p:cNvPr id="92" name="Line 65"/>
            <p:cNvSpPr>
              <a:spLocks noChangeShapeType="1"/>
            </p:cNvSpPr>
            <p:nvPr/>
          </p:nvSpPr>
          <p:spPr bwMode="auto">
            <a:xfrm>
              <a:off x="1066800" y="5715000"/>
              <a:ext cx="685800" cy="0"/>
            </a:xfrm>
            <a:prstGeom prst="line">
              <a:avLst/>
            </a:prstGeom>
            <a:noFill/>
            <a:ln w="1143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 name="Oval 4"/>
            <p:cNvSpPr>
              <a:spLocks noChangeArrowheads="1"/>
            </p:cNvSpPr>
            <p:nvPr/>
          </p:nvSpPr>
          <p:spPr bwMode="auto">
            <a:xfrm>
              <a:off x="3048000" y="5105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94" name="Oval 4"/>
            <p:cNvSpPr>
              <a:spLocks noChangeArrowheads="1"/>
            </p:cNvSpPr>
            <p:nvPr/>
          </p:nvSpPr>
          <p:spPr bwMode="auto">
            <a:xfrm>
              <a:off x="3048000" y="6248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95" name="Oval 4"/>
            <p:cNvSpPr>
              <a:spLocks noChangeArrowheads="1"/>
            </p:cNvSpPr>
            <p:nvPr/>
          </p:nvSpPr>
          <p:spPr bwMode="auto">
            <a:xfrm>
              <a:off x="4191000" y="6248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96" name="Oval 4"/>
            <p:cNvSpPr>
              <a:spLocks noChangeArrowheads="1"/>
            </p:cNvSpPr>
            <p:nvPr/>
          </p:nvSpPr>
          <p:spPr bwMode="auto">
            <a:xfrm>
              <a:off x="5334000" y="5105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97" name="Oval 4"/>
            <p:cNvSpPr>
              <a:spLocks noChangeArrowheads="1"/>
            </p:cNvSpPr>
            <p:nvPr/>
          </p:nvSpPr>
          <p:spPr bwMode="auto">
            <a:xfrm>
              <a:off x="5334000" y="6248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98" name="Oval 4"/>
            <p:cNvSpPr>
              <a:spLocks noChangeArrowheads="1"/>
            </p:cNvSpPr>
            <p:nvPr/>
          </p:nvSpPr>
          <p:spPr bwMode="auto">
            <a:xfrm>
              <a:off x="4191000" y="5105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sp>
        <p:nvSpPr>
          <p:cNvPr id="114"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spTree>
    <p:extLst>
      <p:ext uri="{BB962C8B-B14F-4D97-AF65-F5344CB8AC3E}">
        <p14:creationId xmlns:p14="http://schemas.microsoft.com/office/powerpoint/2010/main" val="404403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19</a:t>
            </a:r>
            <a:endParaRPr lang="en-US" sz="1400" dirty="0">
              <a:latin typeface="Times New Roman" pitchFamily="18" charset="0"/>
              <a:cs typeface="Times New Roman" pitchFamily="18" charset="0"/>
            </a:endParaRPr>
          </a:p>
        </p:txBody>
      </p:sp>
      <p:sp>
        <p:nvSpPr>
          <p:cNvPr id="1229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12292" name="Rectangle 1"/>
          <p:cNvSpPr>
            <a:spLocks noChangeArrowheads="1"/>
          </p:cNvSpPr>
          <p:nvPr/>
        </p:nvSpPr>
        <p:spPr bwMode="auto">
          <a:xfrm>
            <a:off x="1450695" y="2895600"/>
            <a:ext cx="639790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00" dirty="0">
                <a:latin typeface="Times New Roman" pitchFamily="18" charset="0"/>
                <a:ea typeface="PMingLiU" pitchFamily="18" charset="-120"/>
                <a:cs typeface="Times New Roman" pitchFamily="18" charset="0"/>
              </a:rPr>
              <a:t>8.3 Representing Graphs and  </a:t>
            </a:r>
            <a:br>
              <a:rPr lang="en-US" altLang="zh-TW" sz="4000" dirty="0">
                <a:latin typeface="Times New Roman" pitchFamily="18" charset="0"/>
                <a:ea typeface="PMingLiU" pitchFamily="18" charset="-120"/>
                <a:cs typeface="Times New Roman" pitchFamily="18" charset="0"/>
              </a:rPr>
            </a:br>
            <a:r>
              <a:rPr lang="en-US" altLang="zh-TW" sz="4000" dirty="0">
                <a:latin typeface="Times New Roman" pitchFamily="18" charset="0"/>
                <a:ea typeface="PMingLiU" pitchFamily="18" charset="-120"/>
                <a:cs typeface="Times New Roman" pitchFamily="18" charset="0"/>
              </a:rPr>
              <a:t>       Graph Isomorphism</a:t>
            </a:r>
            <a:endParaRPr lang="en-US" sz="4000" dirty="0">
              <a:latin typeface="Times New Roman" pitchFamily="18" charset="0"/>
              <a:ea typeface="PMingLiU" pitchFamily="18" charset="-120"/>
              <a:cs typeface="Times New Roman" pitchFamily="18" charset="0"/>
            </a:endParaRPr>
          </a:p>
        </p:txBody>
      </p:sp>
    </p:spTree>
    <p:extLst>
      <p:ext uri="{BB962C8B-B14F-4D97-AF65-F5344CB8AC3E}">
        <p14:creationId xmlns:p14="http://schemas.microsoft.com/office/powerpoint/2010/main" val="1849588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Adjacency list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table with 1 row per vertex, listing its adjacent vertices.</a:t>
            </a: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specify the vertices that are adjacent to each vertex of the graph.</a:t>
            </a: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directed graph listing the terminal nodes of each edge incident from that node.</a:t>
            </a:r>
          </a:p>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Example </a:t>
            </a:r>
            <a:r>
              <a:rPr lang="en-US" altLang="zh-TW" sz="2000" b="1" spc="20" dirty="0" smtClean="0">
                <a:latin typeface="Times New Roman" pitchFamily="18" charset="0"/>
                <a:ea typeface="DejaVu Sans" charset="0"/>
                <a:cs typeface="Times New Roman" pitchFamily="18" charset="0"/>
              </a:rPr>
              <a:t>1: </a:t>
            </a:r>
            <a:r>
              <a:rPr lang="en-US" altLang="zh-TW" sz="2000" spc="20" dirty="0" smtClean="0">
                <a:latin typeface="Times New Roman" pitchFamily="18" charset="0"/>
                <a:ea typeface="DejaVu Sans" charset="0"/>
                <a:cs typeface="Times New Roman" pitchFamily="18" charset="0"/>
              </a:rPr>
              <a:t>Use </a:t>
            </a:r>
            <a:r>
              <a:rPr lang="en-US" altLang="zh-TW" sz="2000" spc="20" dirty="0">
                <a:latin typeface="Times New Roman" pitchFamily="18" charset="0"/>
                <a:ea typeface="DejaVu Sans" charset="0"/>
                <a:cs typeface="Times New Roman" pitchFamily="18" charset="0"/>
              </a:rPr>
              <a:t>adjacency lists to describe the simple graph given below.</a:t>
            </a:r>
          </a:p>
          <a:p>
            <a:pPr>
              <a:spcAft>
                <a:spcPts val="0"/>
              </a:spcAft>
              <a:defRPr/>
            </a:pPr>
            <a:endParaRPr lang="en-US" altLang="zh-TW" sz="2000"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20</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grpSp>
        <p:nvGrpSpPr>
          <p:cNvPr id="60" name="Group 58"/>
          <p:cNvGrpSpPr>
            <a:grpSpLocks/>
          </p:cNvGrpSpPr>
          <p:nvPr/>
        </p:nvGrpSpPr>
        <p:grpSpPr bwMode="auto">
          <a:xfrm>
            <a:off x="387350" y="2667000"/>
            <a:ext cx="2889250" cy="2457450"/>
            <a:chOff x="192" y="2304"/>
            <a:chExt cx="1820" cy="1548"/>
          </a:xfrm>
        </p:grpSpPr>
        <p:cxnSp>
          <p:nvCxnSpPr>
            <p:cNvPr id="61" name="AutoShape 10"/>
            <p:cNvCxnSpPr>
              <a:cxnSpLocks noChangeShapeType="1"/>
            </p:cNvCxnSpPr>
            <p:nvPr/>
          </p:nvCxnSpPr>
          <p:spPr bwMode="auto">
            <a:xfrm rot="5400000">
              <a:off x="586" y="2506"/>
              <a:ext cx="364" cy="60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1"/>
            <p:cNvCxnSpPr>
              <a:cxnSpLocks noChangeShapeType="1"/>
            </p:cNvCxnSpPr>
            <p:nvPr/>
          </p:nvCxnSpPr>
          <p:spPr bwMode="auto">
            <a:xfrm rot="16200000" flipH="1">
              <a:off x="312" y="3144"/>
              <a:ext cx="542" cy="30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3" name="AutoShape 13"/>
            <p:cNvCxnSpPr>
              <a:cxnSpLocks noChangeShapeType="1"/>
            </p:cNvCxnSpPr>
            <p:nvPr/>
          </p:nvCxnSpPr>
          <p:spPr bwMode="auto">
            <a:xfrm rot="5400000">
              <a:off x="1455" y="3139"/>
              <a:ext cx="542" cy="3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4" name="AutoShape 14"/>
            <p:cNvCxnSpPr>
              <a:cxnSpLocks noChangeShapeType="1"/>
            </p:cNvCxnSpPr>
            <p:nvPr/>
          </p:nvCxnSpPr>
          <p:spPr bwMode="auto">
            <a:xfrm>
              <a:off x="768" y="3600"/>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5" name="AutoShape 15"/>
            <p:cNvCxnSpPr>
              <a:cxnSpLocks noChangeShapeType="1"/>
            </p:cNvCxnSpPr>
            <p:nvPr/>
          </p:nvCxnSpPr>
          <p:spPr bwMode="auto">
            <a:xfrm>
              <a:off x="480" y="3024"/>
              <a:ext cx="1344"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6" name="AutoShape 16"/>
            <p:cNvCxnSpPr>
              <a:cxnSpLocks noChangeShapeType="1"/>
            </p:cNvCxnSpPr>
            <p:nvPr/>
          </p:nvCxnSpPr>
          <p:spPr bwMode="auto">
            <a:xfrm rot="5400000">
              <a:off x="1066" y="2794"/>
              <a:ext cx="508" cy="10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7" name="Text Box 17"/>
            <p:cNvSpPr txBox="1">
              <a:spLocks noChangeArrowheads="1"/>
            </p:cNvSpPr>
            <p:nvPr/>
          </p:nvSpPr>
          <p:spPr bwMode="auto">
            <a:xfrm>
              <a:off x="912" y="2304"/>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68" name="Text Box 18"/>
            <p:cNvSpPr txBox="1">
              <a:spLocks noChangeArrowheads="1"/>
            </p:cNvSpPr>
            <p:nvPr/>
          </p:nvSpPr>
          <p:spPr bwMode="auto">
            <a:xfrm>
              <a:off x="192" y="2832"/>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sp>
          <p:nvSpPr>
            <p:cNvPr id="69" name="Text Box 19"/>
            <p:cNvSpPr txBox="1">
              <a:spLocks noChangeArrowheads="1"/>
            </p:cNvSpPr>
            <p:nvPr/>
          </p:nvSpPr>
          <p:spPr bwMode="auto">
            <a:xfrm>
              <a:off x="528" y="3552"/>
              <a:ext cx="2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e</a:t>
              </a:r>
            </a:p>
          </p:txBody>
        </p:sp>
        <p:sp>
          <p:nvSpPr>
            <p:cNvPr id="70" name="Text Box 20"/>
            <p:cNvSpPr txBox="1">
              <a:spLocks noChangeArrowheads="1"/>
            </p:cNvSpPr>
            <p:nvPr/>
          </p:nvSpPr>
          <p:spPr bwMode="auto">
            <a:xfrm>
              <a:off x="1536" y="3600"/>
              <a:ext cx="1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sp>
          <p:nvSpPr>
            <p:cNvPr id="71" name="Text Box 21"/>
            <p:cNvSpPr txBox="1">
              <a:spLocks noChangeArrowheads="1"/>
            </p:cNvSpPr>
            <p:nvPr/>
          </p:nvSpPr>
          <p:spPr bwMode="auto">
            <a:xfrm>
              <a:off x="1824" y="2784"/>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grpSp>
      <p:sp>
        <p:nvSpPr>
          <p:cNvPr id="72" name="Oval 4"/>
          <p:cNvSpPr>
            <a:spLocks noChangeArrowheads="1"/>
          </p:cNvSpPr>
          <p:nvPr/>
        </p:nvSpPr>
        <p:spPr bwMode="auto">
          <a:xfrm>
            <a:off x="1676400" y="3124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3" name="Oval 4"/>
          <p:cNvSpPr>
            <a:spLocks noChangeArrowheads="1"/>
          </p:cNvSpPr>
          <p:nvPr/>
        </p:nvSpPr>
        <p:spPr bwMode="auto">
          <a:xfrm>
            <a:off x="6858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4" name="Oval 4"/>
          <p:cNvSpPr>
            <a:spLocks noChangeArrowheads="1"/>
          </p:cNvSpPr>
          <p:nvPr/>
        </p:nvSpPr>
        <p:spPr bwMode="auto">
          <a:xfrm>
            <a:off x="1219200" y="4648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5" name="Oval 4"/>
          <p:cNvSpPr>
            <a:spLocks noChangeArrowheads="1"/>
          </p:cNvSpPr>
          <p:nvPr/>
        </p:nvSpPr>
        <p:spPr bwMode="auto">
          <a:xfrm>
            <a:off x="2438400" y="4648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6" name="Oval 4"/>
          <p:cNvSpPr>
            <a:spLocks noChangeArrowheads="1"/>
          </p:cNvSpPr>
          <p:nvPr/>
        </p:nvSpPr>
        <p:spPr bwMode="auto">
          <a:xfrm>
            <a:off x="29718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graphicFrame>
        <p:nvGraphicFramePr>
          <p:cNvPr id="77" name="Group 62"/>
          <p:cNvGraphicFramePr>
            <a:graphicFrameLocks/>
          </p:cNvGraphicFramePr>
          <p:nvPr>
            <p:extLst>
              <p:ext uri="{D42A27DB-BD31-4B8C-83A1-F6EECF244321}">
                <p14:modId xmlns:p14="http://schemas.microsoft.com/office/powerpoint/2010/main" val="3516430339"/>
              </p:ext>
            </p:extLst>
          </p:nvPr>
        </p:nvGraphicFramePr>
        <p:xfrm>
          <a:off x="4114800" y="2895598"/>
          <a:ext cx="3048000" cy="2971802"/>
        </p:xfrm>
        <a:graphic>
          <a:graphicData uri="http://schemas.openxmlformats.org/drawingml/2006/table">
            <a:tbl>
              <a:tblPr/>
              <a:tblGrid>
                <a:gridCol w="893379"/>
                <a:gridCol w="2154621"/>
              </a:tblGrid>
              <a:tr h="54683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Vertex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Adjacent Vertices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9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b,c,e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9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9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9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99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dirty="0" err="1" smtClean="0">
                          <a:ln>
                            <a:noFill/>
                          </a:ln>
                          <a:solidFill>
                            <a:schemeClr val="tx1"/>
                          </a:solidFill>
                          <a:effectLst/>
                          <a:latin typeface="Times New Roman" pitchFamily="18" charset="0"/>
                          <a:ea typeface="新細明體" charset="-120"/>
                          <a:cs typeface="Times New Roman" pitchFamily="18" charset="0"/>
                        </a:rPr>
                        <a:t>a,c,d</a:t>
                      </a:r>
                      <a:endParaRPr kumimoji="1" lang="en-US" altLang="zh-TW" sz="2000" b="0" i="1" u="none" strike="noStrike" cap="none" normalizeH="0" baseline="0" dirty="0" smtClean="0">
                        <a:ln>
                          <a:noFill/>
                        </a:ln>
                        <a:solidFill>
                          <a:schemeClr val="tx1"/>
                        </a:solidFill>
                        <a:effectLst/>
                        <a:latin typeface="Times New Roman" pitchFamily="18" charset="0"/>
                        <a:ea typeface="新細明體" charset="-12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7394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Example 2</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Represent </a:t>
            </a:r>
            <a:r>
              <a:rPr lang="en-US" sz="2000" dirty="0">
                <a:latin typeface="Times New Roman" pitchFamily="18" charset="0"/>
                <a:cs typeface="Times New Roman" pitchFamily="18" charset="0"/>
              </a:rPr>
              <a:t>the directed </a:t>
            </a:r>
            <a:r>
              <a:rPr lang="en-US" sz="2000" dirty="0" smtClean="0">
                <a:latin typeface="Times New Roman" pitchFamily="18" charset="0"/>
                <a:cs typeface="Times New Roman" pitchFamily="18" charset="0"/>
              </a:rPr>
              <a:t>graph </a:t>
            </a:r>
            <a:r>
              <a:rPr lang="en-US" sz="2000" dirty="0">
                <a:latin typeface="Times New Roman" pitchFamily="18" charset="0"/>
                <a:cs typeface="Times New Roman" pitchFamily="18" charset="0"/>
              </a:rPr>
              <a:t>by listing all the vertices that are the </a:t>
            </a:r>
            <a:r>
              <a:rPr lang="en-US" sz="2000" dirty="0" smtClean="0">
                <a:latin typeface="Times New Roman" pitchFamily="18" charset="0"/>
                <a:cs typeface="Times New Roman" pitchFamily="18" charset="0"/>
              </a:rPr>
              <a:t>terminal vertices </a:t>
            </a:r>
            <a:r>
              <a:rPr lang="en-US" sz="2000" dirty="0">
                <a:latin typeface="Times New Roman" pitchFamily="18" charset="0"/>
                <a:cs typeface="Times New Roman" pitchFamily="18" charset="0"/>
              </a:rPr>
              <a:t>of edges starting at each vertex of the graph</a:t>
            </a:r>
            <a:r>
              <a:rPr lang="en-US" sz="2000" dirty="0" smtClean="0">
                <a:latin typeface="Times New Roman" pitchFamily="18" charset="0"/>
                <a:cs typeface="Times New Roman" pitchFamily="18" charset="0"/>
              </a:rPr>
              <a:t>.</a:t>
            </a:r>
          </a:p>
          <a:p>
            <a:pPr>
              <a:spcAft>
                <a:spcPts val="0"/>
              </a:spcAft>
              <a:defRPr/>
            </a:pPr>
            <a:endParaRPr lang="en-US" sz="2000" dirty="0">
              <a:latin typeface="Times New Roman" pitchFamily="18" charset="0"/>
              <a:cs typeface="Times New Roman" pitchFamily="18" charset="0"/>
            </a:endParaRPr>
          </a:p>
          <a:p>
            <a:pPr marL="342900" indent="-342900">
              <a:spcAft>
                <a:spcPts val="0"/>
              </a:spcAft>
              <a:buBlip>
                <a:blip r:embed="rId2"/>
              </a:buBlip>
              <a:defRPr/>
            </a:pPr>
            <a:endParaRPr lang="en-US" sz="2000" dirty="0" smtClean="0">
              <a:latin typeface="Times New Roman" pitchFamily="18" charset="0"/>
              <a:cs typeface="Times New Roman" pitchFamily="18" charset="0"/>
            </a:endParaRPr>
          </a:p>
          <a:p>
            <a:pPr marL="342900" indent="-342900">
              <a:spcAft>
                <a:spcPts val="0"/>
              </a:spcAft>
              <a:buBlip>
                <a:blip r:embed="rId2"/>
              </a:buBlip>
              <a:defRPr/>
            </a:pPr>
            <a:endParaRPr lang="en-US" sz="2000" dirty="0">
              <a:latin typeface="Times New Roman" pitchFamily="18" charset="0"/>
              <a:cs typeface="Times New Roman" pitchFamily="18" charset="0"/>
            </a:endParaRPr>
          </a:p>
          <a:p>
            <a:pPr marL="342900" indent="-342900">
              <a:spcAft>
                <a:spcPts val="0"/>
              </a:spcAft>
              <a:buBlip>
                <a:blip r:embed="rId2"/>
              </a:buBlip>
              <a:defRPr/>
            </a:pPr>
            <a:endParaRPr lang="en-US" sz="2000" dirty="0" smtClean="0">
              <a:latin typeface="Times New Roman" pitchFamily="18" charset="0"/>
              <a:cs typeface="Times New Roman" pitchFamily="18" charset="0"/>
            </a:endParaRPr>
          </a:p>
          <a:p>
            <a:pPr>
              <a:spcAft>
                <a:spcPts val="0"/>
              </a:spcAft>
              <a:defRPr/>
            </a:pPr>
            <a:endParaRPr lang="en-US" sz="2000" dirty="0" smtClean="0">
              <a:latin typeface="Times New Roman" pitchFamily="18" charset="0"/>
              <a:cs typeface="Times New Roman" pitchFamily="18" charset="0"/>
            </a:endParaRPr>
          </a:p>
          <a:p>
            <a:pPr marL="342900" indent="-342900">
              <a:spcAft>
                <a:spcPts val="0"/>
              </a:spcAft>
              <a:buBlip>
                <a:blip r:embed="rId2"/>
              </a:buBlip>
              <a:defRPr/>
            </a:pPr>
            <a:endParaRPr lang="en-US" sz="2000" dirty="0" smtClean="0">
              <a:latin typeface="Times New Roman" pitchFamily="18" charset="0"/>
              <a:cs typeface="Times New Roman" pitchFamily="18" charset="0"/>
            </a:endParaRPr>
          </a:p>
          <a:p>
            <a:pPr marL="342900" indent="-342900">
              <a:spcAft>
                <a:spcPts val="0"/>
              </a:spcAft>
              <a:buBlip>
                <a:blip r:embed="rId2"/>
              </a:buBlip>
              <a:defRPr/>
            </a:pPr>
            <a:endParaRPr lang="en-US" sz="2000" dirty="0">
              <a:latin typeface="Times New Roman" pitchFamily="18" charset="0"/>
              <a:cs typeface="Times New Roman" pitchFamily="18" charset="0"/>
            </a:endParaRPr>
          </a:p>
          <a:p>
            <a:pPr marL="342900" indent="-342900">
              <a:spcAft>
                <a:spcPts val="0"/>
              </a:spcAft>
              <a:buBlip>
                <a:blip r:embed="rId2"/>
              </a:buBlip>
              <a:defRPr/>
            </a:pPr>
            <a:endParaRPr lang="en-US" sz="2000" dirty="0" smtClean="0">
              <a:latin typeface="Times New Roman" pitchFamily="18" charset="0"/>
              <a:cs typeface="Times New Roman" pitchFamily="18" charset="0"/>
            </a:endParaRPr>
          </a:p>
          <a:p>
            <a:pPr marL="342900" indent="-342900">
              <a:spcAft>
                <a:spcPts val="0"/>
              </a:spcAft>
              <a:buBlip>
                <a:blip r:embed="rId2"/>
              </a:buBlip>
              <a:defRPr/>
            </a:pPr>
            <a:endParaRPr lang="en-US" altLang="zh-TW" sz="2000" b="1"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Adjacency Matrices: </a:t>
            </a:r>
            <a:endParaRPr lang="en-US" altLang="zh-TW" sz="2000" b="1" spc="20" dirty="0" smtClean="0">
              <a:latin typeface="Times New Roman" pitchFamily="18" charset="0"/>
              <a:ea typeface="DejaVu Sans" charset="0"/>
              <a:cs typeface="Times New Roman" pitchFamily="18" charset="0"/>
            </a:endParaRPr>
          </a:p>
          <a:p>
            <a:pPr marL="800100" lvl="1" indent="-342900">
              <a:buFont typeface="Wingdings" pitchFamily="2" charset="2"/>
              <a:buChar char="ü"/>
            </a:pP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 : simple graph, </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a:t>
            </a:r>
            <a:r>
              <a:rPr lang="en-US" altLang="zh-TW" sz="2000" i="1" dirty="0" err="1">
                <a:latin typeface="Times New Roman" pitchFamily="18" charset="0"/>
                <a:cs typeface="Times New Roman" pitchFamily="18" charset="0"/>
              </a:rPr>
              <a:t>v</a:t>
            </a:r>
            <a:r>
              <a:rPr lang="en-US" altLang="zh-TW" sz="2000" i="1" baseline="-25000" dirty="0" err="1">
                <a:latin typeface="Times New Roman" pitchFamily="18" charset="0"/>
                <a:cs typeface="Times New Roman" pitchFamily="18" charset="0"/>
              </a:rPr>
              <a:t>n</a:t>
            </a:r>
            <a:r>
              <a:rPr lang="en-US" altLang="zh-TW" sz="2000" dirty="0">
                <a:latin typeface="Times New Roman" pitchFamily="18" charset="0"/>
                <a:cs typeface="Times New Roman" pitchFamily="18" charset="0"/>
              </a:rPr>
              <a:t>}. </a:t>
            </a:r>
            <a:endParaRPr lang="en-US" altLang="zh-TW" sz="2000" dirty="0" smtClean="0">
              <a:latin typeface="Times New Roman" pitchFamily="18" charset="0"/>
              <a:cs typeface="Times New Roman" pitchFamily="18" charset="0"/>
            </a:endParaRPr>
          </a:p>
          <a:p>
            <a:pPr marL="800100" lvl="1" indent="-342900">
              <a:buFont typeface="Wingdings" pitchFamily="2" charset="2"/>
              <a:buChar char="ü"/>
            </a:pPr>
            <a:r>
              <a:rPr lang="en-US" altLang="zh-TW" sz="2000" dirty="0" smtClean="0">
                <a:latin typeface="Times New Roman" pitchFamily="18" charset="0"/>
                <a:cs typeface="Times New Roman" pitchFamily="18" charset="0"/>
              </a:rPr>
              <a:t>A </a:t>
            </a:r>
            <a:r>
              <a:rPr lang="en-US" altLang="zh-TW" sz="2000" dirty="0">
                <a:latin typeface="Times New Roman" pitchFamily="18" charset="0"/>
                <a:cs typeface="Times New Roman" pitchFamily="18" charset="0"/>
              </a:rPr>
              <a:t>matrix </a:t>
            </a:r>
            <a:r>
              <a:rPr lang="en-US" altLang="zh-TW" sz="2000" i="1" dirty="0">
                <a:latin typeface="Times New Roman" pitchFamily="18" charset="0"/>
                <a:cs typeface="Times New Roman" pitchFamily="18" charset="0"/>
              </a:rPr>
              <a:t>A</a:t>
            </a:r>
            <a:r>
              <a:rPr lang="en-US" altLang="zh-TW" sz="2000" dirty="0">
                <a:latin typeface="Times New Roman" pitchFamily="18" charset="0"/>
                <a:cs typeface="Times New Roman" pitchFamily="18" charset="0"/>
              </a:rPr>
              <a:t> is called the </a:t>
            </a:r>
            <a:r>
              <a:rPr lang="en-US" altLang="zh-TW" sz="2000" dirty="0">
                <a:solidFill>
                  <a:srgbClr val="0000CC"/>
                </a:solidFill>
                <a:latin typeface="Times New Roman" pitchFamily="18" charset="0"/>
                <a:cs typeface="Times New Roman" pitchFamily="18" charset="0"/>
              </a:rPr>
              <a:t>adjacency matrix </a:t>
            </a:r>
            <a:r>
              <a:rPr lang="en-US" altLang="zh-TW" sz="2000" dirty="0">
                <a:latin typeface="Times New Roman" pitchFamily="18" charset="0"/>
                <a:cs typeface="Times New Roman" pitchFamily="18" charset="0"/>
              </a:rPr>
              <a:t>of </a:t>
            </a:r>
            <a:r>
              <a:rPr lang="en-US" altLang="zh-TW" sz="2000" i="1" dirty="0">
                <a:latin typeface="Times New Roman" pitchFamily="18" charset="0"/>
                <a:cs typeface="Times New Roman" pitchFamily="18" charset="0"/>
              </a:rPr>
              <a:t>G</a:t>
            </a:r>
            <a:endParaRPr lang="en-US" altLang="zh-TW" sz="2000" dirty="0">
              <a:latin typeface="Times New Roman" pitchFamily="18" charset="0"/>
              <a:cs typeface="Times New Roman" pitchFamily="18" charset="0"/>
            </a:endParaRPr>
          </a:p>
          <a:p>
            <a:pPr lvl="1">
              <a:buFont typeface="Wingdings" pitchFamily="2" charset="2"/>
              <a:buNone/>
            </a:pPr>
            <a:r>
              <a:rPr lang="en-US" altLang="zh-TW" sz="2000" dirty="0">
                <a:latin typeface="Times New Roman" pitchFamily="18" charset="0"/>
                <a:cs typeface="Times New Roman" pitchFamily="18" charset="0"/>
              </a:rPr>
              <a:t>   </a:t>
            </a:r>
            <a:r>
              <a:rPr lang="en-US" altLang="zh-TW" sz="2000" dirty="0" smtClean="0">
                <a:latin typeface="Times New Roman" pitchFamily="18" charset="0"/>
                <a:cs typeface="Times New Roman" pitchFamily="18" charset="0"/>
              </a:rPr>
              <a:t>      if </a:t>
            </a:r>
            <a:r>
              <a:rPr lang="en-US" altLang="zh-TW" sz="2000" i="1" dirty="0">
                <a:latin typeface="Times New Roman" pitchFamily="18" charset="0"/>
                <a:cs typeface="Times New Roman" pitchFamily="18" charset="0"/>
              </a:rPr>
              <a:t>A</a:t>
            </a:r>
            <a:r>
              <a:rPr lang="en-US" altLang="zh-TW" sz="2000" dirty="0">
                <a:latin typeface="Times New Roman" pitchFamily="18" charset="0"/>
                <a:cs typeface="Times New Roman" pitchFamily="18" charset="0"/>
              </a:rPr>
              <a:t>=[</a:t>
            </a:r>
            <a:r>
              <a:rPr lang="en-US" altLang="zh-TW" sz="2000" i="1" dirty="0" err="1">
                <a:latin typeface="Times New Roman" pitchFamily="18" charset="0"/>
                <a:cs typeface="Times New Roman" pitchFamily="18" charset="0"/>
              </a:rPr>
              <a:t>a</a:t>
            </a:r>
            <a:r>
              <a:rPr lang="en-US" altLang="zh-TW" sz="2000" i="1" baseline="-25000" dirty="0" err="1">
                <a:latin typeface="Times New Roman" pitchFamily="18" charset="0"/>
                <a:cs typeface="Times New Roman" pitchFamily="18" charset="0"/>
              </a:rPr>
              <a:t>ij</a:t>
            </a:r>
            <a:r>
              <a:rPr lang="en-US" altLang="zh-TW" sz="2000" dirty="0">
                <a:latin typeface="Times New Roman" pitchFamily="18" charset="0"/>
                <a:cs typeface="Times New Roman" pitchFamily="18" charset="0"/>
              </a:rPr>
              <a:t>]</a:t>
            </a:r>
            <a:r>
              <a:rPr lang="en-US" altLang="zh-TW" sz="2000" i="1" baseline="-25000" dirty="0" err="1">
                <a:latin typeface="Times New Roman" pitchFamily="18" charset="0"/>
                <a:cs typeface="Times New Roman" pitchFamily="18" charset="0"/>
              </a:rPr>
              <a:t>n</a:t>
            </a:r>
            <a:r>
              <a:rPr lang="en-US" altLang="zh-TW" sz="2000" baseline="-25000" dirty="0" err="1">
                <a:latin typeface="Times New Roman" pitchFamily="18" charset="0"/>
                <a:cs typeface="Times New Roman" pitchFamily="18" charset="0"/>
                <a:sym typeface="Symbol" pitchFamily="18" charset="2"/>
              </a:rPr>
              <a:t></a:t>
            </a:r>
            <a:r>
              <a:rPr lang="en-US" altLang="zh-TW" sz="2000" i="1" baseline="-25000" dirty="0" err="1">
                <a:latin typeface="Times New Roman" pitchFamily="18" charset="0"/>
                <a:cs typeface="Times New Roman" pitchFamily="18" charset="0"/>
              </a:rPr>
              <a:t>n</a:t>
            </a:r>
            <a:r>
              <a:rPr lang="en-US" altLang="zh-TW" sz="2000" dirty="0">
                <a:latin typeface="Times New Roman" pitchFamily="18" charset="0"/>
                <a:cs typeface="Times New Roman" pitchFamily="18" charset="0"/>
              </a:rPr>
              <a:t> , where </a:t>
            </a:r>
            <a:r>
              <a:rPr lang="en-US" altLang="zh-TW" sz="2000" i="1" dirty="0" err="1">
                <a:latin typeface="Times New Roman" pitchFamily="18" charset="0"/>
                <a:cs typeface="Times New Roman" pitchFamily="18" charset="0"/>
              </a:rPr>
              <a:t>a</a:t>
            </a:r>
            <a:r>
              <a:rPr lang="en-US" altLang="zh-TW" sz="2000" i="1" baseline="-25000" dirty="0" err="1">
                <a:latin typeface="Times New Roman" pitchFamily="18" charset="0"/>
                <a:cs typeface="Times New Roman" pitchFamily="18" charset="0"/>
              </a:rPr>
              <a:t>ij</a:t>
            </a:r>
            <a:r>
              <a:rPr lang="en-US" altLang="zh-TW" sz="2000" i="1" baseline="-25000" dirty="0">
                <a:latin typeface="Times New Roman" pitchFamily="18" charset="0"/>
                <a:cs typeface="Times New Roman" pitchFamily="18" charset="0"/>
              </a:rPr>
              <a:t> </a:t>
            </a:r>
            <a:r>
              <a:rPr lang="en-US" altLang="zh-TW" sz="2000" dirty="0">
                <a:latin typeface="Times New Roman" pitchFamily="18" charset="0"/>
                <a:cs typeface="Times New Roman" pitchFamily="18" charset="0"/>
              </a:rPr>
              <a:t>=    1,  if {</a:t>
            </a:r>
            <a:r>
              <a:rPr lang="en-US" altLang="zh-TW" sz="2000" i="1" dirty="0" err="1">
                <a:latin typeface="Times New Roman" pitchFamily="18" charset="0"/>
                <a:cs typeface="Times New Roman" pitchFamily="18" charset="0"/>
              </a:rPr>
              <a:t>v</a:t>
            </a:r>
            <a:r>
              <a:rPr lang="en-US" altLang="zh-TW" sz="2000" i="1" baseline="-25000" dirty="0" err="1">
                <a:latin typeface="Times New Roman" pitchFamily="18" charset="0"/>
                <a:cs typeface="Times New Roman" pitchFamily="18" charset="0"/>
              </a:rPr>
              <a:t>i</a:t>
            </a:r>
            <a:r>
              <a:rPr lang="en-US" altLang="zh-TW" sz="2000" dirty="0" err="1">
                <a:latin typeface="Times New Roman" pitchFamily="18" charset="0"/>
                <a:cs typeface="Times New Roman" pitchFamily="18" charset="0"/>
              </a:rPr>
              <a:t>,</a:t>
            </a:r>
            <a:r>
              <a:rPr lang="en-US" altLang="zh-TW" sz="2000" i="1" dirty="0" err="1">
                <a:latin typeface="Times New Roman" pitchFamily="18" charset="0"/>
                <a:cs typeface="Times New Roman" pitchFamily="18" charset="0"/>
              </a:rPr>
              <a:t>v</a:t>
            </a:r>
            <a:r>
              <a:rPr lang="en-US" altLang="zh-TW" sz="2000" i="1" baseline="-25000" dirty="0" err="1">
                <a:latin typeface="Times New Roman" pitchFamily="18" charset="0"/>
                <a:cs typeface="Times New Roman" pitchFamily="18" charset="0"/>
              </a:rPr>
              <a:t>j</a:t>
            </a:r>
            <a:r>
              <a:rPr lang="en-US" altLang="zh-TW" sz="2000" dirty="0">
                <a:latin typeface="Times New Roman" pitchFamily="18" charset="0"/>
                <a:cs typeface="Times New Roman" pitchFamily="18" charset="0"/>
              </a:rPr>
              <a:t>}</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rPr>
              <a:t>E, </a:t>
            </a:r>
            <a:br>
              <a:rPr lang="en-US" altLang="zh-TW" sz="2000" i="1" dirty="0">
                <a:latin typeface="Times New Roman" pitchFamily="18" charset="0"/>
                <a:cs typeface="Times New Roman" pitchFamily="18" charset="0"/>
              </a:rPr>
            </a:br>
            <a:r>
              <a:rPr lang="en-US" altLang="zh-TW" sz="2000" i="1" dirty="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         </a:t>
            </a:r>
            <a:r>
              <a:rPr lang="en-US" altLang="zh-TW" sz="2000" dirty="0" smtClean="0">
                <a:latin typeface="Times New Roman" pitchFamily="18" charset="0"/>
                <a:cs typeface="Times New Roman" pitchFamily="18" charset="0"/>
              </a:rPr>
              <a:t>0</a:t>
            </a:r>
            <a:r>
              <a:rPr lang="en-US" altLang="zh-TW" sz="2000" dirty="0">
                <a:latin typeface="Times New Roman" pitchFamily="18" charset="0"/>
                <a:cs typeface="Times New Roman" pitchFamily="18" charset="0"/>
              </a:rPr>
              <a:t>,  otherwise.</a:t>
            </a:r>
          </a:p>
          <a:p>
            <a:pPr>
              <a:spcAft>
                <a:spcPts val="0"/>
              </a:spcAft>
              <a:defRPr/>
            </a:pPr>
            <a:endParaRPr lang="en-US" altLang="zh-TW" sz="2000"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21</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pic>
        <p:nvPicPr>
          <p:cNvPr id="6146" name="Picture 2" descr="C:\Users\User\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2611437" cy="25638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0" name="Group 65"/>
          <p:cNvGraphicFramePr>
            <a:graphicFrameLocks/>
          </p:cNvGraphicFramePr>
          <p:nvPr>
            <p:extLst>
              <p:ext uri="{D42A27DB-BD31-4B8C-83A1-F6EECF244321}">
                <p14:modId xmlns:p14="http://schemas.microsoft.com/office/powerpoint/2010/main" val="3655514522"/>
              </p:ext>
            </p:extLst>
          </p:nvPr>
        </p:nvGraphicFramePr>
        <p:xfrm>
          <a:off x="3962400" y="1600200"/>
          <a:ext cx="4114800" cy="2377440"/>
        </p:xfrm>
        <a:graphic>
          <a:graphicData uri="http://schemas.openxmlformats.org/drawingml/2006/table">
            <a:tbl>
              <a:tblPr/>
              <a:tblGrid>
                <a:gridCol w="1749425"/>
                <a:gridCol w="2365375"/>
              </a:tblGrid>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Initial vertex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Terminal vertices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b,c,d,e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b,d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zh-TW"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smtClean="0">
                          <a:ln>
                            <a:noFill/>
                          </a:ln>
                          <a:solidFill>
                            <a:schemeClr val="tx1"/>
                          </a:solidFill>
                          <a:effectLst/>
                          <a:latin typeface="Times New Roman" pitchFamily="18" charset="0"/>
                          <a:ea typeface="新細明體" charset="-120"/>
                          <a:cs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1" u="none" strike="noStrike" cap="none" normalizeH="0" baseline="0" dirty="0" err="1" smtClean="0">
                          <a:ln>
                            <a:noFill/>
                          </a:ln>
                          <a:solidFill>
                            <a:schemeClr val="tx1"/>
                          </a:solidFill>
                          <a:effectLst/>
                          <a:latin typeface="Times New Roman" pitchFamily="18" charset="0"/>
                          <a:ea typeface="新細明體" charset="-120"/>
                          <a:cs typeface="Times New Roman" pitchFamily="18" charset="0"/>
                        </a:rPr>
                        <a:t>b,c,d</a:t>
                      </a:r>
                      <a:endParaRPr kumimoji="1" lang="en-US" altLang="zh-TW" sz="2000" b="0" i="1" u="none" strike="noStrike" cap="none" normalizeH="0" baseline="0" dirty="0" smtClean="0">
                        <a:ln>
                          <a:noFill/>
                        </a:ln>
                        <a:solidFill>
                          <a:schemeClr val="tx1"/>
                        </a:solidFill>
                        <a:effectLst/>
                        <a:latin typeface="Times New Roman" pitchFamily="18" charset="0"/>
                        <a:ea typeface="新細明體" charset="-12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 name="左大括弧 60"/>
          <p:cNvSpPr/>
          <p:nvPr/>
        </p:nvSpPr>
        <p:spPr>
          <a:xfrm>
            <a:off x="3886200" y="5181600"/>
            <a:ext cx="76200" cy="609600"/>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Tree>
    <p:extLst>
      <p:ext uri="{BB962C8B-B14F-4D97-AF65-F5344CB8AC3E}">
        <p14:creationId xmlns:p14="http://schemas.microsoft.com/office/powerpoint/2010/main" val="53053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3"/>
              </a:buBlip>
              <a:defRPr/>
            </a:pPr>
            <a:r>
              <a:rPr lang="en-US" altLang="zh-TW" sz="2000" b="1" spc="20" dirty="0">
                <a:latin typeface="Times New Roman" pitchFamily="18" charset="0"/>
                <a:ea typeface="DejaVu Sans" charset="0"/>
                <a:cs typeface="Times New Roman" pitchFamily="18" charset="0"/>
              </a:rPr>
              <a:t>Example </a:t>
            </a:r>
            <a:r>
              <a:rPr lang="en-US" altLang="zh-TW" sz="2000" b="1" spc="20" dirty="0" smtClean="0">
                <a:latin typeface="Times New Roman" pitchFamily="18" charset="0"/>
                <a:ea typeface="DejaVu Sans" charset="0"/>
                <a:cs typeface="Times New Roman" pitchFamily="18" charset="0"/>
              </a:rPr>
              <a:t>3</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Use an adjacency matrix to represent the graph shown in </a:t>
            </a:r>
            <a:r>
              <a:rPr lang="en-US" sz="2000" dirty="0" smtClean="0">
                <a:latin typeface="Times New Roman" pitchFamily="18" charset="0"/>
                <a:cs typeface="Times New Roman" pitchFamily="18" charset="0"/>
              </a:rPr>
              <a:t>Figure. </a:t>
            </a:r>
          </a:p>
          <a:p>
            <a:pPr>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3"/>
              </a:buBlip>
              <a:defRPr/>
            </a:pPr>
            <a:r>
              <a:rPr lang="en-US" altLang="zh-TW" sz="2000" b="1" spc="20" dirty="0">
                <a:latin typeface="Times New Roman" pitchFamily="18" charset="0"/>
                <a:ea typeface="DejaVu Sans" charset="0"/>
                <a:cs typeface="Times New Roman" pitchFamily="18" charset="0"/>
              </a:rPr>
              <a:t>Example </a:t>
            </a:r>
            <a:r>
              <a:rPr lang="en-US" altLang="zh-TW" sz="2000" b="1" spc="20" dirty="0" smtClean="0">
                <a:latin typeface="Times New Roman" pitchFamily="18" charset="0"/>
                <a:ea typeface="DejaVu Sans" charset="0"/>
                <a:cs typeface="Times New Roman" pitchFamily="18" charset="0"/>
              </a:rPr>
              <a:t>5</a:t>
            </a:r>
            <a:r>
              <a:rPr lang="en-US" altLang="zh-TW" sz="2000" b="1" spc="20" dirty="0">
                <a:latin typeface="Times New Roman" pitchFamily="18" charset="0"/>
                <a:ea typeface="DejaVu Sans" charset="0"/>
                <a:cs typeface="Times New Roman" pitchFamily="18" charset="0"/>
              </a:rPr>
              <a:t>: </a:t>
            </a:r>
            <a:r>
              <a:rPr lang="en-US" altLang="zh-TW" sz="2000" spc="20" dirty="0">
                <a:latin typeface="Times New Roman" pitchFamily="18" charset="0"/>
                <a:ea typeface="DejaVu Sans" charset="0"/>
                <a:cs typeface="Times New Roman" pitchFamily="18" charset="0"/>
              </a:rPr>
              <a:t>Use an adjacency matrix to represent the </a:t>
            </a:r>
            <a:r>
              <a:rPr lang="en-US" altLang="zh-TW" sz="2000" spc="20" dirty="0" err="1" smtClean="0">
                <a:latin typeface="Times New Roman" pitchFamily="18" charset="0"/>
                <a:ea typeface="DejaVu Sans" charset="0"/>
                <a:cs typeface="Times New Roman" pitchFamily="18" charset="0"/>
              </a:rPr>
              <a:t>pseudograph</a:t>
            </a:r>
            <a:r>
              <a:rPr lang="en-US" altLang="zh-TW" sz="2000" spc="20" dirty="0" smtClean="0">
                <a:latin typeface="Times New Roman" pitchFamily="18" charset="0"/>
                <a:ea typeface="DejaVu Sans" charset="0"/>
                <a:cs typeface="Times New Roman" pitchFamily="18" charset="0"/>
              </a:rPr>
              <a:t>.</a:t>
            </a: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22</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grpSp>
        <p:nvGrpSpPr>
          <p:cNvPr id="60" name="群組 57"/>
          <p:cNvGrpSpPr>
            <a:grpSpLocks/>
          </p:cNvGrpSpPr>
          <p:nvPr/>
        </p:nvGrpSpPr>
        <p:grpSpPr bwMode="auto">
          <a:xfrm>
            <a:off x="457200" y="1219200"/>
            <a:ext cx="1912938" cy="1771650"/>
            <a:chOff x="381000" y="4038601"/>
            <a:chExt cx="1912938" cy="1771651"/>
          </a:xfrm>
        </p:grpSpPr>
        <p:grpSp>
          <p:nvGrpSpPr>
            <p:cNvPr id="61" name="Group 19"/>
            <p:cNvGrpSpPr>
              <a:grpSpLocks/>
            </p:cNvGrpSpPr>
            <p:nvPr/>
          </p:nvGrpSpPr>
          <p:grpSpPr bwMode="auto">
            <a:xfrm>
              <a:off x="381000" y="4038601"/>
              <a:ext cx="1912938" cy="1771651"/>
              <a:chOff x="182" y="2375"/>
              <a:chExt cx="1205" cy="1116"/>
            </a:xfrm>
          </p:grpSpPr>
          <p:cxnSp>
            <p:nvCxnSpPr>
              <p:cNvPr id="66" name="AutoShape 9"/>
              <p:cNvCxnSpPr>
                <a:cxnSpLocks noChangeShapeType="1"/>
                <a:endCxn id="64" idx="0"/>
              </p:cNvCxnSpPr>
              <p:nvPr/>
            </p:nvCxnSpPr>
            <p:spPr bwMode="auto">
              <a:xfrm rot="5400000">
                <a:off x="38" y="2951"/>
                <a:ext cx="768"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7" name="AutoShape 10"/>
              <p:cNvCxnSpPr>
                <a:cxnSpLocks noChangeShapeType="1"/>
                <a:stCxn id="63" idx="6"/>
                <a:endCxn id="62" idx="2"/>
              </p:cNvCxnSpPr>
              <p:nvPr/>
            </p:nvCxnSpPr>
            <p:spPr bwMode="auto">
              <a:xfrm>
                <a:off x="470" y="2567"/>
                <a:ext cx="576"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8" name="AutoShape 11"/>
              <p:cNvCxnSpPr>
                <a:cxnSpLocks noChangeShapeType="1"/>
                <a:endCxn id="65" idx="0"/>
              </p:cNvCxnSpPr>
              <p:nvPr/>
            </p:nvCxnSpPr>
            <p:spPr bwMode="auto">
              <a:xfrm rot="5400000">
                <a:off x="710" y="2951"/>
                <a:ext cx="768"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9" name="AutoShape 13"/>
              <p:cNvCxnSpPr>
                <a:cxnSpLocks noChangeShapeType="1"/>
                <a:stCxn id="62" idx="3"/>
                <a:endCxn id="64" idx="7"/>
              </p:cNvCxnSpPr>
              <p:nvPr/>
            </p:nvCxnSpPr>
            <p:spPr bwMode="auto">
              <a:xfrm rot="5400000">
                <a:off x="384" y="2673"/>
                <a:ext cx="748" cy="60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0" name="AutoShape 14"/>
              <p:cNvCxnSpPr>
                <a:cxnSpLocks noChangeShapeType="1"/>
                <a:endCxn id="65" idx="1"/>
              </p:cNvCxnSpPr>
              <p:nvPr/>
            </p:nvCxnSpPr>
            <p:spPr bwMode="auto">
              <a:xfrm rot="16200000" flipH="1">
                <a:off x="350" y="2639"/>
                <a:ext cx="782" cy="6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1" name="Text Box 15"/>
              <p:cNvSpPr txBox="1">
                <a:spLocks noChangeArrowheads="1"/>
              </p:cNvSpPr>
              <p:nvPr/>
            </p:nvSpPr>
            <p:spPr bwMode="auto">
              <a:xfrm>
                <a:off x="182" y="237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sp>
            <p:nvSpPr>
              <p:cNvPr id="72" name="Text Box 16"/>
              <p:cNvSpPr txBox="1">
                <a:spLocks noChangeArrowheads="1"/>
              </p:cNvSpPr>
              <p:nvPr/>
            </p:nvSpPr>
            <p:spPr bwMode="auto">
              <a:xfrm>
                <a:off x="182" y="3239"/>
                <a:ext cx="1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73" name="Text Box 17"/>
              <p:cNvSpPr txBox="1">
                <a:spLocks noChangeArrowheads="1"/>
              </p:cNvSpPr>
              <p:nvPr/>
            </p:nvSpPr>
            <p:spPr bwMode="auto">
              <a:xfrm>
                <a:off x="1190" y="2423"/>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74" name="Text Box 18"/>
              <p:cNvSpPr txBox="1">
                <a:spLocks noChangeArrowheads="1"/>
              </p:cNvSpPr>
              <p:nvPr/>
            </p:nvSpPr>
            <p:spPr bwMode="auto">
              <a:xfrm>
                <a:off x="1142" y="3239"/>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grpSp>
        <p:sp>
          <p:nvSpPr>
            <p:cNvPr id="62" name="Oval 4"/>
            <p:cNvSpPr>
              <a:spLocks noChangeArrowheads="1"/>
            </p:cNvSpPr>
            <p:nvPr/>
          </p:nvSpPr>
          <p:spPr bwMode="auto">
            <a:xfrm>
              <a:off x="1752600" y="4267200"/>
              <a:ext cx="152400" cy="152463"/>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63" name="Oval 4"/>
            <p:cNvSpPr>
              <a:spLocks noChangeArrowheads="1"/>
            </p:cNvSpPr>
            <p:nvPr/>
          </p:nvSpPr>
          <p:spPr bwMode="auto">
            <a:xfrm>
              <a:off x="685800" y="4267200"/>
              <a:ext cx="152400" cy="152463"/>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64" name="Oval 4"/>
            <p:cNvSpPr>
              <a:spLocks noChangeArrowheads="1"/>
            </p:cNvSpPr>
            <p:nvPr/>
          </p:nvSpPr>
          <p:spPr bwMode="auto">
            <a:xfrm>
              <a:off x="685800" y="5562600"/>
              <a:ext cx="152400" cy="152463"/>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65" name="Oval 4"/>
            <p:cNvSpPr>
              <a:spLocks noChangeArrowheads="1"/>
            </p:cNvSpPr>
            <p:nvPr/>
          </p:nvSpPr>
          <p:spPr bwMode="auto">
            <a:xfrm>
              <a:off x="1752600" y="5562600"/>
              <a:ext cx="152400" cy="152463"/>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grpSp>
      <p:grpSp>
        <p:nvGrpSpPr>
          <p:cNvPr id="75" name="群組 58"/>
          <p:cNvGrpSpPr>
            <a:grpSpLocks/>
          </p:cNvGrpSpPr>
          <p:nvPr/>
        </p:nvGrpSpPr>
        <p:grpSpPr bwMode="auto">
          <a:xfrm>
            <a:off x="2819400" y="1066800"/>
            <a:ext cx="2716213" cy="2112962"/>
            <a:chOff x="2819400" y="3239999"/>
            <a:chExt cx="2716213" cy="2113111"/>
          </a:xfrm>
        </p:grpSpPr>
        <p:graphicFrame>
          <p:nvGraphicFramePr>
            <p:cNvPr id="76" name="Object 20"/>
            <p:cNvGraphicFramePr>
              <a:graphicFrameLocks noChangeAspect="1"/>
            </p:cNvGraphicFramePr>
            <p:nvPr/>
          </p:nvGraphicFramePr>
          <p:xfrm>
            <a:off x="2819400" y="3505200"/>
            <a:ext cx="2716213" cy="1844675"/>
          </p:xfrm>
          <a:graphic>
            <a:graphicData uri="http://schemas.openxmlformats.org/presentationml/2006/ole">
              <mc:AlternateContent xmlns:mc="http://schemas.openxmlformats.org/markup-compatibility/2006">
                <mc:Choice xmlns:v="urn:schemas-microsoft-com:vml" Requires="v">
                  <p:oleObj spid="_x0000_s7292" name="方程式" r:id="rId4" imgW="1346200" imgH="914400" progId="Equation.3">
                    <p:embed/>
                  </p:oleObj>
                </mc:Choice>
                <mc:Fallback>
                  <p:oleObj name="方程式" r:id="rId4" imgW="1346200" imgH="914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505200"/>
                          <a:ext cx="2716213" cy="184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Text Box 30"/>
            <p:cNvSpPr txBox="1">
              <a:spLocks noChangeArrowheads="1"/>
            </p:cNvSpPr>
            <p:nvPr/>
          </p:nvSpPr>
          <p:spPr bwMode="auto">
            <a:xfrm>
              <a:off x="3810000" y="323999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sp>
          <p:nvSpPr>
            <p:cNvPr id="78" name="Text Box 31"/>
            <p:cNvSpPr txBox="1">
              <a:spLocks noChangeArrowheads="1"/>
            </p:cNvSpPr>
            <p:nvPr/>
          </p:nvSpPr>
          <p:spPr bwMode="auto">
            <a:xfrm>
              <a:off x="4191000" y="323999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79" name="Text Box 32"/>
            <p:cNvSpPr txBox="1">
              <a:spLocks noChangeArrowheads="1"/>
            </p:cNvSpPr>
            <p:nvPr/>
          </p:nvSpPr>
          <p:spPr bwMode="auto">
            <a:xfrm>
              <a:off x="4648200" y="3239999"/>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80" name="Text Box 33"/>
            <p:cNvSpPr txBox="1">
              <a:spLocks noChangeArrowheads="1"/>
            </p:cNvSpPr>
            <p:nvPr/>
          </p:nvSpPr>
          <p:spPr bwMode="auto">
            <a:xfrm>
              <a:off x="5105400" y="323999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sp>
          <p:nvSpPr>
            <p:cNvPr id="81" name="Text Box 34"/>
            <p:cNvSpPr txBox="1">
              <a:spLocks noChangeArrowheads="1"/>
            </p:cNvSpPr>
            <p:nvPr/>
          </p:nvSpPr>
          <p:spPr bwMode="auto">
            <a:xfrm>
              <a:off x="3505200" y="35052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sp>
          <p:nvSpPr>
            <p:cNvPr id="82" name="Text Box 35"/>
            <p:cNvSpPr txBox="1">
              <a:spLocks noChangeArrowheads="1"/>
            </p:cNvSpPr>
            <p:nvPr/>
          </p:nvSpPr>
          <p:spPr bwMode="auto">
            <a:xfrm>
              <a:off x="3505200" y="40386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83" name="Text Box 36"/>
            <p:cNvSpPr txBox="1">
              <a:spLocks noChangeArrowheads="1"/>
            </p:cNvSpPr>
            <p:nvPr/>
          </p:nvSpPr>
          <p:spPr bwMode="auto">
            <a:xfrm>
              <a:off x="3505200" y="449580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84" name="Text Box 37"/>
            <p:cNvSpPr txBox="1">
              <a:spLocks noChangeArrowheads="1"/>
            </p:cNvSpPr>
            <p:nvPr/>
          </p:nvSpPr>
          <p:spPr bwMode="auto">
            <a:xfrm>
              <a:off x="3505200" y="49530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grpSp>
      <p:grpSp>
        <p:nvGrpSpPr>
          <p:cNvPr id="85" name="群組 40"/>
          <p:cNvGrpSpPr>
            <a:grpSpLocks/>
          </p:cNvGrpSpPr>
          <p:nvPr/>
        </p:nvGrpSpPr>
        <p:grpSpPr bwMode="auto">
          <a:xfrm>
            <a:off x="5943600" y="1066800"/>
            <a:ext cx="2727325" cy="2209800"/>
            <a:chOff x="6096000" y="4021137"/>
            <a:chExt cx="2727325" cy="2209800"/>
          </a:xfrm>
        </p:grpSpPr>
        <p:graphicFrame>
          <p:nvGraphicFramePr>
            <p:cNvPr id="86" name="Object 23"/>
            <p:cNvGraphicFramePr>
              <a:graphicFrameLocks noChangeAspect="1"/>
            </p:cNvGraphicFramePr>
            <p:nvPr/>
          </p:nvGraphicFramePr>
          <p:xfrm>
            <a:off x="6096000" y="4343400"/>
            <a:ext cx="2727325" cy="1887537"/>
          </p:xfrm>
          <a:graphic>
            <a:graphicData uri="http://schemas.openxmlformats.org/presentationml/2006/ole">
              <mc:AlternateContent xmlns:mc="http://schemas.openxmlformats.org/markup-compatibility/2006">
                <mc:Choice xmlns:v="urn:schemas-microsoft-com:vml" Requires="v">
                  <p:oleObj spid="_x0000_s7293" name="方程式" r:id="rId6" imgW="1320800" imgH="914400" progId="Equation.3">
                    <p:embed/>
                  </p:oleObj>
                </mc:Choice>
                <mc:Fallback>
                  <p:oleObj name="方程式" r:id="rId6" imgW="1320800" imgH="914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343400"/>
                          <a:ext cx="2727325" cy="188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 name="Text Box 39"/>
            <p:cNvSpPr txBox="1">
              <a:spLocks noChangeArrowheads="1"/>
            </p:cNvSpPr>
            <p:nvPr/>
          </p:nvSpPr>
          <p:spPr bwMode="auto">
            <a:xfrm>
              <a:off x="6765925" y="428625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88" name="Text Box 40"/>
            <p:cNvSpPr txBox="1">
              <a:spLocks noChangeArrowheads="1"/>
            </p:cNvSpPr>
            <p:nvPr/>
          </p:nvSpPr>
          <p:spPr bwMode="auto">
            <a:xfrm>
              <a:off x="6765925" y="474345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sp>
          <p:nvSpPr>
            <p:cNvPr id="89" name="Text Box 41"/>
            <p:cNvSpPr txBox="1">
              <a:spLocks noChangeArrowheads="1"/>
            </p:cNvSpPr>
            <p:nvPr/>
          </p:nvSpPr>
          <p:spPr bwMode="auto">
            <a:xfrm>
              <a:off x="6765925" y="520065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90" name="Text Box 42"/>
            <p:cNvSpPr txBox="1">
              <a:spLocks noChangeArrowheads="1"/>
            </p:cNvSpPr>
            <p:nvPr/>
          </p:nvSpPr>
          <p:spPr bwMode="auto">
            <a:xfrm>
              <a:off x="6765925" y="565785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sp>
          <p:nvSpPr>
            <p:cNvPr id="91" name="Text Box 43"/>
            <p:cNvSpPr txBox="1">
              <a:spLocks noChangeArrowheads="1"/>
            </p:cNvSpPr>
            <p:nvPr/>
          </p:nvSpPr>
          <p:spPr bwMode="auto">
            <a:xfrm>
              <a:off x="7010400" y="402113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b</a:t>
              </a:r>
            </a:p>
          </p:txBody>
        </p:sp>
        <p:sp>
          <p:nvSpPr>
            <p:cNvPr id="92" name="Text Box 44"/>
            <p:cNvSpPr txBox="1">
              <a:spLocks noChangeArrowheads="1"/>
            </p:cNvSpPr>
            <p:nvPr/>
          </p:nvSpPr>
          <p:spPr bwMode="auto">
            <a:xfrm>
              <a:off x="7467600" y="402113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d</a:t>
              </a:r>
            </a:p>
          </p:txBody>
        </p:sp>
        <p:sp>
          <p:nvSpPr>
            <p:cNvPr id="93" name="Text Box 45"/>
            <p:cNvSpPr txBox="1">
              <a:spLocks noChangeArrowheads="1"/>
            </p:cNvSpPr>
            <p:nvPr/>
          </p:nvSpPr>
          <p:spPr bwMode="auto">
            <a:xfrm>
              <a:off x="7924800" y="4021137"/>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c</a:t>
              </a:r>
            </a:p>
          </p:txBody>
        </p:sp>
        <p:sp>
          <p:nvSpPr>
            <p:cNvPr id="94" name="Text Box 46"/>
            <p:cNvSpPr txBox="1">
              <a:spLocks noChangeArrowheads="1"/>
            </p:cNvSpPr>
            <p:nvPr/>
          </p:nvSpPr>
          <p:spPr bwMode="auto">
            <a:xfrm>
              <a:off x="8382000" y="402113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a:latin typeface="Times New Roman" pitchFamily="18" charset="0"/>
                  <a:cs typeface="Times New Roman" pitchFamily="18" charset="0"/>
                </a:rPr>
                <a:t>a</a:t>
              </a:r>
            </a:p>
          </p:txBody>
        </p:sp>
      </p:grpSp>
      <p:sp>
        <p:nvSpPr>
          <p:cNvPr id="95" name="文字方塊 59"/>
          <p:cNvSpPr txBox="1">
            <a:spLocks noChangeArrowheads="1"/>
          </p:cNvSpPr>
          <p:nvPr/>
        </p:nvSpPr>
        <p:spPr bwMode="auto">
          <a:xfrm>
            <a:off x="228600" y="2971800"/>
            <a:ext cx="8610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b="1" dirty="0">
                <a:solidFill>
                  <a:srgbClr val="008000"/>
                </a:solidFill>
                <a:latin typeface="Times New Roman" pitchFamily="18" charset="0"/>
                <a:cs typeface="Times New Roman" pitchFamily="18" charset="0"/>
              </a:rPr>
              <a:t>Note: </a:t>
            </a:r>
          </a:p>
          <a:p>
            <a:pPr lvl="1" eaLnBrk="1" hangingPunct="1">
              <a:buFontTx/>
              <a:buAutoNum type="arabicPeriod"/>
            </a:pPr>
            <a:r>
              <a:rPr lang="en-US" altLang="zh-TW" sz="2000" dirty="0">
                <a:latin typeface="Times New Roman" pitchFamily="18" charset="0"/>
                <a:cs typeface="Times New Roman" pitchFamily="18" charset="0"/>
              </a:rPr>
              <a:t>There are </a:t>
            </a:r>
            <a:r>
              <a:rPr lang="en-US" altLang="zh-TW" sz="2000" i="1" dirty="0">
                <a:latin typeface="Times New Roman" pitchFamily="18" charset="0"/>
                <a:cs typeface="Times New Roman" pitchFamily="18" charset="0"/>
              </a:rPr>
              <a:t>n</a:t>
            </a:r>
            <a:r>
              <a:rPr lang="en-US" altLang="zh-TW" sz="2000" dirty="0">
                <a:latin typeface="Times New Roman" pitchFamily="18" charset="0"/>
                <a:cs typeface="Times New Roman" pitchFamily="18" charset="0"/>
              </a:rPr>
              <a:t>! different adjacency matrices for a graph with </a:t>
            </a:r>
            <a:r>
              <a:rPr lang="en-US" altLang="zh-TW" sz="2000" i="1" dirty="0">
                <a:latin typeface="Times New Roman" pitchFamily="18" charset="0"/>
                <a:cs typeface="Times New Roman" pitchFamily="18" charset="0"/>
              </a:rPr>
              <a:t>n</a:t>
            </a:r>
            <a:r>
              <a:rPr lang="en-US" altLang="zh-TW" sz="2000" dirty="0">
                <a:latin typeface="Times New Roman" pitchFamily="18" charset="0"/>
                <a:cs typeface="Times New Roman" pitchFamily="18" charset="0"/>
              </a:rPr>
              <a:t> vertices.</a:t>
            </a:r>
          </a:p>
          <a:p>
            <a:pPr lvl="1" eaLnBrk="1" hangingPunct="1">
              <a:buFontTx/>
              <a:buAutoNum type="arabicPeriod"/>
            </a:pPr>
            <a:r>
              <a:rPr lang="en-US" altLang="zh-TW" sz="2000" dirty="0">
                <a:latin typeface="Times New Roman" pitchFamily="18" charset="0"/>
                <a:cs typeface="Times New Roman" pitchFamily="18" charset="0"/>
              </a:rPr>
              <a:t>The adjacency matrix of an undirected graph is </a:t>
            </a:r>
            <a:r>
              <a:rPr lang="en-US" altLang="zh-TW" sz="2000" dirty="0">
                <a:solidFill>
                  <a:srgbClr val="FF0000"/>
                </a:solidFill>
                <a:latin typeface="Times New Roman" pitchFamily="18" charset="0"/>
                <a:cs typeface="Times New Roman" pitchFamily="18" charset="0"/>
              </a:rPr>
              <a:t>symmetric</a:t>
            </a:r>
            <a:r>
              <a:rPr lang="en-US" altLang="zh-TW" sz="2000" dirty="0">
                <a:latin typeface="Times New Roman" pitchFamily="18" charset="0"/>
                <a:cs typeface="Times New Roman" pitchFamily="18" charset="0"/>
              </a:rPr>
              <a:t>. </a:t>
            </a:r>
            <a:endParaRPr lang="zh-TW" altLang="en-US" sz="2000" dirty="0">
              <a:latin typeface="Times New Roman" pitchFamily="18" charset="0"/>
              <a:cs typeface="Times New Roman" pitchFamily="18" charset="0"/>
            </a:endParaRPr>
          </a:p>
        </p:txBody>
      </p:sp>
      <p:grpSp>
        <p:nvGrpSpPr>
          <p:cNvPr id="7" name="Group 6"/>
          <p:cNvGrpSpPr/>
          <p:nvPr/>
        </p:nvGrpSpPr>
        <p:grpSpPr>
          <a:xfrm>
            <a:off x="-514727" y="4271576"/>
            <a:ext cx="3562727" cy="1983665"/>
            <a:chOff x="-514727" y="4271576"/>
            <a:chExt cx="3562727" cy="1983665"/>
          </a:xfrm>
        </p:grpSpPr>
        <p:sp>
          <p:nvSpPr>
            <p:cNvPr id="102" name="Oval 5"/>
            <p:cNvSpPr>
              <a:spLocks noChangeArrowheads="1"/>
            </p:cNvSpPr>
            <p:nvPr/>
          </p:nvSpPr>
          <p:spPr bwMode="auto">
            <a:xfrm>
              <a:off x="26670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grpSp>
          <p:nvGrpSpPr>
            <p:cNvPr id="6" name="Group 5"/>
            <p:cNvGrpSpPr/>
            <p:nvPr/>
          </p:nvGrpSpPr>
          <p:grpSpPr>
            <a:xfrm>
              <a:off x="-514727" y="4271576"/>
              <a:ext cx="3562727" cy="1983665"/>
              <a:chOff x="-514727" y="4271576"/>
              <a:chExt cx="3562727" cy="1983665"/>
            </a:xfrm>
          </p:grpSpPr>
          <p:sp>
            <p:nvSpPr>
              <p:cNvPr id="99" name="Oval 5"/>
              <p:cNvSpPr>
                <a:spLocks noChangeArrowheads="1"/>
              </p:cNvSpPr>
              <p:nvPr/>
            </p:nvSpPr>
            <p:spPr bwMode="auto">
              <a:xfrm>
                <a:off x="762000" y="57912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grpSp>
            <p:nvGrpSpPr>
              <p:cNvPr id="5" name="Group 4"/>
              <p:cNvGrpSpPr/>
              <p:nvPr/>
            </p:nvGrpSpPr>
            <p:grpSpPr>
              <a:xfrm>
                <a:off x="-514727" y="4271576"/>
                <a:ext cx="3562727" cy="1983665"/>
                <a:chOff x="-514727" y="4271576"/>
                <a:chExt cx="3562727" cy="1983665"/>
              </a:xfrm>
            </p:grpSpPr>
            <p:sp>
              <p:nvSpPr>
                <p:cNvPr id="98" name="Oval 5"/>
                <p:cNvSpPr>
                  <a:spLocks noChangeArrowheads="1"/>
                </p:cNvSpPr>
                <p:nvPr/>
              </p:nvSpPr>
              <p:spPr bwMode="auto">
                <a:xfrm>
                  <a:off x="7620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grpSp>
              <p:nvGrpSpPr>
                <p:cNvPr id="4" name="Group 3"/>
                <p:cNvGrpSpPr/>
                <p:nvPr/>
              </p:nvGrpSpPr>
              <p:grpSpPr>
                <a:xfrm>
                  <a:off x="-514727" y="4271576"/>
                  <a:ext cx="3562727" cy="1983665"/>
                  <a:chOff x="-514727" y="4271576"/>
                  <a:chExt cx="3562727" cy="1983665"/>
                </a:xfrm>
              </p:grpSpPr>
              <p:sp>
                <p:nvSpPr>
                  <p:cNvPr id="97" name="弧形 56"/>
                  <p:cNvSpPr/>
                  <p:nvPr/>
                </p:nvSpPr>
                <p:spPr>
                  <a:xfrm rot="2895916">
                    <a:off x="-613152" y="4370001"/>
                    <a:ext cx="1819275" cy="1622425"/>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
                <p:nvSpPr>
                  <p:cNvPr id="101" name="Oval 5"/>
                  <p:cNvSpPr>
                    <a:spLocks noChangeArrowheads="1"/>
                  </p:cNvSpPr>
                  <p:nvPr/>
                </p:nvSpPr>
                <p:spPr bwMode="auto">
                  <a:xfrm>
                    <a:off x="2667000" y="57912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grpSp>
                <p:nvGrpSpPr>
                  <p:cNvPr id="3" name="Group 2"/>
                  <p:cNvGrpSpPr/>
                  <p:nvPr/>
                </p:nvGrpSpPr>
                <p:grpSpPr>
                  <a:xfrm>
                    <a:off x="450850" y="4343400"/>
                    <a:ext cx="2597150" cy="1911841"/>
                    <a:chOff x="450850" y="4343400"/>
                    <a:chExt cx="2597150" cy="1911841"/>
                  </a:xfrm>
                </p:grpSpPr>
                <p:cxnSp>
                  <p:nvCxnSpPr>
                    <p:cNvPr id="107" name="AutoShape 18"/>
                    <p:cNvCxnSpPr>
                      <a:cxnSpLocks noChangeShapeType="1"/>
                    </p:cNvCxnSpPr>
                    <p:nvPr/>
                  </p:nvCxnSpPr>
                  <p:spPr bwMode="auto">
                    <a:xfrm>
                      <a:off x="2743200" y="4724400"/>
                      <a:ext cx="0" cy="1143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 name="Group 1"/>
                    <p:cNvGrpSpPr/>
                    <p:nvPr/>
                  </p:nvGrpSpPr>
                  <p:grpSpPr>
                    <a:xfrm>
                      <a:off x="636004" y="4489941"/>
                      <a:ext cx="2107196" cy="1765300"/>
                      <a:chOff x="636004" y="4489941"/>
                      <a:chExt cx="2107196" cy="1765300"/>
                    </a:xfrm>
                  </p:grpSpPr>
                  <p:sp>
                    <p:nvSpPr>
                      <p:cNvPr id="96" name="弧形 57"/>
                      <p:cNvSpPr/>
                      <p:nvPr/>
                    </p:nvSpPr>
                    <p:spPr>
                      <a:xfrm rot="13748139">
                        <a:off x="537579" y="4588366"/>
                        <a:ext cx="1765300" cy="1568450"/>
                      </a:xfrm>
                      <a:prstGeom prst="arc">
                        <a:avLst>
                          <a:gd name="adj1" fmla="val 16200000"/>
                          <a:gd name="adj2" fmla="val 11192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cxnSp>
                    <p:nvCxnSpPr>
                      <p:cNvPr id="100" name="AutoShape 21"/>
                      <p:cNvCxnSpPr>
                        <a:cxnSpLocks noChangeShapeType="1"/>
                      </p:cNvCxnSpPr>
                      <p:nvPr/>
                    </p:nvCxnSpPr>
                    <p:spPr bwMode="auto">
                      <a:xfrm rot="5400000" flipH="1" flipV="1">
                        <a:off x="1789906" y="3694906"/>
                        <a:ext cx="1588" cy="1905000"/>
                      </a:xfrm>
                      <a:prstGeom prst="curvedConnector3">
                        <a:avLst>
                          <a:gd name="adj1" fmla="val 14395468"/>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 name="AutoShape 20"/>
                      <p:cNvCxnSpPr>
                        <a:cxnSpLocks noChangeShapeType="1"/>
                      </p:cNvCxnSpPr>
                      <p:nvPr/>
                    </p:nvCxnSpPr>
                    <p:spPr bwMode="auto">
                      <a:xfrm>
                        <a:off x="914400" y="4646612"/>
                        <a:ext cx="175260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4" name="AutoShape 22"/>
                      <p:cNvCxnSpPr>
                        <a:cxnSpLocks noChangeShapeType="1"/>
                      </p:cNvCxnSpPr>
                      <p:nvPr/>
                    </p:nvCxnSpPr>
                    <p:spPr bwMode="auto">
                      <a:xfrm rot="16200000" flipH="1">
                        <a:off x="1812926" y="3748087"/>
                        <a:ext cx="1588" cy="1798638"/>
                      </a:xfrm>
                      <a:prstGeom prst="curvedConnector3">
                        <a:avLst>
                          <a:gd name="adj1" fmla="val 15800884"/>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 name="AutoShape 12"/>
                      <p:cNvCxnSpPr>
                        <a:cxnSpLocks noChangeShapeType="1"/>
                        <a:stCxn id="99" idx="5"/>
                      </p:cNvCxnSpPr>
                      <p:nvPr/>
                    </p:nvCxnSpPr>
                    <p:spPr bwMode="auto">
                      <a:xfrm flipV="1">
                        <a:off x="892082" y="4648202"/>
                        <a:ext cx="1851118" cy="12730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6" name="AutoShape 16"/>
                      <p:cNvCxnSpPr>
                        <a:cxnSpLocks noChangeShapeType="1"/>
                      </p:cNvCxnSpPr>
                      <p:nvPr/>
                    </p:nvCxnSpPr>
                    <p:spPr bwMode="auto">
                      <a:xfrm rot="10800000" flipH="1">
                        <a:off x="838200" y="5867400"/>
                        <a:ext cx="190500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8" name="AutoShape 13"/>
                      <p:cNvCxnSpPr>
                        <a:cxnSpLocks noChangeShapeType="1"/>
                      </p:cNvCxnSpPr>
                      <p:nvPr/>
                    </p:nvCxnSpPr>
                    <p:spPr bwMode="auto">
                      <a:xfrm rot="16200000" flipH="1">
                        <a:off x="1789906" y="4914106"/>
                        <a:ext cx="1588" cy="1905000"/>
                      </a:xfrm>
                      <a:prstGeom prst="curvedConnector3">
                        <a:avLst>
                          <a:gd name="adj1" fmla="val 14400005"/>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9" name="AutoShape 17"/>
                      <p:cNvCxnSpPr>
                        <a:cxnSpLocks noChangeShapeType="1"/>
                      </p:cNvCxnSpPr>
                      <p:nvPr/>
                    </p:nvCxnSpPr>
                    <p:spPr bwMode="auto">
                      <a:xfrm rot="5400000" flipV="1">
                        <a:off x="2655887" y="5856287"/>
                        <a:ext cx="173038" cy="1588"/>
                      </a:xfrm>
                      <a:prstGeom prst="curvedConnector5">
                        <a:avLst>
                          <a:gd name="adj1" fmla="val -63727"/>
                          <a:gd name="adj2" fmla="val 26534648"/>
                          <a:gd name="adj3" fmla="val 184644"/>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10" name="Text Box 46"/>
                    <p:cNvSpPr txBox="1">
                      <a:spLocks noChangeArrowheads="1"/>
                    </p:cNvSpPr>
                    <p:nvPr/>
                  </p:nvSpPr>
                  <p:spPr bwMode="auto">
                    <a:xfrm>
                      <a:off x="450850" y="4433887"/>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a</a:t>
                      </a:r>
                    </a:p>
                  </p:txBody>
                </p:sp>
                <p:sp>
                  <p:nvSpPr>
                    <p:cNvPr id="111" name="Text Box 47"/>
                    <p:cNvSpPr txBox="1">
                      <a:spLocks noChangeArrowheads="1"/>
                    </p:cNvSpPr>
                    <p:nvPr/>
                  </p:nvSpPr>
                  <p:spPr bwMode="auto">
                    <a:xfrm>
                      <a:off x="2736850" y="4343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t>b</a:t>
                      </a:r>
                    </a:p>
                  </p:txBody>
                </p:sp>
                <p:sp>
                  <p:nvSpPr>
                    <p:cNvPr id="112" name="Text Box 49"/>
                    <p:cNvSpPr txBox="1">
                      <a:spLocks noChangeArrowheads="1"/>
                    </p:cNvSpPr>
                    <p:nvPr/>
                  </p:nvSpPr>
                  <p:spPr bwMode="auto">
                    <a:xfrm>
                      <a:off x="450850" y="5715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t>d</a:t>
                      </a:r>
                    </a:p>
                  </p:txBody>
                </p:sp>
                <p:sp>
                  <p:nvSpPr>
                    <p:cNvPr id="113" name="Text Box 48"/>
                    <p:cNvSpPr txBox="1">
                      <a:spLocks noChangeArrowheads="1"/>
                    </p:cNvSpPr>
                    <p:nvPr/>
                  </p:nvSpPr>
                  <p:spPr bwMode="auto">
                    <a:xfrm>
                      <a:off x="2520950" y="5881687"/>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t>c</a:t>
                      </a:r>
                    </a:p>
                  </p:txBody>
                </p:sp>
              </p:grpSp>
            </p:grpSp>
          </p:grpSp>
        </p:grpSp>
      </p:grpSp>
      <p:sp>
        <p:nvSpPr>
          <p:cNvPr id="114" name="Line 26"/>
          <p:cNvSpPr>
            <a:spLocks noChangeShapeType="1"/>
          </p:cNvSpPr>
          <p:nvPr/>
        </p:nvSpPr>
        <p:spPr bwMode="auto">
          <a:xfrm>
            <a:off x="3733800" y="5334000"/>
            <a:ext cx="990600" cy="0"/>
          </a:xfrm>
          <a:prstGeom prst="line">
            <a:avLst/>
          </a:prstGeom>
          <a:noFill/>
          <a:ln w="1143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5" name="群組 63"/>
          <p:cNvGrpSpPr>
            <a:grpSpLocks/>
          </p:cNvGrpSpPr>
          <p:nvPr/>
        </p:nvGrpSpPr>
        <p:grpSpPr bwMode="auto">
          <a:xfrm>
            <a:off x="5053013" y="4252912"/>
            <a:ext cx="2619375" cy="2071688"/>
            <a:chOff x="5053013" y="1066800"/>
            <a:chExt cx="2619375" cy="2071688"/>
          </a:xfrm>
        </p:grpSpPr>
        <p:graphicFrame>
          <p:nvGraphicFramePr>
            <p:cNvPr id="116" name="Object 23"/>
            <p:cNvGraphicFramePr>
              <a:graphicFrameLocks noChangeAspect="1"/>
            </p:cNvGraphicFramePr>
            <p:nvPr/>
          </p:nvGraphicFramePr>
          <p:xfrm>
            <a:off x="5053013" y="1408113"/>
            <a:ext cx="2619375" cy="1730375"/>
          </p:xfrm>
          <a:graphic>
            <a:graphicData uri="http://schemas.openxmlformats.org/presentationml/2006/ole">
              <mc:AlternateContent xmlns:mc="http://schemas.openxmlformats.org/markup-compatibility/2006">
                <mc:Choice xmlns:v="urn:schemas-microsoft-com:vml" Requires="v">
                  <p:oleObj spid="_x0000_s7294" name="方程式" r:id="rId8" imgW="1384300" imgH="914400" progId="Equation.3">
                    <p:embed/>
                  </p:oleObj>
                </mc:Choice>
                <mc:Fallback>
                  <p:oleObj name="方程式" r:id="rId8" imgW="13843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3013" y="1408113"/>
                          <a:ext cx="2619375"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 name="Text Box 27"/>
            <p:cNvSpPr txBox="1">
              <a:spLocks noChangeArrowheads="1"/>
            </p:cNvSpPr>
            <p:nvPr/>
          </p:nvSpPr>
          <p:spPr bwMode="auto">
            <a:xfrm>
              <a:off x="6019800" y="106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a</a:t>
              </a:r>
            </a:p>
          </p:txBody>
        </p:sp>
        <p:sp>
          <p:nvSpPr>
            <p:cNvPr id="118" name="Text Box 28"/>
            <p:cNvSpPr txBox="1">
              <a:spLocks noChangeArrowheads="1"/>
            </p:cNvSpPr>
            <p:nvPr/>
          </p:nvSpPr>
          <p:spPr bwMode="auto">
            <a:xfrm>
              <a:off x="6477000" y="106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b</a:t>
              </a:r>
            </a:p>
          </p:txBody>
        </p:sp>
        <p:sp>
          <p:nvSpPr>
            <p:cNvPr id="119" name="Text Box 29"/>
            <p:cNvSpPr txBox="1">
              <a:spLocks noChangeArrowheads="1"/>
            </p:cNvSpPr>
            <p:nvPr/>
          </p:nvSpPr>
          <p:spPr bwMode="auto">
            <a:xfrm>
              <a:off x="6858000" y="1066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c</a:t>
              </a:r>
            </a:p>
          </p:txBody>
        </p:sp>
        <p:sp>
          <p:nvSpPr>
            <p:cNvPr id="120" name="Text Box 30"/>
            <p:cNvSpPr txBox="1">
              <a:spLocks noChangeArrowheads="1"/>
            </p:cNvSpPr>
            <p:nvPr/>
          </p:nvSpPr>
          <p:spPr bwMode="auto">
            <a:xfrm>
              <a:off x="7315200" y="106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d</a:t>
              </a:r>
            </a:p>
          </p:txBody>
        </p:sp>
        <p:sp>
          <p:nvSpPr>
            <p:cNvPr id="121" name="Text Box 31"/>
            <p:cNvSpPr txBox="1">
              <a:spLocks noChangeArrowheads="1"/>
            </p:cNvSpPr>
            <p:nvPr/>
          </p:nvSpPr>
          <p:spPr bwMode="auto">
            <a:xfrm>
              <a:off x="5638800" y="1371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a</a:t>
              </a:r>
            </a:p>
          </p:txBody>
        </p:sp>
        <p:sp>
          <p:nvSpPr>
            <p:cNvPr id="122" name="Text Box 32"/>
            <p:cNvSpPr txBox="1">
              <a:spLocks noChangeArrowheads="1"/>
            </p:cNvSpPr>
            <p:nvPr/>
          </p:nvSpPr>
          <p:spPr bwMode="auto">
            <a:xfrm>
              <a:off x="5638800" y="1828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b</a:t>
              </a:r>
            </a:p>
          </p:txBody>
        </p:sp>
        <p:sp>
          <p:nvSpPr>
            <p:cNvPr id="123" name="Text Box 33"/>
            <p:cNvSpPr txBox="1">
              <a:spLocks noChangeArrowheads="1"/>
            </p:cNvSpPr>
            <p:nvPr/>
          </p:nvSpPr>
          <p:spPr bwMode="auto">
            <a:xfrm>
              <a:off x="5638800" y="2286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c</a:t>
              </a:r>
            </a:p>
          </p:txBody>
        </p:sp>
        <p:sp>
          <p:nvSpPr>
            <p:cNvPr id="124" name="Text Box 34"/>
            <p:cNvSpPr txBox="1">
              <a:spLocks noChangeArrowheads="1"/>
            </p:cNvSpPr>
            <p:nvPr/>
          </p:nvSpPr>
          <p:spPr bwMode="auto">
            <a:xfrm>
              <a:off x="5638800" y="2743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t>d</a:t>
              </a:r>
            </a:p>
          </p:txBody>
        </p:sp>
      </p:grpSp>
    </p:spTree>
    <p:extLst>
      <p:ext uri="{BB962C8B-B14F-4D97-AF65-F5344CB8AC3E}">
        <p14:creationId xmlns:p14="http://schemas.microsoft.com/office/powerpoint/2010/main" val="53053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
                                        </p:tgtEl>
                                        <p:attrNameLst>
                                          <p:attrName>style.visibility</p:attrName>
                                        </p:attrNameLst>
                                      </p:cBhvr>
                                      <p:to>
                                        <p:strVal val="visible"/>
                                      </p:to>
                                    </p:set>
                                    <p:anim calcmode="lin" valueType="num">
                                      <p:cBhvr additive="base">
                                        <p:cTn id="13" dur="500" fill="hold"/>
                                        <p:tgtEl>
                                          <p:spTgt spid="75"/>
                                        </p:tgtEl>
                                        <p:attrNameLst>
                                          <p:attrName>ppt_x</p:attrName>
                                        </p:attrNameLst>
                                      </p:cBhvr>
                                      <p:tavLst>
                                        <p:tav tm="0">
                                          <p:val>
                                            <p:strVal val="#ppt_x"/>
                                          </p:val>
                                        </p:tav>
                                        <p:tav tm="100000">
                                          <p:val>
                                            <p:strVal val="#ppt_x"/>
                                          </p:val>
                                        </p:tav>
                                      </p:tavLst>
                                    </p:anim>
                                    <p:anim calcmode="lin" valueType="num">
                                      <p:cBhvr additive="base">
                                        <p:cTn id="1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anim calcmode="lin" valueType="num">
                                      <p:cBhvr additive="base">
                                        <p:cTn id="37" dur="500" fill="hold"/>
                                        <p:tgtEl>
                                          <p:spTgt spid="114"/>
                                        </p:tgtEl>
                                        <p:attrNameLst>
                                          <p:attrName>ppt_x</p:attrName>
                                        </p:attrNameLst>
                                      </p:cBhvr>
                                      <p:tavLst>
                                        <p:tav tm="0">
                                          <p:val>
                                            <p:strVal val="#ppt_x"/>
                                          </p:val>
                                        </p:tav>
                                        <p:tav tm="100000">
                                          <p:val>
                                            <p:strVal val="#ppt_x"/>
                                          </p:val>
                                        </p:tav>
                                      </p:tavLst>
                                    </p:anim>
                                    <p:anim calcmode="lin" valueType="num">
                                      <p:cBhvr additive="base">
                                        <p:cTn id="38" dur="500" fill="hold"/>
                                        <p:tgtEl>
                                          <p:spTgt spid="11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5"/>
                                        </p:tgtEl>
                                        <p:attrNameLst>
                                          <p:attrName>style.visibility</p:attrName>
                                        </p:attrNameLst>
                                      </p:cBhvr>
                                      <p:to>
                                        <p:strVal val="visible"/>
                                      </p:to>
                                    </p:set>
                                    <p:anim calcmode="lin" valueType="num">
                                      <p:cBhvr additive="base">
                                        <p:cTn id="41" dur="500" fill="hold"/>
                                        <p:tgtEl>
                                          <p:spTgt spid="115"/>
                                        </p:tgtEl>
                                        <p:attrNameLst>
                                          <p:attrName>ppt_x</p:attrName>
                                        </p:attrNameLst>
                                      </p:cBhvr>
                                      <p:tavLst>
                                        <p:tav tm="0">
                                          <p:val>
                                            <p:strVal val="#ppt_x"/>
                                          </p:val>
                                        </p:tav>
                                        <p:tav tm="100000">
                                          <p:val>
                                            <p:strVal val="#ppt_x"/>
                                          </p:val>
                                        </p:tav>
                                      </p:tavLst>
                                    </p:anim>
                                    <p:anim calcmode="lin" valueType="num">
                                      <p:cBhvr additive="base">
                                        <p:cTn id="4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3"/>
              </a:buBlip>
              <a:defRPr/>
            </a:pPr>
            <a:r>
              <a:rPr lang="en-US" sz="2000" b="1" dirty="0" smtClean="0">
                <a:latin typeface="Times New Roman" pitchFamily="18" charset="0"/>
                <a:cs typeface="Times New Roman" pitchFamily="18" charset="0"/>
              </a:rPr>
              <a:t>Example 6:</a:t>
            </a:r>
            <a:r>
              <a:rPr lang="en-US" sz="2000" dirty="0" smtClean="0">
                <a:latin typeface="Times New Roman" pitchFamily="18" charset="0"/>
                <a:cs typeface="Times New Roman" pitchFamily="18" charset="0"/>
              </a:rPr>
              <a:t> </a:t>
            </a:r>
          </a:p>
          <a:p>
            <a:pPr lvl="1"/>
            <a:r>
              <a:rPr lang="en-US" altLang="zh-TW" sz="2000" dirty="0">
                <a:latin typeface="Times New Roman" pitchFamily="18" charset="0"/>
                <a:cs typeface="Times New Roman" pitchFamily="18" charset="0"/>
              </a:rPr>
              <a:t>If </a:t>
            </a:r>
            <a:r>
              <a:rPr lang="en-US" altLang="zh-TW" sz="2000" i="1" dirty="0">
                <a:latin typeface="Times New Roman" pitchFamily="18" charset="0"/>
                <a:cs typeface="Times New Roman" pitchFamily="18" charset="0"/>
              </a:rPr>
              <a:t>A</a:t>
            </a:r>
            <a:r>
              <a:rPr lang="en-US" altLang="zh-TW" sz="2000" dirty="0">
                <a:latin typeface="Times New Roman" pitchFamily="18" charset="0"/>
                <a:cs typeface="Times New Roman" pitchFamily="18" charset="0"/>
              </a:rPr>
              <a:t>=[</a:t>
            </a:r>
            <a:r>
              <a:rPr lang="en-US" altLang="zh-TW" sz="2000" i="1" dirty="0" err="1">
                <a:latin typeface="Times New Roman" pitchFamily="18" charset="0"/>
                <a:cs typeface="Times New Roman" pitchFamily="18" charset="0"/>
              </a:rPr>
              <a:t>a</a:t>
            </a:r>
            <a:r>
              <a:rPr lang="en-US" altLang="zh-TW" sz="2000" i="1" baseline="-25000" dirty="0" err="1">
                <a:latin typeface="Times New Roman" pitchFamily="18" charset="0"/>
                <a:cs typeface="Times New Roman" pitchFamily="18" charset="0"/>
              </a:rPr>
              <a:t>ij</a:t>
            </a:r>
            <a:r>
              <a:rPr lang="en-US" altLang="zh-TW" sz="2000" dirty="0">
                <a:latin typeface="Times New Roman" pitchFamily="18" charset="0"/>
                <a:cs typeface="Times New Roman" pitchFamily="18" charset="0"/>
              </a:rPr>
              <a:t>] is the adjacency matrix for the </a:t>
            </a:r>
            <a:r>
              <a:rPr lang="en-US" altLang="zh-TW" sz="2000" dirty="0" smtClean="0">
                <a:latin typeface="Times New Roman" pitchFamily="18" charset="0"/>
                <a:cs typeface="Times New Roman" pitchFamily="18" charset="0"/>
              </a:rPr>
              <a:t>directed graph</a:t>
            </a:r>
            <a:r>
              <a:rPr lang="en-US" altLang="zh-TW" sz="2000" dirty="0">
                <a:latin typeface="Times New Roman" pitchFamily="18" charset="0"/>
                <a:cs typeface="Times New Roman" pitchFamily="18" charset="0"/>
              </a:rPr>
              <a:t>, then </a:t>
            </a:r>
            <a:endParaRPr lang="en-US" altLang="zh-TW" sz="2000" dirty="0" smtClean="0">
              <a:latin typeface="Times New Roman" pitchFamily="18" charset="0"/>
              <a:cs typeface="Times New Roman" pitchFamily="18" charset="0"/>
            </a:endParaRPr>
          </a:p>
          <a:p>
            <a:pPr lvl="1"/>
            <a:endParaRPr lang="en-US" altLang="zh-TW" sz="2000" dirty="0">
              <a:latin typeface="Times New Roman" pitchFamily="18" charset="0"/>
              <a:cs typeface="Times New Roman" pitchFamily="18" charset="0"/>
            </a:endParaRPr>
          </a:p>
          <a:p>
            <a:pPr lvl="1"/>
            <a:endParaRPr lang="en-US" altLang="zh-TW" sz="2000" dirty="0" smtClean="0">
              <a:latin typeface="Times New Roman" pitchFamily="18" charset="0"/>
              <a:cs typeface="Times New Roman" pitchFamily="18" charset="0"/>
            </a:endParaRPr>
          </a:p>
          <a:p>
            <a:pPr lvl="1"/>
            <a:endParaRPr lang="en-US" altLang="zh-TW" sz="2000" dirty="0">
              <a:latin typeface="Times New Roman" pitchFamily="18" charset="0"/>
              <a:cs typeface="Times New Roman" pitchFamily="18" charset="0"/>
            </a:endParaRPr>
          </a:p>
          <a:p>
            <a:pPr marL="342900" indent="-342900">
              <a:spcAft>
                <a:spcPts val="0"/>
              </a:spcAft>
              <a:buBlip>
                <a:blip r:embed="rId3"/>
              </a:buBlip>
              <a:defRPr/>
            </a:pPr>
            <a:r>
              <a:rPr lang="en-US" altLang="zh-TW" sz="2000" b="1" spc="20" dirty="0">
                <a:latin typeface="Times New Roman" pitchFamily="18" charset="0"/>
                <a:ea typeface="DejaVu Sans" charset="0"/>
                <a:cs typeface="Times New Roman" pitchFamily="18" charset="0"/>
              </a:rPr>
              <a:t>Incidence Matrices</a:t>
            </a:r>
            <a:r>
              <a:rPr lang="en-US" altLang="zh-TW" sz="2000" b="1" spc="20" dirty="0" smtClean="0">
                <a:latin typeface="Times New Roman" pitchFamily="18" charset="0"/>
                <a:ea typeface="DejaVu Sans" charset="0"/>
                <a:cs typeface="Times New Roman" pitchFamily="18" charset="0"/>
              </a:rPr>
              <a:t>: </a:t>
            </a:r>
            <a:endParaRPr lang="en-US" altLang="zh-TW" sz="2000" b="1" spc="20" dirty="0">
              <a:latin typeface="Times New Roman" pitchFamily="18" charset="0"/>
              <a:ea typeface="DejaVu Sans" charset="0"/>
              <a:cs typeface="Times New Roman" pitchFamily="18" charset="0"/>
            </a:endParaRPr>
          </a:p>
          <a:p>
            <a:pPr marL="800100" lvl="1" indent="-342900">
              <a:lnSpc>
                <a:spcPct val="90000"/>
              </a:lnSpc>
              <a:spcAft>
                <a:spcPct val="20000"/>
              </a:spcAft>
              <a:buFont typeface="Wingdings" pitchFamily="2" charset="2"/>
              <a:buChar char="ü"/>
            </a:pPr>
            <a:r>
              <a:rPr lang="en-US" sz="2000" dirty="0">
                <a:latin typeface="Times New Roman" pitchFamily="18" charset="0"/>
                <a:cs typeface="Times New Roman" pitchFamily="18" charset="0"/>
                <a:sym typeface="Symbol" pitchFamily="18" charset="2"/>
              </a:rPr>
              <a:t>Let G = (V, E) be an undirected </a:t>
            </a:r>
            <a:r>
              <a:rPr lang="en-US" sz="2000" dirty="0" smtClean="0">
                <a:latin typeface="Times New Roman" pitchFamily="18" charset="0"/>
                <a:cs typeface="Times New Roman" pitchFamily="18" charset="0"/>
                <a:sym typeface="Symbol" pitchFamily="18" charset="2"/>
              </a:rPr>
              <a:t>graph. The </a:t>
            </a:r>
            <a:r>
              <a:rPr lang="en-US" sz="2000" dirty="0">
                <a:latin typeface="Times New Roman" pitchFamily="18" charset="0"/>
                <a:cs typeface="Times New Roman" pitchFamily="18" charset="0"/>
                <a:sym typeface="Symbol" pitchFamily="18" charset="2"/>
              </a:rPr>
              <a:t>vertices and edges of G are listed in arbitrary order as v</a:t>
            </a:r>
            <a:r>
              <a:rPr lang="en-US" sz="2000"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sym typeface="Symbol" pitchFamily="18" charset="2"/>
              </a:rPr>
              <a:t>, v</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 </a:t>
            </a:r>
            <a:r>
              <a:rPr lang="en-US" sz="2000" dirty="0" err="1">
                <a:latin typeface="Times New Roman" pitchFamily="18" charset="0"/>
                <a:cs typeface="Times New Roman" pitchFamily="18" charset="0"/>
                <a:sym typeface="Symbol" pitchFamily="18" charset="2"/>
              </a:rPr>
              <a:t>v</a:t>
            </a:r>
            <a:r>
              <a:rPr lang="en-US" sz="2000" baseline="-25000" dirty="0" err="1">
                <a:latin typeface="Times New Roman" pitchFamily="18" charset="0"/>
                <a:cs typeface="Times New Roman" pitchFamily="18" charset="0"/>
                <a:sym typeface="Symbol" pitchFamily="18" charset="2"/>
              </a:rPr>
              <a:t>n</a:t>
            </a:r>
            <a:r>
              <a:rPr lang="en-US" sz="2000" baseline="-25000" dirty="0">
                <a:latin typeface="Times New Roman" pitchFamily="18" charset="0"/>
                <a:cs typeface="Times New Roman" pitchFamily="18" charset="0"/>
                <a:sym typeface="Symbol" pitchFamily="18" charset="2"/>
              </a:rPr>
              <a:t> </a:t>
            </a:r>
            <a:r>
              <a:rPr lang="en-US" sz="2000" dirty="0">
                <a:latin typeface="Times New Roman" pitchFamily="18" charset="0"/>
                <a:cs typeface="Times New Roman" pitchFamily="18" charset="0"/>
                <a:sym typeface="Symbol" pitchFamily="18" charset="2"/>
              </a:rPr>
              <a:t>and e</a:t>
            </a:r>
            <a:r>
              <a:rPr lang="en-US" sz="2000"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sym typeface="Symbol" pitchFamily="18" charset="2"/>
              </a:rPr>
              <a:t>, e</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 </a:t>
            </a:r>
            <a:r>
              <a:rPr lang="en-US" sz="2000" dirty="0" err="1">
                <a:latin typeface="Times New Roman" pitchFamily="18" charset="0"/>
                <a:cs typeface="Times New Roman" pitchFamily="18" charset="0"/>
                <a:sym typeface="Symbol" pitchFamily="18" charset="2"/>
              </a:rPr>
              <a:t>e</a:t>
            </a:r>
            <a:r>
              <a:rPr lang="en-US" sz="2000" baseline="-25000" dirty="0" err="1">
                <a:latin typeface="Times New Roman" pitchFamily="18" charset="0"/>
                <a:cs typeface="Times New Roman" pitchFamily="18" charset="0"/>
                <a:sym typeface="Symbol" pitchFamily="18" charset="2"/>
              </a:rPr>
              <a:t>m</a:t>
            </a:r>
            <a:r>
              <a:rPr lang="en-US" sz="2000" dirty="0">
                <a:latin typeface="Times New Roman" pitchFamily="18" charset="0"/>
                <a:cs typeface="Times New Roman" pitchFamily="18" charset="0"/>
                <a:sym typeface="Symbol" pitchFamily="18" charset="2"/>
              </a:rPr>
              <a:t>, respectively. </a:t>
            </a:r>
          </a:p>
          <a:p>
            <a:pPr marL="800100" lvl="1" indent="-342900">
              <a:lnSpc>
                <a:spcPct val="90000"/>
              </a:lnSpc>
              <a:spcAft>
                <a:spcPct val="20000"/>
              </a:spcAft>
              <a:buFont typeface="Wingdings" pitchFamily="2" charset="2"/>
              <a:buChar char="ü"/>
            </a:pPr>
            <a:r>
              <a:rPr lang="en-US" sz="2000" dirty="0">
                <a:latin typeface="Times New Roman" pitchFamily="18" charset="0"/>
                <a:cs typeface="Times New Roman" pitchFamily="18" charset="0"/>
                <a:sym typeface="Symbol" pitchFamily="18" charset="2"/>
              </a:rPr>
              <a:t>The </a:t>
            </a:r>
            <a:r>
              <a:rPr lang="en-US" sz="2000" b="1" i="1" dirty="0">
                <a:latin typeface="Times New Roman" pitchFamily="18" charset="0"/>
                <a:cs typeface="Times New Roman" pitchFamily="18" charset="0"/>
                <a:sym typeface="Symbol" pitchFamily="18" charset="2"/>
              </a:rPr>
              <a:t>incidence matrix </a:t>
            </a:r>
            <a:r>
              <a:rPr lang="en-US" sz="2000" dirty="0">
                <a:latin typeface="Times New Roman" pitchFamily="18" charset="0"/>
                <a:cs typeface="Times New Roman" pitchFamily="18" charset="0"/>
                <a:sym typeface="Symbol" pitchFamily="18" charset="2"/>
              </a:rPr>
              <a:t>of G with respect to this listing of the vertices and edges is the </a:t>
            </a:r>
            <a:r>
              <a:rPr lang="en-US" sz="2000" dirty="0" err="1">
                <a:latin typeface="Times New Roman" pitchFamily="18" charset="0"/>
                <a:cs typeface="Times New Roman" pitchFamily="18" charset="0"/>
                <a:sym typeface="Symbol" pitchFamily="18" charset="2"/>
              </a:rPr>
              <a:t>nm</a:t>
            </a:r>
            <a:r>
              <a:rPr lang="en-US" sz="2000" dirty="0">
                <a:latin typeface="Times New Roman" pitchFamily="18" charset="0"/>
                <a:cs typeface="Times New Roman" pitchFamily="18" charset="0"/>
                <a:sym typeface="Symbol" pitchFamily="18" charset="2"/>
              </a:rPr>
              <a:t> zero-one matrix with 1 as its (i, j) entry when edge </a:t>
            </a:r>
            <a:r>
              <a:rPr lang="en-US" sz="2000" dirty="0" err="1">
                <a:latin typeface="Times New Roman" pitchFamily="18" charset="0"/>
                <a:cs typeface="Times New Roman" pitchFamily="18" charset="0"/>
                <a:sym typeface="Symbol" pitchFamily="18" charset="2"/>
              </a:rPr>
              <a:t>e</a:t>
            </a:r>
            <a:r>
              <a:rPr lang="en-US" sz="2000" baseline="-25000" dirty="0" err="1">
                <a:latin typeface="Times New Roman" pitchFamily="18" charset="0"/>
                <a:cs typeface="Times New Roman" pitchFamily="18" charset="0"/>
                <a:sym typeface="Symbol" pitchFamily="18" charset="2"/>
              </a:rPr>
              <a:t>j</a:t>
            </a:r>
            <a:r>
              <a:rPr lang="en-US" sz="2000" dirty="0">
                <a:latin typeface="Times New Roman" pitchFamily="18" charset="0"/>
                <a:cs typeface="Times New Roman" pitchFamily="18" charset="0"/>
                <a:sym typeface="Symbol" pitchFamily="18" charset="2"/>
              </a:rPr>
              <a:t> is incident with v</a:t>
            </a:r>
            <a:r>
              <a:rPr lang="en-US" sz="2000" baseline="-25000" dirty="0">
                <a:latin typeface="Times New Roman" pitchFamily="18" charset="0"/>
                <a:cs typeface="Times New Roman" pitchFamily="18" charset="0"/>
                <a:sym typeface="Symbol" pitchFamily="18" charset="2"/>
              </a:rPr>
              <a:t>i</a:t>
            </a:r>
            <a:r>
              <a:rPr lang="en-US" sz="2000" dirty="0">
                <a:latin typeface="Times New Roman" pitchFamily="18" charset="0"/>
                <a:cs typeface="Times New Roman" pitchFamily="18" charset="0"/>
                <a:sym typeface="Symbol" pitchFamily="18" charset="2"/>
              </a:rPr>
              <a:t>, and 0 otherwise.</a:t>
            </a:r>
          </a:p>
          <a:p>
            <a:pPr lvl="1">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3"/>
              </a:buBlip>
              <a:defRPr/>
            </a:pPr>
            <a:r>
              <a:rPr lang="en-US" altLang="zh-TW" sz="2000" b="1" spc="20" dirty="0">
                <a:latin typeface="Times New Roman" pitchFamily="18" charset="0"/>
                <a:ea typeface="DejaVu Sans" charset="0"/>
                <a:cs typeface="Times New Roman" pitchFamily="18" charset="0"/>
              </a:rPr>
              <a:t>Example 6: </a:t>
            </a:r>
            <a:r>
              <a:rPr lang="en-US" altLang="zh-TW" sz="2000" spc="20" dirty="0">
                <a:latin typeface="Times New Roman" pitchFamily="18" charset="0"/>
                <a:ea typeface="DejaVu Sans" charset="0"/>
                <a:cs typeface="Times New Roman" pitchFamily="18" charset="0"/>
              </a:rPr>
              <a:t>Using an incidence matrix, represent the following undirected graph:</a:t>
            </a:r>
          </a:p>
          <a:p>
            <a:pPr marL="342900" indent="-342900">
              <a:spcAft>
                <a:spcPts val="0"/>
              </a:spcAft>
              <a:buBlip>
                <a:blip r:embed="rId3"/>
              </a:buBlip>
              <a:defRPr/>
            </a:pPr>
            <a:endParaRPr lang="en-US" altLang="zh-TW" sz="2000" spc="20" dirty="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23</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grpSp>
        <p:nvGrpSpPr>
          <p:cNvPr id="60" name="群組 67"/>
          <p:cNvGrpSpPr>
            <a:grpSpLocks/>
          </p:cNvGrpSpPr>
          <p:nvPr/>
        </p:nvGrpSpPr>
        <p:grpSpPr bwMode="auto">
          <a:xfrm>
            <a:off x="2057400" y="1457753"/>
            <a:ext cx="2675970" cy="904348"/>
            <a:chOff x="1600200" y="4810450"/>
            <a:chExt cx="2675462" cy="903957"/>
          </a:xfrm>
        </p:grpSpPr>
        <p:sp>
          <p:nvSpPr>
            <p:cNvPr id="61" name="Text Box 35"/>
            <p:cNvSpPr txBox="1">
              <a:spLocks noChangeArrowheads="1"/>
            </p:cNvSpPr>
            <p:nvPr/>
          </p:nvSpPr>
          <p:spPr bwMode="auto">
            <a:xfrm>
              <a:off x="1600200" y="5105400"/>
              <a:ext cx="596525" cy="39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err="1">
                  <a:latin typeface="Times New Roman" pitchFamily="18" charset="0"/>
                  <a:cs typeface="Times New Roman" pitchFamily="18" charset="0"/>
                </a:rPr>
                <a:t>a</a:t>
              </a:r>
              <a:r>
                <a:rPr lang="en-US" altLang="zh-TW" sz="2000" i="1" baseline="-25000" dirty="0" err="1">
                  <a:latin typeface="Times New Roman" pitchFamily="18" charset="0"/>
                  <a:cs typeface="Times New Roman" pitchFamily="18" charset="0"/>
                </a:rPr>
                <a:t>ij</a:t>
              </a:r>
              <a:r>
                <a:rPr lang="en-US" altLang="zh-TW" sz="2000" i="1" baseline="-25000" dirty="0">
                  <a:latin typeface="Times New Roman" pitchFamily="18" charset="0"/>
                  <a:cs typeface="Times New Roman" pitchFamily="18" charset="0"/>
                </a:rPr>
                <a:t> </a:t>
              </a:r>
              <a:r>
                <a:rPr lang="en-US" altLang="zh-TW" sz="2000" dirty="0">
                  <a:latin typeface="Times New Roman" pitchFamily="18" charset="0"/>
                  <a:cs typeface="Times New Roman" pitchFamily="18" charset="0"/>
                </a:rPr>
                <a:t>=</a:t>
              </a:r>
              <a:endParaRPr lang="en-US" altLang="zh-TW" sz="2000" baseline="-25000" dirty="0">
                <a:latin typeface="Times New Roman" pitchFamily="18" charset="0"/>
                <a:cs typeface="Times New Roman" pitchFamily="18" charset="0"/>
              </a:endParaRPr>
            </a:p>
          </p:txBody>
        </p:sp>
        <p:sp>
          <p:nvSpPr>
            <p:cNvPr id="62" name="AutoShape 37"/>
            <p:cNvSpPr>
              <a:spLocks/>
            </p:cNvSpPr>
            <p:nvPr/>
          </p:nvSpPr>
          <p:spPr bwMode="auto">
            <a:xfrm>
              <a:off x="2209685" y="4876668"/>
              <a:ext cx="304800" cy="837739"/>
            </a:xfrm>
            <a:prstGeom prst="leftBrace">
              <a:avLst>
                <a:gd name="adj1" fmla="val 458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800"/>
            </a:p>
          </p:txBody>
        </p:sp>
        <p:sp>
          <p:nvSpPr>
            <p:cNvPr id="63" name="Text Box 38"/>
            <p:cNvSpPr txBox="1">
              <a:spLocks noChangeArrowheads="1"/>
            </p:cNvSpPr>
            <p:nvPr/>
          </p:nvSpPr>
          <p:spPr bwMode="auto">
            <a:xfrm>
              <a:off x="2590612" y="4810450"/>
              <a:ext cx="917065" cy="39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latin typeface="Times New Roman" pitchFamily="18" charset="0"/>
                  <a:cs typeface="Times New Roman" pitchFamily="18" charset="0"/>
                </a:rPr>
                <a:t>1    , if </a:t>
              </a:r>
            </a:p>
          </p:txBody>
        </p:sp>
        <p:sp>
          <p:nvSpPr>
            <p:cNvPr id="64" name="Text Box 39"/>
            <p:cNvSpPr txBox="1">
              <a:spLocks noChangeArrowheads="1"/>
            </p:cNvSpPr>
            <p:nvPr/>
          </p:nvSpPr>
          <p:spPr bwMode="auto">
            <a:xfrm>
              <a:off x="2582891" y="5181334"/>
              <a:ext cx="1692771" cy="39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latin typeface="Times New Roman" pitchFamily="18" charset="0"/>
                  <a:cs typeface="Times New Roman" pitchFamily="18" charset="0"/>
                </a:rPr>
                <a:t>0    , otherwise</a:t>
              </a:r>
            </a:p>
          </p:txBody>
        </p:sp>
      </p:grpSp>
      <p:grpSp>
        <p:nvGrpSpPr>
          <p:cNvPr id="65" name="群組 66"/>
          <p:cNvGrpSpPr>
            <a:grpSpLocks/>
          </p:cNvGrpSpPr>
          <p:nvPr/>
        </p:nvGrpSpPr>
        <p:grpSpPr bwMode="auto">
          <a:xfrm>
            <a:off x="3986212" y="1557826"/>
            <a:ext cx="1337516" cy="476393"/>
            <a:chOff x="4114800" y="4800600"/>
            <a:chExt cx="1337049" cy="475873"/>
          </a:xfrm>
        </p:grpSpPr>
        <p:cxnSp>
          <p:nvCxnSpPr>
            <p:cNvPr id="66" name="AutoShape 42"/>
            <p:cNvCxnSpPr>
              <a:cxnSpLocks noChangeShapeType="1"/>
            </p:cNvCxnSpPr>
            <p:nvPr/>
          </p:nvCxnSpPr>
          <p:spPr bwMode="auto">
            <a:xfrm>
              <a:off x="4343400" y="4876800"/>
              <a:ext cx="838200" cy="0"/>
            </a:xfrm>
            <a:prstGeom prst="straightConnector1">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67" name="Text Box 50"/>
            <p:cNvSpPr txBox="1">
              <a:spLocks noChangeArrowheads="1"/>
            </p:cNvSpPr>
            <p:nvPr/>
          </p:nvSpPr>
          <p:spPr bwMode="auto">
            <a:xfrm>
              <a:off x="4114800" y="4876800"/>
              <a:ext cx="346449" cy="39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rPr>
                <a:t>v</a:t>
              </a:r>
              <a:r>
                <a:rPr lang="en-US" altLang="zh-TW" sz="2000" i="1" baseline="-25000" dirty="0">
                  <a:latin typeface="Times New Roman" pitchFamily="18" charset="0"/>
                </a:rPr>
                <a:t>i</a:t>
              </a:r>
            </a:p>
          </p:txBody>
        </p:sp>
        <p:sp>
          <p:nvSpPr>
            <p:cNvPr id="68" name="Text Box 51"/>
            <p:cNvSpPr txBox="1">
              <a:spLocks noChangeArrowheads="1"/>
            </p:cNvSpPr>
            <p:nvPr/>
          </p:nvSpPr>
          <p:spPr bwMode="auto">
            <a:xfrm>
              <a:off x="5105400" y="4876800"/>
              <a:ext cx="346449" cy="399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err="1">
                  <a:latin typeface="Times New Roman" pitchFamily="18" charset="0"/>
                </a:rPr>
                <a:t>v</a:t>
              </a:r>
              <a:r>
                <a:rPr lang="en-US" altLang="zh-TW" sz="2000" i="1" baseline="-25000" dirty="0" err="1">
                  <a:latin typeface="Times New Roman" pitchFamily="18" charset="0"/>
                </a:rPr>
                <a:t>j</a:t>
              </a:r>
              <a:endParaRPr lang="en-US" altLang="zh-TW" sz="2000" i="1" baseline="-25000" dirty="0">
                <a:latin typeface="Times New Roman" pitchFamily="18" charset="0"/>
              </a:endParaRPr>
            </a:p>
          </p:txBody>
        </p:sp>
        <p:sp>
          <p:nvSpPr>
            <p:cNvPr id="69" name="Oval 5"/>
            <p:cNvSpPr>
              <a:spLocks noChangeArrowheads="1"/>
            </p:cNvSpPr>
            <p:nvPr/>
          </p:nvSpPr>
          <p:spPr bwMode="auto">
            <a:xfrm>
              <a:off x="5181600" y="48006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70" name="Oval 5"/>
            <p:cNvSpPr>
              <a:spLocks noChangeArrowheads="1"/>
            </p:cNvSpPr>
            <p:nvPr/>
          </p:nvSpPr>
          <p:spPr bwMode="auto">
            <a:xfrm>
              <a:off x="4191000" y="48006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grpSp>
      <p:grpSp>
        <p:nvGrpSpPr>
          <p:cNvPr id="71" name="群組 67"/>
          <p:cNvGrpSpPr>
            <a:grpSpLocks/>
          </p:cNvGrpSpPr>
          <p:nvPr/>
        </p:nvGrpSpPr>
        <p:grpSpPr bwMode="auto">
          <a:xfrm>
            <a:off x="2209800" y="4114797"/>
            <a:ext cx="4564014" cy="771154"/>
            <a:chOff x="1600200" y="4810450"/>
            <a:chExt cx="4563148" cy="770821"/>
          </a:xfrm>
        </p:grpSpPr>
        <p:sp>
          <p:nvSpPr>
            <p:cNvPr id="72" name="Text Box 35"/>
            <p:cNvSpPr txBox="1">
              <a:spLocks noChangeArrowheads="1"/>
            </p:cNvSpPr>
            <p:nvPr/>
          </p:nvSpPr>
          <p:spPr bwMode="auto">
            <a:xfrm>
              <a:off x="1600200" y="5105400"/>
              <a:ext cx="667043" cy="39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sz="2000" dirty="0" err="1">
                  <a:latin typeface="Times New Roman" pitchFamily="18" charset="0"/>
                  <a:cs typeface="Times New Roman" pitchFamily="18" charset="0"/>
                  <a:sym typeface="Symbol" pitchFamily="18" charset="2"/>
                </a:rPr>
                <a:t>m</a:t>
              </a:r>
              <a:r>
                <a:rPr lang="en-US" sz="2000" baseline="-25000" dirty="0" err="1">
                  <a:latin typeface="Times New Roman" pitchFamily="18" charset="0"/>
                  <a:cs typeface="Times New Roman" pitchFamily="18" charset="0"/>
                  <a:sym typeface="Symbol" pitchFamily="18" charset="2"/>
                </a:rPr>
                <a:t>ij</a:t>
              </a:r>
              <a:r>
                <a:rPr lang="en-US" altLang="zh-TW" sz="2000" i="1" baseline="-25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a:t>
              </a:r>
              <a:endParaRPr lang="en-US" altLang="zh-TW" sz="2000" baseline="-25000" dirty="0">
                <a:latin typeface="Times New Roman" pitchFamily="18" charset="0"/>
                <a:cs typeface="Times New Roman" pitchFamily="18" charset="0"/>
              </a:endParaRPr>
            </a:p>
          </p:txBody>
        </p:sp>
        <p:sp>
          <p:nvSpPr>
            <p:cNvPr id="73" name="AutoShape 37"/>
            <p:cNvSpPr>
              <a:spLocks/>
            </p:cNvSpPr>
            <p:nvPr/>
          </p:nvSpPr>
          <p:spPr bwMode="auto">
            <a:xfrm>
              <a:off x="2209713" y="4876668"/>
              <a:ext cx="304771" cy="704602"/>
            </a:xfrm>
            <a:prstGeom prst="leftBrace">
              <a:avLst>
                <a:gd name="adj1" fmla="val 4584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800"/>
            </a:p>
          </p:txBody>
        </p:sp>
        <p:sp>
          <p:nvSpPr>
            <p:cNvPr id="74" name="Text Box 38"/>
            <p:cNvSpPr txBox="1">
              <a:spLocks noChangeArrowheads="1"/>
            </p:cNvSpPr>
            <p:nvPr/>
          </p:nvSpPr>
          <p:spPr bwMode="auto">
            <a:xfrm>
              <a:off x="2590612" y="4810450"/>
              <a:ext cx="3572736" cy="39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latin typeface="Times New Roman" pitchFamily="18" charset="0"/>
                  <a:cs typeface="Times New Roman" pitchFamily="18" charset="0"/>
                </a:rPr>
                <a:t>1    , </a:t>
              </a:r>
              <a:r>
                <a:rPr lang="en-US" altLang="zh-TW"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sym typeface="Symbol" pitchFamily="18" charset="2"/>
                </a:rPr>
                <a:t>edge </a:t>
              </a:r>
              <a:r>
                <a:rPr lang="en-US" sz="2000" dirty="0" err="1">
                  <a:latin typeface="Times New Roman" pitchFamily="18" charset="0"/>
                  <a:cs typeface="Times New Roman" pitchFamily="18" charset="0"/>
                  <a:sym typeface="Symbol" pitchFamily="18" charset="2"/>
                </a:rPr>
                <a:t>e</a:t>
              </a:r>
              <a:r>
                <a:rPr lang="en-US" sz="2000" baseline="-25000" dirty="0" err="1">
                  <a:latin typeface="Times New Roman" pitchFamily="18" charset="0"/>
                  <a:cs typeface="Times New Roman" pitchFamily="18" charset="0"/>
                  <a:sym typeface="Symbol" pitchFamily="18" charset="2"/>
                </a:rPr>
                <a:t>j</a:t>
              </a:r>
              <a:r>
                <a:rPr lang="en-US" sz="2000" dirty="0">
                  <a:latin typeface="Times New Roman" pitchFamily="18" charset="0"/>
                  <a:cs typeface="Times New Roman" pitchFamily="18" charset="0"/>
                  <a:sym typeface="Symbol" pitchFamily="18" charset="2"/>
                </a:rPr>
                <a:t> is incident with v</a:t>
              </a:r>
              <a:r>
                <a:rPr lang="en-US" sz="2000" baseline="-25000" dirty="0">
                  <a:latin typeface="Times New Roman" pitchFamily="18" charset="0"/>
                  <a:cs typeface="Times New Roman" pitchFamily="18" charset="0"/>
                  <a:sym typeface="Symbol" pitchFamily="18" charset="2"/>
                </a:rPr>
                <a:t>i</a:t>
              </a:r>
              <a:r>
                <a:rPr lang="en-US" altLang="zh-TW" sz="2000" dirty="0" smtClean="0">
                  <a:latin typeface="Times New Roman" pitchFamily="18" charset="0"/>
                  <a:cs typeface="Times New Roman" pitchFamily="18" charset="0"/>
                </a:rPr>
                <a:t> </a:t>
              </a:r>
              <a:endParaRPr lang="en-US" altLang="zh-TW" sz="2000" dirty="0">
                <a:latin typeface="Times New Roman" pitchFamily="18" charset="0"/>
                <a:cs typeface="Times New Roman" pitchFamily="18" charset="0"/>
              </a:endParaRPr>
            </a:p>
          </p:txBody>
        </p:sp>
        <p:sp>
          <p:nvSpPr>
            <p:cNvPr id="75" name="Text Box 39"/>
            <p:cNvSpPr txBox="1">
              <a:spLocks noChangeArrowheads="1"/>
            </p:cNvSpPr>
            <p:nvPr/>
          </p:nvSpPr>
          <p:spPr bwMode="auto">
            <a:xfrm>
              <a:off x="2582891" y="5181334"/>
              <a:ext cx="1692771" cy="39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dirty="0">
                  <a:latin typeface="Times New Roman" pitchFamily="18" charset="0"/>
                  <a:cs typeface="Times New Roman" pitchFamily="18" charset="0"/>
                </a:rPr>
                <a:t>0    , otherwise</a:t>
              </a:r>
            </a:p>
          </p:txBody>
        </p:sp>
      </p:grpSp>
      <p:grpSp>
        <p:nvGrpSpPr>
          <p:cNvPr id="43" name="Group 35"/>
          <p:cNvGrpSpPr>
            <a:grpSpLocks/>
          </p:cNvGrpSpPr>
          <p:nvPr/>
        </p:nvGrpSpPr>
        <p:grpSpPr bwMode="auto">
          <a:xfrm>
            <a:off x="1447802" y="5029202"/>
            <a:ext cx="2514601" cy="1752601"/>
            <a:chOff x="3782" y="1488"/>
            <a:chExt cx="1584" cy="1104"/>
          </a:xfrm>
          <a:noFill/>
        </p:grpSpPr>
        <p:sp>
          <p:nvSpPr>
            <p:cNvPr id="44" name="Line 18"/>
            <p:cNvSpPr>
              <a:spLocks noChangeShapeType="1"/>
            </p:cNvSpPr>
            <p:nvPr/>
          </p:nvSpPr>
          <p:spPr bwMode="auto">
            <a:xfrm>
              <a:off x="4512" y="1824"/>
              <a:ext cx="624" cy="0"/>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9"/>
            <p:cNvSpPr>
              <a:spLocks noChangeShapeType="1"/>
            </p:cNvSpPr>
            <p:nvPr/>
          </p:nvSpPr>
          <p:spPr bwMode="auto">
            <a:xfrm>
              <a:off x="3888" y="1824"/>
              <a:ext cx="1008" cy="480"/>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20"/>
            <p:cNvSpPr>
              <a:spLocks noChangeShapeType="1"/>
            </p:cNvSpPr>
            <p:nvPr/>
          </p:nvSpPr>
          <p:spPr bwMode="auto">
            <a:xfrm>
              <a:off x="3888" y="1824"/>
              <a:ext cx="336" cy="480"/>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21"/>
            <p:cNvSpPr>
              <a:spLocks noChangeShapeType="1"/>
            </p:cNvSpPr>
            <p:nvPr/>
          </p:nvSpPr>
          <p:spPr bwMode="auto">
            <a:xfrm flipV="1">
              <a:off x="4224" y="1824"/>
              <a:ext cx="288" cy="480"/>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22"/>
            <p:cNvSpPr>
              <a:spLocks noChangeShapeType="1"/>
            </p:cNvSpPr>
            <p:nvPr/>
          </p:nvSpPr>
          <p:spPr bwMode="auto">
            <a:xfrm>
              <a:off x="4512" y="1824"/>
              <a:ext cx="384" cy="480"/>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23"/>
            <p:cNvSpPr>
              <a:spLocks noChangeShapeType="1"/>
            </p:cNvSpPr>
            <p:nvPr/>
          </p:nvSpPr>
          <p:spPr bwMode="auto">
            <a:xfrm flipH="1">
              <a:off x="4896" y="1824"/>
              <a:ext cx="240" cy="480"/>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Oval 13"/>
            <p:cNvSpPr>
              <a:spLocks noChangeArrowheads="1"/>
            </p:cNvSpPr>
            <p:nvPr/>
          </p:nvSpPr>
          <p:spPr bwMode="auto">
            <a:xfrm>
              <a:off x="3840" y="177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1" name="Oval 14"/>
            <p:cNvSpPr>
              <a:spLocks noChangeArrowheads="1"/>
            </p:cNvSpPr>
            <p:nvPr/>
          </p:nvSpPr>
          <p:spPr bwMode="auto">
            <a:xfrm>
              <a:off x="4464" y="177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2" name="Oval 15"/>
            <p:cNvSpPr>
              <a:spLocks noChangeArrowheads="1"/>
            </p:cNvSpPr>
            <p:nvPr/>
          </p:nvSpPr>
          <p:spPr bwMode="auto">
            <a:xfrm>
              <a:off x="5088" y="177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3" name="Oval 16"/>
            <p:cNvSpPr>
              <a:spLocks noChangeArrowheads="1"/>
            </p:cNvSpPr>
            <p:nvPr/>
          </p:nvSpPr>
          <p:spPr bwMode="auto">
            <a:xfrm>
              <a:off x="4176" y="2304"/>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4" name="Oval 17"/>
            <p:cNvSpPr>
              <a:spLocks noChangeArrowheads="1"/>
            </p:cNvSpPr>
            <p:nvPr/>
          </p:nvSpPr>
          <p:spPr bwMode="auto">
            <a:xfrm>
              <a:off x="4848" y="2304"/>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5" name="Text Box 24"/>
            <p:cNvSpPr txBox="1">
              <a:spLocks noChangeArrowheads="1"/>
            </p:cNvSpPr>
            <p:nvPr/>
          </p:nvSpPr>
          <p:spPr bwMode="auto">
            <a:xfrm>
              <a:off x="3782" y="1514"/>
              <a:ext cx="243"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t>
              </a:r>
              <a:r>
                <a:rPr lang="en-US" baseline="-25000"/>
                <a:t>1</a:t>
              </a:r>
              <a:endParaRPr lang="en-US"/>
            </a:p>
          </p:txBody>
        </p:sp>
        <p:sp>
          <p:nvSpPr>
            <p:cNvPr id="56" name="Text Box 25"/>
            <p:cNvSpPr txBox="1">
              <a:spLocks noChangeArrowheads="1"/>
            </p:cNvSpPr>
            <p:nvPr/>
          </p:nvSpPr>
          <p:spPr bwMode="auto">
            <a:xfrm>
              <a:off x="4368" y="1488"/>
              <a:ext cx="243"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t>
              </a:r>
              <a:r>
                <a:rPr lang="en-US" baseline="-25000"/>
                <a:t>2</a:t>
              </a:r>
              <a:endParaRPr lang="en-US"/>
            </a:p>
          </p:txBody>
        </p:sp>
        <p:sp>
          <p:nvSpPr>
            <p:cNvPr id="57" name="Text Box 26"/>
            <p:cNvSpPr txBox="1">
              <a:spLocks noChangeArrowheads="1"/>
            </p:cNvSpPr>
            <p:nvPr/>
          </p:nvSpPr>
          <p:spPr bwMode="auto">
            <a:xfrm>
              <a:off x="5088" y="1536"/>
              <a:ext cx="243"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v</a:t>
              </a:r>
              <a:r>
                <a:rPr lang="en-US" baseline="-25000"/>
                <a:t>3</a:t>
              </a:r>
              <a:endParaRPr lang="en-US"/>
            </a:p>
          </p:txBody>
        </p:sp>
        <p:sp>
          <p:nvSpPr>
            <p:cNvPr id="58" name="Text Box 27"/>
            <p:cNvSpPr txBox="1">
              <a:spLocks noChangeArrowheads="1"/>
            </p:cNvSpPr>
            <p:nvPr/>
          </p:nvSpPr>
          <p:spPr bwMode="auto">
            <a:xfrm>
              <a:off x="4140" y="2359"/>
              <a:ext cx="243"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v</a:t>
              </a:r>
              <a:r>
                <a:rPr lang="en-US" baseline="-25000" dirty="0"/>
                <a:t>4</a:t>
              </a:r>
              <a:endParaRPr lang="en-US" dirty="0"/>
            </a:p>
          </p:txBody>
        </p:sp>
        <p:sp>
          <p:nvSpPr>
            <p:cNvPr id="59" name="Text Box 28"/>
            <p:cNvSpPr txBox="1">
              <a:spLocks noChangeArrowheads="1"/>
            </p:cNvSpPr>
            <p:nvPr/>
          </p:nvSpPr>
          <p:spPr bwMode="auto">
            <a:xfrm>
              <a:off x="4694" y="2304"/>
              <a:ext cx="243"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v</a:t>
              </a:r>
              <a:r>
                <a:rPr lang="en-US" baseline="-25000" dirty="0"/>
                <a:t>5</a:t>
              </a:r>
              <a:endParaRPr lang="en-US" dirty="0"/>
            </a:p>
          </p:txBody>
        </p:sp>
        <p:sp>
          <p:nvSpPr>
            <p:cNvPr id="76" name="Text Box 29"/>
            <p:cNvSpPr txBox="1">
              <a:spLocks noChangeArrowheads="1"/>
            </p:cNvSpPr>
            <p:nvPr/>
          </p:nvSpPr>
          <p:spPr bwMode="auto">
            <a:xfrm>
              <a:off x="3782" y="1994"/>
              <a:ext cx="251"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r>
                <a:rPr lang="en-US" baseline="-25000"/>
                <a:t>1</a:t>
              </a:r>
              <a:endParaRPr lang="en-US"/>
            </a:p>
          </p:txBody>
        </p:sp>
        <p:sp>
          <p:nvSpPr>
            <p:cNvPr id="77" name="Text Box 30"/>
            <p:cNvSpPr txBox="1">
              <a:spLocks noChangeArrowheads="1"/>
            </p:cNvSpPr>
            <p:nvPr/>
          </p:nvSpPr>
          <p:spPr bwMode="auto">
            <a:xfrm>
              <a:off x="4022" y="1680"/>
              <a:ext cx="251"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r>
                <a:rPr lang="en-US" baseline="-25000"/>
                <a:t>2</a:t>
              </a:r>
              <a:endParaRPr lang="en-US"/>
            </a:p>
          </p:txBody>
        </p:sp>
        <p:sp>
          <p:nvSpPr>
            <p:cNvPr id="78" name="Text Box 31"/>
            <p:cNvSpPr txBox="1">
              <a:spLocks noChangeArrowheads="1"/>
            </p:cNvSpPr>
            <p:nvPr/>
          </p:nvSpPr>
          <p:spPr bwMode="auto">
            <a:xfrm>
              <a:off x="4272" y="2016"/>
              <a:ext cx="251"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r>
                <a:rPr lang="en-US" baseline="-25000"/>
                <a:t>3</a:t>
              </a:r>
              <a:endParaRPr lang="en-US"/>
            </a:p>
          </p:txBody>
        </p:sp>
        <p:sp>
          <p:nvSpPr>
            <p:cNvPr id="79" name="Text Box 32"/>
            <p:cNvSpPr txBox="1">
              <a:spLocks noChangeArrowheads="1"/>
            </p:cNvSpPr>
            <p:nvPr/>
          </p:nvSpPr>
          <p:spPr bwMode="auto">
            <a:xfrm>
              <a:off x="4679" y="1536"/>
              <a:ext cx="251"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r>
                <a:rPr lang="en-US" baseline="-25000"/>
                <a:t>6</a:t>
              </a:r>
              <a:endParaRPr lang="en-US"/>
            </a:p>
          </p:txBody>
        </p:sp>
        <p:sp>
          <p:nvSpPr>
            <p:cNvPr id="80" name="Text Box 33"/>
            <p:cNvSpPr txBox="1">
              <a:spLocks noChangeArrowheads="1"/>
            </p:cNvSpPr>
            <p:nvPr/>
          </p:nvSpPr>
          <p:spPr bwMode="auto">
            <a:xfrm>
              <a:off x="5115" y="1920"/>
              <a:ext cx="251"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r>
                <a:rPr lang="en-US" baseline="-25000"/>
                <a:t>5</a:t>
              </a:r>
              <a:endParaRPr lang="en-US"/>
            </a:p>
          </p:txBody>
        </p:sp>
        <p:sp>
          <p:nvSpPr>
            <p:cNvPr id="81" name="Text Box 34"/>
            <p:cNvSpPr txBox="1">
              <a:spLocks noChangeArrowheads="1"/>
            </p:cNvSpPr>
            <p:nvPr/>
          </p:nvSpPr>
          <p:spPr bwMode="auto">
            <a:xfrm>
              <a:off x="4683" y="1879"/>
              <a:ext cx="251" cy="233"/>
            </a:xfrm>
            <a:prstGeom prst="rect">
              <a:avLst/>
            </a:prstGeom>
            <a:grp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e</a:t>
              </a:r>
              <a:r>
                <a:rPr lang="en-US" baseline="-25000" dirty="0"/>
                <a:t>4</a:t>
              </a:r>
              <a:endParaRPr lang="en-US" dirty="0"/>
            </a:p>
          </p:txBody>
        </p:sp>
      </p:grpSp>
      <p:grpSp>
        <p:nvGrpSpPr>
          <p:cNvPr id="82" name="Group 12"/>
          <p:cNvGrpSpPr>
            <a:grpSpLocks/>
          </p:cNvGrpSpPr>
          <p:nvPr/>
        </p:nvGrpSpPr>
        <p:grpSpPr bwMode="auto">
          <a:xfrm>
            <a:off x="5795963" y="4964113"/>
            <a:ext cx="2128838" cy="1817688"/>
            <a:chOff x="2307" y="2921"/>
            <a:chExt cx="1341" cy="1145"/>
          </a:xfrm>
        </p:grpSpPr>
        <p:sp>
          <p:nvSpPr>
            <p:cNvPr id="83" name="Text Box 7"/>
            <p:cNvSpPr txBox="1">
              <a:spLocks noChangeArrowheads="1"/>
            </p:cNvSpPr>
            <p:nvPr/>
          </p:nvSpPr>
          <p:spPr bwMode="auto">
            <a:xfrm>
              <a:off x="2575" y="2921"/>
              <a:ext cx="10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imes New Roman" pitchFamily="18" charset="0"/>
                  <a:cs typeface="Times New Roman" pitchFamily="18" charset="0"/>
                </a:rPr>
                <a:t>e</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e</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a:t>
              </a:r>
              <a:r>
                <a:rPr lang="en-US" baseline="-25000" dirty="0">
                  <a:latin typeface="Times New Roman" pitchFamily="18" charset="0"/>
                  <a:cs typeface="Times New Roman" pitchFamily="18" charset="0"/>
                </a:rPr>
                <a:t>4</a:t>
              </a:r>
              <a:r>
                <a:rPr lang="en-US" dirty="0">
                  <a:latin typeface="Times New Roman" pitchFamily="18" charset="0"/>
                  <a:cs typeface="Times New Roman" pitchFamily="18" charset="0"/>
                </a:rPr>
                <a:t> e</a:t>
              </a:r>
              <a:r>
                <a:rPr lang="en-US" baseline="-25000" dirty="0">
                  <a:latin typeface="Times New Roman" pitchFamily="18" charset="0"/>
                  <a:cs typeface="Times New Roman" pitchFamily="18" charset="0"/>
                </a:rPr>
                <a:t>5</a:t>
              </a:r>
              <a:r>
                <a:rPr lang="en-US" dirty="0">
                  <a:latin typeface="Times New Roman" pitchFamily="18" charset="0"/>
                  <a:cs typeface="Times New Roman" pitchFamily="18" charset="0"/>
                </a:rPr>
                <a:t> e</a:t>
              </a:r>
              <a:r>
                <a:rPr lang="en-US" baseline="-25000" dirty="0">
                  <a:latin typeface="Times New Roman" pitchFamily="18" charset="0"/>
                  <a:cs typeface="Times New Roman" pitchFamily="18" charset="0"/>
                </a:rPr>
                <a:t>6</a:t>
              </a:r>
              <a:endParaRPr lang="en-US" dirty="0">
                <a:latin typeface="Times New Roman" pitchFamily="18" charset="0"/>
                <a:cs typeface="Times New Roman" pitchFamily="18" charset="0"/>
              </a:endParaRPr>
            </a:p>
          </p:txBody>
        </p:sp>
        <p:sp>
          <p:nvSpPr>
            <p:cNvPr id="84" name="Text Box 8"/>
            <p:cNvSpPr txBox="1">
              <a:spLocks noChangeArrowheads="1"/>
            </p:cNvSpPr>
            <p:nvPr/>
          </p:nvSpPr>
          <p:spPr bwMode="auto">
            <a:xfrm>
              <a:off x="2307" y="3048"/>
              <a:ext cx="237"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a:p>
              <a:pPr>
                <a:lnSpc>
                  <a:spcPct val="110000"/>
                </a:lnSpc>
              </a:pPr>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a:lnSpc>
                  <a:spcPct val="110000"/>
                </a:lnSpc>
              </a:pPr>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3</a:t>
              </a:r>
            </a:p>
            <a:p>
              <a:pPr>
                <a:lnSpc>
                  <a:spcPct val="110000"/>
                </a:lnSpc>
              </a:pPr>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4</a:t>
              </a:r>
            </a:p>
            <a:p>
              <a:pPr>
                <a:lnSpc>
                  <a:spcPct val="110000"/>
                </a:lnSpc>
              </a:pPr>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5</a:t>
              </a:r>
              <a:endParaRPr lang="en-US" dirty="0">
                <a:latin typeface="Times New Roman" pitchFamily="18" charset="0"/>
                <a:cs typeface="Times New Roman" pitchFamily="18" charset="0"/>
              </a:endParaRPr>
            </a:p>
          </p:txBody>
        </p:sp>
        <p:graphicFrame>
          <p:nvGraphicFramePr>
            <p:cNvPr id="85" name="Object 11"/>
            <p:cNvGraphicFramePr>
              <a:graphicFrameLocks noChangeAspect="1"/>
            </p:cNvGraphicFramePr>
            <p:nvPr>
              <p:extLst>
                <p:ext uri="{D42A27DB-BD31-4B8C-83A1-F6EECF244321}">
                  <p14:modId xmlns:p14="http://schemas.microsoft.com/office/powerpoint/2010/main" val="1779992939"/>
                </p:ext>
              </p:extLst>
            </p:nvPr>
          </p:nvGraphicFramePr>
          <p:xfrm>
            <a:off x="2512" y="3120"/>
            <a:ext cx="1136" cy="898"/>
          </p:xfrm>
          <a:graphic>
            <a:graphicData uri="http://schemas.openxmlformats.org/presentationml/2006/ole">
              <mc:AlternateContent xmlns:mc="http://schemas.openxmlformats.org/markup-compatibility/2006">
                <mc:Choice xmlns:v="urn:schemas-microsoft-com:vml" Requires="v">
                  <p:oleObj spid="_x0000_s8232" name="Equation" r:id="rId4" imgW="2031840" imgH="1879560" progId="Equation.3">
                    <p:embed/>
                  </p:oleObj>
                </mc:Choice>
                <mc:Fallback>
                  <p:oleObj name="Equation" r:id="rId4" imgW="2031840" imgH="1879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2" y="3120"/>
                          <a:ext cx="1136" cy="898"/>
                        </a:xfrm>
                        <a:prstGeom prst="rect">
                          <a:avLst/>
                        </a:prstGeom>
                        <a:noFill/>
                        <a:ln>
                          <a:noFill/>
                        </a:ln>
                        <a:effectLst/>
                      </p:spPr>
                    </p:pic>
                  </p:oleObj>
                </mc:Fallback>
              </mc:AlternateContent>
            </a:graphicData>
          </a:graphic>
        </p:graphicFrame>
      </p:grpSp>
      <p:sp>
        <p:nvSpPr>
          <p:cNvPr id="86" name="Line 26"/>
          <p:cNvSpPr>
            <a:spLocks noChangeShapeType="1"/>
          </p:cNvSpPr>
          <p:nvPr/>
        </p:nvSpPr>
        <p:spPr bwMode="auto">
          <a:xfrm>
            <a:off x="4343400" y="5791200"/>
            <a:ext cx="990600" cy="0"/>
          </a:xfrm>
          <a:prstGeom prst="line">
            <a:avLst/>
          </a:prstGeom>
          <a:noFill/>
          <a:ln w="1143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4284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ppt_x"/>
                                          </p:val>
                                        </p:tav>
                                        <p:tav tm="100000">
                                          <p:val>
                                            <p:strVal val="#ppt_x"/>
                                          </p:val>
                                        </p:tav>
                                      </p:tavLst>
                                    </p:anim>
                                    <p:anim calcmode="lin" valueType="num">
                                      <p:cBhvr additive="base">
                                        <p:cTn id="16" dur="500" fill="hold"/>
                                        <p:tgtEl>
                                          <p:spTgt spid="71"/>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9" presetClass="entr" presetSubtype="0" fill="hold" nodeType="afterEffect">
                                  <p:stCondLst>
                                    <p:cond delay="100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ppt_x"/>
                                          </p:val>
                                        </p:tav>
                                        <p:tav tm="100000">
                                          <p:val>
                                            <p:strVal val="#ppt_x"/>
                                          </p:val>
                                        </p:tav>
                                      </p:tavLst>
                                    </p:anim>
                                    <p:anim calcmode="lin" valueType="num">
                                      <p:cBhvr additive="base">
                                        <p:cTn id="26" dur="500" fill="hold"/>
                                        <p:tgtEl>
                                          <p:spTgt spid="8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fill="hold"/>
                                        <p:tgtEl>
                                          <p:spTgt spid="82"/>
                                        </p:tgtEl>
                                        <p:attrNameLst>
                                          <p:attrName>ppt_x</p:attrName>
                                        </p:attrNameLst>
                                      </p:cBhvr>
                                      <p:tavLst>
                                        <p:tav tm="0">
                                          <p:val>
                                            <p:strVal val="#ppt_x"/>
                                          </p:val>
                                        </p:tav>
                                        <p:tav tm="100000">
                                          <p:val>
                                            <p:strVal val="#ppt_x"/>
                                          </p:val>
                                        </p:tav>
                                      </p:tavLst>
                                    </p:anim>
                                    <p:anim calcmode="lin" valueType="num">
                                      <p:cBhvr additive="base">
                                        <p:cTn id="3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spcAft>
                <a:spcPts val="0"/>
              </a:spcAft>
              <a:defRPr/>
            </a:pPr>
            <a:r>
              <a:rPr lang="en-US" sz="2000" b="1" u="sng" dirty="0" smtClean="0">
                <a:latin typeface="Times New Roman" pitchFamily="18" charset="0"/>
                <a:cs typeface="Times New Roman" pitchFamily="18" charset="0"/>
              </a:rPr>
              <a:t>Isomorphism of Graph</a:t>
            </a:r>
            <a:endParaRPr lang="en-US" sz="2000" b="1" u="sng" dirty="0">
              <a:latin typeface="Times New Roman" pitchFamily="18" charset="0"/>
              <a:cs typeface="Times New Roman" pitchFamily="18" charset="0"/>
            </a:endParaRPr>
          </a:p>
          <a:p>
            <a:pPr marL="342900" indent="-342900">
              <a:spcAft>
                <a:spcPts val="0"/>
              </a:spcAft>
              <a:buBlip>
                <a:blip r:embed="rId2"/>
              </a:buBlip>
              <a:defRPr/>
            </a:pPr>
            <a:r>
              <a:rPr lang="en-US" sz="2000" b="1" dirty="0" smtClean="0">
                <a:latin typeface="Times New Roman" pitchFamily="18" charset="0"/>
                <a:cs typeface="Times New Roman" pitchFamily="18" charset="0"/>
              </a:rPr>
              <a:t>Definition 1:</a:t>
            </a:r>
            <a:r>
              <a:rPr lang="en-US" sz="2000" dirty="0" smtClean="0">
                <a:latin typeface="Times New Roman" pitchFamily="18" charset="0"/>
                <a:cs typeface="Times New Roman" pitchFamily="18" charset="0"/>
              </a:rPr>
              <a:t> </a:t>
            </a:r>
          </a:p>
          <a:p>
            <a:pPr lvl="1">
              <a:buFontTx/>
              <a:buNone/>
            </a:pPr>
            <a:r>
              <a:rPr lang="en-US" sz="2000" dirty="0">
                <a:latin typeface="Times New Roman" pitchFamily="18" charset="0"/>
                <a:cs typeface="Times New Roman" pitchFamily="18" charset="0"/>
              </a:rPr>
              <a:t>The simple graphs G</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,E</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G</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,E</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are </a:t>
            </a:r>
            <a:r>
              <a:rPr lang="en-US" sz="2000" b="1" i="1" dirty="0">
                <a:latin typeface="Times New Roman" pitchFamily="18" charset="0"/>
                <a:cs typeface="Times New Roman" pitchFamily="18" charset="0"/>
              </a:rPr>
              <a:t>isomorphic </a:t>
            </a:r>
            <a:r>
              <a:rPr lang="en-US" sz="2000" dirty="0">
                <a:latin typeface="Times New Roman" pitchFamily="18" charset="0"/>
                <a:cs typeface="Times New Roman" pitchFamily="18" charset="0"/>
              </a:rPr>
              <a:t>if there is a </a:t>
            </a:r>
            <a:r>
              <a:rPr lang="en-US" sz="2000" dirty="0">
                <a:solidFill>
                  <a:srgbClr val="FF0000"/>
                </a:solidFill>
                <a:latin typeface="Times New Roman" pitchFamily="18" charset="0"/>
                <a:cs typeface="Times New Roman" pitchFamily="18" charset="0"/>
              </a:rPr>
              <a:t>one-to-one and onto function f from V</a:t>
            </a:r>
            <a:r>
              <a:rPr lang="en-US" sz="2000" baseline="-25000" dirty="0">
                <a:solidFill>
                  <a:srgbClr val="FF0000"/>
                </a:solidFill>
                <a:latin typeface="Times New Roman" pitchFamily="18" charset="0"/>
                <a:cs typeface="Times New Roman" pitchFamily="18" charset="0"/>
              </a:rPr>
              <a:t>1</a:t>
            </a:r>
            <a:r>
              <a:rPr lang="en-US" sz="2000" dirty="0">
                <a:solidFill>
                  <a:srgbClr val="FF0000"/>
                </a:solidFill>
                <a:latin typeface="Times New Roman" pitchFamily="18" charset="0"/>
                <a:cs typeface="Times New Roman" pitchFamily="18" charset="0"/>
              </a:rPr>
              <a:t> to V</a:t>
            </a:r>
            <a:r>
              <a:rPr lang="en-US" sz="2000" baseline="-25000" dirty="0">
                <a:solidFill>
                  <a:srgbClr val="FF0000"/>
                </a:solidFill>
                <a:latin typeface="Times New Roman" pitchFamily="18" charset="0"/>
                <a:cs typeface="Times New Roman" pitchFamily="18" charset="0"/>
              </a:rPr>
              <a:t>2</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with the property that a and b are adjacent in G</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if and only if f(a) and f(b) are adjacent in G</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for all a and b in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Such a function f is called an </a:t>
            </a:r>
            <a:r>
              <a:rPr lang="en-US" sz="2000" b="1" i="1" dirty="0">
                <a:latin typeface="Times New Roman" pitchFamily="18" charset="0"/>
                <a:cs typeface="Times New Roman" pitchFamily="18" charset="0"/>
              </a:rPr>
              <a:t>isomorphism</a:t>
            </a:r>
            <a:r>
              <a:rPr lang="en-US" sz="2000" dirty="0">
                <a:latin typeface="Times New Roman" pitchFamily="18" charset="0"/>
                <a:cs typeface="Times New Roman" pitchFamily="18" charset="0"/>
              </a:rPr>
              <a:t>.</a:t>
            </a:r>
          </a:p>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Necessary condition for </a:t>
            </a:r>
            <a:r>
              <a:rPr lang="en-US" sz="2000" b="1" dirty="0">
                <a:latin typeface="Times New Roman" pitchFamily="18" charset="0"/>
                <a:cs typeface="Times New Roman" pitchFamily="18" charset="0"/>
              </a:rPr>
              <a:t>G</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 = (V</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,E</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 </a:t>
            </a:r>
            <a:r>
              <a:rPr lang="en-US" altLang="zh-TW" sz="2000" b="1" spc="20" dirty="0" smtClean="0">
                <a:latin typeface="Times New Roman" pitchFamily="18" charset="0"/>
                <a:ea typeface="DejaVu Sans" charset="0"/>
                <a:cs typeface="Times New Roman" pitchFamily="18" charset="0"/>
              </a:rPr>
              <a:t>to </a:t>
            </a:r>
            <a:r>
              <a:rPr lang="en-US" altLang="zh-TW" sz="2000" b="1" spc="20" dirty="0">
                <a:latin typeface="Times New Roman" pitchFamily="18" charset="0"/>
                <a:ea typeface="DejaVu Sans" charset="0"/>
                <a:cs typeface="Times New Roman" pitchFamily="18" charset="0"/>
              </a:rPr>
              <a:t>be isomorphic to </a:t>
            </a:r>
            <a:r>
              <a:rPr lang="en-US" sz="2000" b="1" dirty="0">
                <a:latin typeface="Times New Roman" pitchFamily="18" charset="0"/>
                <a:cs typeface="Times New Roman" pitchFamily="18" charset="0"/>
              </a:rPr>
              <a:t>G</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 (V</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,E</a:t>
            </a:r>
            <a:r>
              <a:rPr lang="en-US" sz="2000" b="1" baseline="-25000" dirty="0">
                <a:latin typeface="Times New Roman" pitchFamily="18" charset="0"/>
                <a:cs typeface="Times New Roman" pitchFamily="18" charset="0"/>
              </a:rPr>
              <a:t>2</a:t>
            </a:r>
            <a:r>
              <a:rPr lang="en-US" sz="2000" b="1" dirty="0" smtClean="0">
                <a:latin typeface="Times New Roman" pitchFamily="18" charset="0"/>
                <a:cs typeface="Times New Roman" pitchFamily="18" charset="0"/>
              </a:rPr>
              <a:t>): </a:t>
            </a:r>
            <a:endParaRPr lang="en-US" altLang="zh-TW" sz="2000" b="1" spc="20" dirty="0" smtClean="0">
              <a:latin typeface="Times New Roman" pitchFamily="18" charset="0"/>
              <a:ea typeface="DejaVu Sans" charset="0"/>
              <a:cs typeface="Times New Roman" pitchFamily="18" charset="0"/>
            </a:endParaRPr>
          </a:p>
          <a:p>
            <a:pPr marL="800100" lvl="1" indent="-342900">
              <a:lnSpc>
                <a:spcPct val="90000"/>
              </a:lnSpc>
              <a:spcAft>
                <a:spcPct val="20000"/>
              </a:spcAft>
              <a:buFont typeface="Wingdings" pitchFamily="2" charset="2"/>
              <a:buChar char="ü"/>
            </a:pPr>
            <a:r>
              <a:rPr lang="en-US" sz="2000" dirty="0" smtClean="0">
                <a:latin typeface="Times New Roman" pitchFamily="18" charset="0"/>
                <a:cs typeface="Times New Roman" pitchFamily="18" charset="0"/>
              </a:rPr>
              <a:t>V</a:t>
            </a:r>
            <a:r>
              <a:rPr lang="en-US" sz="2000" baseline="-25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and E</a:t>
            </a:r>
            <a:r>
              <a:rPr lang="en-US" sz="2000" baseline="-25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 E</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t>
            </a:r>
          </a:p>
          <a:p>
            <a:pPr marL="800100" lvl="1" indent="-342900">
              <a:lnSpc>
                <a:spcPct val="90000"/>
              </a:lnSpc>
              <a:spcAft>
                <a:spcPct val="20000"/>
              </a:spcAft>
              <a:buFont typeface="Wingdings" pitchFamily="2" charset="2"/>
              <a:buChar char="ü"/>
            </a:pPr>
            <a:r>
              <a:rPr lang="en-US" sz="2000" dirty="0">
                <a:latin typeface="Times New Roman" pitchFamily="18" charset="0"/>
                <a:cs typeface="Times New Roman" pitchFamily="18" charset="0"/>
                <a:sym typeface="Symbol" pitchFamily="18" charset="2"/>
              </a:rPr>
              <a:t>The number of vertices with degree n is the same in both graphs.</a:t>
            </a:r>
          </a:p>
          <a:p>
            <a:pPr marL="800100" lvl="1" indent="-342900">
              <a:lnSpc>
                <a:spcPct val="90000"/>
              </a:lnSpc>
              <a:spcAft>
                <a:spcPct val="20000"/>
              </a:spcAft>
              <a:buFont typeface="Wingdings" pitchFamily="2" charset="2"/>
              <a:buChar char="ü"/>
            </a:pPr>
            <a:r>
              <a:rPr lang="en-US" sz="2000" dirty="0" smtClean="0">
                <a:latin typeface="Times New Roman" pitchFamily="18" charset="0"/>
                <a:cs typeface="Times New Roman" pitchFamily="18" charset="0"/>
                <a:sym typeface="Symbol" pitchFamily="18" charset="2"/>
              </a:rPr>
              <a:t>For </a:t>
            </a:r>
            <a:r>
              <a:rPr lang="en-US" sz="2000" dirty="0">
                <a:latin typeface="Times New Roman" pitchFamily="18" charset="0"/>
                <a:cs typeface="Times New Roman" pitchFamily="18" charset="0"/>
                <a:sym typeface="Symbol" pitchFamily="18" charset="2"/>
              </a:rPr>
              <a:t>every proper </a:t>
            </a:r>
            <a:r>
              <a:rPr lang="en-US" sz="2000" dirty="0" err="1">
                <a:latin typeface="Times New Roman" pitchFamily="18" charset="0"/>
                <a:cs typeface="Times New Roman" pitchFamily="18" charset="0"/>
                <a:sym typeface="Symbol" pitchFamily="18" charset="2"/>
              </a:rPr>
              <a:t>subgraph</a:t>
            </a:r>
            <a:r>
              <a:rPr lang="en-US" sz="2000" dirty="0">
                <a:latin typeface="Times New Roman" pitchFamily="18" charset="0"/>
                <a:cs typeface="Times New Roman" pitchFamily="18" charset="0"/>
                <a:sym typeface="Symbol" pitchFamily="18" charset="2"/>
              </a:rPr>
              <a:t> g of one graph, there is a proper </a:t>
            </a:r>
            <a:r>
              <a:rPr lang="en-US" sz="2000" dirty="0" err="1">
                <a:latin typeface="Times New Roman" pitchFamily="18" charset="0"/>
                <a:cs typeface="Times New Roman" pitchFamily="18" charset="0"/>
                <a:sym typeface="Symbol" pitchFamily="18" charset="2"/>
              </a:rPr>
              <a:t>subgraph</a:t>
            </a:r>
            <a:r>
              <a:rPr lang="en-US" sz="2000" dirty="0">
                <a:latin typeface="Times New Roman" pitchFamily="18" charset="0"/>
                <a:cs typeface="Times New Roman" pitchFamily="18" charset="0"/>
                <a:sym typeface="Symbol" pitchFamily="18" charset="2"/>
              </a:rPr>
              <a:t> of the other graph that is isomorphic to g</a:t>
            </a:r>
            <a:r>
              <a:rPr lang="en-US" sz="2000" dirty="0" smtClean="0">
                <a:latin typeface="Times New Roman" pitchFamily="18" charset="0"/>
                <a:cs typeface="Times New Roman" pitchFamily="18" charset="0"/>
                <a:sym typeface="Symbol" pitchFamily="18" charset="2"/>
              </a:rPr>
              <a:t>.</a:t>
            </a:r>
            <a:endParaRPr lang="en-US" sz="2000" dirty="0">
              <a:latin typeface="Times New Roman" pitchFamily="18" charset="0"/>
              <a:cs typeface="Times New Roman" pitchFamily="18" charset="0"/>
              <a:sym typeface="Symbol" pitchFamily="18" charset="2"/>
            </a:endParaRP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8: </a:t>
            </a:r>
            <a:r>
              <a:rPr lang="en-US" altLang="zh-TW" sz="2000" spc="20" dirty="0">
                <a:latin typeface="Times New Roman" pitchFamily="18" charset="0"/>
                <a:ea typeface="DejaVu Sans" charset="0"/>
                <a:cs typeface="Times New Roman" pitchFamily="18" charset="0"/>
              </a:rPr>
              <a:t>Show that the graphs G = (V,E) and </a:t>
            </a:r>
            <a:r>
              <a:rPr lang="en-US" altLang="zh-TW" sz="2000" spc="20" dirty="0" smtClean="0">
                <a:latin typeface="Times New Roman" pitchFamily="18" charset="0"/>
                <a:ea typeface="DejaVu Sans" charset="0"/>
                <a:cs typeface="Times New Roman" pitchFamily="18" charset="0"/>
              </a:rPr>
              <a:t>H </a:t>
            </a:r>
            <a:r>
              <a:rPr lang="en-US" altLang="zh-TW" sz="2000" spc="20" dirty="0">
                <a:latin typeface="Times New Roman" pitchFamily="18" charset="0"/>
                <a:ea typeface="DejaVu Sans" charset="0"/>
                <a:cs typeface="Times New Roman" pitchFamily="18" charset="0"/>
              </a:rPr>
              <a:t>= (W,F) are </a:t>
            </a:r>
            <a:r>
              <a:rPr lang="en-US" altLang="zh-TW" sz="2000" spc="20" dirty="0" smtClean="0">
                <a:latin typeface="Times New Roman" pitchFamily="18" charset="0"/>
                <a:ea typeface="DejaVu Sans" charset="0"/>
                <a:cs typeface="Times New Roman" pitchFamily="18" charset="0"/>
              </a:rPr>
              <a:t>isomorphic.</a:t>
            </a: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r>
              <a:rPr lang="en-US" sz="2000" i="1" dirty="0" smtClean="0">
                <a:latin typeface="Times New Roman" pitchFamily="18" charset="0"/>
                <a:cs typeface="Times New Roman" pitchFamily="18" charset="0"/>
              </a:rPr>
              <a:t>Solution</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The function f with f(u</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f(u</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4</a:t>
            </a:r>
            <a:r>
              <a:rPr lang="en-US" sz="2000" dirty="0">
                <a:latin typeface="Times New Roman" pitchFamily="18" charset="0"/>
                <a:cs typeface="Times New Roman" pitchFamily="18" charset="0"/>
              </a:rPr>
              <a:t>, f(u</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f(u</a:t>
            </a:r>
            <a:r>
              <a:rPr lang="en-US" sz="2000" baseline="-25000" dirty="0">
                <a:latin typeface="Times New Roman" pitchFamily="18" charset="0"/>
                <a:cs typeface="Times New Roman" pitchFamily="18" charset="0"/>
              </a:rPr>
              <a:t>4</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is a one-to-one correspondence between V and W. </a:t>
            </a:r>
            <a:r>
              <a:rPr lang="en-US" sz="2000" dirty="0" smtClean="0">
                <a:latin typeface="Times New Roman" pitchFamily="18" charset="0"/>
                <a:cs typeface="Times New Roman" pitchFamily="18" charset="0"/>
              </a:rPr>
              <a:t>f(u</a:t>
            </a:r>
            <a:r>
              <a:rPr lang="en-US" sz="2000" baseline="-25000" dirty="0" smtClean="0">
                <a:latin typeface="Times New Roman" pitchFamily="18" charset="0"/>
                <a:cs typeface="Times New Roman" pitchFamily="18" charset="0"/>
              </a:rPr>
              <a:t>1</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f(u</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4</a:t>
            </a:r>
            <a:r>
              <a:rPr lang="en-US" sz="2000" dirty="0">
                <a:latin typeface="Times New Roman" pitchFamily="18" charset="0"/>
                <a:cs typeface="Times New Roman" pitchFamily="18" charset="0"/>
              </a:rPr>
              <a:t>, f(u</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f(u</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f(u</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4</a:t>
            </a:r>
            <a:r>
              <a:rPr lang="en-US" sz="2000" dirty="0">
                <a:latin typeface="Times New Roman" pitchFamily="18" charset="0"/>
                <a:cs typeface="Times New Roman" pitchFamily="18" charset="0"/>
              </a:rPr>
              <a:t> and </a:t>
            </a:r>
            <a:r>
              <a:rPr lang="en-US" sz="2000" dirty="0" smtClean="0">
                <a:latin typeface="Times New Roman" pitchFamily="18" charset="0"/>
                <a:cs typeface="Times New Roman" pitchFamily="18" charset="0"/>
              </a:rPr>
              <a:t>f(u</a:t>
            </a:r>
            <a:r>
              <a:rPr lang="en-US" sz="2000" baseline="-25000" dirty="0" smtClean="0">
                <a:latin typeface="Times New Roman" pitchFamily="18" charset="0"/>
                <a:cs typeface="Times New Roman" pitchFamily="18" charset="0"/>
              </a:rPr>
              <a:t>3</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and f(u</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f(u</a:t>
            </a:r>
            <a:r>
              <a:rPr lang="en-US" sz="2000" baseline="-25000" dirty="0">
                <a:latin typeface="Times New Roman" pitchFamily="18" charset="0"/>
                <a:cs typeface="Times New Roman" pitchFamily="18" charset="0"/>
              </a:rPr>
              <a:t>4</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are adjacent in H.</a:t>
            </a:r>
            <a:endParaRPr lang="en-US" altLang="zh-TW" sz="2000" spc="20" dirty="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24</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grpSp>
        <p:nvGrpSpPr>
          <p:cNvPr id="87" name="Group 25"/>
          <p:cNvGrpSpPr>
            <a:grpSpLocks/>
          </p:cNvGrpSpPr>
          <p:nvPr/>
        </p:nvGrpSpPr>
        <p:grpSpPr bwMode="auto">
          <a:xfrm>
            <a:off x="1447800" y="4495800"/>
            <a:ext cx="1789113" cy="1219201"/>
            <a:chOff x="1200" y="1706"/>
            <a:chExt cx="1127" cy="768"/>
          </a:xfrm>
          <a:solidFill>
            <a:schemeClr val="bg2"/>
          </a:solidFill>
        </p:grpSpPr>
        <p:sp>
          <p:nvSpPr>
            <p:cNvPr id="88" name="Text Box 13"/>
            <p:cNvSpPr txBox="1">
              <a:spLocks noChangeArrowheads="1"/>
            </p:cNvSpPr>
            <p:nvPr/>
          </p:nvSpPr>
          <p:spPr bwMode="auto">
            <a:xfrm>
              <a:off x="1632" y="2241"/>
              <a:ext cx="229" cy="233"/>
            </a:xfrm>
            <a:prstGeom prst="rect">
              <a:avLst/>
            </a:prstGeom>
            <a:no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latin typeface="Times New Roman" pitchFamily="18" charset="0"/>
                  <a:cs typeface="Times New Roman" pitchFamily="18" charset="0"/>
                </a:rPr>
                <a:t>G</a:t>
              </a:r>
            </a:p>
          </p:txBody>
        </p:sp>
        <p:sp>
          <p:nvSpPr>
            <p:cNvPr id="89" name="Line 8"/>
            <p:cNvSpPr>
              <a:spLocks noChangeShapeType="1"/>
            </p:cNvSpPr>
            <p:nvPr/>
          </p:nvSpPr>
          <p:spPr bwMode="auto">
            <a:xfrm>
              <a:off x="1536" y="1824"/>
              <a:ext cx="480" cy="0"/>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Line 9"/>
            <p:cNvSpPr>
              <a:spLocks noChangeShapeType="1"/>
            </p:cNvSpPr>
            <p:nvPr/>
          </p:nvSpPr>
          <p:spPr bwMode="auto">
            <a:xfrm>
              <a:off x="2016" y="1824"/>
              <a:ext cx="0" cy="384"/>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Line 10"/>
            <p:cNvSpPr>
              <a:spLocks noChangeShapeType="1"/>
            </p:cNvSpPr>
            <p:nvPr/>
          </p:nvSpPr>
          <p:spPr bwMode="auto">
            <a:xfrm>
              <a:off x="1536" y="1824"/>
              <a:ext cx="0" cy="384"/>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Line 12"/>
            <p:cNvSpPr>
              <a:spLocks noChangeShapeType="1"/>
            </p:cNvSpPr>
            <p:nvPr/>
          </p:nvSpPr>
          <p:spPr bwMode="auto">
            <a:xfrm>
              <a:off x="1536" y="2256"/>
              <a:ext cx="480" cy="0"/>
            </a:xfrm>
            <a:prstGeom prst="line">
              <a:avLst/>
            </a:prstGeom>
            <a:grp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Oval 4"/>
            <p:cNvSpPr>
              <a:spLocks noChangeArrowheads="1"/>
            </p:cNvSpPr>
            <p:nvPr/>
          </p:nvSpPr>
          <p:spPr bwMode="auto">
            <a:xfrm>
              <a:off x="1488" y="177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Oval 5"/>
            <p:cNvSpPr>
              <a:spLocks noChangeArrowheads="1"/>
            </p:cNvSpPr>
            <p:nvPr/>
          </p:nvSpPr>
          <p:spPr bwMode="auto">
            <a:xfrm>
              <a:off x="1488" y="2208"/>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Oval 6"/>
            <p:cNvSpPr>
              <a:spLocks noChangeArrowheads="1"/>
            </p:cNvSpPr>
            <p:nvPr/>
          </p:nvSpPr>
          <p:spPr bwMode="auto">
            <a:xfrm>
              <a:off x="1968" y="177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7"/>
            <p:cNvSpPr>
              <a:spLocks noChangeArrowheads="1"/>
            </p:cNvSpPr>
            <p:nvPr/>
          </p:nvSpPr>
          <p:spPr bwMode="auto">
            <a:xfrm>
              <a:off x="1968" y="2208"/>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Text Box 14"/>
            <p:cNvSpPr txBox="1">
              <a:spLocks noChangeArrowheads="1"/>
            </p:cNvSpPr>
            <p:nvPr/>
          </p:nvSpPr>
          <p:spPr bwMode="auto">
            <a:xfrm>
              <a:off x="1251" y="1713"/>
              <a:ext cx="237" cy="233"/>
            </a:xfrm>
            <a:prstGeom prst="rect">
              <a:avLst/>
            </a:prstGeom>
            <a:no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imes New Roman" pitchFamily="18" charset="0"/>
                  <a:cs typeface="Times New Roman" pitchFamily="18" charset="0"/>
                </a:rPr>
                <a:t>u</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p:txBody>
        </p:sp>
        <p:sp>
          <p:nvSpPr>
            <p:cNvPr id="98" name="Text Box 15"/>
            <p:cNvSpPr txBox="1">
              <a:spLocks noChangeArrowheads="1"/>
            </p:cNvSpPr>
            <p:nvPr/>
          </p:nvSpPr>
          <p:spPr bwMode="auto">
            <a:xfrm>
              <a:off x="2064" y="1706"/>
              <a:ext cx="237" cy="233"/>
            </a:xfrm>
            <a:prstGeom prst="rect">
              <a:avLst/>
            </a:prstGeom>
            <a:no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imes New Roman" pitchFamily="18" charset="0"/>
                  <a:cs typeface="Times New Roman" pitchFamily="18" charset="0"/>
                </a:rPr>
                <a:t>u</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sp>
          <p:nvSpPr>
            <p:cNvPr id="99" name="Text Box 16"/>
            <p:cNvSpPr txBox="1">
              <a:spLocks noChangeArrowheads="1"/>
            </p:cNvSpPr>
            <p:nvPr/>
          </p:nvSpPr>
          <p:spPr bwMode="auto">
            <a:xfrm>
              <a:off x="1200" y="2112"/>
              <a:ext cx="237" cy="233"/>
            </a:xfrm>
            <a:prstGeom prst="rect">
              <a:avLst/>
            </a:prstGeom>
            <a:no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imes New Roman" pitchFamily="18" charset="0"/>
                  <a:cs typeface="Times New Roman" pitchFamily="18" charset="0"/>
                </a:rPr>
                <a:t>u</a:t>
              </a:r>
              <a:r>
                <a:rPr lang="en-US" baseline="-25000" dirty="0">
                  <a:latin typeface="Times New Roman" pitchFamily="18" charset="0"/>
                  <a:cs typeface="Times New Roman" pitchFamily="18" charset="0"/>
                </a:rPr>
                <a:t>3</a:t>
              </a:r>
              <a:endParaRPr lang="en-US" dirty="0">
                <a:latin typeface="Times New Roman" pitchFamily="18" charset="0"/>
                <a:cs typeface="Times New Roman" pitchFamily="18" charset="0"/>
              </a:endParaRPr>
            </a:p>
          </p:txBody>
        </p:sp>
        <p:sp>
          <p:nvSpPr>
            <p:cNvPr id="100" name="Text Box 17"/>
            <p:cNvSpPr txBox="1">
              <a:spLocks noChangeArrowheads="1"/>
            </p:cNvSpPr>
            <p:nvPr/>
          </p:nvSpPr>
          <p:spPr bwMode="auto">
            <a:xfrm>
              <a:off x="2076" y="2112"/>
              <a:ext cx="251" cy="233"/>
            </a:xfrm>
            <a:prstGeom prst="rect">
              <a:avLst/>
            </a:prstGeom>
            <a:no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u</a:t>
              </a:r>
              <a:r>
                <a:rPr lang="en-US" baseline="-25000" dirty="0"/>
                <a:t>4</a:t>
              </a:r>
              <a:endParaRPr lang="en-US" dirty="0"/>
            </a:p>
          </p:txBody>
        </p:sp>
      </p:grpSp>
      <p:grpSp>
        <p:nvGrpSpPr>
          <p:cNvPr id="101" name="Group 34"/>
          <p:cNvGrpSpPr>
            <a:grpSpLocks/>
          </p:cNvGrpSpPr>
          <p:nvPr/>
        </p:nvGrpSpPr>
        <p:grpSpPr bwMode="auto">
          <a:xfrm>
            <a:off x="4114802" y="4419600"/>
            <a:ext cx="2209801" cy="1131888"/>
            <a:chOff x="2640" y="1680"/>
            <a:chExt cx="1392" cy="713"/>
          </a:xfrm>
        </p:grpSpPr>
        <p:sp>
          <p:nvSpPr>
            <p:cNvPr id="102" name="Line 23"/>
            <p:cNvSpPr>
              <a:spLocks noChangeShapeType="1"/>
            </p:cNvSpPr>
            <p:nvPr/>
          </p:nvSpPr>
          <p:spPr bwMode="auto">
            <a:xfrm>
              <a:off x="2880" y="1824"/>
              <a:ext cx="864"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Line 24"/>
            <p:cNvSpPr>
              <a:spLocks noChangeShapeType="1"/>
            </p:cNvSpPr>
            <p:nvPr/>
          </p:nvSpPr>
          <p:spPr bwMode="auto">
            <a:xfrm flipV="1">
              <a:off x="2880" y="1824"/>
              <a:ext cx="864"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Line 27"/>
            <p:cNvSpPr>
              <a:spLocks noChangeShapeType="1"/>
            </p:cNvSpPr>
            <p:nvPr/>
          </p:nvSpPr>
          <p:spPr bwMode="auto">
            <a:xfrm>
              <a:off x="2928" y="1872"/>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Line 28"/>
            <p:cNvSpPr>
              <a:spLocks noChangeShapeType="1"/>
            </p:cNvSpPr>
            <p:nvPr/>
          </p:nvSpPr>
          <p:spPr bwMode="auto">
            <a:xfrm>
              <a:off x="3744" y="1872"/>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Oval 19"/>
            <p:cNvSpPr>
              <a:spLocks noChangeArrowheads="1"/>
            </p:cNvSpPr>
            <p:nvPr/>
          </p:nvSpPr>
          <p:spPr bwMode="auto">
            <a:xfrm>
              <a:off x="2880" y="177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20"/>
            <p:cNvSpPr>
              <a:spLocks noChangeArrowheads="1"/>
            </p:cNvSpPr>
            <p:nvPr/>
          </p:nvSpPr>
          <p:spPr bwMode="auto">
            <a:xfrm>
              <a:off x="3696" y="177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21"/>
            <p:cNvSpPr>
              <a:spLocks noChangeArrowheads="1"/>
            </p:cNvSpPr>
            <p:nvPr/>
          </p:nvSpPr>
          <p:spPr bwMode="auto">
            <a:xfrm>
              <a:off x="2880" y="225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22"/>
            <p:cNvSpPr>
              <a:spLocks noChangeArrowheads="1"/>
            </p:cNvSpPr>
            <p:nvPr/>
          </p:nvSpPr>
          <p:spPr bwMode="auto">
            <a:xfrm>
              <a:off x="3696" y="2256"/>
              <a:ext cx="96" cy="96"/>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Text Box 29"/>
            <p:cNvSpPr txBox="1">
              <a:spLocks noChangeArrowheads="1"/>
            </p:cNvSpPr>
            <p:nvPr/>
          </p:nvSpPr>
          <p:spPr bwMode="auto">
            <a:xfrm>
              <a:off x="2640" y="1687"/>
              <a:ext cx="2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1</a:t>
              </a:r>
              <a:endParaRPr lang="en-US" dirty="0">
                <a:latin typeface="Times New Roman" pitchFamily="18" charset="0"/>
                <a:cs typeface="Times New Roman" pitchFamily="18" charset="0"/>
              </a:endParaRPr>
            </a:p>
          </p:txBody>
        </p:sp>
        <p:sp>
          <p:nvSpPr>
            <p:cNvPr id="111" name="Text Box 30"/>
            <p:cNvSpPr txBox="1">
              <a:spLocks noChangeArrowheads="1"/>
            </p:cNvSpPr>
            <p:nvPr/>
          </p:nvSpPr>
          <p:spPr bwMode="auto">
            <a:xfrm>
              <a:off x="3795" y="1680"/>
              <a:ext cx="2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sp>
          <p:nvSpPr>
            <p:cNvPr id="112" name="Text Box 31"/>
            <p:cNvSpPr txBox="1">
              <a:spLocks noChangeArrowheads="1"/>
            </p:cNvSpPr>
            <p:nvPr/>
          </p:nvSpPr>
          <p:spPr bwMode="auto">
            <a:xfrm>
              <a:off x="2652" y="2112"/>
              <a:ext cx="243" cy="233"/>
            </a:xfrm>
            <a:prstGeom prst="rect">
              <a:avLst/>
            </a:prstGeom>
            <a:no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3</a:t>
              </a:r>
              <a:endParaRPr lang="en-US" dirty="0">
                <a:latin typeface="Times New Roman" pitchFamily="18" charset="0"/>
                <a:cs typeface="Times New Roman" pitchFamily="18" charset="0"/>
              </a:endParaRPr>
            </a:p>
          </p:txBody>
        </p:sp>
        <p:sp>
          <p:nvSpPr>
            <p:cNvPr id="113" name="Text Box 32"/>
            <p:cNvSpPr txBox="1">
              <a:spLocks noChangeArrowheads="1"/>
            </p:cNvSpPr>
            <p:nvPr/>
          </p:nvSpPr>
          <p:spPr bwMode="auto">
            <a:xfrm>
              <a:off x="3756" y="2112"/>
              <a:ext cx="2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Times New Roman" pitchFamily="18" charset="0"/>
                  <a:cs typeface="Times New Roman" pitchFamily="18" charset="0"/>
                </a:rPr>
                <a:t>v</a:t>
              </a:r>
              <a:r>
                <a:rPr lang="en-US" baseline="-25000" dirty="0">
                  <a:latin typeface="Times New Roman" pitchFamily="18" charset="0"/>
                  <a:cs typeface="Times New Roman" pitchFamily="18" charset="0"/>
                </a:rPr>
                <a:t>4</a:t>
              </a:r>
              <a:endParaRPr lang="en-US" dirty="0">
                <a:latin typeface="Times New Roman" pitchFamily="18" charset="0"/>
                <a:cs typeface="Times New Roman" pitchFamily="18" charset="0"/>
              </a:endParaRPr>
            </a:p>
          </p:txBody>
        </p:sp>
        <p:sp>
          <p:nvSpPr>
            <p:cNvPr id="114" name="Text Box 33"/>
            <p:cNvSpPr txBox="1">
              <a:spLocks noChangeArrowheads="1"/>
            </p:cNvSpPr>
            <p:nvPr/>
          </p:nvSpPr>
          <p:spPr bwMode="auto">
            <a:xfrm>
              <a:off x="3206" y="2160"/>
              <a:ext cx="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latin typeface="Times New Roman" pitchFamily="18" charset="0"/>
                  <a:cs typeface="Times New Roman" pitchFamily="18" charset="0"/>
                </a:rPr>
                <a:t>H</a:t>
              </a:r>
            </a:p>
          </p:txBody>
        </p:sp>
      </p:grpSp>
    </p:spTree>
    <p:extLst>
      <p:ext uri="{BB962C8B-B14F-4D97-AF65-F5344CB8AC3E}">
        <p14:creationId xmlns:p14="http://schemas.microsoft.com/office/powerpoint/2010/main" val="255751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1500"/>
                            </p:stCondLst>
                            <p:childTnLst>
                              <p:par>
                                <p:cTn id="9" presetID="9" presetClass="entr" presetSubtype="0" fill="hold" nodeType="afterEffect">
                                  <p:stCondLst>
                                    <p:cond delay="1000"/>
                                  </p:stCondLst>
                                  <p:childTnLst>
                                    <p:set>
                                      <p:cBhvr>
                                        <p:cTn id="10" dur="1" fill="hold">
                                          <p:stCondLst>
                                            <p:cond delay="0"/>
                                          </p:stCondLst>
                                        </p:cTn>
                                        <p:tgtEl>
                                          <p:spTgt spid="101"/>
                                        </p:tgtEl>
                                        <p:attrNameLst>
                                          <p:attrName>style.visibility</p:attrName>
                                        </p:attrNameLst>
                                      </p:cBhvr>
                                      <p:to>
                                        <p:strVal val="visible"/>
                                      </p:to>
                                    </p:set>
                                    <p:animEffect transition="in" filter="dissolve">
                                      <p:cBhvr>
                                        <p:cTn id="1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Example 9: </a:t>
            </a:r>
            <a:r>
              <a:rPr lang="en-US" sz="2000" dirty="0" smtClean="0">
                <a:latin typeface="Times New Roman" pitchFamily="18" charset="0"/>
                <a:cs typeface="Times New Roman" pitchFamily="18" charset="0"/>
              </a:rPr>
              <a:t>Show </a:t>
            </a:r>
            <a:r>
              <a:rPr lang="en-US" sz="2000" dirty="0">
                <a:latin typeface="Times New Roman" pitchFamily="18" charset="0"/>
                <a:cs typeface="Times New Roman" pitchFamily="18" charset="0"/>
              </a:rPr>
              <a:t>that G and H are not isomorphic.</a:t>
            </a:r>
          </a:p>
          <a:p>
            <a:pPr>
              <a:spcAft>
                <a:spcPts val="0"/>
              </a:spcAft>
              <a:defRPr/>
            </a:pPr>
            <a:endParaRPr lang="en-US" altLang="zh-TW" sz="2000" dirty="0">
              <a:latin typeface="Times New Roman" pitchFamily="18" charset="0"/>
              <a:cs typeface="Times New Roman" pitchFamily="18" charset="0"/>
            </a:endParaRPr>
          </a:p>
          <a:p>
            <a:pPr lvl="1"/>
            <a:endParaRPr lang="en-US" altLang="zh-TW" sz="2000" dirty="0" smtClean="0">
              <a:latin typeface="Times New Roman" pitchFamily="18" charset="0"/>
              <a:cs typeface="Times New Roman" pitchFamily="18" charset="0"/>
            </a:endParaRPr>
          </a:p>
          <a:p>
            <a:pPr lvl="1"/>
            <a:endParaRPr lang="en-US" altLang="zh-TW" sz="2000" dirty="0">
              <a:latin typeface="Times New Roman" pitchFamily="18" charset="0"/>
              <a:cs typeface="Times New Roman" pitchFamily="18" charset="0"/>
            </a:endParaRPr>
          </a:p>
          <a:p>
            <a:pPr lvl="1">
              <a:spcAft>
                <a:spcPts val="0"/>
              </a:spcAft>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r>
              <a:rPr lang="en-US" altLang="zh-TW" sz="2000" b="1" spc="20" dirty="0" smtClean="0">
                <a:latin typeface="Times New Roman" pitchFamily="18" charset="0"/>
                <a:ea typeface="DejaVu Sans" charset="0"/>
                <a:cs typeface="Times New Roman" pitchFamily="18" charset="0"/>
              </a:rPr>
              <a:t>Solution</a:t>
            </a:r>
            <a:r>
              <a:rPr lang="en-US" altLang="zh-TW" sz="2000" b="1" spc="20" dirty="0">
                <a:latin typeface="Times New Roman" pitchFamily="18" charset="0"/>
                <a:ea typeface="DejaVu Sans" charset="0"/>
                <a:cs typeface="Times New Roman" pitchFamily="18" charset="0"/>
              </a:rPr>
              <a:t>:</a:t>
            </a:r>
            <a:r>
              <a:rPr lang="en-US" altLang="zh-TW" sz="2000" spc="20" dirty="0">
                <a:latin typeface="Times New Roman" pitchFamily="18" charset="0"/>
                <a:ea typeface="DejaVu Sans" charset="0"/>
                <a:cs typeface="Times New Roman" pitchFamily="18" charset="0"/>
              </a:rPr>
              <a:t> Both G and H have five vertices and six edges. However, H has a vertex of degree </a:t>
            </a:r>
            <a:r>
              <a:rPr lang="en-US" altLang="zh-TW" sz="2000" spc="20" dirty="0" smtClean="0">
                <a:latin typeface="Times New Roman" pitchFamily="18" charset="0"/>
                <a:ea typeface="DejaVu Sans" charset="0"/>
                <a:cs typeface="Times New Roman" pitchFamily="18" charset="0"/>
              </a:rPr>
              <a:t>one, namely</a:t>
            </a:r>
            <a:r>
              <a:rPr lang="en-US" altLang="zh-TW" sz="2000" spc="20" dirty="0">
                <a:latin typeface="Times New Roman" pitchFamily="18" charset="0"/>
                <a:ea typeface="DejaVu Sans" charset="0"/>
                <a:cs typeface="Times New Roman" pitchFamily="18" charset="0"/>
              </a:rPr>
              <a:t>, e , whereas G has no vertices of degree one. It follows that G and H </a:t>
            </a:r>
            <a:r>
              <a:rPr lang="en-US" altLang="zh-TW" sz="2000" spc="20" dirty="0">
                <a:solidFill>
                  <a:srgbClr val="FF0000"/>
                </a:solidFill>
                <a:latin typeface="Times New Roman" pitchFamily="18" charset="0"/>
                <a:ea typeface="DejaVu Sans" charset="0"/>
                <a:cs typeface="Times New Roman" pitchFamily="18" charset="0"/>
              </a:rPr>
              <a:t>are not </a:t>
            </a:r>
            <a:r>
              <a:rPr lang="en-US" altLang="zh-TW" sz="2000" spc="20" dirty="0" smtClean="0">
                <a:solidFill>
                  <a:srgbClr val="FF0000"/>
                </a:solidFill>
                <a:latin typeface="Times New Roman" pitchFamily="18" charset="0"/>
                <a:ea typeface="DejaVu Sans" charset="0"/>
                <a:cs typeface="Times New Roman" pitchFamily="18" charset="0"/>
              </a:rPr>
              <a:t>isomorphic</a:t>
            </a:r>
            <a:r>
              <a:rPr lang="en-US" altLang="zh-TW" sz="2000" spc="20" dirty="0" smtClean="0">
                <a:latin typeface="Times New Roman" pitchFamily="18" charset="0"/>
                <a:ea typeface="DejaVu Sans" charset="0"/>
                <a:cs typeface="Times New Roman" pitchFamily="18" charset="0"/>
              </a:rPr>
              <a:t>.</a:t>
            </a: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10: </a:t>
            </a:r>
            <a:r>
              <a:rPr lang="en-US" altLang="zh-TW" sz="2000" spc="20" dirty="0">
                <a:latin typeface="Times New Roman" pitchFamily="18" charset="0"/>
                <a:ea typeface="DejaVu Sans" charset="0"/>
                <a:cs typeface="Times New Roman" pitchFamily="18" charset="0"/>
              </a:rPr>
              <a:t> Determine whether G and H are isomorphic</a:t>
            </a:r>
            <a:r>
              <a:rPr lang="en-US" altLang="zh-TW" sz="2000" spc="20" dirty="0" smtClean="0">
                <a:latin typeface="Times New Roman" pitchFamily="18" charset="0"/>
                <a:ea typeface="DejaVu Sans" charset="0"/>
                <a:cs typeface="Times New Roman" pitchFamily="18" charset="0"/>
              </a:rPr>
              <a:t>.</a:t>
            </a: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r>
              <a:rPr lang="en-US" altLang="zh-TW" sz="2000" b="1" spc="20" dirty="0">
                <a:latin typeface="Times New Roman" pitchFamily="18" charset="0"/>
                <a:ea typeface="DejaVu Sans" charset="0"/>
                <a:cs typeface="Times New Roman" pitchFamily="18" charset="0"/>
              </a:rPr>
              <a:t>Solution: </a:t>
            </a:r>
            <a:r>
              <a:rPr lang="en-US" altLang="zh-TW" sz="2000" spc="20" dirty="0" smtClean="0">
                <a:latin typeface="Times New Roman" pitchFamily="18" charset="0"/>
                <a:ea typeface="DejaVu Sans" charset="0"/>
                <a:cs typeface="Times New Roman" pitchFamily="18" charset="0"/>
              </a:rPr>
              <a:t>G </a:t>
            </a:r>
            <a:r>
              <a:rPr lang="en-US" altLang="zh-TW" sz="2000" spc="20" dirty="0">
                <a:latin typeface="Times New Roman" pitchFamily="18" charset="0"/>
                <a:ea typeface="DejaVu Sans" charset="0"/>
                <a:cs typeface="Times New Roman" pitchFamily="18" charset="0"/>
              </a:rPr>
              <a:t>and H are </a:t>
            </a:r>
            <a:r>
              <a:rPr lang="en-US" altLang="zh-TW" sz="2000" spc="20" dirty="0">
                <a:solidFill>
                  <a:srgbClr val="FF0000"/>
                </a:solidFill>
                <a:latin typeface="Times New Roman" pitchFamily="18" charset="0"/>
                <a:ea typeface="DejaVu Sans" charset="0"/>
                <a:cs typeface="Times New Roman" pitchFamily="18" charset="0"/>
              </a:rPr>
              <a:t>not isomorphic</a:t>
            </a:r>
            <a:r>
              <a:rPr lang="en-US" altLang="zh-TW" sz="2000" spc="20" dirty="0">
                <a:latin typeface="Times New Roman" pitchFamily="18" charset="0"/>
                <a:ea typeface="DejaVu Sans" charset="0"/>
                <a:cs typeface="Times New Roman" pitchFamily="18" charset="0"/>
              </a:rPr>
              <a:t>. </a:t>
            </a:r>
            <a:r>
              <a:rPr lang="en-US" altLang="zh-TW" sz="2000" spc="20" dirty="0" smtClean="0">
                <a:latin typeface="Times New Roman" pitchFamily="18" charset="0"/>
                <a:ea typeface="DejaVu Sans" charset="0"/>
                <a:cs typeface="Times New Roman" pitchFamily="18" charset="0"/>
              </a:rPr>
              <a:t>Because </a:t>
            </a:r>
            <a:r>
              <a:rPr lang="en-US" altLang="zh-TW" sz="2000" spc="20" dirty="0" err="1">
                <a:latin typeface="Times New Roman" pitchFamily="18" charset="0"/>
                <a:ea typeface="DejaVu Sans" charset="0"/>
                <a:cs typeface="Times New Roman" pitchFamily="18" charset="0"/>
              </a:rPr>
              <a:t>deg</a:t>
            </a:r>
            <a:r>
              <a:rPr lang="en-US" altLang="zh-TW" sz="2000" spc="20" dirty="0">
                <a:latin typeface="Times New Roman" pitchFamily="18" charset="0"/>
                <a:ea typeface="DejaVu Sans" charset="0"/>
                <a:cs typeface="Times New Roman" pitchFamily="18" charset="0"/>
              </a:rPr>
              <a:t>(a) = 2 in G, </a:t>
            </a:r>
            <a:r>
              <a:rPr lang="en-US" altLang="zh-TW" sz="2000" spc="20" dirty="0" smtClean="0">
                <a:latin typeface="Times New Roman" pitchFamily="18" charset="0"/>
                <a:ea typeface="DejaVu Sans" charset="0"/>
                <a:cs typeface="Times New Roman" pitchFamily="18" charset="0"/>
              </a:rPr>
              <a:t>a must </a:t>
            </a:r>
            <a:r>
              <a:rPr lang="en-US" altLang="zh-TW" sz="2000" spc="20" dirty="0">
                <a:latin typeface="Times New Roman" pitchFamily="18" charset="0"/>
                <a:ea typeface="DejaVu Sans" charset="0"/>
                <a:cs typeface="Times New Roman" pitchFamily="18" charset="0"/>
              </a:rPr>
              <a:t>correspond to either t, u , x , or y in H, because these are the vertices of </a:t>
            </a:r>
            <a:r>
              <a:rPr lang="en-US" altLang="zh-TW" sz="2000" spc="20" dirty="0" smtClean="0">
                <a:latin typeface="Times New Roman" pitchFamily="18" charset="0"/>
                <a:ea typeface="DejaVu Sans" charset="0"/>
                <a:cs typeface="Times New Roman" pitchFamily="18" charset="0"/>
              </a:rPr>
              <a:t>degree</a:t>
            </a:r>
            <a:endParaRPr lang="en-US" altLang="zh-TW" sz="2000" spc="20" dirty="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25</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grpSp>
        <p:nvGrpSpPr>
          <p:cNvPr id="6" name="群組 78"/>
          <p:cNvGrpSpPr>
            <a:grpSpLocks/>
          </p:cNvGrpSpPr>
          <p:nvPr/>
        </p:nvGrpSpPr>
        <p:grpSpPr bwMode="auto">
          <a:xfrm>
            <a:off x="1447800" y="1143000"/>
            <a:ext cx="5791200" cy="1536700"/>
            <a:chOff x="1143000" y="2590800"/>
            <a:chExt cx="5791200" cy="1829594"/>
          </a:xfrm>
        </p:grpSpPr>
        <p:cxnSp>
          <p:nvCxnSpPr>
            <p:cNvPr id="7" name="AutoShape 23"/>
            <p:cNvCxnSpPr>
              <a:cxnSpLocks noChangeShapeType="1"/>
              <a:stCxn id="19" idx="3"/>
              <a:endCxn id="20" idx="7"/>
            </p:cNvCxnSpPr>
            <p:nvPr/>
          </p:nvCxnSpPr>
          <p:spPr bwMode="auto">
            <a:xfrm rot="5400000">
              <a:off x="1844582" y="2758982"/>
              <a:ext cx="501836" cy="5780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 name="AutoShape 24"/>
            <p:cNvCxnSpPr>
              <a:cxnSpLocks noChangeShapeType="1"/>
              <a:stCxn id="20" idx="4"/>
              <a:endCxn id="22" idx="0"/>
            </p:cNvCxnSpPr>
            <p:nvPr/>
          </p:nvCxnSpPr>
          <p:spPr bwMode="auto">
            <a:xfrm rot="5400000">
              <a:off x="1333500" y="3848100"/>
              <a:ext cx="83820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 name="AutoShape 26"/>
            <p:cNvCxnSpPr>
              <a:cxnSpLocks noChangeShapeType="1"/>
              <a:stCxn id="21" idx="4"/>
              <a:endCxn id="23" idx="4"/>
            </p:cNvCxnSpPr>
            <p:nvPr/>
          </p:nvCxnSpPr>
          <p:spPr bwMode="auto">
            <a:xfrm rot="5400000">
              <a:off x="2628900" y="3924300"/>
              <a:ext cx="99060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 name="AutoShape 27"/>
            <p:cNvCxnSpPr>
              <a:cxnSpLocks noChangeShapeType="1"/>
              <a:stCxn id="19" idx="5"/>
              <a:endCxn id="21" idx="1"/>
            </p:cNvCxnSpPr>
            <p:nvPr/>
          </p:nvCxnSpPr>
          <p:spPr bwMode="auto">
            <a:xfrm rot="16200000" flipH="1">
              <a:off x="2530382" y="2758982"/>
              <a:ext cx="501836" cy="5780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 name="AutoShape 40"/>
            <p:cNvCxnSpPr>
              <a:cxnSpLocks noChangeShapeType="1"/>
              <a:stCxn id="20" idx="5"/>
              <a:endCxn id="23" idx="1"/>
            </p:cNvCxnSpPr>
            <p:nvPr/>
          </p:nvCxnSpPr>
          <p:spPr bwMode="auto">
            <a:xfrm rot="16200000" flipH="1">
              <a:off x="1996982" y="3216182"/>
              <a:ext cx="882836" cy="12638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 name="AutoShape 34"/>
            <p:cNvCxnSpPr>
              <a:cxnSpLocks noChangeShapeType="1"/>
              <a:endCxn id="27" idx="3"/>
            </p:cNvCxnSpPr>
            <p:nvPr/>
          </p:nvCxnSpPr>
          <p:spPr bwMode="auto">
            <a:xfrm rot="10800000" flipV="1">
              <a:off x="5432518" y="2667000"/>
              <a:ext cx="752382" cy="66348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 name="AutoShape 35"/>
            <p:cNvCxnSpPr>
              <a:cxnSpLocks noChangeShapeType="1"/>
              <a:stCxn id="27" idx="0"/>
              <a:endCxn id="30" idx="0"/>
            </p:cNvCxnSpPr>
            <p:nvPr/>
          </p:nvCxnSpPr>
          <p:spPr bwMode="auto">
            <a:xfrm rot="16200000" flipH="1">
              <a:off x="4953000" y="3733800"/>
              <a:ext cx="106680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 name="AutoShape 36"/>
            <p:cNvCxnSpPr>
              <a:cxnSpLocks noChangeShapeType="1"/>
              <a:stCxn id="30" idx="5"/>
              <a:endCxn id="29" idx="3"/>
            </p:cNvCxnSpPr>
            <p:nvPr/>
          </p:nvCxnSpPr>
          <p:spPr bwMode="auto">
            <a:xfrm rot="16200000" flipH="1">
              <a:off x="6172200" y="3765364"/>
              <a:ext cx="1588" cy="12638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 name="AutoShape 37"/>
            <p:cNvCxnSpPr>
              <a:cxnSpLocks noChangeShapeType="1"/>
              <a:stCxn id="28" idx="4"/>
              <a:endCxn id="29" idx="4"/>
            </p:cNvCxnSpPr>
            <p:nvPr/>
          </p:nvCxnSpPr>
          <p:spPr bwMode="auto">
            <a:xfrm rot="5400000">
              <a:off x="6324600" y="3886200"/>
              <a:ext cx="106680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 name="AutoShape 38"/>
            <p:cNvCxnSpPr>
              <a:cxnSpLocks noChangeShapeType="1"/>
              <a:stCxn id="25" idx="5"/>
              <a:endCxn id="28" idx="5"/>
            </p:cNvCxnSpPr>
            <p:nvPr/>
          </p:nvCxnSpPr>
          <p:spPr bwMode="auto">
            <a:xfrm rot="16200000" flipH="1">
              <a:off x="6264182" y="2682782"/>
              <a:ext cx="609600" cy="685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41"/>
            <p:cNvCxnSpPr>
              <a:cxnSpLocks noChangeShapeType="1"/>
              <a:stCxn id="28" idx="3"/>
              <a:endCxn id="30" idx="7"/>
            </p:cNvCxnSpPr>
            <p:nvPr/>
          </p:nvCxnSpPr>
          <p:spPr bwMode="auto">
            <a:xfrm rot="5400000">
              <a:off x="5692682" y="3178082"/>
              <a:ext cx="959036" cy="12638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 name="Oval 5"/>
            <p:cNvSpPr>
              <a:spLocks noChangeArrowheads="1"/>
            </p:cNvSpPr>
            <p:nvPr/>
          </p:nvSpPr>
          <p:spPr bwMode="auto">
            <a:xfrm>
              <a:off x="2362200" y="2667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20" name="Oval 5"/>
            <p:cNvSpPr>
              <a:spLocks noChangeArrowheads="1"/>
            </p:cNvSpPr>
            <p:nvPr/>
          </p:nvSpPr>
          <p:spPr bwMode="auto">
            <a:xfrm>
              <a:off x="1676400" y="3276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21" name="Oval 5"/>
            <p:cNvSpPr>
              <a:spLocks noChangeArrowheads="1"/>
            </p:cNvSpPr>
            <p:nvPr/>
          </p:nvSpPr>
          <p:spPr bwMode="auto">
            <a:xfrm>
              <a:off x="3048000" y="3276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22" name="Oval 5"/>
            <p:cNvSpPr>
              <a:spLocks noChangeArrowheads="1"/>
            </p:cNvSpPr>
            <p:nvPr/>
          </p:nvSpPr>
          <p:spPr bwMode="auto">
            <a:xfrm>
              <a:off x="16764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23" name="Oval 5"/>
            <p:cNvSpPr>
              <a:spLocks noChangeArrowheads="1"/>
            </p:cNvSpPr>
            <p:nvPr/>
          </p:nvSpPr>
          <p:spPr bwMode="auto">
            <a:xfrm>
              <a:off x="30480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24" name="矩形 58"/>
            <p:cNvSpPr>
              <a:spLocks noChangeArrowheads="1"/>
            </p:cNvSpPr>
            <p:nvPr/>
          </p:nvSpPr>
          <p:spPr bwMode="auto">
            <a:xfrm>
              <a:off x="1143000" y="3352469"/>
              <a:ext cx="444500" cy="52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i="1">
                  <a:solidFill>
                    <a:srgbClr val="000000"/>
                  </a:solidFill>
                  <a:latin typeface="Times New Roman" pitchFamily="18" charset="0"/>
                  <a:cs typeface="Times New Roman" pitchFamily="18" charset="0"/>
                </a:rPr>
                <a:t>G</a:t>
              </a:r>
              <a:endParaRPr lang="zh-TW" altLang="en-US"/>
            </a:p>
          </p:txBody>
        </p:sp>
        <p:sp>
          <p:nvSpPr>
            <p:cNvPr id="25" name="Oval 5"/>
            <p:cNvSpPr>
              <a:spLocks noChangeArrowheads="1"/>
            </p:cNvSpPr>
            <p:nvPr/>
          </p:nvSpPr>
          <p:spPr bwMode="auto">
            <a:xfrm>
              <a:off x="6096000" y="2590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26" name="矩形 62"/>
            <p:cNvSpPr>
              <a:spLocks noChangeArrowheads="1"/>
            </p:cNvSpPr>
            <p:nvPr/>
          </p:nvSpPr>
          <p:spPr bwMode="auto">
            <a:xfrm>
              <a:off x="4495800" y="3352469"/>
              <a:ext cx="444500" cy="52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i="1">
                  <a:solidFill>
                    <a:srgbClr val="000000"/>
                  </a:solidFill>
                  <a:latin typeface="Times New Roman" pitchFamily="18" charset="0"/>
                  <a:cs typeface="Times New Roman" pitchFamily="18" charset="0"/>
                </a:rPr>
                <a:t>H</a:t>
              </a:r>
              <a:endParaRPr lang="zh-TW" altLang="en-US"/>
            </a:p>
          </p:txBody>
        </p:sp>
        <p:sp>
          <p:nvSpPr>
            <p:cNvPr id="27" name="Oval 5"/>
            <p:cNvSpPr>
              <a:spLocks noChangeArrowheads="1"/>
            </p:cNvSpPr>
            <p:nvPr/>
          </p:nvSpPr>
          <p:spPr bwMode="auto">
            <a:xfrm>
              <a:off x="5410200" y="3200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28" name="Oval 5"/>
            <p:cNvSpPr>
              <a:spLocks noChangeArrowheads="1"/>
            </p:cNvSpPr>
            <p:nvPr/>
          </p:nvSpPr>
          <p:spPr bwMode="auto">
            <a:xfrm>
              <a:off x="6781800" y="3200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29" name="Oval 5"/>
            <p:cNvSpPr>
              <a:spLocks noChangeArrowheads="1"/>
            </p:cNvSpPr>
            <p:nvPr/>
          </p:nvSpPr>
          <p:spPr bwMode="auto">
            <a:xfrm>
              <a:off x="67818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30" name="Oval 5"/>
            <p:cNvSpPr>
              <a:spLocks noChangeArrowheads="1"/>
            </p:cNvSpPr>
            <p:nvPr/>
          </p:nvSpPr>
          <p:spPr bwMode="auto">
            <a:xfrm>
              <a:off x="54102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grpSp>
      <p:grpSp>
        <p:nvGrpSpPr>
          <p:cNvPr id="31" name="Group 64"/>
          <p:cNvGrpSpPr>
            <a:grpSpLocks/>
          </p:cNvGrpSpPr>
          <p:nvPr/>
        </p:nvGrpSpPr>
        <p:grpSpPr bwMode="auto">
          <a:xfrm>
            <a:off x="754062" y="3867150"/>
            <a:ext cx="3284538" cy="1847850"/>
            <a:chOff x="288" y="960"/>
            <a:chExt cx="2069" cy="1164"/>
          </a:xfrm>
        </p:grpSpPr>
        <p:sp>
          <p:nvSpPr>
            <p:cNvPr id="32" name="Text Box 45"/>
            <p:cNvSpPr txBox="1">
              <a:spLocks noChangeArrowheads="1"/>
            </p:cNvSpPr>
            <p:nvPr/>
          </p:nvSpPr>
          <p:spPr bwMode="auto">
            <a:xfrm>
              <a:off x="2160" y="960"/>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grpSp>
          <p:nvGrpSpPr>
            <p:cNvPr id="33" name="Group 4"/>
            <p:cNvGrpSpPr>
              <a:grpSpLocks/>
            </p:cNvGrpSpPr>
            <p:nvPr/>
          </p:nvGrpSpPr>
          <p:grpSpPr bwMode="auto">
            <a:xfrm>
              <a:off x="480" y="1008"/>
              <a:ext cx="1680" cy="1056"/>
              <a:chOff x="384" y="960"/>
              <a:chExt cx="1680" cy="1056"/>
            </a:xfrm>
          </p:grpSpPr>
          <p:sp>
            <p:nvSpPr>
              <p:cNvPr id="40" name="Oval 5"/>
              <p:cNvSpPr>
                <a:spLocks noChangeArrowheads="1"/>
              </p:cNvSpPr>
              <p:nvPr/>
            </p:nvSpPr>
            <p:spPr bwMode="auto">
              <a:xfrm>
                <a:off x="384" y="960"/>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41" name="Oval 6"/>
              <p:cNvSpPr>
                <a:spLocks noChangeArrowheads="1"/>
              </p:cNvSpPr>
              <p:nvPr/>
            </p:nvSpPr>
            <p:spPr bwMode="auto">
              <a:xfrm>
                <a:off x="384" y="1920"/>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42" name="Oval 7"/>
              <p:cNvSpPr>
                <a:spLocks noChangeArrowheads="1"/>
              </p:cNvSpPr>
              <p:nvPr/>
            </p:nvSpPr>
            <p:spPr bwMode="auto">
              <a:xfrm>
                <a:off x="864" y="1248"/>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43" name="Oval 8"/>
              <p:cNvSpPr>
                <a:spLocks noChangeArrowheads="1"/>
              </p:cNvSpPr>
              <p:nvPr/>
            </p:nvSpPr>
            <p:spPr bwMode="auto">
              <a:xfrm>
                <a:off x="864" y="1632"/>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44" name="Oval 9"/>
              <p:cNvSpPr>
                <a:spLocks noChangeArrowheads="1"/>
              </p:cNvSpPr>
              <p:nvPr/>
            </p:nvSpPr>
            <p:spPr bwMode="auto">
              <a:xfrm>
                <a:off x="1392" y="1248"/>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45" name="Oval 10"/>
              <p:cNvSpPr>
                <a:spLocks noChangeArrowheads="1"/>
              </p:cNvSpPr>
              <p:nvPr/>
            </p:nvSpPr>
            <p:spPr bwMode="auto">
              <a:xfrm>
                <a:off x="1392" y="1632"/>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46" name="Oval 11"/>
              <p:cNvSpPr>
                <a:spLocks noChangeArrowheads="1"/>
              </p:cNvSpPr>
              <p:nvPr/>
            </p:nvSpPr>
            <p:spPr bwMode="auto">
              <a:xfrm>
                <a:off x="1968" y="960"/>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47" name="Oval 12"/>
              <p:cNvSpPr>
                <a:spLocks noChangeArrowheads="1"/>
              </p:cNvSpPr>
              <p:nvPr/>
            </p:nvSpPr>
            <p:spPr bwMode="auto">
              <a:xfrm>
                <a:off x="1968" y="1920"/>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cxnSp>
            <p:nvCxnSpPr>
              <p:cNvPr id="48" name="AutoShape 13"/>
              <p:cNvCxnSpPr>
                <a:cxnSpLocks noChangeShapeType="1"/>
                <a:stCxn id="40" idx="4"/>
                <a:endCxn id="41" idx="0"/>
              </p:cNvCxnSpPr>
              <p:nvPr/>
            </p:nvCxnSpPr>
            <p:spPr bwMode="auto">
              <a:xfrm>
                <a:off x="432" y="1056"/>
                <a:ext cx="0" cy="8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9" name="AutoShape 14"/>
              <p:cNvCxnSpPr>
                <a:cxnSpLocks noChangeShapeType="1"/>
                <a:stCxn id="40" idx="6"/>
                <a:endCxn id="46" idx="2"/>
              </p:cNvCxnSpPr>
              <p:nvPr/>
            </p:nvCxnSpPr>
            <p:spPr bwMode="auto">
              <a:xfrm>
                <a:off x="480" y="1008"/>
                <a:ext cx="14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 name="AutoShape 15"/>
              <p:cNvCxnSpPr>
                <a:cxnSpLocks noChangeShapeType="1"/>
                <a:stCxn id="46" idx="4"/>
                <a:endCxn id="47" idx="0"/>
              </p:cNvCxnSpPr>
              <p:nvPr/>
            </p:nvCxnSpPr>
            <p:spPr bwMode="auto">
              <a:xfrm>
                <a:off x="2016" y="1056"/>
                <a:ext cx="0" cy="8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 name="AutoShape 16"/>
              <p:cNvCxnSpPr>
                <a:cxnSpLocks noChangeShapeType="1"/>
                <a:stCxn id="41" idx="6"/>
                <a:endCxn id="47" idx="2"/>
              </p:cNvCxnSpPr>
              <p:nvPr/>
            </p:nvCxnSpPr>
            <p:spPr bwMode="auto">
              <a:xfrm>
                <a:off x="480" y="1968"/>
                <a:ext cx="14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2" name="AutoShape 17"/>
              <p:cNvCxnSpPr>
                <a:cxnSpLocks noChangeShapeType="1"/>
                <a:stCxn id="43" idx="3"/>
                <a:endCxn id="41" idx="7"/>
              </p:cNvCxnSpPr>
              <p:nvPr/>
            </p:nvCxnSpPr>
            <p:spPr bwMode="auto">
              <a:xfrm flipH="1">
                <a:off x="466" y="1714"/>
                <a:ext cx="412" cy="22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53" name="AutoShape 18"/>
              <p:cNvCxnSpPr>
                <a:cxnSpLocks noChangeShapeType="1"/>
                <a:stCxn id="42" idx="4"/>
                <a:endCxn id="43" idx="0"/>
              </p:cNvCxnSpPr>
              <p:nvPr/>
            </p:nvCxnSpPr>
            <p:spPr bwMode="auto">
              <a:xfrm>
                <a:off x="912" y="1344"/>
                <a:ext cx="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 name="AutoShape 19"/>
              <p:cNvCxnSpPr>
                <a:cxnSpLocks noChangeShapeType="1"/>
                <a:stCxn id="42" idx="6"/>
                <a:endCxn id="44" idx="2"/>
              </p:cNvCxnSpPr>
              <p:nvPr/>
            </p:nvCxnSpPr>
            <p:spPr bwMode="auto">
              <a:xfrm>
                <a:off x="960" y="1296"/>
                <a:ext cx="43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5" name="AutoShape 20"/>
              <p:cNvCxnSpPr>
                <a:cxnSpLocks noChangeShapeType="1"/>
                <a:stCxn id="44" idx="4"/>
                <a:endCxn id="45" idx="0"/>
              </p:cNvCxnSpPr>
              <p:nvPr/>
            </p:nvCxnSpPr>
            <p:spPr bwMode="auto">
              <a:xfrm>
                <a:off x="1440" y="1344"/>
                <a:ext cx="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 name="AutoShape 21"/>
              <p:cNvCxnSpPr>
                <a:cxnSpLocks noChangeShapeType="1"/>
                <a:stCxn id="45" idx="2"/>
                <a:endCxn id="43" idx="6"/>
              </p:cNvCxnSpPr>
              <p:nvPr/>
            </p:nvCxnSpPr>
            <p:spPr bwMode="auto">
              <a:xfrm flipH="1">
                <a:off x="960" y="1680"/>
                <a:ext cx="43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7" name="AutoShape 22"/>
              <p:cNvCxnSpPr>
                <a:cxnSpLocks noChangeShapeType="1"/>
                <a:stCxn id="44" idx="6"/>
                <a:endCxn id="46" idx="3"/>
              </p:cNvCxnSpPr>
              <p:nvPr/>
            </p:nvCxnSpPr>
            <p:spPr bwMode="auto">
              <a:xfrm flipV="1">
                <a:off x="1488" y="1042"/>
                <a:ext cx="494" cy="25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sp>
          <p:nvSpPr>
            <p:cNvPr id="34" name="Text Box 46"/>
            <p:cNvSpPr txBox="1">
              <a:spLocks noChangeArrowheads="1"/>
            </p:cNvSpPr>
            <p:nvPr/>
          </p:nvSpPr>
          <p:spPr bwMode="auto">
            <a:xfrm>
              <a:off x="288" y="1872"/>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35" name="Text Box 47"/>
            <p:cNvSpPr txBox="1">
              <a:spLocks noChangeArrowheads="1"/>
            </p:cNvSpPr>
            <p:nvPr/>
          </p:nvSpPr>
          <p:spPr bwMode="auto">
            <a:xfrm>
              <a:off x="2160" y="1872"/>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36" name="Text Box 48"/>
            <p:cNvSpPr txBox="1">
              <a:spLocks noChangeArrowheads="1"/>
            </p:cNvSpPr>
            <p:nvPr/>
          </p:nvSpPr>
          <p:spPr bwMode="auto">
            <a:xfrm>
              <a:off x="720" y="1200"/>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37" name="Text Box 49"/>
            <p:cNvSpPr txBox="1">
              <a:spLocks noChangeArrowheads="1"/>
            </p:cNvSpPr>
            <p:nvPr/>
          </p:nvSpPr>
          <p:spPr bwMode="auto">
            <a:xfrm>
              <a:off x="960" y="1728"/>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h</a:t>
              </a:r>
            </a:p>
          </p:txBody>
        </p:sp>
        <p:sp>
          <p:nvSpPr>
            <p:cNvPr id="38" name="Text Box 50"/>
            <p:cNvSpPr txBox="1">
              <a:spLocks noChangeArrowheads="1"/>
            </p:cNvSpPr>
            <p:nvPr/>
          </p:nvSpPr>
          <p:spPr bwMode="auto">
            <a:xfrm>
              <a:off x="1584" y="1344"/>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f</a:t>
              </a:r>
            </a:p>
          </p:txBody>
        </p:sp>
        <p:sp>
          <p:nvSpPr>
            <p:cNvPr id="39" name="Text Box 51"/>
            <p:cNvSpPr txBox="1">
              <a:spLocks noChangeArrowheads="1"/>
            </p:cNvSpPr>
            <p:nvPr/>
          </p:nvSpPr>
          <p:spPr bwMode="auto">
            <a:xfrm>
              <a:off x="1584" y="1632"/>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g</a:t>
              </a:r>
            </a:p>
          </p:txBody>
        </p:sp>
      </p:grpSp>
      <p:sp>
        <p:nvSpPr>
          <p:cNvPr id="58" name="Text Box 44"/>
          <p:cNvSpPr txBox="1">
            <a:spLocks noChangeArrowheads="1"/>
          </p:cNvSpPr>
          <p:nvPr/>
        </p:nvSpPr>
        <p:spPr bwMode="auto">
          <a:xfrm>
            <a:off x="677862" y="3810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dirty="0">
                <a:latin typeface="Times New Roman" pitchFamily="18" charset="0"/>
                <a:cs typeface="Times New Roman" pitchFamily="18" charset="0"/>
              </a:rPr>
              <a:t>a</a:t>
            </a:r>
          </a:p>
        </p:txBody>
      </p:sp>
      <p:grpSp>
        <p:nvGrpSpPr>
          <p:cNvPr id="59" name="Group 62"/>
          <p:cNvGrpSpPr>
            <a:grpSpLocks/>
          </p:cNvGrpSpPr>
          <p:nvPr/>
        </p:nvGrpSpPr>
        <p:grpSpPr bwMode="auto">
          <a:xfrm>
            <a:off x="4876800" y="3810000"/>
            <a:ext cx="3055938" cy="1905000"/>
            <a:chOff x="3264" y="1248"/>
            <a:chExt cx="1925" cy="1260"/>
          </a:xfrm>
        </p:grpSpPr>
        <p:grpSp>
          <p:nvGrpSpPr>
            <p:cNvPr id="60" name="Group 23"/>
            <p:cNvGrpSpPr>
              <a:grpSpLocks/>
            </p:cNvGrpSpPr>
            <p:nvPr/>
          </p:nvGrpSpPr>
          <p:grpSpPr bwMode="auto">
            <a:xfrm>
              <a:off x="3408" y="1344"/>
              <a:ext cx="1584" cy="1056"/>
              <a:chOff x="3360" y="960"/>
              <a:chExt cx="1584" cy="1056"/>
            </a:xfrm>
          </p:grpSpPr>
          <p:sp>
            <p:nvSpPr>
              <p:cNvPr id="69" name="Oval 24"/>
              <p:cNvSpPr>
                <a:spLocks noChangeArrowheads="1"/>
              </p:cNvSpPr>
              <p:nvPr/>
            </p:nvSpPr>
            <p:spPr bwMode="auto">
              <a:xfrm>
                <a:off x="3360" y="960"/>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0" name="Oval 25"/>
              <p:cNvSpPr>
                <a:spLocks noChangeArrowheads="1"/>
              </p:cNvSpPr>
              <p:nvPr/>
            </p:nvSpPr>
            <p:spPr bwMode="auto">
              <a:xfrm>
                <a:off x="3360" y="1920"/>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1" name="Oval 26"/>
              <p:cNvSpPr>
                <a:spLocks noChangeArrowheads="1"/>
              </p:cNvSpPr>
              <p:nvPr/>
            </p:nvSpPr>
            <p:spPr bwMode="auto">
              <a:xfrm>
                <a:off x="3840" y="1248"/>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2" name="Oval 27"/>
              <p:cNvSpPr>
                <a:spLocks noChangeArrowheads="1"/>
              </p:cNvSpPr>
              <p:nvPr/>
            </p:nvSpPr>
            <p:spPr bwMode="auto">
              <a:xfrm>
                <a:off x="3840" y="1632"/>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3" name="Oval 28"/>
              <p:cNvSpPr>
                <a:spLocks noChangeArrowheads="1"/>
              </p:cNvSpPr>
              <p:nvPr/>
            </p:nvSpPr>
            <p:spPr bwMode="auto">
              <a:xfrm>
                <a:off x="4368" y="1248"/>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4" name="Oval 29"/>
              <p:cNvSpPr>
                <a:spLocks noChangeArrowheads="1"/>
              </p:cNvSpPr>
              <p:nvPr/>
            </p:nvSpPr>
            <p:spPr bwMode="auto">
              <a:xfrm>
                <a:off x="4368" y="1632"/>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5" name="Oval 30"/>
              <p:cNvSpPr>
                <a:spLocks noChangeArrowheads="1"/>
              </p:cNvSpPr>
              <p:nvPr/>
            </p:nvSpPr>
            <p:spPr bwMode="auto">
              <a:xfrm>
                <a:off x="4848" y="960"/>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sp>
            <p:nvSpPr>
              <p:cNvPr id="76" name="Oval 31"/>
              <p:cNvSpPr>
                <a:spLocks noChangeArrowheads="1"/>
              </p:cNvSpPr>
              <p:nvPr/>
            </p:nvSpPr>
            <p:spPr bwMode="auto">
              <a:xfrm>
                <a:off x="4848" y="1920"/>
                <a:ext cx="96" cy="96"/>
              </a:xfrm>
              <a:prstGeom prst="ellipse">
                <a:avLst/>
              </a:prstGeom>
              <a:solidFill>
                <a:schemeClr val="tx1"/>
              </a:solidFill>
              <a:ln w="9525">
                <a:solidFill>
                  <a:schemeClr val="tx1"/>
                </a:solidFill>
                <a:round/>
                <a:headEnd/>
                <a:tailEnd/>
              </a:ln>
            </p:spPr>
            <p:txBody>
              <a:bodyPr wrap="none" anchor="ctr"/>
              <a:lstStyle/>
              <a:p>
                <a:endParaRPr lang="zh-TW" altLang="en-US" sz="2000" i="1">
                  <a:latin typeface="Times New Roman" pitchFamily="18" charset="0"/>
                  <a:cs typeface="Times New Roman" pitchFamily="18" charset="0"/>
                </a:endParaRPr>
              </a:p>
            </p:txBody>
          </p:sp>
          <p:cxnSp>
            <p:nvCxnSpPr>
              <p:cNvPr id="77" name="AutoShape 32"/>
              <p:cNvCxnSpPr>
                <a:cxnSpLocks noChangeShapeType="1"/>
                <a:stCxn id="69" idx="4"/>
                <a:endCxn id="70" idx="0"/>
              </p:cNvCxnSpPr>
              <p:nvPr/>
            </p:nvCxnSpPr>
            <p:spPr bwMode="auto">
              <a:xfrm>
                <a:off x="3408" y="1056"/>
                <a:ext cx="0" cy="86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78" name="AutoShape 33"/>
              <p:cNvCxnSpPr>
                <a:cxnSpLocks noChangeShapeType="1"/>
                <a:stCxn id="69" idx="6"/>
                <a:endCxn id="75" idx="2"/>
              </p:cNvCxnSpPr>
              <p:nvPr/>
            </p:nvCxnSpPr>
            <p:spPr bwMode="auto">
              <a:xfrm>
                <a:off x="3456" y="1008"/>
                <a:ext cx="1392"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 name="AutoShape 34"/>
              <p:cNvCxnSpPr>
                <a:cxnSpLocks noChangeShapeType="1"/>
                <a:stCxn id="75" idx="4"/>
                <a:endCxn id="76" idx="0"/>
              </p:cNvCxnSpPr>
              <p:nvPr/>
            </p:nvCxnSpPr>
            <p:spPr bwMode="auto">
              <a:xfrm rot="5400000">
                <a:off x="4464" y="1488"/>
                <a:ext cx="864"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0" name="AutoShape 35"/>
              <p:cNvCxnSpPr>
                <a:cxnSpLocks noChangeShapeType="1"/>
                <a:stCxn id="70" idx="6"/>
                <a:endCxn id="76" idx="2"/>
              </p:cNvCxnSpPr>
              <p:nvPr/>
            </p:nvCxnSpPr>
            <p:spPr bwMode="auto">
              <a:xfrm>
                <a:off x="3456" y="1968"/>
                <a:ext cx="1392"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 name="AutoShape 36"/>
              <p:cNvCxnSpPr>
                <a:cxnSpLocks noChangeShapeType="1"/>
                <a:stCxn id="72" idx="3"/>
                <a:endCxn id="70" idx="7"/>
              </p:cNvCxnSpPr>
              <p:nvPr/>
            </p:nvCxnSpPr>
            <p:spPr bwMode="auto">
              <a:xfrm flipH="1">
                <a:off x="3442" y="1714"/>
                <a:ext cx="412" cy="22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2" name="AutoShape 37"/>
              <p:cNvCxnSpPr>
                <a:cxnSpLocks noChangeShapeType="1"/>
                <a:stCxn id="71" idx="4"/>
                <a:endCxn id="72" idx="0"/>
              </p:cNvCxnSpPr>
              <p:nvPr/>
            </p:nvCxnSpPr>
            <p:spPr bwMode="auto">
              <a:xfrm>
                <a:off x="3888" y="1344"/>
                <a:ext cx="0" cy="28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83" name="AutoShape 38"/>
              <p:cNvCxnSpPr>
                <a:cxnSpLocks noChangeShapeType="1"/>
                <a:stCxn id="71" idx="6"/>
                <a:endCxn id="73" idx="2"/>
              </p:cNvCxnSpPr>
              <p:nvPr/>
            </p:nvCxnSpPr>
            <p:spPr bwMode="auto">
              <a:xfrm>
                <a:off x="3936" y="1296"/>
                <a:ext cx="43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4" name="AutoShape 39"/>
              <p:cNvCxnSpPr>
                <a:cxnSpLocks noChangeShapeType="1"/>
                <a:stCxn id="73" idx="4"/>
                <a:endCxn id="74" idx="0"/>
              </p:cNvCxnSpPr>
              <p:nvPr/>
            </p:nvCxnSpPr>
            <p:spPr bwMode="auto">
              <a:xfrm>
                <a:off x="4416" y="1344"/>
                <a:ext cx="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5" name="AutoShape 40"/>
              <p:cNvCxnSpPr>
                <a:cxnSpLocks noChangeShapeType="1"/>
                <a:stCxn id="74" idx="2"/>
                <a:endCxn id="72" idx="6"/>
              </p:cNvCxnSpPr>
              <p:nvPr/>
            </p:nvCxnSpPr>
            <p:spPr bwMode="auto">
              <a:xfrm flipH="1">
                <a:off x="3936" y="1680"/>
                <a:ext cx="43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 name="AutoShape 41"/>
              <p:cNvCxnSpPr>
                <a:cxnSpLocks noChangeShapeType="1"/>
                <a:stCxn id="69" idx="5"/>
                <a:endCxn id="71" idx="1"/>
              </p:cNvCxnSpPr>
              <p:nvPr/>
            </p:nvCxnSpPr>
            <p:spPr bwMode="auto">
              <a:xfrm>
                <a:off x="3442" y="1042"/>
                <a:ext cx="412" cy="22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sp>
          <p:nvSpPr>
            <p:cNvPr id="61" name="Text Box 52"/>
            <p:cNvSpPr txBox="1">
              <a:spLocks noChangeArrowheads="1"/>
            </p:cNvSpPr>
            <p:nvPr/>
          </p:nvSpPr>
          <p:spPr bwMode="auto">
            <a:xfrm>
              <a:off x="3264" y="1248"/>
              <a:ext cx="1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s</a:t>
              </a:r>
            </a:p>
          </p:txBody>
        </p:sp>
        <p:sp>
          <p:nvSpPr>
            <p:cNvPr id="62" name="Text Box 53"/>
            <p:cNvSpPr txBox="1">
              <a:spLocks noChangeArrowheads="1"/>
            </p:cNvSpPr>
            <p:nvPr/>
          </p:nvSpPr>
          <p:spPr bwMode="auto">
            <a:xfrm>
              <a:off x="3264" y="2256"/>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v</a:t>
              </a:r>
            </a:p>
          </p:txBody>
        </p:sp>
        <p:sp>
          <p:nvSpPr>
            <p:cNvPr id="63" name="Text Box 54"/>
            <p:cNvSpPr txBox="1">
              <a:spLocks noChangeArrowheads="1"/>
            </p:cNvSpPr>
            <p:nvPr/>
          </p:nvSpPr>
          <p:spPr bwMode="auto">
            <a:xfrm>
              <a:off x="4992" y="1248"/>
              <a:ext cx="1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t</a:t>
              </a:r>
            </a:p>
          </p:txBody>
        </p:sp>
        <p:sp>
          <p:nvSpPr>
            <p:cNvPr id="64" name="Text Box 55"/>
            <p:cNvSpPr txBox="1">
              <a:spLocks noChangeArrowheads="1"/>
            </p:cNvSpPr>
            <p:nvPr/>
          </p:nvSpPr>
          <p:spPr bwMode="auto">
            <a:xfrm>
              <a:off x="4992" y="2256"/>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u</a:t>
              </a:r>
            </a:p>
          </p:txBody>
        </p:sp>
        <p:sp>
          <p:nvSpPr>
            <p:cNvPr id="65" name="Text Box 56"/>
            <p:cNvSpPr txBox="1">
              <a:spLocks noChangeArrowheads="1"/>
            </p:cNvSpPr>
            <p:nvPr/>
          </p:nvSpPr>
          <p:spPr bwMode="auto">
            <a:xfrm>
              <a:off x="3936" y="1440"/>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w</a:t>
              </a:r>
            </a:p>
          </p:txBody>
        </p:sp>
        <p:sp>
          <p:nvSpPr>
            <p:cNvPr id="66" name="Text Box 57"/>
            <p:cNvSpPr txBox="1">
              <a:spLocks noChangeArrowheads="1"/>
            </p:cNvSpPr>
            <p:nvPr/>
          </p:nvSpPr>
          <p:spPr bwMode="auto">
            <a:xfrm>
              <a:off x="4464" y="1440"/>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x</a:t>
              </a:r>
            </a:p>
          </p:txBody>
        </p:sp>
        <p:sp>
          <p:nvSpPr>
            <p:cNvPr id="67" name="Text Box 58"/>
            <p:cNvSpPr txBox="1">
              <a:spLocks noChangeArrowheads="1"/>
            </p:cNvSpPr>
            <p:nvPr/>
          </p:nvSpPr>
          <p:spPr bwMode="auto">
            <a:xfrm>
              <a:off x="3936" y="2064"/>
              <a:ext cx="1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68" name="Text Box 59"/>
            <p:cNvSpPr txBox="1">
              <a:spLocks noChangeArrowheads="1"/>
            </p:cNvSpPr>
            <p:nvPr/>
          </p:nvSpPr>
          <p:spPr bwMode="auto">
            <a:xfrm>
              <a:off x="4464" y="2064"/>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y</a:t>
              </a:r>
            </a:p>
          </p:txBody>
        </p:sp>
      </p:grpSp>
    </p:spTree>
    <p:extLst>
      <p:ext uri="{BB962C8B-B14F-4D97-AF65-F5344CB8AC3E}">
        <p14:creationId xmlns:p14="http://schemas.microsoft.com/office/powerpoint/2010/main" val="2223963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lvl="1" algn="just">
              <a:spcAft>
                <a:spcPts val="0"/>
              </a:spcAft>
              <a:defRPr/>
            </a:pPr>
            <a:r>
              <a:rPr lang="en-US" altLang="zh-TW" sz="2000" spc="20" dirty="0" smtClean="0">
                <a:latin typeface="Times New Roman" pitchFamily="18" charset="0"/>
                <a:ea typeface="DejaVu Sans" charset="0"/>
                <a:cs typeface="Times New Roman" pitchFamily="18" charset="0"/>
              </a:rPr>
              <a:t>two in H </a:t>
            </a:r>
            <a:r>
              <a:rPr lang="en-US" altLang="zh-TW" sz="2000" spc="20" dirty="0">
                <a:latin typeface="Times New Roman" pitchFamily="18" charset="0"/>
                <a:ea typeface="DejaVu Sans" charset="0"/>
                <a:cs typeface="Times New Roman" pitchFamily="18" charset="0"/>
              </a:rPr>
              <a:t>. However, each of these four vertices in H is adjacent to another vertex of degree two in H</a:t>
            </a:r>
            <a:r>
              <a:rPr lang="en-US" altLang="zh-TW" sz="2000" spc="20" dirty="0" smtClean="0">
                <a:latin typeface="Times New Roman" pitchFamily="18" charset="0"/>
                <a:ea typeface="DejaVu Sans" charset="0"/>
                <a:cs typeface="Times New Roman" pitchFamily="18" charset="0"/>
              </a:rPr>
              <a:t>, which </a:t>
            </a:r>
            <a:r>
              <a:rPr lang="en-US" altLang="zh-TW" sz="2000" spc="20" dirty="0">
                <a:latin typeface="Times New Roman" pitchFamily="18" charset="0"/>
                <a:ea typeface="DejaVu Sans" charset="0"/>
                <a:cs typeface="Times New Roman" pitchFamily="18" charset="0"/>
              </a:rPr>
              <a:t>is not true for a in </a:t>
            </a:r>
            <a:r>
              <a:rPr lang="en-US" altLang="zh-TW" sz="2000" spc="20" dirty="0" smtClean="0">
                <a:latin typeface="Times New Roman" pitchFamily="18" charset="0"/>
                <a:ea typeface="DejaVu Sans" charset="0"/>
                <a:cs typeface="Times New Roman" pitchFamily="18" charset="0"/>
              </a:rPr>
              <a:t>G.</a:t>
            </a:r>
          </a:p>
          <a:p>
            <a:pPr lvl="1" algn="just">
              <a:spcAft>
                <a:spcPts val="0"/>
              </a:spcAft>
              <a:defRPr/>
            </a:pPr>
            <a:r>
              <a:rPr lang="en-US" altLang="zh-TW" sz="2000" spc="20" dirty="0" smtClean="0">
                <a:latin typeface="Times New Roman" pitchFamily="18" charset="0"/>
                <a:ea typeface="DejaVu Sans" charset="0"/>
                <a:cs typeface="Times New Roman" pitchFamily="18" charset="0"/>
              </a:rPr>
              <a:t>Another </a:t>
            </a:r>
            <a:r>
              <a:rPr lang="en-US" altLang="zh-TW" sz="2000" spc="20" dirty="0">
                <a:latin typeface="Times New Roman" pitchFamily="18" charset="0"/>
                <a:ea typeface="DejaVu Sans" charset="0"/>
                <a:cs typeface="Times New Roman" pitchFamily="18" charset="0"/>
              </a:rPr>
              <a:t>way to see that G and H are not isomorphic is to note that the </a:t>
            </a:r>
            <a:r>
              <a:rPr lang="en-US" altLang="zh-TW" sz="2000" spc="20" dirty="0" err="1">
                <a:latin typeface="Times New Roman" pitchFamily="18" charset="0"/>
                <a:ea typeface="DejaVu Sans" charset="0"/>
                <a:cs typeface="Times New Roman" pitchFamily="18" charset="0"/>
              </a:rPr>
              <a:t>subgraphs</a:t>
            </a:r>
            <a:r>
              <a:rPr lang="en-US" altLang="zh-TW" sz="2000" spc="20" dirty="0">
                <a:latin typeface="Times New Roman" pitchFamily="18" charset="0"/>
                <a:ea typeface="DejaVu Sans" charset="0"/>
                <a:cs typeface="Times New Roman" pitchFamily="18" charset="0"/>
              </a:rPr>
              <a:t> of </a:t>
            </a:r>
            <a:r>
              <a:rPr lang="en-US" altLang="zh-TW" sz="2000" spc="20" dirty="0" smtClean="0">
                <a:latin typeface="Times New Roman" pitchFamily="18" charset="0"/>
                <a:ea typeface="DejaVu Sans" charset="0"/>
                <a:cs typeface="Times New Roman" pitchFamily="18" charset="0"/>
              </a:rPr>
              <a:t>G and </a:t>
            </a:r>
            <a:r>
              <a:rPr lang="en-US" altLang="zh-TW" sz="2000" spc="20" dirty="0">
                <a:latin typeface="Times New Roman" pitchFamily="18" charset="0"/>
                <a:ea typeface="DejaVu Sans" charset="0"/>
                <a:cs typeface="Times New Roman" pitchFamily="18" charset="0"/>
              </a:rPr>
              <a:t>H made up of vertices of degree three and the edges connecting them must be </a:t>
            </a:r>
            <a:r>
              <a:rPr lang="en-US" altLang="zh-TW" sz="2000" spc="20" dirty="0" smtClean="0">
                <a:latin typeface="Times New Roman" pitchFamily="18" charset="0"/>
                <a:ea typeface="DejaVu Sans" charset="0"/>
                <a:cs typeface="Times New Roman" pitchFamily="18" charset="0"/>
              </a:rPr>
              <a:t>isomorphic if </a:t>
            </a:r>
            <a:r>
              <a:rPr lang="en-US" altLang="zh-TW" sz="2000" spc="20" dirty="0">
                <a:latin typeface="Times New Roman" pitchFamily="18" charset="0"/>
                <a:ea typeface="DejaVu Sans" charset="0"/>
                <a:cs typeface="Times New Roman" pitchFamily="18" charset="0"/>
              </a:rPr>
              <a:t>these two graphs are </a:t>
            </a:r>
            <a:r>
              <a:rPr lang="en-US" altLang="zh-TW" sz="2000" spc="20" dirty="0" smtClean="0">
                <a:latin typeface="Times New Roman" pitchFamily="18" charset="0"/>
                <a:ea typeface="DejaVu Sans" charset="0"/>
                <a:cs typeface="Times New Roman" pitchFamily="18" charset="0"/>
              </a:rPr>
              <a:t>isomorphic.</a:t>
            </a:r>
          </a:p>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Example </a:t>
            </a:r>
            <a:r>
              <a:rPr lang="en-US" altLang="zh-TW" sz="2000" b="1" spc="20" dirty="0" smtClean="0">
                <a:latin typeface="Times New Roman" pitchFamily="18" charset="0"/>
                <a:ea typeface="DejaVu Sans" charset="0"/>
                <a:cs typeface="Times New Roman" pitchFamily="18" charset="0"/>
              </a:rPr>
              <a:t>11:  </a:t>
            </a:r>
            <a:r>
              <a:rPr lang="en-US" altLang="zh-TW" sz="2000" spc="20" dirty="0">
                <a:latin typeface="Times New Roman" pitchFamily="18" charset="0"/>
                <a:ea typeface="DejaVu Sans" charset="0"/>
                <a:cs typeface="Times New Roman" pitchFamily="18" charset="0"/>
              </a:rPr>
              <a:t>Determine whether the graphs G and H are isomorphic</a:t>
            </a:r>
            <a:r>
              <a:rPr lang="en-US" altLang="zh-TW" sz="2000" spc="20" dirty="0" smtClean="0">
                <a:latin typeface="Times New Roman" pitchFamily="18" charset="0"/>
                <a:ea typeface="DejaVu Sans" charset="0"/>
                <a:cs typeface="Times New Roman" pitchFamily="18" charset="0"/>
              </a:rPr>
              <a:t>.</a:t>
            </a: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r>
              <a:rPr lang="en-US" altLang="zh-TW" sz="2000" b="1" dirty="0" smtClean="0">
                <a:latin typeface="Times New Roman" pitchFamily="18" charset="0"/>
                <a:cs typeface="Times New Roman" pitchFamily="18" charset="0"/>
              </a:rPr>
              <a:t>Solution: </a:t>
            </a:r>
            <a:r>
              <a:rPr lang="en-US" altLang="zh-TW" sz="2000" b="1" dirty="0" smtClean="0">
                <a:solidFill>
                  <a:srgbClr val="008000"/>
                </a:solidFill>
                <a:latin typeface="Times New Roman" pitchFamily="18" charset="0"/>
                <a:cs typeface="Times New Roman" pitchFamily="18" charset="0"/>
              </a:rPr>
              <a:t> </a:t>
            </a:r>
            <a:r>
              <a:rPr lang="en-US" altLang="zh-TW" sz="2000" i="1" dirty="0">
                <a:latin typeface="Times New Roman" pitchFamily="18" charset="0"/>
                <a:cs typeface="Times New Roman" pitchFamily="18" charset="0"/>
              </a:rPr>
              <a:t>f</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u</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6</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f</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u</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3</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f</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u</a:t>
            </a:r>
            <a:r>
              <a:rPr lang="en-US" altLang="zh-TW" sz="2000" baseline="-25000" dirty="0">
                <a:latin typeface="Times New Roman" pitchFamily="18" charset="0"/>
                <a:cs typeface="Times New Roman" pitchFamily="18" charset="0"/>
              </a:rPr>
              <a:t>3</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4</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 f</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u</a:t>
            </a:r>
            <a:r>
              <a:rPr lang="en-US" altLang="zh-TW" sz="2000" baseline="-25000" dirty="0">
                <a:latin typeface="Times New Roman" pitchFamily="18" charset="0"/>
                <a:cs typeface="Times New Roman" pitchFamily="18" charset="0"/>
              </a:rPr>
              <a:t>4</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5</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f</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u</a:t>
            </a:r>
            <a:r>
              <a:rPr lang="en-US" altLang="zh-TW" sz="2000" baseline="-25000" dirty="0">
                <a:latin typeface="Times New Roman" pitchFamily="18" charset="0"/>
                <a:cs typeface="Times New Roman" pitchFamily="18" charset="0"/>
              </a:rPr>
              <a:t>5</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 f</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u</a:t>
            </a:r>
            <a:r>
              <a:rPr lang="en-US" altLang="zh-TW" sz="2000" baseline="-25000" dirty="0">
                <a:latin typeface="Times New Roman" pitchFamily="18" charset="0"/>
                <a:cs typeface="Times New Roman" pitchFamily="18" charset="0"/>
              </a:rPr>
              <a:t>6</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 </a:t>
            </a:r>
            <a:r>
              <a:rPr lang="en-US" altLang="zh-TW" sz="2000" b="1" dirty="0">
                <a:solidFill>
                  <a:srgbClr val="008000"/>
                </a:solidFill>
                <a:latin typeface="Times New Roman" pitchFamily="18" charset="0"/>
                <a:cs typeface="Times New Roman" pitchFamily="18" charset="0"/>
              </a:rPr>
              <a:t/>
            </a:r>
            <a:br>
              <a:rPr lang="en-US" altLang="zh-TW" sz="2000" b="1" dirty="0">
                <a:solidFill>
                  <a:srgbClr val="008000"/>
                </a:solidFill>
                <a:latin typeface="Times New Roman" pitchFamily="18" charset="0"/>
                <a:cs typeface="Times New Roman" pitchFamily="18" charset="0"/>
              </a:rPr>
            </a:br>
            <a:r>
              <a:rPr lang="en-US" altLang="zh-TW" sz="2000" b="1" dirty="0">
                <a:solidFill>
                  <a:srgbClr val="008000"/>
                </a:solidFill>
                <a:latin typeface="Times New Roman" pitchFamily="18" charset="0"/>
                <a:cs typeface="Times New Roman" pitchFamily="18" charset="0"/>
              </a:rPr>
              <a:t>   </a:t>
            </a:r>
            <a:r>
              <a:rPr lang="en-US" altLang="zh-TW" sz="2000" b="1" dirty="0">
                <a:solidFill>
                  <a:srgbClr val="008000"/>
                </a:solidFill>
                <a:latin typeface="Times New Roman" pitchFamily="18" charset="0"/>
                <a:cs typeface="Times New Roman" pitchFamily="18" charset="0"/>
                <a:sym typeface="Symbol" pitchFamily="18" charset="2"/>
              </a:rPr>
              <a:t></a:t>
            </a:r>
            <a:r>
              <a:rPr lang="en-US" altLang="zh-TW" sz="2000" dirty="0">
                <a:latin typeface="Times New Roman" pitchFamily="18" charset="0"/>
                <a:cs typeface="Times New Roman" pitchFamily="18" charset="0"/>
              </a:rPr>
              <a:t>Yes</a:t>
            </a:r>
            <a:endParaRPr lang="zh-TW" altLang="en-US" sz="2000" dirty="0">
              <a:latin typeface="Times New Roman" pitchFamily="18" charset="0"/>
              <a:cs typeface="Times New Roman" pitchFamily="18" charset="0"/>
            </a:endParaRPr>
          </a:p>
          <a:p>
            <a:pPr lvl="1">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r>
              <a:rPr lang="en-US" altLang="zh-TW" sz="2000" spc="20" dirty="0" smtClean="0">
                <a:latin typeface="Times New Roman" pitchFamily="18" charset="0"/>
                <a:ea typeface="DejaVu Sans" charset="0"/>
                <a:cs typeface="Times New Roman" pitchFamily="18" charset="0"/>
              </a:rPr>
              <a:t> </a:t>
            </a:r>
            <a:endParaRPr lang="en-US" altLang="zh-TW" sz="2000" spc="20" dirty="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26</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cxnSp>
        <p:nvCxnSpPr>
          <p:cNvPr id="87" name="AutoShape 24"/>
          <p:cNvCxnSpPr>
            <a:cxnSpLocks noChangeShapeType="1"/>
          </p:cNvCxnSpPr>
          <p:nvPr/>
        </p:nvCxnSpPr>
        <p:spPr bwMode="auto">
          <a:xfrm>
            <a:off x="1066800" y="3048000"/>
            <a:ext cx="23622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8" name="AutoShape 23"/>
          <p:cNvCxnSpPr>
            <a:cxnSpLocks noChangeShapeType="1"/>
          </p:cNvCxnSpPr>
          <p:nvPr/>
        </p:nvCxnSpPr>
        <p:spPr bwMode="auto">
          <a:xfrm>
            <a:off x="990600" y="3124200"/>
            <a:ext cx="0" cy="13716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9" name="AutoShape 27"/>
          <p:cNvCxnSpPr>
            <a:cxnSpLocks noChangeShapeType="1"/>
          </p:cNvCxnSpPr>
          <p:nvPr/>
        </p:nvCxnSpPr>
        <p:spPr bwMode="auto">
          <a:xfrm>
            <a:off x="1066800" y="4572000"/>
            <a:ext cx="23622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0" name="AutoShape 25"/>
          <p:cNvCxnSpPr>
            <a:cxnSpLocks noChangeShapeType="1"/>
          </p:cNvCxnSpPr>
          <p:nvPr/>
        </p:nvCxnSpPr>
        <p:spPr bwMode="auto">
          <a:xfrm>
            <a:off x="3505200" y="3124200"/>
            <a:ext cx="0" cy="13716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1" name="AutoShape 28"/>
          <p:cNvCxnSpPr>
            <a:cxnSpLocks noChangeShapeType="1"/>
          </p:cNvCxnSpPr>
          <p:nvPr/>
        </p:nvCxnSpPr>
        <p:spPr bwMode="auto">
          <a:xfrm flipH="1">
            <a:off x="1066800" y="3886200"/>
            <a:ext cx="654050" cy="6540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 name="AutoShape 33"/>
          <p:cNvCxnSpPr>
            <a:cxnSpLocks noChangeShapeType="1"/>
          </p:cNvCxnSpPr>
          <p:nvPr/>
        </p:nvCxnSpPr>
        <p:spPr bwMode="auto">
          <a:xfrm flipH="1">
            <a:off x="1828800" y="3810000"/>
            <a:ext cx="6096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3" name="AutoShape 35"/>
          <p:cNvCxnSpPr>
            <a:cxnSpLocks noChangeShapeType="1"/>
            <a:endCxn id="118" idx="6"/>
          </p:cNvCxnSpPr>
          <p:nvPr/>
        </p:nvCxnSpPr>
        <p:spPr bwMode="auto">
          <a:xfrm flipV="1">
            <a:off x="2546350" y="3048000"/>
            <a:ext cx="1035050" cy="730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4" name="Text Box 65"/>
          <p:cNvSpPr txBox="1">
            <a:spLocks noChangeArrowheads="1"/>
          </p:cNvSpPr>
          <p:nvPr/>
        </p:nvSpPr>
        <p:spPr bwMode="auto">
          <a:xfrm>
            <a:off x="533400" y="2738437"/>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u</a:t>
            </a:r>
            <a:r>
              <a:rPr lang="en-US" altLang="zh-TW" sz="2400" baseline="-25000" dirty="0">
                <a:latin typeface="Times New Roman" pitchFamily="18" charset="0"/>
                <a:cs typeface="Times New Roman" pitchFamily="18" charset="0"/>
              </a:rPr>
              <a:t>1</a:t>
            </a:r>
          </a:p>
        </p:txBody>
      </p:sp>
      <p:sp>
        <p:nvSpPr>
          <p:cNvPr id="95" name="Text Box 67"/>
          <p:cNvSpPr txBox="1">
            <a:spLocks noChangeArrowheads="1"/>
          </p:cNvSpPr>
          <p:nvPr/>
        </p:nvSpPr>
        <p:spPr bwMode="auto">
          <a:xfrm>
            <a:off x="533400" y="4338637"/>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u</a:t>
            </a:r>
            <a:r>
              <a:rPr lang="en-US" altLang="zh-TW" sz="2400" baseline="-25000" dirty="0">
                <a:latin typeface="Times New Roman" pitchFamily="18" charset="0"/>
                <a:cs typeface="Times New Roman" pitchFamily="18" charset="0"/>
              </a:rPr>
              <a:t>4</a:t>
            </a:r>
          </a:p>
        </p:txBody>
      </p:sp>
      <p:sp>
        <p:nvSpPr>
          <p:cNvPr id="96" name="Text Box 69"/>
          <p:cNvSpPr txBox="1">
            <a:spLocks noChangeArrowheads="1"/>
          </p:cNvSpPr>
          <p:nvPr/>
        </p:nvSpPr>
        <p:spPr bwMode="auto">
          <a:xfrm>
            <a:off x="1524000" y="3348037"/>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u</a:t>
            </a:r>
            <a:r>
              <a:rPr lang="en-US" altLang="zh-TW" sz="2400" baseline="-25000" dirty="0">
                <a:latin typeface="Times New Roman" pitchFamily="18" charset="0"/>
                <a:cs typeface="Times New Roman" pitchFamily="18" charset="0"/>
              </a:rPr>
              <a:t>5</a:t>
            </a:r>
          </a:p>
        </p:txBody>
      </p:sp>
      <p:sp>
        <p:nvSpPr>
          <p:cNvPr id="97" name="Text Box 70"/>
          <p:cNvSpPr txBox="1">
            <a:spLocks noChangeArrowheads="1"/>
          </p:cNvSpPr>
          <p:nvPr/>
        </p:nvSpPr>
        <p:spPr bwMode="auto">
          <a:xfrm>
            <a:off x="2362200" y="3729037"/>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6</a:t>
            </a:r>
          </a:p>
        </p:txBody>
      </p:sp>
      <p:sp>
        <p:nvSpPr>
          <p:cNvPr id="98" name="Text Box 66"/>
          <p:cNvSpPr txBox="1">
            <a:spLocks noChangeArrowheads="1"/>
          </p:cNvSpPr>
          <p:nvPr/>
        </p:nvSpPr>
        <p:spPr bwMode="auto">
          <a:xfrm>
            <a:off x="3521075" y="2814637"/>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u</a:t>
            </a:r>
            <a:r>
              <a:rPr lang="en-US" altLang="zh-TW" sz="2400" baseline="-25000" dirty="0">
                <a:latin typeface="Times New Roman" pitchFamily="18" charset="0"/>
                <a:cs typeface="Times New Roman" pitchFamily="18" charset="0"/>
              </a:rPr>
              <a:t>2</a:t>
            </a:r>
          </a:p>
        </p:txBody>
      </p:sp>
      <p:sp>
        <p:nvSpPr>
          <p:cNvPr id="99" name="Text Box 68"/>
          <p:cNvSpPr txBox="1">
            <a:spLocks noChangeArrowheads="1"/>
          </p:cNvSpPr>
          <p:nvPr/>
        </p:nvSpPr>
        <p:spPr bwMode="auto">
          <a:xfrm>
            <a:off x="3581400" y="4262437"/>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3</a:t>
            </a:r>
          </a:p>
        </p:txBody>
      </p:sp>
      <p:sp>
        <p:nvSpPr>
          <p:cNvPr id="100" name="Text Box 56"/>
          <p:cNvSpPr txBox="1">
            <a:spLocks noChangeArrowheads="1"/>
          </p:cNvSpPr>
          <p:nvPr/>
        </p:nvSpPr>
        <p:spPr bwMode="auto">
          <a:xfrm>
            <a:off x="2057400" y="2662237"/>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G</a:t>
            </a:r>
          </a:p>
        </p:txBody>
      </p:sp>
      <p:cxnSp>
        <p:nvCxnSpPr>
          <p:cNvPr id="101" name="AutoShape 44"/>
          <p:cNvCxnSpPr>
            <a:cxnSpLocks noChangeShapeType="1"/>
          </p:cNvCxnSpPr>
          <p:nvPr/>
        </p:nvCxnSpPr>
        <p:spPr bwMode="auto">
          <a:xfrm>
            <a:off x="5257800" y="2971800"/>
            <a:ext cx="0" cy="16002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 name="AutoShape 61"/>
          <p:cNvCxnSpPr>
            <a:cxnSpLocks noChangeShapeType="1"/>
          </p:cNvCxnSpPr>
          <p:nvPr/>
        </p:nvCxnSpPr>
        <p:spPr bwMode="auto">
          <a:xfrm>
            <a:off x="5311775" y="2971800"/>
            <a:ext cx="654050" cy="2730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3" name="AutoShape 62"/>
          <p:cNvCxnSpPr>
            <a:cxnSpLocks noChangeShapeType="1"/>
          </p:cNvCxnSpPr>
          <p:nvPr/>
        </p:nvCxnSpPr>
        <p:spPr bwMode="auto">
          <a:xfrm flipV="1">
            <a:off x="6096000" y="3124200"/>
            <a:ext cx="1600200" cy="1524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4" name="AutoShape 46"/>
          <p:cNvCxnSpPr>
            <a:cxnSpLocks noChangeShapeType="1"/>
          </p:cNvCxnSpPr>
          <p:nvPr/>
        </p:nvCxnSpPr>
        <p:spPr bwMode="auto">
          <a:xfrm>
            <a:off x="7772400" y="3200400"/>
            <a:ext cx="0" cy="13716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5" name="AutoShape 47"/>
          <p:cNvCxnSpPr>
            <a:cxnSpLocks noChangeShapeType="1"/>
          </p:cNvCxnSpPr>
          <p:nvPr/>
        </p:nvCxnSpPr>
        <p:spPr bwMode="auto">
          <a:xfrm>
            <a:off x="5334000" y="4648200"/>
            <a:ext cx="23622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6" name="AutoShape 48"/>
          <p:cNvCxnSpPr>
            <a:cxnSpLocks noChangeShapeType="1"/>
          </p:cNvCxnSpPr>
          <p:nvPr/>
        </p:nvCxnSpPr>
        <p:spPr bwMode="auto">
          <a:xfrm flipH="1">
            <a:off x="5334000" y="4114800"/>
            <a:ext cx="1416050" cy="5016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7" name="AutoShape 60"/>
          <p:cNvCxnSpPr>
            <a:cxnSpLocks noChangeShapeType="1"/>
            <a:endCxn id="127" idx="3"/>
          </p:cNvCxnSpPr>
          <p:nvPr/>
        </p:nvCxnSpPr>
        <p:spPr bwMode="auto">
          <a:xfrm flipV="1">
            <a:off x="6781800" y="3178082"/>
            <a:ext cx="936718" cy="93671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8" name="Text Box 71"/>
          <p:cNvSpPr txBox="1">
            <a:spLocks noChangeArrowheads="1"/>
          </p:cNvSpPr>
          <p:nvPr/>
        </p:nvSpPr>
        <p:spPr bwMode="auto">
          <a:xfrm>
            <a:off x="4800600" y="2586037"/>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1</a:t>
            </a:r>
          </a:p>
        </p:txBody>
      </p:sp>
      <p:sp>
        <p:nvSpPr>
          <p:cNvPr id="109" name="Text Box 72"/>
          <p:cNvSpPr txBox="1">
            <a:spLocks noChangeArrowheads="1"/>
          </p:cNvSpPr>
          <p:nvPr/>
        </p:nvSpPr>
        <p:spPr bwMode="auto">
          <a:xfrm>
            <a:off x="5867400" y="3195637"/>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2</a:t>
            </a:r>
          </a:p>
        </p:txBody>
      </p:sp>
      <p:sp>
        <p:nvSpPr>
          <p:cNvPr id="110" name="Text Box 57"/>
          <p:cNvSpPr txBox="1">
            <a:spLocks noChangeArrowheads="1"/>
          </p:cNvSpPr>
          <p:nvPr/>
        </p:nvSpPr>
        <p:spPr bwMode="auto">
          <a:xfrm>
            <a:off x="6400800" y="2662237"/>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H</a:t>
            </a:r>
          </a:p>
        </p:txBody>
      </p:sp>
      <p:sp>
        <p:nvSpPr>
          <p:cNvPr id="111" name="Text Box 73"/>
          <p:cNvSpPr txBox="1">
            <a:spLocks noChangeArrowheads="1"/>
          </p:cNvSpPr>
          <p:nvPr/>
        </p:nvSpPr>
        <p:spPr bwMode="auto">
          <a:xfrm>
            <a:off x="7696200" y="2586037"/>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3</a:t>
            </a:r>
          </a:p>
        </p:txBody>
      </p:sp>
      <p:sp>
        <p:nvSpPr>
          <p:cNvPr id="112" name="Text Box 75"/>
          <p:cNvSpPr txBox="1">
            <a:spLocks noChangeArrowheads="1"/>
          </p:cNvSpPr>
          <p:nvPr/>
        </p:nvSpPr>
        <p:spPr bwMode="auto">
          <a:xfrm>
            <a:off x="4800600" y="4262437"/>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5</a:t>
            </a:r>
          </a:p>
        </p:txBody>
      </p:sp>
      <p:sp>
        <p:nvSpPr>
          <p:cNvPr id="113" name="Text Box 74"/>
          <p:cNvSpPr txBox="1">
            <a:spLocks noChangeArrowheads="1"/>
          </p:cNvSpPr>
          <p:nvPr/>
        </p:nvSpPr>
        <p:spPr bwMode="auto">
          <a:xfrm>
            <a:off x="7772400" y="4414837"/>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4</a:t>
            </a:r>
          </a:p>
        </p:txBody>
      </p:sp>
      <p:sp>
        <p:nvSpPr>
          <p:cNvPr id="114" name="Text Box 76"/>
          <p:cNvSpPr txBox="1">
            <a:spLocks noChangeArrowheads="1"/>
          </p:cNvSpPr>
          <p:nvPr/>
        </p:nvSpPr>
        <p:spPr bwMode="auto">
          <a:xfrm>
            <a:off x="6781800" y="3957637"/>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6</a:t>
            </a:r>
          </a:p>
        </p:txBody>
      </p:sp>
      <p:sp>
        <p:nvSpPr>
          <p:cNvPr id="115" name="Oval 7"/>
          <p:cNvSpPr>
            <a:spLocks noChangeArrowheads="1"/>
          </p:cNvSpPr>
          <p:nvPr/>
        </p:nvSpPr>
        <p:spPr bwMode="auto">
          <a:xfrm>
            <a:off x="914400" y="2971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16" name="Oval 7"/>
          <p:cNvSpPr>
            <a:spLocks noChangeArrowheads="1"/>
          </p:cNvSpPr>
          <p:nvPr/>
        </p:nvSpPr>
        <p:spPr bwMode="auto">
          <a:xfrm>
            <a:off x="9144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17" name="Oval 7"/>
          <p:cNvSpPr>
            <a:spLocks noChangeArrowheads="1"/>
          </p:cNvSpPr>
          <p:nvPr/>
        </p:nvSpPr>
        <p:spPr bwMode="auto">
          <a:xfrm>
            <a:off x="16764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18" name="Oval 7"/>
          <p:cNvSpPr>
            <a:spLocks noChangeArrowheads="1"/>
          </p:cNvSpPr>
          <p:nvPr/>
        </p:nvSpPr>
        <p:spPr bwMode="auto">
          <a:xfrm>
            <a:off x="3429000" y="2971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19" name="Oval 7"/>
          <p:cNvSpPr>
            <a:spLocks noChangeArrowheads="1"/>
          </p:cNvSpPr>
          <p:nvPr/>
        </p:nvSpPr>
        <p:spPr bwMode="auto">
          <a:xfrm>
            <a:off x="24384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21" name="Oval 7"/>
          <p:cNvSpPr>
            <a:spLocks noChangeArrowheads="1"/>
          </p:cNvSpPr>
          <p:nvPr/>
        </p:nvSpPr>
        <p:spPr bwMode="auto">
          <a:xfrm>
            <a:off x="34290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22" name="Oval 7"/>
          <p:cNvSpPr>
            <a:spLocks noChangeArrowheads="1"/>
          </p:cNvSpPr>
          <p:nvPr/>
        </p:nvSpPr>
        <p:spPr bwMode="auto">
          <a:xfrm>
            <a:off x="5181600" y="2895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23" name="Oval 7"/>
          <p:cNvSpPr>
            <a:spLocks noChangeArrowheads="1"/>
          </p:cNvSpPr>
          <p:nvPr/>
        </p:nvSpPr>
        <p:spPr bwMode="auto">
          <a:xfrm>
            <a:off x="51816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24" name="Oval 7"/>
          <p:cNvSpPr>
            <a:spLocks noChangeArrowheads="1"/>
          </p:cNvSpPr>
          <p:nvPr/>
        </p:nvSpPr>
        <p:spPr bwMode="auto">
          <a:xfrm>
            <a:off x="5943600" y="3200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25" name="Oval 7"/>
          <p:cNvSpPr>
            <a:spLocks noChangeArrowheads="1"/>
          </p:cNvSpPr>
          <p:nvPr/>
        </p:nvSpPr>
        <p:spPr bwMode="auto">
          <a:xfrm>
            <a:off x="6705600" y="4038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26" name="Oval 7"/>
          <p:cNvSpPr>
            <a:spLocks noChangeArrowheads="1"/>
          </p:cNvSpPr>
          <p:nvPr/>
        </p:nvSpPr>
        <p:spPr bwMode="auto">
          <a:xfrm>
            <a:off x="76962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27" name="Oval 7"/>
          <p:cNvSpPr>
            <a:spLocks noChangeArrowheads="1"/>
          </p:cNvSpPr>
          <p:nvPr/>
        </p:nvSpPr>
        <p:spPr bwMode="auto">
          <a:xfrm>
            <a:off x="7696200" y="3048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Tree>
    <p:extLst>
      <p:ext uri="{BB962C8B-B14F-4D97-AF65-F5344CB8AC3E}">
        <p14:creationId xmlns:p14="http://schemas.microsoft.com/office/powerpoint/2010/main" val="263821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2000" fill="hold"/>
                                        <p:tgtEl>
                                          <p:spTgt spid="87"/>
                                        </p:tgtEl>
                                        <p:attrNameLst>
                                          <p:attrName>stroke.color</p:attrName>
                                        </p:attrNameLst>
                                      </p:cBhvr>
                                      <p:to>
                                        <a:srgbClr val="0000CC"/>
                                      </p:to>
                                    </p:animClr>
                                    <p:set>
                                      <p:cBhvr>
                                        <p:cTn id="7" dur="2000" fill="hold"/>
                                        <p:tgtEl>
                                          <p:spTgt spid="87"/>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88"/>
                                        </p:tgtEl>
                                        <p:attrNameLst>
                                          <p:attrName>stroke.color</p:attrName>
                                        </p:attrNameLst>
                                      </p:cBhvr>
                                      <p:to>
                                        <a:srgbClr val="0000CC"/>
                                      </p:to>
                                    </p:animClr>
                                    <p:set>
                                      <p:cBhvr>
                                        <p:cTn id="10" dur="2000" fill="hold"/>
                                        <p:tgtEl>
                                          <p:spTgt spid="88"/>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91"/>
                                        </p:tgtEl>
                                        <p:attrNameLst>
                                          <p:attrName>stroke.color</p:attrName>
                                        </p:attrNameLst>
                                      </p:cBhvr>
                                      <p:to>
                                        <a:srgbClr val="FF0000"/>
                                      </p:to>
                                    </p:animClr>
                                    <p:set>
                                      <p:cBhvr>
                                        <p:cTn id="13" dur="2000" fill="hold"/>
                                        <p:tgtEl>
                                          <p:spTgt spid="91"/>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92"/>
                                        </p:tgtEl>
                                        <p:attrNameLst>
                                          <p:attrName>stroke.color</p:attrName>
                                        </p:attrNameLst>
                                      </p:cBhvr>
                                      <p:to>
                                        <a:srgbClr val="FF0000"/>
                                      </p:to>
                                    </p:animClr>
                                    <p:set>
                                      <p:cBhvr>
                                        <p:cTn id="16" dur="2000" fill="hold"/>
                                        <p:tgtEl>
                                          <p:spTgt spid="92"/>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2000" fill="hold"/>
                                        <p:tgtEl>
                                          <p:spTgt spid="93"/>
                                        </p:tgtEl>
                                        <p:attrNameLst>
                                          <p:attrName>stroke.color</p:attrName>
                                        </p:attrNameLst>
                                      </p:cBhvr>
                                      <p:to>
                                        <a:srgbClr val="FF0000"/>
                                      </p:to>
                                    </p:animClr>
                                    <p:set>
                                      <p:cBhvr>
                                        <p:cTn id="21" dur="2000" fill="hold"/>
                                        <p:tgtEl>
                                          <p:spTgt spid="93"/>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2000" fill="hold"/>
                                        <p:tgtEl>
                                          <p:spTgt spid="101"/>
                                        </p:tgtEl>
                                        <p:attrNameLst>
                                          <p:attrName>stroke.color</p:attrName>
                                        </p:attrNameLst>
                                      </p:cBhvr>
                                      <p:to>
                                        <a:srgbClr val="FF0000"/>
                                      </p:to>
                                    </p:animClr>
                                    <p:set>
                                      <p:cBhvr>
                                        <p:cTn id="24" dur="2000" fill="hold"/>
                                        <p:tgtEl>
                                          <p:spTgt spid="101"/>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2000" fill="hold"/>
                                        <p:tgtEl>
                                          <p:spTgt spid="102"/>
                                        </p:tgtEl>
                                        <p:attrNameLst>
                                          <p:attrName>stroke.color</p:attrName>
                                        </p:attrNameLst>
                                      </p:cBhvr>
                                      <p:to>
                                        <a:srgbClr val="FF0000"/>
                                      </p:to>
                                    </p:animClr>
                                    <p:set>
                                      <p:cBhvr>
                                        <p:cTn id="27" dur="2000" fill="hold"/>
                                        <p:tgtEl>
                                          <p:spTgt spid="102"/>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2000" fill="hold"/>
                                        <p:tgtEl>
                                          <p:spTgt spid="103"/>
                                        </p:tgtEl>
                                        <p:attrNameLst>
                                          <p:attrName>stroke.color</p:attrName>
                                        </p:attrNameLst>
                                      </p:cBhvr>
                                      <p:to>
                                        <a:srgbClr val="FF0000"/>
                                      </p:to>
                                    </p:animClr>
                                    <p:set>
                                      <p:cBhvr>
                                        <p:cTn id="30" dur="2000" fill="hold"/>
                                        <p:tgtEl>
                                          <p:spTgt spid="103"/>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2000" fill="hold"/>
                                        <p:tgtEl>
                                          <p:spTgt spid="106"/>
                                        </p:tgtEl>
                                        <p:attrNameLst>
                                          <p:attrName>stroke.color</p:attrName>
                                        </p:attrNameLst>
                                      </p:cBhvr>
                                      <p:to>
                                        <a:srgbClr val="0000CC"/>
                                      </p:to>
                                    </p:animClr>
                                    <p:set>
                                      <p:cBhvr>
                                        <p:cTn id="33" dur="2000" fill="hold"/>
                                        <p:tgtEl>
                                          <p:spTgt spid="106"/>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2000" fill="hold"/>
                                        <p:tgtEl>
                                          <p:spTgt spid="107"/>
                                        </p:tgtEl>
                                        <p:attrNameLst>
                                          <p:attrName>stroke.color</p:attrName>
                                        </p:attrNameLst>
                                      </p:cBhvr>
                                      <p:to>
                                        <a:srgbClr val="0000CC"/>
                                      </p:to>
                                    </p:animClr>
                                    <p:set>
                                      <p:cBhvr>
                                        <p:cTn id="36" dur="2000" fill="hold"/>
                                        <p:tgtEl>
                                          <p:spTgt spid="10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AutoShape 25"/>
          <p:cNvCxnSpPr>
            <a:cxnSpLocks noChangeShapeType="1"/>
            <a:stCxn id="42042" idx="5"/>
            <a:endCxn id="152" idx="2"/>
          </p:cNvCxnSpPr>
          <p:nvPr/>
        </p:nvCxnSpPr>
        <p:spPr bwMode="auto">
          <a:xfrm rot="16200000" flipH="1">
            <a:off x="5845175" y="4321175"/>
            <a:ext cx="403225" cy="8604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1987" name="AutoShape 25"/>
          <p:cNvCxnSpPr>
            <a:cxnSpLocks noChangeShapeType="1"/>
          </p:cNvCxnSpPr>
          <p:nvPr/>
        </p:nvCxnSpPr>
        <p:spPr bwMode="auto">
          <a:xfrm rot="16200000" flipH="1">
            <a:off x="4838700" y="3771900"/>
            <a:ext cx="990600" cy="4572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97" name="AutoShape 25"/>
          <p:cNvCxnSpPr>
            <a:cxnSpLocks noChangeShapeType="1"/>
            <a:endCxn id="152" idx="1"/>
          </p:cNvCxnSpPr>
          <p:nvPr/>
        </p:nvCxnSpPr>
        <p:spPr bwMode="auto">
          <a:xfrm rot="16200000" flipH="1">
            <a:off x="5105400" y="3505200"/>
            <a:ext cx="1393825" cy="13938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1989" name="AutoShape 25"/>
          <p:cNvCxnSpPr>
            <a:cxnSpLocks noChangeShapeType="1"/>
            <a:endCxn id="42043" idx="3"/>
          </p:cNvCxnSpPr>
          <p:nvPr/>
        </p:nvCxnSpPr>
        <p:spPr bwMode="auto">
          <a:xfrm flipV="1">
            <a:off x="6553200" y="4549775"/>
            <a:ext cx="1012825" cy="4032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1990" name="AutoShape 25"/>
          <p:cNvCxnSpPr>
            <a:cxnSpLocks noChangeShapeType="1"/>
            <a:stCxn id="42014" idx="7"/>
            <a:endCxn id="64" idx="7"/>
          </p:cNvCxnSpPr>
          <p:nvPr/>
        </p:nvCxnSpPr>
        <p:spPr bwMode="auto">
          <a:xfrm rot="5400000" flipH="1" flipV="1">
            <a:off x="1616075" y="1812925"/>
            <a:ext cx="990600" cy="24384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1991" name="AutoShape 23"/>
          <p:cNvCxnSpPr>
            <a:cxnSpLocks noChangeShapeType="1"/>
            <a:stCxn id="42004" idx="3"/>
            <a:endCxn id="62" idx="0"/>
          </p:cNvCxnSpPr>
          <p:nvPr/>
        </p:nvCxnSpPr>
        <p:spPr bwMode="auto">
          <a:xfrm rot="5400000">
            <a:off x="685800" y="2949575"/>
            <a:ext cx="2155825" cy="9366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27" name="AutoShape 23"/>
          <p:cNvCxnSpPr>
            <a:cxnSpLocks noChangeShapeType="1"/>
            <a:endCxn id="63" idx="5"/>
          </p:cNvCxnSpPr>
          <p:nvPr/>
        </p:nvCxnSpPr>
        <p:spPr bwMode="auto">
          <a:xfrm>
            <a:off x="1295400" y="2667000"/>
            <a:ext cx="2111375" cy="19589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1993" name="AutoShape 23"/>
          <p:cNvCxnSpPr>
            <a:cxnSpLocks noChangeShapeType="1"/>
            <a:endCxn id="42015" idx="1"/>
          </p:cNvCxnSpPr>
          <p:nvPr/>
        </p:nvCxnSpPr>
        <p:spPr bwMode="auto">
          <a:xfrm>
            <a:off x="1371600" y="2667000"/>
            <a:ext cx="2384425" cy="7842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1994" name="AutoShape 25"/>
          <p:cNvCxnSpPr>
            <a:cxnSpLocks noChangeShapeType="1"/>
            <a:stCxn id="60" idx="7"/>
            <a:endCxn id="42014" idx="7"/>
          </p:cNvCxnSpPr>
          <p:nvPr/>
        </p:nvCxnSpPr>
        <p:spPr bwMode="auto">
          <a:xfrm rot="-5400000" flipH="1" flipV="1">
            <a:off x="663575" y="2841625"/>
            <a:ext cx="914400" cy="4572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1995" name="Text Box 70"/>
          <p:cNvSpPr txBox="1">
            <a:spLocks noChangeArrowheads="1"/>
          </p:cNvSpPr>
          <p:nvPr/>
        </p:nvSpPr>
        <p:spPr bwMode="auto">
          <a:xfrm>
            <a:off x="914400" y="44196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6</a:t>
            </a:r>
          </a:p>
        </p:txBody>
      </p:sp>
      <p:cxnSp>
        <p:nvCxnSpPr>
          <p:cNvPr id="131" name="AutoShape 23"/>
          <p:cNvCxnSpPr>
            <a:cxnSpLocks noChangeShapeType="1"/>
            <a:stCxn id="64" idx="3"/>
            <a:endCxn id="62" idx="3"/>
          </p:cNvCxnSpPr>
          <p:nvPr/>
        </p:nvCxnSpPr>
        <p:spPr bwMode="auto">
          <a:xfrm rot="5400000">
            <a:off x="1241425" y="2644775"/>
            <a:ext cx="1981200" cy="19812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1997" name="Text Box 69"/>
          <p:cNvSpPr txBox="1">
            <a:spLocks noChangeArrowheads="1"/>
          </p:cNvSpPr>
          <p:nvPr/>
        </p:nvSpPr>
        <p:spPr bwMode="auto">
          <a:xfrm>
            <a:off x="2057400" y="49530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5</a:t>
            </a:r>
          </a:p>
        </p:txBody>
      </p:sp>
      <p:cxnSp>
        <p:nvCxnSpPr>
          <p:cNvPr id="80" name="AutoShape 25"/>
          <p:cNvCxnSpPr>
            <a:cxnSpLocks noChangeShapeType="1"/>
            <a:stCxn id="62" idx="5"/>
            <a:endCxn id="47" idx="1"/>
          </p:cNvCxnSpPr>
          <p:nvPr/>
        </p:nvCxnSpPr>
        <p:spPr bwMode="auto">
          <a:xfrm rot="16200000" flipH="1">
            <a:off x="1616075" y="4359275"/>
            <a:ext cx="349250" cy="8826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23" name="AutoShape 23"/>
          <p:cNvCxnSpPr>
            <a:cxnSpLocks noChangeShapeType="1"/>
            <a:endCxn id="47" idx="4"/>
          </p:cNvCxnSpPr>
          <p:nvPr/>
        </p:nvCxnSpPr>
        <p:spPr bwMode="auto">
          <a:xfrm rot="5400000">
            <a:off x="1562100" y="3390900"/>
            <a:ext cx="2438400" cy="9906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5" name="AutoShape 25"/>
          <p:cNvCxnSpPr>
            <a:cxnSpLocks noChangeShapeType="1"/>
            <a:endCxn id="63" idx="3"/>
          </p:cNvCxnSpPr>
          <p:nvPr/>
        </p:nvCxnSpPr>
        <p:spPr bwMode="auto">
          <a:xfrm flipV="1">
            <a:off x="2286000" y="4625975"/>
            <a:ext cx="1012825" cy="4032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01" name="AutoShape 25"/>
          <p:cNvCxnSpPr>
            <a:cxnSpLocks noChangeShapeType="1"/>
            <a:stCxn id="63" idx="7"/>
            <a:endCxn id="42015" idx="4"/>
          </p:cNvCxnSpPr>
          <p:nvPr/>
        </p:nvCxnSpPr>
        <p:spPr bwMode="auto">
          <a:xfrm rot="5400000" flipH="1" flipV="1">
            <a:off x="3140075" y="3848100"/>
            <a:ext cx="936625" cy="4032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2002" name="Text Box 67"/>
          <p:cNvSpPr txBox="1">
            <a:spLocks noChangeArrowheads="1"/>
          </p:cNvSpPr>
          <p:nvPr/>
        </p:nvSpPr>
        <p:spPr bwMode="auto">
          <a:xfrm>
            <a:off x="838200" y="22860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8</a:t>
            </a:r>
          </a:p>
        </p:txBody>
      </p:sp>
      <p:sp>
        <p:nvSpPr>
          <p:cNvPr id="42003" name="Rectangle 3"/>
          <p:cNvSpPr>
            <a:spLocks noGrp="1" noChangeArrowheads="1"/>
          </p:cNvSpPr>
          <p:nvPr>
            <p:ph type="body" sz="half" idx="1"/>
          </p:nvPr>
        </p:nvSpPr>
        <p:spPr>
          <a:xfrm>
            <a:off x="152400" y="838200"/>
            <a:ext cx="8839200" cy="1066800"/>
          </a:xfrm>
        </p:spPr>
        <p:txBody>
          <a:bodyPr/>
          <a:lstStyle/>
          <a:p>
            <a:pPr eaLnBrk="1" hangingPunct="1">
              <a:buBlip>
                <a:blip r:embed="rId3"/>
              </a:buBlip>
            </a:pPr>
            <a:r>
              <a:rPr lang="en-US" altLang="zh-TW" sz="2000" b="1" spc="20" dirty="0">
                <a:latin typeface="Times New Roman" pitchFamily="18" charset="0"/>
                <a:ea typeface="DejaVu Sans" charset="0"/>
                <a:cs typeface="Times New Roman" pitchFamily="18" charset="0"/>
              </a:rPr>
              <a:t>Example: </a:t>
            </a:r>
            <a:r>
              <a:rPr lang="en-US" altLang="zh-TW" sz="2000" dirty="0" smtClean="0">
                <a:latin typeface="Times New Roman" pitchFamily="18" charset="0"/>
                <a:cs typeface="Times New Roman" pitchFamily="18" charset="0"/>
              </a:rPr>
              <a:t>Determine whether the graphs </a:t>
            </a:r>
            <a:r>
              <a:rPr lang="en-US" altLang="zh-TW" sz="2000" i="1" dirty="0" smtClean="0">
                <a:latin typeface="Times New Roman" pitchFamily="18" charset="0"/>
                <a:cs typeface="Times New Roman" pitchFamily="18" charset="0"/>
              </a:rPr>
              <a:t>G</a:t>
            </a:r>
            <a:r>
              <a:rPr lang="en-US" altLang="zh-TW" sz="2000" dirty="0" smtClean="0">
                <a:latin typeface="Times New Roman" pitchFamily="18" charset="0"/>
                <a:cs typeface="Times New Roman" pitchFamily="18" charset="0"/>
              </a:rPr>
              <a:t> and </a:t>
            </a:r>
            <a:r>
              <a:rPr lang="en-US" altLang="zh-TW" sz="2000" i="1" dirty="0" smtClean="0">
                <a:latin typeface="Times New Roman" pitchFamily="18" charset="0"/>
                <a:cs typeface="Times New Roman" pitchFamily="18" charset="0"/>
              </a:rPr>
              <a:t>H</a:t>
            </a:r>
            <a:r>
              <a:rPr lang="en-US" altLang="zh-TW" sz="2000" dirty="0" smtClean="0">
                <a:latin typeface="Times New Roman" pitchFamily="18" charset="0"/>
                <a:cs typeface="Times New Roman" pitchFamily="18" charset="0"/>
              </a:rPr>
              <a:t> are isomorphic.</a:t>
            </a:r>
          </a:p>
        </p:txBody>
      </p:sp>
      <p:sp>
        <p:nvSpPr>
          <p:cNvPr id="42004" name="Oval 7"/>
          <p:cNvSpPr>
            <a:spLocks noChangeArrowheads="1"/>
          </p:cNvSpPr>
          <p:nvPr/>
        </p:nvSpPr>
        <p:spPr bwMode="auto">
          <a:xfrm>
            <a:off x="2209800" y="2209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cxnSp>
        <p:nvCxnSpPr>
          <p:cNvPr id="42005" name="AutoShape 23"/>
          <p:cNvCxnSpPr>
            <a:cxnSpLocks noChangeShapeType="1"/>
            <a:stCxn id="42004" idx="4"/>
            <a:endCxn id="47" idx="0"/>
          </p:cNvCxnSpPr>
          <p:nvPr/>
        </p:nvCxnSpPr>
        <p:spPr bwMode="auto">
          <a:xfrm rot="5400000">
            <a:off x="990601" y="3657600"/>
            <a:ext cx="2590800" cy="3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06" name="AutoShape 25"/>
          <p:cNvCxnSpPr>
            <a:cxnSpLocks noChangeShapeType="1"/>
            <a:stCxn id="42004" idx="6"/>
            <a:endCxn id="64" idx="1"/>
          </p:cNvCxnSpPr>
          <p:nvPr/>
        </p:nvCxnSpPr>
        <p:spPr bwMode="auto">
          <a:xfrm>
            <a:off x="2362200" y="2286000"/>
            <a:ext cx="860425" cy="2508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2007" name="Text Box 56"/>
          <p:cNvSpPr txBox="1">
            <a:spLocks noChangeArrowheads="1"/>
          </p:cNvSpPr>
          <p:nvPr/>
        </p:nvSpPr>
        <p:spPr bwMode="auto">
          <a:xfrm>
            <a:off x="1143000" y="1524000"/>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G</a:t>
            </a:r>
          </a:p>
        </p:txBody>
      </p:sp>
      <p:sp>
        <p:nvSpPr>
          <p:cNvPr id="42008" name="Text Box 57"/>
          <p:cNvSpPr txBox="1">
            <a:spLocks noChangeArrowheads="1"/>
          </p:cNvSpPr>
          <p:nvPr/>
        </p:nvSpPr>
        <p:spPr bwMode="auto">
          <a:xfrm>
            <a:off x="7391400" y="1600200"/>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H</a:t>
            </a:r>
          </a:p>
        </p:txBody>
      </p:sp>
      <p:sp>
        <p:nvSpPr>
          <p:cNvPr id="42009" name="Text Box 65"/>
          <p:cNvSpPr txBox="1">
            <a:spLocks noChangeArrowheads="1"/>
          </p:cNvSpPr>
          <p:nvPr/>
        </p:nvSpPr>
        <p:spPr bwMode="auto">
          <a:xfrm>
            <a:off x="2057400" y="17526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u</a:t>
            </a:r>
            <a:r>
              <a:rPr lang="en-US" altLang="zh-TW" sz="2400" baseline="-25000" dirty="0">
                <a:latin typeface="Times New Roman" pitchFamily="18" charset="0"/>
                <a:cs typeface="Times New Roman" pitchFamily="18" charset="0"/>
              </a:rPr>
              <a:t>1</a:t>
            </a:r>
          </a:p>
        </p:txBody>
      </p:sp>
      <p:sp>
        <p:nvSpPr>
          <p:cNvPr id="42010" name="Text Box 66"/>
          <p:cNvSpPr txBox="1">
            <a:spLocks noChangeArrowheads="1"/>
          </p:cNvSpPr>
          <p:nvPr/>
        </p:nvSpPr>
        <p:spPr bwMode="auto">
          <a:xfrm>
            <a:off x="3276600" y="21336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2</a:t>
            </a:r>
          </a:p>
        </p:txBody>
      </p:sp>
      <p:sp>
        <p:nvSpPr>
          <p:cNvPr id="42011" name="Text Box 67"/>
          <p:cNvSpPr txBox="1">
            <a:spLocks noChangeArrowheads="1"/>
          </p:cNvSpPr>
          <p:nvPr/>
        </p:nvSpPr>
        <p:spPr bwMode="auto">
          <a:xfrm>
            <a:off x="457200" y="34290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7</a:t>
            </a:r>
          </a:p>
        </p:txBody>
      </p:sp>
      <p:sp>
        <p:nvSpPr>
          <p:cNvPr id="42012" name="Text Box 68"/>
          <p:cNvSpPr txBox="1">
            <a:spLocks noChangeArrowheads="1"/>
          </p:cNvSpPr>
          <p:nvPr/>
        </p:nvSpPr>
        <p:spPr bwMode="auto">
          <a:xfrm>
            <a:off x="3352800" y="44958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4</a:t>
            </a:r>
          </a:p>
        </p:txBody>
      </p:sp>
      <p:sp>
        <p:nvSpPr>
          <p:cNvPr id="47" name="Oval 7"/>
          <p:cNvSpPr>
            <a:spLocks noChangeArrowheads="1"/>
          </p:cNvSpPr>
          <p:nvPr/>
        </p:nvSpPr>
        <p:spPr bwMode="auto">
          <a:xfrm>
            <a:off x="2209800" y="4953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42014" name="Oval 7"/>
          <p:cNvSpPr>
            <a:spLocks noChangeArrowheads="1"/>
          </p:cNvSpPr>
          <p:nvPr/>
        </p:nvSpPr>
        <p:spPr bwMode="auto">
          <a:xfrm>
            <a:off x="762000" y="3505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42015" name="Oval 7"/>
          <p:cNvSpPr>
            <a:spLocks noChangeArrowheads="1"/>
          </p:cNvSpPr>
          <p:nvPr/>
        </p:nvSpPr>
        <p:spPr bwMode="auto">
          <a:xfrm>
            <a:off x="3733800" y="3429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60" name="Oval 7"/>
          <p:cNvSpPr>
            <a:spLocks noChangeArrowheads="1"/>
          </p:cNvSpPr>
          <p:nvPr/>
        </p:nvSpPr>
        <p:spPr bwMode="auto">
          <a:xfrm>
            <a:off x="1219200" y="2590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62" name="Oval 7"/>
          <p:cNvSpPr>
            <a:spLocks noChangeArrowheads="1"/>
          </p:cNvSpPr>
          <p:nvPr/>
        </p:nvSpPr>
        <p:spPr bwMode="auto">
          <a:xfrm>
            <a:off x="12192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63" name="Oval 7"/>
          <p:cNvSpPr>
            <a:spLocks noChangeArrowheads="1"/>
          </p:cNvSpPr>
          <p:nvPr/>
        </p:nvSpPr>
        <p:spPr bwMode="auto">
          <a:xfrm>
            <a:off x="32766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64" name="Oval 7"/>
          <p:cNvSpPr>
            <a:spLocks noChangeArrowheads="1"/>
          </p:cNvSpPr>
          <p:nvPr/>
        </p:nvSpPr>
        <p:spPr bwMode="auto">
          <a:xfrm>
            <a:off x="3200400" y="2514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cxnSp>
        <p:nvCxnSpPr>
          <p:cNvPr id="42020" name="AutoShape 25"/>
          <p:cNvCxnSpPr>
            <a:cxnSpLocks noChangeShapeType="1"/>
            <a:stCxn id="64" idx="5"/>
            <a:endCxn id="42015" idx="0"/>
          </p:cNvCxnSpPr>
          <p:nvPr/>
        </p:nvCxnSpPr>
        <p:spPr bwMode="auto">
          <a:xfrm rot="16200000" flipH="1">
            <a:off x="3178175" y="2797175"/>
            <a:ext cx="784225" cy="4794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21" name="AutoShape 25"/>
          <p:cNvCxnSpPr>
            <a:cxnSpLocks noChangeShapeType="1"/>
            <a:stCxn id="42014" idx="5"/>
            <a:endCxn id="62" idx="1"/>
          </p:cNvCxnSpPr>
          <p:nvPr/>
        </p:nvCxnSpPr>
        <p:spPr bwMode="auto">
          <a:xfrm rot="16200000" flipH="1">
            <a:off x="625475" y="3902075"/>
            <a:ext cx="882650" cy="3492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22" name="AutoShape 25"/>
          <p:cNvCxnSpPr>
            <a:cxnSpLocks noChangeShapeType="1"/>
            <a:stCxn id="60" idx="7"/>
            <a:endCxn id="42004" idx="2"/>
          </p:cNvCxnSpPr>
          <p:nvPr/>
        </p:nvCxnSpPr>
        <p:spPr bwMode="auto">
          <a:xfrm rot="5400000" flipH="1" flipV="1">
            <a:off x="1616075" y="2019300"/>
            <a:ext cx="327025" cy="8604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23" name="AutoShape 25"/>
          <p:cNvCxnSpPr>
            <a:cxnSpLocks noChangeShapeType="1"/>
            <a:stCxn id="62" idx="6"/>
            <a:endCxn id="42015" idx="3"/>
          </p:cNvCxnSpPr>
          <p:nvPr/>
        </p:nvCxnSpPr>
        <p:spPr bwMode="auto">
          <a:xfrm flipV="1">
            <a:off x="1371600" y="3559175"/>
            <a:ext cx="2384425" cy="10128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7" name="AutoShape 23"/>
          <p:cNvCxnSpPr>
            <a:cxnSpLocks noChangeShapeType="1"/>
            <a:endCxn id="47" idx="1"/>
          </p:cNvCxnSpPr>
          <p:nvPr/>
        </p:nvCxnSpPr>
        <p:spPr bwMode="auto">
          <a:xfrm rot="16200000" flipH="1">
            <a:off x="648494" y="3391694"/>
            <a:ext cx="2232025" cy="935037"/>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25" name="AutoShape 23"/>
          <p:cNvCxnSpPr>
            <a:cxnSpLocks noChangeShapeType="1"/>
            <a:stCxn id="42004" idx="5"/>
            <a:endCxn id="63" idx="1"/>
          </p:cNvCxnSpPr>
          <p:nvPr/>
        </p:nvCxnSpPr>
        <p:spPr bwMode="auto">
          <a:xfrm rot="16200000" flipH="1">
            <a:off x="1730375" y="2949575"/>
            <a:ext cx="2178050" cy="9588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26" name="AutoShape 25"/>
          <p:cNvCxnSpPr>
            <a:cxnSpLocks noChangeShapeType="1"/>
            <a:endCxn id="42015" idx="2"/>
          </p:cNvCxnSpPr>
          <p:nvPr/>
        </p:nvCxnSpPr>
        <p:spPr bwMode="auto">
          <a:xfrm flipV="1">
            <a:off x="914400" y="3505200"/>
            <a:ext cx="2819400" cy="539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27" name="AutoShape 25"/>
          <p:cNvCxnSpPr>
            <a:cxnSpLocks noChangeShapeType="1"/>
            <a:stCxn id="42014" idx="5"/>
            <a:endCxn id="63" idx="2"/>
          </p:cNvCxnSpPr>
          <p:nvPr/>
        </p:nvCxnSpPr>
        <p:spPr bwMode="auto">
          <a:xfrm rot="16200000" flipH="1">
            <a:off x="1616075" y="2911475"/>
            <a:ext cx="936625" cy="23844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2028" name="Text Box 66"/>
          <p:cNvSpPr txBox="1">
            <a:spLocks noChangeArrowheads="1"/>
          </p:cNvSpPr>
          <p:nvPr/>
        </p:nvSpPr>
        <p:spPr bwMode="auto">
          <a:xfrm>
            <a:off x="3810000" y="32004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u</a:t>
            </a:r>
            <a:r>
              <a:rPr lang="en-US" altLang="zh-TW" sz="2400" baseline="-25000">
                <a:latin typeface="Times New Roman" pitchFamily="18" charset="0"/>
                <a:cs typeface="Times New Roman" pitchFamily="18" charset="0"/>
              </a:rPr>
              <a:t>3</a:t>
            </a:r>
          </a:p>
        </p:txBody>
      </p:sp>
      <p:sp>
        <p:nvSpPr>
          <p:cNvPr id="42029" name="Oval 7"/>
          <p:cNvSpPr>
            <a:spLocks noChangeArrowheads="1"/>
          </p:cNvSpPr>
          <p:nvPr/>
        </p:nvSpPr>
        <p:spPr bwMode="auto">
          <a:xfrm>
            <a:off x="6477000" y="2133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cxnSp>
        <p:nvCxnSpPr>
          <p:cNvPr id="42030" name="AutoShape 23"/>
          <p:cNvCxnSpPr>
            <a:cxnSpLocks noChangeShapeType="1"/>
            <a:stCxn id="42029" idx="4"/>
            <a:endCxn id="152" idx="0"/>
          </p:cNvCxnSpPr>
          <p:nvPr/>
        </p:nvCxnSpPr>
        <p:spPr bwMode="auto">
          <a:xfrm rot="5400000">
            <a:off x="5257801" y="3581400"/>
            <a:ext cx="2590800" cy="31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31" name="AutoShape 25"/>
          <p:cNvCxnSpPr>
            <a:cxnSpLocks noChangeShapeType="1"/>
            <a:stCxn id="42029" idx="6"/>
            <a:endCxn id="158" idx="1"/>
          </p:cNvCxnSpPr>
          <p:nvPr/>
        </p:nvCxnSpPr>
        <p:spPr bwMode="auto">
          <a:xfrm>
            <a:off x="6629400" y="2209800"/>
            <a:ext cx="860425" cy="2508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2032" name="Text Box 65"/>
          <p:cNvSpPr txBox="1">
            <a:spLocks noChangeArrowheads="1"/>
          </p:cNvSpPr>
          <p:nvPr/>
        </p:nvSpPr>
        <p:spPr bwMode="auto">
          <a:xfrm>
            <a:off x="6324600" y="16764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1</a:t>
            </a:r>
          </a:p>
        </p:txBody>
      </p:sp>
      <p:sp>
        <p:nvSpPr>
          <p:cNvPr id="42033" name="Text Box 66"/>
          <p:cNvSpPr txBox="1">
            <a:spLocks noChangeArrowheads="1"/>
          </p:cNvSpPr>
          <p:nvPr/>
        </p:nvSpPr>
        <p:spPr bwMode="auto">
          <a:xfrm>
            <a:off x="7543800" y="20574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2</a:t>
            </a:r>
          </a:p>
        </p:txBody>
      </p:sp>
      <p:sp>
        <p:nvSpPr>
          <p:cNvPr id="42034" name="Text Box 67"/>
          <p:cNvSpPr txBox="1">
            <a:spLocks noChangeArrowheads="1"/>
          </p:cNvSpPr>
          <p:nvPr/>
        </p:nvSpPr>
        <p:spPr bwMode="auto">
          <a:xfrm>
            <a:off x="4724400" y="33528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7</a:t>
            </a:r>
          </a:p>
        </p:txBody>
      </p:sp>
      <p:sp>
        <p:nvSpPr>
          <p:cNvPr id="42035" name="Text Box 68"/>
          <p:cNvSpPr txBox="1">
            <a:spLocks noChangeArrowheads="1"/>
          </p:cNvSpPr>
          <p:nvPr/>
        </p:nvSpPr>
        <p:spPr bwMode="auto">
          <a:xfrm>
            <a:off x="7620000" y="44196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4</a:t>
            </a:r>
          </a:p>
        </p:txBody>
      </p:sp>
      <p:sp>
        <p:nvSpPr>
          <p:cNvPr id="42036" name="Text Box 69"/>
          <p:cNvSpPr txBox="1">
            <a:spLocks noChangeArrowheads="1"/>
          </p:cNvSpPr>
          <p:nvPr/>
        </p:nvSpPr>
        <p:spPr bwMode="auto">
          <a:xfrm>
            <a:off x="6324600" y="48768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5</a:t>
            </a:r>
          </a:p>
        </p:txBody>
      </p:sp>
      <p:sp>
        <p:nvSpPr>
          <p:cNvPr id="42037" name="Text Box 70"/>
          <p:cNvSpPr txBox="1">
            <a:spLocks noChangeArrowheads="1"/>
          </p:cNvSpPr>
          <p:nvPr/>
        </p:nvSpPr>
        <p:spPr bwMode="auto">
          <a:xfrm>
            <a:off x="5181600" y="43434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6</a:t>
            </a:r>
          </a:p>
        </p:txBody>
      </p:sp>
      <p:sp>
        <p:nvSpPr>
          <p:cNvPr id="152" name="Oval 7"/>
          <p:cNvSpPr>
            <a:spLocks noChangeArrowheads="1"/>
          </p:cNvSpPr>
          <p:nvPr/>
        </p:nvSpPr>
        <p:spPr bwMode="auto">
          <a:xfrm>
            <a:off x="6477000" y="4876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53" name="Oval 7"/>
          <p:cNvSpPr>
            <a:spLocks noChangeArrowheads="1"/>
          </p:cNvSpPr>
          <p:nvPr/>
        </p:nvSpPr>
        <p:spPr bwMode="auto">
          <a:xfrm>
            <a:off x="5029200" y="3429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54" name="Oval 7"/>
          <p:cNvSpPr>
            <a:spLocks noChangeArrowheads="1"/>
          </p:cNvSpPr>
          <p:nvPr/>
        </p:nvSpPr>
        <p:spPr bwMode="auto">
          <a:xfrm>
            <a:off x="8001000" y="3352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55" name="Oval 7"/>
          <p:cNvSpPr>
            <a:spLocks noChangeArrowheads="1"/>
          </p:cNvSpPr>
          <p:nvPr/>
        </p:nvSpPr>
        <p:spPr bwMode="auto">
          <a:xfrm>
            <a:off x="5486400" y="2514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42042" name="Oval 7"/>
          <p:cNvSpPr>
            <a:spLocks noChangeArrowheads="1"/>
          </p:cNvSpPr>
          <p:nvPr/>
        </p:nvSpPr>
        <p:spPr bwMode="auto">
          <a:xfrm>
            <a:off x="5486400" y="4419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42043" name="Oval 7"/>
          <p:cNvSpPr>
            <a:spLocks noChangeArrowheads="1"/>
          </p:cNvSpPr>
          <p:nvPr/>
        </p:nvSpPr>
        <p:spPr bwMode="auto">
          <a:xfrm>
            <a:off x="7543800" y="4419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58" name="Oval 7"/>
          <p:cNvSpPr>
            <a:spLocks noChangeArrowheads="1"/>
          </p:cNvSpPr>
          <p:nvPr/>
        </p:nvSpPr>
        <p:spPr bwMode="auto">
          <a:xfrm>
            <a:off x="7467600" y="2438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cxnSp>
        <p:nvCxnSpPr>
          <p:cNvPr id="159" name="AutoShape 25"/>
          <p:cNvCxnSpPr>
            <a:cxnSpLocks noChangeShapeType="1"/>
            <a:stCxn id="158" idx="5"/>
            <a:endCxn id="154" idx="0"/>
          </p:cNvCxnSpPr>
          <p:nvPr/>
        </p:nvCxnSpPr>
        <p:spPr bwMode="auto">
          <a:xfrm rot="16200000" flipH="1">
            <a:off x="7445375" y="2720975"/>
            <a:ext cx="784225" cy="4794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60" name="AutoShape 25"/>
          <p:cNvCxnSpPr>
            <a:cxnSpLocks noChangeShapeType="1"/>
            <a:endCxn id="153" idx="0"/>
          </p:cNvCxnSpPr>
          <p:nvPr/>
        </p:nvCxnSpPr>
        <p:spPr bwMode="auto">
          <a:xfrm rot="5400000">
            <a:off x="4953000" y="2819400"/>
            <a:ext cx="762000" cy="4572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47" name="AutoShape 25"/>
          <p:cNvCxnSpPr>
            <a:cxnSpLocks noChangeShapeType="1"/>
            <a:stCxn id="42043" idx="7"/>
            <a:endCxn id="154" idx="4"/>
          </p:cNvCxnSpPr>
          <p:nvPr/>
        </p:nvCxnSpPr>
        <p:spPr bwMode="auto">
          <a:xfrm rot="5400000" flipH="1" flipV="1">
            <a:off x="7407275" y="3771900"/>
            <a:ext cx="936625" cy="4032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48" name="AutoShape 25"/>
          <p:cNvCxnSpPr>
            <a:cxnSpLocks noChangeShapeType="1"/>
            <a:stCxn id="155" idx="7"/>
            <a:endCxn id="42029" idx="2"/>
          </p:cNvCxnSpPr>
          <p:nvPr/>
        </p:nvCxnSpPr>
        <p:spPr bwMode="auto">
          <a:xfrm rot="5400000" flipH="1" flipV="1">
            <a:off x="5883275" y="1943100"/>
            <a:ext cx="327025" cy="86042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66" name="AutoShape 25"/>
          <p:cNvCxnSpPr>
            <a:cxnSpLocks noChangeShapeType="1"/>
            <a:stCxn id="155" idx="6"/>
            <a:endCxn id="158" idx="2"/>
          </p:cNvCxnSpPr>
          <p:nvPr/>
        </p:nvCxnSpPr>
        <p:spPr bwMode="auto">
          <a:xfrm flipV="1">
            <a:off x="5638800" y="2514600"/>
            <a:ext cx="1828800" cy="762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50" name="AutoShape 25"/>
          <p:cNvCxnSpPr>
            <a:cxnSpLocks noChangeShapeType="1"/>
            <a:stCxn id="42029" idx="5"/>
            <a:endCxn id="154" idx="1"/>
          </p:cNvCxnSpPr>
          <p:nvPr/>
        </p:nvCxnSpPr>
        <p:spPr bwMode="auto">
          <a:xfrm rot="16200000" flipH="1">
            <a:off x="6759575" y="2111375"/>
            <a:ext cx="1111250" cy="14160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51" name="AutoShape 23"/>
          <p:cNvCxnSpPr>
            <a:cxnSpLocks noChangeShapeType="1"/>
            <a:endCxn id="42042" idx="0"/>
          </p:cNvCxnSpPr>
          <p:nvPr/>
        </p:nvCxnSpPr>
        <p:spPr bwMode="auto">
          <a:xfrm rot="5400000">
            <a:off x="4687094" y="3542506"/>
            <a:ext cx="1752600" cy="1588"/>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52" name="AutoShape 23"/>
          <p:cNvCxnSpPr>
            <a:cxnSpLocks noChangeShapeType="1"/>
            <a:stCxn id="158" idx="4"/>
            <a:endCxn id="42043" idx="0"/>
          </p:cNvCxnSpPr>
          <p:nvPr/>
        </p:nvCxnSpPr>
        <p:spPr bwMode="auto">
          <a:xfrm rot="16200000" flipH="1">
            <a:off x="6667500" y="3467100"/>
            <a:ext cx="1828800" cy="762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70" name="AutoShape 23"/>
          <p:cNvCxnSpPr>
            <a:cxnSpLocks noChangeShapeType="1"/>
            <a:stCxn id="154" idx="3"/>
            <a:endCxn id="152" idx="7"/>
          </p:cNvCxnSpPr>
          <p:nvPr/>
        </p:nvCxnSpPr>
        <p:spPr bwMode="auto">
          <a:xfrm rot="5400000">
            <a:off x="6607175" y="3482975"/>
            <a:ext cx="1416050" cy="14160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54" name="AutoShape 23"/>
          <p:cNvCxnSpPr>
            <a:cxnSpLocks noChangeShapeType="1"/>
            <a:stCxn id="42043" idx="2"/>
            <a:endCxn id="42042" idx="3"/>
          </p:cNvCxnSpPr>
          <p:nvPr/>
        </p:nvCxnSpPr>
        <p:spPr bwMode="auto">
          <a:xfrm rot="10800000" flipV="1">
            <a:off x="5508625" y="4495800"/>
            <a:ext cx="2035175" cy="539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55" name="AutoShape 23"/>
          <p:cNvCxnSpPr>
            <a:cxnSpLocks noChangeShapeType="1"/>
            <a:stCxn id="155" idx="5"/>
            <a:endCxn id="42043" idx="5"/>
          </p:cNvCxnSpPr>
          <p:nvPr/>
        </p:nvCxnSpPr>
        <p:spPr bwMode="auto">
          <a:xfrm rot="16200000" flipH="1">
            <a:off x="5692775" y="2568575"/>
            <a:ext cx="1905000" cy="20574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56" name="AutoShape 23"/>
          <p:cNvCxnSpPr>
            <a:cxnSpLocks noChangeShapeType="1"/>
            <a:stCxn id="158" idx="3"/>
            <a:endCxn id="42042" idx="3"/>
          </p:cNvCxnSpPr>
          <p:nvPr/>
        </p:nvCxnSpPr>
        <p:spPr bwMode="auto">
          <a:xfrm rot="5400000">
            <a:off x="5508625" y="2568575"/>
            <a:ext cx="1981200" cy="198120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75" name="AutoShape 25"/>
          <p:cNvCxnSpPr>
            <a:cxnSpLocks noChangeShapeType="1"/>
            <a:endCxn id="154" idx="2"/>
          </p:cNvCxnSpPr>
          <p:nvPr/>
        </p:nvCxnSpPr>
        <p:spPr bwMode="auto">
          <a:xfrm flipV="1">
            <a:off x="5181600" y="3429000"/>
            <a:ext cx="2819400" cy="53975"/>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42058" name="AutoShape 25"/>
          <p:cNvCxnSpPr>
            <a:cxnSpLocks noChangeShapeType="1"/>
            <a:stCxn id="153" idx="7"/>
            <a:endCxn id="42029" idx="3"/>
          </p:cNvCxnSpPr>
          <p:nvPr/>
        </p:nvCxnSpPr>
        <p:spPr bwMode="auto">
          <a:xfrm rot="5400000" flipH="1" flipV="1">
            <a:off x="5235575" y="2187575"/>
            <a:ext cx="1187450" cy="1339850"/>
          </a:xfrm>
          <a:prstGeom prst="straightConnector1">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42059" name="Text Box 66"/>
          <p:cNvSpPr txBox="1">
            <a:spLocks noChangeArrowheads="1"/>
          </p:cNvSpPr>
          <p:nvPr/>
        </p:nvSpPr>
        <p:spPr bwMode="auto">
          <a:xfrm>
            <a:off x="8077200" y="31242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3</a:t>
            </a:r>
          </a:p>
        </p:txBody>
      </p:sp>
      <p:sp>
        <p:nvSpPr>
          <p:cNvPr id="42060" name="Text Box 67"/>
          <p:cNvSpPr txBox="1">
            <a:spLocks noChangeArrowheads="1"/>
          </p:cNvSpPr>
          <p:nvPr/>
        </p:nvSpPr>
        <p:spPr bwMode="auto">
          <a:xfrm>
            <a:off x="5105400" y="2209800"/>
            <a:ext cx="423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8</a:t>
            </a:r>
          </a:p>
        </p:txBody>
      </p:sp>
      <p:sp>
        <p:nvSpPr>
          <p:cNvPr id="8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dirty="0">
                <a:latin typeface="Times New Roman" pitchFamily="18" charset="0"/>
                <a:cs typeface="Times New Roman" pitchFamily="18" charset="0"/>
              </a:rPr>
              <a:t>Julia Rahman, Dept. CSE, RUET</a:t>
            </a:r>
          </a:p>
        </p:txBody>
      </p:sp>
      <p:sp>
        <p:nvSpPr>
          <p:cNvPr id="82"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27</a:t>
            </a:r>
            <a:endParaRPr lang="en-US" sz="1400" dirty="0">
              <a:latin typeface="Times New Roman" pitchFamily="18" charset="0"/>
              <a:cs typeface="Times New Roman" pitchFamily="18" charset="0"/>
            </a:endParaRPr>
          </a:p>
        </p:txBody>
      </p:sp>
      <p:sp>
        <p:nvSpPr>
          <p:cNvPr id="83"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sp>
        <p:nvSpPr>
          <p:cNvPr id="2" name="Rectangle 1"/>
          <p:cNvSpPr/>
          <p:nvPr/>
        </p:nvSpPr>
        <p:spPr>
          <a:xfrm>
            <a:off x="506412" y="5414963"/>
            <a:ext cx="8332788" cy="400110"/>
          </a:xfrm>
          <a:prstGeom prst="rect">
            <a:avLst/>
          </a:prstGeom>
        </p:spPr>
        <p:txBody>
          <a:bodyPr wrap="square">
            <a:spAutoFit/>
          </a:bodyPr>
          <a:lstStyle/>
          <a:p>
            <a:pPr lvl="1">
              <a:spcAft>
                <a:spcPts val="0"/>
              </a:spcAft>
              <a:defRPr/>
            </a:pPr>
            <a:r>
              <a:rPr lang="en-US" altLang="zh-TW" sz="2000" b="1" dirty="0">
                <a:latin typeface="Times New Roman" pitchFamily="18" charset="0"/>
                <a:cs typeface="Times New Roman" pitchFamily="18" charset="0"/>
              </a:rPr>
              <a:t>Solution: </a:t>
            </a:r>
            <a:r>
              <a:rPr lang="en-US" altLang="zh-TW" sz="2000" dirty="0" smtClean="0">
                <a:latin typeface="Times New Roman" pitchFamily="18" charset="0"/>
                <a:cs typeface="Times New Roman" pitchFamily="18" charset="0"/>
              </a:rPr>
              <a:t>Yes</a:t>
            </a:r>
            <a:endParaRPr lang="zh-TW"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44325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152"/>
                                        </p:tgtEl>
                                        <p:attrNameLst>
                                          <p:attrName>fillcolor</p:attrName>
                                        </p:attrNameLst>
                                      </p:cBhvr>
                                      <p:to>
                                        <a:srgbClr val="FF0000"/>
                                      </p:to>
                                    </p:animClr>
                                    <p:set>
                                      <p:cBhvr>
                                        <p:cTn id="7" dur="2000" fill="hold"/>
                                        <p:tgtEl>
                                          <p:spTgt spid="152"/>
                                        </p:tgtEl>
                                        <p:attrNameLst>
                                          <p:attrName>fill.type</p:attrName>
                                        </p:attrNameLst>
                                      </p:cBhvr>
                                      <p:to>
                                        <p:strVal val="solid"/>
                                      </p:to>
                                    </p:set>
                                    <p:set>
                                      <p:cBhvr>
                                        <p:cTn id="8" dur="2000" fill="hold"/>
                                        <p:tgtEl>
                                          <p:spTgt spid="15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58"/>
                                        </p:tgtEl>
                                        <p:attrNameLst>
                                          <p:attrName>fillcolor</p:attrName>
                                        </p:attrNameLst>
                                      </p:cBhvr>
                                      <p:to>
                                        <a:srgbClr val="FF0000"/>
                                      </p:to>
                                    </p:animClr>
                                    <p:set>
                                      <p:cBhvr>
                                        <p:cTn id="11" dur="2000" fill="hold"/>
                                        <p:tgtEl>
                                          <p:spTgt spid="158"/>
                                        </p:tgtEl>
                                        <p:attrNameLst>
                                          <p:attrName>fill.type</p:attrName>
                                        </p:attrNameLst>
                                      </p:cBhvr>
                                      <p:to>
                                        <p:strVal val="solid"/>
                                      </p:to>
                                    </p:set>
                                    <p:set>
                                      <p:cBhvr>
                                        <p:cTn id="12" dur="2000" fill="hold"/>
                                        <p:tgtEl>
                                          <p:spTgt spid="15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55"/>
                                        </p:tgtEl>
                                        <p:attrNameLst>
                                          <p:attrName>fillcolor</p:attrName>
                                        </p:attrNameLst>
                                      </p:cBhvr>
                                      <p:to>
                                        <a:srgbClr val="FF0000"/>
                                      </p:to>
                                    </p:animClr>
                                    <p:set>
                                      <p:cBhvr>
                                        <p:cTn id="15" dur="2000" fill="hold"/>
                                        <p:tgtEl>
                                          <p:spTgt spid="155"/>
                                        </p:tgtEl>
                                        <p:attrNameLst>
                                          <p:attrName>fill.type</p:attrName>
                                        </p:attrNameLst>
                                      </p:cBhvr>
                                      <p:to>
                                        <p:strVal val="solid"/>
                                      </p:to>
                                    </p:set>
                                    <p:set>
                                      <p:cBhvr>
                                        <p:cTn id="16" dur="2000" fill="hold"/>
                                        <p:tgtEl>
                                          <p:spTgt spid="155"/>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166"/>
                                        </p:tgtEl>
                                        <p:attrNameLst>
                                          <p:attrName>stroke.color</p:attrName>
                                        </p:attrNameLst>
                                      </p:cBhvr>
                                      <p:to>
                                        <a:srgbClr val="FF0000"/>
                                      </p:to>
                                    </p:animClr>
                                    <p:set>
                                      <p:cBhvr>
                                        <p:cTn id="19" dur="2000" fill="hold"/>
                                        <p:tgtEl>
                                          <p:spTgt spid="166"/>
                                        </p:tgtEl>
                                        <p:attrNameLst>
                                          <p:attrName>stroke.on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153"/>
                                        </p:tgtEl>
                                        <p:attrNameLst>
                                          <p:attrName>fillcolor</p:attrName>
                                        </p:attrNameLst>
                                      </p:cBhvr>
                                      <p:to>
                                        <a:srgbClr val="FF0000"/>
                                      </p:to>
                                    </p:animClr>
                                    <p:set>
                                      <p:cBhvr>
                                        <p:cTn id="22" dur="2000" fill="hold"/>
                                        <p:tgtEl>
                                          <p:spTgt spid="153"/>
                                        </p:tgtEl>
                                        <p:attrNameLst>
                                          <p:attrName>fill.type</p:attrName>
                                        </p:attrNameLst>
                                      </p:cBhvr>
                                      <p:to>
                                        <p:strVal val="solid"/>
                                      </p:to>
                                    </p:set>
                                    <p:set>
                                      <p:cBhvr>
                                        <p:cTn id="23" dur="2000" fill="hold"/>
                                        <p:tgtEl>
                                          <p:spTgt spid="153"/>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2000" fill="hold"/>
                                        <p:tgtEl>
                                          <p:spTgt spid="154"/>
                                        </p:tgtEl>
                                        <p:attrNameLst>
                                          <p:attrName>fillcolor</p:attrName>
                                        </p:attrNameLst>
                                      </p:cBhvr>
                                      <p:to>
                                        <a:srgbClr val="FF0000"/>
                                      </p:to>
                                    </p:animClr>
                                    <p:set>
                                      <p:cBhvr>
                                        <p:cTn id="26" dur="2000" fill="hold"/>
                                        <p:tgtEl>
                                          <p:spTgt spid="154"/>
                                        </p:tgtEl>
                                        <p:attrNameLst>
                                          <p:attrName>fill.type</p:attrName>
                                        </p:attrNameLst>
                                      </p:cBhvr>
                                      <p:to>
                                        <p:strVal val="solid"/>
                                      </p:to>
                                    </p:set>
                                    <p:set>
                                      <p:cBhvr>
                                        <p:cTn id="27" dur="2000" fill="hold"/>
                                        <p:tgtEl>
                                          <p:spTgt spid="154"/>
                                        </p:tgtEl>
                                        <p:attrNameLst>
                                          <p:attrName>fill.on</p:attrName>
                                        </p:attrNameLst>
                                      </p:cBhvr>
                                      <p:to>
                                        <p:strVal val="true"/>
                                      </p:to>
                                    </p:set>
                                  </p:childTnLst>
                                </p:cTn>
                              </p:par>
                              <p:par>
                                <p:cTn id="28" presetID="7" presetClass="emph" presetSubtype="2" fill="hold" nodeType="withEffect">
                                  <p:stCondLst>
                                    <p:cond delay="0"/>
                                  </p:stCondLst>
                                  <p:childTnLst>
                                    <p:animClr clrSpc="rgb" dir="cw">
                                      <p:cBhvr>
                                        <p:cTn id="29" dur="2000" fill="hold"/>
                                        <p:tgtEl>
                                          <p:spTgt spid="175"/>
                                        </p:tgtEl>
                                        <p:attrNameLst>
                                          <p:attrName>stroke.color</p:attrName>
                                        </p:attrNameLst>
                                      </p:cBhvr>
                                      <p:to>
                                        <a:srgbClr val="FF0000"/>
                                      </p:to>
                                    </p:animClr>
                                    <p:set>
                                      <p:cBhvr>
                                        <p:cTn id="30" dur="2000" fill="hold"/>
                                        <p:tgtEl>
                                          <p:spTgt spid="175"/>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2000" fill="hold"/>
                                        <p:tgtEl>
                                          <p:spTgt spid="160"/>
                                        </p:tgtEl>
                                        <p:attrNameLst>
                                          <p:attrName>stroke.color</p:attrName>
                                        </p:attrNameLst>
                                      </p:cBhvr>
                                      <p:to>
                                        <a:srgbClr val="FF0000"/>
                                      </p:to>
                                    </p:animClr>
                                    <p:set>
                                      <p:cBhvr>
                                        <p:cTn id="33" dur="2000" fill="hold"/>
                                        <p:tgtEl>
                                          <p:spTgt spid="160"/>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2000" fill="hold"/>
                                        <p:tgtEl>
                                          <p:spTgt spid="159"/>
                                        </p:tgtEl>
                                        <p:attrNameLst>
                                          <p:attrName>stroke.color</p:attrName>
                                        </p:attrNameLst>
                                      </p:cBhvr>
                                      <p:to>
                                        <a:srgbClr val="FF0000"/>
                                      </p:to>
                                    </p:animClr>
                                    <p:set>
                                      <p:cBhvr>
                                        <p:cTn id="36" dur="2000" fill="hold"/>
                                        <p:tgtEl>
                                          <p:spTgt spid="159"/>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2000" fill="hold"/>
                                        <p:tgtEl>
                                          <p:spTgt spid="197"/>
                                        </p:tgtEl>
                                        <p:attrNameLst>
                                          <p:attrName>stroke.color</p:attrName>
                                        </p:attrNameLst>
                                      </p:cBhvr>
                                      <p:to>
                                        <a:srgbClr val="FF0000"/>
                                      </p:to>
                                    </p:animClr>
                                    <p:set>
                                      <p:cBhvr>
                                        <p:cTn id="39" dur="2000" fill="hold"/>
                                        <p:tgtEl>
                                          <p:spTgt spid="197"/>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2000" fill="hold"/>
                                        <p:tgtEl>
                                          <p:spTgt spid="170"/>
                                        </p:tgtEl>
                                        <p:attrNameLst>
                                          <p:attrName>stroke.color</p:attrName>
                                        </p:attrNameLst>
                                      </p:cBhvr>
                                      <p:to>
                                        <a:srgbClr val="FF0000"/>
                                      </p:to>
                                    </p:animClr>
                                    <p:set>
                                      <p:cBhvr>
                                        <p:cTn id="42" dur="2000" fill="hold"/>
                                        <p:tgtEl>
                                          <p:spTgt spid="170"/>
                                        </p:tgtEl>
                                        <p:attrNameLst>
                                          <p:attrName>stroke.on</p:attrName>
                                        </p:attrNameLst>
                                      </p:cBhvr>
                                      <p:to>
                                        <p:strVal val="tru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mph" presetSubtype="2" fill="hold" nodeType="clickEffect">
                                  <p:stCondLst>
                                    <p:cond delay="0"/>
                                  </p:stCondLst>
                                  <p:childTnLst>
                                    <p:animClr clrSpc="rgb" dir="cw">
                                      <p:cBhvr>
                                        <p:cTn id="46" dur="2000" fill="hold"/>
                                        <p:tgtEl>
                                          <p:spTgt spid="60"/>
                                        </p:tgtEl>
                                        <p:attrNameLst>
                                          <p:attrName>fillcolor</p:attrName>
                                        </p:attrNameLst>
                                      </p:cBhvr>
                                      <p:to>
                                        <a:srgbClr val="3333CC"/>
                                      </p:to>
                                    </p:animClr>
                                    <p:set>
                                      <p:cBhvr>
                                        <p:cTn id="47" dur="2000" fill="hold"/>
                                        <p:tgtEl>
                                          <p:spTgt spid="60"/>
                                        </p:tgtEl>
                                        <p:attrNameLst>
                                          <p:attrName>fill.type</p:attrName>
                                        </p:attrNameLst>
                                      </p:cBhvr>
                                      <p:to>
                                        <p:strVal val="solid"/>
                                      </p:to>
                                    </p:set>
                                    <p:set>
                                      <p:cBhvr>
                                        <p:cTn id="48" dur="2000" fill="hold"/>
                                        <p:tgtEl>
                                          <p:spTgt spid="60"/>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63"/>
                                        </p:tgtEl>
                                        <p:attrNameLst>
                                          <p:attrName>fillcolor</p:attrName>
                                        </p:attrNameLst>
                                      </p:cBhvr>
                                      <p:to>
                                        <a:srgbClr val="3333CC"/>
                                      </p:to>
                                    </p:animClr>
                                    <p:set>
                                      <p:cBhvr>
                                        <p:cTn id="51" dur="2000" fill="hold"/>
                                        <p:tgtEl>
                                          <p:spTgt spid="63"/>
                                        </p:tgtEl>
                                        <p:attrNameLst>
                                          <p:attrName>fill.type</p:attrName>
                                        </p:attrNameLst>
                                      </p:cBhvr>
                                      <p:to>
                                        <p:strVal val="solid"/>
                                      </p:to>
                                    </p:set>
                                    <p:set>
                                      <p:cBhvr>
                                        <p:cTn id="52" dur="2000" fill="hold"/>
                                        <p:tgtEl>
                                          <p:spTgt spid="63"/>
                                        </p:tgtEl>
                                        <p:attrNameLst>
                                          <p:attrName>fill.on</p:attrName>
                                        </p:attrNameLst>
                                      </p:cBhvr>
                                      <p:to>
                                        <p:strVal val="true"/>
                                      </p:to>
                                    </p:set>
                                  </p:childTnLst>
                                </p:cTn>
                              </p:par>
                              <p:par>
                                <p:cTn id="53" presetID="7" presetClass="emph" presetSubtype="2" fill="hold" nodeType="withEffect">
                                  <p:stCondLst>
                                    <p:cond delay="0"/>
                                  </p:stCondLst>
                                  <p:childTnLst>
                                    <p:animClr clrSpc="rgb" dir="cw">
                                      <p:cBhvr>
                                        <p:cTn id="54" dur="2000" fill="hold"/>
                                        <p:tgtEl>
                                          <p:spTgt spid="127"/>
                                        </p:tgtEl>
                                        <p:attrNameLst>
                                          <p:attrName>stroke.color</p:attrName>
                                        </p:attrNameLst>
                                      </p:cBhvr>
                                      <p:to>
                                        <a:srgbClr val="3333CC"/>
                                      </p:to>
                                    </p:animClr>
                                    <p:set>
                                      <p:cBhvr>
                                        <p:cTn id="55" dur="2000" fill="hold"/>
                                        <p:tgtEl>
                                          <p:spTgt spid="127"/>
                                        </p:tgtEl>
                                        <p:attrNameLst>
                                          <p:attrName>stroke.on</p:attrName>
                                        </p:attrNameLst>
                                      </p:cBhvr>
                                      <p:to>
                                        <p:strVal val="true"/>
                                      </p:to>
                                    </p:set>
                                  </p:childTnLst>
                                </p:cTn>
                              </p:par>
                              <p:par>
                                <p:cTn id="56" presetID="1" presetClass="emph" presetSubtype="2" fill="hold" nodeType="withEffect">
                                  <p:stCondLst>
                                    <p:cond delay="0"/>
                                  </p:stCondLst>
                                  <p:childTnLst>
                                    <p:animClr clrSpc="rgb" dir="cw">
                                      <p:cBhvr>
                                        <p:cTn id="57" dur="2000" fill="hold"/>
                                        <p:tgtEl>
                                          <p:spTgt spid="64"/>
                                        </p:tgtEl>
                                        <p:attrNameLst>
                                          <p:attrName>fillcolor</p:attrName>
                                        </p:attrNameLst>
                                      </p:cBhvr>
                                      <p:to>
                                        <a:srgbClr val="3333CC"/>
                                      </p:to>
                                    </p:animClr>
                                    <p:set>
                                      <p:cBhvr>
                                        <p:cTn id="58" dur="2000" fill="hold"/>
                                        <p:tgtEl>
                                          <p:spTgt spid="64"/>
                                        </p:tgtEl>
                                        <p:attrNameLst>
                                          <p:attrName>fill.type</p:attrName>
                                        </p:attrNameLst>
                                      </p:cBhvr>
                                      <p:to>
                                        <p:strVal val="solid"/>
                                      </p:to>
                                    </p:set>
                                    <p:set>
                                      <p:cBhvr>
                                        <p:cTn id="59" dur="2000" fill="hold"/>
                                        <p:tgtEl>
                                          <p:spTgt spid="64"/>
                                        </p:tgtEl>
                                        <p:attrNameLst>
                                          <p:attrName>fill.on</p:attrName>
                                        </p:attrNameLst>
                                      </p:cBhvr>
                                      <p:to>
                                        <p:strVal val="true"/>
                                      </p:to>
                                    </p:set>
                                  </p:childTnLst>
                                </p:cTn>
                              </p:par>
                              <p:par>
                                <p:cTn id="60" presetID="1" presetClass="emph" presetSubtype="2" fill="hold" nodeType="withEffect">
                                  <p:stCondLst>
                                    <p:cond delay="0"/>
                                  </p:stCondLst>
                                  <p:childTnLst>
                                    <p:animClr clrSpc="rgb" dir="cw">
                                      <p:cBhvr>
                                        <p:cTn id="61" dur="2000" fill="hold"/>
                                        <p:tgtEl>
                                          <p:spTgt spid="62"/>
                                        </p:tgtEl>
                                        <p:attrNameLst>
                                          <p:attrName>fillcolor</p:attrName>
                                        </p:attrNameLst>
                                      </p:cBhvr>
                                      <p:to>
                                        <a:srgbClr val="3333CC"/>
                                      </p:to>
                                    </p:animClr>
                                    <p:set>
                                      <p:cBhvr>
                                        <p:cTn id="62" dur="2000" fill="hold"/>
                                        <p:tgtEl>
                                          <p:spTgt spid="62"/>
                                        </p:tgtEl>
                                        <p:attrNameLst>
                                          <p:attrName>fill.type</p:attrName>
                                        </p:attrNameLst>
                                      </p:cBhvr>
                                      <p:to>
                                        <p:strVal val="solid"/>
                                      </p:to>
                                    </p:set>
                                    <p:set>
                                      <p:cBhvr>
                                        <p:cTn id="63" dur="2000" fill="hold"/>
                                        <p:tgtEl>
                                          <p:spTgt spid="62"/>
                                        </p:tgtEl>
                                        <p:attrNameLst>
                                          <p:attrName>fill.on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131"/>
                                        </p:tgtEl>
                                        <p:attrNameLst>
                                          <p:attrName>stroke.color</p:attrName>
                                        </p:attrNameLst>
                                      </p:cBhvr>
                                      <p:to>
                                        <a:srgbClr val="3333CC"/>
                                      </p:to>
                                    </p:animClr>
                                    <p:set>
                                      <p:cBhvr>
                                        <p:cTn id="66" dur="2000" fill="hold"/>
                                        <p:tgtEl>
                                          <p:spTgt spid="131"/>
                                        </p:tgtEl>
                                        <p:attrNameLst>
                                          <p:attrName>stroke.on</p:attrName>
                                        </p:attrNameLst>
                                      </p:cBhvr>
                                      <p:to>
                                        <p:strVal val="true"/>
                                      </p:to>
                                    </p:set>
                                  </p:childTnLst>
                                </p:cTn>
                              </p:par>
                              <p:par>
                                <p:cTn id="67" presetID="1" presetClass="emph" presetSubtype="2" fill="hold" nodeType="withEffect">
                                  <p:stCondLst>
                                    <p:cond delay="0"/>
                                  </p:stCondLst>
                                  <p:childTnLst>
                                    <p:animClr clrSpc="rgb" dir="cw">
                                      <p:cBhvr>
                                        <p:cTn id="68" dur="2000" fill="hold"/>
                                        <p:tgtEl>
                                          <p:spTgt spid="47"/>
                                        </p:tgtEl>
                                        <p:attrNameLst>
                                          <p:attrName>fillcolor</p:attrName>
                                        </p:attrNameLst>
                                      </p:cBhvr>
                                      <p:to>
                                        <a:srgbClr val="3333CC"/>
                                      </p:to>
                                    </p:animClr>
                                    <p:set>
                                      <p:cBhvr>
                                        <p:cTn id="69" dur="2000" fill="hold"/>
                                        <p:tgtEl>
                                          <p:spTgt spid="47"/>
                                        </p:tgtEl>
                                        <p:attrNameLst>
                                          <p:attrName>fill.type</p:attrName>
                                        </p:attrNameLst>
                                      </p:cBhvr>
                                      <p:to>
                                        <p:strVal val="solid"/>
                                      </p:to>
                                    </p:set>
                                    <p:set>
                                      <p:cBhvr>
                                        <p:cTn id="70" dur="2000" fill="hold"/>
                                        <p:tgtEl>
                                          <p:spTgt spid="47"/>
                                        </p:tgtEl>
                                        <p:attrNameLst>
                                          <p:attrName>fill.on</p:attrName>
                                        </p:attrNameLst>
                                      </p:cBhvr>
                                      <p:to>
                                        <p:strVal val="true"/>
                                      </p:to>
                                    </p:set>
                                  </p:childTnLst>
                                </p:cTn>
                              </p:par>
                              <p:par>
                                <p:cTn id="71" presetID="7" presetClass="emph" presetSubtype="2" fill="hold" nodeType="withEffect">
                                  <p:stCondLst>
                                    <p:cond delay="0"/>
                                  </p:stCondLst>
                                  <p:childTnLst>
                                    <p:animClr clrSpc="rgb" dir="cw">
                                      <p:cBhvr>
                                        <p:cTn id="72" dur="2000" fill="hold"/>
                                        <p:tgtEl>
                                          <p:spTgt spid="123"/>
                                        </p:tgtEl>
                                        <p:attrNameLst>
                                          <p:attrName>stroke.color</p:attrName>
                                        </p:attrNameLst>
                                      </p:cBhvr>
                                      <p:to>
                                        <a:srgbClr val="3333CC"/>
                                      </p:to>
                                    </p:animClr>
                                    <p:set>
                                      <p:cBhvr>
                                        <p:cTn id="73" dur="2000" fill="hold"/>
                                        <p:tgtEl>
                                          <p:spTgt spid="123"/>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2000" fill="hold"/>
                                        <p:tgtEl>
                                          <p:spTgt spid="97"/>
                                        </p:tgtEl>
                                        <p:attrNameLst>
                                          <p:attrName>stroke.color</p:attrName>
                                        </p:attrNameLst>
                                      </p:cBhvr>
                                      <p:to>
                                        <a:srgbClr val="3333CC"/>
                                      </p:to>
                                    </p:animClr>
                                    <p:set>
                                      <p:cBhvr>
                                        <p:cTn id="76" dur="2000" fill="hold"/>
                                        <p:tgtEl>
                                          <p:spTgt spid="97"/>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2000" fill="hold"/>
                                        <p:tgtEl>
                                          <p:spTgt spid="80"/>
                                        </p:tgtEl>
                                        <p:attrNameLst>
                                          <p:attrName>stroke.color</p:attrName>
                                        </p:attrNameLst>
                                      </p:cBhvr>
                                      <p:to>
                                        <a:srgbClr val="3333CC"/>
                                      </p:to>
                                    </p:animClr>
                                    <p:set>
                                      <p:cBhvr>
                                        <p:cTn id="79" dur="2000" fill="hold"/>
                                        <p:tgtEl>
                                          <p:spTgt spid="80"/>
                                        </p:tgtEl>
                                        <p:attrNameLst>
                                          <p:attrName>stroke.on</p:attrName>
                                        </p:attrNameLst>
                                      </p:cBhvr>
                                      <p:to>
                                        <p:strVal val="true"/>
                                      </p:to>
                                    </p:set>
                                  </p:childTnLst>
                                </p:cTn>
                              </p:par>
                              <p:par>
                                <p:cTn id="80" presetID="7" presetClass="emph" presetSubtype="2" fill="hold" nodeType="withEffect">
                                  <p:stCondLst>
                                    <p:cond delay="0"/>
                                  </p:stCondLst>
                                  <p:childTnLst>
                                    <p:animClr clrSpc="rgb" dir="cw">
                                      <p:cBhvr>
                                        <p:cTn id="81" dur="2000" fill="hold"/>
                                        <p:tgtEl>
                                          <p:spTgt spid="85"/>
                                        </p:tgtEl>
                                        <p:attrNameLst>
                                          <p:attrName>stroke.color</p:attrName>
                                        </p:attrNameLst>
                                      </p:cBhvr>
                                      <p:to>
                                        <a:srgbClr val="3333CC"/>
                                      </p:to>
                                    </p:animClr>
                                    <p:set>
                                      <p:cBhvr>
                                        <p:cTn id="82" dur="2000" fill="hold"/>
                                        <p:tgtEl>
                                          <p:spTgt spid="8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ustomShape 2"/>
          <p:cNvSpPr>
            <a:spLocks noChangeArrowheads="1"/>
          </p:cNvSpPr>
          <p:nvPr/>
        </p:nvSpPr>
        <p:spPr bwMode="auto">
          <a:xfrm>
            <a:off x="152400" y="914400"/>
            <a:ext cx="8915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buSzPct val="100000"/>
              <a:buFontTx/>
              <a:buBlip>
                <a:blip r:embed="rId2"/>
              </a:buBlip>
            </a:pPr>
            <a:r>
              <a:rPr lang="en-US" altLang="zh-TW" sz="2000" b="1" dirty="0">
                <a:latin typeface="Times New Roman" pitchFamily="18" charset="0"/>
                <a:cs typeface="Times New Roman" pitchFamily="18" charset="0"/>
              </a:rPr>
              <a:t>DEFINITION </a:t>
            </a:r>
            <a:r>
              <a:rPr lang="en-US" altLang="zh-TW" sz="2000" b="1" dirty="0" smtClean="0">
                <a:latin typeface="Times New Roman" pitchFamily="18" charset="0"/>
                <a:cs typeface="Times New Roman" pitchFamily="18" charset="0"/>
              </a:rPr>
              <a:t>1(Graph):</a:t>
            </a:r>
            <a:r>
              <a:rPr lang="en-US" altLang="zh-TW" sz="2000" dirty="0" smtClean="0">
                <a:latin typeface="Times New Roman" pitchFamily="18" charset="0"/>
                <a:cs typeface="Times New Roman" pitchFamily="18" charset="0"/>
              </a:rPr>
              <a:t> </a:t>
            </a:r>
            <a:endParaRPr lang="en-US" altLang="zh-TW" sz="2000" dirty="0">
              <a:latin typeface="Times New Roman" pitchFamily="18" charset="0"/>
              <a:cs typeface="Times New Roman" pitchFamily="18" charset="0"/>
            </a:endParaRPr>
          </a:p>
          <a:p>
            <a:pPr marL="800100" lvl="1" indent="-342900" eaLnBrk="1" hangingPunct="1">
              <a:buFont typeface="Wingdings" pitchFamily="2" charset="2"/>
              <a:buChar char="ü"/>
            </a:pPr>
            <a:r>
              <a:rPr lang="en-US" altLang="zh-TW" sz="2000" dirty="0">
                <a:latin typeface="Times New Roman" pitchFamily="18" charset="0"/>
                <a:cs typeface="Times New Roman" pitchFamily="18" charset="0"/>
              </a:rPr>
              <a:t>A graph G=(V,E)</a:t>
            </a:r>
          </a:p>
          <a:p>
            <a:pPr marL="800100" lvl="1" indent="-342900" eaLnBrk="1" hangingPunct="1">
              <a:buFont typeface="Wingdings" pitchFamily="2" charset="2"/>
              <a:buChar char="ü"/>
            </a:pPr>
            <a:r>
              <a:rPr lang="en-US" altLang="zh-TW" sz="2000" dirty="0" smtClean="0">
                <a:latin typeface="Times New Roman" pitchFamily="18" charset="0"/>
                <a:cs typeface="Times New Roman" pitchFamily="18" charset="0"/>
              </a:rPr>
              <a:t>consists </a:t>
            </a:r>
            <a:r>
              <a:rPr lang="en-US" altLang="zh-TW" sz="2000" dirty="0">
                <a:latin typeface="Times New Roman" pitchFamily="18" charset="0"/>
                <a:cs typeface="Times New Roman" pitchFamily="18" charset="0"/>
              </a:rPr>
              <a:t>of:</a:t>
            </a:r>
          </a:p>
          <a:p>
            <a:pPr marL="1257300" lvl="2" indent="-342900">
              <a:buFont typeface="Wingdings" pitchFamily="2" charset="2"/>
              <a:buChar char="§"/>
            </a:pPr>
            <a:r>
              <a:rPr lang="en-US" altLang="zh-TW" sz="2000" dirty="0" smtClean="0">
                <a:latin typeface="Times New Roman" pitchFamily="18" charset="0"/>
                <a:cs typeface="Times New Roman" pitchFamily="18" charset="0"/>
              </a:rPr>
              <a:t>V </a:t>
            </a:r>
            <a:r>
              <a:rPr lang="en-US" altLang="zh-TW" sz="2000" dirty="0">
                <a:latin typeface="Times New Roman" pitchFamily="18" charset="0"/>
                <a:cs typeface="Times New Roman" pitchFamily="18" charset="0"/>
              </a:rPr>
              <a:t>, a nonempty set of vertices, points or nodes of G</a:t>
            </a:r>
          </a:p>
          <a:p>
            <a:pPr marL="1257300" lvl="2" indent="-342900">
              <a:buFont typeface="Wingdings" pitchFamily="2" charset="2"/>
              <a:buChar char="§"/>
            </a:pPr>
            <a:r>
              <a:rPr lang="en-US" altLang="zh-TW" sz="2000" dirty="0" smtClean="0">
                <a:latin typeface="Times New Roman" pitchFamily="18" charset="0"/>
                <a:cs typeface="Times New Roman" pitchFamily="18" charset="0"/>
              </a:rPr>
              <a:t>E </a:t>
            </a:r>
            <a:r>
              <a:rPr lang="en-US" altLang="zh-TW" sz="2000" dirty="0">
                <a:latin typeface="Times New Roman" pitchFamily="18" charset="0"/>
                <a:cs typeface="Times New Roman" pitchFamily="18" charset="0"/>
              </a:rPr>
              <a:t>, a set of edges of G</a:t>
            </a:r>
          </a:p>
          <a:p>
            <a:pPr marL="1257300" lvl="2" indent="-342900">
              <a:buFont typeface="Wingdings" pitchFamily="2" charset="2"/>
              <a:buChar char="§"/>
            </a:pPr>
            <a:r>
              <a:rPr lang="en-US" altLang="zh-TW" sz="2000" dirty="0" smtClean="0">
                <a:latin typeface="Times New Roman" pitchFamily="18" charset="0"/>
                <a:cs typeface="Times New Roman" pitchFamily="18" charset="0"/>
              </a:rPr>
              <a:t>Each </a:t>
            </a:r>
            <a:r>
              <a:rPr lang="en-US" altLang="zh-TW" sz="2000" dirty="0">
                <a:latin typeface="Times New Roman" pitchFamily="18" charset="0"/>
                <a:cs typeface="Times New Roman" pitchFamily="18" charset="0"/>
              </a:rPr>
              <a:t>edge has either one or two vertices associated with it, called endpoints.</a:t>
            </a:r>
          </a:p>
          <a:p>
            <a:pPr marL="1257300" lvl="2" indent="-342900">
              <a:buFont typeface="Wingdings" pitchFamily="2" charset="2"/>
              <a:buChar char="§"/>
            </a:pPr>
            <a:r>
              <a:rPr lang="en-US" altLang="zh-TW" sz="2000" dirty="0" smtClean="0">
                <a:latin typeface="Times New Roman" pitchFamily="18" charset="0"/>
                <a:cs typeface="Times New Roman" pitchFamily="18" charset="0"/>
              </a:rPr>
              <a:t>An </a:t>
            </a:r>
            <a:r>
              <a:rPr lang="en-US" altLang="zh-TW" sz="2000" dirty="0">
                <a:latin typeface="Times New Roman" pitchFamily="18" charset="0"/>
                <a:cs typeface="Times New Roman" pitchFamily="18" charset="0"/>
              </a:rPr>
              <a:t>edge is said to connect its endpoints</a:t>
            </a:r>
            <a:r>
              <a:rPr lang="en-US" altLang="zh-TW" sz="2000" dirty="0" smtClean="0">
                <a:latin typeface="Times New Roman" pitchFamily="18" charset="0"/>
                <a:cs typeface="Times New Roman" pitchFamily="18" charset="0"/>
              </a:rPr>
              <a:t>.</a:t>
            </a:r>
          </a:p>
          <a:p>
            <a:pPr marL="800100" lvl="1" indent="-342900">
              <a:buFont typeface="Wingdings" pitchFamily="2" charset="2"/>
              <a:buChar char="ü"/>
            </a:pPr>
            <a:r>
              <a:rPr lang="en-US" altLang="zh-TW" sz="2000" dirty="0" smtClean="0">
                <a:latin typeface="Times New Roman" pitchFamily="18" charset="0"/>
                <a:cs typeface="Times New Roman" pitchFamily="18" charset="0"/>
              </a:rPr>
              <a:t>Example:</a:t>
            </a:r>
            <a:endParaRPr lang="en-US" altLang="zh-TW" sz="2000" dirty="0">
              <a:latin typeface="Times New Roman" pitchFamily="18" charset="0"/>
              <a:cs typeface="Times New Roman" pitchFamily="18" charset="0"/>
            </a:endParaRPr>
          </a:p>
          <a:p>
            <a:pPr lvl="1">
              <a:buSzPct val="100000"/>
            </a:pPr>
            <a:endParaRPr lang="en-US" sz="2000" dirty="0">
              <a:latin typeface="Times New Roman" pitchFamily="18" charset="0"/>
              <a:cs typeface="Times New Roman" pitchFamily="18" charset="0"/>
            </a:endParaRPr>
          </a:p>
          <a:p>
            <a:pPr lvl="1">
              <a:buSzPct val="100000"/>
            </a:pPr>
            <a:endParaRPr lang="en-US" sz="2000" dirty="0"/>
          </a:p>
        </p:txBody>
      </p:sp>
      <p:sp>
        <p:nvSpPr>
          <p:cNvPr id="7171"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03</a:t>
            </a:r>
          </a:p>
        </p:txBody>
      </p:sp>
      <p:sp>
        <p:nvSpPr>
          <p:cNvPr id="7172"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7173" name="Rectangle 1"/>
          <p:cNvSpPr>
            <a:spLocks noChangeArrowheads="1"/>
          </p:cNvSpPr>
          <p:nvPr/>
        </p:nvSpPr>
        <p:spPr bwMode="auto">
          <a:xfrm>
            <a:off x="2133600" y="152400"/>
            <a:ext cx="53062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8</a:t>
            </a:r>
            <a:r>
              <a:rPr lang="en-US" sz="3200" dirty="0" smtClean="0">
                <a:latin typeface="Times New Roman" pitchFamily="18" charset="0"/>
                <a:cs typeface="Times New Roman" pitchFamily="18" charset="0"/>
              </a:rPr>
              <a:t>.1 </a:t>
            </a:r>
            <a:r>
              <a:rPr lang="en-US" sz="3200" dirty="0">
                <a:latin typeface="Times New Roman" pitchFamily="18" charset="0"/>
                <a:cs typeface="Times New Roman" pitchFamily="18" charset="0"/>
              </a:rPr>
              <a:t>Graphs and Graphs Models</a:t>
            </a:r>
          </a:p>
        </p:txBody>
      </p:sp>
      <p:grpSp>
        <p:nvGrpSpPr>
          <p:cNvPr id="6" name="Group 44"/>
          <p:cNvGrpSpPr>
            <a:grpSpLocks/>
          </p:cNvGrpSpPr>
          <p:nvPr/>
        </p:nvGrpSpPr>
        <p:grpSpPr bwMode="auto">
          <a:xfrm>
            <a:off x="825500" y="3429000"/>
            <a:ext cx="7632700" cy="2773363"/>
            <a:chOff x="374" y="2400"/>
            <a:chExt cx="4808" cy="1747"/>
          </a:xfrm>
        </p:grpSpPr>
        <p:sp>
          <p:nvSpPr>
            <p:cNvPr id="7" name="Oval 4"/>
            <p:cNvSpPr>
              <a:spLocks noChangeArrowheads="1"/>
            </p:cNvSpPr>
            <p:nvPr/>
          </p:nvSpPr>
          <p:spPr bwMode="auto">
            <a:xfrm>
              <a:off x="480" y="2976"/>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cxnSp>
          <p:nvCxnSpPr>
            <p:cNvPr id="8" name="AutoShape 15"/>
            <p:cNvCxnSpPr>
              <a:cxnSpLocks noChangeShapeType="1"/>
              <a:stCxn id="7" idx="5"/>
              <a:endCxn id="26" idx="5"/>
            </p:cNvCxnSpPr>
            <p:nvPr/>
          </p:nvCxnSpPr>
          <p:spPr bwMode="auto">
            <a:xfrm>
              <a:off x="553" y="3049"/>
              <a:ext cx="480" cy="40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 name="AutoShape 16"/>
            <p:cNvCxnSpPr>
              <a:cxnSpLocks noChangeShapeType="1"/>
              <a:stCxn id="26" idx="0"/>
            </p:cNvCxnSpPr>
            <p:nvPr/>
          </p:nvCxnSpPr>
          <p:spPr bwMode="auto">
            <a:xfrm flipH="1">
              <a:off x="603" y="3382"/>
              <a:ext cx="400" cy="33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 name="AutoShape 17"/>
            <p:cNvCxnSpPr>
              <a:cxnSpLocks noChangeShapeType="1"/>
              <a:stCxn id="7" idx="4"/>
            </p:cNvCxnSpPr>
            <p:nvPr/>
          </p:nvCxnSpPr>
          <p:spPr bwMode="auto">
            <a:xfrm>
              <a:off x="523" y="3062"/>
              <a:ext cx="29" cy="63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 name="AutoShape 18"/>
            <p:cNvCxnSpPr>
              <a:cxnSpLocks noChangeShapeType="1"/>
              <a:stCxn id="26" idx="6"/>
              <a:endCxn id="27" idx="6"/>
            </p:cNvCxnSpPr>
            <p:nvPr/>
          </p:nvCxnSpPr>
          <p:spPr bwMode="auto">
            <a:xfrm>
              <a:off x="1046" y="3425"/>
              <a:ext cx="67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 name="AutoShape 19"/>
            <p:cNvCxnSpPr>
              <a:cxnSpLocks noChangeShapeType="1"/>
            </p:cNvCxnSpPr>
            <p:nvPr/>
          </p:nvCxnSpPr>
          <p:spPr bwMode="auto">
            <a:xfrm flipV="1">
              <a:off x="1707" y="3099"/>
              <a:ext cx="282" cy="28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 name="AutoShape 20"/>
            <p:cNvCxnSpPr>
              <a:cxnSpLocks noChangeShapeType="1"/>
              <a:stCxn id="25" idx="5"/>
            </p:cNvCxnSpPr>
            <p:nvPr/>
          </p:nvCxnSpPr>
          <p:spPr bwMode="auto">
            <a:xfrm>
              <a:off x="2041" y="3097"/>
              <a:ext cx="380" cy="28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 name="AutoShape 21"/>
            <p:cNvCxnSpPr>
              <a:cxnSpLocks noChangeShapeType="1"/>
              <a:stCxn id="28" idx="3"/>
              <a:endCxn id="29" idx="6"/>
            </p:cNvCxnSpPr>
            <p:nvPr/>
          </p:nvCxnSpPr>
          <p:spPr bwMode="auto">
            <a:xfrm flipH="1">
              <a:off x="2054" y="3433"/>
              <a:ext cx="359" cy="30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 name="AutoShape 22"/>
            <p:cNvCxnSpPr>
              <a:cxnSpLocks noChangeShapeType="1"/>
              <a:stCxn id="27" idx="5"/>
            </p:cNvCxnSpPr>
            <p:nvPr/>
          </p:nvCxnSpPr>
          <p:spPr bwMode="auto">
            <a:xfrm>
              <a:off x="1705" y="3455"/>
              <a:ext cx="284" cy="2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6" name="Text Box 23"/>
            <p:cNvSpPr txBox="1">
              <a:spLocks noChangeArrowheads="1"/>
            </p:cNvSpPr>
            <p:nvPr/>
          </p:nvSpPr>
          <p:spPr bwMode="auto">
            <a:xfrm>
              <a:off x="422" y="2665"/>
              <a:ext cx="3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1</a:t>
              </a:r>
            </a:p>
          </p:txBody>
        </p:sp>
        <p:sp>
          <p:nvSpPr>
            <p:cNvPr id="17" name="Text Box 24"/>
            <p:cNvSpPr txBox="1">
              <a:spLocks noChangeArrowheads="1"/>
            </p:cNvSpPr>
            <p:nvPr/>
          </p:nvSpPr>
          <p:spPr bwMode="auto">
            <a:xfrm>
              <a:off x="374" y="3817"/>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2</a:t>
              </a:r>
            </a:p>
          </p:txBody>
        </p:sp>
        <p:sp>
          <p:nvSpPr>
            <p:cNvPr id="18" name="Text Box 26"/>
            <p:cNvSpPr txBox="1">
              <a:spLocks noChangeArrowheads="1"/>
            </p:cNvSpPr>
            <p:nvPr/>
          </p:nvSpPr>
          <p:spPr bwMode="auto">
            <a:xfrm>
              <a:off x="864" y="3074"/>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3</a:t>
              </a:r>
            </a:p>
          </p:txBody>
        </p:sp>
        <p:sp>
          <p:nvSpPr>
            <p:cNvPr id="19" name="Text Box 27"/>
            <p:cNvSpPr txBox="1">
              <a:spLocks noChangeArrowheads="1"/>
            </p:cNvSpPr>
            <p:nvPr/>
          </p:nvSpPr>
          <p:spPr bwMode="auto">
            <a:xfrm>
              <a:off x="1464" y="3074"/>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4</a:t>
              </a:r>
            </a:p>
          </p:txBody>
        </p:sp>
        <p:sp>
          <p:nvSpPr>
            <p:cNvPr id="20" name="Text Box 28"/>
            <p:cNvSpPr txBox="1">
              <a:spLocks noChangeArrowheads="1"/>
            </p:cNvSpPr>
            <p:nvPr/>
          </p:nvSpPr>
          <p:spPr bwMode="auto">
            <a:xfrm>
              <a:off x="1872" y="3794"/>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7</a:t>
              </a:r>
            </a:p>
          </p:txBody>
        </p:sp>
        <p:sp>
          <p:nvSpPr>
            <p:cNvPr id="21" name="Text Box 30"/>
            <p:cNvSpPr txBox="1">
              <a:spLocks noChangeArrowheads="1"/>
            </p:cNvSpPr>
            <p:nvPr/>
          </p:nvSpPr>
          <p:spPr bwMode="auto">
            <a:xfrm>
              <a:off x="2448" y="3216"/>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6</a:t>
              </a:r>
            </a:p>
          </p:txBody>
        </p:sp>
        <p:sp>
          <p:nvSpPr>
            <p:cNvPr id="22" name="Text Box 31"/>
            <p:cNvSpPr txBox="1">
              <a:spLocks noChangeArrowheads="1"/>
            </p:cNvSpPr>
            <p:nvPr/>
          </p:nvSpPr>
          <p:spPr bwMode="auto">
            <a:xfrm>
              <a:off x="3312" y="240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zh-TW"/>
            </a:p>
          </p:txBody>
        </p:sp>
        <p:sp>
          <p:nvSpPr>
            <p:cNvPr id="23" name="Text Box 32"/>
            <p:cNvSpPr txBox="1">
              <a:spLocks noChangeArrowheads="1"/>
            </p:cNvSpPr>
            <p:nvPr/>
          </p:nvSpPr>
          <p:spPr bwMode="auto">
            <a:xfrm>
              <a:off x="2834" y="2638"/>
              <a:ext cx="2348"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G</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E</a:t>
              </a:r>
              <a:r>
                <a:rPr lang="en-US" altLang="zh-TW" sz="2400" dirty="0">
                  <a:latin typeface="Times New Roman" pitchFamily="18" charset="0"/>
                  <a:cs typeface="Times New Roman" pitchFamily="18" charset="0"/>
                </a:rPr>
                <a:t>), where </a:t>
              </a:r>
            </a:p>
            <a:p>
              <a:pPr eaLnBrk="1" hangingPunct="1"/>
              <a:r>
                <a:rPr lang="en-US" altLang="zh-TW" sz="2400" i="1" dirty="0">
                  <a:latin typeface="Times New Roman" pitchFamily="18" charset="0"/>
                  <a:cs typeface="Times New Roman" pitchFamily="18" charset="0"/>
                </a:rPr>
                <a:t>V</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1</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2</a:t>
              </a:r>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7</a:t>
              </a:r>
              <a:r>
                <a:rPr lang="en-US" altLang="zh-TW" sz="2400" dirty="0">
                  <a:latin typeface="Times New Roman" pitchFamily="18" charset="0"/>
                  <a:cs typeface="Times New Roman" pitchFamily="18" charset="0"/>
                </a:rPr>
                <a:t>}</a:t>
              </a:r>
            </a:p>
            <a:p>
              <a:pPr eaLnBrk="1" hangingPunct="1"/>
              <a:r>
                <a:rPr lang="en-US" altLang="zh-TW" sz="2400" i="1" dirty="0">
                  <a:latin typeface="Times New Roman" pitchFamily="18" charset="0"/>
                  <a:cs typeface="Times New Roman" pitchFamily="18" charset="0"/>
                </a:rPr>
                <a:t>E</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1</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2</a:t>
              </a:r>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1</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3</a:t>
              </a:r>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2</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3</a:t>
              </a:r>
              <a:r>
                <a:rPr lang="en-US" altLang="zh-TW" sz="2400" dirty="0">
                  <a:latin typeface="Times New Roman" pitchFamily="18" charset="0"/>
                  <a:cs typeface="Times New Roman" pitchFamily="18" charset="0"/>
                </a:rPr>
                <a:t>}</a:t>
              </a:r>
            </a:p>
            <a:p>
              <a:pPr eaLnBrk="1" hangingPunct="1"/>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3</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4</a:t>
              </a:r>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4</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5</a:t>
              </a:r>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4</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6</a:t>
              </a:r>
              <a:r>
                <a:rPr lang="en-US" altLang="zh-TW" sz="2400" dirty="0">
                  <a:latin typeface="Times New Roman" pitchFamily="18" charset="0"/>
                  <a:cs typeface="Times New Roman" pitchFamily="18" charset="0"/>
                </a:rPr>
                <a:t>}</a:t>
              </a:r>
            </a:p>
            <a:p>
              <a:pPr eaLnBrk="1" hangingPunct="1"/>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4</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7</a:t>
              </a:r>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5</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6</a:t>
              </a:r>
              <a:r>
                <a:rPr lang="en-US" altLang="zh-TW" sz="2400" dirty="0">
                  <a:latin typeface="Times New Roman" pitchFamily="18" charset="0"/>
                  <a:cs typeface="Times New Roman" pitchFamily="18" charset="0"/>
                </a:rPr>
                <a:t>}, {</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6</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7</a:t>
              </a:r>
              <a:r>
                <a:rPr lang="en-US" altLang="zh-TW" sz="2400" dirty="0">
                  <a:latin typeface="Times New Roman" pitchFamily="18" charset="0"/>
                  <a:cs typeface="Times New Roman" pitchFamily="18" charset="0"/>
                </a:rPr>
                <a:t>}}</a:t>
              </a:r>
            </a:p>
          </p:txBody>
        </p:sp>
        <p:cxnSp>
          <p:nvCxnSpPr>
            <p:cNvPr id="24" name="AutoShape 35"/>
            <p:cNvCxnSpPr>
              <a:cxnSpLocks noChangeShapeType="1"/>
              <a:stCxn id="27" idx="6"/>
              <a:endCxn id="28" idx="2"/>
            </p:cNvCxnSpPr>
            <p:nvPr/>
          </p:nvCxnSpPr>
          <p:spPr bwMode="auto">
            <a:xfrm flipV="1">
              <a:off x="1718" y="3403"/>
              <a:ext cx="682" cy="2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 name="Oval 36"/>
            <p:cNvSpPr>
              <a:spLocks noChangeArrowheads="1"/>
            </p:cNvSpPr>
            <p:nvPr/>
          </p:nvSpPr>
          <p:spPr bwMode="auto">
            <a:xfrm>
              <a:off x="1968" y="3024"/>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6" name="Oval 37"/>
            <p:cNvSpPr>
              <a:spLocks noChangeArrowheads="1"/>
            </p:cNvSpPr>
            <p:nvPr/>
          </p:nvSpPr>
          <p:spPr bwMode="auto">
            <a:xfrm>
              <a:off x="960" y="3382"/>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7" name="Oval 38"/>
            <p:cNvSpPr>
              <a:spLocks noChangeArrowheads="1"/>
            </p:cNvSpPr>
            <p:nvPr/>
          </p:nvSpPr>
          <p:spPr bwMode="auto">
            <a:xfrm>
              <a:off x="1632" y="3382"/>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8" name="Oval 39"/>
            <p:cNvSpPr>
              <a:spLocks noChangeArrowheads="1"/>
            </p:cNvSpPr>
            <p:nvPr/>
          </p:nvSpPr>
          <p:spPr bwMode="auto">
            <a:xfrm>
              <a:off x="2400" y="3360"/>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9" name="Oval 42"/>
            <p:cNvSpPr>
              <a:spLocks noChangeArrowheads="1"/>
            </p:cNvSpPr>
            <p:nvPr/>
          </p:nvSpPr>
          <p:spPr bwMode="auto">
            <a:xfrm>
              <a:off x="1968" y="3696"/>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30" name="Oval 43"/>
            <p:cNvSpPr>
              <a:spLocks noChangeArrowheads="1"/>
            </p:cNvSpPr>
            <p:nvPr/>
          </p:nvSpPr>
          <p:spPr bwMode="auto">
            <a:xfrm>
              <a:off x="528" y="3696"/>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31" name="Text Box 29"/>
            <p:cNvSpPr txBox="1">
              <a:spLocks noChangeArrowheads="1"/>
            </p:cNvSpPr>
            <p:nvPr/>
          </p:nvSpPr>
          <p:spPr bwMode="auto">
            <a:xfrm>
              <a:off x="1824" y="2688"/>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3" name="Rectangle 3"/>
          <p:cNvSpPr>
            <a:spLocks noGrp="1" noChangeArrowheads="1"/>
          </p:cNvSpPr>
          <p:nvPr>
            <p:ph type="body" sz="half" idx="1"/>
          </p:nvPr>
        </p:nvSpPr>
        <p:spPr>
          <a:xfrm>
            <a:off x="152400" y="838200"/>
            <a:ext cx="8839200" cy="1066800"/>
          </a:xfrm>
        </p:spPr>
        <p:txBody>
          <a:bodyPr/>
          <a:lstStyle/>
          <a:p>
            <a:pPr eaLnBrk="1" hangingPunct="1">
              <a:buBlip>
                <a:blip r:embed="rId3"/>
              </a:buBlip>
            </a:pPr>
            <a:r>
              <a:rPr lang="en-US" altLang="zh-TW" sz="2000" b="1" spc="20" dirty="0">
                <a:latin typeface="Times New Roman" pitchFamily="18" charset="0"/>
                <a:ea typeface="DejaVu Sans" charset="0"/>
                <a:cs typeface="Times New Roman" pitchFamily="18" charset="0"/>
              </a:rPr>
              <a:t>Example: </a:t>
            </a:r>
            <a:r>
              <a:rPr lang="en-US" altLang="zh-TW" sz="2000" dirty="0" smtClean="0">
                <a:latin typeface="Times New Roman" pitchFamily="18" charset="0"/>
                <a:cs typeface="Times New Roman" pitchFamily="18" charset="0"/>
              </a:rPr>
              <a:t>Determine whether the graphs </a:t>
            </a:r>
            <a:r>
              <a:rPr lang="en-US" altLang="zh-TW" sz="2000" i="1" dirty="0" smtClean="0">
                <a:latin typeface="Times New Roman" pitchFamily="18" charset="0"/>
                <a:cs typeface="Times New Roman" pitchFamily="18" charset="0"/>
              </a:rPr>
              <a:t>G</a:t>
            </a:r>
            <a:r>
              <a:rPr lang="en-US" altLang="zh-TW" sz="2000" dirty="0" smtClean="0">
                <a:latin typeface="Times New Roman" pitchFamily="18" charset="0"/>
                <a:cs typeface="Times New Roman" pitchFamily="18" charset="0"/>
              </a:rPr>
              <a:t> and </a:t>
            </a:r>
            <a:r>
              <a:rPr lang="en-US" altLang="zh-TW" sz="2000" i="1" dirty="0" smtClean="0">
                <a:latin typeface="Times New Roman" pitchFamily="18" charset="0"/>
                <a:cs typeface="Times New Roman" pitchFamily="18" charset="0"/>
              </a:rPr>
              <a:t>H</a:t>
            </a:r>
            <a:r>
              <a:rPr lang="en-US" altLang="zh-TW" sz="2000" dirty="0" smtClean="0">
                <a:latin typeface="Times New Roman" pitchFamily="18" charset="0"/>
                <a:cs typeface="Times New Roman" pitchFamily="18" charset="0"/>
              </a:rPr>
              <a:t> are isomorphic.</a:t>
            </a:r>
          </a:p>
        </p:txBody>
      </p:sp>
      <p:sp>
        <p:nvSpPr>
          <p:cNvPr id="42007" name="Text Box 56"/>
          <p:cNvSpPr txBox="1">
            <a:spLocks noChangeArrowheads="1"/>
          </p:cNvSpPr>
          <p:nvPr/>
        </p:nvSpPr>
        <p:spPr bwMode="auto">
          <a:xfrm>
            <a:off x="2158206" y="1510145"/>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G</a:t>
            </a:r>
          </a:p>
        </p:txBody>
      </p:sp>
      <p:sp>
        <p:nvSpPr>
          <p:cNvPr id="42008" name="Text Box 57"/>
          <p:cNvSpPr txBox="1">
            <a:spLocks noChangeArrowheads="1"/>
          </p:cNvSpPr>
          <p:nvPr/>
        </p:nvSpPr>
        <p:spPr bwMode="auto">
          <a:xfrm>
            <a:off x="6096000" y="1510144"/>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H</a:t>
            </a:r>
          </a:p>
        </p:txBody>
      </p:sp>
      <p:sp>
        <p:nvSpPr>
          <p:cNvPr id="8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dirty="0">
                <a:latin typeface="Times New Roman" pitchFamily="18" charset="0"/>
                <a:cs typeface="Times New Roman" pitchFamily="18" charset="0"/>
              </a:rPr>
              <a:t>Julia Rahman, Dept. CSE, RUET</a:t>
            </a:r>
          </a:p>
        </p:txBody>
      </p:sp>
      <p:sp>
        <p:nvSpPr>
          <p:cNvPr id="83" name="Rectangle 1"/>
          <p:cNvSpPr>
            <a:spLocks noChangeArrowheads="1"/>
          </p:cNvSpPr>
          <p:nvPr/>
        </p:nvSpPr>
        <p:spPr bwMode="auto">
          <a:xfrm>
            <a:off x="381000" y="152400"/>
            <a:ext cx="845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.3 Representing Graphs </a:t>
            </a:r>
            <a:r>
              <a:rPr lang="en-US" sz="3200" dirty="0" smtClean="0">
                <a:latin typeface="Times New Roman" pitchFamily="18" charset="0"/>
                <a:cs typeface="Times New Roman" pitchFamily="18" charset="0"/>
              </a:rPr>
              <a:t>and Graph Isomorphism</a:t>
            </a:r>
            <a:endParaRPr lang="en-US" sz="3200" dirty="0">
              <a:latin typeface="Times New Roman" pitchFamily="18" charset="0"/>
              <a:cs typeface="Times New Roman" pitchFamily="18" charset="0"/>
            </a:endParaRPr>
          </a:p>
        </p:txBody>
      </p:sp>
      <p:sp>
        <p:nvSpPr>
          <p:cNvPr id="2" name="Rectangle 1"/>
          <p:cNvSpPr/>
          <p:nvPr/>
        </p:nvSpPr>
        <p:spPr>
          <a:xfrm>
            <a:off x="506412" y="5414963"/>
            <a:ext cx="8332788" cy="400110"/>
          </a:xfrm>
          <a:prstGeom prst="rect">
            <a:avLst/>
          </a:prstGeom>
        </p:spPr>
        <p:txBody>
          <a:bodyPr wrap="square">
            <a:spAutoFit/>
          </a:bodyPr>
          <a:lstStyle/>
          <a:p>
            <a:pPr lvl="1">
              <a:spcAft>
                <a:spcPts val="0"/>
              </a:spcAft>
              <a:defRPr/>
            </a:pPr>
            <a:r>
              <a:rPr lang="en-US" altLang="zh-TW" sz="2000" b="1" dirty="0">
                <a:latin typeface="Times New Roman" pitchFamily="18" charset="0"/>
                <a:cs typeface="Times New Roman" pitchFamily="18" charset="0"/>
              </a:rPr>
              <a:t>Solution: </a:t>
            </a:r>
            <a:r>
              <a:rPr lang="en-US" altLang="zh-TW" sz="2000" dirty="0" smtClean="0">
                <a:latin typeface="Times New Roman" pitchFamily="18" charset="0"/>
                <a:cs typeface="Times New Roman" pitchFamily="18" charset="0"/>
              </a:rPr>
              <a:t>Yes</a:t>
            </a:r>
            <a:endParaRPr lang="zh-TW" altLang="en-US" sz="2000" dirty="0">
              <a:latin typeface="Times New Roman" pitchFamily="18" charset="0"/>
              <a:cs typeface="Times New Roman" pitchFamily="18" charset="0"/>
            </a:endParaRPr>
          </a:p>
        </p:txBody>
      </p:sp>
      <p:pic>
        <p:nvPicPr>
          <p:cNvPr id="14338" name="Picture 2" descr="C:\Users\khaled\Downloads\DUyr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7329488"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1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28</a:t>
            </a:r>
            <a:endParaRPr lang="en-US" sz="1400" dirty="0">
              <a:latin typeface="Times New Roman" pitchFamily="18" charset="0"/>
              <a:cs typeface="Times New Roman" pitchFamily="18" charset="0"/>
            </a:endParaRPr>
          </a:p>
        </p:txBody>
      </p:sp>
      <p:sp>
        <p:nvSpPr>
          <p:cNvPr id="1229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12292" name="Rectangle 1"/>
          <p:cNvSpPr>
            <a:spLocks noChangeArrowheads="1"/>
          </p:cNvSpPr>
          <p:nvPr/>
        </p:nvSpPr>
        <p:spPr bwMode="auto">
          <a:xfrm>
            <a:off x="3101728" y="2895600"/>
            <a:ext cx="36038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00" dirty="0">
                <a:latin typeface="Times New Roman" pitchFamily="18" charset="0"/>
                <a:ea typeface="PMingLiU" pitchFamily="18" charset="-120"/>
                <a:cs typeface="Times New Roman" pitchFamily="18" charset="0"/>
              </a:rPr>
              <a:t>8.4 Connectivity</a:t>
            </a:r>
            <a:endParaRPr lang="en-US" sz="4000" dirty="0">
              <a:latin typeface="Times New Roman" pitchFamily="18" charset="0"/>
              <a:ea typeface="PMingLiU" pitchFamily="18" charset="-120"/>
              <a:cs typeface="Times New Roman" pitchFamily="18" charset="0"/>
            </a:endParaRPr>
          </a:p>
        </p:txBody>
      </p:sp>
    </p:spTree>
    <p:extLst>
      <p:ext uri="{BB962C8B-B14F-4D97-AF65-F5344CB8AC3E}">
        <p14:creationId xmlns:p14="http://schemas.microsoft.com/office/powerpoint/2010/main" val="518164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smtClean="0">
                <a:latin typeface="Times New Roman" pitchFamily="18" charset="0"/>
                <a:cs typeface="Times New Roman" pitchFamily="18" charset="0"/>
              </a:rPr>
              <a:t>Path: </a:t>
            </a: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A </a:t>
            </a:r>
            <a:r>
              <a:rPr lang="en-US" sz="2000" b="1" i="1" dirty="0">
                <a:latin typeface="Times New Roman" pitchFamily="18" charset="0"/>
                <a:cs typeface="Times New Roman" pitchFamily="18" charset="0"/>
              </a:rPr>
              <a:t>path</a:t>
            </a:r>
            <a:r>
              <a:rPr lang="en-US" sz="2000" dirty="0">
                <a:latin typeface="Times New Roman" pitchFamily="18" charset="0"/>
                <a:cs typeface="Times New Roman" pitchFamily="18" charset="0"/>
              </a:rPr>
              <a:t> is a sequence of edges that begins at a vertex of a graph and travels </a:t>
            </a:r>
            <a:r>
              <a:rPr lang="en-US" sz="2000" dirty="0" smtClean="0">
                <a:latin typeface="Times New Roman" pitchFamily="18" charset="0"/>
                <a:cs typeface="Times New Roman" pitchFamily="18" charset="0"/>
              </a:rPr>
              <a:t>from vertex </a:t>
            </a:r>
            <a:r>
              <a:rPr lang="en-US" sz="2000" dirty="0">
                <a:latin typeface="Times New Roman" pitchFamily="18" charset="0"/>
                <a:cs typeface="Times New Roman" pitchFamily="18" charset="0"/>
              </a:rPr>
              <a:t>to vertex along edges of the </a:t>
            </a:r>
            <a:r>
              <a:rPr lang="en-US" sz="2000" dirty="0" smtClean="0">
                <a:latin typeface="Times New Roman" pitchFamily="18" charset="0"/>
                <a:cs typeface="Times New Roman" pitchFamily="18" charset="0"/>
              </a:rPr>
              <a:t>graph.</a:t>
            </a:r>
            <a:endParaRPr lang="en-US" sz="2000" dirty="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Let </a:t>
            </a:r>
            <a:r>
              <a:rPr lang="en-US" sz="2000" dirty="0">
                <a:latin typeface="Times New Roman" pitchFamily="18" charset="0"/>
                <a:cs typeface="Times New Roman" pitchFamily="18" charset="0"/>
              </a:rPr>
              <a:t>n be a nonnegative integer and G an undirected graph. </a:t>
            </a:r>
            <a:endParaRPr lang="en-US"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A </a:t>
            </a:r>
            <a:r>
              <a:rPr lang="en-US" sz="2000" b="1" i="1" dirty="0">
                <a:latin typeface="Times New Roman" pitchFamily="18" charset="0"/>
                <a:cs typeface="Times New Roman" pitchFamily="18" charset="0"/>
              </a:rPr>
              <a:t>path </a:t>
            </a:r>
            <a:r>
              <a:rPr lang="en-US" sz="2000" dirty="0">
                <a:latin typeface="Times New Roman" pitchFamily="18" charset="0"/>
                <a:cs typeface="Times New Roman" pitchFamily="18" charset="0"/>
              </a:rPr>
              <a:t>of </a:t>
            </a:r>
            <a:r>
              <a:rPr lang="en-US" sz="2000" b="1" i="1" dirty="0">
                <a:latin typeface="Times New Roman" pitchFamily="18" charset="0"/>
                <a:cs typeface="Times New Roman" pitchFamily="18" charset="0"/>
              </a:rPr>
              <a:t>length</a:t>
            </a:r>
            <a:r>
              <a:rPr lang="en-US" sz="2000" dirty="0">
                <a:latin typeface="Times New Roman" pitchFamily="18" charset="0"/>
                <a:cs typeface="Times New Roman" pitchFamily="18" charset="0"/>
              </a:rPr>
              <a:t> n from u to v in G is a sequence of n edges e</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e</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e</a:t>
            </a:r>
            <a:r>
              <a:rPr lang="en-US" sz="2000" baseline="-25000" dirty="0">
                <a:latin typeface="Times New Roman" pitchFamily="18" charset="0"/>
                <a:cs typeface="Times New Roman" pitchFamily="18" charset="0"/>
              </a:rPr>
              <a:t>n</a:t>
            </a:r>
            <a:r>
              <a:rPr lang="en-US" sz="2000" dirty="0">
                <a:latin typeface="Times New Roman" pitchFamily="18" charset="0"/>
                <a:cs typeface="Times New Roman" pitchFamily="18" charset="0"/>
              </a:rPr>
              <a:t> of G such that f(e</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{x</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f(e</a:t>
            </a:r>
            <a:r>
              <a:rPr lang="en-US" sz="2000" baseline="-25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 {x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f(e</a:t>
            </a:r>
            <a:r>
              <a:rPr lang="en-US" sz="2000" baseline="-25000" dirty="0">
                <a:latin typeface="Times New Roman" pitchFamily="18" charset="0"/>
                <a:cs typeface="Times New Roman" pitchFamily="18" charset="0"/>
              </a:rPr>
              <a:t>n</a:t>
            </a:r>
            <a:r>
              <a:rPr lang="en-US" sz="2000" dirty="0">
                <a:latin typeface="Times New Roman" pitchFamily="18" charset="0"/>
                <a:cs typeface="Times New Roman" pitchFamily="18" charset="0"/>
              </a:rPr>
              <a:t>) = {x</a:t>
            </a:r>
            <a:r>
              <a:rPr lang="en-US" sz="2000" baseline="-25000" dirty="0">
                <a:latin typeface="Times New Roman" pitchFamily="18" charset="0"/>
                <a:cs typeface="Times New Roman" pitchFamily="18" charset="0"/>
              </a:rPr>
              <a:t>n-1</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where x</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 u and </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 v. </a:t>
            </a:r>
            <a:endParaRPr lang="en-US"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When graph </a:t>
            </a:r>
            <a:r>
              <a:rPr lang="en-US" sz="2000" dirty="0">
                <a:latin typeface="Times New Roman" pitchFamily="18" charset="0"/>
                <a:cs typeface="Times New Roman" pitchFamily="18" charset="0"/>
              </a:rPr>
              <a:t>is </a:t>
            </a:r>
            <a:r>
              <a:rPr lang="en-US" sz="2000" dirty="0">
                <a:solidFill>
                  <a:srgbClr val="FF0000"/>
                </a:solidFill>
                <a:latin typeface="Times New Roman" pitchFamily="18" charset="0"/>
                <a:cs typeface="Times New Roman" pitchFamily="18" charset="0"/>
              </a:rPr>
              <a:t>simple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path is denoted </a:t>
            </a:r>
            <a:r>
              <a:rPr lang="en-US" sz="2000" dirty="0">
                <a:latin typeface="Times New Roman" pitchFamily="18" charset="0"/>
                <a:cs typeface="Times New Roman" pitchFamily="18" charset="0"/>
              </a:rPr>
              <a:t>by its vertex sequence x</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x</a:t>
            </a:r>
            <a:r>
              <a:rPr lang="en-US" sz="2000" baseline="-25000" dirty="0" err="1"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a:t>
            </a: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path is a </a:t>
            </a:r>
            <a:r>
              <a:rPr lang="en-US" sz="2000" b="1" i="1" dirty="0">
                <a:solidFill>
                  <a:srgbClr val="FF0000"/>
                </a:solidFill>
                <a:latin typeface="Times New Roman" pitchFamily="18" charset="0"/>
                <a:cs typeface="Times New Roman" pitchFamily="18" charset="0"/>
              </a:rPr>
              <a:t>circuit</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if it </a:t>
            </a:r>
            <a:r>
              <a:rPr lang="en-US" sz="2000" dirty="0">
                <a:solidFill>
                  <a:srgbClr val="FF0000"/>
                </a:solidFill>
                <a:latin typeface="Times New Roman" pitchFamily="18" charset="0"/>
                <a:cs typeface="Times New Roman" pitchFamily="18" charset="0"/>
              </a:rPr>
              <a:t>begins and ends at the same vertex</a:t>
            </a:r>
            <a:r>
              <a:rPr lang="en-US" sz="2000" dirty="0">
                <a:latin typeface="Times New Roman" pitchFamily="18" charset="0"/>
                <a:cs typeface="Times New Roman" pitchFamily="18" charset="0"/>
              </a:rPr>
              <a:t>, that is, if u = v, and has length greater than zero. </a:t>
            </a:r>
            <a:endParaRPr lang="en-US"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path or circuit is said to </a:t>
            </a:r>
            <a:r>
              <a:rPr lang="en-US" sz="2000" b="1" i="1" dirty="0">
                <a:solidFill>
                  <a:srgbClr val="FF0000"/>
                </a:solidFill>
                <a:latin typeface="Times New Roman" pitchFamily="18" charset="0"/>
                <a:cs typeface="Times New Roman" pitchFamily="18" charset="0"/>
              </a:rPr>
              <a:t>pass through </a:t>
            </a:r>
            <a:r>
              <a:rPr lang="en-US" sz="2000" dirty="0">
                <a:latin typeface="Times New Roman" pitchFamily="18" charset="0"/>
                <a:cs typeface="Times New Roman" pitchFamily="18" charset="0"/>
              </a:rPr>
              <a:t>the vertices 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x</a:t>
            </a:r>
            <a:r>
              <a:rPr lang="en-US" sz="2000" baseline="-25000" dirty="0">
                <a:latin typeface="Times New Roman" pitchFamily="18" charset="0"/>
                <a:cs typeface="Times New Roman" pitchFamily="18" charset="0"/>
              </a:rPr>
              <a:t>n-1</a:t>
            </a:r>
            <a:r>
              <a:rPr lang="en-US" sz="2000" dirty="0">
                <a:latin typeface="Times New Roman" pitchFamily="18" charset="0"/>
                <a:cs typeface="Times New Roman" pitchFamily="18" charset="0"/>
              </a:rPr>
              <a:t> or </a:t>
            </a:r>
            <a:r>
              <a:rPr lang="en-US" sz="2000" b="1" i="1" dirty="0">
                <a:solidFill>
                  <a:srgbClr val="FF0000"/>
                </a:solidFill>
                <a:latin typeface="Times New Roman" pitchFamily="18" charset="0"/>
                <a:cs typeface="Times New Roman" pitchFamily="18" charset="0"/>
              </a:rPr>
              <a:t>traverse</a:t>
            </a:r>
            <a:r>
              <a:rPr lang="en-US" sz="2000" dirty="0">
                <a:latin typeface="Times New Roman" pitchFamily="18" charset="0"/>
                <a:cs typeface="Times New Roman" pitchFamily="18" charset="0"/>
              </a:rPr>
              <a:t> the edges e</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e</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e</a:t>
            </a:r>
            <a:r>
              <a:rPr lang="en-US" sz="2000" baseline="-25000" dirty="0">
                <a:latin typeface="Times New Roman" pitchFamily="18" charset="0"/>
                <a:cs typeface="Times New Roman" pitchFamily="18" charset="0"/>
              </a:rPr>
              <a:t>n</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path or circuit is </a:t>
            </a:r>
            <a:r>
              <a:rPr lang="en-US" sz="2000" b="1" i="1" dirty="0">
                <a:solidFill>
                  <a:srgbClr val="FF0000"/>
                </a:solidFill>
                <a:latin typeface="Times New Roman" pitchFamily="18" charset="0"/>
                <a:cs typeface="Times New Roman" pitchFamily="18" charset="0"/>
              </a:rPr>
              <a:t>simple</a:t>
            </a:r>
            <a:r>
              <a:rPr lang="en-US" sz="2000" dirty="0">
                <a:latin typeface="Times New Roman" pitchFamily="18" charset="0"/>
                <a:cs typeface="Times New Roman" pitchFamily="18" charset="0"/>
              </a:rPr>
              <a:t> if it </a:t>
            </a:r>
            <a:r>
              <a:rPr lang="en-US" sz="2000" dirty="0">
                <a:solidFill>
                  <a:srgbClr val="FF0000"/>
                </a:solidFill>
                <a:latin typeface="Times New Roman" pitchFamily="18" charset="0"/>
                <a:cs typeface="Times New Roman" pitchFamily="18" charset="0"/>
              </a:rPr>
              <a:t>does not contain the same edge more than once</a:t>
            </a:r>
            <a:r>
              <a:rPr lang="en-US" sz="2000" dirty="0">
                <a:latin typeface="Times New Roman" pitchFamily="18" charset="0"/>
                <a:cs typeface="Times New Roman" pitchFamily="18" charset="0"/>
              </a:rPr>
              <a:t>.</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a:t>
            </a: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r>
              <a:rPr lang="en-US" altLang="zh-TW" sz="2000" b="1" spc="20" dirty="0">
                <a:latin typeface="Times New Roman" pitchFamily="18" charset="0"/>
                <a:ea typeface="DejaVu Sans" charset="0"/>
                <a:cs typeface="Times New Roman" pitchFamily="18" charset="0"/>
              </a:rPr>
              <a:t>Solution: </a:t>
            </a:r>
            <a:r>
              <a:rPr lang="en-US" altLang="zh-TW" sz="2000" spc="20" dirty="0" smtClean="0">
                <a:latin typeface="Times New Roman" pitchFamily="18" charset="0"/>
                <a:ea typeface="DejaVu Sans" charset="0"/>
                <a:cs typeface="Times New Roman" pitchFamily="18" charset="0"/>
              </a:rPr>
              <a:t>G </a:t>
            </a:r>
            <a:r>
              <a:rPr lang="en-US" altLang="zh-TW" sz="2000" spc="20" dirty="0">
                <a:latin typeface="Times New Roman" pitchFamily="18" charset="0"/>
                <a:ea typeface="DejaVu Sans" charset="0"/>
                <a:cs typeface="Times New Roman" pitchFamily="18" charset="0"/>
              </a:rPr>
              <a:t>and H are not isomorphic. </a:t>
            </a:r>
            <a:r>
              <a:rPr lang="en-US" altLang="zh-TW" sz="2000" spc="20" dirty="0" smtClean="0">
                <a:latin typeface="Times New Roman" pitchFamily="18" charset="0"/>
                <a:ea typeface="DejaVu Sans" charset="0"/>
                <a:cs typeface="Times New Roman" pitchFamily="18" charset="0"/>
              </a:rPr>
              <a:t>Because </a:t>
            </a:r>
            <a:r>
              <a:rPr lang="en-US" altLang="zh-TW" sz="2000" spc="20" dirty="0" err="1">
                <a:latin typeface="Times New Roman" pitchFamily="18" charset="0"/>
                <a:ea typeface="DejaVu Sans" charset="0"/>
                <a:cs typeface="Times New Roman" pitchFamily="18" charset="0"/>
              </a:rPr>
              <a:t>deg</a:t>
            </a:r>
            <a:r>
              <a:rPr lang="en-US" altLang="zh-TW" sz="2000" spc="20" dirty="0">
                <a:latin typeface="Times New Roman" pitchFamily="18" charset="0"/>
                <a:ea typeface="DejaVu Sans" charset="0"/>
                <a:cs typeface="Times New Roman" pitchFamily="18" charset="0"/>
              </a:rPr>
              <a:t>(a) = 2 in G, </a:t>
            </a:r>
            <a:r>
              <a:rPr lang="en-US" altLang="zh-TW" sz="2000" spc="20" dirty="0" smtClean="0">
                <a:latin typeface="Times New Roman" pitchFamily="18" charset="0"/>
                <a:ea typeface="DejaVu Sans" charset="0"/>
                <a:cs typeface="Times New Roman" pitchFamily="18" charset="0"/>
              </a:rPr>
              <a:t>a must </a:t>
            </a:r>
            <a:r>
              <a:rPr lang="en-US" altLang="zh-TW" sz="2000" spc="20" dirty="0">
                <a:latin typeface="Times New Roman" pitchFamily="18" charset="0"/>
                <a:ea typeface="DejaVu Sans" charset="0"/>
                <a:cs typeface="Times New Roman" pitchFamily="18" charset="0"/>
              </a:rPr>
              <a:t>correspond to either t, u , x , or y in H, because these are the vertices of </a:t>
            </a:r>
            <a:r>
              <a:rPr lang="en-US" altLang="zh-TW" sz="2000" spc="20" dirty="0" smtClean="0">
                <a:latin typeface="Times New Roman" pitchFamily="18" charset="0"/>
                <a:ea typeface="DejaVu Sans" charset="0"/>
                <a:cs typeface="Times New Roman" pitchFamily="18" charset="0"/>
              </a:rPr>
              <a:t>degree</a:t>
            </a:r>
            <a:endParaRPr lang="en-US" altLang="zh-TW" sz="2000" spc="20" dirty="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29</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200400" y="152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8.4 Connectivity</a:t>
            </a:r>
          </a:p>
        </p:txBody>
      </p:sp>
      <p:grpSp>
        <p:nvGrpSpPr>
          <p:cNvPr id="106" name="Group 32"/>
          <p:cNvGrpSpPr>
            <a:grpSpLocks/>
          </p:cNvGrpSpPr>
          <p:nvPr/>
        </p:nvGrpSpPr>
        <p:grpSpPr bwMode="auto">
          <a:xfrm>
            <a:off x="1360488" y="5102225"/>
            <a:ext cx="2400300" cy="1604963"/>
            <a:chOff x="656" y="2977"/>
            <a:chExt cx="1512" cy="1011"/>
          </a:xfrm>
        </p:grpSpPr>
        <p:sp>
          <p:nvSpPr>
            <p:cNvPr id="107" name="Oval 34"/>
            <p:cNvSpPr>
              <a:spLocks noChangeArrowheads="1"/>
            </p:cNvSpPr>
            <p:nvPr/>
          </p:nvSpPr>
          <p:spPr bwMode="auto">
            <a:xfrm rot="10800000">
              <a:off x="1863" y="3657"/>
              <a:ext cx="91" cy="91"/>
            </a:xfrm>
            <a:prstGeom prst="ellipse">
              <a:avLst/>
            </a:prstGeom>
            <a:solidFill>
              <a:schemeClr val="tx1"/>
            </a:solidFill>
            <a:ln w="25400">
              <a:solidFill>
                <a:schemeClr val="tx1"/>
              </a:solidFill>
              <a:round/>
              <a:headEnd/>
              <a:tailEnd/>
            </a:ln>
          </p:spPr>
          <p:txBody>
            <a:bodyPr wrap="none" anchor="ctr"/>
            <a:lstStyle/>
            <a:p>
              <a:endParaRPr lang="zh-TW" altLang="en-US"/>
            </a:p>
          </p:txBody>
        </p:sp>
        <p:sp>
          <p:nvSpPr>
            <p:cNvPr id="108" name="Oval 35"/>
            <p:cNvSpPr>
              <a:spLocks noChangeArrowheads="1"/>
            </p:cNvSpPr>
            <p:nvPr/>
          </p:nvSpPr>
          <p:spPr bwMode="auto">
            <a:xfrm rot="10800000">
              <a:off x="1868" y="3158"/>
              <a:ext cx="91" cy="91"/>
            </a:xfrm>
            <a:prstGeom prst="ellipse">
              <a:avLst/>
            </a:prstGeom>
            <a:solidFill>
              <a:schemeClr val="tx1"/>
            </a:solidFill>
            <a:ln w="25400">
              <a:solidFill>
                <a:schemeClr val="tx1"/>
              </a:solidFill>
              <a:round/>
              <a:headEnd/>
              <a:tailEnd/>
            </a:ln>
          </p:spPr>
          <p:txBody>
            <a:bodyPr wrap="none" anchor="ctr"/>
            <a:lstStyle/>
            <a:p>
              <a:endParaRPr lang="zh-TW" altLang="en-US"/>
            </a:p>
          </p:txBody>
        </p:sp>
        <p:sp>
          <p:nvSpPr>
            <p:cNvPr id="109" name="Oval 36"/>
            <p:cNvSpPr>
              <a:spLocks noChangeArrowheads="1"/>
            </p:cNvSpPr>
            <p:nvPr/>
          </p:nvSpPr>
          <p:spPr bwMode="auto">
            <a:xfrm rot="10800000">
              <a:off x="1246" y="3158"/>
              <a:ext cx="91" cy="91"/>
            </a:xfrm>
            <a:prstGeom prst="ellipse">
              <a:avLst/>
            </a:prstGeom>
            <a:solidFill>
              <a:schemeClr val="tx1"/>
            </a:solidFill>
            <a:ln w="25400">
              <a:solidFill>
                <a:schemeClr val="tx1"/>
              </a:solidFill>
              <a:round/>
              <a:headEnd/>
              <a:tailEnd/>
            </a:ln>
          </p:spPr>
          <p:txBody>
            <a:bodyPr wrap="none" anchor="ctr"/>
            <a:lstStyle/>
            <a:p>
              <a:endParaRPr lang="zh-TW" altLang="en-US"/>
            </a:p>
          </p:txBody>
        </p:sp>
        <p:sp>
          <p:nvSpPr>
            <p:cNvPr id="110" name="Oval 37"/>
            <p:cNvSpPr>
              <a:spLocks noChangeArrowheads="1"/>
            </p:cNvSpPr>
            <p:nvPr/>
          </p:nvSpPr>
          <p:spPr bwMode="auto">
            <a:xfrm rot="10800000">
              <a:off x="1246" y="3657"/>
              <a:ext cx="91" cy="91"/>
            </a:xfrm>
            <a:prstGeom prst="ellipse">
              <a:avLst/>
            </a:prstGeom>
            <a:solidFill>
              <a:schemeClr val="tx1"/>
            </a:solidFill>
            <a:ln w="25400">
              <a:solidFill>
                <a:schemeClr val="tx1"/>
              </a:solidFill>
              <a:round/>
              <a:headEnd/>
              <a:tailEnd/>
            </a:ln>
          </p:spPr>
          <p:txBody>
            <a:bodyPr wrap="none" anchor="ctr"/>
            <a:lstStyle/>
            <a:p>
              <a:endParaRPr lang="zh-TW" altLang="en-US"/>
            </a:p>
          </p:txBody>
        </p:sp>
        <p:sp>
          <p:nvSpPr>
            <p:cNvPr id="111" name="Line 38"/>
            <p:cNvSpPr>
              <a:spLocks noChangeShapeType="1"/>
            </p:cNvSpPr>
            <p:nvPr/>
          </p:nvSpPr>
          <p:spPr bwMode="auto">
            <a:xfrm flipH="1">
              <a:off x="1335" y="3702"/>
              <a:ext cx="590"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Oval 39"/>
            <p:cNvSpPr>
              <a:spLocks noChangeArrowheads="1"/>
            </p:cNvSpPr>
            <p:nvPr/>
          </p:nvSpPr>
          <p:spPr bwMode="auto">
            <a:xfrm rot="10800000">
              <a:off x="836" y="3430"/>
              <a:ext cx="91" cy="91"/>
            </a:xfrm>
            <a:prstGeom prst="ellipse">
              <a:avLst/>
            </a:prstGeom>
            <a:solidFill>
              <a:schemeClr val="tx1"/>
            </a:solidFill>
            <a:ln w="25400">
              <a:solidFill>
                <a:schemeClr val="tx1"/>
              </a:solidFill>
              <a:round/>
              <a:headEnd/>
              <a:tailEnd/>
            </a:ln>
          </p:spPr>
          <p:txBody>
            <a:bodyPr wrap="none" anchor="ctr"/>
            <a:lstStyle/>
            <a:p>
              <a:endParaRPr lang="zh-TW" altLang="en-US"/>
            </a:p>
          </p:txBody>
        </p:sp>
        <p:sp>
          <p:nvSpPr>
            <p:cNvPr id="113" name="Line 40"/>
            <p:cNvSpPr>
              <a:spLocks noChangeShapeType="1"/>
            </p:cNvSpPr>
            <p:nvPr/>
          </p:nvSpPr>
          <p:spPr bwMode="auto">
            <a:xfrm flipH="1">
              <a:off x="1291" y="3203"/>
              <a:ext cx="634"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14" name="Line 41"/>
            <p:cNvSpPr>
              <a:spLocks noChangeShapeType="1"/>
            </p:cNvSpPr>
            <p:nvPr/>
          </p:nvSpPr>
          <p:spPr bwMode="auto">
            <a:xfrm rot="10800000" flipH="1">
              <a:off x="883" y="3203"/>
              <a:ext cx="408"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15" name="Line 42"/>
            <p:cNvSpPr>
              <a:spLocks noChangeShapeType="1"/>
            </p:cNvSpPr>
            <p:nvPr/>
          </p:nvSpPr>
          <p:spPr bwMode="auto">
            <a:xfrm rot="10800000">
              <a:off x="1291" y="3203"/>
              <a:ext cx="0" cy="4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16" name="Line 43"/>
            <p:cNvSpPr>
              <a:spLocks noChangeShapeType="1"/>
            </p:cNvSpPr>
            <p:nvPr/>
          </p:nvSpPr>
          <p:spPr bwMode="auto">
            <a:xfrm flipH="1">
              <a:off x="1291" y="3203"/>
              <a:ext cx="590" cy="4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17" name="Text Box 44"/>
            <p:cNvSpPr txBox="1">
              <a:spLocks noChangeArrowheads="1"/>
            </p:cNvSpPr>
            <p:nvPr/>
          </p:nvSpPr>
          <p:spPr bwMode="auto">
            <a:xfrm>
              <a:off x="656" y="3430"/>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a:t>u</a:t>
              </a:r>
            </a:p>
          </p:txBody>
        </p:sp>
        <p:sp>
          <p:nvSpPr>
            <p:cNvPr id="118" name="Text Box 45"/>
            <p:cNvSpPr txBox="1">
              <a:spLocks noChangeArrowheads="1"/>
            </p:cNvSpPr>
            <p:nvPr/>
          </p:nvSpPr>
          <p:spPr bwMode="auto">
            <a:xfrm>
              <a:off x="1110" y="2977"/>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a:t>v</a:t>
              </a:r>
            </a:p>
          </p:txBody>
        </p:sp>
        <p:sp>
          <p:nvSpPr>
            <p:cNvPr id="119" name="Text Box 46"/>
            <p:cNvSpPr txBox="1">
              <a:spLocks noChangeArrowheads="1"/>
            </p:cNvSpPr>
            <p:nvPr/>
          </p:nvSpPr>
          <p:spPr bwMode="auto">
            <a:xfrm>
              <a:off x="1926" y="2977"/>
              <a:ext cx="2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a:t>w</a:t>
              </a:r>
            </a:p>
          </p:txBody>
        </p:sp>
        <p:sp>
          <p:nvSpPr>
            <p:cNvPr id="120" name="Text Box 47"/>
            <p:cNvSpPr txBox="1">
              <a:spLocks noChangeArrowheads="1"/>
            </p:cNvSpPr>
            <p:nvPr/>
          </p:nvSpPr>
          <p:spPr bwMode="auto">
            <a:xfrm>
              <a:off x="1143" y="3757"/>
              <a:ext cx="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a:t>x</a:t>
              </a:r>
            </a:p>
          </p:txBody>
        </p:sp>
        <p:sp>
          <p:nvSpPr>
            <p:cNvPr id="121" name="Text Box 48"/>
            <p:cNvSpPr txBox="1">
              <a:spLocks noChangeArrowheads="1"/>
            </p:cNvSpPr>
            <p:nvPr/>
          </p:nvSpPr>
          <p:spPr bwMode="auto">
            <a:xfrm>
              <a:off x="1881" y="3748"/>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a:t>y</a:t>
              </a:r>
            </a:p>
          </p:txBody>
        </p:sp>
        <p:sp>
          <p:nvSpPr>
            <p:cNvPr id="122" name="Line 42"/>
            <p:cNvSpPr>
              <a:spLocks noChangeShapeType="1"/>
            </p:cNvSpPr>
            <p:nvPr/>
          </p:nvSpPr>
          <p:spPr bwMode="auto">
            <a:xfrm rot="10800000">
              <a:off x="1911" y="3219"/>
              <a:ext cx="0" cy="4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23" name="Line 43"/>
            <p:cNvSpPr>
              <a:spLocks noChangeShapeType="1"/>
            </p:cNvSpPr>
            <p:nvPr/>
          </p:nvSpPr>
          <p:spPr bwMode="auto">
            <a:xfrm flipH="1" flipV="1">
              <a:off x="1287" y="3219"/>
              <a:ext cx="624" cy="4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24" name="Line 43"/>
            <p:cNvSpPr>
              <a:spLocks noChangeShapeType="1"/>
            </p:cNvSpPr>
            <p:nvPr/>
          </p:nvSpPr>
          <p:spPr bwMode="auto">
            <a:xfrm flipH="1" flipV="1">
              <a:off x="903" y="3459"/>
              <a:ext cx="384"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125" name="Text Box 49"/>
          <p:cNvSpPr txBox="1">
            <a:spLocks noChangeArrowheads="1"/>
          </p:cNvSpPr>
          <p:nvPr/>
        </p:nvSpPr>
        <p:spPr bwMode="auto">
          <a:xfrm>
            <a:off x="4114800" y="5459156"/>
            <a:ext cx="314325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latin typeface="Times New Roman" pitchFamily="18" charset="0"/>
                <a:cs typeface="Times New Roman" pitchFamily="18" charset="0"/>
              </a:rPr>
              <a:t>path: u, v, </a:t>
            </a:r>
            <a:r>
              <a:rPr lang="en-US" altLang="zh-TW" sz="2000" dirty="0" smtClean="0">
                <a:latin typeface="Times New Roman" pitchFamily="18" charset="0"/>
                <a:cs typeface="Times New Roman" pitchFamily="18" charset="0"/>
              </a:rPr>
              <a:t>y</a:t>
            </a:r>
          </a:p>
          <a:p>
            <a:pPr eaLnBrk="1" hangingPunct="1"/>
            <a:r>
              <a:rPr lang="en-US" altLang="zh-TW" sz="2000" dirty="0">
                <a:latin typeface="Times New Roman" pitchFamily="18" charset="0"/>
                <a:cs typeface="Times New Roman" pitchFamily="18" charset="0"/>
              </a:rPr>
              <a:t>cycle: u, v, y, x, u</a:t>
            </a:r>
          </a:p>
          <a:p>
            <a:pPr eaLnBrk="1" hangingPunct="1"/>
            <a:endParaRPr lang="en-US" altLang="zh-TW" sz="2000" dirty="0">
              <a:latin typeface="Times New Roman" pitchFamily="18" charset="0"/>
              <a:cs typeface="Times New Roman" pitchFamily="18" charset="0"/>
            </a:endParaRPr>
          </a:p>
        </p:txBody>
      </p:sp>
    </p:spTree>
    <p:extLst>
      <p:ext uri="{BB962C8B-B14F-4D97-AF65-F5344CB8AC3E}">
        <p14:creationId xmlns:p14="http://schemas.microsoft.com/office/powerpoint/2010/main" val="407524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ppt_x"/>
                                          </p:val>
                                        </p:tav>
                                        <p:tav tm="100000">
                                          <p:val>
                                            <p:strVal val="#ppt_x"/>
                                          </p:val>
                                        </p:tav>
                                      </p:tavLst>
                                    </p:anim>
                                    <p:anim calcmode="lin" valueType="num">
                                      <p:cBhvr additive="base">
                                        <p:cTn id="8" dur="500" fill="hold"/>
                                        <p:tgtEl>
                                          <p:spTgt spid="1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5"/>
                                        </p:tgtEl>
                                        <p:attrNameLst>
                                          <p:attrName>style.visibility</p:attrName>
                                        </p:attrNameLst>
                                      </p:cBhvr>
                                      <p:to>
                                        <p:strVal val="visible"/>
                                      </p:to>
                                    </p:set>
                                    <p:anim calcmode="lin" valueType="num">
                                      <p:cBhvr additive="base">
                                        <p:cTn id="11" dur="500" fill="hold"/>
                                        <p:tgtEl>
                                          <p:spTgt spid="125"/>
                                        </p:tgtEl>
                                        <p:attrNameLst>
                                          <p:attrName>ppt_x</p:attrName>
                                        </p:attrNameLst>
                                      </p:cBhvr>
                                      <p:tavLst>
                                        <p:tav tm="0">
                                          <p:val>
                                            <p:strVal val="#ppt_x"/>
                                          </p:val>
                                        </p:tav>
                                        <p:tav tm="100000">
                                          <p:val>
                                            <p:strVal val="#ppt_x"/>
                                          </p:val>
                                        </p:tav>
                                      </p:tavLst>
                                    </p:anim>
                                    <p:anim calcmode="lin" valueType="num">
                                      <p:cBhvr additive="base">
                                        <p:cTn id="12"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smtClean="0">
                    <a:latin typeface="Times New Roman" pitchFamily="18" charset="0"/>
                    <a:cs typeface="Times New Roman" pitchFamily="18" charset="0"/>
                  </a:rPr>
                  <a:t>Connectedness: </a:t>
                </a:r>
                <a:endParaRPr lang="en-US" altLang="zh-TW" sz="2000" dirty="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An undirected graph is </a:t>
                </a:r>
                <a:r>
                  <a:rPr lang="en-US" altLang="zh-TW" sz="2000" b="1" i="1" spc="20" dirty="0">
                    <a:latin typeface="Times New Roman" pitchFamily="18" charset="0"/>
                    <a:ea typeface="DejaVu Sans" charset="0"/>
                    <a:cs typeface="Times New Roman" pitchFamily="18" charset="0"/>
                  </a:rPr>
                  <a:t>connected </a:t>
                </a:r>
                <a:r>
                  <a:rPr lang="en-US" altLang="zh-TW" sz="2000" spc="20" dirty="0" smtClean="0">
                    <a:latin typeface="Times New Roman" pitchFamily="18" charset="0"/>
                    <a:ea typeface="DejaVu Sans" charset="0"/>
                    <a:cs typeface="Times New Roman" pitchFamily="18" charset="0"/>
                  </a:rPr>
                  <a:t>if and only if </a:t>
                </a:r>
                <a:r>
                  <a:rPr lang="en-US" altLang="zh-TW" sz="2000" spc="20" dirty="0">
                    <a:latin typeface="Times New Roman" pitchFamily="18" charset="0"/>
                    <a:ea typeface="DejaVu Sans" charset="0"/>
                    <a:cs typeface="Times New Roman" pitchFamily="18" charset="0"/>
                  </a:rPr>
                  <a:t>there is a path between every pair of distinct vertices in the graph.</a:t>
                </a:r>
              </a:p>
              <a:p>
                <a:pPr marL="800100" lvl="1" indent="-342900">
                  <a:spcAft>
                    <a:spcPts val="0"/>
                  </a:spcAft>
                  <a:buFont typeface="Wingdings" pitchFamily="2" charset="2"/>
                  <a:buChar char="ü"/>
                  <a:defRPr/>
                </a:pPr>
                <a:r>
                  <a:rPr lang="en-US" altLang="zh-TW" sz="2000" spc="20" dirty="0" smtClean="0">
                    <a:latin typeface="Times New Roman" pitchFamily="18" charset="0"/>
                    <a:ea typeface="DejaVu Sans" charset="0"/>
                    <a:cs typeface="Times New Roman" pitchFamily="18" charset="0"/>
                  </a:rPr>
                  <a:t>Two </a:t>
                </a:r>
                <a:r>
                  <a:rPr lang="en-US" altLang="zh-TW" sz="2000" spc="20" dirty="0">
                    <a:latin typeface="Times New Roman" pitchFamily="18" charset="0"/>
                    <a:ea typeface="DejaVu Sans" charset="0"/>
                    <a:cs typeface="Times New Roman" pitchFamily="18" charset="0"/>
                  </a:rPr>
                  <a:t>computers in the network can communicate if and only if this network is connected.</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5: </a:t>
                </a:r>
                <a:r>
                  <a:rPr lang="en-US" altLang="zh-TW" sz="2000" spc="20" dirty="0">
                    <a:latin typeface="Times New Roman" pitchFamily="18" charset="0"/>
                    <a:ea typeface="DejaVu Sans" charset="0"/>
                    <a:cs typeface="Times New Roman" pitchFamily="18" charset="0"/>
                  </a:rPr>
                  <a:t> The graph </a:t>
                </a:r>
                <a14:m>
                  <m:oMath xmlns:m="http://schemas.openxmlformats.org/officeDocument/2006/math">
                    <m:sSub>
                      <m:sSubPr>
                        <m:ctrlPr>
                          <a:rPr lang="en-US" altLang="zh-TW" sz="2000" i="1" spc="20" smtClean="0">
                            <a:latin typeface="Cambria Math"/>
                            <a:cs typeface="Times New Roman" pitchFamily="18" charset="0"/>
                          </a:rPr>
                        </m:ctrlPr>
                      </m:sSubPr>
                      <m:e>
                        <m:r>
                          <a:rPr lang="en-US" altLang="zh-TW" sz="2000" b="0" i="1" spc="20" smtClean="0">
                            <a:latin typeface="Cambria Math"/>
                            <a:cs typeface="Times New Roman" pitchFamily="18" charset="0"/>
                          </a:rPr>
                          <m:t>𝐺</m:t>
                        </m:r>
                      </m:e>
                      <m:sub>
                        <m:r>
                          <a:rPr lang="en-US" altLang="zh-TW" sz="2000" b="0" i="1" spc="20" smtClean="0">
                            <a:latin typeface="Cambria Math"/>
                            <a:cs typeface="Times New Roman" pitchFamily="18" charset="0"/>
                          </a:rPr>
                          <m:t>1</m:t>
                        </m:r>
                      </m:sub>
                    </m:sSub>
                  </m:oMath>
                </a14:m>
                <a:r>
                  <a:rPr lang="en-US" altLang="zh-TW" sz="2000" spc="20" dirty="0" smtClean="0">
                    <a:latin typeface="Times New Roman" pitchFamily="18" charset="0"/>
                    <a:ea typeface="DejaVu Sans" charset="0"/>
                    <a:cs typeface="Times New Roman" pitchFamily="18" charset="0"/>
                  </a:rPr>
                  <a:t> </a:t>
                </a:r>
                <a:r>
                  <a:rPr lang="en-US" altLang="zh-TW" sz="2000" spc="20" dirty="0">
                    <a:latin typeface="Times New Roman" pitchFamily="18" charset="0"/>
                    <a:ea typeface="DejaVu Sans" charset="0"/>
                    <a:cs typeface="Times New Roman" pitchFamily="18" charset="0"/>
                  </a:rPr>
                  <a:t>in </a:t>
                </a:r>
                <a:r>
                  <a:rPr lang="en-US" altLang="zh-TW" sz="2000" spc="20" dirty="0" smtClean="0">
                    <a:latin typeface="Times New Roman" pitchFamily="18" charset="0"/>
                    <a:ea typeface="DejaVu Sans" charset="0"/>
                    <a:cs typeface="Times New Roman" pitchFamily="18" charset="0"/>
                  </a:rPr>
                  <a:t>Figure is </a:t>
                </a:r>
                <a:r>
                  <a:rPr lang="en-US" altLang="zh-TW" sz="2000" spc="20" dirty="0">
                    <a:latin typeface="Times New Roman" pitchFamily="18" charset="0"/>
                    <a:ea typeface="DejaVu Sans" charset="0"/>
                    <a:cs typeface="Times New Roman" pitchFamily="18" charset="0"/>
                  </a:rPr>
                  <a:t>connected, because for every pair of distinct vertices there is </a:t>
                </a:r>
                <a:r>
                  <a:rPr lang="en-US" altLang="zh-TW" sz="2000" spc="20" dirty="0" smtClean="0">
                    <a:latin typeface="Times New Roman" pitchFamily="18" charset="0"/>
                    <a:ea typeface="DejaVu Sans" charset="0"/>
                    <a:cs typeface="Times New Roman" pitchFamily="18" charset="0"/>
                  </a:rPr>
                  <a:t>a path </a:t>
                </a:r>
                <a:r>
                  <a:rPr lang="en-US" altLang="zh-TW" sz="2000" spc="20" dirty="0">
                    <a:latin typeface="Times New Roman" pitchFamily="18" charset="0"/>
                    <a:ea typeface="DejaVu Sans" charset="0"/>
                    <a:cs typeface="Times New Roman" pitchFamily="18" charset="0"/>
                  </a:rPr>
                  <a:t>between them (the reader should verify this). However, the graph </a:t>
                </a:r>
                <a14:m>
                  <m:oMath xmlns:m="http://schemas.openxmlformats.org/officeDocument/2006/math">
                    <m:sSub>
                      <m:sSubPr>
                        <m:ctrlPr>
                          <a:rPr lang="en-US" altLang="zh-TW" sz="2000" i="1" spc="20">
                            <a:latin typeface="Cambria Math"/>
                            <a:cs typeface="Times New Roman" pitchFamily="18" charset="0"/>
                          </a:rPr>
                        </m:ctrlPr>
                      </m:sSubPr>
                      <m:e>
                        <m:r>
                          <a:rPr lang="en-US" altLang="zh-TW" sz="2000" i="1" spc="20">
                            <a:latin typeface="Cambria Math"/>
                            <a:cs typeface="Times New Roman" pitchFamily="18" charset="0"/>
                          </a:rPr>
                          <m:t>𝐺</m:t>
                        </m:r>
                      </m:e>
                      <m:sub>
                        <m:r>
                          <a:rPr lang="en-US" altLang="zh-TW" sz="2000" b="0" i="1" spc="20" smtClean="0">
                            <a:latin typeface="Cambria Math"/>
                            <a:cs typeface="Times New Roman" pitchFamily="18" charset="0"/>
                          </a:rPr>
                          <m:t>2</m:t>
                        </m:r>
                      </m:sub>
                    </m:sSub>
                  </m:oMath>
                </a14:m>
                <a:r>
                  <a:rPr lang="en-US" altLang="zh-TW" sz="2000" spc="20" dirty="0" smtClean="0">
                    <a:latin typeface="Times New Roman" pitchFamily="18" charset="0"/>
                    <a:ea typeface="DejaVu Sans" charset="0"/>
                    <a:cs typeface="Times New Roman" pitchFamily="18" charset="0"/>
                  </a:rPr>
                  <a:t> </a:t>
                </a:r>
                <a:r>
                  <a:rPr lang="en-US" altLang="zh-TW" sz="2000" spc="20" dirty="0">
                    <a:latin typeface="Times New Roman" pitchFamily="18" charset="0"/>
                    <a:ea typeface="DejaVu Sans" charset="0"/>
                    <a:cs typeface="Times New Roman" pitchFamily="18" charset="0"/>
                  </a:rPr>
                  <a:t>in Figure </a:t>
                </a:r>
                <a:r>
                  <a:rPr lang="en-US" altLang="zh-TW" sz="2000" spc="20" dirty="0" smtClean="0">
                    <a:latin typeface="Times New Roman" pitchFamily="18" charset="0"/>
                    <a:ea typeface="DejaVu Sans" charset="0"/>
                    <a:cs typeface="Times New Roman" pitchFamily="18" charset="0"/>
                  </a:rPr>
                  <a:t>is not connected</a:t>
                </a:r>
                <a:r>
                  <a:rPr lang="en-US" altLang="zh-TW" sz="2000" spc="20" dirty="0">
                    <a:latin typeface="Times New Roman" pitchFamily="18" charset="0"/>
                    <a:ea typeface="DejaVu Sans" charset="0"/>
                    <a:cs typeface="Times New Roman" pitchFamily="18" charset="0"/>
                  </a:rPr>
                  <a:t>. For instance, there is no path in </a:t>
                </a:r>
                <a14:m>
                  <m:oMath xmlns:m="http://schemas.openxmlformats.org/officeDocument/2006/math">
                    <m:sSub>
                      <m:sSubPr>
                        <m:ctrlPr>
                          <a:rPr lang="en-US" altLang="zh-TW" sz="2000" i="1" spc="20">
                            <a:latin typeface="Cambria Math"/>
                            <a:cs typeface="Times New Roman" pitchFamily="18" charset="0"/>
                          </a:rPr>
                        </m:ctrlPr>
                      </m:sSubPr>
                      <m:e>
                        <m:r>
                          <a:rPr lang="en-US" altLang="zh-TW" sz="2000" i="1" spc="20">
                            <a:latin typeface="Cambria Math"/>
                            <a:cs typeface="Times New Roman" pitchFamily="18" charset="0"/>
                          </a:rPr>
                          <m:t>𝐺</m:t>
                        </m:r>
                      </m:e>
                      <m:sub>
                        <m:r>
                          <a:rPr lang="en-US" altLang="zh-TW" sz="2000" i="1" spc="20">
                            <a:latin typeface="Cambria Math"/>
                            <a:cs typeface="Times New Roman" pitchFamily="18" charset="0"/>
                          </a:rPr>
                          <m:t>2</m:t>
                        </m:r>
                      </m:sub>
                    </m:sSub>
                  </m:oMath>
                </a14:m>
                <a:r>
                  <a:rPr lang="en-US" altLang="zh-TW" sz="2000" spc="20" dirty="0">
                    <a:latin typeface="Times New Roman" pitchFamily="18" charset="0"/>
                    <a:ea typeface="DejaVu Sans" charset="0"/>
                    <a:cs typeface="Times New Roman" pitchFamily="18" charset="0"/>
                  </a:rPr>
                  <a:t> between vertices a and d.</a:t>
                </a: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p:txBody>
          </p:sp>
        </mc:Choice>
        <mc:Fallback xmlns="">
          <p:sp>
            <p:nvSpPr>
              <p:cNvPr id="20482" name="CustomShape 2"/>
              <p:cNvSpPr>
                <a:spLocks noRot="1" noChangeAspect="1" noMove="1" noResize="1" noEditPoints="1" noAdjustHandles="1" noChangeArrowheads="1" noChangeShapeType="1" noTextEdit="1"/>
              </p:cNvSpPr>
              <p:nvPr/>
            </p:nvSpPr>
            <p:spPr bwMode="auto">
              <a:xfrm>
                <a:off x="228600" y="838200"/>
                <a:ext cx="8915400" cy="5638800"/>
              </a:xfrm>
              <a:prstGeom prst="rect">
                <a:avLst/>
              </a:prstGeom>
              <a:blipFill rotWithShape="1">
                <a:blip r:embed="rId3"/>
                <a:stretch>
                  <a:fillRect t="-649" r="-3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30</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200400" y="152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8.4 Connectivity</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00500"/>
            <a:ext cx="24003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直線接點 19"/>
          <p:cNvCxnSpPr/>
          <p:nvPr/>
        </p:nvCxnSpPr>
        <p:spPr>
          <a:xfrm>
            <a:off x="5791200" y="3962400"/>
            <a:ext cx="9906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0"/>
          <p:cNvCxnSpPr/>
          <p:nvPr/>
        </p:nvCxnSpPr>
        <p:spPr>
          <a:xfrm rot="5400000">
            <a:off x="5297488" y="4456112"/>
            <a:ext cx="838200"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14"/>
          <p:cNvCxnSpPr/>
          <p:nvPr/>
        </p:nvCxnSpPr>
        <p:spPr>
          <a:xfrm rot="16200000" flipH="1">
            <a:off x="6513512" y="5141912"/>
            <a:ext cx="838200"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15"/>
          <p:cNvCxnSpPr/>
          <p:nvPr/>
        </p:nvCxnSpPr>
        <p:spPr>
          <a:xfrm>
            <a:off x="5867400" y="5562600"/>
            <a:ext cx="9906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7"/>
          <p:cNvSpPr>
            <a:spLocks noChangeArrowheads="1"/>
          </p:cNvSpPr>
          <p:nvPr/>
        </p:nvSpPr>
        <p:spPr bwMode="auto">
          <a:xfrm>
            <a:off x="5638800" y="3886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29" name="Oval 7"/>
          <p:cNvSpPr>
            <a:spLocks noChangeArrowheads="1"/>
          </p:cNvSpPr>
          <p:nvPr/>
        </p:nvSpPr>
        <p:spPr bwMode="auto">
          <a:xfrm>
            <a:off x="6705600" y="3886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0" name="Oval 7"/>
          <p:cNvSpPr>
            <a:spLocks noChangeArrowheads="1"/>
          </p:cNvSpPr>
          <p:nvPr/>
        </p:nvSpPr>
        <p:spPr bwMode="auto">
          <a:xfrm>
            <a:off x="5638800" y="4800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1" name="Oval 7"/>
          <p:cNvSpPr>
            <a:spLocks noChangeArrowheads="1"/>
          </p:cNvSpPr>
          <p:nvPr/>
        </p:nvSpPr>
        <p:spPr bwMode="auto">
          <a:xfrm>
            <a:off x="6858000" y="5486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2" name="Oval 7"/>
          <p:cNvSpPr>
            <a:spLocks noChangeArrowheads="1"/>
          </p:cNvSpPr>
          <p:nvPr/>
        </p:nvSpPr>
        <p:spPr bwMode="auto">
          <a:xfrm>
            <a:off x="68580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3" name="Oval 7"/>
          <p:cNvSpPr>
            <a:spLocks noChangeArrowheads="1"/>
          </p:cNvSpPr>
          <p:nvPr/>
        </p:nvSpPr>
        <p:spPr bwMode="auto">
          <a:xfrm>
            <a:off x="5791200" y="5486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cxnSp>
        <p:nvCxnSpPr>
          <p:cNvPr id="3" name="Straight Connector 2"/>
          <p:cNvCxnSpPr>
            <a:stCxn id="33" idx="0"/>
            <a:endCxn id="32" idx="3"/>
          </p:cNvCxnSpPr>
          <p:nvPr/>
        </p:nvCxnSpPr>
        <p:spPr>
          <a:xfrm flipV="1">
            <a:off x="5867400" y="4702082"/>
            <a:ext cx="1012918" cy="784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Box 65"/>
          <p:cNvSpPr txBox="1">
            <a:spLocks noChangeArrowheads="1"/>
          </p:cNvSpPr>
          <p:nvPr/>
        </p:nvSpPr>
        <p:spPr bwMode="auto">
          <a:xfrm>
            <a:off x="762000" y="38100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a</a:t>
            </a:r>
            <a:endParaRPr lang="en-US" altLang="zh-TW" sz="2400" baseline="-25000" dirty="0">
              <a:latin typeface="Times New Roman" pitchFamily="18" charset="0"/>
              <a:cs typeface="Times New Roman" pitchFamily="18" charset="0"/>
            </a:endParaRPr>
          </a:p>
        </p:txBody>
      </p:sp>
      <p:sp>
        <p:nvSpPr>
          <p:cNvPr id="37" name="Text Box 65"/>
          <p:cNvSpPr txBox="1">
            <a:spLocks noChangeArrowheads="1"/>
          </p:cNvSpPr>
          <p:nvPr/>
        </p:nvSpPr>
        <p:spPr bwMode="auto">
          <a:xfrm>
            <a:off x="5300662" y="37338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a</a:t>
            </a:r>
            <a:endParaRPr lang="en-US" altLang="zh-TW" sz="2400" baseline="-25000" dirty="0">
              <a:latin typeface="Times New Roman" pitchFamily="18" charset="0"/>
              <a:cs typeface="Times New Roman" pitchFamily="18" charset="0"/>
            </a:endParaRPr>
          </a:p>
        </p:txBody>
      </p:sp>
      <p:sp>
        <p:nvSpPr>
          <p:cNvPr id="22" name="Text Box 65"/>
          <p:cNvSpPr txBox="1">
            <a:spLocks noChangeArrowheads="1"/>
          </p:cNvSpPr>
          <p:nvPr/>
        </p:nvSpPr>
        <p:spPr bwMode="auto">
          <a:xfrm>
            <a:off x="3167062" y="38052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b</a:t>
            </a:r>
            <a:endParaRPr lang="en-US" altLang="zh-TW" sz="2400" baseline="-25000" dirty="0">
              <a:latin typeface="Times New Roman" pitchFamily="18" charset="0"/>
              <a:cs typeface="Times New Roman" pitchFamily="18" charset="0"/>
            </a:endParaRPr>
          </a:p>
        </p:txBody>
      </p:sp>
      <p:sp>
        <p:nvSpPr>
          <p:cNvPr id="24" name="Text Box 65"/>
          <p:cNvSpPr txBox="1">
            <a:spLocks noChangeArrowheads="1"/>
          </p:cNvSpPr>
          <p:nvPr/>
        </p:nvSpPr>
        <p:spPr bwMode="auto">
          <a:xfrm>
            <a:off x="6858000" y="37290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b</a:t>
            </a:r>
            <a:endParaRPr lang="en-US" altLang="zh-TW" sz="2400" baseline="-25000" dirty="0">
              <a:latin typeface="Times New Roman" pitchFamily="18" charset="0"/>
              <a:cs typeface="Times New Roman" pitchFamily="18" charset="0"/>
            </a:endParaRPr>
          </a:p>
        </p:txBody>
      </p:sp>
      <p:sp>
        <p:nvSpPr>
          <p:cNvPr id="34" name="Text Box 65"/>
          <p:cNvSpPr txBox="1">
            <a:spLocks noChangeArrowheads="1"/>
          </p:cNvSpPr>
          <p:nvPr/>
        </p:nvSpPr>
        <p:spPr bwMode="auto">
          <a:xfrm>
            <a:off x="2270125" y="4572000"/>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c</a:t>
            </a:r>
            <a:endParaRPr lang="en-US" altLang="zh-TW" sz="2400" baseline="-25000" dirty="0">
              <a:latin typeface="Times New Roman" pitchFamily="18" charset="0"/>
              <a:cs typeface="Times New Roman" pitchFamily="18" charset="0"/>
            </a:endParaRPr>
          </a:p>
        </p:txBody>
      </p:sp>
      <p:sp>
        <p:nvSpPr>
          <p:cNvPr id="35" name="Text Box 65"/>
          <p:cNvSpPr txBox="1">
            <a:spLocks noChangeArrowheads="1"/>
          </p:cNvSpPr>
          <p:nvPr/>
        </p:nvSpPr>
        <p:spPr bwMode="auto">
          <a:xfrm>
            <a:off x="5318125" y="4643437"/>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c</a:t>
            </a:r>
            <a:endParaRPr lang="en-US" altLang="zh-TW" sz="2400" baseline="-25000" dirty="0">
              <a:latin typeface="Times New Roman" pitchFamily="18" charset="0"/>
              <a:cs typeface="Times New Roman" pitchFamily="18" charset="0"/>
            </a:endParaRPr>
          </a:p>
        </p:txBody>
      </p:sp>
      <p:sp>
        <p:nvSpPr>
          <p:cNvPr id="40" name="Text Box 65"/>
          <p:cNvSpPr txBox="1">
            <a:spLocks noChangeArrowheads="1"/>
          </p:cNvSpPr>
          <p:nvPr/>
        </p:nvSpPr>
        <p:spPr bwMode="auto">
          <a:xfrm>
            <a:off x="3167062" y="53340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d</a:t>
            </a:r>
            <a:endParaRPr lang="en-US" altLang="zh-TW" sz="2400" baseline="-25000" dirty="0">
              <a:latin typeface="Times New Roman" pitchFamily="18" charset="0"/>
              <a:cs typeface="Times New Roman" pitchFamily="18" charset="0"/>
            </a:endParaRPr>
          </a:p>
        </p:txBody>
      </p:sp>
      <p:sp>
        <p:nvSpPr>
          <p:cNvPr id="41" name="Text Box 65"/>
          <p:cNvSpPr txBox="1">
            <a:spLocks noChangeArrowheads="1"/>
          </p:cNvSpPr>
          <p:nvPr/>
        </p:nvSpPr>
        <p:spPr bwMode="auto">
          <a:xfrm>
            <a:off x="5486400" y="53292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d</a:t>
            </a:r>
            <a:endParaRPr lang="en-US" altLang="zh-TW" sz="2400" baseline="-25000" dirty="0">
              <a:latin typeface="Times New Roman" pitchFamily="18" charset="0"/>
              <a:cs typeface="Times New Roman" pitchFamily="18" charset="0"/>
            </a:endParaRPr>
          </a:p>
        </p:txBody>
      </p:sp>
      <p:sp>
        <p:nvSpPr>
          <p:cNvPr id="42" name="Text Box 65"/>
          <p:cNvSpPr txBox="1">
            <a:spLocks noChangeArrowheads="1"/>
          </p:cNvSpPr>
          <p:nvPr/>
        </p:nvSpPr>
        <p:spPr bwMode="auto">
          <a:xfrm>
            <a:off x="3184525" y="6091237"/>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e</a:t>
            </a:r>
            <a:endParaRPr lang="en-US" altLang="zh-TW" sz="2400" baseline="-25000" dirty="0">
              <a:latin typeface="Times New Roman" pitchFamily="18" charset="0"/>
              <a:cs typeface="Times New Roman" pitchFamily="18" charset="0"/>
            </a:endParaRPr>
          </a:p>
        </p:txBody>
      </p:sp>
      <p:sp>
        <p:nvSpPr>
          <p:cNvPr id="43" name="Text Box 65"/>
          <p:cNvSpPr txBox="1">
            <a:spLocks noChangeArrowheads="1"/>
          </p:cNvSpPr>
          <p:nvPr/>
        </p:nvSpPr>
        <p:spPr bwMode="auto">
          <a:xfrm>
            <a:off x="6994525" y="5329237"/>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e</a:t>
            </a:r>
            <a:endParaRPr lang="en-US" altLang="zh-TW" sz="2400" baseline="-25000" dirty="0">
              <a:latin typeface="Times New Roman" pitchFamily="18" charset="0"/>
              <a:cs typeface="Times New Roman" pitchFamily="18" charset="0"/>
            </a:endParaRPr>
          </a:p>
        </p:txBody>
      </p:sp>
      <p:sp>
        <p:nvSpPr>
          <p:cNvPr id="44" name="Text Box 65"/>
          <p:cNvSpPr txBox="1">
            <a:spLocks noChangeArrowheads="1"/>
          </p:cNvSpPr>
          <p:nvPr/>
        </p:nvSpPr>
        <p:spPr bwMode="auto">
          <a:xfrm>
            <a:off x="7045325" y="4338637"/>
            <a:ext cx="269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f</a:t>
            </a:r>
            <a:endParaRPr lang="en-US" altLang="zh-TW" sz="2400" baseline="-25000">
              <a:latin typeface="Times New Roman" pitchFamily="18" charset="0"/>
              <a:cs typeface="Times New Roman" pitchFamily="18" charset="0"/>
            </a:endParaRPr>
          </a:p>
        </p:txBody>
      </p:sp>
      <p:sp>
        <p:nvSpPr>
          <p:cNvPr id="45" name="Text Box 65"/>
          <p:cNvSpPr txBox="1">
            <a:spLocks noChangeArrowheads="1"/>
          </p:cNvSpPr>
          <p:nvPr/>
        </p:nvSpPr>
        <p:spPr bwMode="auto">
          <a:xfrm>
            <a:off x="804862" y="60912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g</a:t>
            </a:r>
            <a:endParaRPr lang="en-US" altLang="zh-TW" sz="2400" baseline="-25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6" name="Text Box 65"/>
              <p:cNvSpPr txBox="1">
                <a:spLocks noChangeArrowheads="1"/>
              </p:cNvSpPr>
              <p:nvPr/>
            </p:nvSpPr>
            <p:spPr bwMode="auto">
              <a:xfrm>
                <a:off x="1779925" y="6252463"/>
                <a:ext cx="560795" cy="4531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TW" sz="2400" i="1" spc="20" smtClean="0">
                              <a:latin typeface="Cambria Math"/>
                              <a:cs typeface="Times New Roman" pitchFamily="18" charset="0"/>
                            </a:rPr>
                          </m:ctrlPr>
                        </m:sSubPr>
                        <m:e>
                          <m:r>
                            <a:rPr lang="en-US" altLang="zh-TW" sz="2400" b="0" i="1" spc="20" smtClean="0">
                              <a:latin typeface="Cambria Math"/>
                              <a:cs typeface="Times New Roman" pitchFamily="18" charset="0"/>
                            </a:rPr>
                            <m:t>𝐺</m:t>
                          </m:r>
                        </m:e>
                        <m:sub>
                          <m:r>
                            <a:rPr lang="en-US" altLang="zh-TW" sz="2400" i="1" spc="20">
                              <a:latin typeface="Cambria Math"/>
                              <a:cs typeface="Times New Roman" pitchFamily="18" charset="0"/>
                            </a:rPr>
                            <m:t>1</m:t>
                          </m:r>
                        </m:sub>
                      </m:sSub>
                    </m:oMath>
                  </m:oMathPara>
                </a14:m>
                <a:endParaRPr lang="en-US" altLang="zh-TW" sz="2400" baseline="-25000" dirty="0">
                  <a:latin typeface="Times New Roman" pitchFamily="18" charset="0"/>
                  <a:cs typeface="Times New Roman" pitchFamily="18" charset="0"/>
                </a:endParaRPr>
              </a:p>
            </p:txBody>
          </p:sp>
        </mc:Choice>
        <mc:Fallback xmlns="">
          <p:sp>
            <p:nvSpPr>
              <p:cNvPr id="46" name="Text Box 65"/>
              <p:cNvSpPr txBox="1">
                <a:spLocks noRot="1" noChangeAspect="1" noMove="1" noResize="1" noEditPoints="1" noAdjustHandles="1" noChangeArrowheads="1" noChangeShapeType="1" noTextEdit="1"/>
              </p:cNvSpPr>
              <p:nvPr/>
            </p:nvSpPr>
            <p:spPr bwMode="auto">
              <a:xfrm>
                <a:off x="1779925" y="6252463"/>
                <a:ext cx="560795" cy="453137"/>
              </a:xfrm>
              <a:prstGeom prst="rect">
                <a:avLst/>
              </a:prstGeom>
              <a:blipFill rotWithShape="1">
                <a:blip r:embed="rId5"/>
                <a:stretch>
                  <a:fillRect b="-40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 Box 65"/>
              <p:cNvSpPr txBox="1">
                <a:spLocks noChangeArrowheads="1"/>
              </p:cNvSpPr>
              <p:nvPr/>
            </p:nvSpPr>
            <p:spPr bwMode="auto">
              <a:xfrm>
                <a:off x="6221005" y="5943600"/>
                <a:ext cx="567911" cy="4531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TW" sz="2400" i="1" spc="20" smtClean="0">
                              <a:latin typeface="Cambria Math"/>
                              <a:cs typeface="Times New Roman" pitchFamily="18" charset="0"/>
                            </a:rPr>
                          </m:ctrlPr>
                        </m:sSubPr>
                        <m:e>
                          <m:r>
                            <a:rPr lang="en-US" altLang="zh-TW" sz="2400" b="0" i="1" spc="20" smtClean="0">
                              <a:latin typeface="Cambria Math"/>
                              <a:cs typeface="Times New Roman" pitchFamily="18" charset="0"/>
                            </a:rPr>
                            <m:t>𝐺</m:t>
                          </m:r>
                        </m:e>
                        <m:sub>
                          <m:r>
                            <a:rPr lang="en-US" altLang="zh-TW" sz="2400" b="0" i="1" spc="20" smtClean="0">
                              <a:latin typeface="Cambria Math"/>
                              <a:cs typeface="Times New Roman" pitchFamily="18" charset="0"/>
                            </a:rPr>
                            <m:t>2</m:t>
                          </m:r>
                        </m:sub>
                      </m:sSub>
                    </m:oMath>
                  </m:oMathPara>
                </a14:m>
                <a:endParaRPr lang="en-US" altLang="zh-TW" sz="2400" baseline="-25000" dirty="0">
                  <a:latin typeface="Times New Roman" pitchFamily="18" charset="0"/>
                  <a:cs typeface="Times New Roman" pitchFamily="18" charset="0"/>
                </a:endParaRPr>
              </a:p>
            </p:txBody>
          </p:sp>
        </mc:Choice>
        <mc:Fallback xmlns="">
          <p:sp>
            <p:nvSpPr>
              <p:cNvPr id="47" name="Text Box 65"/>
              <p:cNvSpPr txBox="1">
                <a:spLocks noRot="1" noChangeAspect="1" noMove="1" noResize="1" noEditPoints="1" noAdjustHandles="1" noChangeArrowheads="1" noChangeShapeType="1" noTextEdit="1"/>
              </p:cNvSpPr>
              <p:nvPr/>
            </p:nvSpPr>
            <p:spPr bwMode="auto">
              <a:xfrm>
                <a:off x="6221005" y="5943600"/>
                <a:ext cx="567911" cy="453137"/>
              </a:xfrm>
              <a:prstGeom prst="rect">
                <a:avLst/>
              </a:prstGeom>
              <a:blipFill rotWithShape="1">
                <a:blip r:embed="rId6"/>
                <a:stretch>
                  <a:fillRect b="-40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322269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Theorem 1: </a:t>
                </a:r>
                <a:endParaRPr lang="en-US" sz="2000" b="1" dirty="0" smtClean="0">
                  <a:latin typeface="Times New Roman" pitchFamily="18" charset="0"/>
                  <a:cs typeface="Times New Roman" pitchFamily="18" charset="0"/>
                </a:endParaRPr>
              </a:p>
              <a:p>
                <a:pPr lvl="1">
                  <a:spcAft>
                    <a:spcPts val="0"/>
                  </a:spcAft>
                  <a:defRPr/>
                </a:pPr>
                <a:r>
                  <a:rPr lang="en-US" altLang="zh-TW" sz="2000" dirty="0">
                    <a:latin typeface="Times New Roman" pitchFamily="18" charset="0"/>
                    <a:cs typeface="Times New Roman" pitchFamily="18" charset="0"/>
                  </a:rPr>
                  <a:t>There is a simple path between every pair of distinct vertices of a connected undirected </a:t>
                </a:r>
                <a:r>
                  <a:rPr lang="en-US" altLang="zh-TW" sz="2000" dirty="0" smtClean="0">
                    <a:latin typeface="Times New Roman" pitchFamily="18" charset="0"/>
                    <a:cs typeface="Times New Roman" pitchFamily="18" charset="0"/>
                  </a:rPr>
                  <a:t>graph.</a:t>
                </a:r>
              </a:p>
              <a:p>
                <a:pPr marL="342900" indent="-342900">
                  <a:spcAft>
                    <a:spcPts val="0"/>
                  </a:spcAft>
                  <a:buBlip>
                    <a:blip r:embed="rId2"/>
                  </a:buBlip>
                  <a:defRPr/>
                </a:pPr>
                <a:r>
                  <a:rPr lang="en-US" altLang="zh-TW" sz="2000" b="1" i="1" spc="20" dirty="0" smtClean="0">
                    <a:latin typeface="Times New Roman" pitchFamily="18" charset="0"/>
                    <a:ea typeface="DejaVu Sans" charset="0"/>
                    <a:cs typeface="Times New Roman" pitchFamily="18" charset="0"/>
                  </a:rPr>
                  <a:t>Connected </a:t>
                </a:r>
                <a:r>
                  <a:rPr lang="en-US" altLang="zh-TW" sz="2000" b="1" i="1" spc="20" dirty="0">
                    <a:latin typeface="Times New Roman" pitchFamily="18" charset="0"/>
                    <a:ea typeface="DejaVu Sans" charset="0"/>
                    <a:cs typeface="Times New Roman" pitchFamily="18" charset="0"/>
                  </a:rPr>
                  <a:t>component: </a:t>
                </a:r>
                <a:r>
                  <a:rPr lang="en-US" altLang="zh-TW" sz="2000" spc="20" dirty="0">
                    <a:latin typeface="Times New Roman" pitchFamily="18" charset="0"/>
                    <a:ea typeface="DejaVu Sans" charset="0"/>
                    <a:cs typeface="Times New Roman" pitchFamily="18" charset="0"/>
                  </a:rPr>
                  <a:t>connected </a:t>
                </a:r>
                <a:r>
                  <a:rPr lang="en-US" altLang="zh-TW" sz="2000" spc="20" dirty="0" err="1">
                    <a:latin typeface="Times New Roman" pitchFamily="18" charset="0"/>
                    <a:ea typeface="DejaVu Sans" charset="0"/>
                    <a:cs typeface="Times New Roman" pitchFamily="18" charset="0"/>
                  </a:rPr>
                  <a:t>subgraph</a:t>
                </a: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6: </a:t>
                </a:r>
                <a:r>
                  <a:rPr lang="en-US" altLang="zh-TW" sz="2000" spc="20" dirty="0">
                    <a:latin typeface="Times New Roman" pitchFamily="18" charset="0"/>
                    <a:ea typeface="DejaVu Sans" charset="0"/>
                    <a:cs typeface="Times New Roman" pitchFamily="18" charset="0"/>
                  </a:rPr>
                  <a:t> </a:t>
                </a:r>
                <a:r>
                  <a:rPr lang="en-US" altLang="zh-TW" sz="2000" spc="20" dirty="0" smtClean="0">
                    <a:latin typeface="Times New Roman" pitchFamily="18" charset="0"/>
                    <a:ea typeface="DejaVu Sans" charset="0"/>
                    <a:cs typeface="Times New Roman" pitchFamily="18" charset="0"/>
                  </a:rPr>
                  <a:t>What </a:t>
                </a:r>
                <a:r>
                  <a:rPr lang="en-US" altLang="zh-TW" sz="2000" spc="20" dirty="0">
                    <a:latin typeface="Times New Roman" pitchFamily="18" charset="0"/>
                    <a:ea typeface="DejaVu Sans" charset="0"/>
                    <a:cs typeface="Times New Roman" pitchFamily="18" charset="0"/>
                  </a:rPr>
                  <a:t>are the connected components of the graph H?</a:t>
                </a: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lvl="1">
                  <a:spcAft>
                    <a:spcPts val="0"/>
                  </a:spcAft>
                  <a:defRPr/>
                </a:pPr>
                <a:r>
                  <a:rPr lang="en-US" altLang="zh-TW" sz="2000" b="1" spc="20" dirty="0" smtClean="0">
                    <a:latin typeface="Times New Roman" pitchFamily="18" charset="0"/>
                    <a:ea typeface="DejaVu Sans" charset="0"/>
                    <a:cs typeface="Times New Roman" pitchFamily="18" charset="0"/>
                  </a:rPr>
                  <a:t>Solution: </a:t>
                </a:r>
                <a:r>
                  <a:rPr lang="en-US" altLang="zh-TW" sz="2000" spc="20" dirty="0">
                    <a:latin typeface="Times New Roman" pitchFamily="18" charset="0"/>
                    <a:ea typeface="DejaVu Sans" charset="0"/>
                    <a:cs typeface="Times New Roman" pitchFamily="18" charset="0"/>
                  </a:rPr>
                  <a:t>The graph H is the union of three disjoint connected </a:t>
                </a:r>
                <a:r>
                  <a:rPr lang="en-US" altLang="zh-TW" sz="2000" spc="20" dirty="0" err="1">
                    <a:latin typeface="Times New Roman" pitchFamily="18" charset="0"/>
                    <a:ea typeface="DejaVu Sans" charset="0"/>
                    <a:cs typeface="Times New Roman" pitchFamily="18" charset="0"/>
                  </a:rPr>
                  <a:t>subgraphs</a:t>
                </a:r>
                <a:r>
                  <a:rPr lang="en-US" altLang="zh-TW" sz="2000" spc="20" dirty="0">
                    <a:latin typeface="Times New Roman" pitchFamily="18" charset="0"/>
                    <a:ea typeface="DejaVu Sans" charset="0"/>
                    <a:cs typeface="Times New Roman" pitchFamily="18" charset="0"/>
                  </a:rPr>
                  <a:t> </a:t>
                </a:r>
                <a14:m>
                  <m:oMath xmlns:m="http://schemas.openxmlformats.org/officeDocument/2006/math">
                    <m:sSub>
                      <m:sSubPr>
                        <m:ctrlPr>
                          <a:rPr lang="en-US" altLang="zh-TW" sz="2000" i="1" spc="20" smtClean="0">
                            <a:latin typeface="Cambria Math"/>
                            <a:cs typeface="Times New Roman" pitchFamily="18" charset="0"/>
                          </a:rPr>
                        </m:ctrlPr>
                      </m:sSubPr>
                      <m:e>
                        <m:r>
                          <a:rPr lang="en-US" altLang="zh-TW" sz="2000" b="0" i="1" spc="20" smtClean="0">
                            <a:latin typeface="Cambria Math"/>
                            <a:cs typeface="Times New Roman" pitchFamily="18" charset="0"/>
                          </a:rPr>
                          <m:t>𝐻</m:t>
                        </m:r>
                      </m:e>
                      <m:sub>
                        <m:r>
                          <a:rPr lang="en-US" altLang="zh-TW" sz="2000" b="0" i="1" spc="20" smtClean="0">
                            <a:latin typeface="Cambria Math"/>
                            <a:cs typeface="Times New Roman" pitchFamily="18" charset="0"/>
                          </a:rPr>
                          <m:t>1</m:t>
                        </m:r>
                      </m:sub>
                    </m:sSub>
                  </m:oMath>
                </a14:m>
                <a:r>
                  <a:rPr lang="en-US" altLang="zh-TW" sz="2000" spc="20" dirty="0" smtClean="0">
                    <a:latin typeface="Times New Roman" pitchFamily="18" charset="0"/>
                    <a:ea typeface="DejaVu Sans" charset="0"/>
                    <a:cs typeface="Times New Roman" pitchFamily="18" charset="0"/>
                  </a:rPr>
                  <a:t> </a:t>
                </a:r>
                <a:r>
                  <a:rPr lang="en-US" altLang="zh-TW" sz="2000" spc="20" dirty="0">
                    <a:latin typeface="Times New Roman" pitchFamily="18" charset="0"/>
                    <a:ea typeface="DejaVu Sans" charset="0"/>
                    <a:cs typeface="Times New Roman" pitchFamily="18" charset="0"/>
                  </a:rPr>
                  <a:t>, </a:t>
                </a:r>
                <a14:m>
                  <m:oMath xmlns:m="http://schemas.openxmlformats.org/officeDocument/2006/math">
                    <m:sSub>
                      <m:sSubPr>
                        <m:ctrlPr>
                          <a:rPr lang="en-US" altLang="zh-TW" sz="2000" i="1" spc="20">
                            <a:latin typeface="Cambria Math"/>
                            <a:cs typeface="Times New Roman" pitchFamily="18" charset="0"/>
                          </a:rPr>
                        </m:ctrlPr>
                      </m:sSubPr>
                      <m:e>
                        <m:r>
                          <a:rPr lang="en-US" altLang="zh-TW" sz="2000" i="1" spc="20">
                            <a:latin typeface="Cambria Math"/>
                            <a:cs typeface="Times New Roman" pitchFamily="18" charset="0"/>
                          </a:rPr>
                          <m:t>𝐻</m:t>
                        </m:r>
                      </m:e>
                      <m:sub>
                        <m:r>
                          <a:rPr lang="en-US" altLang="zh-TW" sz="2000" b="0" i="1" spc="20" smtClean="0">
                            <a:latin typeface="Cambria Math"/>
                            <a:cs typeface="Times New Roman" pitchFamily="18" charset="0"/>
                          </a:rPr>
                          <m:t>2</m:t>
                        </m:r>
                      </m:sub>
                    </m:sSub>
                  </m:oMath>
                </a14:m>
                <a:r>
                  <a:rPr lang="en-US" altLang="zh-TW" sz="2000" spc="20" dirty="0" smtClean="0">
                    <a:latin typeface="Times New Roman" pitchFamily="18" charset="0"/>
                    <a:ea typeface="DejaVu Sans" charset="0"/>
                    <a:cs typeface="Times New Roman" pitchFamily="18" charset="0"/>
                  </a:rPr>
                  <a:t> </a:t>
                </a:r>
                <a:r>
                  <a:rPr lang="en-US" altLang="zh-TW" sz="2000" spc="20" dirty="0">
                    <a:latin typeface="Times New Roman" pitchFamily="18" charset="0"/>
                    <a:ea typeface="DejaVu Sans" charset="0"/>
                    <a:cs typeface="Times New Roman" pitchFamily="18" charset="0"/>
                  </a:rPr>
                  <a:t>, and </a:t>
                </a:r>
                <a14:m>
                  <m:oMath xmlns:m="http://schemas.openxmlformats.org/officeDocument/2006/math">
                    <m:sSub>
                      <m:sSubPr>
                        <m:ctrlPr>
                          <a:rPr lang="en-US" altLang="zh-TW" sz="2000" i="1" spc="20">
                            <a:latin typeface="Cambria Math"/>
                            <a:cs typeface="Times New Roman" pitchFamily="18" charset="0"/>
                          </a:rPr>
                        </m:ctrlPr>
                      </m:sSubPr>
                      <m:e>
                        <m:r>
                          <a:rPr lang="en-US" altLang="zh-TW" sz="2000" i="1" spc="20">
                            <a:latin typeface="Cambria Math"/>
                            <a:cs typeface="Times New Roman" pitchFamily="18" charset="0"/>
                          </a:rPr>
                          <m:t>𝐻</m:t>
                        </m:r>
                      </m:e>
                      <m:sub>
                        <m:r>
                          <a:rPr lang="en-US" altLang="zh-TW" sz="2000" b="0" i="1" spc="20" smtClean="0">
                            <a:latin typeface="Cambria Math"/>
                            <a:cs typeface="Times New Roman" pitchFamily="18" charset="0"/>
                          </a:rPr>
                          <m:t>3</m:t>
                        </m:r>
                      </m:sub>
                    </m:sSub>
                  </m:oMath>
                </a14:m>
                <a:r>
                  <a:rPr lang="en-US" altLang="zh-TW" sz="2000" spc="20" dirty="0" smtClean="0">
                    <a:latin typeface="Times New Roman" pitchFamily="18" charset="0"/>
                    <a:ea typeface="DejaVu Sans" charset="0"/>
                    <a:cs typeface="Times New Roman" pitchFamily="18" charset="0"/>
                  </a:rPr>
                  <a:t>. </a:t>
                </a:r>
                <a:r>
                  <a:rPr lang="en-US" altLang="zh-TW" sz="2000" spc="20" dirty="0">
                    <a:latin typeface="Times New Roman" pitchFamily="18" charset="0"/>
                    <a:ea typeface="DejaVu Sans" charset="0"/>
                    <a:cs typeface="Times New Roman" pitchFamily="18" charset="0"/>
                  </a:rPr>
                  <a:t>These three </a:t>
                </a:r>
                <a:r>
                  <a:rPr lang="en-US" altLang="zh-TW" sz="2000" spc="20" dirty="0" err="1">
                    <a:latin typeface="Times New Roman" pitchFamily="18" charset="0"/>
                    <a:ea typeface="DejaVu Sans" charset="0"/>
                    <a:cs typeface="Times New Roman" pitchFamily="18" charset="0"/>
                  </a:rPr>
                  <a:t>subgraphs</a:t>
                </a:r>
                <a:r>
                  <a:rPr lang="en-US" altLang="zh-TW" sz="2000" spc="20" dirty="0">
                    <a:latin typeface="Times New Roman" pitchFamily="18" charset="0"/>
                    <a:ea typeface="DejaVu Sans" charset="0"/>
                    <a:cs typeface="Times New Roman" pitchFamily="18" charset="0"/>
                  </a:rPr>
                  <a:t> are the connected components of H .</a:t>
                </a:r>
              </a:p>
            </p:txBody>
          </p:sp>
        </mc:Choice>
        <mc:Fallback xmlns="">
          <p:sp>
            <p:nvSpPr>
              <p:cNvPr id="20482" name="CustomShape 2"/>
              <p:cNvSpPr>
                <a:spLocks noRot="1" noChangeAspect="1" noMove="1" noResize="1" noEditPoints="1" noAdjustHandles="1" noChangeArrowheads="1" noChangeShapeType="1" noTextEdit="1"/>
              </p:cNvSpPr>
              <p:nvPr/>
            </p:nvSpPr>
            <p:spPr bwMode="auto">
              <a:xfrm>
                <a:off x="228600" y="838200"/>
                <a:ext cx="8915400" cy="5638800"/>
              </a:xfrm>
              <a:prstGeom prst="rect">
                <a:avLst/>
              </a:prstGeom>
              <a:blipFill rotWithShape="1">
                <a:blip r:embed="rId3"/>
                <a:stretch>
                  <a:fillRect t="-6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31</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200400" y="152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8.4 Connectivity</a:t>
            </a:r>
          </a:p>
        </p:txBody>
      </p:sp>
      <p:grpSp>
        <p:nvGrpSpPr>
          <p:cNvPr id="6" name="群組 37"/>
          <p:cNvGrpSpPr>
            <a:grpSpLocks/>
          </p:cNvGrpSpPr>
          <p:nvPr/>
        </p:nvGrpSpPr>
        <p:grpSpPr bwMode="auto">
          <a:xfrm>
            <a:off x="1295400" y="2805112"/>
            <a:ext cx="6019800" cy="2071688"/>
            <a:chOff x="685800" y="1736608"/>
            <a:chExt cx="6019800" cy="2072451"/>
          </a:xfrm>
        </p:grpSpPr>
        <p:sp>
          <p:nvSpPr>
            <p:cNvPr id="7" name="手繪多邊形 34"/>
            <p:cNvSpPr/>
            <p:nvPr/>
          </p:nvSpPr>
          <p:spPr>
            <a:xfrm>
              <a:off x="685800" y="1752489"/>
              <a:ext cx="2166938" cy="2056570"/>
            </a:xfrm>
            <a:custGeom>
              <a:avLst/>
              <a:gdLst>
                <a:gd name="connsiteX0" fmla="*/ 303919 w 2166585"/>
                <a:gd name="connsiteY0" fmla="*/ 1881 h 2056459"/>
                <a:gd name="connsiteX1" fmla="*/ 744185 w 2166585"/>
                <a:gd name="connsiteY1" fmla="*/ 24459 h 2056459"/>
                <a:gd name="connsiteX2" fmla="*/ 811919 w 2166585"/>
                <a:gd name="connsiteY2" fmla="*/ 47037 h 2056459"/>
                <a:gd name="connsiteX3" fmla="*/ 924808 w 2166585"/>
                <a:gd name="connsiteY3" fmla="*/ 80904 h 2056459"/>
                <a:gd name="connsiteX4" fmla="*/ 1060274 w 2166585"/>
                <a:gd name="connsiteY4" fmla="*/ 148637 h 2056459"/>
                <a:gd name="connsiteX5" fmla="*/ 1128008 w 2166585"/>
                <a:gd name="connsiteY5" fmla="*/ 182504 h 2056459"/>
                <a:gd name="connsiteX6" fmla="*/ 1252185 w 2166585"/>
                <a:gd name="connsiteY6" fmla="*/ 261526 h 2056459"/>
                <a:gd name="connsiteX7" fmla="*/ 1319919 w 2166585"/>
                <a:gd name="connsiteY7" fmla="*/ 306681 h 2056459"/>
                <a:gd name="connsiteX8" fmla="*/ 1387652 w 2166585"/>
                <a:gd name="connsiteY8" fmla="*/ 340548 h 2056459"/>
                <a:gd name="connsiteX9" fmla="*/ 1444097 w 2166585"/>
                <a:gd name="connsiteY9" fmla="*/ 363126 h 2056459"/>
                <a:gd name="connsiteX10" fmla="*/ 1534408 w 2166585"/>
                <a:gd name="connsiteY10" fmla="*/ 442148 h 2056459"/>
                <a:gd name="connsiteX11" fmla="*/ 1579563 w 2166585"/>
                <a:gd name="connsiteY11" fmla="*/ 476015 h 2056459"/>
                <a:gd name="connsiteX12" fmla="*/ 1658585 w 2166585"/>
                <a:gd name="connsiteY12" fmla="*/ 543748 h 2056459"/>
                <a:gd name="connsiteX13" fmla="*/ 1760185 w 2166585"/>
                <a:gd name="connsiteY13" fmla="*/ 690504 h 2056459"/>
                <a:gd name="connsiteX14" fmla="*/ 1805341 w 2166585"/>
                <a:gd name="connsiteY14" fmla="*/ 746948 h 2056459"/>
                <a:gd name="connsiteX15" fmla="*/ 1850497 w 2166585"/>
                <a:gd name="connsiteY15" fmla="*/ 814681 h 2056459"/>
                <a:gd name="connsiteX16" fmla="*/ 1884363 w 2166585"/>
                <a:gd name="connsiteY16" fmla="*/ 871126 h 2056459"/>
                <a:gd name="connsiteX17" fmla="*/ 1940808 w 2166585"/>
                <a:gd name="connsiteY17" fmla="*/ 938859 h 2056459"/>
                <a:gd name="connsiteX18" fmla="*/ 1974674 w 2166585"/>
                <a:gd name="connsiteY18" fmla="*/ 984015 h 2056459"/>
                <a:gd name="connsiteX19" fmla="*/ 2019830 w 2166585"/>
                <a:gd name="connsiteY19" fmla="*/ 1029170 h 2056459"/>
                <a:gd name="connsiteX20" fmla="*/ 2076274 w 2166585"/>
                <a:gd name="connsiteY20" fmla="*/ 1096904 h 2056459"/>
                <a:gd name="connsiteX21" fmla="*/ 2110141 w 2166585"/>
                <a:gd name="connsiteY21" fmla="*/ 1164637 h 2056459"/>
                <a:gd name="connsiteX22" fmla="*/ 2121430 w 2166585"/>
                <a:gd name="connsiteY22" fmla="*/ 1209792 h 2056459"/>
                <a:gd name="connsiteX23" fmla="*/ 2132719 w 2166585"/>
                <a:gd name="connsiteY23" fmla="*/ 1243659 h 2056459"/>
                <a:gd name="connsiteX24" fmla="*/ 2155297 w 2166585"/>
                <a:gd name="connsiteY24" fmla="*/ 1390415 h 2056459"/>
                <a:gd name="connsiteX25" fmla="*/ 2166585 w 2166585"/>
                <a:gd name="connsiteY25" fmla="*/ 1525881 h 2056459"/>
                <a:gd name="connsiteX26" fmla="*/ 2155297 w 2166585"/>
                <a:gd name="connsiteY26" fmla="*/ 1785526 h 2056459"/>
                <a:gd name="connsiteX27" fmla="*/ 2144008 w 2166585"/>
                <a:gd name="connsiteY27" fmla="*/ 1841970 h 2056459"/>
                <a:gd name="connsiteX28" fmla="*/ 2121430 w 2166585"/>
                <a:gd name="connsiteY28" fmla="*/ 1887126 h 2056459"/>
                <a:gd name="connsiteX29" fmla="*/ 2087563 w 2166585"/>
                <a:gd name="connsiteY29" fmla="*/ 1909704 h 2056459"/>
                <a:gd name="connsiteX30" fmla="*/ 1985963 w 2166585"/>
                <a:gd name="connsiteY30" fmla="*/ 1954859 h 2056459"/>
                <a:gd name="connsiteX31" fmla="*/ 1929519 w 2166585"/>
                <a:gd name="connsiteY31" fmla="*/ 1988726 h 2056459"/>
                <a:gd name="connsiteX32" fmla="*/ 1895652 w 2166585"/>
                <a:gd name="connsiteY32" fmla="*/ 2011304 h 2056459"/>
                <a:gd name="connsiteX33" fmla="*/ 1805341 w 2166585"/>
                <a:gd name="connsiteY33" fmla="*/ 2033881 h 2056459"/>
                <a:gd name="connsiteX34" fmla="*/ 1771474 w 2166585"/>
                <a:gd name="connsiteY34" fmla="*/ 2045170 h 2056459"/>
                <a:gd name="connsiteX35" fmla="*/ 1421519 w 2166585"/>
                <a:gd name="connsiteY35" fmla="*/ 2056459 h 2056459"/>
                <a:gd name="connsiteX36" fmla="*/ 924808 w 2166585"/>
                <a:gd name="connsiteY36" fmla="*/ 2045170 h 2056459"/>
                <a:gd name="connsiteX37" fmla="*/ 868363 w 2166585"/>
                <a:gd name="connsiteY37" fmla="*/ 2033881 h 2056459"/>
                <a:gd name="connsiteX38" fmla="*/ 789341 w 2166585"/>
                <a:gd name="connsiteY38" fmla="*/ 1988726 h 2056459"/>
                <a:gd name="connsiteX39" fmla="*/ 732897 w 2166585"/>
                <a:gd name="connsiteY39" fmla="*/ 1943570 h 2056459"/>
                <a:gd name="connsiteX40" fmla="*/ 687741 w 2166585"/>
                <a:gd name="connsiteY40" fmla="*/ 1920992 h 2056459"/>
                <a:gd name="connsiteX41" fmla="*/ 665163 w 2166585"/>
                <a:gd name="connsiteY41" fmla="*/ 1887126 h 2056459"/>
                <a:gd name="connsiteX42" fmla="*/ 631297 w 2166585"/>
                <a:gd name="connsiteY42" fmla="*/ 1864548 h 2056459"/>
                <a:gd name="connsiteX43" fmla="*/ 552274 w 2166585"/>
                <a:gd name="connsiteY43" fmla="*/ 1808104 h 2056459"/>
                <a:gd name="connsiteX44" fmla="*/ 461963 w 2166585"/>
                <a:gd name="connsiteY44" fmla="*/ 1774237 h 2056459"/>
                <a:gd name="connsiteX45" fmla="*/ 416808 w 2166585"/>
                <a:gd name="connsiteY45" fmla="*/ 1740370 h 2056459"/>
                <a:gd name="connsiteX46" fmla="*/ 371652 w 2166585"/>
                <a:gd name="connsiteY46" fmla="*/ 1729081 h 2056459"/>
                <a:gd name="connsiteX47" fmla="*/ 337785 w 2166585"/>
                <a:gd name="connsiteY47" fmla="*/ 1695215 h 2056459"/>
                <a:gd name="connsiteX48" fmla="*/ 292630 w 2166585"/>
                <a:gd name="connsiteY48" fmla="*/ 1672637 h 2056459"/>
                <a:gd name="connsiteX49" fmla="*/ 247474 w 2166585"/>
                <a:gd name="connsiteY49" fmla="*/ 1627481 h 2056459"/>
                <a:gd name="connsiteX50" fmla="*/ 202319 w 2166585"/>
                <a:gd name="connsiteY50" fmla="*/ 1593615 h 2056459"/>
                <a:gd name="connsiteX51" fmla="*/ 145874 w 2166585"/>
                <a:gd name="connsiteY51" fmla="*/ 1503304 h 2056459"/>
                <a:gd name="connsiteX52" fmla="*/ 123297 w 2166585"/>
                <a:gd name="connsiteY52" fmla="*/ 1446859 h 2056459"/>
                <a:gd name="connsiteX53" fmla="*/ 100719 w 2166585"/>
                <a:gd name="connsiteY53" fmla="*/ 1412992 h 2056459"/>
                <a:gd name="connsiteX54" fmla="*/ 55563 w 2166585"/>
                <a:gd name="connsiteY54" fmla="*/ 1322681 h 2056459"/>
                <a:gd name="connsiteX55" fmla="*/ 44274 w 2166585"/>
                <a:gd name="connsiteY55" fmla="*/ 1277526 h 2056459"/>
                <a:gd name="connsiteX56" fmla="*/ 10408 w 2166585"/>
                <a:gd name="connsiteY56" fmla="*/ 1187215 h 2056459"/>
                <a:gd name="connsiteX57" fmla="*/ 21697 w 2166585"/>
                <a:gd name="connsiteY57" fmla="*/ 859837 h 2056459"/>
                <a:gd name="connsiteX58" fmla="*/ 32985 w 2166585"/>
                <a:gd name="connsiteY58" fmla="*/ 814681 h 2056459"/>
                <a:gd name="connsiteX59" fmla="*/ 55563 w 2166585"/>
                <a:gd name="connsiteY59" fmla="*/ 769526 h 2056459"/>
                <a:gd name="connsiteX60" fmla="*/ 66852 w 2166585"/>
                <a:gd name="connsiteY60" fmla="*/ 724370 h 2056459"/>
                <a:gd name="connsiteX61" fmla="*/ 89430 w 2166585"/>
                <a:gd name="connsiteY61" fmla="*/ 667926 h 2056459"/>
                <a:gd name="connsiteX62" fmla="*/ 100719 w 2166585"/>
                <a:gd name="connsiteY62" fmla="*/ 634059 h 2056459"/>
                <a:gd name="connsiteX63" fmla="*/ 134585 w 2166585"/>
                <a:gd name="connsiteY63" fmla="*/ 543748 h 2056459"/>
                <a:gd name="connsiteX64" fmla="*/ 157163 w 2166585"/>
                <a:gd name="connsiteY64" fmla="*/ 261526 h 2056459"/>
                <a:gd name="connsiteX65" fmla="*/ 179741 w 2166585"/>
                <a:gd name="connsiteY65" fmla="*/ 216370 h 2056459"/>
                <a:gd name="connsiteX66" fmla="*/ 213608 w 2166585"/>
                <a:gd name="connsiteY66" fmla="*/ 171215 h 2056459"/>
                <a:gd name="connsiteX67" fmla="*/ 236185 w 2166585"/>
                <a:gd name="connsiteY67" fmla="*/ 126059 h 2056459"/>
                <a:gd name="connsiteX68" fmla="*/ 258763 w 2166585"/>
                <a:gd name="connsiteY68" fmla="*/ 47037 h 2056459"/>
                <a:gd name="connsiteX69" fmla="*/ 281341 w 2166585"/>
                <a:gd name="connsiteY69" fmla="*/ 13170 h 2056459"/>
                <a:gd name="connsiteX70" fmla="*/ 303919 w 2166585"/>
                <a:gd name="connsiteY70" fmla="*/ 1881 h 2056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166585" h="2056459">
                  <a:moveTo>
                    <a:pt x="303919" y="1881"/>
                  </a:moveTo>
                  <a:cubicBezTo>
                    <a:pt x="381060" y="3762"/>
                    <a:pt x="597814" y="11448"/>
                    <a:pt x="744185" y="24459"/>
                  </a:cubicBezTo>
                  <a:cubicBezTo>
                    <a:pt x="767891" y="26566"/>
                    <a:pt x="789123" y="40198"/>
                    <a:pt x="811919" y="47037"/>
                  </a:cubicBezTo>
                  <a:cubicBezTo>
                    <a:pt x="862437" y="62192"/>
                    <a:pt x="869546" y="56343"/>
                    <a:pt x="924808" y="80904"/>
                  </a:cubicBezTo>
                  <a:cubicBezTo>
                    <a:pt x="970942" y="101408"/>
                    <a:pt x="1015119" y="126059"/>
                    <a:pt x="1060274" y="148637"/>
                  </a:cubicBezTo>
                  <a:cubicBezTo>
                    <a:pt x="1082852" y="159926"/>
                    <a:pt x="1106711" y="168952"/>
                    <a:pt x="1128008" y="182504"/>
                  </a:cubicBezTo>
                  <a:cubicBezTo>
                    <a:pt x="1169400" y="208845"/>
                    <a:pt x="1211362" y="234311"/>
                    <a:pt x="1252185" y="261526"/>
                  </a:cubicBezTo>
                  <a:cubicBezTo>
                    <a:pt x="1274763" y="276578"/>
                    <a:pt x="1296480" y="293008"/>
                    <a:pt x="1319919" y="306681"/>
                  </a:cubicBezTo>
                  <a:cubicBezTo>
                    <a:pt x="1341723" y="319400"/>
                    <a:pt x="1364672" y="330102"/>
                    <a:pt x="1387652" y="340548"/>
                  </a:cubicBezTo>
                  <a:cubicBezTo>
                    <a:pt x="1406100" y="348934"/>
                    <a:pt x="1426720" y="352700"/>
                    <a:pt x="1444097" y="363126"/>
                  </a:cubicBezTo>
                  <a:cubicBezTo>
                    <a:pt x="1502088" y="397921"/>
                    <a:pt x="1490739" y="404717"/>
                    <a:pt x="1534408" y="442148"/>
                  </a:cubicBezTo>
                  <a:cubicBezTo>
                    <a:pt x="1548693" y="454393"/>
                    <a:pt x="1565403" y="463625"/>
                    <a:pt x="1579563" y="476015"/>
                  </a:cubicBezTo>
                  <a:cubicBezTo>
                    <a:pt x="1667160" y="552663"/>
                    <a:pt x="1586072" y="495404"/>
                    <a:pt x="1658585" y="543748"/>
                  </a:cubicBezTo>
                  <a:cubicBezTo>
                    <a:pt x="1707522" y="625308"/>
                    <a:pt x="1686646" y="594903"/>
                    <a:pt x="1760185" y="690504"/>
                  </a:cubicBezTo>
                  <a:cubicBezTo>
                    <a:pt x="1774876" y="709602"/>
                    <a:pt x="1791976" y="726900"/>
                    <a:pt x="1805341" y="746948"/>
                  </a:cubicBezTo>
                  <a:cubicBezTo>
                    <a:pt x="1820393" y="769526"/>
                    <a:pt x="1835929" y="791788"/>
                    <a:pt x="1850497" y="814681"/>
                  </a:cubicBezTo>
                  <a:cubicBezTo>
                    <a:pt x="1862277" y="833192"/>
                    <a:pt x="1871458" y="853381"/>
                    <a:pt x="1884363" y="871126"/>
                  </a:cubicBezTo>
                  <a:cubicBezTo>
                    <a:pt x="1901649" y="894895"/>
                    <a:pt x="1922448" y="915909"/>
                    <a:pt x="1940808" y="938859"/>
                  </a:cubicBezTo>
                  <a:cubicBezTo>
                    <a:pt x="1952561" y="953551"/>
                    <a:pt x="1962284" y="969855"/>
                    <a:pt x="1974674" y="984015"/>
                  </a:cubicBezTo>
                  <a:cubicBezTo>
                    <a:pt x="1988691" y="1000035"/>
                    <a:pt x="2005977" y="1013008"/>
                    <a:pt x="2019830" y="1029170"/>
                  </a:cubicBezTo>
                  <a:cubicBezTo>
                    <a:pt x="2114151" y="1139209"/>
                    <a:pt x="1958817" y="979443"/>
                    <a:pt x="2076274" y="1096904"/>
                  </a:cubicBezTo>
                  <a:cubicBezTo>
                    <a:pt x="2123844" y="1239608"/>
                    <a:pt x="2044487" y="1011447"/>
                    <a:pt x="2110141" y="1164637"/>
                  </a:cubicBezTo>
                  <a:cubicBezTo>
                    <a:pt x="2116253" y="1178897"/>
                    <a:pt x="2117168" y="1194874"/>
                    <a:pt x="2121430" y="1209792"/>
                  </a:cubicBezTo>
                  <a:cubicBezTo>
                    <a:pt x="2124699" y="1221234"/>
                    <a:pt x="2129833" y="1232115"/>
                    <a:pt x="2132719" y="1243659"/>
                  </a:cubicBezTo>
                  <a:cubicBezTo>
                    <a:pt x="2144203" y="1289594"/>
                    <a:pt x="2150728" y="1344719"/>
                    <a:pt x="2155297" y="1390415"/>
                  </a:cubicBezTo>
                  <a:cubicBezTo>
                    <a:pt x="2159806" y="1435502"/>
                    <a:pt x="2162822" y="1480726"/>
                    <a:pt x="2166585" y="1525881"/>
                  </a:cubicBezTo>
                  <a:cubicBezTo>
                    <a:pt x="2162822" y="1612429"/>
                    <a:pt x="2161469" y="1699116"/>
                    <a:pt x="2155297" y="1785526"/>
                  </a:cubicBezTo>
                  <a:cubicBezTo>
                    <a:pt x="2153930" y="1804665"/>
                    <a:pt x="2150076" y="1823767"/>
                    <a:pt x="2144008" y="1841970"/>
                  </a:cubicBezTo>
                  <a:cubicBezTo>
                    <a:pt x="2138686" y="1857935"/>
                    <a:pt x="2132203" y="1874198"/>
                    <a:pt x="2121430" y="1887126"/>
                  </a:cubicBezTo>
                  <a:cubicBezTo>
                    <a:pt x="2112744" y="1897549"/>
                    <a:pt x="2099343" y="1902973"/>
                    <a:pt x="2087563" y="1909704"/>
                  </a:cubicBezTo>
                  <a:cubicBezTo>
                    <a:pt x="2003773" y="1957584"/>
                    <a:pt x="2082731" y="1906475"/>
                    <a:pt x="1985963" y="1954859"/>
                  </a:cubicBezTo>
                  <a:cubicBezTo>
                    <a:pt x="1966338" y="1964672"/>
                    <a:pt x="1948125" y="1977097"/>
                    <a:pt x="1929519" y="1988726"/>
                  </a:cubicBezTo>
                  <a:cubicBezTo>
                    <a:pt x="1918014" y="1995917"/>
                    <a:pt x="1908403" y="2006667"/>
                    <a:pt x="1895652" y="2011304"/>
                  </a:cubicBezTo>
                  <a:cubicBezTo>
                    <a:pt x="1866490" y="2021908"/>
                    <a:pt x="1834779" y="2024068"/>
                    <a:pt x="1805341" y="2033881"/>
                  </a:cubicBezTo>
                  <a:cubicBezTo>
                    <a:pt x="1794052" y="2037644"/>
                    <a:pt x="1783353" y="2044471"/>
                    <a:pt x="1771474" y="2045170"/>
                  </a:cubicBezTo>
                  <a:cubicBezTo>
                    <a:pt x="1654963" y="2052024"/>
                    <a:pt x="1538171" y="2052696"/>
                    <a:pt x="1421519" y="2056459"/>
                  </a:cubicBezTo>
                  <a:lnTo>
                    <a:pt x="924808" y="2045170"/>
                  </a:lnTo>
                  <a:cubicBezTo>
                    <a:pt x="905636" y="2044387"/>
                    <a:pt x="885897" y="2041674"/>
                    <a:pt x="868363" y="2033881"/>
                  </a:cubicBezTo>
                  <a:cubicBezTo>
                    <a:pt x="663325" y="1942754"/>
                    <a:pt x="936157" y="2037665"/>
                    <a:pt x="789341" y="1988726"/>
                  </a:cubicBezTo>
                  <a:cubicBezTo>
                    <a:pt x="770526" y="1973674"/>
                    <a:pt x="752945" y="1956935"/>
                    <a:pt x="732897" y="1943570"/>
                  </a:cubicBezTo>
                  <a:cubicBezTo>
                    <a:pt x="718895" y="1934235"/>
                    <a:pt x="700669" y="1931765"/>
                    <a:pt x="687741" y="1920992"/>
                  </a:cubicBezTo>
                  <a:cubicBezTo>
                    <a:pt x="677318" y="1912306"/>
                    <a:pt x="674757" y="1896720"/>
                    <a:pt x="665163" y="1887126"/>
                  </a:cubicBezTo>
                  <a:cubicBezTo>
                    <a:pt x="655569" y="1877532"/>
                    <a:pt x="642337" y="1872434"/>
                    <a:pt x="631297" y="1864548"/>
                  </a:cubicBezTo>
                  <a:cubicBezTo>
                    <a:pt x="619358" y="1856020"/>
                    <a:pt x="570016" y="1816975"/>
                    <a:pt x="552274" y="1808104"/>
                  </a:cubicBezTo>
                  <a:cubicBezTo>
                    <a:pt x="525273" y="1794604"/>
                    <a:pt x="491276" y="1784008"/>
                    <a:pt x="461963" y="1774237"/>
                  </a:cubicBezTo>
                  <a:cubicBezTo>
                    <a:pt x="446911" y="1762948"/>
                    <a:pt x="433636" y="1748784"/>
                    <a:pt x="416808" y="1740370"/>
                  </a:cubicBezTo>
                  <a:cubicBezTo>
                    <a:pt x="402931" y="1733431"/>
                    <a:pt x="385123" y="1736779"/>
                    <a:pt x="371652" y="1729081"/>
                  </a:cubicBezTo>
                  <a:cubicBezTo>
                    <a:pt x="357791" y="1721160"/>
                    <a:pt x="350776" y="1704494"/>
                    <a:pt x="337785" y="1695215"/>
                  </a:cubicBezTo>
                  <a:cubicBezTo>
                    <a:pt x="324091" y="1685434"/>
                    <a:pt x="306093" y="1682734"/>
                    <a:pt x="292630" y="1672637"/>
                  </a:cubicBezTo>
                  <a:cubicBezTo>
                    <a:pt x="275601" y="1659865"/>
                    <a:pt x="263494" y="1641498"/>
                    <a:pt x="247474" y="1627481"/>
                  </a:cubicBezTo>
                  <a:cubicBezTo>
                    <a:pt x="233315" y="1615092"/>
                    <a:pt x="215623" y="1606919"/>
                    <a:pt x="202319" y="1593615"/>
                  </a:cubicBezTo>
                  <a:cubicBezTo>
                    <a:pt x="177011" y="1568307"/>
                    <a:pt x="160181" y="1535495"/>
                    <a:pt x="145874" y="1503304"/>
                  </a:cubicBezTo>
                  <a:cubicBezTo>
                    <a:pt x="137644" y="1484786"/>
                    <a:pt x="132359" y="1464984"/>
                    <a:pt x="123297" y="1446859"/>
                  </a:cubicBezTo>
                  <a:cubicBezTo>
                    <a:pt x="117229" y="1434724"/>
                    <a:pt x="108245" y="1424281"/>
                    <a:pt x="100719" y="1412992"/>
                  </a:cubicBezTo>
                  <a:cubicBezTo>
                    <a:pt x="72999" y="1302114"/>
                    <a:pt x="113131" y="1437816"/>
                    <a:pt x="55563" y="1322681"/>
                  </a:cubicBezTo>
                  <a:cubicBezTo>
                    <a:pt x="48624" y="1308804"/>
                    <a:pt x="49722" y="1292053"/>
                    <a:pt x="44274" y="1277526"/>
                  </a:cubicBezTo>
                  <a:cubicBezTo>
                    <a:pt x="0" y="1159461"/>
                    <a:pt x="39385" y="1303120"/>
                    <a:pt x="10408" y="1187215"/>
                  </a:cubicBezTo>
                  <a:cubicBezTo>
                    <a:pt x="14171" y="1078089"/>
                    <a:pt x="15092" y="968828"/>
                    <a:pt x="21697" y="859837"/>
                  </a:cubicBezTo>
                  <a:cubicBezTo>
                    <a:pt x="22636" y="844350"/>
                    <a:pt x="27537" y="829208"/>
                    <a:pt x="32985" y="814681"/>
                  </a:cubicBezTo>
                  <a:cubicBezTo>
                    <a:pt x="38894" y="798924"/>
                    <a:pt x="48037" y="784578"/>
                    <a:pt x="55563" y="769526"/>
                  </a:cubicBezTo>
                  <a:cubicBezTo>
                    <a:pt x="59326" y="754474"/>
                    <a:pt x="61946" y="739089"/>
                    <a:pt x="66852" y="724370"/>
                  </a:cubicBezTo>
                  <a:cubicBezTo>
                    <a:pt x="73260" y="705146"/>
                    <a:pt x="82315" y="686900"/>
                    <a:pt x="89430" y="667926"/>
                  </a:cubicBezTo>
                  <a:cubicBezTo>
                    <a:pt x="93608" y="656784"/>
                    <a:pt x="96541" y="645201"/>
                    <a:pt x="100719" y="634059"/>
                  </a:cubicBezTo>
                  <a:cubicBezTo>
                    <a:pt x="141204" y="526099"/>
                    <a:pt x="108969" y="620603"/>
                    <a:pt x="134585" y="543748"/>
                  </a:cubicBezTo>
                  <a:cubicBezTo>
                    <a:pt x="137563" y="478230"/>
                    <a:pt x="120938" y="346049"/>
                    <a:pt x="157163" y="261526"/>
                  </a:cubicBezTo>
                  <a:cubicBezTo>
                    <a:pt x="163792" y="246058"/>
                    <a:pt x="170822" y="230641"/>
                    <a:pt x="179741" y="216370"/>
                  </a:cubicBezTo>
                  <a:cubicBezTo>
                    <a:pt x="189713" y="200415"/>
                    <a:pt x="203636" y="187170"/>
                    <a:pt x="213608" y="171215"/>
                  </a:cubicBezTo>
                  <a:cubicBezTo>
                    <a:pt x="222527" y="156944"/>
                    <a:pt x="230276" y="141816"/>
                    <a:pt x="236185" y="126059"/>
                  </a:cubicBezTo>
                  <a:cubicBezTo>
                    <a:pt x="247034" y="97127"/>
                    <a:pt x="245119" y="74326"/>
                    <a:pt x="258763" y="47037"/>
                  </a:cubicBezTo>
                  <a:cubicBezTo>
                    <a:pt x="264831" y="34902"/>
                    <a:pt x="272655" y="23593"/>
                    <a:pt x="281341" y="13170"/>
                  </a:cubicBezTo>
                  <a:cubicBezTo>
                    <a:pt x="291562" y="906"/>
                    <a:pt x="226778" y="0"/>
                    <a:pt x="303919" y="188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手繪多邊形 35"/>
            <p:cNvSpPr/>
            <p:nvPr/>
          </p:nvSpPr>
          <p:spPr>
            <a:xfrm>
              <a:off x="2819400" y="1904945"/>
              <a:ext cx="1938338" cy="1106896"/>
            </a:xfrm>
            <a:custGeom>
              <a:avLst/>
              <a:gdLst>
                <a:gd name="connsiteX0" fmla="*/ 146756 w 1938383"/>
                <a:gd name="connsiteY0" fmla="*/ 146756 h 1106311"/>
                <a:gd name="connsiteX1" fmla="*/ 191911 w 1938383"/>
                <a:gd name="connsiteY1" fmla="*/ 135467 h 1106311"/>
                <a:gd name="connsiteX2" fmla="*/ 248356 w 1938383"/>
                <a:gd name="connsiteY2" fmla="*/ 112889 h 1106311"/>
                <a:gd name="connsiteX3" fmla="*/ 462845 w 1938383"/>
                <a:gd name="connsiteY3" fmla="*/ 67734 h 1106311"/>
                <a:gd name="connsiteX4" fmla="*/ 688622 w 1938383"/>
                <a:gd name="connsiteY4" fmla="*/ 45156 h 1106311"/>
                <a:gd name="connsiteX5" fmla="*/ 790222 w 1938383"/>
                <a:gd name="connsiteY5" fmla="*/ 22578 h 1106311"/>
                <a:gd name="connsiteX6" fmla="*/ 1072445 w 1938383"/>
                <a:gd name="connsiteY6" fmla="*/ 0 h 1106311"/>
                <a:gd name="connsiteX7" fmla="*/ 1253067 w 1938383"/>
                <a:gd name="connsiteY7" fmla="*/ 22578 h 1106311"/>
                <a:gd name="connsiteX8" fmla="*/ 1377245 w 1938383"/>
                <a:gd name="connsiteY8" fmla="*/ 79022 h 1106311"/>
                <a:gd name="connsiteX9" fmla="*/ 1490134 w 1938383"/>
                <a:gd name="connsiteY9" fmla="*/ 124178 h 1106311"/>
                <a:gd name="connsiteX10" fmla="*/ 1524000 w 1938383"/>
                <a:gd name="connsiteY10" fmla="*/ 146756 h 1106311"/>
                <a:gd name="connsiteX11" fmla="*/ 1614311 w 1938383"/>
                <a:gd name="connsiteY11" fmla="*/ 180622 h 1106311"/>
                <a:gd name="connsiteX12" fmla="*/ 1693334 w 1938383"/>
                <a:gd name="connsiteY12" fmla="*/ 225778 h 1106311"/>
                <a:gd name="connsiteX13" fmla="*/ 1817511 w 1938383"/>
                <a:gd name="connsiteY13" fmla="*/ 282222 h 1106311"/>
                <a:gd name="connsiteX14" fmla="*/ 1885245 w 1938383"/>
                <a:gd name="connsiteY14" fmla="*/ 327378 h 1106311"/>
                <a:gd name="connsiteX15" fmla="*/ 1896534 w 1938383"/>
                <a:gd name="connsiteY15" fmla="*/ 361245 h 1106311"/>
                <a:gd name="connsiteX16" fmla="*/ 1930400 w 1938383"/>
                <a:gd name="connsiteY16" fmla="*/ 440267 h 1106311"/>
                <a:gd name="connsiteX17" fmla="*/ 1919111 w 1938383"/>
                <a:gd name="connsiteY17" fmla="*/ 643467 h 1106311"/>
                <a:gd name="connsiteX18" fmla="*/ 1907822 w 1938383"/>
                <a:gd name="connsiteY18" fmla="*/ 677334 h 1106311"/>
                <a:gd name="connsiteX19" fmla="*/ 1885245 w 1938383"/>
                <a:gd name="connsiteY19" fmla="*/ 733778 h 1106311"/>
                <a:gd name="connsiteX20" fmla="*/ 1862667 w 1938383"/>
                <a:gd name="connsiteY20" fmla="*/ 801511 h 1106311"/>
                <a:gd name="connsiteX21" fmla="*/ 1851378 w 1938383"/>
                <a:gd name="connsiteY21" fmla="*/ 835378 h 1106311"/>
                <a:gd name="connsiteX22" fmla="*/ 1828800 w 1938383"/>
                <a:gd name="connsiteY22" fmla="*/ 869245 h 1106311"/>
                <a:gd name="connsiteX23" fmla="*/ 1794934 w 1938383"/>
                <a:gd name="connsiteY23" fmla="*/ 936978 h 1106311"/>
                <a:gd name="connsiteX24" fmla="*/ 1727200 w 1938383"/>
                <a:gd name="connsiteY24" fmla="*/ 982134 h 1106311"/>
                <a:gd name="connsiteX25" fmla="*/ 1693334 w 1938383"/>
                <a:gd name="connsiteY25" fmla="*/ 1016000 h 1106311"/>
                <a:gd name="connsiteX26" fmla="*/ 1659467 w 1938383"/>
                <a:gd name="connsiteY26" fmla="*/ 1027289 h 1106311"/>
                <a:gd name="connsiteX27" fmla="*/ 1591734 w 1938383"/>
                <a:gd name="connsiteY27" fmla="*/ 1083734 h 1106311"/>
                <a:gd name="connsiteX28" fmla="*/ 1557867 w 1938383"/>
                <a:gd name="connsiteY28" fmla="*/ 1095022 h 1106311"/>
                <a:gd name="connsiteX29" fmla="*/ 1535289 w 1938383"/>
                <a:gd name="connsiteY29" fmla="*/ 1061156 h 1106311"/>
                <a:gd name="connsiteX30" fmla="*/ 1422400 w 1938383"/>
                <a:gd name="connsiteY30" fmla="*/ 1106311 h 1106311"/>
                <a:gd name="connsiteX31" fmla="*/ 936978 w 1938383"/>
                <a:gd name="connsiteY31" fmla="*/ 1095022 h 1106311"/>
                <a:gd name="connsiteX32" fmla="*/ 891822 w 1938383"/>
                <a:gd name="connsiteY32" fmla="*/ 1083734 h 1106311"/>
                <a:gd name="connsiteX33" fmla="*/ 824089 w 1938383"/>
                <a:gd name="connsiteY33" fmla="*/ 1072445 h 1106311"/>
                <a:gd name="connsiteX34" fmla="*/ 745067 w 1938383"/>
                <a:gd name="connsiteY34" fmla="*/ 1061156 h 1106311"/>
                <a:gd name="connsiteX35" fmla="*/ 587022 w 1938383"/>
                <a:gd name="connsiteY35" fmla="*/ 1027289 h 1106311"/>
                <a:gd name="connsiteX36" fmla="*/ 485422 w 1938383"/>
                <a:gd name="connsiteY36" fmla="*/ 993422 h 1106311"/>
                <a:gd name="connsiteX37" fmla="*/ 406400 w 1938383"/>
                <a:gd name="connsiteY37" fmla="*/ 970845 h 1106311"/>
                <a:gd name="connsiteX38" fmla="*/ 191911 w 1938383"/>
                <a:gd name="connsiteY38" fmla="*/ 959556 h 1106311"/>
                <a:gd name="connsiteX39" fmla="*/ 158045 w 1938383"/>
                <a:gd name="connsiteY39" fmla="*/ 948267 h 1106311"/>
                <a:gd name="connsiteX40" fmla="*/ 56445 w 1938383"/>
                <a:gd name="connsiteY40" fmla="*/ 835378 h 1106311"/>
                <a:gd name="connsiteX41" fmla="*/ 11289 w 1938383"/>
                <a:gd name="connsiteY41" fmla="*/ 733778 h 1106311"/>
                <a:gd name="connsiteX42" fmla="*/ 0 w 1938383"/>
                <a:gd name="connsiteY42" fmla="*/ 688622 h 1106311"/>
                <a:gd name="connsiteX43" fmla="*/ 11289 w 1938383"/>
                <a:gd name="connsiteY43" fmla="*/ 361245 h 1106311"/>
                <a:gd name="connsiteX44" fmla="*/ 22578 w 1938383"/>
                <a:gd name="connsiteY44" fmla="*/ 327378 h 1106311"/>
                <a:gd name="connsiteX45" fmla="*/ 33867 w 1938383"/>
                <a:gd name="connsiteY45" fmla="*/ 237067 h 1106311"/>
                <a:gd name="connsiteX46" fmla="*/ 101600 w 1938383"/>
                <a:gd name="connsiteY46" fmla="*/ 191911 h 1106311"/>
                <a:gd name="connsiteX47" fmla="*/ 146756 w 1938383"/>
                <a:gd name="connsiteY47" fmla="*/ 146756 h 110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38383" h="1106311">
                  <a:moveTo>
                    <a:pt x="146756" y="146756"/>
                  </a:moveTo>
                  <a:cubicBezTo>
                    <a:pt x="161808" y="137349"/>
                    <a:pt x="177192" y="140373"/>
                    <a:pt x="191911" y="135467"/>
                  </a:cubicBezTo>
                  <a:cubicBezTo>
                    <a:pt x="211135" y="129059"/>
                    <a:pt x="228697" y="117804"/>
                    <a:pt x="248356" y="112889"/>
                  </a:cubicBezTo>
                  <a:cubicBezTo>
                    <a:pt x="319238" y="95169"/>
                    <a:pt x="390228" y="75803"/>
                    <a:pt x="462845" y="67734"/>
                  </a:cubicBezTo>
                  <a:cubicBezTo>
                    <a:pt x="605754" y="51855"/>
                    <a:pt x="530510" y="59530"/>
                    <a:pt x="688622" y="45156"/>
                  </a:cubicBezTo>
                  <a:cubicBezTo>
                    <a:pt x="722489" y="37630"/>
                    <a:pt x="755913" y="27724"/>
                    <a:pt x="790222" y="22578"/>
                  </a:cubicBezTo>
                  <a:cubicBezTo>
                    <a:pt x="834051" y="16004"/>
                    <a:pt x="1041883" y="2183"/>
                    <a:pt x="1072445" y="0"/>
                  </a:cubicBezTo>
                  <a:cubicBezTo>
                    <a:pt x="1083232" y="899"/>
                    <a:pt x="1211938" y="4298"/>
                    <a:pt x="1253067" y="22578"/>
                  </a:cubicBezTo>
                  <a:cubicBezTo>
                    <a:pt x="1437497" y="104547"/>
                    <a:pt x="1172010" y="10613"/>
                    <a:pt x="1377245" y="79022"/>
                  </a:cubicBezTo>
                  <a:cubicBezTo>
                    <a:pt x="1453446" y="129824"/>
                    <a:pt x="1358609" y="71567"/>
                    <a:pt x="1490134" y="124178"/>
                  </a:cubicBezTo>
                  <a:cubicBezTo>
                    <a:pt x="1502731" y="129217"/>
                    <a:pt x="1512220" y="140025"/>
                    <a:pt x="1524000" y="146756"/>
                  </a:cubicBezTo>
                  <a:cubicBezTo>
                    <a:pt x="1569914" y="172993"/>
                    <a:pt x="1564924" y="168276"/>
                    <a:pt x="1614311" y="180622"/>
                  </a:cubicBezTo>
                  <a:cubicBezTo>
                    <a:pt x="1648324" y="203297"/>
                    <a:pt x="1653229" y="208590"/>
                    <a:pt x="1693334" y="225778"/>
                  </a:cubicBezTo>
                  <a:cubicBezTo>
                    <a:pt x="1760461" y="254547"/>
                    <a:pt x="1712790" y="212408"/>
                    <a:pt x="1817511" y="282222"/>
                  </a:cubicBezTo>
                  <a:lnTo>
                    <a:pt x="1885245" y="327378"/>
                  </a:lnTo>
                  <a:cubicBezTo>
                    <a:pt x="1889008" y="338667"/>
                    <a:pt x="1891847" y="350307"/>
                    <a:pt x="1896534" y="361245"/>
                  </a:cubicBezTo>
                  <a:cubicBezTo>
                    <a:pt x="1938383" y="458893"/>
                    <a:pt x="1903925" y="360842"/>
                    <a:pt x="1930400" y="440267"/>
                  </a:cubicBezTo>
                  <a:cubicBezTo>
                    <a:pt x="1926637" y="508000"/>
                    <a:pt x="1925543" y="575935"/>
                    <a:pt x="1919111" y="643467"/>
                  </a:cubicBezTo>
                  <a:cubicBezTo>
                    <a:pt x="1917983" y="655313"/>
                    <a:pt x="1912000" y="666192"/>
                    <a:pt x="1907822" y="677334"/>
                  </a:cubicBezTo>
                  <a:cubicBezTo>
                    <a:pt x="1900707" y="696308"/>
                    <a:pt x="1892170" y="714734"/>
                    <a:pt x="1885245" y="733778"/>
                  </a:cubicBezTo>
                  <a:cubicBezTo>
                    <a:pt x="1877112" y="756144"/>
                    <a:pt x="1870193" y="778933"/>
                    <a:pt x="1862667" y="801511"/>
                  </a:cubicBezTo>
                  <a:cubicBezTo>
                    <a:pt x="1858904" y="812800"/>
                    <a:pt x="1857979" y="825477"/>
                    <a:pt x="1851378" y="835378"/>
                  </a:cubicBezTo>
                  <a:cubicBezTo>
                    <a:pt x="1843852" y="846667"/>
                    <a:pt x="1834868" y="857110"/>
                    <a:pt x="1828800" y="869245"/>
                  </a:cubicBezTo>
                  <a:cubicBezTo>
                    <a:pt x="1813591" y="899663"/>
                    <a:pt x="1823689" y="911817"/>
                    <a:pt x="1794934" y="936978"/>
                  </a:cubicBezTo>
                  <a:cubicBezTo>
                    <a:pt x="1774513" y="954847"/>
                    <a:pt x="1746388" y="962946"/>
                    <a:pt x="1727200" y="982134"/>
                  </a:cubicBezTo>
                  <a:cubicBezTo>
                    <a:pt x="1715911" y="993423"/>
                    <a:pt x="1706617" y="1007144"/>
                    <a:pt x="1693334" y="1016000"/>
                  </a:cubicBezTo>
                  <a:cubicBezTo>
                    <a:pt x="1683433" y="1022601"/>
                    <a:pt x="1670110" y="1021967"/>
                    <a:pt x="1659467" y="1027289"/>
                  </a:cubicBezTo>
                  <a:cubicBezTo>
                    <a:pt x="1585590" y="1064227"/>
                    <a:pt x="1666642" y="1033796"/>
                    <a:pt x="1591734" y="1083734"/>
                  </a:cubicBezTo>
                  <a:cubicBezTo>
                    <a:pt x="1581833" y="1090335"/>
                    <a:pt x="1569156" y="1091259"/>
                    <a:pt x="1557867" y="1095022"/>
                  </a:cubicBezTo>
                  <a:cubicBezTo>
                    <a:pt x="1550341" y="1083733"/>
                    <a:pt x="1548752" y="1062839"/>
                    <a:pt x="1535289" y="1061156"/>
                  </a:cubicBezTo>
                  <a:cubicBezTo>
                    <a:pt x="1512972" y="1058367"/>
                    <a:pt x="1445440" y="1094792"/>
                    <a:pt x="1422400" y="1106311"/>
                  </a:cubicBezTo>
                  <a:lnTo>
                    <a:pt x="936978" y="1095022"/>
                  </a:lnTo>
                  <a:cubicBezTo>
                    <a:pt x="921477" y="1094362"/>
                    <a:pt x="907036" y="1086777"/>
                    <a:pt x="891822" y="1083734"/>
                  </a:cubicBezTo>
                  <a:cubicBezTo>
                    <a:pt x="869377" y="1079245"/>
                    <a:pt x="846712" y="1075925"/>
                    <a:pt x="824089" y="1072445"/>
                  </a:cubicBezTo>
                  <a:cubicBezTo>
                    <a:pt x="797790" y="1068399"/>
                    <a:pt x="771158" y="1066374"/>
                    <a:pt x="745067" y="1061156"/>
                  </a:cubicBezTo>
                  <a:cubicBezTo>
                    <a:pt x="463785" y="1004899"/>
                    <a:pt x="809854" y="1064428"/>
                    <a:pt x="587022" y="1027289"/>
                  </a:cubicBezTo>
                  <a:lnTo>
                    <a:pt x="485422" y="993422"/>
                  </a:lnTo>
                  <a:cubicBezTo>
                    <a:pt x="465617" y="986821"/>
                    <a:pt x="425574" y="972512"/>
                    <a:pt x="406400" y="970845"/>
                  </a:cubicBezTo>
                  <a:cubicBezTo>
                    <a:pt x="335074" y="964643"/>
                    <a:pt x="263407" y="963319"/>
                    <a:pt x="191911" y="959556"/>
                  </a:cubicBezTo>
                  <a:cubicBezTo>
                    <a:pt x="180622" y="955793"/>
                    <a:pt x="167438" y="955572"/>
                    <a:pt x="158045" y="948267"/>
                  </a:cubicBezTo>
                  <a:cubicBezTo>
                    <a:pt x="128089" y="924968"/>
                    <a:pt x="79368" y="872056"/>
                    <a:pt x="56445" y="835378"/>
                  </a:cubicBezTo>
                  <a:cubicBezTo>
                    <a:pt x="42395" y="812898"/>
                    <a:pt x="18935" y="756717"/>
                    <a:pt x="11289" y="733778"/>
                  </a:cubicBezTo>
                  <a:cubicBezTo>
                    <a:pt x="6383" y="719059"/>
                    <a:pt x="3763" y="703674"/>
                    <a:pt x="0" y="688622"/>
                  </a:cubicBezTo>
                  <a:cubicBezTo>
                    <a:pt x="3763" y="579496"/>
                    <a:pt x="4478" y="470223"/>
                    <a:pt x="11289" y="361245"/>
                  </a:cubicBezTo>
                  <a:cubicBezTo>
                    <a:pt x="12031" y="349369"/>
                    <a:pt x="20449" y="339086"/>
                    <a:pt x="22578" y="327378"/>
                  </a:cubicBezTo>
                  <a:cubicBezTo>
                    <a:pt x="28005" y="297529"/>
                    <a:pt x="18581" y="263272"/>
                    <a:pt x="33867" y="237067"/>
                  </a:cubicBezTo>
                  <a:cubicBezTo>
                    <a:pt x="47540" y="213628"/>
                    <a:pt x="79022" y="206963"/>
                    <a:pt x="101600" y="191911"/>
                  </a:cubicBezTo>
                  <a:cubicBezTo>
                    <a:pt x="147989" y="160985"/>
                    <a:pt x="131704" y="156163"/>
                    <a:pt x="146756" y="14675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手繪多邊形 36"/>
            <p:cNvSpPr/>
            <p:nvPr/>
          </p:nvSpPr>
          <p:spPr>
            <a:xfrm>
              <a:off x="4492625" y="1736608"/>
              <a:ext cx="2212975" cy="1870764"/>
            </a:xfrm>
            <a:custGeom>
              <a:avLst/>
              <a:gdLst>
                <a:gd name="connsiteX0" fmla="*/ 1715911 w 2212622"/>
                <a:gd name="connsiteY0" fmla="*/ 1881 h 1870749"/>
                <a:gd name="connsiteX1" fmla="*/ 1320800 w 2212622"/>
                <a:gd name="connsiteY1" fmla="*/ 13170 h 1870749"/>
                <a:gd name="connsiteX2" fmla="*/ 1264355 w 2212622"/>
                <a:gd name="connsiteY2" fmla="*/ 24459 h 1870749"/>
                <a:gd name="connsiteX3" fmla="*/ 1196622 w 2212622"/>
                <a:gd name="connsiteY3" fmla="*/ 35748 h 1870749"/>
                <a:gd name="connsiteX4" fmla="*/ 1151466 w 2212622"/>
                <a:gd name="connsiteY4" fmla="*/ 47036 h 1870749"/>
                <a:gd name="connsiteX5" fmla="*/ 1083733 w 2212622"/>
                <a:gd name="connsiteY5" fmla="*/ 69614 h 1870749"/>
                <a:gd name="connsiteX6" fmla="*/ 948266 w 2212622"/>
                <a:gd name="connsiteY6" fmla="*/ 92192 h 1870749"/>
                <a:gd name="connsiteX7" fmla="*/ 835378 w 2212622"/>
                <a:gd name="connsiteY7" fmla="*/ 159925 h 1870749"/>
                <a:gd name="connsiteX8" fmla="*/ 756355 w 2212622"/>
                <a:gd name="connsiteY8" fmla="*/ 205081 h 1870749"/>
                <a:gd name="connsiteX9" fmla="*/ 699911 w 2212622"/>
                <a:gd name="connsiteY9" fmla="*/ 250236 h 1870749"/>
                <a:gd name="connsiteX10" fmla="*/ 666044 w 2212622"/>
                <a:gd name="connsiteY10" fmla="*/ 284103 h 1870749"/>
                <a:gd name="connsiteX11" fmla="*/ 620889 w 2212622"/>
                <a:gd name="connsiteY11" fmla="*/ 306681 h 1870749"/>
                <a:gd name="connsiteX12" fmla="*/ 553155 w 2212622"/>
                <a:gd name="connsiteY12" fmla="*/ 363125 h 1870749"/>
                <a:gd name="connsiteX13" fmla="*/ 508000 w 2212622"/>
                <a:gd name="connsiteY13" fmla="*/ 430859 h 1870749"/>
                <a:gd name="connsiteX14" fmla="*/ 428978 w 2212622"/>
                <a:gd name="connsiteY14" fmla="*/ 532459 h 1870749"/>
                <a:gd name="connsiteX15" fmla="*/ 383822 w 2212622"/>
                <a:gd name="connsiteY15" fmla="*/ 588903 h 1870749"/>
                <a:gd name="connsiteX16" fmla="*/ 316089 w 2212622"/>
                <a:gd name="connsiteY16" fmla="*/ 713081 h 1870749"/>
                <a:gd name="connsiteX17" fmla="*/ 282222 w 2212622"/>
                <a:gd name="connsiteY17" fmla="*/ 758236 h 1870749"/>
                <a:gd name="connsiteX18" fmla="*/ 203200 w 2212622"/>
                <a:gd name="connsiteY18" fmla="*/ 961436 h 1870749"/>
                <a:gd name="connsiteX19" fmla="*/ 180622 w 2212622"/>
                <a:gd name="connsiteY19" fmla="*/ 1017881 h 1870749"/>
                <a:gd name="connsiteX20" fmla="*/ 146755 w 2212622"/>
                <a:gd name="connsiteY20" fmla="*/ 1074325 h 1870749"/>
                <a:gd name="connsiteX21" fmla="*/ 124178 w 2212622"/>
                <a:gd name="connsiteY21" fmla="*/ 1130770 h 1870749"/>
                <a:gd name="connsiteX22" fmla="*/ 79022 w 2212622"/>
                <a:gd name="connsiteY22" fmla="*/ 1232370 h 1870749"/>
                <a:gd name="connsiteX23" fmla="*/ 33866 w 2212622"/>
                <a:gd name="connsiteY23" fmla="*/ 1401703 h 1870749"/>
                <a:gd name="connsiteX24" fmla="*/ 11289 w 2212622"/>
                <a:gd name="connsiteY24" fmla="*/ 1469436 h 1870749"/>
                <a:gd name="connsiteX25" fmla="*/ 0 w 2212622"/>
                <a:gd name="connsiteY25" fmla="*/ 1503303 h 1870749"/>
                <a:gd name="connsiteX26" fmla="*/ 11289 w 2212622"/>
                <a:gd name="connsiteY26" fmla="*/ 1661348 h 1870749"/>
                <a:gd name="connsiteX27" fmla="*/ 22578 w 2212622"/>
                <a:gd name="connsiteY27" fmla="*/ 1695214 h 1870749"/>
                <a:gd name="connsiteX28" fmla="*/ 124178 w 2212622"/>
                <a:gd name="connsiteY28" fmla="*/ 1740370 h 1870749"/>
                <a:gd name="connsiteX29" fmla="*/ 1286933 w 2212622"/>
                <a:gd name="connsiteY29" fmla="*/ 1751659 h 1870749"/>
                <a:gd name="connsiteX30" fmla="*/ 1377244 w 2212622"/>
                <a:gd name="connsiteY30" fmla="*/ 1774236 h 1870749"/>
                <a:gd name="connsiteX31" fmla="*/ 1422400 w 2212622"/>
                <a:gd name="connsiteY31" fmla="*/ 1796814 h 1870749"/>
                <a:gd name="connsiteX32" fmla="*/ 1512711 w 2212622"/>
                <a:gd name="connsiteY32" fmla="*/ 1808103 h 1870749"/>
                <a:gd name="connsiteX33" fmla="*/ 1580444 w 2212622"/>
                <a:gd name="connsiteY33" fmla="*/ 1819392 h 1870749"/>
                <a:gd name="connsiteX34" fmla="*/ 1659466 w 2212622"/>
                <a:gd name="connsiteY34" fmla="*/ 1830681 h 1870749"/>
                <a:gd name="connsiteX35" fmla="*/ 2020711 w 2212622"/>
                <a:gd name="connsiteY35" fmla="*/ 1774236 h 1870749"/>
                <a:gd name="connsiteX36" fmla="*/ 2054578 w 2212622"/>
                <a:gd name="connsiteY36" fmla="*/ 1729081 h 1870749"/>
                <a:gd name="connsiteX37" fmla="*/ 2065866 w 2212622"/>
                <a:gd name="connsiteY37" fmla="*/ 1695214 h 1870749"/>
                <a:gd name="connsiteX38" fmla="*/ 2099733 w 2212622"/>
                <a:gd name="connsiteY38" fmla="*/ 1650059 h 1870749"/>
                <a:gd name="connsiteX39" fmla="*/ 2122311 w 2212622"/>
                <a:gd name="connsiteY39" fmla="*/ 1616192 h 1870749"/>
                <a:gd name="connsiteX40" fmla="*/ 2156178 w 2212622"/>
                <a:gd name="connsiteY40" fmla="*/ 1525881 h 1870749"/>
                <a:gd name="connsiteX41" fmla="*/ 2178755 w 2212622"/>
                <a:gd name="connsiteY41" fmla="*/ 1480725 h 1870749"/>
                <a:gd name="connsiteX42" fmla="*/ 2212622 w 2212622"/>
                <a:gd name="connsiteY42" fmla="*/ 1379125 h 1870749"/>
                <a:gd name="connsiteX43" fmla="*/ 2201333 w 2212622"/>
                <a:gd name="connsiteY43" fmla="*/ 1175925 h 1870749"/>
                <a:gd name="connsiteX44" fmla="*/ 2190044 w 2212622"/>
                <a:gd name="connsiteY44" fmla="*/ 1108192 h 1870749"/>
                <a:gd name="connsiteX45" fmla="*/ 2178755 w 2212622"/>
                <a:gd name="connsiteY45" fmla="*/ 1006592 h 1870749"/>
                <a:gd name="connsiteX46" fmla="*/ 2156178 w 2212622"/>
                <a:gd name="connsiteY46" fmla="*/ 950148 h 1870749"/>
                <a:gd name="connsiteX47" fmla="*/ 2133600 w 2212622"/>
                <a:gd name="connsiteY47" fmla="*/ 837259 h 1870749"/>
                <a:gd name="connsiteX48" fmla="*/ 2099733 w 2212622"/>
                <a:gd name="connsiteY48" fmla="*/ 735659 h 1870749"/>
                <a:gd name="connsiteX49" fmla="*/ 2054578 w 2212622"/>
                <a:gd name="connsiteY49" fmla="*/ 622770 h 1870749"/>
                <a:gd name="connsiteX50" fmla="*/ 2009422 w 2212622"/>
                <a:gd name="connsiteY50" fmla="*/ 464725 h 1870749"/>
                <a:gd name="connsiteX51" fmla="*/ 1986844 w 2212622"/>
                <a:gd name="connsiteY51" fmla="*/ 408281 h 1870749"/>
                <a:gd name="connsiteX52" fmla="*/ 1975555 w 2212622"/>
                <a:gd name="connsiteY52" fmla="*/ 374414 h 1870749"/>
                <a:gd name="connsiteX53" fmla="*/ 1952978 w 2212622"/>
                <a:gd name="connsiteY53" fmla="*/ 317970 h 1870749"/>
                <a:gd name="connsiteX54" fmla="*/ 1930400 w 2212622"/>
                <a:gd name="connsiteY54" fmla="*/ 250236 h 1870749"/>
                <a:gd name="connsiteX55" fmla="*/ 1919111 w 2212622"/>
                <a:gd name="connsiteY55" fmla="*/ 216370 h 1870749"/>
                <a:gd name="connsiteX56" fmla="*/ 1896533 w 2212622"/>
                <a:gd name="connsiteY56" fmla="*/ 137348 h 1870749"/>
                <a:gd name="connsiteX57" fmla="*/ 1873955 w 2212622"/>
                <a:gd name="connsiteY57" fmla="*/ 103481 h 1870749"/>
                <a:gd name="connsiteX58" fmla="*/ 1817511 w 2212622"/>
                <a:gd name="connsiteY58" fmla="*/ 13170 h 1870749"/>
                <a:gd name="connsiteX59" fmla="*/ 1772355 w 2212622"/>
                <a:gd name="connsiteY59" fmla="*/ 1881 h 1870749"/>
                <a:gd name="connsiteX60" fmla="*/ 1715911 w 2212622"/>
                <a:gd name="connsiteY60" fmla="*/ 1881 h 187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212622" h="1870749">
                  <a:moveTo>
                    <a:pt x="1715911" y="1881"/>
                  </a:moveTo>
                  <a:cubicBezTo>
                    <a:pt x="1640652" y="3762"/>
                    <a:pt x="1452393" y="6590"/>
                    <a:pt x="1320800" y="13170"/>
                  </a:cubicBezTo>
                  <a:cubicBezTo>
                    <a:pt x="1301636" y="14128"/>
                    <a:pt x="1283233" y="21027"/>
                    <a:pt x="1264355" y="24459"/>
                  </a:cubicBezTo>
                  <a:cubicBezTo>
                    <a:pt x="1241835" y="28554"/>
                    <a:pt x="1219067" y="31259"/>
                    <a:pt x="1196622" y="35748"/>
                  </a:cubicBezTo>
                  <a:cubicBezTo>
                    <a:pt x="1181408" y="38791"/>
                    <a:pt x="1166327" y="42578"/>
                    <a:pt x="1151466" y="47036"/>
                  </a:cubicBezTo>
                  <a:cubicBezTo>
                    <a:pt x="1128671" y="53874"/>
                    <a:pt x="1107208" y="65701"/>
                    <a:pt x="1083733" y="69614"/>
                  </a:cubicBezTo>
                  <a:lnTo>
                    <a:pt x="948266" y="92192"/>
                  </a:lnTo>
                  <a:cubicBezTo>
                    <a:pt x="776021" y="178316"/>
                    <a:pt x="966082" y="78236"/>
                    <a:pt x="835378" y="159925"/>
                  </a:cubicBezTo>
                  <a:cubicBezTo>
                    <a:pt x="760379" y="206799"/>
                    <a:pt x="818501" y="158472"/>
                    <a:pt x="756355" y="205081"/>
                  </a:cubicBezTo>
                  <a:cubicBezTo>
                    <a:pt x="737079" y="219538"/>
                    <a:pt x="718044" y="234370"/>
                    <a:pt x="699911" y="250236"/>
                  </a:cubicBezTo>
                  <a:cubicBezTo>
                    <a:pt x="687896" y="260749"/>
                    <a:pt x="679035" y="274823"/>
                    <a:pt x="666044" y="284103"/>
                  </a:cubicBezTo>
                  <a:cubicBezTo>
                    <a:pt x="652350" y="293884"/>
                    <a:pt x="635941" y="299155"/>
                    <a:pt x="620889" y="306681"/>
                  </a:cubicBezTo>
                  <a:cubicBezTo>
                    <a:pt x="542784" y="423839"/>
                    <a:pt x="667740" y="248540"/>
                    <a:pt x="553155" y="363125"/>
                  </a:cubicBezTo>
                  <a:cubicBezTo>
                    <a:pt x="533968" y="382312"/>
                    <a:pt x="524047" y="408977"/>
                    <a:pt x="508000" y="430859"/>
                  </a:cubicBezTo>
                  <a:cubicBezTo>
                    <a:pt x="482628" y="465457"/>
                    <a:pt x="455485" y="498723"/>
                    <a:pt x="428978" y="532459"/>
                  </a:cubicBezTo>
                  <a:cubicBezTo>
                    <a:pt x="414092" y="551405"/>
                    <a:pt x="394598" y="567352"/>
                    <a:pt x="383822" y="588903"/>
                  </a:cubicBezTo>
                  <a:cubicBezTo>
                    <a:pt x="358115" y="640316"/>
                    <a:pt x="347319" y="666235"/>
                    <a:pt x="316089" y="713081"/>
                  </a:cubicBezTo>
                  <a:cubicBezTo>
                    <a:pt x="305652" y="728736"/>
                    <a:pt x="293511" y="743184"/>
                    <a:pt x="282222" y="758236"/>
                  </a:cubicBezTo>
                  <a:cubicBezTo>
                    <a:pt x="203084" y="995649"/>
                    <a:pt x="272141" y="809765"/>
                    <a:pt x="203200" y="961436"/>
                  </a:cubicBezTo>
                  <a:cubicBezTo>
                    <a:pt x="194815" y="979884"/>
                    <a:pt x="189685" y="999756"/>
                    <a:pt x="180622" y="1017881"/>
                  </a:cubicBezTo>
                  <a:cubicBezTo>
                    <a:pt x="170809" y="1037506"/>
                    <a:pt x="156568" y="1054700"/>
                    <a:pt x="146755" y="1074325"/>
                  </a:cubicBezTo>
                  <a:cubicBezTo>
                    <a:pt x="137693" y="1092450"/>
                    <a:pt x="132408" y="1112252"/>
                    <a:pt x="124178" y="1130770"/>
                  </a:cubicBezTo>
                  <a:cubicBezTo>
                    <a:pt x="91208" y="1204953"/>
                    <a:pt x="109450" y="1147171"/>
                    <a:pt x="79022" y="1232370"/>
                  </a:cubicBezTo>
                  <a:cubicBezTo>
                    <a:pt x="173" y="1453146"/>
                    <a:pt x="75224" y="1236267"/>
                    <a:pt x="33866" y="1401703"/>
                  </a:cubicBezTo>
                  <a:cubicBezTo>
                    <a:pt x="28094" y="1424791"/>
                    <a:pt x="18815" y="1446858"/>
                    <a:pt x="11289" y="1469436"/>
                  </a:cubicBezTo>
                  <a:lnTo>
                    <a:pt x="0" y="1503303"/>
                  </a:lnTo>
                  <a:cubicBezTo>
                    <a:pt x="3763" y="1555985"/>
                    <a:pt x="5118" y="1608894"/>
                    <a:pt x="11289" y="1661348"/>
                  </a:cubicBezTo>
                  <a:cubicBezTo>
                    <a:pt x="12679" y="1673166"/>
                    <a:pt x="15145" y="1685922"/>
                    <a:pt x="22578" y="1695214"/>
                  </a:cubicBezTo>
                  <a:cubicBezTo>
                    <a:pt x="39016" y="1715761"/>
                    <a:pt x="108880" y="1740221"/>
                    <a:pt x="124178" y="1740370"/>
                  </a:cubicBezTo>
                  <a:lnTo>
                    <a:pt x="1286933" y="1751659"/>
                  </a:lnTo>
                  <a:cubicBezTo>
                    <a:pt x="1317037" y="1759185"/>
                    <a:pt x="1349490" y="1760359"/>
                    <a:pt x="1377244" y="1774236"/>
                  </a:cubicBezTo>
                  <a:cubicBezTo>
                    <a:pt x="1392296" y="1781762"/>
                    <a:pt x="1406074" y="1792732"/>
                    <a:pt x="1422400" y="1796814"/>
                  </a:cubicBezTo>
                  <a:cubicBezTo>
                    <a:pt x="1451832" y="1804172"/>
                    <a:pt x="1482678" y="1803813"/>
                    <a:pt x="1512711" y="1808103"/>
                  </a:cubicBezTo>
                  <a:cubicBezTo>
                    <a:pt x="1535370" y="1811340"/>
                    <a:pt x="1557821" y="1815912"/>
                    <a:pt x="1580444" y="1819392"/>
                  </a:cubicBezTo>
                  <a:cubicBezTo>
                    <a:pt x="1606743" y="1823438"/>
                    <a:pt x="1633125" y="1826918"/>
                    <a:pt x="1659466" y="1830681"/>
                  </a:cubicBezTo>
                  <a:cubicBezTo>
                    <a:pt x="1702937" y="1829009"/>
                    <a:pt x="1948325" y="1870749"/>
                    <a:pt x="2020711" y="1774236"/>
                  </a:cubicBezTo>
                  <a:lnTo>
                    <a:pt x="2054578" y="1729081"/>
                  </a:lnTo>
                  <a:cubicBezTo>
                    <a:pt x="2058341" y="1717792"/>
                    <a:pt x="2059962" y="1705546"/>
                    <a:pt x="2065866" y="1695214"/>
                  </a:cubicBezTo>
                  <a:cubicBezTo>
                    <a:pt x="2075201" y="1678878"/>
                    <a:pt x="2088797" y="1665369"/>
                    <a:pt x="2099733" y="1650059"/>
                  </a:cubicBezTo>
                  <a:cubicBezTo>
                    <a:pt x="2107619" y="1639019"/>
                    <a:pt x="2115580" y="1627972"/>
                    <a:pt x="2122311" y="1616192"/>
                  </a:cubicBezTo>
                  <a:cubicBezTo>
                    <a:pt x="2168025" y="1536193"/>
                    <a:pt x="2125875" y="1606691"/>
                    <a:pt x="2156178" y="1525881"/>
                  </a:cubicBezTo>
                  <a:cubicBezTo>
                    <a:pt x="2162087" y="1510124"/>
                    <a:pt x="2172714" y="1496432"/>
                    <a:pt x="2178755" y="1480725"/>
                  </a:cubicBezTo>
                  <a:cubicBezTo>
                    <a:pt x="2191570" y="1447406"/>
                    <a:pt x="2212622" y="1379125"/>
                    <a:pt x="2212622" y="1379125"/>
                  </a:cubicBezTo>
                  <a:cubicBezTo>
                    <a:pt x="2208859" y="1311392"/>
                    <a:pt x="2206967" y="1243528"/>
                    <a:pt x="2201333" y="1175925"/>
                  </a:cubicBezTo>
                  <a:cubicBezTo>
                    <a:pt x="2199432" y="1153115"/>
                    <a:pt x="2193069" y="1130880"/>
                    <a:pt x="2190044" y="1108192"/>
                  </a:cubicBezTo>
                  <a:cubicBezTo>
                    <a:pt x="2185540" y="1074416"/>
                    <a:pt x="2185895" y="1039911"/>
                    <a:pt x="2178755" y="1006592"/>
                  </a:cubicBezTo>
                  <a:cubicBezTo>
                    <a:pt x="2174509" y="986778"/>
                    <a:pt x="2162586" y="969372"/>
                    <a:pt x="2156178" y="950148"/>
                  </a:cubicBezTo>
                  <a:cubicBezTo>
                    <a:pt x="2133646" y="882552"/>
                    <a:pt x="2155836" y="920642"/>
                    <a:pt x="2133600" y="837259"/>
                  </a:cubicBezTo>
                  <a:cubicBezTo>
                    <a:pt x="2124402" y="802766"/>
                    <a:pt x="2112991" y="768804"/>
                    <a:pt x="2099733" y="735659"/>
                  </a:cubicBezTo>
                  <a:cubicBezTo>
                    <a:pt x="2084681" y="698029"/>
                    <a:pt x="2065712" y="661739"/>
                    <a:pt x="2054578" y="622770"/>
                  </a:cubicBezTo>
                  <a:cubicBezTo>
                    <a:pt x="2039526" y="570088"/>
                    <a:pt x="2029771" y="515596"/>
                    <a:pt x="2009422" y="464725"/>
                  </a:cubicBezTo>
                  <a:cubicBezTo>
                    <a:pt x="2001896" y="445910"/>
                    <a:pt x="1993959" y="427255"/>
                    <a:pt x="1986844" y="408281"/>
                  </a:cubicBezTo>
                  <a:cubicBezTo>
                    <a:pt x="1982666" y="397139"/>
                    <a:pt x="1979733" y="385556"/>
                    <a:pt x="1975555" y="374414"/>
                  </a:cubicBezTo>
                  <a:cubicBezTo>
                    <a:pt x="1968440" y="355440"/>
                    <a:pt x="1959903" y="337014"/>
                    <a:pt x="1952978" y="317970"/>
                  </a:cubicBezTo>
                  <a:cubicBezTo>
                    <a:pt x="1944845" y="295604"/>
                    <a:pt x="1937926" y="272814"/>
                    <a:pt x="1930400" y="250236"/>
                  </a:cubicBezTo>
                  <a:cubicBezTo>
                    <a:pt x="1926637" y="238947"/>
                    <a:pt x="1921997" y="227914"/>
                    <a:pt x="1919111" y="216370"/>
                  </a:cubicBezTo>
                  <a:cubicBezTo>
                    <a:pt x="1915494" y="201901"/>
                    <a:pt x="1904631" y="153544"/>
                    <a:pt x="1896533" y="137348"/>
                  </a:cubicBezTo>
                  <a:cubicBezTo>
                    <a:pt x="1890465" y="125213"/>
                    <a:pt x="1879465" y="115879"/>
                    <a:pt x="1873955" y="103481"/>
                  </a:cubicBezTo>
                  <a:cubicBezTo>
                    <a:pt x="1848330" y="45823"/>
                    <a:pt x="1870472" y="35868"/>
                    <a:pt x="1817511" y="13170"/>
                  </a:cubicBezTo>
                  <a:cubicBezTo>
                    <a:pt x="1803250" y="7058"/>
                    <a:pt x="1787659" y="4432"/>
                    <a:pt x="1772355" y="1881"/>
                  </a:cubicBezTo>
                  <a:cubicBezTo>
                    <a:pt x="1764932" y="644"/>
                    <a:pt x="1791170" y="0"/>
                    <a:pt x="1715911" y="188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cxnSp>
        <p:nvCxnSpPr>
          <p:cNvPr id="11" name="直線接點 22"/>
          <p:cNvCxnSpPr/>
          <p:nvPr/>
        </p:nvCxnSpPr>
        <p:spPr>
          <a:xfrm rot="16200000" flipH="1">
            <a:off x="2133600" y="3178174"/>
            <a:ext cx="784225" cy="936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4"/>
          <p:cNvCxnSpPr/>
          <p:nvPr/>
        </p:nvCxnSpPr>
        <p:spPr>
          <a:xfrm rot="16200000" flipH="1">
            <a:off x="1560512" y="3694112"/>
            <a:ext cx="838200"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5"/>
          <p:cNvCxnSpPr/>
          <p:nvPr/>
        </p:nvCxnSpPr>
        <p:spPr>
          <a:xfrm>
            <a:off x="1981200" y="4038600"/>
            <a:ext cx="9906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5"/>
          <p:cNvSpPr txBox="1">
            <a:spLocks noChangeArrowheads="1"/>
          </p:cNvSpPr>
          <p:nvPr/>
        </p:nvSpPr>
        <p:spPr bwMode="auto">
          <a:xfrm>
            <a:off x="1643062" y="28908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b</a:t>
            </a:r>
            <a:endParaRPr lang="en-US" altLang="zh-TW" sz="2400" baseline="-25000" dirty="0">
              <a:latin typeface="Times New Roman" pitchFamily="18" charset="0"/>
              <a:cs typeface="Times New Roman" pitchFamily="18" charset="0"/>
            </a:endParaRPr>
          </a:p>
        </p:txBody>
      </p:sp>
      <p:sp>
        <p:nvSpPr>
          <p:cNvPr id="15" name="Text Box 65"/>
          <p:cNvSpPr txBox="1">
            <a:spLocks noChangeArrowheads="1"/>
          </p:cNvSpPr>
          <p:nvPr/>
        </p:nvSpPr>
        <p:spPr bwMode="auto">
          <a:xfrm>
            <a:off x="1643062" y="39576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a</a:t>
            </a:r>
            <a:endParaRPr lang="en-US" altLang="zh-TW" sz="2400" baseline="-25000" dirty="0">
              <a:latin typeface="Times New Roman" pitchFamily="18" charset="0"/>
              <a:cs typeface="Times New Roman" pitchFamily="18" charset="0"/>
            </a:endParaRPr>
          </a:p>
        </p:txBody>
      </p:sp>
      <p:sp>
        <p:nvSpPr>
          <p:cNvPr id="16" name="Text Box 65"/>
          <p:cNvSpPr txBox="1">
            <a:spLocks noChangeArrowheads="1"/>
          </p:cNvSpPr>
          <p:nvPr/>
        </p:nvSpPr>
        <p:spPr bwMode="auto">
          <a:xfrm>
            <a:off x="2879725" y="4033837"/>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c</a:t>
            </a:r>
            <a:endParaRPr lang="en-US" altLang="zh-TW" sz="2400" baseline="-25000" dirty="0">
              <a:latin typeface="Times New Roman" pitchFamily="18" charset="0"/>
              <a:cs typeface="Times New Roman" pitchFamily="18" charset="0"/>
            </a:endParaRPr>
          </a:p>
        </p:txBody>
      </p:sp>
      <p:cxnSp>
        <p:nvCxnSpPr>
          <p:cNvPr id="17" name="直線接點 18"/>
          <p:cNvCxnSpPr/>
          <p:nvPr/>
        </p:nvCxnSpPr>
        <p:spPr>
          <a:xfrm>
            <a:off x="3886200" y="3503612"/>
            <a:ext cx="9906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Box 65"/>
          <p:cNvSpPr txBox="1">
            <a:spLocks noChangeArrowheads="1"/>
          </p:cNvSpPr>
          <p:nvPr/>
        </p:nvSpPr>
        <p:spPr bwMode="auto">
          <a:xfrm>
            <a:off x="3471862" y="34242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d</a:t>
            </a:r>
            <a:endParaRPr lang="en-US" altLang="zh-TW" sz="2400" baseline="-25000" dirty="0">
              <a:latin typeface="Times New Roman" pitchFamily="18" charset="0"/>
              <a:cs typeface="Times New Roman" pitchFamily="18" charset="0"/>
            </a:endParaRPr>
          </a:p>
        </p:txBody>
      </p:sp>
      <p:sp>
        <p:nvSpPr>
          <p:cNvPr id="19" name="Text Box 65"/>
          <p:cNvSpPr txBox="1">
            <a:spLocks noChangeArrowheads="1"/>
          </p:cNvSpPr>
          <p:nvPr/>
        </p:nvSpPr>
        <p:spPr bwMode="auto">
          <a:xfrm>
            <a:off x="4860925" y="3429000"/>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e</a:t>
            </a:r>
            <a:endParaRPr lang="en-US" altLang="zh-TW" sz="2400" baseline="-25000" dirty="0">
              <a:latin typeface="Times New Roman" pitchFamily="18" charset="0"/>
              <a:cs typeface="Times New Roman" pitchFamily="18" charset="0"/>
            </a:endParaRPr>
          </a:p>
        </p:txBody>
      </p:sp>
      <p:cxnSp>
        <p:nvCxnSpPr>
          <p:cNvPr id="20" name="直線接點 19"/>
          <p:cNvCxnSpPr/>
          <p:nvPr/>
        </p:nvCxnSpPr>
        <p:spPr>
          <a:xfrm>
            <a:off x="5791200" y="3960812"/>
            <a:ext cx="9906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rot="5400000">
            <a:off x="6361112" y="3541712"/>
            <a:ext cx="838200"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Box 65"/>
          <p:cNvSpPr txBox="1">
            <a:spLocks noChangeArrowheads="1"/>
          </p:cNvSpPr>
          <p:nvPr/>
        </p:nvSpPr>
        <p:spPr bwMode="auto">
          <a:xfrm>
            <a:off x="5410200" y="38814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h</a:t>
            </a:r>
            <a:endParaRPr lang="en-US" altLang="zh-TW" sz="2400" baseline="-25000" dirty="0">
              <a:latin typeface="Times New Roman" pitchFamily="18" charset="0"/>
              <a:cs typeface="Times New Roman" pitchFamily="18" charset="0"/>
            </a:endParaRPr>
          </a:p>
        </p:txBody>
      </p:sp>
      <p:sp>
        <p:nvSpPr>
          <p:cNvPr id="23" name="Text Box 65"/>
          <p:cNvSpPr txBox="1">
            <a:spLocks noChangeArrowheads="1"/>
          </p:cNvSpPr>
          <p:nvPr/>
        </p:nvSpPr>
        <p:spPr bwMode="auto">
          <a:xfrm>
            <a:off x="6672262" y="3957637"/>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g</a:t>
            </a:r>
            <a:endParaRPr lang="en-US" altLang="zh-TW" sz="2400" baseline="-25000" dirty="0">
              <a:latin typeface="Times New Roman" pitchFamily="18" charset="0"/>
              <a:cs typeface="Times New Roman" pitchFamily="18" charset="0"/>
            </a:endParaRPr>
          </a:p>
        </p:txBody>
      </p:sp>
      <p:sp>
        <p:nvSpPr>
          <p:cNvPr id="24" name="Text Box 65"/>
          <p:cNvSpPr txBox="1">
            <a:spLocks noChangeArrowheads="1"/>
          </p:cNvSpPr>
          <p:nvPr/>
        </p:nvSpPr>
        <p:spPr bwMode="auto">
          <a:xfrm>
            <a:off x="6477000" y="2738437"/>
            <a:ext cx="269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f</a:t>
            </a:r>
            <a:endParaRPr lang="en-US" altLang="zh-TW" sz="2400" baseline="-25000">
              <a:latin typeface="Times New Roman" pitchFamily="18" charset="0"/>
              <a:cs typeface="Times New Roman" pitchFamily="18" charset="0"/>
            </a:endParaRPr>
          </a:p>
        </p:txBody>
      </p:sp>
      <p:sp>
        <p:nvSpPr>
          <p:cNvPr id="25" name="Oval 7"/>
          <p:cNvSpPr>
            <a:spLocks noChangeArrowheads="1"/>
          </p:cNvSpPr>
          <p:nvPr/>
        </p:nvSpPr>
        <p:spPr bwMode="auto">
          <a:xfrm>
            <a:off x="1905000" y="3124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26" name="Oval 7"/>
          <p:cNvSpPr>
            <a:spLocks noChangeArrowheads="1"/>
          </p:cNvSpPr>
          <p:nvPr/>
        </p:nvSpPr>
        <p:spPr bwMode="auto">
          <a:xfrm>
            <a:off x="2895600" y="3962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27" name="Oval 7"/>
          <p:cNvSpPr>
            <a:spLocks noChangeArrowheads="1"/>
          </p:cNvSpPr>
          <p:nvPr/>
        </p:nvSpPr>
        <p:spPr bwMode="auto">
          <a:xfrm>
            <a:off x="1905000" y="3962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28" name="Oval 7"/>
          <p:cNvSpPr>
            <a:spLocks noChangeArrowheads="1"/>
          </p:cNvSpPr>
          <p:nvPr/>
        </p:nvSpPr>
        <p:spPr bwMode="auto">
          <a:xfrm>
            <a:off x="3810000" y="3429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29" name="Oval 7"/>
          <p:cNvSpPr>
            <a:spLocks noChangeArrowheads="1"/>
          </p:cNvSpPr>
          <p:nvPr/>
        </p:nvSpPr>
        <p:spPr bwMode="auto">
          <a:xfrm>
            <a:off x="4800600" y="3429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0" name="Oval 7"/>
          <p:cNvSpPr>
            <a:spLocks noChangeArrowheads="1"/>
          </p:cNvSpPr>
          <p:nvPr/>
        </p:nvSpPr>
        <p:spPr bwMode="auto">
          <a:xfrm>
            <a:off x="6705600" y="3048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1" name="Oval 7"/>
          <p:cNvSpPr>
            <a:spLocks noChangeArrowheads="1"/>
          </p:cNvSpPr>
          <p:nvPr/>
        </p:nvSpPr>
        <p:spPr bwMode="auto">
          <a:xfrm>
            <a:off x="6705600" y="3886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2" name="Oval 7"/>
          <p:cNvSpPr>
            <a:spLocks noChangeArrowheads="1"/>
          </p:cNvSpPr>
          <p:nvPr/>
        </p:nvSpPr>
        <p:spPr bwMode="auto">
          <a:xfrm>
            <a:off x="5715000" y="3886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3" name="Text Box 65"/>
              <p:cNvSpPr txBox="1">
                <a:spLocks noChangeArrowheads="1"/>
              </p:cNvSpPr>
              <p:nvPr/>
            </p:nvSpPr>
            <p:spPr bwMode="auto">
              <a:xfrm>
                <a:off x="2481262" y="2662237"/>
                <a:ext cx="582275" cy="4531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TW" sz="2400" i="1" spc="20">
                              <a:latin typeface="Cambria Math"/>
                              <a:cs typeface="Times New Roman" pitchFamily="18" charset="0"/>
                            </a:rPr>
                          </m:ctrlPr>
                        </m:sSubPr>
                        <m:e>
                          <m:r>
                            <a:rPr lang="en-US" altLang="zh-TW" sz="2400" i="1" spc="20">
                              <a:latin typeface="Cambria Math"/>
                              <a:cs typeface="Times New Roman" pitchFamily="18" charset="0"/>
                            </a:rPr>
                            <m:t>𝐻</m:t>
                          </m:r>
                        </m:e>
                        <m:sub>
                          <m:r>
                            <a:rPr lang="en-US" altLang="zh-TW" sz="2400" i="1" spc="20">
                              <a:latin typeface="Cambria Math"/>
                              <a:cs typeface="Times New Roman" pitchFamily="18" charset="0"/>
                            </a:rPr>
                            <m:t>1</m:t>
                          </m:r>
                        </m:sub>
                      </m:sSub>
                    </m:oMath>
                  </m:oMathPara>
                </a14:m>
                <a:endParaRPr lang="en-US" altLang="zh-TW" sz="2400" baseline="-25000" dirty="0">
                  <a:latin typeface="Times New Roman" pitchFamily="18" charset="0"/>
                  <a:cs typeface="Times New Roman" pitchFamily="18" charset="0"/>
                </a:endParaRPr>
              </a:p>
            </p:txBody>
          </p:sp>
        </mc:Choice>
        <mc:Fallback xmlns="">
          <p:sp>
            <p:nvSpPr>
              <p:cNvPr id="33" name="Text Box 65"/>
              <p:cNvSpPr txBox="1">
                <a:spLocks noRot="1" noChangeAspect="1" noMove="1" noResize="1" noEditPoints="1" noAdjustHandles="1" noChangeArrowheads="1" noChangeShapeType="1" noTextEdit="1"/>
              </p:cNvSpPr>
              <p:nvPr/>
            </p:nvSpPr>
            <p:spPr bwMode="auto">
              <a:xfrm>
                <a:off x="2481262" y="2662237"/>
                <a:ext cx="582275" cy="453137"/>
              </a:xfrm>
              <a:prstGeom prst="rect">
                <a:avLst/>
              </a:prstGeom>
              <a:blipFill rotWithShape="1">
                <a:blip r:embed="rId4"/>
                <a:stretch>
                  <a:fillRect b="-40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 Box 65"/>
              <p:cNvSpPr txBox="1">
                <a:spLocks noChangeArrowheads="1"/>
              </p:cNvSpPr>
              <p:nvPr/>
            </p:nvSpPr>
            <p:spPr bwMode="auto">
              <a:xfrm>
                <a:off x="3852862" y="2586037"/>
                <a:ext cx="589392" cy="4531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TW" sz="2400" i="1" spc="20" smtClean="0">
                              <a:latin typeface="Cambria Math"/>
                              <a:cs typeface="Times New Roman" pitchFamily="18" charset="0"/>
                            </a:rPr>
                          </m:ctrlPr>
                        </m:sSubPr>
                        <m:e>
                          <m:r>
                            <a:rPr lang="en-US" altLang="zh-TW" sz="2400" i="1" spc="20">
                              <a:latin typeface="Cambria Math"/>
                              <a:cs typeface="Times New Roman" pitchFamily="18" charset="0"/>
                            </a:rPr>
                            <m:t>𝐻</m:t>
                          </m:r>
                        </m:e>
                        <m:sub>
                          <m:r>
                            <a:rPr lang="en-US" altLang="zh-TW" sz="2400" b="0" i="1" spc="20" smtClean="0">
                              <a:latin typeface="Cambria Math"/>
                              <a:cs typeface="Times New Roman" pitchFamily="18" charset="0"/>
                            </a:rPr>
                            <m:t>2</m:t>
                          </m:r>
                        </m:sub>
                      </m:sSub>
                    </m:oMath>
                  </m:oMathPara>
                </a14:m>
                <a:endParaRPr lang="en-US" altLang="zh-TW" sz="2400" baseline="-25000" dirty="0">
                  <a:latin typeface="Times New Roman" pitchFamily="18" charset="0"/>
                  <a:cs typeface="Times New Roman" pitchFamily="18" charset="0"/>
                </a:endParaRPr>
              </a:p>
            </p:txBody>
          </p:sp>
        </mc:Choice>
        <mc:Fallback xmlns="">
          <p:sp>
            <p:nvSpPr>
              <p:cNvPr id="34" name="Text Box 65"/>
              <p:cNvSpPr txBox="1">
                <a:spLocks noRot="1" noChangeAspect="1" noMove="1" noResize="1" noEditPoints="1" noAdjustHandles="1" noChangeArrowheads="1" noChangeShapeType="1" noTextEdit="1"/>
              </p:cNvSpPr>
              <p:nvPr/>
            </p:nvSpPr>
            <p:spPr bwMode="auto">
              <a:xfrm>
                <a:off x="3852862" y="2586037"/>
                <a:ext cx="589392" cy="453137"/>
              </a:xfrm>
              <a:prstGeom prst="rect">
                <a:avLst/>
              </a:prstGeom>
              <a:blipFill rotWithShape="1">
                <a:blip r:embed="rId5"/>
                <a:stretch>
                  <a:fillRect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5" name="Text Box 65"/>
          <p:cNvSpPr txBox="1">
            <a:spLocks noChangeArrowheads="1"/>
          </p:cNvSpPr>
          <p:nvPr/>
        </p:nvSpPr>
        <p:spPr bwMode="auto">
          <a:xfrm>
            <a:off x="4233862" y="4338637"/>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baseline="-25000" dirty="0" smtClean="0">
                <a:latin typeface="Times New Roman" pitchFamily="18" charset="0"/>
                <a:cs typeface="Times New Roman" pitchFamily="18" charset="0"/>
              </a:rPr>
              <a:t>H</a:t>
            </a:r>
            <a:endParaRPr lang="en-US" altLang="zh-TW" sz="2400" baseline="-25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6" name="Text Box 65"/>
              <p:cNvSpPr txBox="1">
                <a:spLocks noChangeArrowheads="1"/>
              </p:cNvSpPr>
              <p:nvPr/>
            </p:nvSpPr>
            <p:spPr bwMode="auto">
              <a:xfrm>
                <a:off x="7281862" y="3043237"/>
                <a:ext cx="589392" cy="4531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TW" sz="2400" i="1" spc="20" smtClean="0">
                              <a:latin typeface="Cambria Math"/>
                              <a:cs typeface="Times New Roman" pitchFamily="18" charset="0"/>
                            </a:rPr>
                          </m:ctrlPr>
                        </m:sSubPr>
                        <m:e>
                          <m:r>
                            <a:rPr lang="en-US" altLang="zh-TW" sz="2400" i="1" spc="20">
                              <a:latin typeface="Cambria Math"/>
                              <a:cs typeface="Times New Roman" pitchFamily="18" charset="0"/>
                            </a:rPr>
                            <m:t>𝐻</m:t>
                          </m:r>
                        </m:e>
                        <m:sub>
                          <m:r>
                            <a:rPr lang="en-US" altLang="zh-TW" sz="2400" b="0" i="1" spc="20" smtClean="0">
                              <a:latin typeface="Cambria Math"/>
                              <a:cs typeface="Times New Roman" pitchFamily="18" charset="0"/>
                            </a:rPr>
                            <m:t>3</m:t>
                          </m:r>
                        </m:sub>
                      </m:sSub>
                    </m:oMath>
                  </m:oMathPara>
                </a14:m>
                <a:endParaRPr lang="en-US" altLang="zh-TW" sz="2400" baseline="-25000" dirty="0">
                  <a:latin typeface="Times New Roman" pitchFamily="18" charset="0"/>
                  <a:cs typeface="Times New Roman" pitchFamily="18" charset="0"/>
                </a:endParaRPr>
              </a:p>
            </p:txBody>
          </p:sp>
        </mc:Choice>
        <mc:Fallback xmlns="">
          <p:sp>
            <p:nvSpPr>
              <p:cNvPr id="36" name="Text Box 65"/>
              <p:cNvSpPr txBox="1">
                <a:spLocks noRot="1" noChangeAspect="1" noMove="1" noResize="1" noEditPoints="1" noAdjustHandles="1" noChangeArrowheads="1" noChangeShapeType="1" noTextEdit="1"/>
              </p:cNvSpPr>
              <p:nvPr/>
            </p:nvSpPr>
            <p:spPr bwMode="auto">
              <a:xfrm>
                <a:off x="7281862" y="3043237"/>
                <a:ext cx="589392" cy="453137"/>
              </a:xfrm>
              <a:prstGeom prst="rect">
                <a:avLst/>
              </a:prstGeom>
              <a:blipFill rotWithShape="1">
                <a:blip r:embed="rId6"/>
                <a:stretch>
                  <a:fillRect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6104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2286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smtClean="0">
                <a:latin typeface="Times New Roman" pitchFamily="18" charset="0"/>
                <a:cs typeface="Times New Roman" pitchFamily="18" charset="0"/>
              </a:rPr>
              <a:t>Definition: </a:t>
            </a:r>
            <a:endParaRPr lang="en-US" altLang="zh-TW" sz="2000" dirty="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A </a:t>
            </a:r>
            <a:r>
              <a:rPr lang="en-US" altLang="zh-TW" sz="2000" b="1" i="1" spc="20" dirty="0">
                <a:latin typeface="Times New Roman" pitchFamily="18" charset="0"/>
                <a:ea typeface="DejaVu Sans" charset="0"/>
                <a:cs typeface="Times New Roman" pitchFamily="18" charset="0"/>
              </a:rPr>
              <a:t>cut vertex </a:t>
            </a:r>
            <a:r>
              <a:rPr lang="en-US" altLang="zh-TW" sz="2000" spc="20" dirty="0">
                <a:latin typeface="Times New Roman" pitchFamily="18" charset="0"/>
                <a:ea typeface="DejaVu Sans" charset="0"/>
                <a:cs typeface="Times New Roman" pitchFamily="18" charset="0"/>
              </a:rPr>
              <a:t>separates one connected component into several components if it is </a:t>
            </a:r>
            <a:r>
              <a:rPr lang="en-US" altLang="zh-TW" sz="2000" spc="20" dirty="0" smtClean="0">
                <a:latin typeface="Times New Roman" pitchFamily="18" charset="0"/>
                <a:ea typeface="DejaVu Sans" charset="0"/>
                <a:cs typeface="Times New Roman" pitchFamily="18" charset="0"/>
              </a:rPr>
              <a:t>removed.</a:t>
            </a:r>
          </a:p>
          <a:p>
            <a:pPr marL="800100" lvl="1" indent="-342900">
              <a:spcAft>
                <a:spcPts val="0"/>
              </a:spcAft>
              <a:buFont typeface="Wingdings" pitchFamily="2" charset="2"/>
              <a:buChar char="ü"/>
              <a:defRPr/>
            </a:pPr>
            <a:r>
              <a:rPr lang="en-US" altLang="zh-TW" sz="2000" spc="20" dirty="0" smtClean="0">
                <a:latin typeface="Times New Roman" pitchFamily="18" charset="0"/>
                <a:ea typeface="DejaVu Sans" charset="0"/>
                <a:cs typeface="Times New Roman" pitchFamily="18" charset="0"/>
              </a:rPr>
              <a:t>A </a:t>
            </a:r>
            <a:r>
              <a:rPr lang="en-US" altLang="zh-TW" sz="2000" b="1" i="1" spc="20" dirty="0">
                <a:latin typeface="Times New Roman" pitchFamily="18" charset="0"/>
                <a:ea typeface="DejaVu Sans" charset="0"/>
                <a:cs typeface="Times New Roman" pitchFamily="18" charset="0"/>
              </a:rPr>
              <a:t>cut edge </a:t>
            </a:r>
            <a:r>
              <a:rPr lang="en-US" altLang="zh-TW" sz="2000" spc="20" dirty="0">
                <a:latin typeface="Times New Roman" pitchFamily="18" charset="0"/>
                <a:ea typeface="DejaVu Sans" charset="0"/>
                <a:cs typeface="Times New Roman" pitchFamily="18" charset="0"/>
              </a:rPr>
              <a:t>separates one connected component into two components if it is removed.</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8: </a:t>
            </a:r>
            <a:r>
              <a:rPr lang="en-US" altLang="zh-TW" sz="2000" spc="20" dirty="0">
                <a:latin typeface="Times New Roman" pitchFamily="18" charset="0"/>
                <a:ea typeface="DejaVu Sans" charset="0"/>
                <a:cs typeface="Times New Roman" pitchFamily="18" charset="0"/>
              </a:rPr>
              <a:t> Find the cut vertices and cut edges in </a:t>
            </a:r>
            <a:r>
              <a:rPr lang="en-US" altLang="zh-TW" sz="2000" spc="20" dirty="0" smtClean="0">
                <a:latin typeface="Times New Roman" pitchFamily="18" charset="0"/>
                <a:ea typeface="DejaVu Sans" charset="0"/>
                <a:cs typeface="Times New Roman" pitchFamily="18" charset="0"/>
              </a:rPr>
              <a:t>the graph </a:t>
            </a:r>
            <a:r>
              <a:rPr lang="en-US" altLang="zh-TW" sz="2000" spc="20" dirty="0">
                <a:latin typeface="Times New Roman" pitchFamily="18" charset="0"/>
                <a:ea typeface="DejaVu Sans" charset="0"/>
                <a:cs typeface="Times New Roman" pitchFamily="18" charset="0"/>
              </a:rPr>
              <a:t>G. </a:t>
            </a: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r>
              <a:rPr lang="en-US" altLang="zh-TW" sz="2000" b="1" spc="20" dirty="0" smtClean="0">
                <a:latin typeface="Times New Roman" pitchFamily="18" charset="0"/>
                <a:ea typeface="DejaVu Sans" charset="0"/>
                <a:cs typeface="Times New Roman" pitchFamily="18" charset="0"/>
              </a:rPr>
              <a:t>Solution: </a:t>
            </a:r>
            <a:r>
              <a:rPr lang="en-US" altLang="zh-TW" sz="2000" spc="20" dirty="0">
                <a:latin typeface="Times New Roman" pitchFamily="18" charset="0"/>
                <a:ea typeface="DejaVu Sans" charset="0"/>
                <a:cs typeface="Times New Roman" pitchFamily="18" charset="0"/>
              </a:rPr>
              <a:t>cut vertices: b, c, e &amp; cut edges</a:t>
            </a:r>
            <a:r>
              <a:rPr lang="en-US" altLang="zh-TW" sz="2000" spc="20" dirty="0" smtClean="0">
                <a:latin typeface="Times New Roman" pitchFamily="18" charset="0"/>
                <a:ea typeface="DejaVu Sans" charset="0"/>
                <a:cs typeface="Times New Roman" pitchFamily="18" charset="0"/>
              </a:rPr>
              <a:t>: {a</a:t>
            </a:r>
            <a:r>
              <a:rPr lang="en-US" altLang="zh-TW" sz="2000" spc="20" dirty="0">
                <a:latin typeface="Times New Roman" pitchFamily="18" charset="0"/>
                <a:ea typeface="DejaVu Sans" charset="0"/>
                <a:cs typeface="Times New Roman" pitchFamily="18" charset="0"/>
              </a:rPr>
              <a:t>, b}, {c, e} </a:t>
            </a:r>
          </a:p>
          <a:p>
            <a:pPr marL="342900" indent="-342900">
              <a:spcAft>
                <a:spcPts val="0"/>
              </a:spcAft>
              <a:buBlip>
                <a:blip r:embed="rId2"/>
              </a:buBlip>
              <a:defRPr/>
            </a:pPr>
            <a:r>
              <a:rPr lang="en-US" sz="2000" b="1" dirty="0" smtClean="0">
                <a:latin typeface="Times New Roman" pitchFamily="18" charset="0"/>
                <a:cs typeface="Times New Roman" pitchFamily="18" charset="0"/>
              </a:rPr>
              <a:t>Definition 4:</a:t>
            </a:r>
          </a:p>
          <a:p>
            <a:pPr lvl="1">
              <a:spcAft>
                <a:spcPts val="0"/>
              </a:spcAft>
              <a:defRPr/>
            </a:pPr>
            <a:r>
              <a:rPr lang="en-US" altLang="zh-TW" sz="2000" dirty="0" smtClean="0">
                <a:latin typeface="Times New Roman" pitchFamily="18" charset="0"/>
                <a:cs typeface="Times New Roman" pitchFamily="18" charset="0"/>
              </a:rPr>
              <a:t>A directed </a:t>
            </a:r>
            <a:r>
              <a:rPr lang="en-US" altLang="zh-TW" sz="2000" dirty="0">
                <a:latin typeface="Times New Roman" pitchFamily="18" charset="0"/>
                <a:cs typeface="Times New Roman" pitchFamily="18" charset="0"/>
              </a:rPr>
              <a:t>graph is </a:t>
            </a:r>
            <a:r>
              <a:rPr lang="en-US" altLang="zh-TW" sz="2000" i="1" dirty="0">
                <a:solidFill>
                  <a:srgbClr val="0000CC"/>
                </a:solidFill>
                <a:latin typeface="Times New Roman" pitchFamily="18" charset="0"/>
                <a:cs typeface="Times New Roman" pitchFamily="18" charset="0"/>
              </a:rPr>
              <a:t>strongly connected</a:t>
            </a:r>
            <a:r>
              <a:rPr lang="en-US" altLang="zh-TW" sz="2000" dirty="0">
                <a:latin typeface="Times New Roman" pitchFamily="18" charset="0"/>
                <a:cs typeface="Times New Roman" pitchFamily="18" charset="0"/>
              </a:rPr>
              <a:t> if there is a path from </a:t>
            </a:r>
            <a:r>
              <a:rPr lang="en-US" altLang="zh-TW" sz="2000" i="1" dirty="0">
                <a:latin typeface="Times New Roman" pitchFamily="18" charset="0"/>
                <a:cs typeface="Times New Roman" pitchFamily="18" charset="0"/>
              </a:rPr>
              <a:t>a</a:t>
            </a:r>
            <a:r>
              <a:rPr lang="en-US" altLang="zh-TW" sz="2000" dirty="0">
                <a:latin typeface="Times New Roman" pitchFamily="18" charset="0"/>
                <a:cs typeface="Times New Roman" pitchFamily="18" charset="0"/>
              </a:rPr>
              <a:t> to </a:t>
            </a:r>
            <a:r>
              <a:rPr lang="en-US" altLang="zh-TW" sz="2000" i="1" dirty="0">
                <a:latin typeface="Times New Roman" pitchFamily="18" charset="0"/>
                <a:cs typeface="Times New Roman" pitchFamily="18" charset="0"/>
              </a:rPr>
              <a:t>b</a:t>
            </a:r>
            <a:r>
              <a:rPr lang="en-US" altLang="zh-TW" sz="2000" dirty="0">
                <a:latin typeface="Times New Roman" pitchFamily="18" charset="0"/>
                <a:cs typeface="Times New Roman" pitchFamily="18" charset="0"/>
              </a:rPr>
              <a:t> for any two vertices </a:t>
            </a:r>
            <a:r>
              <a:rPr lang="en-US" altLang="zh-TW" sz="2000" i="1" dirty="0">
                <a:latin typeface="Times New Roman" pitchFamily="18" charset="0"/>
                <a:cs typeface="Times New Roman" pitchFamily="18" charset="0"/>
              </a:rPr>
              <a:t>a,</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b</a:t>
            </a:r>
            <a:r>
              <a:rPr lang="en-US" altLang="zh-TW" sz="2000" dirty="0">
                <a:latin typeface="Times New Roman" pitchFamily="18" charset="0"/>
                <a:cs typeface="Times New Roman" pitchFamily="18" charset="0"/>
              </a:rPr>
              <a:t>. </a:t>
            </a:r>
            <a:endParaRPr lang="en-US" altLang="zh-TW" sz="2000" dirty="0" smtClean="0">
              <a:latin typeface="Times New Roman" pitchFamily="18" charset="0"/>
              <a:cs typeface="Times New Roman" pitchFamily="18" charset="0"/>
            </a:endParaRPr>
          </a:p>
          <a:p>
            <a:pPr marL="342900" indent="-342900">
              <a:spcAft>
                <a:spcPts val="0"/>
              </a:spcAft>
              <a:buBlip>
                <a:blip r:embed="rId2"/>
              </a:buBlip>
              <a:defRPr/>
            </a:pPr>
            <a:r>
              <a:rPr lang="en-US" sz="2000" b="1" dirty="0">
                <a:latin typeface="Times New Roman" pitchFamily="18" charset="0"/>
                <a:cs typeface="Times New Roman" pitchFamily="18" charset="0"/>
              </a:rPr>
              <a:t>Definition </a:t>
            </a:r>
            <a:r>
              <a:rPr lang="en-US" sz="2000" b="1" dirty="0" smtClean="0">
                <a:latin typeface="Times New Roman" pitchFamily="18" charset="0"/>
                <a:cs typeface="Times New Roman" pitchFamily="18" charset="0"/>
              </a:rPr>
              <a:t>5:</a:t>
            </a:r>
            <a:endParaRPr lang="en-US" altLang="zh-TW" sz="2000" dirty="0" smtClean="0">
              <a:latin typeface="Times New Roman" pitchFamily="18" charset="0"/>
              <a:cs typeface="Times New Roman" pitchFamily="18" charset="0"/>
            </a:endParaRPr>
          </a:p>
          <a:p>
            <a:pPr lvl="1">
              <a:spcAft>
                <a:spcPts val="0"/>
              </a:spcAft>
              <a:defRPr/>
            </a:pPr>
            <a:r>
              <a:rPr lang="en-US" altLang="zh-TW" sz="2000" dirty="0" smtClean="0">
                <a:latin typeface="Times New Roman" pitchFamily="18" charset="0"/>
                <a:cs typeface="Times New Roman" pitchFamily="18" charset="0"/>
              </a:rPr>
              <a:t>A </a:t>
            </a:r>
            <a:r>
              <a:rPr lang="en-US" altLang="zh-TW" sz="2000" dirty="0">
                <a:latin typeface="Times New Roman" pitchFamily="18" charset="0"/>
                <a:cs typeface="Times New Roman" pitchFamily="18" charset="0"/>
              </a:rPr>
              <a:t>directed graph is </a:t>
            </a:r>
            <a:r>
              <a:rPr lang="en-US" altLang="zh-TW" sz="2000" i="1" dirty="0">
                <a:solidFill>
                  <a:srgbClr val="0000CC"/>
                </a:solidFill>
                <a:latin typeface="Times New Roman" pitchFamily="18" charset="0"/>
                <a:cs typeface="Times New Roman" pitchFamily="18" charset="0"/>
              </a:rPr>
              <a:t>weakly connected</a:t>
            </a:r>
            <a:r>
              <a:rPr lang="en-US" altLang="zh-TW" sz="2000" dirty="0">
                <a:latin typeface="Times New Roman" pitchFamily="18" charset="0"/>
                <a:cs typeface="Times New Roman" pitchFamily="18" charset="0"/>
              </a:rPr>
              <a:t> if there is a path between every two vertices in the underlying undirected </a:t>
            </a:r>
            <a:r>
              <a:rPr lang="en-US" altLang="zh-TW" sz="2000" dirty="0" smtClean="0">
                <a:latin typeface="Times New Roman" pitchFamily="18" charset="0"/>
                <a:cs typeface="Times New Roman" pitchFamily="18" charset="0"/>
              </a:rPr>
              <a:t>graphs</a:t>
            </a:r>
            <a:r>
              <a:rPr lang="en-US" altLang="zh-TW" sz="2000" dirty="0"/>
              <a:t>. </a:t>
            </a:r>
          </a:p>
          <a:p>
            <a:pPr lvl="1">
              <a:spcAft>
                <a:spcPts val="0"/>
              </a:spcAft>
              <a:defRPr/>
            </a:pPr>
            <a:endParaRPr lang="en-US" altLang="zh-TW" sz="2000" spc="20" dirty="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32</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200400" y="152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8.4 Connectivity</a:t>
            </a:r>
          </a:p>
        </p:txBody>
      </p:sp>
      <p:grpSp>
        <p:nvGrpSpPr>
          <p:cNvPr id="6" name="群組 38"/>
          <p:cNvGrpSpPr>
            <a:grpSpLocks/>
          </p:cNvGrpSpPr>
          <p:nvPr/>
        </p:nvGrpSpPr>
        <p:grpSpPr bwMode="auto">
          <a:xfrm>
            <a:off x="2024062" y="2590800"/>
            <a:ext cx="4148138" cy="1757363"/>
            <a:chOff x="685800" y="4191000"/>
            <a:chExt cx="4148554" cy="1757065"/>
          </a:xfrm>
        </p:grpSpPr>
        <p:sp>
          <p:nvSpPr>
            <p:cNvPr id="7" name="Oval 7"/>
            <p:cNvSpPr>
              <a:spLocks noChangeArrowheads="1"/>
            </p:cNvSpPr>
            <p:nvPr/>
          </p:nvSpPr>
          <p:spPr bwMode="auto">
            <a:xfrm>
              <a:off x="13716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9" name="Oval 7"/>
            <p:cNvSpPr>
              <a:spLocks noChangeArrowheads="1"/>
            </p:cNvSpPr>
            <p:nvPr/>
          </p:nvSpPr>
          <p:spPr bwMode="auto">
            <a:xfrm>
              <a:off x="1371600" y="5410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0" name="Oval 7"/>
            <p:cNvSpPr>
              <a:spLocks noChangeArrowheads="1"/>
            </p:cNvSpPr>
            <p:nvPr/>
          </p:nvSpPr>
          <p:spPr bwMode="auto">
            <a:xfrm>
              <a:off x="2362200" y="5410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1" name="Oval 7"/>
            <p:cNvSpPr>
              <a:spLocks noChangeArrowheads="1"/>
            </p:cNvSpPr>
            <p:nvPr/>
          </p:nvSpPr>
          <p:spPr bwMode="auto">
            <a:xfrm>
              <a:off x="23622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2" name="Oval 7"/>
            <p:cNvSpPr>
              <a:spLocks noChangeArrowheads="1"/>
            </p:cNvSpPr>
            <p:nvPr/>
          </p:nvSpPr>
          <p:spPr bwMode="auto">
            <a:xfrm>
              <a:off x="3352800" y="5410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3" name="Oval 7"/>
            <p:cNvSpPr>
              <a:spLocks noChangeArrowheads="1"/>
            </p:cNvSpPr>
            <p:nvPr/>
          </p:nvSpPr>
          <p:spPr bwMode="auto">
            <a:xfrm>
              <a:off x="33528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4" name="Oval 7"/>
            <p:cNvSpPr>
              <a:spLocks noChangeArrowheads="1"/>
            </p:cNvSpPr>
            <p:nvPr/>
          </p:nvSpPr>
          <p:spPr bwMode="auto">
            <a:xfrm>
              <a:off x="4343400" y="4572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5" name="Oval 7"/>
            <p:cNvSpPr>
              <a:spLocks noChangeArrowheads="1"/>
            </p:cNvSpPr>
            <p:nvPr/>
          </p:nvSpPr>
          <p:spPr bwMode="auto">
            <a:xfrm>
              <a:off x="4343400" y="54102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cxnSp>
          <p:nvCxnSpPr>
            <p:cNvPr id="16" name="直線接點 14"/>
            <p:cNvCxnSpPr>
              <a:stCxn id="7" idx="0"/>
              <a:endCxn id="9" idx="0"/>
            </p:cNvCxnSpPr>
            <p:nvPr/>
          </p:nvCxnSpPr>
          <p:spPr>
            <a:xfrm rot="16200000" flipH="1">
              <a:off x="1028054" y="4991758"/>
              <a:ext cx="838058" cy="15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5"/>
            <p:cNvCxnSpPr>
              <a:stCxn id="9" idx="6"/>
              <a:endCxn id="10" idx="6"/>
            </p:cNvCxnSpPr>
            <p:nvPr/>
          </p:nvCxnSpPr>
          <p:spPr>
            <a:xfrm>
              <a:off x="1524084" y="5486180"/>
              <a:ext cx="990699"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6"/>
            <p:cNvCxnSpPr/>
            <p:nvPr/>
          </p:nvCxnSpPr>
          <p:spPr>
            <a:xfrm>
              <a:off x="2438576" y="5486180"/>
              <a:ext cx="990699"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7"/>
            <p:cNvCxnSpPr/>
            <p:nvPr/>
          </p:nvCxnSpPr>
          <p:spPr>
            <a:xfrm>
              <a:off x="3429275" y="5486180"/>
              <a:ext cx="990699"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8"/>
            <p:cNvCxnSpPr/>
            <p:nvPr/>
          </p:nvCxnSpPr>
          <p:spPr>
            <a:xfrm rot="5400000">
              <a:off x="2020341" y="5066357"/>
              <a:ext cx="838058"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19"/>
            <p:cNvCxnSpPr/>
            <p:nvPr/>
          </p:nvCxnSpPr>
          <p:spPr>
            <a:xfrm flipV="1">
              <a:off x="1447876" y="4648122"/>
              <a:ext cx="990699" cy="8380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Box 65"/>
            <p:cNvSpPr txBox="1">
              <a:spLocks noChangeArrowheads="1"/>
            </p:cNvSpPr>
            <p:nvPr/>
          </p:nvSpPr>
          <p:spPr bwMode="auto">
            <a:xfrm>
              <a:off x="1143000" y="5410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b</a:t>
              </a:r>
              <a:endParaRPr lang="en-US" altLang="zh-TW" sz="2400" baseline="-25000">
                <a:latin typeface="Times New Roman" pitchFamily="18" charset="0"/>
                <a:cs typeface="Times New Roman" pitchFamily="18" charset="0"/>
              </a:endParaRPr>
            </a:p>
          </p:txBody>
        </p:sp>
        <p:sp>
          <p:nvSpPr>
            <p:cNvPr id="23" name="Text Box 65"/>
            <p:cNvSpPr txBox="1">
              <a:spLocks noChangeArrowheads="1"/>
            </p:cNvSpPr>
            <p:nvPr/>
          </p:nvSpPr>
          <p:spPr bwMode="auto">
            <a:xfrm>
              <a:off x="1143000" y="4267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a</a:t>
              </a:r>
              <a:endParaRPr lang="en-US" altLang="zh-TW" sz="2400" baseline="-25000">
                <a:latin typeface="Times New Roman" pitchFamily="18" charset="0"/>
                <a:cs typeface="Times New Roman" pitchFamily="18" charset="0"/>
              </a:endParaRPr>
            </a:p>
          </p:txBody>
        </p:sp>
        <p:sp>
          <p:nvSpPr>
            <p:cNvPr id="24" name="Text Box 65"/>
            <p:cNvSpPr txBox="1">
              <a:spLocks noChangeArrowheads="1"/>
            </p:cNvSpPr>
            <p:nvPr/>
          </p:nvSpPr>
          <p:spPr bwMode="auto">
            <a:xfrm>
              <a:off x="2286000" y="5486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c</a:t>
              </a:r>
              <a:endParaRPr lang="en-US" altLang="zh-TW" sz="2400" baseline="-25000">
                <a:latin typeface="Times New Roman" pitchFamily="18" charset="0"/>
                <a:cs typeface="Times New Roman" pitchFamily="18" charset="0"/>
              </a:endParaRPr>
            </a:p>
          </p:txBody>
        </p:sp>
        <p:sp>
          <p:nvSpPr>
            <p:cNvPr id="25" name="Text Box 65"/>
            <p:cNvSpPr txBox="1">
              <a:spLocks noChangeArrowheads="1"/>
            </p:cNvSpPr>
            <p:nvPr/>
          </p:nvSpPr>
          <p:spPr bwMode="auto">
            <a:xfrm>
              <a:off x="2133600" y="4267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d</a:t>
              </a:r>
              <a:endParaRPr lang="en-US" altLang="zh-TW" sz="2400" baseline="-25000">
                <a:latin typeface="Times New Roman" pitchFamily="18" charset="0"/>
                <a:cs typeface="Times New Roman" pitchFamily="18" charset="0"/>
              </a:endParaRPr>
            </a:p>
          </p:txBody>
        </p:sp>
        <p:sp>
          <p:nvSpPr>
            <p:cNvPr id="26" name="Text Box 65"/>
            <p:cNvSpPr txBox="1">
              <a:spLocks noChangeArrowheads="1"/>
            </p:cNvSpPr>
            <p:nvPr/>
          </p:nvSpPr>
          <p:spPr bwMode="auto">
            <a:xfrm>
              <a:off x="3276600" y="5486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e</a:t>
              </a:r>
              <a:endParaRPr lang="en-US" altLang="zh-TW" sz="2400" baseline="-25000">
                <a:latin typeface="Times New Roman" pitchFamily="18" charset="0"/>
                <a:cs typeface="Times New Roman" pitchFamily="18" charset="0"/>
              </a:endParaRPr>
            </a:p>
          </p:txBody>
        </p:sp>
        <p:sp>
          <p:nvSpPr>
            <p:cNvPr id="27" name="Text Box 65"/>
            <p:cNvSpPr txBox="1">
              <a:spLocks noChangeArrowheads="1"/>
            </p:cNvSpPr>
            <p:nvPr/>
          </p:nvSpPr>
          <p:spPr bwMode="auto">
            <a:xfrm>
              <a:off x="4267200" y="5486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h</a:t>
              </a:r>
              <a:endParaRPr lang="en-US" altLang="zh-TW" sz="2400" baseline="-25000">
                <a:latin typeface="Times New Roman" pitchFamily="18" charset="0"/>
                <a:cs typeface="Times New Roman" pitchFamily="18" charset="0"/>
              </a:endParaRPr>
            </a:p>
          </p:txBody>
        </p:sp>
        <p:sp>
          <p:nvSpPr>
            <p:cNvPr id="28" name="Text Box 65"/>
            <p:cNvSpPr txBox="1">
              <a:spLocks noChangeArrowheads="1"/>
            </p:cNvSpPr>
            <p:nvPr/>
          </p:nvSpPr>
          <p:spPr bwMode="auto">
            <a:xfrm>
              <a:off x="4495800" y="42672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g</a:t>
              </a:r>
              <a:endParaRPr lang="en-US" altLang="zh-TW" sz="2400" baseline="-25000">
                <a:latin typeface="Times New Roman" pitchFamily="18" charset="0"/>
                <a:cs typeface="Times New Roman" pitchFamily="18" charset="0"/>
              </a:endParaRPr>
            </a:p>
          </p:txBody>
        </p:sp>
        <p:sp>
          <p:nvSpPr>
            <p:cNvPr id="29" name="Text Box 65"/>
            <p:cNvSpPr txBox="1">
              <a:spLocks noChangeArrowheads="1"/>
            </p:cNvSpPr>
            <p:nvPr/>
          </p:nvSpPr>
          <p:spPr bwMode="auto">
            <a:xfrm>
              <a:off x="3124200" y="4191000"/>
              <a:ext cx="2696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f</a:t>
              </a:r>
              <a:endParaRPr lang="en-US" altLang="zh-TW" sz="2400" baseline="-25000">
                <a:latin typeface="Times New Roman" pitchFamily="18" charset="0"/>
                <a:cs typeface="Times New Roman" pitchFamily="18" charset="0"/>
              </a:endParaRPr>
            </a:p>
          </p:txBody>
        </p:sp>
        <p:sp>
          <p:nvSpPr>
            <p:cNvPr id="30" name="矩形 28"/>
            <p:cNvSpPr>
              <a:spLocks noChangeArrowheads="1"/>
            </p:cNvSpPr>
            <p:nvPr/>
          </p:nvSpPr>
          <p:spPr bwMode="auto">
            <a:xfrm>
              <a:off x="685800" y="472440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i="1">
                  <a:solidFill>
                    <a:srgbClr val="000000"/>
                  </a:solidFill>
                  <a:latin typeface="Times New Roman" pitchFamily="18" charset="0"/>
                  <a:cs typeface="Times New Roman" pitchFamily="18" charset="0"/>
                </a:rPr>
                <a:t>G</a:t>
              </a:r>
              <a:endParaRPr lang="zh-TW" altLang="en-US"/>
            </a:p>
          </p:txBody>
        </p:sp>
        <p:cxnSp>
          <p:nvCxnSpPr>
            <p:cNvPr id="31" name="直線接點 34"/>
            <p:cNvCxnSpPr/>
            <p:nvPr/>
          </p:nvCxnSpPr>
          <p:spPr>
            <a:xfrm rot="5400000">
              <a:off x="3011040" y="5066357"/>
              <a:ext cx="838058"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5"/>
            <p:cNvCxnSpPr/>
            <p:nvPr/>
          </p:nvCxnSpPr>
          <p:spPr>
            <a:xfrm flipV="1">
              <a:off x="3429275" y="4648122"/>
              <a:ext cx="990699" cy="8380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6"/>
            <p:cNvCxnSpPr/>
            <p:nvPr/>
          </p:nvCxnSpPr>
          <p:spPr>
            <a:xfrm>
              <a:off x="3429275" y="4648122"/>
              <a:ext cx="990699"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7"/>
            <p:cNvCxnSpPr/>
            <p:nvPr/>
          </p:nvCxnSpPr>
          <p:spPr>
            <a:xfrm rot="5400000">
              <a:off x="4001740" y="5066357"/>
              <a:ext cx="838058"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714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Example 9: </a:t>
            </a:r>
            <a:r>
              <a:rPr lang="en-US" sz="2000" dirty="0">
                <a:latin typeface="Times New Roman" pitchFamily="18" charset="0"/>
                <a:cs typeface="Times New Roman" pitchFamily="18" charset="0"/>
              </a:rPr>
              <a:t>Are the directed graphs G and H </a:t>
            </a:r>
            <a:r>
              <a:rPr lang="en-US" sz="2000" dirty="0" smtClean="0">
                <a:latin typeface="Times New Roman" pitchFamily="18" charset="0"/>
                <a:cs typeface="Times New Roman" pitchFamily="18" charset="0"/>
              </a:rPr>
              <a:t>strongly connected </a:t>
            </a:r>
            <a:r>
              <a:rPr lang="en-US" sz="2000" dirty="0">
                <a:latin typeface="Times New Roman" pitchFamily="18" charset="0"/>
                <a:cs typeface="Times New Roman" pitchFamily="18" charset="0"/>
              </a:rPr>
              <a:t>or weakly connected?</a:t>
            </a: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lvl="1">
              <a:spcAft>
                <a:spcPts val="0"/>
              </a:spcAft>
              <a:defRPr/>
            </a:pPr>
            <a:r>
              <a:rPr lang="en-US" altLang="zh-TW" sz="2000" b="1" spc="20" dirty="0">
                <a:latin typeface="Times New Roman" pitchFamily="18" charset="0"/>
                <a:ea typeface="DejaVu Sans" charset="0"/>
                <a:cs typeface="Times New Roman" pitchFamily="18" charset="0"/>
              </a:rPr>
              <a:t>Solution: </a:t>
            </a:r>
            <a:r>
              <a:rPr lang="en-US" altLang="zh-TW" sz="2000" spc="20" dirty="0">
                <a:latin typeface="Times New Roman" pitchFamily="18" charset="0"/>
                <a:ea typeface="DejaVu Sans" charset="0"/>
                <a:cs typeface="Times New Roman" pitchFamily="18" charset="0"/>
              </a:rPr>
              <a:t>G is strongly connected because there is a path between any two vertices in </a:t>
            </a:r>
            <a:r>
              <a:rPr lang="en-US" altLang="zh-TW" sz="2000" spc="20" dirty="0" smtClean="0">
                <a:latin typeface="Times New Roman" pitchFamily="18" charset="0"/>
                <a:ea typeface="DejaVu Sans" charset="0"/>
                <a:cs typeface="Times New Roman" pitchFamily="18" charset="0"/>
              </a:rPr>
              <a:t>this directed graph. </a:t>
            </a:r>
            <a:r>
              <a:rPr lang="en-US" altLang="zh-TW" sz="2000" spc="20" dirty="0">
                <a:latin typeface="Times New Roman" pitchFamily="18" charset="0"/>
                <a:ea typeface="DejaVu Sans" charset="0"/>
                <a:cs typeface="Times New Roman" pitchFamily="18" charset="0"/>
              </a:rPr>
              <a:t>Hence, G is also weakly connected. </a:t>
            </a:r>
            <a:endParaRPr lang="en-US" altLang="zh-TW" sz="2000" spc="20" dirty="0" smtClean="0">
              <a:latin typeface="Times New Roman" pitchFamily="18" charset="0"/>
              <a:ea typeface="DejaVu Sans" charset="0"/>
              <a:cs typeface="Times New Roman" pitchFamily="18" charset="0"/>
            </a:endParaRPr>
          </a:p>
          <a:p>
            <a:pPr lvl="1">
              <a:spcAft>
                <a:spcPts val="0"/>
              </a:spcAft>
              <a:defRPr/>
            </a:pPr>
            <a:r>
              <a:rPr lang="en-US" altLang="zh-TW" sz="2000" spc="20" dirty="0" smtClean="0">
                <a:latin typeface="Times New Roman" pitchFamily="18" charset="0"/>
                <a:ea typeface="DejaVu Sans" charset="0"/>
                <a:cs typeface="Times New Roman" pitchFamily="18" charset="0"/>
              </a:rPr>
              <a:t>The graph </a:t>
            </a:r>
            <a:r>
              <a:rPr lang="en-US" altLang="zh-TW" sz="2000" spc="20" dirty="0" smtClean="0">
                <a:solidFill>
                  <a:srgbClr val="FF0000"/>
                </a:solidFill>
                <a:latin typeface="Times New Roman" pitchFamily="18" charset="0"/>
                <a:ea typeface="DejaVu Sans" charset="0"/>
                <a:cs typeface="Times New Roman" pitchFamily="18" charset="0"/>
              </a:rPr>
              <a:t>H </a:t>
            </a:r>
            <a:r>
              <a:rPr lang="en-US" altLang="zh-TW" sz="2000" spc="20" dirty="0">
                <a:solidFill>
                  <a:srgbClr val="FF0000"/>
                </a:solidFill>
                <a:latin typeface="Times New Roman" pitchFamily="18" charset="0"/>
                <a:ea typeface="DejaVu Sans" charset="0"/>
                <a:cs typeface="Times New Roman" pitchFamily="18" charset="0"/>
              </a:rPr>
              <a:t>is not strongly connected</a:t>
            </a:r>
            <a:r>
              <a:rPr lang="en-US" altLang="zh-TW" sz="2000" spc="20" dirty="0">
                <a:latin typeface="Times New Roman" pitchFamily="18" charset="0"/>
                <a:ea typeface="DejaVu Sans" charset="0"/>
                <a:cs typeface="Times New Roman" pitchFamily="18" charset="0"/>
              </a:rPr>
              <a:t>. There is no directed path from a to b in this graph. However, H </a:t>
            </a:r>
            <a:r>
              <a:rPr lang="en-US" altLang="zh-TW" sz="2000" spc="20" dirty="0" smtClean="0">
                <a:latin typeface="Times New Roman" pitchFamily="18" charset="0"/>
                <a:ea typeface="DejaVu Sans" charset="0"/>
                <a:cs typeface="Times New Roman" pitchFamily="18" charset="0"/>
              </a:rPr>
              <a:t>is weakly </a:t>
            </a:r>
            <a:r>
              <a:rPr lang="en-US" altLang="zh-TW" sz="2000" spc="20" dirty="0">
                <a:latin typeface="Times New Roman" pitchFamily="18" charset="0"/>
                <a:ea typeface="DejaVu Sans" charset="0"/>
                <a:cs typeface="Times New Roman" pitchFamily="18" charset="0"/>
              </a:rPr>
              <a:t>connected, because there is a path between any two vertices in the underlying </a:t>
            </a:r>
            <a:r>
              <a:rPr lang="en-US" altLang="zh-TW" sz="2000" spc="20" dirty="0" smtClean="0">
                <a:latin typeface="Times New Roman" pitchFamily="18" charset="0"/>
                <a:ea typeface="DejaVu Sans" charset="0"/>
                <a:cs typeface="Times New Roman" pitchFamily="18" charset="0"/>
              </a:rPr>
              <a:t>undirected graph </a:t>
            </a:r>
            <a:r>
              <a:rPr lang="en-US" altLang="zh-TW" sz="2000" spc="20" dirty="0">
                <a:latin typeface="Times New Roman" pitchFamily="18" charset="0"/>
                <a:ea typeface="DejaVu Sans" charset="0"/>
                <a:cs typeface="Times New Roman" pitchFamily="18" charset="0"/>
              </a:rPr>
              <a:t>of </a:t>
            </a:r>
            <a:r>
              <a:rPr lang="en-US" altLang="zh-TW" sz="2000" spc="20" dirty="0" smtClean="0">
                <a:latin typeface="Times New Roman" pitchFamily="18" charset="0"/>
                <a:ea typeface="DejaVu Sans" charset="0"/>
                <a:cs typeface="Times New Roman" pitchFamily="18" charset="0"/>
              </a:rPr>
              <a:t>H.</a:t>
            </a: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33</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200400" y="152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8.4 Connectivity</a:t>
            </a:r>
          </a:p>
        </p:txBody>
      </p:sp>
      <p:grpSp>
        <p:nvGrpSpPr>
          <p:cNvPr id="6" name="群組 66"/>
          <p:cNvGrpSpPr>
            <a:grpSpLocks/>
          </p:cNvGrpSpPr>
          <p:nvPr/>
        </p:nvGrpSpPr>
        <p:grpSpPr bwMode="auto">
          <a:xfrm>
            <a:off x="1431925" y="1143000"/>
            <a:ext cx="2606675" cy="1681150"/>
            <a:chOff x="381000" y="4724400"/>
            <a:chExt cx="2606922" cy="1680865"/>
          </a:xfrm>
        </p:grpSpPr>
        <p:sp>
          <p:nvSpPr>
            <p:cNvPr id="7" name="Oval 7"/>
            <p:cNvSpPr>
              <a:spLocks noChangeArrowheads="1"/>
            </p:cNvSpPr>
            <p:nvPr/>
          </p:nvSpPr>
          <p:spPr bwMode="auto">
            <a:xfrm>
              <a:off x="1066800" y="5105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9" name="Oval 7"/>
            <p:cNvSpPr>
              <a:spLocks noChangeArrowheads="1"/>
            </p:cNvSpPr>
            <p:nvPr/>
          </p:nvSpPr>
          <p:spPr bwMode="auto">
            <a:xfrm>
              <a:off x="1066800" y="5943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0" name="Oval 7"/>
            <p:cNvSpPr>
              <a:spLocks noChangeArrowheads="1"/>
            </p:cNvSpPr>
            <p:nvPr/>
          </p:nvSpPr>
          <p:spPr bwMode="auto">
            <a:xfrm>
              <a:off x="2057400" y="5943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11" name="Oval 7"/>
            <p:cNvSpPr>
              <a:spLocks noChangeArrowheads="1"/>
            </p:cNvSpPr>
            <p:nvPr/>
          </p:nvSpPr>
          <p:spPr bwMode="auto">
            <a:xfrm>
              <a:off x="2057400" y="5105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cxnSp>
          <p:nvCxnSpPr>
            <p:cNvPr id="12" name="直線接點 16"/>
            <p:cNvCxnSpPr>
              <a:stCxn id="7" idx="4"/>
              <a:endCxn id="9" idx="0"/>
            </p:cNvCxnSpPr>
            <p:nvPr/>
          </p:nvCxnSpPr>
          <p:spPr>
            <a:xfrm rot="5400000">
              <a:off x="799437" y="5601345"/>
              <a:ext cx="685684" cy="1587"/>
            </a:xfrm>
            <a:prstGeom prst="line">
              <a:avLst/>
            </a:prstGeom>
            <a:ln w="158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3" name="直線接點 17"/>
            <p:cNvCxnSpPr>
              <a:stCxn id="9" idx="6"/>
              <a:endCxn id="10" idx="2"/>
            </p:cNvCxnSpPr>
            <p:nvPr/>
          </p:nvCxnSpPr>
          <p:spPr>
            <a:xfrm>
              <a:off x="1219200" y="6019800"/>
              <a:ext cx="838199" cy="0"/>
            </a:xfrm>
            <a:prstGeom prst="line">
              <a:avLst/>
            </a:prstGeom>
            <a:ln w="158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接點 18"/>
            <p:cNvCxnSpPr>
              <a:stCxn id="10" idx="7"/>
            </p:cNvCxnSpPr>
            <p:nvPr/>
          </p:nvCxnSpPr>
          <p:spPr>
            <a:xfrm rot="5400000" flipH="1" flipV="1">
              <a:off x="2225893" y="5600498"/>
              <a:ext cx="326970" cy="403263"/>
            </a:xfrm>
            <a:prstGeom prst="line">
              <a:avLst/>
            </a:prstGeom>
            <a:ln w="15875">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15" name="直線接點 20"/>
            <p:cNvCxnSpPr>
              <a:stCxn id="11" idx="4"/>
              <a:endCxn id="10" idx="0"/>
            </p:cNvCxnSpPr>
            <p:nvPr/>
          </p:nvCxnSpPr>
          <p:spPr>
            <a:xfrm rot="5400000">
              <a:off x="1790131" y="5601345"/>
              <a:ext cx="685684" cy="1587"/>
            </a:xfrm>
            <a:prstGeom prst="line">
              <a:avLst/>
            </a:prstGeom>
            <a:ln w="158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線接點 21"/>
            <p:cNvCxnSpPr>
              <a:stCxn id="7" idx="6"/>
            </p:cNvCxnSpPr>
            <p:nvPr/>
          </p:nvCxnSpPr>
          <p:spPr>
            <a:xfrm>
              <a:off x="1219279" y="5181522"/>
              <a:ext cx="838279" cy="1588"/>
            </a:xfrm>
            <a:prstGeom prst="line">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 Box 65"/>
            <p:cNvSpPr txBox="1">
              <a:spLocks noChangeArrowheads="1"/>
            </p:cNvSpPr>
            <p:nvPr/>
          </p:nvSpPr>
          <p:spPr bwMode="auto">
            <a:xfrm>
              <a:off x="838200" y="59436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e</a:t>
              </a:r>
              <a:endParaRPr lang="en-US" altLang="zh-TW" sz="2400" baseline="-25000">
                <a:latin typeface="Times New Roman" pitchFamily="18" charset="0"/>
                <a:cs typeface="Times New Roman" pitchFamily="18" charset="0"/>
              </a:endParaRPr>
            </a:p>
          </p:txBody>
        </p:sp>
        <p:sp>
          <p:nvSpPr>
            <p:cNvPr id="18" name="Text Box 65"/>
            <p:cNvSpPr txBox="1">
              <a:spLocks noChangeArrowheads="1"/>
            </p:cNvSpPr>
            <p:nvPr/>
          </p:nvSpPr>
          <p:spPr bwMode="auto">
            <a:xfrm>
              <a:off x="838200" y="4724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a</a:t>
              </a:r>
              <a:endParaRPr lang="en-US" altLang="zh-TW" sz="2400" baseline="-25000" dirty="0">
                <a:latin typeface="Times New Roman" pitchFamily="18" charset="0"/>
                <a:cs typeface="Times New Roman" pitchFamily="18" charset="0"/>
              </a:endParaRPr>
            </a:p>
          </p:txBody>
        </p:sp>
        <p:sp>
          <p:nvSpPr>
            <p:cNvPr id="19" name="Text Box 65"/>
            <p:cNvSpPr txBox="1">
              <a:spLocks noChangeArrowheads="1"/>
            </p:cNvSpPr>
            <p:nvPr/>
          </p:nvSpPr>
          <p:spPr bwMode="auto">
            <a:xfrm>
              <a:off x="2225850" y="5867206"/>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d</a:t>
              </a:r>
              <a:endParaRPr lang="en-US" altLang="zh-TW" sz="2400" baseline="-25000" dirty="0">
                <a:latin typeface="Times New Roman" pitchFamily="18" charset="0"/>
                <a:cs typeface="Times New Roman" pitchFamily="18" charset="0"/>
              </a:endParaRPr>
            </a:p>
          </p:txBody>
        </p:sp>
        <p:sp>
          <p:nvSpPr>
            <p:cNvPr id="20" name="Text Box 65"/>
            <p:cNvSpPr txBox="1">
              <a:spLocks noChangeArrowheads="1"/>
            </p:cNvSpPr>
            <p:nvPr/>
          </p:nvSpPr>
          <p:spPr bwMode="auto">
            <a:xfrm>
              <a:off x="2115917" y="4800587"/>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b</a:t>
              </a:r>
              <a:endParaRPr lang="en-US" altLang="zh-TW" sz="2400" baseline="-25000" dirty="0">
                <a:latin typeface="Times New Roman" pitchFamily="18" charset="0"/>
                <a:cs typeface="Times New Roman" pitchFamily="18" charset="0"/>
              </a:endParaRPr>
            </a:p>
          </p:txBody>
        </p:sp>
        <p:sp>
          <p:nvSpPr>
            <p:cNvPr id="21" name="矩形 30"/>
            <p:cNvSpPr>
              <a:spLocks noChangeArrowheads="1"/>
            </p:cNvSpPr>
            <p:nvPr/>
          </p:nvSpPr>
          <p:spPr bwMode="auto">
            <a:xfrm>
              <a:off x="381000" y="525780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i="1">
                  <a:solidFill>
                    <a:srgbClr val="000000"/>
                  </a:solidFill>
                  <a:latin typeface="Times New Roman" pitchFamily="18" charset="0"/>
                  <a:cs typeface="Times New Roman" pitchFamily="18" charset="0"/>
                </a:rPr>
                <a:t>G</a:t>
              </a:r>
              <a:endParaRPr lang="zh-TW" altLang="en-US"/>
            </a:p>
          </p:txBody>
        </p:sp>
        <p:cxnSp>
          <p:nvCxnSpPr>
            <p:cNvPr id="22" name="直線接點 37"/>
            <p:cNvCxnSpPr>
              <a:endCxn id="23" idx="1"/>
            </p:cNvCxnSpPr>
            <p:nvPr/>
          </p:nvCxnSpPr>
          <p:spPr>
            <a:xfrm rot="16200000" flipH="1">
              <a:off x="2133819" y="5181469"/>
              <a:ext cx="403157" cy="403263"/>
            </a:xfrm>
            <a:prstGeom prst="line">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Oval 7"/>
            <p:cNvSpPr>
              <a:spLocks noChangeArrowheads="1"/>
            </p:cNvSpPr>
            <p:nvPr/>
          </p:nvSpPr>
          <p:spPr bwMode="auto">
            <a:xfrm>
              <a:off x="2514600" y="5562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24" name="Text Box 65"/>
            <p:cNvSpPr txBox="1">
              <a:spLocks noChangeArrowheads="1"/>
            </p:cNvSpPr>
            <p:nvPr/>
          </p:nvSpPr>
          <p:spPr bwMode="auto">
            <a:xfrm>
              <a:off x="2667000" y="54102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c</a:t>
              </a:r>
              <a:endParaRPr lang="en-US" altLang="zh-TW" sz="2400" baseline="-25000">
                <a:latin typeface="Times New Roman" pitchFamily="18" charset="0"/>
                <a:cs typeface="Times New Roman" pitchFamily="18" charset="0"/>
              </a:endParaRPr>
            </a:p>
          </p:txBody>
        </p:sp>
      </p:grpSp>
      <p:grpSp>
        <p:nvGrpSpPr>
          <p:cNvPr id="25" name="群組 68"/>
          <p:cNvGrpSpPr>
            <a:grpSpLocks/>
          </p:cNvGrpSpPr>
          <p:nvPr/>
        </p:nvGrpSpPr>
        <p:grpSpPr bwMode="auto">
          <a:xfrm>
            <a:off x="4572000" y="1138236"/>
            <a:ext cx="2682875" cy="1681150"/>
            <a:chOff x="4572000" y="4724400"/>
            <a:chExt cx="2683122" cy="1680865"/>
          </a:xfrm>
        </p:grpSpPr>
        <p:sp>
          <p:nvSpPr>
            <p:cNvPr id="26" name="矩形 49"/>
            <p:cNvSpPr>
              <a:spLocks noChangeArrowheads="1"/>
            </p:cNvSpPr>
            <p:nvPr/>
          </p:nvSpPr>
          <p:spPr bwMode="auto">
            <a:xfrm>
              <a:off x="4572000" y="525780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i="1">
                  <a:solidFill>
                    <a:srgbClr val="000000"/>
                  </a:solidFill>
                  <a:latin typeface="Times New Roman" pitchFamily="18" charset="0"/>
                  <a:cs typeface="Times New Roman" pitchFamily="18" charset="0"/>
                </a:rPr>
                <a:t>H</a:t>
              </a:r>
              <a:endParaRPr lang="zh-TW" altLang="en-US"/>
            </a:p>
          </p:txBody>
        </p:sp>
        <p:sp>
          <p:nvSpPr>
            <p:cNvPr id="27" name="Oval 7"/>
            <p:cNvSpPr>
              <a:spLocks noChangeArrowheads="1"/>
            </p:cNvSpPr>
            <p:nvPr/>
          </p:nvSpPr>
          <p:spPr bwMode="auto">
            <a:xfrm>
              <a:off x="5334000" y="5105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28" name="Oval 7"/>
            <p:cNvSpPr>
              <a:spLocks noChangeArrowheads="1"/>
            </p:cNvSpPr>
            <p:nvPr/>
          </p:nvSpPr>
          <p:spPr bwMode="auto">
            <a:xfrm>
              <a:off x="5334000" y="5943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29" name="Oval 7"/>
            <p:cNvSpPr>
              <a:spLocks noChangeArrowheads="1"/>
            </p:cNvSpPr>
            <p:nvPr/>
          </p:nvSpPr>
          <p:spPr bwMode="auto">
            <a:xfrm>
              <a:off x="6324600" y="5943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0" name="Oval 7"/>
            <p:cNvSpPr>
              <a:spLocks noChangeArrowheads="1"/>
            </p:cNvSpPr>
            <p:nvPr/>
          </p:nvSpPr>
          <p:spPr bwMode="auto">
            <a:xfrm>
              <a:off x="6324600" y="51054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cxnSp>
          <p:nvCxnSpPr>
            <p:cNvPr id="31" name="直線接點 54"/>
            <p:cNvCxnSpPr>
              <a:stCxn id="27" idx="4"/>
              <a:endCxn id="28" idx="0"/>
            </p:cNvCxnSpPr>
            <p:nvPr/>
          </p:nvCxnSpPr>
          <p:spPr>
            <a:xfrm rot="5400000">
              <a:off x="5066642" y="5601345"/>
              <a:ext cx="685684" cy="1587"/>
            </a:xfrm>
            <a:prstGeom prst="line">
              <a:avLst/>
            </a:prstGeom>
            <a:ln w="158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接點 55"/>
            <p:cNvCxnSpPr>
              <a:stCxn id="28" idx="6"/>
              <a:endCxn id="29" idx="6"/>
            </p:cNvCxnSpPr>
            <p:nvPr/>
          </p:nvCxnSpPr>
          <p:spPr>
            <a:xfrm>
              <a:off x="5486400" y="6019800"/>
              <a:ext cx="990600" cy="0"/>
            </a:xfrm>
            <a:prstGeom prst="line">
              <a:avLst/>
            </a:prstGeom>
            <a:ln w="158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3" name="直線接點 56"/>
            <p:cNvCxnSpPr>
              <a:stCxn id="29" idx="7"/>
            </p:cNvCxnSpPr>
            <p:nvPr/>
          </p:nvCxnSpPr>
          <p:spPr>
            <a:xfrm rot="5400000" flipH="1" flipV="1">
              <a:off x="6493095" y="5600499"/>
              <a:ext cx="326970" cy="403262"/>
            </a:xfrm>
            <a:prstGeom prst="line">
              <a:avLst/>
            </a:prstGeom>
            <a:ln w="15875">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34" name="直線接點 57"/>
            <p:cNvCxnSpPr>
              <a:stCxn id="30" idx="4"/>
              <a:endCxn id="29" idx="0"/>
            </p:cNvCxnSpPr>
            <p:nvPr/>
          </p:nvCxnSpPr>
          <p:spPr>
            <a:xfrm rot="5400000">
              <a:off x="6057333" y="5601345"/>
              <a:ext cx="685684" cy="1587"/>
            </a:xfrm>
            <a:prstGeom prst="line">
              <a:avLst/>
            </a:prstGeom>
            <a:ln w="15875">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直線接點 58"/>
            <p:cNvCxnSpPr>
              <a:stCxn id="27" idx="6"/>
            </p:cNvCxnSpPr>
            <p:nvPr/>
          </p:nvCxnSpPr>
          <p:spPr>
            <a:xfrm>
              <a:off x="5486484" y="5181522"/>
              <a:ext cx="838277" cy="1588"/>
            </a:xfrm>
            <a:prstGeom prst="line">
              <a:avLst/>
            </a:prstGeom>
            <a:ln w="15875">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6" name="Text Box 65"/>
            <p:cNvSpPr txBox="1">
              <a:spLocks noChangeArrowheads="1"/>
            </p:cNvSpPr>
            <p:nvPr/>
          </p:nvSpPr>
          <p:spPr bwMode="auto">
            <a:xfrm>
              <a:off x="5105400" y="59436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e</a:t>
              </a:r>
              <a:endParaRPr lang="en-US" altLang="zh-TW" sz="2400" baseline="-25000">
                <a:latin typeface="Times New Roman" pitchFamily="18" charset="0"/>
                <a:cs typeface="Times New Roman" pitchFamily="18" charset="0"/>
              </a:endParaRPr>
            </a:p>
          </p:txBody>
        </p:sp>
        <p:sp>
          <p:nvSpPr>
            <p:cNvPr id="37" name="Text Box 65"/>
            <p:cNvSpPr txBox="1">
              <a:spLocks noChangeArrowheads="1"/>
            </p:cNvSpPr>
            <p:nvPr/>
          </p:nvSpPr>
          <p:spPr bwMode="auto">
            <a:xfrm>
              <a:off x="5105400" y="4724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a</a:t>
              </a:r>
              <a:endParaRPr lang="en-US" altLang="zh-TW" sz="2400" baseline="-25000">
                <a:latin typeface="Times New Roman" pitchFamily="18" charset="0"/>
                <a:cs typeface="Times New Roman" pitchFamily="18" charset="0"/>
              </a:endParaRPr>
            </a:p>
          </p:txBody>
        </p:sp>
        <p:sp>
          <p:nvSpPr>
            <p:cNvPr id="38" name="Text Box 65"/>
            <p:cNvSpPr txBox="1">
              <a:spLocks noChangeArrowheads="1"/>
            </p:cNvSpPr>
            <p:nvPr/>
          </p:nvSpPr>
          <p:spPr bwMode="auto">
            <a:xfrm>
              <a:off x="6519656" y="5871968"/>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d</a:t>
              </a:r>
              <a:endParaRPr lang="en-US" altLang="zh-TW" sz="2400" baseline="-25000">
                <a:latin typeface="Times New Roman" pitchFamily="18" charset="0"/>
                <a:cs typeface="Times New Roman" pitchFamily="18" charset="0"/>
              </a:endParaRPr>
            </a:p>
          </p:txBody>
        </p:sp>
        <p:sp>
          <p:nvSpPr>
            <p:cNvPr id="39" name="Text Box 65"/>
            <p:cNvSpPr txBox="1">
              <a:spLocks noChangeArrowheads="1"/>
            </p:cNvSpPr>
            <p:nvPr/>
          </p:nvSpPr>
          <p:spPr bwMode="auto">
            <a:xfrm>
              <a:off x="6248400" y="4724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b</a:t>
              </a:r>
              <a:endParaRPr lang="en-US" altLang="zh-TW" sz="2400" baseline="-25000">
                <a:latin typeface="Times New Roman" pitchFamily="18" charset="0"/>
                <a:cs typeface="Times New Roman" pitchFamily="18" charset="0"/>
              </a:endParaRPr>
            </a:p>
          </p:txBody>
        </p:sp>
        <p:cxnSp>
          <p:nvCxnSpPr>
            <p:cNvPr id="40" name="直線接點 63"/>
            <p:cNvCxnSpPr>
              <a:endCxn id="41" idx="1"/>
            </p:cNvCxnSpPr>
            <p:nvPr/>
          </p:nvCxnSpPr>
          <p:spPr>
            <a:xfrm rot="16200000" flipH="1">
              <a:off x="6401021" y="5181470"/>
              <a:ext cx="403157" cy="403262"/>
            </a:xfrm>
            <a:prstGeom prst="line">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Oval 7"/>
            <p:cNvSpPr>
              <a:spLocks noChangeArrowheads="1"/>
            </p:cNvSpPr>
            <p:nvPr/>
          </p:nvSpPr>
          <p:spPr bwMode="auto">
            <a:xfrm>
              <a:off x="6781800" y="5562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42" name="Text Box 65"/>
            <p:cNvSpPr txBox="1">
              <a:spLocks noChangeArrowheads="1"/>
            </p:cNvSpPr>
            <p:nvPr/>
          </p:nvSpPr>
          <p:spPr bwMode="auto">
            <a:xfrm>
              <a:off x="6934200" y="54102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c</a:t>
              </a:r>
              <a:endParaRPr lang="en-US" altLang="zh-TW" sz="2400" baseline="-25000">
                <a:latin typeface="Times New Roman" pitchFamily="18" charset="0"/>
                <a:cs typeface="Times New Roman" pitchFamily="18" charset="0"/>
              </a:endParaRPr>
            </a:p>
          </p:txBody>
        </p:sp>
      </p:grpSp>
    </p:spTree>
    <p:extLst>
      <p:ext uri="{BB962C8B-B14F-4D97-AF65-F5344CB8AC3E}">
        <p14:creationId xmlns:p14="http://schemas.microsoft.com/office/powerpoint/2010/main" val="159714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Paths and </a:t>
            </a:r>
            <a:r>
              <a:rPr lang="en-US" sz="2000" b="1" dirty="0" smtClean="0">
                <a:latin typeface="Times New Roman" pitchFamily="18" charset="0"/>
                <a:cs typeface="Times New Roman" pitchFamily="18" charset="0"/>
              </a:rPr>
              <a:t>Isomorphism: </a:t>
            </a:r>
            <a:endParaRPr lang="en-US" altLang="zh-TW"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Note that connectedness, and the existence of a circuit or simple circuit of length k are graph invariants with respect to isomorphism.</a:t>
            </a: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Paths and circuits can help determine whether 2 graphs are </a:t>
            </a:r>
            <a:r>
              <a:rPr lang="en-US" altLang="zh-TW" sz="2000" spc="20" dirty="0" smtClean="0">
                <a:latin typeface="Times New Roman" pitchFamily="18" charset="0"/>
                <a:ea typeface="DejaVu Sans" charset="0"/>
                <a:cs typeface="Times New Roman" pitchFamily="18" charset="0"/>
              </a:rPr>
              <a:t>isometric</a:t>
            </a: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The existence of a simple circuit (or cycle) of a particular length is a useful invariant to show that 2 graphs are not </a:t>
            </a:r>
            <a:r>
              <a:rPr lang="en-US" altLang="zh-TW" sz="2000" spc="20" dirty="0" smtClean="0">
                <a:latin typeface="Times New Roman" pitchFamily="18" charset="0"/>
                <a:ea typeface="DejaVu Sans" charset="0"/>
                <a:cs typeface="Times New Roman" pitchFamily="18" charset="0"/>
              </a:rPr>
              <a:t>isomorphic</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12: </a:t>
            </a:r>
            <a:r>
              <a:rPr lang="en-US" altLang="zh-TW" sz="2000" spc="20" dirty="0">
                <a:latin typeface="Times New Roman" pitchFamily="18" charset="0"/>
                <a:ea typeface="DejaVu Sans" charset="0"/>
                <a:cs typeface="Times New Roman" pitchFamily="18" charset="0"/>
              </a:rPr>
              <a:t> Determine whether the graph G and H are isomorphic.</a:t>
            </a: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285750" indent="-285750">
              <a:spcBef>
                <a:spcPct val="20000"/>
              </a:spcBef>
            </a:pPr>
            <a:r>
              <a:rPr lang="en-US" altLang="zh-TW" sz="2000" b="1" spc="20" dirty="0" smtClean="0">
                <a:latin typeface="Times New Roman" pitchFamily="18" charset="0"/>
                <a:ea typeface="DejaVu Sans" charset="0"/>
                <a:cs typeface="Times New Roman" pitchFamily="18" charset="0"/>
              </a:rPr>
              <a:t>Solution</a:t>
            </a:r>
            <a:r>
              <a:rPr lang="en-US" altLang="zh-TW" sz="2000" b="1" spc="20" dirty="0">
                <a:latin typeface="Times New Roman" pitchFamily="18" charset="0"/>
                <a:ea typeface="DejaVu Sans" charset="0"/>
                <a:cs typeface="Times New Roman" pitchFamily="18" charset="0"/>
              </a:rPr>
              <a:t>: </a:t>
            </a:r>
            <a:r>
              <a:rPr lang="en-US" sz="2000" dirty="0">
                <a:latin typeface="Times New Roman" pitchFamily="18" charset="0"/>
                <a:cs typeface="Times New Roman" pitchFamily="18" charset="0"/>
              </a:rPr>
              <a:t>Both G and H have 6 vertices and 8 edges. Each has 4 vertices </a:t>
            </a:r>
            <a:r>
              <a:rPr lang="en-US" sz="2000" dirty="0" smtClean="0">
                <a:latin typeface="Times New Roman" pitchFamily="18" charset="0"/>
                <a:cs typeface="Times New Roman" pitchFamily="18" charset="0"/>
              </a:rPr>
              <a:t>of degree 3, and 2 </a:t>
            </a:r>
            <a:r>
              <a:rPr lang="en-US" sz="2000" dirty="0">
                <a:latin typeface="Times New Roman" pitchFamily="18" charset="0"/>
                <a:cs typeface="Times New Roman" pitchFamily="18" charset="0"/>
              </a:rPr>
              <a:t>vertices of degree 2. However, H has a simple circuit of length 3, namely,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v</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v</a:t>
            </a:r>
            <a:r>
              <a:rPr lang="en-US" sz="2000" baseline="-25000" dirty="0">
                <a:latin typeface="Times New Roman" pitchFamily="18" charset="0"/>
                <a:cs typeface="Times New Roman" pitchFamily="18" charset="0"/>
              </a:rPr>
              <a:t>6</a:t>
            </a:r>
            <a:r>
              <a:rPr lang="en-US" sz="2000" dirty="0">
                <a:latin typeface="Times New Roman" pitchFamily="18" charset="0"/>
                <a:cs typeface="Times New Roman" pitchFamily="18" charset="0"/>
              </a:rPr>
              <a:t>,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whereas G has no simple circuit of length 3, as can be determined by inspection (all simple circuits in G have length at least four). </a:t>
            </a:r>
            <a:r>
              <a:rPr lang="en-US" sz="2000" dirty="0" smtClean="0">
                <a:latin typeface="Times New Roman" pitchFamily="18" charset="0"/>
                <a:cs typeface="Times New Roman" pitchFamily="18" charset="0"/>
              </a:rPr>
              <a:t>G </a:t>
            </a:r>
            <a:r>
              <a:rPr lang="en-US" sz="2000" dirty="0">
                <a:latin typeface="Times New Roman" pitchFamily="18" charset="0"/>
                <a:cs typeface="Times New Roman" pitchFamily="18" charset="0"/>
              </a:rPr>
              <a:t>and H are not isomorphic.</a:t>
            </a: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34</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200400" y="152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8.4 Connectivity</a:t>
            </a:r>
          </a:p>
        </p:txBody>
      </p:sp>
      <p:grpSp>
        <p:nvGrpSpPr>
          <p:cNvPr id="6" name="群組 104"/>
          <p:cNvGrpSpPr>
            <a:grpSpLocks/>
          </p:cNvGrpSpPr>
          <p:nvPr/>
        </p:nvGrpSpPr>
        <p:grpSpPr bwMode="auto">
          <a:xfrm>
            <a:off x="990600" y="2819399"/>
            <a:ext cx="2286000" cy="2305254"/>
            <a:chOff x="914400" y="2290411"/>
            <a:chExt cx="2422525" cy="2438752"/>
          </a:xfrm>
        </p:grpSpPr>
        <p:sp>
          <p:nvSpPr>
            <p:cNvPr id="7" name="Oval 7"/>
            <p:cNvSpPr>
              <a:spLocks noChangeArrowheads="1"/>
            </p:cNvSpPr>
            <p:nvPr/>
          </p:nvSpPr>
          <p:spPr bwMode="auto">
            <a:xfrm>
              <a:off x="1981200" y="2590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9" name="Oval 7"/>
            <p:cNvSpPr>
              <a:spLocks noChangeArrowheads="1"/>
            </p:cNvSpPr>
            <p:nvPr/>
          </p:nvSpPr>
          <p:spPr bwMode="auto">
            <a:xfrm>
              <a:off x="1295400" y="3048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10" name="Oval 7"/>
            <p:cNvSpPr>
              <a:spLocks noChangeArrowheads="1"/>
            </p:cNvSpPr>
            <p:nvPr/>
          </p:nvSpPr>
          <p:spPr bwMode="auto">
            <a:xfrm>
              <a:off x="12954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11" name="Oval 7"/>
            <p:cNvSpPr>
              <a:spLocks noChangeArrowheads="1"/>
            </p:cNvSpPr>
            <p:nvPr/>
          </p:nvSpPr>
          <p:spPr bwMode="auto">
            <a:xfrm>
              <a:off x="2743200" y="2971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12" name="直線接點 11"/>
            <p:cNvCxnSpPr>
              <a:stCxn id="7" idx="3"/>
              <a:endCxn id="9" idx="7"/>
            </p:cNvCxnSpPr>
            <p:nvPr/>
          </p:nvCxnSpPr>
          <p:spPr>
            <a:xfrm rot="5400000">
              <a:off x="1539678" y="2606492"/>
              <a:ext cx="349322" cy="577033"/>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13" name="矩形 20"/>
            <p:cNvSpPr>
              <a:spLocks noChangeArrowheads="1"/>
            </p:cNvSpPr>
            <p:nvPr/>
          </p:nvSpPr>
          <p:spPr bwMode="auto">
            <a:xfrm>
              <a:off x="1295400" y="4144506"/>
              <a:ext cx="392748" cy="4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b="1" i="1" dirty="0">
                  <a:solidFill>
                    <a:srgbClr val="000000"/>
                  </a:solidFill>
                  <a:latin typeface="Times New Roman" charset="0"/>
                  <a:cs typeface="Times New Roman" charset="0"/>
                </a:rPr>
                <a:t>G</a:t>
              </a:r>
              <a:endParaRPr lang="zh-TW" altLang="en-US" sz="2000" b="1" dirty="0"/>
            </a:p>
          </p:txBody>
        </p:sp>
        <p:sp>
          <p:nvSpPr>
            <p:cNvPr id="14" name="Oval 7"/>
            <p:cNvSpPr>
              <a:spLocks noChangeArrowheads="1"/>
            </p:cNvSpPr>
            <p:nvPr/>
          </p:nvSpPr>
          <p:spPr bwMode="auto">
            <a:xfrm>
              <a:off x="2057400" y="41910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15" name="直線接點 48"/>
            <p:cNvCxnSpPr/>
            <p:nvPr/>
          </p:nvCxnSpPr>
          <p:spPr>
            <a:xfrm rot="5400000" flipH="1" flipV="1">
              <a:off x="2536631" y="3405554"/>
              <a:ext cx="565969" cy="1683"/>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6" name="直線接點 50"/>
            <p:cNvCxnSpPr>
              <a:stCxn id="14" idx="1"/>
            </p:cNvCxnSpPr>
            <p:nvPr/>
          </p:nvCxnSpPr>
          <p:spPr>
            <a:xfrm rot="16200000" flipV="1">
              <a:off x="1525424" y="3658546"/>
              <a:ext cx="403064" cy="706570"/>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7" name="直線接點 52"/>
            <p:cNvCxnSpPr>
              <a:stCxn id="18" idx="3"/>
              <a:endCxn id="14" idx="7"/>
            </p:cNvCxnSpPr>
            <p:nvPr/>
          </p:nvCxnSpPr>
          <p:spPr>
            <a:xfrm rot="5400000">
              <a:off x="2263976" y="3712399"/>
              <a:ext cx="424897" cy="577031"/>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18" name="Oval 7"/>
            <p:cNvSpPr>
              <a:spLocks noChangeArrowheads="1"/>
            </p:cNvSpPr>
            <p:nvPr/>
          </p:nvSpPr>
          <p:spPr bwMode="auto">
            <a:xfrm>
              <a:off x="2743200" y="36576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19" name="直線接點 58"/>
            <p:cNvCxnSpPr/>
            <p:nvPr/>
          </p:nvCxnSpPr>
          <p:spPr>
            <a:xfrm rot="5400000" flipH="1" flipV="1">
              <a:off x="1090685" y="3481968"/>
              <a:ext cx="564289" cy="1683"/>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0" name="直線接點 59"/>
            <p:cNvCxnSpPr>
              <a:endCxn id="7" idx="5"/>
            </p:cNvCxnSpPr>
            <p:nvPr/>
          </p:nvCxnSpPr>
          <p:spPr>
            <a:xfrm rot="10800000">
              <a:off x="2110522" y="2720347"/>
              <a:ext cx="730122" cy="349322"/>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1" name="直線接點 62"/>
            <p:cNvCxnSpPr>
              <a:endCxn id="10" idx="7"/>
            </p:cNvCxnSpPr>
            <p:nvPr/>
          </p:nvCxnSpPr>
          <p:spPr>
            <a:xfrm rot="10800000" flipV="1">
              <a:off x="1425822" y="3123411"/>
              <a:ext cx="1362670" cy="633146"/>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2" name="直線接點 64"/>
            <p:cNvCxnSpPr>
              <a:stCxn id="18" idx="1"/>
            </p:cNvCxnSpPr>
            <p:nvPr/>
          </p:nvCxnSpPr>
          <p:spPr>
            <a:xfrm rot="16200000" flipV="1">
              <a:off x="1802274" y="2716637"/>
              <a:ext cx="532381" cy="1392952"/>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23" name="Text Box 65"/>
            <p:cNvSpPr txBox="1">
              <a:spLocks noChangeArrowheads="1"/>
            </p:cNvSpPr>
            <p:nvPr/>
          </p:nvSpPr>
          <p:spPr bwMode="auto">
            <a:xfrm>
              <a:off x="1560407" y="2290411"/>
              <a:ext cx="44132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charset="0"/>
                  <a:cs typeface="Times New Roman" charset="0"/>
                </a:rPr>
                <a:t>u</a:t>
              </a:r>
              <a:r>
                <a:rPr lang="en-US" altLang="zh-TW" sz="2400" baseline="-25000" dirty="0">
                  <a:latin typeface="Times New Roman" charset="0"/>
                  <a:cs typeface="Times New Roman" charset="0"/>
                </a:rPr>
                <a:t>1</a:t>
              </a:r>
            </a:p>
          </p:txBody>
        </p:sp>
        <p:sp>
          <p:nvSpPr>
            <p:cNvPr id="24" name="Text Box 65"/>
            <p:cNvSpPr txBox="1">
              <a:spLocks noChangeArrowheads="1"/>
            </p:cNvSpPr>
            <p:nvPr/>
          </p:nvSpPr>
          <p:spPr bwMode="auto">
            <a:xfrm>
              <a:off x="914400" y="28194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u</a:t>
              </a:r>
              <a:r>
                <a:rPr lang="en-US" altLang="zh-TW" sz="2400" baseline="-25000">
                  <a:latin typeface="Times New Roman" charset="0"/>
                  <a:cs typeface="Times New Roman" charset="0"/>
                </a:rPr>
                <a:t>2</a:t>
              </a:r>
            </a:p>
          </p:txBody>
        </p:sp>
        <p:sp>
          <p:nvSpPr>
            <p:cNvPr id="25" name="Text Box 65"/>
            <p:cNvSpPr txBox="1">
              <a:spLocks noChangeArrowheads="1"/>
            </p:cNvSpPr>
            <p:nvPr/>
          </p:nvSpPr>
          <p:spPr bwMode="auto">
            <a:xfrm>
              <a:off x="914400" y="35814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u</a:t>
              </a:r>
              <a:r>
                <a:rPr lang="en-US" altLang="zh-TW" sz="2400" baseline="-25000">
                  <a:latin typeface="Times New Roman" charset="0"/>
                  <a:cs typeface="Times New Roman" charset="0"/>
                </a:rPr>
                <a:t>3</a:t>
              </a:r>
            </a:p>
          </p:txBody>
        </p:sp>
        <p:sp>
          <p:nvSpPr>
            <p:cNvPr id="26" name="Text Box 65"/>
            <p:cNvSpPr txBox="1">
              <a:spLocks noChangeArrowheads="1"/>
            </p:cNvSpPr>
            <p:nvPr/>
          </p:nvSpPr>
          <p:spPr bwMode="auto">
            <a:xfrm>
              <a:off x="1905000" y="42672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charset="0"/>
                  <a:cs typeface="Times New Roman" charset="0"/>
                </a:rPr>
                <a:t>u</a:t>
              </a:r>
              <a:r>
                <a:rPr lang="en-US" altLang="zh-TW" sz="2400" baseline="-25000" dirty="0">
                  <a:latin typeface="Times New Roman" charset="0"/>
                  <a:cs typeface="Times New Roman" charset="0"/>
                </a:rPr>
                <a:t>4</a:t>
              </a:r>
            </a:p>
          </p:txBody>
        </p:sp>
        <p:sp>
          <p:nvSpPr>
            <p:cNvPr id="27" name="Text Box 65"/>
            <p:cNvSpPr txBox="1">
              <a:spLocks noChangeArrowheads="1"/>
            </p:cNvSpPr>
            <p:nvPr/>
          </p:nvSpPr>
          <p:spPr bwMode="auto">
            <a:xfrm>
              <a:off x="2895600" y="35814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u</a:t>
              </a:r>
              <a:r>
                <a:rPr lang="en-US" altLang="zh-TW" sz="2400" baseline="-25000">
                  <a:latin typeface="Times New Roman" charset="0"/>
                  <a:cs typeface="Times New Roman" charset="0"/>
                </a:rPr>
                <a:t>5</a:t>
              </a:r>
            </a:p>
          </p:txBody>
        </p:sp>
        <p:sp>
          <p:nvSpPr>
            <p:cNvPr id="28" name="Text Box 65"/>
            <p:cNvSpPr txBox="1">
              <a:spLocks noChangeArrowheads="1"/>
            </p:cNvSpPr>
            <p:nvPr/>
          </p:nvSpPr>
          <p:spPr bwMode="auto">
            <a:xfrm>
              <a:off x="2895600" y="28194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u</a:t>
              </a:r>
              <a:r>
                <a:rPr lang="en-US" altLang="zh-TW" sz="2400" baseline="-25000">
                  <a:latin typeface="Times New Roman" charset="0"/>
                  <a:cs typeface="Times New Roman" charset="0"/>
                </a:rPr>
                <a:t>6</a:t>
              </a:r>
            </a:p>
          </p:txBody>
        </p:sp>
      </p:grpSp>
      <p:grpSp>
        <p:nvGrpSpPr>
          <p:cNvPr id="29" name="群組 105"/>
          <p:cNvGrpSpPr>
            <a:grpSpLocks/>
          </p:cNvGrpSpPr>
          <p:nvPr/>
        </p:nvGrpSpPr>
        <p:grpSpPr bwMode="auto">
          <a:xfrm>
            <a:off x="3886200" y="2844800"/>
            <a:ext cx="2057400" cy="2217927"/>
            <a:chOff x="4800600" y="2232118"/>
            <a:chExt cx="2350832" cy="2470136"/>
          </a:xfrm>
        </p:grpSpPr>
        <p:sp>
          <p:nvSpPr>
            <p:cNvPr id="30" name="矩形 25"/>
            <p:cNvSpPr>
              <a:spLocks noChangeArrowheads="1"/>
            </p:cNvSpPr>
            <p:nvPr/>
          </p:nvSpPr>
          <p:spPr bwMode="auto">
            <a:xfrm>
              <a:off x="5105400" y="4155725"/>
              <a:ext cx="438125" cy="44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b="1" i="1" dirty="0">
                  <a:solidFill>
                    <a:srgbClr val="000000"/>
                  </a:solidFill>
                  <a:latin typeface="Times New Roman" charset="0"/>
                  <a:cs typeface="Times New Roman" charset="0"/>
                </a:rPr>
                <a:t>H</a:t>
              </a:r>
              <a:endParaRPr lang="zh-TW" altLang="en-US" sz="2000" b="1" dirty="0"/>
            </a:p>
          </p:txBody>
        </p:sp>
        <p:sp>
          <p:nvSpPr>
            <p:cNvPr id="31" name="Oval 7"/>
            <p:cNvSpPr>
              <a:spLocks noChangeArrowheads="1"/>
            </p:cNvSpPr>
            <p:nvPr/>
          </p:nvSpPr>
          <p:spPr bwMode="auto">
            <a:xfrm>
              <a:off x="5813518" y="2613118"/>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32" name="Oval 7"/>
            <p:cNvSpPr>
              <a:spLocks noChangeArrowheads="1"/>
            </p:cNvSpPr>
            <p:nvPr/>
          </p:nvSpPr>
          <p:spPr bwMode="auto">
            <a:xfrm>
              <a:off x="5181600" y="2971800"/>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33" name="Oval 7"/>
            <p:cNvSpPr>
              <a:spLocks noChangeArrowheads="1"/>
            </p:cNvSpPr>
            <p:nvPr/>
          </p:nvSpPr>
          <p:spPr bwMode="auto">
            <a:xfrm>
              <a:off x="5203918" y="3679918"/>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34" name="Oval 7"/>
            <p:cNvSpPr>
              <a:spLocks noChangeArrowheads="1"/>
            </p:cNvSpPr>
            <p:nvPr/>
          </p:nvSpPr>
          <p:spPr bwMode="auto">
            <a:xfrm>
              <a:off x="6575518" y="2994118"/>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35" name="直線接點 76"/>
            <p:cNvCxnSpPr>
              <a:stCxn id="31" idx="3"/>
              <a:endCxn id="32" idx="7"/>
            </p:cNvCxnSpPr>
            <p:nvPr/>
          </p:nvCxnSpPr>
          <p:spPr>
            <a:xfrm rot="5400000">
              <a:off x="5448704" y="2606496"/>
              <a:ext cx="251059" cy="524222"/>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36" name="Oval 7"/>
            <p:cNvSpPr>
              <a:spLocks noChangeArrowheads="1"/>
            </p:cNvSpPr>
            <p:nvPr/>
          </p:nvSpPr>
          <p:spPr bwMode="auto">
            <a:xfrm>
              <a:off x="5889718" y="4213318"/>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37" name="直線接點 78"/>
            <p:cNvCxnSpPr/>
            <p:nvPr/>
          </p:nvCxnSpPr>
          <p:spPr>
            <a:xfrm rot="5400000" flipH="1" flipV="1">
              <a:off x="6369723" y="3429069"/>
              <a:ext cx="565767" cy="0"/>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8" name="直線接點 79"/>
            <p:cNvCxnSpPr>
              <a:stCxn id="36" idx="1"/>
              <a:endCxn id="33" idx="4"/>
            </p:cNvCxnSpPr>
            <p:nvPr/>
          </p:nvCxnSpPr>
          <p:spPr>
            <a:xfrm rot="16200000" flipV="1">
              <a:off x="5394447" y="3717204"/>
              <a:ext cx="403109" cy="633056"/>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接點 80"/>
            <p:cNvCxnSpPr>
              <a:stCxn id="40" idx="3"/>
              <a:endCxn id="36" idx="7"/>
            </p:cNvCxnSpPr>
            <p:nvPr/>
          </p:nvCxnSpPr>
          <p:spPr>
            <a:xfrm rot="5400000">
              <a:off x="6095823" y="3732920"/>
              <a:ext cx="426094" cy="578639"/>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0" name="Oval 7"/>
            <p:cNvSpPr>
              <a:spLocks noChangeArrowheads="1"/>
            </p:cNvSpPr>
            <p:nvPr/>
          </p:nvSpPr>
          <p:spPr bwMode="auto">
            <a:xfrm>
              <a:off x="6575518" y="3679918"/>
              <a:ext cx="152400" cy="152400"/>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41" name="直線接點 82"/>
            <p:cNvCxnSpPr/>
            <p:nvPr/>
          </p:nvCxnSpPr>
          <p:spPr>
            <a:xfrm rot="5400000" flipH="1" flipV="1">
              <a:off x="4997497" y="3428162"/>
              <a:ext cx="565767" cy="1814"/>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42" name="直線接點 83"/>
            <p:cNvCxnSpPr>
              <a:endCxn id="31" idx="5"/>
            </p:cNvCxnSpPr>
            <p:nvPr/>
          </p:nvCxnSpPr>
          <p:spPr>
            <a:xfrm rot="10800000">
              <a:off x="5943366" y="2743077"/>
              <a:ext cx="729193" cy="350068"/>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43" name="直線接點 84"/>
            <p:cNvCxnSpPr>
              <a:stCxn id="40" idx="2"/>
              <a:endCxn id="33" idx="6"/>
            </p:cNvCxnSpPr>
            <p:nvPr/>
          </p:nvCxnSpPr>
          <p:spPr>
            <a:xfrm rot="10800000">
              <a:off x="5355658" y="3756152"/>
              <a:ext cx="1220764" cy="1769"/>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44" name="直線接點 85"/>
            <p:cNvCxnSpPr>
              <a:stCxn id="34" idx="2"/>
              <a:endCxn id="32" idx="6"/>
            </p:cNvCxnSpPr>
            <p:nvPr/>
          </p:nvCxnSpPr>
          <p:spPr>
            <a:xfrm rot="10800000">
              <a:off x="5333891" y="3047176"/>
              <a:ext cx="1242531" cy="22984"/>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5" name="Text Box 65"/>
            <p:cNvSpPr txBox="1">
              <a:spLocks noChangeArrowheads="1"/>
            </p:cNvSpPr>
            <p:nvPr/>
          </p:nvSpPr>
          <p:spPr bwMode="auto">
            <a:xfrm>
              <a:off x="5410075" y="2232118"/>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1</a:t>
              </a:r>
            </a:p>
          </p:txBody>
        </p:sp>
        <p:sp>
          <p:nvSpPr>
            <p:cNvPr id="46" name="Text Box 65"/>
            <p:cNvSpPr txBox="1">
              <a:spLocks noChangeArrowheads="1"/>
            </p:cNvSpPr>
            <p:nvPr/>
          </p:nvSpPr>
          <p:spPr bwMode="auto">
            <a:xfrm>
              <a:off x="4800600" y="2743200"/>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2</a:t>
              </a:r>
            </a:p>
          </p:txBody>
        </p:sp>
        <p:sp>
          <p:nvSpPr>
            <p:cNvPr id="47" name="Text Box 65"/>
            <p:cNvSpPr txBox="1">
              <a:spLocks noChangeArrowheads="1"/>
            </p:cNvSpPr>
            <p:nvPr/>
          </p:nvSpPr>
          <p:spPr bwMode="auto">
            <a:xfrm>
              <a:off x="4800600" y="3505200"/>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3</a:t>
              </a:r>
            </a:p>
          </p:txBody>
        </p:sp>
        <p:sp>
          <p:nvSpPr>
            <p:cNvPr id="48" name="Text Box 65"/>
            <p:cNvSpPr txBox="1">
              <a:spLocks noChangeArrowheads="1"/>
            </p:cNvSpPr>
            <p:nvPr/>
          </p:nvSpPr>
          <p:spPr bwMode="auto">
            <a:xfrm>
              <a:off x="5737318" y="4240590"/>
              <a:ext cx="423514"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charset="0"/>
                  <a:cs typeface="Times New Roman" charset="0"/>
                </a:rPr>
                <a:t>v</a:t>
              </a:r>
              <a:r>
                <a:rPr lang="en-US" altLang="zh-TW" sz="2400" baseline="-25000" dirty="0">
                  <a:latin typeface="Times New Roman" charset="0"/>
                  <a:cs typeface="Times New Roman" charset="0"/>
                </a:rPr>
                <a:t>4</a:t>
              </a:r>
            </a:p>
          </p:txBody>
        </p:sp>
        <p:sp>
          <p:nvSpPr>
            <p:cNvPr id="49" name="Text Box 65"/>
            <p:cNvSpPr txBox="1">
              <a:spLocks noChangeArrowheads="1"/>
            </p:cNvSpPr>
            <p:nvPr/>
          </p:nvSpPr>
          <p:spPr bwMode="auto">
            <a:xfrm>
              <a:off x="6727918" y="3603718"/>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5</a:t>
              </a:r>
            </a:p>
          </p:txBody>
        </p:sp>
        <p:sp>
          <p:nvSpPr>
            <p:cNvPr id="50" name="Text Box 65"/>
            <p:cNvSpPr txBox="1">
              <a:spLocks noChangeArrowheads="1"/>
            </p:cNvSpPr>
            <p:nvPr/>
          </p:nvSpPr>
          <p:spPr bwMode="auto">
            <a:xfrm>
              <a:off x="6727918" y="2841718"/>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6</a:t>
              </a:r>
            </a:p>
          </p:txBody>
        </p:sp>
      </p:grpSp>
    </p:spTree>
    <p:extLst>
      <p:ext uri="{BB962C8B-B14F-4D97-AF65-F5344CB8AC3E}">
        <p14:creationId xmlns:p14="http://schemas.microsoft.com/office/powerpoint/2010/main" val="159714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4"/>
          <p:cNvSpPr>
            <a:spLocks noChangeArrowheads="1"/>
          </p:cNvSpPr>
          <p:nvPr/>
        </p:nvSpPr>
        <p:spPr bwMode="auto">
          <a:xfrm>
            <a:off x="228600" y="892314"/>
            <a:ext cx="868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20000"/>
              </a:spcBef>
              <a:buClr>
                <a:srgbClr val="00007D"/>
              </a:buClr>
              <a:buSzPct val="100000"/>
              <a:buBlip>
                <a:blip r:embed="rId3"/>
              </a:buBlip>
            </a:pPr>
            <a:r>
              <a:rPr lang="en-US" altLang="zh-TW" sz="2000" b="1" dirty="0">
                <a:latin typeface="Times New Roman" pitchFamily="18" charset="0"/>
                <a:cs typeface="Times New Roman" pitchFamily="18" charset="0"/>
              </a:rPr>
              <a:t>Example 13.</a:t>
            </a:r>
            <a:r>
              <a:rPr lang="en-US" altLang="zh-TW" sz="2000" dirty="0">
                <a:latin typeface="Times New Roman" pitchFamily="18" charset="0"/>
                <a:cs typeface="Times New Roman" pitchFamily="18" charset="0"/>
              </a:rPr>
              <a:t> Determine whether the graphs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 and </a:t>
            </a:r>
            <a:r>
              <a:rPr lang="en-US" altLang="zh-TW" sz="2000" i="1" dirty="0" smtClean="0">
                <a:latin typeface="Times New Roman" pitchFamily="18" charset="0"/>
                <a:cs typeface="Times New Roman" pitchFamily="18" charset="0"/>
              </a:rPr>
              <a:t>H</a:t>
            </a:r>
            <a:r>
              <a:rPr lang="en-US" altLang="zh-TW" sz="2000" dirty="0" smtClean="0">
                <a:latin typeface="Times New Roman" pitchFamily="18" charset="0"/>
                <a:cs typeface="Times New Roman" pitchFamily="18" charset="0"/>
              </a:rPr>
              <a:t> </a:t>
            </a:r>
            <a:r>
              <a:rPr lang="en-US" altLang="zh-TW" sz="2000" dirty="0">
                <a:latin typeface="Times New Roman" pitchFamily="18" charset="0"/>
                <a:cs typeface="Times New Roman" pitchFamily="18" charset="0"/>
              </a:rPr>
              <a:t>are isomorphic.</a:t>
            </a:r>
            <a:endParaRPr lang="en-US" altLang="zh-TW" sz="2000" b="1" dirty="0">
              <a:latin typeface="Times New Roman" pitchFamily="18" charset="0"/>
              <a:cs typeface="Times New Roman" pitchFamily="18" charset="0"/>
            </a:endParaRPr>
          </a:p>
        </p:txBody>
      </p:sp>
      <p:sp>
        <p:nvSpPr>
          <p:cNvPr id="50179" name="Oval 7"/>
          <p:cNvSpPr>
            <a:spLocks noChangeArrowheads="1"/>
          </p:cNvSpPr>
          <p:nvPr/>
        </p:nvSpPr>
        <p:spPr bwMode="auto">
          <a:xfrm>
            <a:off x="2759075" y="1808163"/>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50180" name="Oval 7"/>
          <p:cNvSpPr>
            <a:spLocks noChangeArrowheads="1"/>
          </p:cNvSpPr>
          <p:nvPr/>
        </p:nvSpPr>
        <p:spPr bwMode="auto">
          <a:xfrm>
            <a:off x="2111375" y="2239963"/>
            <a:ext cx="144463" cy="144462"/>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50181" name="Oval 7"/>
          <p:cNvSpPr>
            <a:spLocks noChangeArrowheads="1"/>
          </p:cNvSpPr>
          <p:nvPr/>
        </p:nvSpPr>
        <p:spPr bwMode="auto">
          <a:xfrm>
            <a:off x="2286000" y="2819400"/>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50182" name="Oval 7"/>
          <p:cNvSpPr>
            <a:spLocks noChangeArrowheads="1"/>
          </p:cNvSpPr>
          <p:nvPr/>
        </p:nvSpPr>
        <p:spPr bwMode="auto">
          <a:xfrm>
            <a:off x="3478213" y="2166938"/>
            <a:ext cx="142875" cy="144462"/>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13" name="直線接點 12"/>
          <p:cNvCxnSpPr>
            <a:stCxn id="50179" idx="3"/>
            <a:endCxn id="50181" idx="7"/>
          </p:cNvCxnSpPr>
          <p:nvPr/>
        </p:nvCxnSpPr>
        <p:spPr>
          <a:xfrm rot="5400000">
            <a:off x="2139157" y="2199481"/>
            <a:ext cx="909638" cy="371475"/>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0184" name="矩形 13"/>
          <p:cNvSpPr>
            <a:spLocks noChangeArrowheads="1"/>
          </p:cNvSpPr>
          <p:nvPr/>
        </p:nvSpPr>
        <p:spPr bwMode="auto">
          <a:xfrm>
            <a:off x="1447800" y="1524000"/>
            <a:ext cx="4540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i="1">
                <a:solidFill>
                  <a:srgbClr val="000000"/>
                </a:solidFill>
                <a:latin typeface="Times New Roman" charset="0"/>
                <a:cs typeface="Times New Roman" charset="0"/>
              </a:rPr>
              <a:t>G</a:t>
            </a:r>
            <a:endParaRPr lang="zh-TW" altLang="en-US"/>
          </a:p>
        </p:txBody>
      </p:sp>
      <p:cxnSp>
        <p:nvCxnSpPr>
          <p:cNvPr id="16" name="直線接點 15"/>
          <p:cNvCxnSpPr>
            <a:stCxn id="50186" idx="7"/>
            <a:endCxn id="50182" idx="3"/>
          </p:cNvCxnSpPr>
          <p:nvPr/>
        </p:nvCxnSpPr>
        <p:spPr>
          <a:xfrm rot="5400000" flipH="1" flipV="1">
            <a:off x="3136106" y="2477295"/>
            <a:ext cx="549275" cy="176212"/>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0186" name="Oval 7"/>
          <p:cNvSpPr>
            <a:spLocks noChangeArrowheads="1"/>
          </p:cNvSpPr>
          <p:nvPr/>
        </p:nvSpPr>
        <p:spPr bwMode="auto">
          <a:xfrm>
            <a:off x="3200400" y="2819400"/>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20" name="直線接點 19"/>
          <p:cNvCxnSpPr>
            <a:stCxn id="50181" idx="0"/>
          </p:cNvCxnSpPr>
          <p:nvPr/>
        </p:nvCxnSpPr>
        <p:spPr>
          <a:xfrm rot="16200000" flipV="1">
            <a:off x="2053431" y="2515394"/>
            <a:ext cx="434975" cy="173038"/>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1" name="直線接點 20"/>
          <p:cNvCxnSpPr>
            <a:endCxn id="50179" idx="5"/>
          </p:cNvCxnSpPr>
          <p:nvPr/>
        </p:nvCxnSpPr>
        <p:spPr>
          <a:xfrm rot="10800000">
            <a:off x="2881313" y="1930400"/>
            <a:ext cx="687387" cy="330200"/>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50182" idx="3"/>
            <a:endCxn id="50180" idx="6"/>
          </p:cNvCxnSpPr>
          <p:nvPr/>
        </p:nvCxnSpPr>
        <p:spPr>
          <a:xfrm rot="5400000">
            <a:off x="2867025" y="1679576"/>
            <a:ext cx="20637" cy="1243012"/>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3" name="直線接點 22"/>
          <p:cNvCxnSpPr>
            <a:stCxn id="50186" idx="1"/>
            <a:endCxn id="50180" idx="5"/>
          </p:cNvCxnSpPr>
          <p:nvPr/>
        </p:nvCxnSpPr>
        <p:spPr>
          <a:xfrm rot="16200000" flipV="1">
            <a:off x="2488407" y="2107406"/>
            <a:ext cx="477838" cy="987425"/>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0191" name="Text Box 65"/>
          <p:cNvSpPr txBox="1">
            <a:spLocks noChangeArrowheads="1"/>
          </p:cNvSpPr>
          <p:nvPr/>
        </p:nvSpPr>
        <p:spPr bwMode="auto">
          <a:xfrm>
            <a:off x="2438400" y="1371600"/>
            <a:ext cx="439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charset="0"/>
                <a:cs typeface="Times New Roman" charset="0"/>
              </a:rPr>
              <a:t>u</a:t>
            </a:r>
            <a:r>
              <a:rPr lang="en-US" altLang="zh-TW" sz="2400" baseline="-25000" dirty="0">
                <a:latin typeface="Times New Roman" charset="0"/>
                <a:cs typeface="Times New Roman" charset="0"/>
              </a:rPr>
              <a:t>2</a:t>
            </a:r>
          </a:p>
        </p:txBody>
      </p:sp>
      <p:sp>
        <p:nvSpPr>
          <p:cNvPr id="50192" name="Text Box 65"/>
          <p:cNvSpPr txBox="1">
            <a:spLocks noChangeArrowheads="1"/>
          </p:cNvSpPr>
          <p:nvPr/>
        </p:nvSpPr>
        <p:spPr bwMode="auto">
          <a:xfrm>
            <a:off x="1752600" y="2024063"/>
            <a:ext cx="439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u</a:t>
            </a:r>
            <a:r>
              <a:rPr lang="en-US" altLang="zh-TW" sz="2400" baseline="-25000">
                <a:latin typeface="Times New Roman" charset="0"/>
                <a:cs typeface="Times New Roman" charset="0"/>
              </a:rPr>
              <a:t>1</a:t>
            </a:r>
          </a:p>
        </p:txBody>
      </p:sp>
      <p:sp>
        <p:nvSpPr>
          <p:cNvPr id="50193" name="Text Box 65"/>
          <p:cNvSpPr txBox="1">
            <a:spLocks noChangeArrowheads="1"/>
          </p:cNvSpPr>
          <p:nvPr/>
        </p:nvSpPr>
        <p:spPr bwMode="auto">
          <a:xfrm>
            <a:off x="3581400" y="2057400"/>
            <a:ext cx="4159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u</a:t>
            </a:r>
            <a:r>
              <a:rPr lang="en-US" altLang="zh-TW" sz="2400" baseline="-25000">
                <a:latin typeface="Times New Roman" charset="0"/>
                <a:cs typeface="Times New Roman" charset="0"/>
              </a:rPr>
              <a:t>3</a:t>
            </a:r>
          </a:p>
        </p:txBody>
      </p:sp>
      <p:sp>
        <p:nvSpPr>
          <p:cNvPr id="50194" name="Text Box 65"/>
          <p:cNvSpPr txBox="1">
            <a:spLocks noChangeArrowheads="1"/>
          </p:cNvSpPr>
          <p:nvPr/>
        </p:nvSpPr>
        <p:spPr bwMode="auto">
          <a:xfrm>
            <a:off x="3200400" y="2819400"/>
            <a:ext cx="4159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u</a:t>
            </a:r>
            <a:r>
              <a:rPr lang="en-US" altLang="zh-TW" sz="2400" baseline="-25000">
                <a:latin typeface="Times New Roman" charset="0"/>
                <a:cs typeface="Times New Roman" charset="0"/>
              </a:rPr>
              <a:t>4</a:t>
            </a:r>
          </a:p>
        </p:txBody>
      </p:sp>
      <p:sp>
        <p:nvSpPr>
          <p:cNvPr id="50195" name="Text Box 65"/>
          <p:cNvSpPr txBox="1">
            <a:spLocks noChangeArrowheads="1"/>
          </p:cNvSpPr>
          <p:nvPr/>
        </p:nvSpPr>
        <p:spPr bwMode="auto">
          <a:xfrm>
            <a:off x="1905000" y="2743200"/>
            <a:ext cx="4159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u</a:t>
            </a:r>
            <a:r>
              <a:rPr lang="en-US" altLang="zh-TW" sz="2400" baseline="-25000">
                <a:latin typeface="Times New Roman" charset="0"/>
                <a:cs typeface="Times New Roman" charset="0"/>
              </a:rPr>
              <a:t>5</a:t>
            </a:r>
          </a:p>
        </p:txBody>
      </p:sp>
      <p:sp>
        <p:nvSpPr>
          <p:cNvPr id="50196" name="矩形 30"/>
          <p:cNvSpPr>
            <a:spLocks noChangeArrowheads="1"/>
          </p:cNvSpPr>
          <p:nvPr/>
        </p:nvSpPr>
        <p:spPr bwMode="auto">
          <a:xfrm>
            <a:off x="5334000" y="1600200"/>
            <a:ext cx="42068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i="1">
                <a:solidFill>
                  <a:srgbClr val="000000"/>
                </a:solidFill>
                <a:latin typeface="Times New Roman" charset="0"/>
                <a:cs typeface="Times New Roman" charset="0"/>
              </a:rPr>
              <a:t>H</a:t>
            </a:r>
            <a:endParaRPr lang="zh-TW" altLang="en-US"/>
          </a:p>
        </p:txBody>
      </p:sp>
      <p:sp>
        <p:nvSpPr>
          <p:cNvPr id="50197" name="Oval 7"/>
          <p:cNvSpPr>
            <a:spLocks noChangeArrowheads="1"/>
          </p:cNvSpPr>
          <p:nvPr/>
        </p:nvSpPr>
        <p:spPr bwMode="auto">
          <a:xfrm>
            <a:off x="6188075" y="1884363"/>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50198" name="Oval 7"/>
          <p:cNvSpPr>
            <a:spLocks noChangeArrowheads="1"/>
          </p:cNvSpPr>
          <p:nvPr/>
        </p:nvSpPr>
        <p:spPr bwMode="auto">
          <a:xfrm>
            <a:off x="5540375" y="2316163"/>
            <a:ext cx="144463" cy="144462"/>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50199" name="Oval 7"/>
          <p:cNvSpPr>
            <a:spLocks noChangeArrowheads="1"/>
          </p:cNvSpPr>
          <p:nvPr/>
        </p:nvSpPr>
        <p:spPr bwMode="auto">
          <a:xfrm>
            <a:off x="5715000" y="2895600"/>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sp>
        <p:nvSpPr>
          <p:cNvPr id="50200" name="Oval 7"/>
          <p:cNvSpPr>
            <a:spLocks noChangeArrowheads="1"/>
          </p:cNvSpPr>
          <p:nvPr/>
        </p:nvSpPr>
        <p:spPr bwMode="auto">
          <a:xfrm>
            <a:off x="6907213" y="2243138"/>
            <a:ext cx="142875" cy="144462"/>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64" name="直線接點 63"/>
          <p:cNvCxnSpPr>
            <a:stCxn id="50197" idx="3"/>
            <a:endCxn id="50198" idx="7"/>
          </p:cNvCxnSpPr>
          <p:nvPr/>
        </p:nvCxnSpPr>
        <p:spPr>
          <a:xfrm rot="5400000">
            <a:off x="5770563" y="1898650"/>
            <a:ext cx="330200" cy="546100"/>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65" name="直線接點 64"/>
          <p:cNvCxnSpPr>
            <a:stCxn id="50203" idx="7"/>
            <a:endCxn id="50200" idx="3"/>
          </p:cNvCxnSpPr>
          <p:nvPr/>
        </p:nvCxnSpPr>
        <p:spPr>
          <a:xfrm rot="5400000" flipH="1" flipV="1">
            <a:off x="6565106" y="2553495"/>
            <a:ext cx="549275" cy="176212"/>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0203" name="Oval 7"/>
          <p:cNvSpPr>
            <a:spLocks noChangeArrowheads="1"/>
          </p:cNvSpPr>
          <p:nvPr/>
        </p:nvSpPr>
        <p:spPr bwMode="auto">
          <a:xfrm>
            <a:off x="6629400" y="2895600"/>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charset="0"/>
              <a:cs typeface="Times New Roman" charset="0"/>
            </a:endParaRPr>
          </a:p>
        </p:txBody>
      </p:sp>
      <p:cxnSp>
        <p:nvCxnSpPr>
          <p:cNvPr id="67" name="直線接點 66"/>
          <p:cNvCxnSpPr>
            <a:stCxn id="50199" idx="0"/>
          </p:cNvCxnSpPr>
          <p:nvPr/>
        </p:nvCxnSpPr>
        <p:spPr>
          <a:xfrm rot="16200000" flipV="1">
            <a:off x="5482431" y="2591594"/>
            <a:ext cx="434975" cy="173038"/>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50197" idx="5"/>
          </p:cNvCxnSpPr>
          <p:nvPr/>
        </p:nvCxnSpPr>
        <p:spPr>
          <a:xfrm rot="10800000">
            <a:off x="6310313" y="2006600"/>
            <a:ext cx="687387" cy="330200"/>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69" name="直線接點 68"/>
          <p:cNvCxnSpPr>
            <a:stCxn id="50203" idx="2"/>
            <a:endCxn id="50199" idx="6"/>
          </p:cNvCxnSpPr>
          <p:nvPr/>
        </p:nvCxnSpPr>
        <p:spPr>
          <a:xfrm rot="10800000">
            <a:off x="5857875" y="2967038"/>
            <a:ext cx="771525" cy="1587"/>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70" name="直線接點 69"/>
          <p:cNvCxnSpPr>
            <a:stCxn id="50203" idx="1"/>
            <a:endCxn id="50197" idx="4"/>
          </p:cNvCxnSpPr>
          <p:nvPr/>
        </p:nvCxnSpPr>
        <p:spPr>
          <a:xfrm rot="16200000" flipV="1">
            <a:off x="6010276" y="2276475"/>
            <a:ext cx="889000" cy="390525"/>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0208" name="Text Box 65"/>
          <p:cNvSpPr txBox="1">
            <a:spLocks noChangeArrowheads="1"/>
          </p:cNvSpPr>
          <p:nvPr/>
        </p:nvSpPr>
        <p:spPr bwMode="auto">
          <a:xfrm>
            <a:off x="5867400" y="1447800"/>
            <a:ext cx="422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1</a:t>
            </a:r>
          </a:p>
        </p:txBody>
      </p:sp>
      <p:sp>
        <p:nvSpPr>
          <p:cNvPr id="50209" name="Text Box 65"/>
          <p:cNvSpPr txBox="1">
            <a:spLocks noChangeArrowheads="1"/>
          </p:cNvSpPr>
          <p:nvPr/>
        </p:nvSpPr>
        <p:spPr bwMode="auto">
          <a:xfrm>
            <a:off x="5181600" y="2100263"/>
            <a:ext cx="422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5</a:t>
            </a:r>
          </a:p>
        </p:txBody>
      </p:sp>
      <p:sp>
        <p:nvSpPr>
          <p:cNvPr id="50210" name="Text Box 65"/>
          <p:cNvSpPr txBox="1">
            <a:spLocks noChangeArrowheads="1"/>
          </p:cNvSpPr>
          <p:nvPr/>
        </p:nvSpPr>
        <p:spPr bwMode="auto">
          <a:xfrm>
            <a:off x="7010400" y="2133600"/>
            <a:ext cx="422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2</a:t>
            </a:r>
          </a:p>
        </p:txBody>
      </p:sp>
      <p:sp>
        <p:nvSpPr>
          <p:cNvPr id="50211" name="Text Box 65"/>
          <p:cNvSpPr txBox="1">
            <a:spLocks noChangeArrowheads="1"/>
          </p:cNvSpPr>
          <p:nvPr/>
        </p:nvSpPr>
        <p:spPr bwMode="auto">
          <a:xfrm>
            <a:off x="6629400" y="2895600"/>
            <a:ext cx="422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3</a:t>
            </a:r>
          </a:p>
        </p:txBody>
      </p:sp>
      <p:sp>
        <p:nvSpPr>
          <p:cNvPr id="50212" name="Text Box 65"/>
          <p:cNvSpPr txBox="1">
            <a:spLocks noChangeArrowheads="1"/>
          </p:cNvSpPr>
          <p:nvPr/>
        </p:nvSpPr>
        <p:spPr bwMode="auto">
          <a:xfrm>
            <a:off x="5334000" y="2819400"/>
            <a:ext cx="422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charset="0"/>
                <a:cs typeface="Times New Roman" charset="0"/>
              </a:rPr>
              <a:t>v</a:t>
            </a:r>
            <a:r>
              <a:rPr lang="en-US" altLang="zh-TW" sz="2400" baseline="-25000">
                <a:latin typeface="Times New Roman" charset="0"/>
                <a:cs typeface="Times New Roman" charset="0"/>
              </a:rPr>
              <a:t>4</a:t>
            </a:r>
          </a:p>
        </p:txBody>
      </p:sp>
      <p:sp>
        <p:nvSpPr>
          <p:cNvPr id="38" name="Text Box 38"/>
          <p:cNvSpPr txBox="1">
            <a:spLocks noChangeArrowheads="1"/>
          </p:cNvSpPr>
          <p:nvPr/>
        </p:nvSpPr>
        <p:spPr bwMode="auto">
          <a:xfrm>
            <a:off x="304800" y="3276600"/>
            <a:ext cx="8839200" cy="3477875"/>
          </a:xfrm>
          <a:prstGeom prst="rect">
            <a:avLst/>
          </a:prstGeom>
          <a:noFill/>
          <a:ln w="9525">
            <a:noFill/>
            <a:miter lim="800000"/>
            <a:headEnd/>
            <a:tailEnd/>
          </a:ln>
        </p:spPr>
        <p:txBody>
          <a:bodyPr wrap="square">
            <a:spAutoFit/>
          </a:bodyPr>
          <a:lstStyle/>
          <a:p>
            <a:pPr>
              <a:defRPr/>
            </a:pPr>
            <a:r>
              <a:rPr lang="en-US" altLang="zh-TW" sz="2000" b="1" spc="20" dirty="0">
                <a:latin typeface="Times New Roman" pitchFamily="18" charset="0"/>
                <a:ea typeface="DejaVu Sans" charset="0"/>
                <a:cs typeface="Times New Roman" pitchFamily="18" charset="0"/>
              </a:rPr>
              <a:t>Solution: </a:t>
            </a:r>
            <a:r>
              <a:rPr lang="en-US" altLang="zh-TW" sz="2000" dirty="0" smtClean="0">
                <a:latin typeface="Times New Roman" pitchFamily="18" charset="0"/>
                <a:ea typeface="新細明體" pitchFamily="18" charset="-120"/>
                <a:cs typeface="Times New Roman" pitchFamily="18" charset="0"/>
              </a:rPr>
              <a:t>Both </a:t>
            </a:r>
            <a:r>
              <a:rPr lang="en-US" altLang="zh-TW" sz="2000" i="1" dirty="0">
                <a:latin typeface="Times New Roman" pitchFamily="18" charset="0"/>
                <a:ea typeface="新細明體" pitchFamily="18" charset="-120"/>
                <a:cs typeface="Times New Roman" pitchFamily="18" charset="0"/>
              </a:rPr>
              <a:t>G</a:t>
            </a:r>
            <a:r>
              <a:rPr lang="en-US" altLang="zh-TW" sz="2000" dirty="0">
                <a:latin typeface="Times New Roman" pitchFamily="18" charset="0"/>
                <a:ea typeface="新細明體" pitchFamily="18" charset="-120"/>
                <a:cs typeface="Times New Roman" pitchFamily="18" charset="0"/>
              </a:rPr>
              <a:t> and </a:t>
            </a:r>
            <a:r>
              <a:rPr lang="en-US" altLang="zh-TW" sz="2000" i="1" dirty="0">
                <a:latin typeface="Times New Roman" pitchFamily="18" charset="0"/>
                <a:ea typeface="新細明體" pitchFamily="18" charset="-120"/>
                <a:cs typeface="Times New Roman" pitchFamily="18" charset="0"/>
              </a:rPr>
              <a:t>H</a:t>
            </a:r>
            <a:r>
              <a:rPr lang="en-US" altLang="zh-TW" sz="2000" dirty="0">
                <a:latin typeface="Times New Roman" pitchFamily="18" charset="0"/>
                <a:ea typeface="新細明體" pitchFamily="18" charset="-120"/>
                <a:cs typeface="Times New Roman" pitchFamily="18" charset="0"/>
              </a:rPr>
              <a:t> have 5 vertices, 6 edges, two vertices of deg 3, three vertices of deg 2, a 3-cycle, a 4-cycle, and a 5-cycle. </a:t>
            </a:r>
            <a:r>
              <a:rPr lang="en-US" altLang="zh-TW" sz="2000" dirty="0">
                <a:latin typeface="Times New Roman" pitchFamily="18" charset="0"/>
                <a:ea typeface="新細明體" pitchFamily="18" charset="-120"/>
                <a:cs typeface="Times New Roman" pitchFamily="18" charset="0"/>
                <a:sym typeface="Symbol"/>
              </a:rPr>
              <a:t> </a:t>
            </a:r>
            <a:r>
              <a:rPr lang="en-US" altLang="zh-TW" sz="2000" i="1" dirty="0">
                <a:latin typeface="Times New Roman" pitchFamily="18" charset="0"/>
                <a:ea typeface="新細明體" pitchFamily="18" charset="-120"/>
                <a:cs typeface="Times New Roman" pitchFamily="18" charset="0"/>
              </a:rPr>
              <a:t>G</a:t>
            </a:r>
            <a:r>
              <a:rPr lang="en-US" altLang="zh-TW" sz="2000" dirty="0">
                <a:latin typeface="Times New Roman" pitchFamily="18" charset="0"/>
                <a:ea typeface="新細明體" pitchFamily="18" charset="-120"/>
                <a:cs typeface="Times New Roman" pitchFamily="18" charset="0"/>
              </a:rPr>
              <a:t> and </a:t>
            </a:r>
            <a:r>
              <a:rPr lang="en-US" altLang="zh-TW" sz="2000" i="1" dirty="0">
                <a:latin typeface="Times New Roman" pitchFamily="18" charset="0"/>
                <a:ea typeface="新細明體" pitchFamily="18" charset="-120"/>
                <a:cs typeface="Times New Roman" pitchFamily="18" charset="0"/>
              </a:rPr>
              <a:t>H</a:t>
            </a:r>
            <a:r>
              <a:rPr lang="en-US" altLang="zh-TW" sz="2000" dirty="0">
                <a:latin typeface="Times New Roman" pitchFamily="18" charset="0"/>
                <a:ea typeface="新細明體" pitchFamily="18" charset="-120"/>
                <a:cs typeface="Times New Roman" pitchFamily="18" charset="0"/>
              </a:rPr>
              <a:t> </a:t>
            </a:r>
            <a:r>
              <a:rPr lang="en-US" altLang="zh-TW" sz="2000" kern="0" dirty="0">
                <a:latin typeface="Times New Roman" pitchFamily="18" charset="0"/>
                <a:ea typeface="新細明體"/>
                <a:cs typeface="Times New Roman" pitchFamily="18" charset="0"/>
              </a:rPr>
              <a:t>may be isomorphic.</a:t>
            </a:r>
          </a:p>
          <a:p>
            <a:pPr>
              <a:defRPr/>
            </a:pPr>
            <a:r>
              <a:rPr lang="en-US" altLang="zh-TW" sz="2000" dirty="0">
                <a:latin typeface="Times New Roman" pitchFamily="18" charset="0"/>
                <a:ea typeface="新細明體" pitchFamily="18" charset="-120"/>
                <a:cs typeface="Times New Roman" pitchFamily="18" charset="0"/>
              </a:rPr>
              <a:t>The function </a:t>
            </a:r>
            <a:r>
              <a:rPr lang="en-US" altLang="zh-TW" sz="2000" i="1" dirty="0">
                <a:latin typeface="Times New Roman" pitchFamily="18" charset="0"/>
                <a:ea typeface="新細明體" pitchFamily="18" charset="-120"/>
                <a:cs typeface="Times New Roman" pitchFamily="18" charset="0"/>
              </a:rPr>
              <a:t>f </a:t>
            </a:r>
            <a:r>
              <a:rPr lang="en-US" altLang="zh-TW" sz="2000" dirty="0">
                <a:latin typeface="Times New Roman" pitchFamily="18" charset="0"/>
                <a:ea typeface="新細明體" pitchFamily="18" charset="-120"/>
                <a:cs typeface="Times New Roman" pitchFamily="18" charset="0"/>
              </a:rPr>
              <a:t>with</a:t>
            </a:r>
            <a:r>
              <a:rPr lang="en-US" altLang="zh-TW" sz="2000" i="1" dirty="0">
                <a:latin typeface="Times New Roman" pitchFamily="18" charset="0"/>
                <a:ea typeface="新細明體" pitchFamily="18" charset="-120"/>
                <a:cs typeface="Times New Roman" pitchFamily="18" charset="0"/>
              </a:rPr>
              <a:t> f</a:t>
            </a:r>
            <a:r>
              <a:rPr lang="en-US" altLang="zh-TW" sz="2000" dirty="0">
                <a:latin typeface="Times New Roman" pitchFamily="18" charset="0"/>
                <a:ea typeface="新細明體" pitchFamily="18" charset="-120"/>
                <a:cs typeface="Times New Roman" pitchFamily="18" charset="0"/>
              </a:rPr>
              <a:t>(</a:t>
            </a:r>
            <a:r>
              <a:rPr lang="en-US" altLang="zh-TW" sz="2000" i="1" dirty="0">
                <a:latin typeface="Times New Roman" pitchFamily="18" charset="0"/>
                <a:ea typeface="新細明體" pitchFamily="18" charset="-120"/>
                <a:cs typeface="Times New Roman" pitchFamily="18" charset="0"/>
              </a:rPr>
              <a:t>u</a:t>
            </a:r>
            <a:r>
              <a:rPr lang="en-US" altLang="zh-TW" sz="2000" baseline="-25000" dirty="0">
                <a:latin typeface="Times New Roman" pitchFamily="18" charset="0"/>
                <a:ea typeface="新細明體" pitchFamily="18" charset="-120"/>
                <a:cs typeface="Times New Roman" pitchFamily="18" charset="0"/>
              </a:rPr>
              <a:t>1</a:t>
            </a:r>
            <a:r>
              <a:rPr lang="en-US" altLang="zh-TW" sz="2000" dirty="0">
                <a:latin typeface="Times New Roman" pitchFamily="18" charset="0"/>
                <a:ea typeface="新細明體" pitchFamily="18" charset="-120"/>
                <a:cs typeface="Times New Roman" pitchFamily="18" charset="0"/>
              </a:rPr>
              <a:t>) = </a:t>
            </a:r>
            <a:r>
              <a:rPr lang="en-US" altLang="zh-TW" sz="2000" i="1" dirty="0">
                <a:latin typeface="Times New Roman" pitchFamily="18" charset="0"/>
                <a:ea typeface="新細明體" pitchFamily="18" charset="-120"/>
                <a:cs typeface="Times New Roman" pitchFamily="18" charset="0"/>
              </a:rPr>
              <a:t>v</a:t>
            </a:r>
            <a:r>
              <a:rPr lang="en-US" altLang="zh-TW" sz="2000" baseline="-25000" dirty="0">
                <a:latin typeface="Times New Roman" pitchFamily="18" charset="0"/>
                <a:ea typeface="新細明體" pitchFamily="18" charset="-120"/>
                <a:cs typeface="Times New Roman" pitchFamily="18" charset="0"/>
              </a:rPr>
              <a:t>1</a:t>
            </a:r>
            <a:r>
              <a:rPr lang="en-US" altLang="zh-TW" sz="2000" dirty="0">
                <a:latin typeface="Times New Roman" pitchFamily="18" charset="0"/>
                <a:ea typeface="新細明體" pitchFamily="18" charset="-120"/>
                <a:cs typeface="Times New Roman" pitchFamily="18" charset="0"/>
              </a:rPr>
              <a:t>, </a:t>
            </a:r>
            <a:r>
              <a:rPr lang="en-US" altLang="zh-TW" sz="2000" baseline="-25000" dirty="0">
                <a:latin typeface="Times New Roman" pitchFamily="18" charset="0"/>
                <a:ea typeface="新細明體" pitchFamily="18" charset="-120"/>
                <a:cs typeface="Times New Roman" pitchFamily="18" charset="0"/>
              </a:rPr>
              <a:t> </a:t>
            </a:r>
            <a:r>
              <a:rPr lang="en-US" altLang="zh-TW" sz="2000" i="1" dirty="0">
                <a:latin typeface="Times New Roman" pitchFamily="18" charset="0"/>
                <a:ea typeface="新細明體" pitchFamily="18" charset="-120"/>
                <a:cs typeface="Times New Roman" pitchFamily="18" charset="0"/>
              </a:rPr>
              <a:t>f</a:t>
            </a:r>
            <a:r>
              <a:rPr lang="en-US" altLang="zh-TW" sz="2000" dirty="0">
                <a:latin typeface="Times New Roman" pitchFamily="18" charset="0"/>
                <a:ea typeface="新細明體" pitchFamily="18" charset="-120"/>
                <a:cs typeface="Times New Roman" pitchFamily="18" charset="0"/>
              </a:rPr>
              <a:t>(</a:t>
            </a:r>
            <a:r>
              <a:rPr lang="en-US" altLang="zh-TW" sz="2000" i="1" dirty="0">
                <a:latin typeface="Times New Roman" pitchFamily="18" charset="0"/>
                <a:ea typeface="新細明體" pitchFamily="18" charset="-120"/>
                <a:cs typeface="Times New Roman" pitchFamily="18" charset="0"/>
              </a:rPr>
              <a:t>u</a:t>
            </a:r>
            <a:r>
              <a:rPr lang="en-US" altLang="zh-TW" sz="2000" baseline="-25000" dirty="0">
                <a:latin typeface="Times New Roman" pitchFamily="18" charset="0"/>
                <a:ea typeface="新細明體" pitchFamily="18" charset="-120"/>
                <a:cs typeface="Times New Roman" pitchFamily="18" charset="0"/>
              </a:rPr>
              <a:t>2</a:t>
            </a:r>
            <a:r>
              <a:rPr lang="en-US" altLang="zh-TW" sz="2000" dirty="0">
                <a:latin typeface="Times New Roman" pitchFamily="18" charset="0"/>
                <a:ea typeface="新細明體" pitchFamily="18" charset="-120"/>
                <a:cs typeface="Times New Roman" pitchFamily="18" charset="0"/>
              </a:rPr>
              <a:t>) = </a:t>
            </a:r>
            <a:r>
              <a:rPr lang="en-US" altLang="zh-TW" sz="2000" i="1" dirty="0">
                <a:latin typeface="Times New Roman" pitchFamily="18" charset="0"/>
                <a:ea typeface="新細明體" pitchFamily="18" charset="-120"/>
                <a:cs typeface="Times New Roman" pitchFamily="18" charset="0"/>
              </a:rPr>
              <a:t>v</a:t>
            </a:r>
            <a:r>
              <a:rPr lang="en-US" altLang="zh-TW" sz="2000" baseline="-25000" dirty="0">
                <a:latin typeface="Times New Roman" pitchFamily="18" charset="0"/>
                <a:ea typeface="新細明體" pitchFamily="18" charset="-120"/>
                <a:cs typeface="Times New Roman" pitchFamily="18" charset="0"/>
              </a:rPr>
              <a:t>4</a:t>
            </a:r>
            <a:r>
              <a:rPr lang="en-US" altLang="zh-TW" sz="2000" dirty="0">
                <a:latin typeface="Times New Roman" pitchFamily="18" charset="0"/>
                <a:ea typeface="新細明體" pitchFamily="18" charset="-120"/>
                <a:cs typeface="Times New Roman" pitchFamily="18" charset="0"/>
              </a:rPr>
              <a:t>,  </a:t>
            </a:r>
            <a:r>
              <a:rPr lang="en-US" altLang="zh-TW" sz="2000" i="1" dirty="0">
                <a:latin typeface="Times New Roman" pitchFamily="18" charset="0"/>
                <a:ea typeface="新細明體" pitchFamily="18" charset="-120"/>
                <a:cs typeface="Times New Roman" pitchFamily="18" charset="0"/>
              </a:rPr>
              <a:t>f</a:t>
            </a:r>
            <a:r>
              <a:rPr lang="en-US" altLang="zh-TW" sz="2000" dirty="0">
                <a:latin typeface="Times New Roman" pitchFamily="18" charset="0"/>
                <a:ea typeface="新細明體" pitchFamily="18" charset="-120"/>
                <a:cs typeface="Times New Roman" pitchFamily="18" charset="0"/>
              </a:rPr>
              <a:t>(</a:t>
            </a:r>
            <a:r>
              <a:rPr lang="en-US" altLang="zh-TW" sz="2000" i="1" dirty="0">
                <a:latin typeface="Times New Roman" pitchFamily="18" charset="0"/>
                <a:ea typeface="新細明體" pitchFamily="18" charset="-120"/>
                <a:cs typeface="Times New Roman" pitchFamily="18" charset="0"/>
              </a:rPr>
              <a:t>u</a:t>
            </a:r>
            <a:r>
              <a:rPr lang="en-US" altLang="zh-TW" sz="2000" baseline="-25000" dirty="0">
                <a:latin typeface="Times New Roman" pitchFamily="18" charset="0"/>
                <a:ea typeface="新細明體" pitchFamily="18" charset="-120"/>
                <a:cs typeface="Times New Roman" pitchFamily="18" charset="0"/>
              </a:rPr>
              <a:t>3</a:t>
            </a:r>
            <a:r>
              <a:rPr lang="en-US" altLang="zh-TW" sz="2000" dirty="0">
                <a:latin typeface="Times New Roman" pitchFamily="18" charset="0"/>
                <a:ea typeface="新細明體" pitchFamily="18" charset="-120"/>
                <a:cs typeface="Times New Roman" pitchFamily="18" charset="0"/>
              </a:rPr>
              <a:t>) = </a:t>
            </a:r>
            <a:r>
              <a:rPr lang="en-US" altLang="zh-TW" sz="2000" i="1" dirty="0">
                <a:latin typeface="Times New Roman" pitchFamily="18" charset="0"/>
                <a:ea typeface="新細明體" pitchFamily="18" charset="-120"/>
                <a:cs typeface="Times New Roman" pitchFamily="18" charset="0"/>
              </a:rPr>
              <a:t>v</a:t>
            </a:r>
            <a:r>
              <a:rPr lang="en-US" altLang="zh-TW" sz="2000" baseline="-25000" dirty="0">
                <a:latin typeface="Times New Roman" pitchFamily="18" charset="0"/>
                <a:ea typeface="新細明體" pitchFamily="18" charset="-120"/>
                <a:cs typeface="Times New Roman" pitchFamily="18" charset="0"/>
              </a:rPr>
              <a:t>3</a:t>
            </a:r>
            <a:r>
              <a:rPr lang="en-US" altLang="zh-TW" sz="2000" dirty="0">
                <a:latin typeface="Times New Roman" pitchFamily="18" charset="0"/>
                <a:ea typeface="新細明體" pitchFamily="18" charset="-120"/>
                <a:cs typeface="Times New Roman" pitchFamily="18" charset="0"/>
              </a:rPr>
              <a:t>, </a:t>
            </a:r>
            <a:r>
              <a:rPr lang="en-US" altLang="zh-TW" sz="2000" dirty="0" smtClean="0">
                <a:latin typeface="Times New Roman" pitchFamily="18" charset="0"/>
                <a:ea typeface="新細明體" pitchFamily="18" charset="-120"/>
                <a:cs typeface="Times New Roman" pitchFamily="18" charset="0"/>
              </a:rPr>
              <a:t> </a:t>
            </a:r>
            <a:r>
              <a:rPr lang="en-US" altLang="zh-TW" sz="2000" i="1" dirty="0" smtClean="0">
                <a:latin typeface="Times New Roman" pitchFamily="18" charset="0"/>
                <a:ea typeface="新細明體" pitchFamily="18" charset="-120"/>
                <a:cs typeface="Times New Roman" pitchFamily="18" charset="0"/>
              </a:rPr>
              <a:t>f</a:t>
            </a:r>
            <a:r>
              <a:rPr lang="en-US" altLang="zh-TW" sz="2000" dirty="0" smtClean="0">
                <a:latin typeface="Times New Roman" pitchFamily="18" charset="0"/>
                <a:ea typeface="新細明體" pitchFamily="18" charset="-120"/>
                <a:cs typeface="Times New Roman" pitchFamily="18" charset="0"/>
              </a:rPr>
              <a:t>(</a:t>
            </a:r>
            <a:r>
              <a:rPr lang="en-US" altLang="zh-TW" sz="2000" i="1" dirty="0" smtClean="0">
                <a:latin typeface="Times New Roman" pitchFamily="18" charset="0"/>
                <a:ea typeface="新細明體" pitchFamily="18" charset="-120"/>
                <a:cs typeface="Times New Roman" pitchFamily="18" charset="0"/>
              </a:rPr>
              <a:t>u</a:t>
            </a:r>
            <a:r>
              <a:rPr lang="en-US" altLang="zh-TW" sz="2000" baseline="-25000" dirty="0" smtClean="0">
                <a:latin typeface="Times New Roman" pitchFamily="18" charset="0"/>
                <a:ea typeface="新細明體" pitchFamily="18" charset="-120"/>
                <a:cs typeface="Times New Roman" pitchFamily="18" charset="0"/>
              </a:rPr>
              <a:t>4</a:t>
            </a:r>
            <a:r>
              <a:rPr lang="en-US" altLang="zh-TW" sz="2000" dirty="0">
                <a:latin typeface="Times New Roman" pitchFamily="18" charset="0"/>
                <a:ea typeface="新細明體" pitchFamily="18" charset="-120"/>
                <a:cs typeface="Times New Roman" pitchFamily="18" charset="0"/>
              </a:rPr>
              <a:t>) = </a:t>
            </a:r>
            <a:r>
              <a:rPr lang="en-US" altLang="zh-TW" sz="2000" i="1" dirty="0">
                <a:latin typeface="Times New Roman" pitchFamily="18" charset="0"/>
                <a:ea typeface="新細明體" pitchFamily="18" charset="-120"/>
                <a:cs typeface="Times New Roman" pitchFamily="18" charset="0"/>
              </a:rPr>
              <a:t>v</a:t>
            </a:r>
            <a:r>
              <a:rPr lang="en-US" altLang="zh-TW" sz="2000" baseline="-25000" dirty="0">
                <a:latin typeface="Times New Roman" pitchFamily="18" charset="0"/>
                <a:ea typeface="新細明體" pitchFamily="18" charset="-120"/>
                <a:cs typeface="Times New Roman" pitchFamily="18" charset="0"/>
              </a:rPr>
              <a:t>2</a:t>
            </a:r>
            <a:r>
              <a:rPr lang="en-US" altLang="zh-TW" sz="2000" dirty="0">
                <a:latin typeface="Times New Roman" pitchFamily="18" charset="0"/>
                <a:ea typeface="新細明體" pitchFamily="18" charset="-120"/>
                <a:cs typeface="Times New Roman" pitchFamily="18" charset="0"/>
              </a:rPr>
              <a:t> and </a:t>
            </a:r>
            <a:r>
              <a:rPr lang="en-US" altLang="zh-TW" sz="2000" i="1" dirty="0">
                <a:latin typeface="Times New Roman" pitchFamily="18" charset="0"/>
                <a:ea typeface="新細明體" pitchFamily="18" charset="-120"/>
                <a:cs typeface="Times New Roman" pitchFamily="18" charset="0"/>
              </a:rPr>
              <a:t>f</a:t>
            </a:r>
            <a:r>
              <a:rPr lang="en-US" altLang="zh-TW" sz="2000" dirty="0">
                <a:latin typeface="Times New Roman" pitchFamily="18" charset="0"/>
                <a:ea typeface="新細明體" pitchFamily="18" charset="-120"/>
                <a:cs typeface="Times New Roman" pitchFamily="18" charset="0"/>
              </a:rPr>
              <a:t>(</a:t>
            </a:r>
            <a:r>
              <a:rPr lang="en-US" altLang="zh-TW" sz="2000" i="1" dirty="0">
                <a:latin typeface="Times New Roman" pitchFamily="18" charset="0"/>
                <a:ea typeface="新細明體" pitchFamily="18" charset="-120"/>
                <a:cs typeface="Times New Roman" pitchFamily="18" charset="0"/>
              </a:rPr>
              <a:t>u</a:t>
            </a:r>
            <a:r>
              <a:rPr lang="en-US" altLang="zh-TW" sz="2000" baseline="-25000" dirty="0">
                <a:latin typeface="Times New Roman" pitchFamily="18" charset="0"/>
                <a:ea typeface="新細明體" pitchFamily="18" charset="-120"/>
                <a:cs typeface="Times New Roman" pitchFamily="18" charset="0"/>
              </a:rPr>
              <a:t>5</a:t>
            </a:r>
            <a:r>
              <a:rPr lang="en-US" altLang="zh-TW" sz="2000" dirty="0">
                <a:latin typeface="Times New Roman" pitchFamily="18" charset="0"/>
                <a:ea typeface="新細明體" pitchFamily="18" charset="-120"/>
                <a:cs typeface="Times New Roman" pitchFamily="18" charset="0"/>
              </a:rPr>
              <a:t>) = </a:t>
            </a:r>
            <a:r>
              <a:rPr lang="en-US" altLang="zh-TW" sz="2000" i="1" dirty="0">
                <a:latin typeface="Times New Roman" pitchFamily="18" charset="0"/>
                <a:ea typeface="新細明體" pitchFamily="18" charset="-120"/>
                <a:cs typeface="Times New Roman" pitchFamily="18" charset="0"/>
              </a:rPr>
              <a:t>v</a:t>
            </a:r>
            <a:r>
              <a:rPr lang="en-US" altLang="zh-TW" sz="2000" baseline="-25000" dirty="0">
                <a:latin typeface="Times New Roman" pitchFamily="18" charset="0"/>
                <a:ea typeface="新細明體" pitchFamily="18" charset="-120"/>
                <a:cs typeface="Times New Roman" pitchFamily="18" charset="0"/>
              </a:rPr>
              <a:t>5 </a:t>
            </a:r>
            <a:r>
              <a:rPr lang="en-US" altLang="zh-TW" sz="2000" dirty="0">
                <a:latin typeface="Times New Roman" pitchFamily="18" charset="0"/>
                <a:ea typeface="新細明體" pitchFamily="18" charset="-120"/>
                <a:cs typeface="Times New Roman" pitchFamily="18" charset="0"/>
              </a:rPr>
              <a:t>is a one-to-one correspondence between </a:t>
            </a:r>
            <a:r>
              <a:rPr lang="en-US" altLang="zh-TW" sz="2000" i="1" dirty="0">
                <a:latin typeface="Times New Roman" pitchFamily="18" charset="0"/>
                <a:ea typeface="新細明體" pitchFamily="18" charset="-120"/>
                <a:cs typeface="Times New Roman" pitchFamily="18" charset="0"/>
              </a:rPr>
              <a:t>V</a:t>
            </a:r>
            <a:r>
              <a:rPr lang="en-US" altLang="zh-TW" sz="2000" dirty="0">
                <a:latin typeface="Times New Roman" pitchFamily="18" charset="0"/>
                <a:ea typeface="新細明體" pitchFamily="18" charset="-120"/>
                <a:cs typeface="Times New Roman" pitchFamily="18" charset="0"/>
              </a:rPr>
              <a:t>(</a:t>
            </a:r>
            <a:r>
              <a:rPr lang="en-US" altLang="zh-TW" sz="2000" i="1" dirty="0">
                <a:latin typeface="Times New Roman" pitchFamily="18" charset="0"/>
                <a:ea typeface="新細明體" pitchFamily="18" charset="-120"/>
                <a:cs typeface="Times New Roman" pitchFamily="18" charset="0"/>
              </a:rPr>
              <a:t>G</a:t>
            </a:r>
            <a:r>
              <a:rPr lang="en-US" altLang="zh-TW" sz="2000" dirty="0">
                <a:latin typeface="Times New Roman" pitchFamily="18" charset="0"/>
                <a:ea typeface="新細明體" pitchFamily="18" charset="-120"/>
                <a:cs typeface="Times New Roman" pitchFamily="18" charset="0"/>
              </a:rPr>
              <a:t>)</a:t>
            </a:r>
            <a:r>
              <a:rPr lang="en-US" altLang="zh-TW" sz="2000" i="1" dirty="0">
                <a:latin typeface="Times New Roman" pitchFamily="18" charset="0"/>
                <a:ea typeface="新細明體" pitchFamily="18" charset="-120"/>
                <a:cs typeface="Times New Roman" pitchFamily="18" charset="0"/>
              </a:rPr>
              <a:t> </a:t>
            </a:r>
            <a:r>
              <a:rPr lang="en-US" altLang="zh-TW" sz="2000" dirty="0">
                <a:latin typeface="Times New Roman" pitchFamily="18" charset="0"/>
                <a:ea typeface="新細明體" pitchFamily="18" charset="-120"/>
                <a:cs typeface="Times New Roman" pitchFamily="18" charset="0"/>
              </a:rPr>
              <a:t>and</a:t>
            </a:r>
            <a:r>
              <a:rPr lang="en-US" altLang="zh-TW" sz="2000" i="1" dirty="0">
                <a:latin typeface="Times New Roman" pitchFamily="18" charset="0"/>
                <a:ea typeface="新細明體" pitchFamily="18" charset="-120"/>
                <a:cs typeface="Times New Roman" pitchFamily="18" charset="0"/>
              </a:rPr>
              <a:t> V</a:t>
            </a:r>
            <a:r>
              <a:rPr lang="en-US" altLang="zh-TW" sz="2000" dirty="0">
                <a:latin typeface="Times New Roman" pitchFamily="18" charset="0"/>
                <a:ea typeface="新細明體" pitchFamily="18" charset="-120"/>
                <a:cs typeface="Times New Roman" pitchFamily="18" charset="0"/>
              </a:rPr>
              <a:t>(</a:t>
            </a:r>
            <a:r>
              <a:rPr lang="en-US" altLang="zh-TW" sz="2000" i="1" dirty="0">
                <a:latin typeface="Times New Roman" pitchFamily="18" charset="0"/>
                <a:ea typeface="新細明體" pitchFamily="18" charset="-120"/>
                <a:cs typeface="Times New Roman" pitchFamily="18" charset="0"/>
              </a:rPr>
              <a:t>H</a:t>
            </a:r>
            <a:r>
              <a:rPr lang="en-US" altLang="zh-TW" sz="2000" dirty="0">
                <a:latin typeface="Times New Roman" pitchFamily="18" charset="0"/>
                <a:ea typeface="新細明體" pitchFamily="18" charset="-120"/>
                <a:cs typeface="Times New Roman" pitchFamily="18" charset="0"/>
              </a:rPr>
              <a:t>)</a:t>
            </a:r>
            <a:r>
              <a:rPr lang="en-US" altLang="zh-TW" sz="2000" i="1" dirty="0">
                <a:latin typeface="Times New Roman" pitchFamily="18" charset="0"/>
                <a:ea typeface="新細明體" pitchFamily="18" charset="-120"/>
                <a:cs typeface="Times New Roman" pitchFamily="18" charset="0"/>
              </a:rPr>
              <a:t>.</a:t>
            </a:r>
            <a:r>
              <a:rPr lang="en-US" altLang="zh-TW" sz="2000" dirty="0">
                <a:latin typeface="Times New Roman" pitchFamily="18" charset="0"/>
                <a:ea typeface="新細明體" pitchFamily="18" charset="-120"/>
                <a:cs typeface="Times New Roman" pitchFamily="18" charset="0"/>
                <a:sym typeface="Symbol"/>
              </a:rPr>
              <a:t>  </a:t>
            </a:r>
            <a:r>
              <a:rPr lang="en-US" altLang="zh-TW" sz="2000" i="1" dirty="0">
                <a:latin typeface="Times New Roman" pitchFamily="18" charset="0"/>
                <a:ea typeface="新細明體" pitchFamily="18" charset="-120"/>
                <a:cs typeface="Times New Roman" pitchFamily="18" charset="0"/>
              </a:rPr>
              <a:t>G</a:t>
            </a:r>
            <a:r>
              <a:rPr lang="en-US" altLang="zh-TW" sz="2000" dirty="0">
                <a:latin typeface="Times New Roman" pitchFamily="18" charset="0"/>
                <a:ea typeface="新細明體" pitchFamily="18" charset="-120"/>
                <a:cs typeface="Times New Roman" pitchFamily="18" charset="0"/>
              </a:rPr>
              <a:t> and </a:t>
            </a:r>
            <a:r>
              <a:rPr lang="en-US" altLang="zh-TW" sz="2000" i="1" dirty="0">
                <a:latin typeface="Times New Roman" pitchFamily="18" charset="0"/>
                <a:ea typeface="新細明體" pitchFamily="18" charset="-120"/>
                <a:cs typeface="Times New Roman" pitchFamily="18" charset="0"/>
              </a:rPr>
              <a:t>H</a:t>
            </a:r>
            <a:r>
              <a:rPr lang="en-US" altLang="zh-TW" sz="2000" dirty="0">
                <a:latin typeface="Times New Roman" pitchFamily="18" charset="0"/>
                <a:ea typeface="新細明體" pitchFamily="18" charset="-120"/>
                <a:cs typeface="Times New Roman" pitchFamily="18" charset="0"/>
              </a:rPr>
              <a:t> </a:t>
            </a:r>
            <a:r>
              <a:rPr lang="en-US" altLang="zh-TW" sz="2000" kern="0" dirty="0">
                <a:latin typeface="Times New Roman" pitchFamily="18" charset="0"/>
                <a:ea typeface="新細明體"/>
                <a:cs typeface="Times New Roman" pitchFamily="18" charset="0"/>
              </a:rPr>
              <a:t>are isomorphic</a:t>
            </a:r>
            <a:r>
              <a:rPr lang="en-US" altLang="zh-TW" sz="2000" kern="0" dirty="0" smtClean="0">
                <a:latin typeface="Times New Roman" pitchFamily="18" charset="0"/>
                <a:ea typeface="新細明體"/>
                <a:cs typeface="Times New Roman" pitchFamily="18" charset="0"/>
              </a:rPr>
              <a:t>.</a:t>
            </a:r>
          </a:p>
          <a:p>
            <a:pPr algn="ctr">
              <a:defRPr/>
            </a:pPr>
            <a:r>
              <a:rPr lang="en-US" altLang="zh-TW" sz="2000" b="1" u="sng" dirty="0">
                <a:latin typeface="Times New Roman" pitchFamily="18" charset="0"/>
                <a:ea typeface="新細明體" pitchFamily="18" charset="-120"/>
                <a:cs typeface="Times New Roman" pitchFamily="18" charset="0"/>
              </a:rPr>
              <a:t>Counting Paths between </a:t>
            </a:r>
            <a:r>
              <a:rPr lang="en-US" altLang="zh-TW" sz="2000" b="1" u="sng" dirty="0" smtClean="0">
                <a:latin typeface="Times New Roman" pitchFamily="18" charset="0"/>
                <a:ea typeface="新細明體" pitchFamily="18" charset="-120"/>
                <a:cs typeface="Times New Roman" pitchFamily="18" charset="0"/>
              </a:rPr>
              <a:t>Vertices</a:t>
            </a:r>
          </a:p>
          <a:p>
            <a:pPr marL="342900" indent="-342900">
              <a:buBlip>
                <a:blip r:embed="rId3"/>
              </a:buBlip>
              <a:defRPr/>
            </a:pPr>
            <a:r>
              <a:rPr lang="en-US" altLang="zh-TW" sz="2000" b="1" dirty="0" smtClean="0">
                <a:latin typeface="Times New Roman" pitchFamily="18" charset="0"/>
                <a:cs typeface="Times New Roman" pitchFamily="18" charset="0"/>
              </a:rPr>
              <a:t>Theorem </a:t>
            </a:r>
            <a:r>
              <a:rPr lang="en-US" altLang="zh-TW" sz="2000" b="1" dirty="0">
                <a:latin typeface="Times New Roman" pitchFamily="18" charset="0"/>
                <a:cs typeface="Times New Roman" pitchFamily="18" charset="0"/>
              </a:rPr>
              <a:t>2: </a:t>
            </a:r>
            <a:br>
              <a:rPr lang="en-US" altLang="zh-TW" sz="2000" b="1" dirty="0">
                <a:latin typeface="Times New Roman" pitchFamily="18" charset="0"/>
                <a:cs typeface="Times New Roman" pitchFamily="18" charset="0"/>
              </a:rPr>
            </a:br>
            <a:r>
              <a:rPr lang="en-US" sz="2000" dirty="0">
                <a:latin typeface="Times New Roman" pitchFamily="18" charset="0"/>
                <a:cs typeface="Times New Roman" pitchFamily="18" charset="0"/>
              </a:rPr>
              <a:t>Let G be a graph with adjacency matrix A with respect to the ordering 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v</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v</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(with directed or undirected edges, with multiple edges and loops allowed). The number of different paths of length r from v</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to </a:t>
            </a:r>
            <a:r>
              <a:rPr lang="en-US" sz="2000" dirty="0" err="1">
                <a:latin typeface="Times New Roman" pitchFamily="18" charset="0"/>
                <a:cs typeface="Times New Roman" pitchFamily="18" charset="0"/>
              </a:rPr>
              <a:t>v</a:t>
            </a:r>
            <a:r>
              <a:rPr lang="en-US" sz="2000" baseline="-25000" dirty="0" err="1">
                <a:latin typeface="Times New Roman" pitchFamily="18" charset="0"/>
                <a:cs typeface="Times New Roman" pitchFamily="18" charset="0"/>
              </a:rPr>
              <a:t>j</a:t>
            </a:r>
            <a:r>
              <a:rPr lang="en-US" sz="2000" dirty="0">
                <a:latin typeface="Times New Roman" pitchFamily="18" charset="0"/>
                <a:cs typeface="Times New Roman" pitchFamily="18" charset="0"/>
              </a:rPr>
              <a:t>, where r is a positive integer is equals to the (i, j)</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entry of A</a:t>
            </a:r>
            <a:r>
              <a:rPr lang="en-US" sz="2000" baseline="30000" dirty="0">
                <a:latin typeface="Times New Roman" pitchFamily="18" charset="0"/>
                <a:cs typeface="Times New Roman" pitchFamily="18" charset="0"/>
              </a:rPr>
              <a:t>r</a:t>
            </a:r>
            <a:r>
              <a:rPr lang="en-US" sz="2000" dirty="0">
                <a:latin typeface="Times New Roman" pitchFamily="18" charset="0"/>
                <a:cs typeface="Times New Roman" pitchFamily="18" charset="0"/>
              </a:rPr>
              <a:t>. </a:t>
            </a:r>
          </a:p>
          <a:p>
            <a:pPr marL="342900" indent="-342900">
              <a:buBlip>
                <a:blip r:embed="rId3"/>
              </a:buBlip>
              <a:defRPr/>
            </a:pPr>
            <a:endParaRPr lang="en-US" altLang="zh-TW" sz="2000" b="1" dirty="0">
              <a:latin typeface="Times New Roman" pitchFamily="18" charset="0"/>
              <a:ea typeface="新細明體" pitchFamily="18" charset="-120"/>
              <a:cs typeface="Times New Roman" pitchFamily="18" charset="0"/>
            </a:endParaRPr>
          </a:p>
        </p:txBody>
      </p:sp>
      <p:sp>
        <p:nvSpPr>
          <p:cNvPr id="41" name="Rectangle 1"/>
          <p:cNvSpPr>
            <a:spLocks noChangeArrowheads="1"/>
          </p:cNvSpPr>
          <p:nvPr/>
        </p:nvSpPr>
        <p:spPr bwMode="auto">
          <a:xfrm>
            <a:off x="3200400" y="152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8.4 Connectivity</a:t>
            </a:r>
          </a:p>
        </p:txBody>
      </p:sp>
      <p:sp>
        <p:nvSpPr>
          <p:cNvPr id="42"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35</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986524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 calcmode="lin" valueType="num">
                                      <p:cBhvr additive="base">
                                        <p:cTn id="7"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
                                            <p:txEl>
                                              <p:pRg st="1" end="1"/>
                                            </p:txEl>
                                          </p:spTgt>
                                        </p:tgtEl>
                                        <p:attrNameLst>
                                          <p:attrName>style.visibility</p:attrName>
                                        </p:attrNameLst>
                                      </p:cBhvr>
                                      <p:to>
                                        <p:strVal val="visible"/>
                                      </p:to>
                                    </p:set>
                                    <p:anim calcmode="lin" valueType="num">
                                      <p:cBhvr additive="base">
                                        <p:cTn id="13" dur="500" fill="hold"/>
                                        <p:tgtEl>
                                          <p:spTgt spid="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xEl>
                                              <p:pRg st="2" end="2"/>
                                            </p:txEl>
                                          </p:spTgt>
                                        </p:tgtEl>
                                        <p:attrNameLst>
                                          <p:attrName>style.visibility</p:attrName>
                                        </p:attrNameLst>
                                      </p:cBhvr>
                                      <p:to>
                                        <p:strVal val="visible"/>
                                      </p:to>
                                    </p:set>
                                    <p:anim calcmode="lin" valueType="num">
                                      <p:cBhvr additive="base">
                                        <p:cTn id="19" dur="500" fill="hold"/>
                                        <p:tgtEl>
                                          <p:spTgt spid="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xEl>
                                              <p:pRg st="3" end="3"/>
                                            </p:txEl>
                                          </p:spTgt>
                                        </p:tgtEl>
                                        <p:attrNameLst>
                                          <p:attrName>style.visibility</p:attrName>
                                        </p:attrNameLst>
                                      </p:cBhvr>
                                      <p:to>
                                        <p:strVal val="visible"/>
                                      </p:to>
                                    </p:set>
                                    <p:anim calcmode="lin" valueType="num">
                                      <p:cBhvr additive="base">
                                        <p:cTn id="25" dur="500" fill="hold"/>
                                        <p:tgtEl>
                                          <p:spTgt spid="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36</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3200400" y="152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8.4 Connectivity</a:t>
            </a:r>
          </a:p>
        </p:txBody>
      </p:sp>
      <p:cxnSp>
        <p:nvCxnSpPr>
          <p:cNvPr id="22" name="直線接點 15"/>
          <p:cNvCxnSpPr/>
          <p:nvPr/>
        </p:nvCxnSpPr>
        <p:spPr>
          <a:xfrm rot="10800000">
            <a:off x="3810000" y="1524000"/>
            <a:ext cx="923925" cy="0"/>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3" name="直線接點 17"/>
          <p:cNvCxnSpPr/>
          <p:nvPr/>
        </p:nvCxnSpPr>
        <p:spPr>
          <a:xfrm rot="16200000" flipV="1">
            <a:off x="3924300" y="1485901"/>
            <a:ext cx="812800" cy="1041400"/>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4" name="直線接點 14"/>
          <p:cNvCxnSpPr/>
          <p:nvPr/>
        </p:nvCxnSpPr>
        <p:spPr>
          <a:xfrm rot="5400000" flipH="1" flipV="1">
            <a:off x="3925094" y="1476737"/>
            <a:ext cx="811212" cy="965200"/>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5" name="直線接點 16"/>
          <p:cNvCxnSpPr/>
          <p:nvPr/>
        </p:nvCxnSpPr>
        <p:spPr>
          <a:xfrm rot="10800000">
            <a:off x="3854739" y="2362200"/>
            <a:ext cx="1000125" cy="1588"/>
          </a:xfrm>
          <a:prstGeom prst="line">
            <a:avLst/>
          </a:prstGeom>
          <a:ln w="15875">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sp>
        <p:nvSpPr>
          <p:cNvPr id="26" name="矩形 30"/>
          <p:cNvSpPr>
            <a:spLocks noChangeArrowheads="1"/>
          </p:cNvSpPr>
          <p:nvPr/>
        </p:nvSpPr>
        <p:spPr bwMode="auto">
          <a:xfrm>
            <a:off x="2895600" y="1752600"/>
            <a:ext cx="481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i="1" dirty="0">
                <a:solidFill>
                  <a:srgbClr val="000000"/>
                </a:solidFill>
                <a:latin typeface="Times New Roman" pitchFamily="18" charset="0"/>
                <a:cs typeface="Times New Roman" pitchFamily="18" charset="0"/>
              </a:rPr>
              <a:t>G</a:t>
            </a:r>
            <a:endParaRPr lang="zh-TW" altLang="en-US" dirty="0"/>
          </a:p>
        </p:txBody>
      </p:sp>
      <p:sp>
        <p:nvSpPr>
          <p:cNvPr id="27" name="Text Box 65"/>
          <p:cNvSpPr txBox="1">
            <a:spLocks noChangeArrowheads="1"/>
          </p:cNvSpPr>
          <p:nvPr/>
        </p:nvSpPr>
        <p:spPr bwMode="auto">
          <a:xfrm>
            <a:off x="3395662" y="1170711"/>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a</a:t>
            </a:r>
            <a:endParaRPr lang="en-US" altLang="zh-TW" sz="2400" baseline="-25000" dirty="0">
              <a:latin typeface="Times New Roman" pitchFamily="18" charset="0"/>
              <a:cs typeface="Times New Roman" pitchFamily="18" charset="0"/>
            </a:endParaRPr>
          </a:p>
        </p:txBody>
      </p:sp>
      <p:sp>
        <p:nvSpPr>
          <p:cNvPr id="28" name="Text Box 65"/>
          <p:cNvSpPr txBox="1">
            <a:spLocks noChangeArrowheads="1"/>
          </p:cNvSpPr>
          <p:nvPr/>
        </p:nvSpPr>
        <p:spPr bwMode="auto">
          <a:xfrm>
            <a:off x="4991100" y="1138096"/>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b</a:t>
            </a:r>
            <a:endParaRPr lang="en-US" altLang="zh-TW" sz="2400" baseline="-25000" dirty="0">
              <a:latin typeface="Times New Roman" pitchFamily="18" charset="0"/>
              <a:cs typeface="Times New Roman" pitchFamily="18" charset="0"/>
            </a:endParaRPr>
          </a:p>
        </p:txBody>
      </p:sp>
      <p:sp>
        <p:nvSpPr>
          <p:cNvPr id="29" name="Text Box 65"/>
          <p:cNvSpPr txBox="1">
            <a:spLocks noChangeArrowheads="1"/>
          </p:cNvSpPr>
          <p:nvPr/>
        </p:nvSpPr>
        <p:spPr bwMode="auto">
          <a:xfrm>
            <a:off x="3395662" y="2209800"/>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d</a:t>
            </a:r>
            <a:endParaRPr lang="en-US" altLang="zh-TW" sz="2400" baseline="-25000" dirty="0">
              <a:latin typeface="Times New Roman" pitchFamily="18" charset="0"/>
              <a:cs typeface="Times New Roman" pitchFamily="18" charset="0"/>
            </a:endParaRPr>
          </a:p>
        </p:txBody>
      </p:sp>
      <p:sp>
        <p:nvSpPr>
          <p:cNvPr id="30" name="Text Box 65"/>
          <p:cNvSpPr txBox="1">
            <a:spLocks noChangeArrowheads="1"/>
          </p:cNvSpPr>
          <p:nvPr/>
        </p:nvSpPr>
        <p:spPr bwMode="auto">
          <a:xfrm>
            <a:off x="4949825" y="2149836"/>
            <a:ext cx="32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c</a:t>
            </a:r>
            <a:endParaRPr lang="en-US" altLang="zh-TW" sz="2400" baseline="-25000" dirty="0">
              <a:latin typeface="Times New Roman" pitchFamily="18" charset="0"/>
              <a:cs typeface="Times New Roman" pitchFamily="18" charset="0"/>
            </a:endParaRPr>
          </a:p>
        </p:txBody>
      </p:sp>
      <p:sp>
        <p:nvSpPr>
          <p:cNvPr id="31" name="Oval 7"/>
          <p:cNvSpPr>
            <a:spLocks noChangeArrowheads="1"/>
          </p:cNvSpPr>
          <p:nvPr/>
        </p:nvSpPr>
        <p:spPr bwMode="auto">
          <a:xfrm>
            <a:off x="3706236" y="1457326"/>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2" name="Oval 7"/>
          <p:cNvSpPr>
            <a:spLocks noChangeArrowheads="1"/>
          </p:cNvSpPr>
          <p:nvPr/>
        </p:nvSpPr>
        <p:spPr bwMode="auto">
          <a:xfrm>
            <a:off x="3810000" y="2309380"/>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3" name="Oval 7"/>
          <p:cNvSpPr>
            <a:spLocks noChangeArrowheads="1"/>
          </p:cNvSpPr>
          <p:nvPr/>
        </p:nvSpPr>
        <p:spPr bwMode="auto">
          <a:xfrm>
            <a:off x="4741862" y="2286000"/>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sp>
        <p:nvSpPr>
          <p:cNvPr id="34" name="Oval 7"/>
          <p:cNvSpPr>
            <a:spLocks noChangeArrowheads="1"/>
          </p:cNvSpPr>
          <p:nvPr/>
        </p:nvSpPr>
        <p:spPr bwMode="auto">
          <a:xfrm>
            <a:off x="4724400" y="1457325"/>
            <a:ext cx="142875" cy="142875"/>
          </a:xfrm>
          <a:prstGeom prst="ellipse">
            <a:avLst/>
          </a:prstGeom>
          <a:solidFill>
            <a:schemeClr val="tx1"/>
          </a:solidFill>
          <a:ln w="9525">
            <a:solidFill>
              <a:schemeClr val="tx1"/>
            </a:solidFill>
            <a:round/>
            <a:headEnd/>
            <a:tailEnd/>
          </a:ln>
        </p:spPr>
        <p:txBody>
          <a:bodyPr wrap="none" anchor="ctr"/>
          <a:lstStyle/>
          <a:p>
            <a:endParaRPr lang="zh-TW" altLang="en-US" sz="2400" i="1">
              <a:latin typeface="Times New Roman" pitchFamily="18" charset="0"/>
              <a:cs typeface="Times New Roman" pitchFamily="18" charset="0"/>
            </a:endParaRPr>
          </a:p>
        </p:txBody>
      </p:sp>
      <p:grpSp>
        <p:nvGrpSpPr>
          <p:cNvPr id="35" name="群組 33"/>
          <p:cNvGrpSpPr>
            <a:grpSpLocks/>
          </p:cNvGrpSpPr>
          <p:nvPr/>
        </p:nvGrpSpPr>
        <p:grpSpPr bwMode="auto">
          <a:xfrm>
            <a:off x="609600" y="2819400"/>
            <a:ext cx="2444750" cy="2043113"/>
            <a:chOff x="609600" y="3429000"/>
            <a:chExt cx="2444750" cy="2043113"/>
          </a:xfrm>
        </p:grpSpPr>
        <p:graphicFrame>
          <p:nvGraphicFramePr>
            <p:cNvPr id="36" name="Object 20"/>
            <p:cNvGraphicFramePr>
              <a:graphicFrameLocks noChangeAspect="1"/>
            </p:cNvGraphicFramePr>
            <p:nvPr/>
          </p:nvGraphicFramePr>
          <p:xfrm>
            <a:off x="609600" y="3733800"/>
            <a:ext cx="2438400" cy="1703388"/>
          </p:xfrm>
          <a:graphic>
            <a:graphicData uri="http://schemas.openxmlformats.org/presentationml/2006/ole">
              <mc:AlternateContent xmlns:mc="http://schemas.openxmlformats.org/markup-compatibility/2006">
                <mc:Choice xmlns:v="urn:schemas-microsoft-com:vml" Requires="v">
                  <p:oleObj spid="_x0000_s9274" name="方程式" r:id="rId3" imgW="1308100" imgH="914400" progId="Equation.3">
                    <p:embed/>
                  </p:oleObj>
                </mc:Choice>
                <mc:Fallback>
                  <p:oleObj name="方程式" r:id="rId3" imgW="1308100" imgH="914400" progId="Equation.3">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09600" y="3733800"/>
                          <a:ext cx="2438400" cy="170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27"/>
            <p:cNvSpPr txBox="1">
              <a:spLocks noChangeArrowheads="1"/>
            </p:cNvSpPr>
            <p:nvPr/>
          </p:nvSpPr>
          <p:spPr bwMode="auto">
            <a:xfrm>
              <a:off x="1447800" y="3429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a</a:t>
              </a:r>
            </a:p>
          </p:txBody>
        </p:sp>
        <p:sp>
          <p:nvSpPr>
            <p:cNvPr id="38" name="Text Box 28"/>
            <p:cNvSpPr txBox="1">
              <a:spLocks noChangeArrowheads="1"/>
            </p:cNvSpPr>
            <p:nvPr/>
          </p:nvSpPr>
          <p:spPr bwMode="auto">
            <a:xfrm>
              <a:off x="1905000" y="342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b</a:t>
              </a:r>
            </a:p>
          </p:txBody>
        </p:sp>
        <p:sp>
          <p:nvSpPr>
            <p:cNvPr id="39" name="Text Box 29"/>
            <p:cNvSpPr txBox="1">
              <a:spLocks noChangeArrowheads="1"/>
            </p:cNvSpPr>
            <p:nvPr/>
          </p:nvSpPr>
          <p:spPr bwMode="auto">
            <a:xfrm>
              <a:off x="2286000" y="3429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c</a:t>
              </a:r>
            </a:p>
          </p:txBody>
        </p:sp>
        <p:sp>
          <p:nvSpPr>
            <p:cNvPr id="40" name="Text Box 30"/>
            <p:cNvSpPr txBox="1">
              <a:spLocks noChangeArrowheads="1"/>
            </p:cNvSpPr>
            <p:nvPr/>
          </p:nvSpPr>
          <p:spPr bwMode="auto">
            <a:xfrm>
              <a:off x="2743200" y="342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d</a:t>
              </a:r>
            </a:p>
          </p:txBody>
        </p:sp>
        <p:sp>
          <p:nvSpPr>
            <p:cNvPr id="41" name="Text Box 31"/>
            <p:cNvSpPr txBox="1">
              <a:spLocks noChangeArrowheads="1"/>
            </p:cNvSpPr>
            <p:nvPr/>
          </p:nvSpPr>
          <p:spPr bwMode="auto">
            <a:xfrm>
              <a:off x="1066800" y="37338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a</a:t>
              </a:r>
            </a:p>
          </p:txBody>
        </p:sp>
        <p:sp>
          <p:nvSpPr>
            <p:cNvPr id="42" name="Text Box 32"/>
            <p:cNvSpPr txBox="1">
              <a:spLocks noChangeArrowheads="1"/>
            </p:cNvSpPr>
            <p:nvPr/>
          </p:nvSpPr>
          <p:spPr bwMode="auto">
            <a:xfrm>
              <a:off x="1066800" y="4191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b</a:t>
              </a:r>
            </a:p>
          </p:txBody>
        </p:sp>
        <p:sp>
          <p:nvSpPr>
            <p:cNvPr id="43" name="Text Box 33"/>
            <p:cNvSpPr txBox="1">
              <a:spLocks noChangeArrowheads="1"/>
            </p:cNvSpPr>
            <p:nvPr/>
          </p:nvSpPr>
          <p:spPr bwMode="auto">
            <a:xfrm>
              <a:off x="1066800" y="4648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c</a:t>
              </a:r>
            </a:p>
          </p:txBody>
        </p:sp>
        <p:sp>
          <p:nvSpPr>
            <p:cNvPr id="44" name="Text Box 34"/>
            <p:cNvSpPr txBox="1">
              <a:spLocks noChangeArrowheads="1"/>
            </p:cNvSpPr>
            <p:nvPr/>
          </p:nvSpPr>
          <p:spPr bwMode="auto">
            <a:xfrm>
              <a:off x="106680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d</a:t>
              </a:r>
            </a:p>
          </p:txBody>
        </p:sp>
      </p:grpSp>
      <p:sp>
        <p:nvSpPr>
          <p:cNvPr id="45" name="文字方塊 39"/>
          <p:cNvSpPr txBox="1">
            <a:spLocks noChangeArrowheads="1"/>
          </p:cNvSpPr>
          <p:nvPr/>
        </p:nvSpPr>
        <p:spPr bwMode="auto">
          <a:xfrm>
            <a:off x="3505200" y="3581400"/>
            <a:ext cx="590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zh-TW" altLang="en-US" sz="3200" dirty="0">
                <a:sym typeface="Symbol" pitchFamily="18" charset="2"/>
              </a:rPr>
              <a:t></a:t>
            </a:r>
            <a:endParaRPr lang="zh-TW" altLang="en-US"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4135630779"/>
              </p:ext>
            </p:extLst>
          </p:nvPr>
        </p:nvGraphicFramePr>
        <p:xfrm>
          <a:off x="4343400" y="3125787"/>
          <a:ext cx="2514600" cy="1674813"/>
        </p:xfrm>
        <a:graphic>
          <a:graphicData uri="http://schemas.openxmlformats.org/presentationml/2006/ole">
            <mc:AlternateContent xmlns:mc="http://schemas.openxmlformats.org/markup-compatibility/2006">
              <mc:Choice xmlns:v="urn:schemas-microsoft-com:vml" Requires="v">
                <p:oleObj spid="_x0000_s9275" name="方程式" r:id="rId4" imgW="1371600" imgH="914400" progId="Equation.3">
                  <p:embed/>
                </p:oleObj>
              </mc:Choice>
              <mc:Fallback>
                <p:oleObj name="方程式" r:id="rId4" imgW="1371600" imgH="914400" progId="Equation.3">
                  <p:embed/>
                  <p:pic>
                    <p:nvPicPr>
                      <p:cNvPr id="0" name="Object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343400" y="3125787"/>
                        <a:ext cx="2514600" cy="167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橢圓 34"/>
          <p:cNvSpPr>
            <a:spLocks noChangeArrowheads="1"/>
          </p:cNvSpPr>
          <p:nvPr/>
        </p:nvSpPr>
        <p:spPr bwMode="auto">
          <a:xfrm>
            <a:off x="6400800" y="3124200"/>
            <a:ext cx="3810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TW" altLang="en-US" sz="2800" b="1">
              <a:solidFill>
                <a:srgbClr val="008000"/>
              </a:solidFill>
            </a:endParaRPr>
          </a:p>
        </p:txBody>
      </p:sp>
      <p:sp>
        <p:nvSpPr>
          <p:cNvPr id="47" name="文字方塊 41"/>
          <p:cNvSpPr txBox="1">
            <a:spLocks noChangeArrowheads="1"/>
          </p:cNvSpPr>
          <p:nvPr/>
        </p:nvSpPr>
        <p:spPr bwMode="auto">
          <a:xfrm>
            <a:off x="7315200" y="3581400"/>
            <a:ext cx="931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zh-TW" altLang="en-US" sz="3200" dirty="0">
                <a:latin typeface="Times New Roman" pitchFamily="18" charset="0"/>
                <a:cs typeface="Times New Roman" pitchFamily="18" charset="0"/>
                <a:sym typeface="Symbol" pitchFamily="18" charset="2"/>
              </a:rPr>
              <a:t> </a:t>
            </a:r>
            <a:r>
              <a:rPr lang="en-US" altLang="zh-TW" sz="3200" dirty="0">
                <a:latin typeface="Times New Roman" pitchFamily="18" charset="0"/>
                <a:cs typeface="Times New Roman" pitchFamily="18" charset="0"/>
                <a:sym typeface="Symbol" pitchFamily="18" charset="2"/>
              </a:rPr>
              <a:t>8</a:t>
            </a:r>
            <a:endParaRPr lang="zh-TW" altLang="en-US" sz="3200" dirty="0">
              <a:latin typeface="Times New Roman" pitchFamily="18" charset="0"/>
              <a:cs typeface="Times New Roman" pitchFamily="18" charset="0"/>
            </a:endParaRPr>
          </a:p>
        </p:txBody>
      </p:sp>
      <p:sp>
        <p:nvSpPr>
          <p:cNvPr id="49"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5"/>
              </a:buBlip>
              <a:defRPr/>
            </a:pPr>
            <a:r>
              <a:rPr lang="en-US" altLang="zh-TW" sz="2000" b="1" spc="20" dirty="0" smtClean="0">
                <a:latin typeface="Times New Roman" pitchFamily="18" charset="0"/>
                <a:ea typeface="DejaVu Sans" charset="0"/>
                <a:cs typeface="Times New Roman" pitchFamily="18" charset="0"/>
              </a:rPr>
              <a:t>Example 14: </a:t>
            </a:r>
            <a:r>
              <a:rPr lang="en-US" altLang="zh-TW" sz="2000" spc="20" dirty="0">
                <a:latin typeface="Times New Roman" pitchFamily="18" charset="0"/>
                <a:ea typeface="DejaVu Sans" charset="0"/>
                <a:cs typeface="Times New Roman" pitchFamily="18" charset="0"/>
              </a:rPr>
              <a:t> How many paths of length 4 are there from a to d in the simple graph G?</a:t>
            </a:r>
          </a:p>
          <a:p>
            <a:pPr marL="342900" indent="-342900">
              <a:spcAft>
                <a:spcPts val="0"/>
              </a:spcAft>
              <a:buBlip>
                <a:blip r:embed="rId5"/>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r>
              <a:rPr lang="en-US" altLang="zh-TW" sz="2000" b="1" spc="20" dirty="0" smtClean="0">
                <a:latin typeface="Times New Roman" pitchFamily="18" charset="0"/>
                <a:ea typeface="DejaVu Sans" charset="0"/>
                <a:cs typeface="Times New Roman" pitchFamily="18" charset="0"/>
              </a:rPr>
              <a:t>Solution: </a:t>
            </a:r>
            <a:r>
              <a:rPr lang="en-US" altLang="zh-TW" sz="2000" spc="20" dirty="0">
                <a:latin typeface="Times New Roman" pitchFamily="18" charset="0"/>
                <a:ea typeface="DejaVu Sans" charset="0"/>
                <a:cs typeface="Times New Roman" pitchFamily="18" charset="0"/>
              </a:rPr>
              <a:t>The adjacency matrix of G </a:t>
            </a:r>
            <a:endParaRPr lang="en-US" altLang="zh-TW" sz="2000" spc="20" dirty="0" smtClean="0">
              <a:latin typeface="Times New Roman" pitchFamily="18" charset="0"/>
              <a:ea typeface="DejaVu Sans" charset="0"/>
              <a:cs typeface="Times New Roman" pitchFamily="18" charset="0"/>
            </a:endParaRPr>
          </a:p>
          <a:p>
            <a:pPr marL="742950" lvl="1" indent="-285750">
              <a:spcBef>
                <a:spcPct val="20000"/>
              </a:spcBef>
            </a:pPr>
            <a:endParaRPr lang="en-US" altLang="zh-TW" sz="2000" spc="20" dirty="0" smtClean="0">
              <a:latin typeface="Times New Roman" pitchFamily="18" charset="0"/>
              <a:ea typeface="DejaVu Sans" charset="0"/>
              <a:cs typeface="Times New Roman" pitchFamily="18" charset="0"/>
            </a:endParaRPr>
          </a:p>
          <a:p>
            <a:pPr marL="742950" lvl="1" indent="-285750">
              <a:spcBef>
                <a:spcPct val="20000"/>
              </a:spcBef>
            </a:pPr>
            <a:endParaRPr lang="en-US" altLang="zh-TW" sz="2000" spc="20" dirty="0" smtClean="0">
              <a:latin typeface="Times New Roman" pitchFamily="18" charset="0"/>
              <a:ea typeface="DejaVu Sans" charset="0"/>
              <a:cs typeface="Times New Roman" pitchFamily="18" charset="0"/>
            </a:endParaRPr>
          </a:p>
          <a:p>
            <a:pPr marL="742950" lvl="1" indent="-285750">
              <a:spcBef>
                <a:spcPct val="20000"/>
              </a:spcBef>
            </a:pPr>
            <a:endParaRPr lang="en-US" altLang="zh-TW" sz="2000"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spc="20" dirty="0" smtClean="0">
              <a:latin typeface="Times New Roman" pitchFamily="18" charset="0"/>
              <a:ea typeface="DejaVu Sans" charset="0"/>
              <a:cs typeface="Times New Roman" pitchFamily="18" charset="0"/>
            </a:endParaRPr>
          </a:p>
          <a:p>
            <a:pPr marL="742950" lvl="1" indent="-285750">
              <a:spcBef>
                <a:spcPct val="20000"/>
              </a:spcBef>
            </a:pPr>
            <a:endParaRPr lang="en-US" altLang="zh-TW" sz="2000"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spc="20" dirty="0" smtClean="0">
              <a:latin typeface="Times New Roman" pitchFamily="18" charset="0"/>
              <a:ea typeface="DejaVu Sans" charset="0"/>
              <a:cs typeface="Times New Roman" pitchFamily="18" charset="0"/>
            </a:endParaRPr>
          </a:p>
          <a:p>
            <a:pPr marL="742950" lvl="1" indent="-285750">
              <a:spcBef>
                <a:spcPct val="20000"/>
              </a:spcBef>
            </a:pPr>
            <a:r>
              <a:rPr lang="en-US" altLang="zh-TW" sz="2000" spc="20" dirty="0" smtClean="0">
                <a:latin typeface="Times New Roman" pitchFamily="18" charset="0"/>
                <a:ea typeface="DejaVu Sans" charset="0"/>
                <a:cs typeface="Times New Roman" pitchFamily="18" charset="0"/>
              </a:rPr>
              <a:t>    there </a:t>
            </a:r>
            <a:r>
              <a:rPr lang="en-US" altLang="zh-TW" sz="2000" spc="20" dirty="0">
                <a:latin typeface="Times New Roman" pitchFamily="18" charset="0"/>
                <a:ea typeface="DejaVu Sans" charset="0"/>
                <a:cs typeface="Times New Roman" pitchFamily="18" charset="0"/>
              </a:rPr>
              <a:t>are exactly eight paths of length four from a to d. By inspection of </a:t>
            </a:r>
            <a:r>
              <a:rPr lang="en-US" altLang="zh-TW" sz="2000" spc="20" dirty="0" smtClean="0">
                <a:latin typeface="Times New Roman" pitchFamily="18" charset="0"/>
                <a:ea typeface="DejaVu Sans" charset="0"/>
                <a:cs typeface="Times New Roman" pitchFamily="18" charset="0"/>
              </a:rPr>
              <a:t>the graph</a:t>
            </a:r>
            <a:r>
              <a:rPr lang="en-US" altLang="zh-TW" sz="2000" spc="20" dirty="0">
                <a:latin typeface="Times New Roman" pitchFamily="18" charset="0"/>
                <a:ea typeface="DejaVu Sans" charset="0"/>
                <a:cs typeface="Times New Roman" pitchFamily="18" charset="0"/>
              </a:rPr>
              <a:t>, we see </a:t>
            </a:r>
            <a:r>
              <a:rPr lang="en-US" altLang="zh-TW" sz="2000" spc="20" dirty="0" smtClean="0">
                <a:latin typeface="Times New Roman" pitchFamily="18" charset="0"/>
                <a:ea typeface="DejaVu Sans" charset="0"/>
                <a:cs typeface="Times New Roman" pitchFamily="18" charset="0"/>
              </a:rPr>
              <a:t>that a </a:t>
            </a:r>
            <a:r>
              <a:rPr lang="en-US" altLang="zh-TW" sz="2000" spc="20" dirty="0">
                <a:latin typeface="Times New Roman" pitchFamily="18" charset="0"/>
                <a:ea typeface="DejaVu Sans" charset="0"/>
                <a:cs typeface="Times New Roman" pitchFamily="18" charset="0"/>
              </a:rPr>
              <a:t>, b, a , b, d; a , b, a , c, d; a , b, d, b, d; a , b, d, c, d; a , c, a , b, d; a , c, a , c, d; a , c, d, b, d; </a:t>
            </a:r>
            <a:r>
              <a:rPr lang="en-US" altLang="zh-TW" sz="2000" spc="20" dirty="0" smtClean="0">
                <a:latin typeface="Times New Roman" pitchFamily="18" charset="0"/>
                <a:ea typeface="DejaVu Sans" charset="0"/>
                <a:cs typeface="Times New Roman" pitchFamily="18" charset="0"/>
              </a:rPr>
              <a:t>and a </a:t>
            </a:r>
            <a:r>
              <a:rPr lang="en-US" altLang="zh-TW" sz="2000" spc="20" dirty="0">
                <a:latin typeface="Times New Roman" pitchFamily="18" charset="0"/>
                <a:ea typeface="DejaVu Sans" charset="0"/>
                <a:cs typeface="Times New Roman" pitchFamily="18" charset="0"/>
              </a:rPr>
              <a:t>, c, d, c, d are the eight paths from a to d. (ordering as a, b, c, d) is</a:t>
            </a:r>
          </a:p>
          <a:p>
            <a:pPr marL="742950" lvl="1" indent="-285750">
              <a:spcBef>
                <a:spcPct val="20000"/>
              </a:spcBef>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6184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animBg="1"/>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ustomShape 2"/>
          <p:cNvSpPr>
            <a:spLocks noChangeArrowheads="1"/>
          </p:cNvSpPr>
          <p:nvPr/>
        </p:nvSpPr>
        <p:spPr bwMode="auto">
          <a:xfrm>
            <a:off x="76200" y="838200"/>
            <a:ext cx="9067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buFontTx/>
              <a:buBlip>
                <a:blip r:embed="rId2"/>
              </a:buBlip>
              <a:defRPr/>
            </a:pPr>
            <a:r>
              <a:rPr lang="en-US" sz="2000" dirty="0">
                <a:latin typeface="Times New Roman" pitchFamily="18" charset="0"/>
                <a:ea typeface="DejaVu Sans" charset="0"/>
                <a:cs typeface="Times New Roman" pitchFamily="18" charset="0"/>
              </a:rPr>
              <a:t>The set of vertices V of a graph G may be infinite. A graph with an infinite vertex </a:t>
            </a:r>
            <a:r>
              <a:rPr lang="en-US" sz="2000" dirty="0" smtClean="0">
                <a:latin typeface="Times New Roman" pitchFamily="18" charset="0"/>
                <a:ea typeface="DejaVu Sans" charset="0"/>
                <a:cs typeface="Times New Roman" pitchFamily="18" charset="0"/>
              </a:rPr>
              <a:t>set is </a:t>
            </a:r>
            <a:r>
              <a:rPr lang="en-US" sz="2000" dirty="0">
                <a:latin typeface="Times New Roman" pitchFamily="18" charset="0"/>
                <a:ea typeface="DejaVu Sans" charset="0"/>
                <a:cs typeface="Times New Roman" pitchFamily="18" charset="0"/>
              </a:rPr>
              <a:t>called an </a:t>
            </a:r>
            <a:r>
              <a:rPr lang="en-US" sz="2000" b="1" i="1" dirty="0">
                <a:latin typeface="Times New Roman" pitchFamily="18" charset="0"/>
                <a:ea typeface="DejaVu Sans" charset="0"/>
                <a:cs typeface="Times New Roman" pitchFamily="18" charset="0"/>
              </a:rPr>
              <a:t>infinite </a:t>
            </a:r>
            <a:r>
              <a:rPr lang="en-US" sz="2000" b="1" i="1" dirty="0" smtClean="0">
                <a:latin typeface="Times New Roman" pitchFamily="18" charset="0"/>
                <a:ea typeface="DejaVu Sans" charset="0"/>
                <a:cs typeface="Times New Roman" pitchFamily="18" charset="0"/>
              </a:rPr>
              <a:t>graph.</a:t>
            </a:r>
          </a:p>
          <a:p>
            <a:pPr marL="342900" indent="-342900">
              <a:buFontTx/>
              <a:buBlip>
                <a:blip r:embed="rId2"/>
              </a:buBlip>
              <a:defRPr/>
            </a:pPr>
            <a:r>
              <a:rPr lang="en-US" sz="2000" dirty="0" smtClean="0">
                <a:latin typeface="Times New Roman" pitchFamily="18" charset="0"/>
                <a:ea typeface="DejaVu Sans" charset="0"/>
                <a:cs typeface="Times New Roman" pitchFamily="18" charset="0"/>
              </a:rPr>
              <a:t>A </a:t>
            </a:r>
            <a:r>
              <a:rPr lang="en-US" sz="2000" dirty="0">
                <a:latin typeface="Times New Roman" pitchFamily="18" charset="0"/>
                <a:ea typeface="DejaVu Sans" charset="0"/>
                <a:cs typeface="Times New Roman" pitchFamily="18" charset="0"/>
              </a:rPr>
              <a:t>graph with a finite vertex set is called a </a:t>
            </a:r>
            <a:r>
              <a:rPr lang="en-US" sz="2000" b="1" i="1" dirty="0" smtClean="0">
                <a:latin typeface="Times New Roman" pitchFamily="18" charset="0"/>
                <a:ea typeface="DejaVu Sans" charset="0"/>
                <a:cs typeface="Times New Roman" pitchFamily="18" charset="0"/>
              </a:rPr>
              <a:t>finite graph.</a:t>
            </a:r>
            <a:endParaRPr lang="en-US" sz="2000" dirty="0" smtClean="0">
              <a:latin typeface="Times New Roman" pitchFamily="18" charset="0"/>
              <a:ea typeface="DejaVu Sans" charset="0"/>
              <a:cs typeface="Times New Roman" pitchFamily="18" charset="0"/>
            </a:endParaRPr>
          </a:p>
          <a:p>
            <a:pPr marL="342900" indent="-342900">
              <a:buFontTx/>
              <a:buBlip>
                <a:blip r:embed="rId2"/>
              </a:buBlip>
              <a:defRPr/>
            </a:pPr>
            <a:r>
              <a:rPr lang="en-US" sz="2000" b="1" dirty="0" smtClean="0">
                <a:latin typeface="Times New Roman" pitchFamily="18" charset="0"/>
                <a:ea typeface="DejaVu Sans" charset="0"/>
                <a:cs typeface="Times New Roman" pitchFamily="18" charset="0"/>
              </a:rPr>
              <a:t>Simple </a:t>
            </a:r>
            <a:r>
              <a:rPr lang="en-US" sz="2000" b="1" dirty="0">
                <a:latin typeface="Times New Roman" pitchFamily="18" charset="0"/>
                <a:ea typeface="DejaVu Sans" charset="0"/>
                <a:cs typeface="Times New Roman" pitchFamily="18" charset="0"/>
              </a:rPr>
              <a:t>graph</a:t>
            </a:r>
            <a:r>
              <a:rPr lang="en-US" sz="2000" b="1" dirty="0" smtClean="0">
                <a:latin typeface="Times New Roman" pitchFamily="18" charset="0"/>
                <a:ea typeface="DejaVu Sans" charset="0"/>
                <a:cs typeface="Times New Roman" pitchFamily="18" charset="0"/>
              </a:rPr>
              <a:t>:</a:t>
            </a:r>
            <a:r>
              <a:rPr lang="en-US" sz="2000" dirty="0" smtClean="0">
                <a:latin typeface="Times New Roman" pitchFamily="18" charset="0"/>
                <a:ea typeface="DejaVu Sans" charset="0"/>
                <a:cs typeface="Times New Roman" pitchFamily="18" charset="0"/>
              </a:rPr>
              <a:t> </a:t>
            </a:r>
          </a:p>
          <a:p>
            <a:pPr marL="800100" lvl="1" indent="-342900">
              <a:buFont typeface="Wingdings" pitchFamily="2" charset="2"/>
              <a:buChar char="ü"/>
              <a:defRPr/>
            </a:pPr>
            <a:r>
              <a:rPr lang="en-US" sz="2000" dirty="0">
                <a:latin typeface="Times New Roman" pitchFamily="18" charset="0"/>
                <a:ea typeface="DejaVu Sans" charset="0"/>
                <a:cs typeface="Times New Roman" pitchFamily="18" charset="0"/>
              </a:rPr>
              <a:t>Graph in which each edge connects two different vertices </a:t>
            </a:r>
            <a:r>
              <a:rPr lang="en-US" sz="2000" dirty="0" smtClean="0">
                <a:latin typeface="Times New Roman" pitchFamily="18" charset="0"/>
                <a:ea typeface="DejaVu Sans" charset="0"/>
                <a:cs typeface="Times New Roman" pitchFamily="18" charset="0"/>
              </a:rPr>
              <a:t>and</a:t>
            </a:r>
          </a:p>
          <a:p>
            <a:pPr marL="800100" lvl="1" indent="-342900">
              <a:buFont typeface="Wingdings" pitchFamily="2" charset="2"/>
              <a:buChar char="ü"/>
              <a:defRPr/>
            </a:pPr>
            <a:r>
              <a:rPr lang="en-US" sz="2000" dirty="0" smtClean="0">
                <a:latin typeface="Times New Roman" pitchFamily="18" charset="0"/>
                <a:ea typeface="DejaVu Sans" charset="0"/>
                <a:cs typeface="Times New Roman" pitchFamily="18" charset="0"/>
              </a:rPr>
              <a:t>No </a:t>
            </a:r>
            <a:r>
              <a:rPr lang="en-US" sz="2000" dirty="0">
                <a:latin typeface="Times New Roman" pitchFamily="18" charset="0"/>
                <a:ea typeface="DejaVu Sans" charset="0"/>
                <a:cs typeface="Times New Roman" pitchFamily="18" charset="0"/>
              </a:rPr>
              <a:t>two edges connect the same pair of vertices.</a:t>
            </a:r>
          </a:p>
          <a:p>
            <a:pPr marL="342900" indent="-342900">
              <a:buFontTx/>
              <a:buBlip>
                <a:blip r:embed="rId2"/>
              </a:buBlip>
              <a:defRPr/>
            </a:pPr>
            <a:r>
              <a:rPr lang="en-US" sz="2000" b="1" dirty="0" smtClean="0">
                <a:latin typeface="Times New Roman" pitchFamily="18" charset="0"/>
                <a:ea typeface="DejaVu Sans" charset="0"/>
                <a:cs typeface="Times New Roman" pitchFamily="18" charset="0"/>
              </a:rPr>
              <a:t>Multi graph</a:t>
            </a:r>
            <a:r>
              <a:rPr lang="en-US" sz="2000" b="1" dirty="0">
                <a:latin typeface="Times New Roman" pitchFamily="18" charset="0"/>
                <a:ea typeface="DejaVu Sans" charset="0"/>
                <a:cs typeface="Times New Roman" pitchFamily="18" charset="0"/>
              </a:rPr>
              <a:t>:</a:t>
            </a:r>
            <a:r>
              <a:rPr lang="en-US" sz="2000" dirty="0" smtClean="0">
                <a:latin typeface="Times New Roman" pitchFamily="18" charset="0"/>
                <a:ea typeface="DejaVu Sans" charset="0"/>
                <a:cs typeface="Times New Roman" pitchFamily="18" charset="0"/>
              </a:rPr>
              <a:t> </a:t>
            </a:r>
          </a:p>
          <a:p>
            <a:pPr lvl="1">
              <a:defRPr/>
            </a:pPr>
            <a:r>
              <a:rPr lang="en-US" sz="2000" dirty="0">
                <a:latin typeface="Times New Roman" pitchFamily="18" charset="0"/>
                <a:ea typeface="DejaVu Sans" charset="0"/>
                <a:cs typeface="Times New Roman" pitchFamily="18" charset="0"/>
              </a:rPr>
              <a:t>May have multiple edges connecting the same vertices</a:t>
            </a:r>
            <a:r>
              <a:rPr lang="en-US" sz="2000" dirty="0" smtClean="0">
                <a:latin typeface="Times New Roman" pitchFamily="18" charset="0"/>
                <a:ea typeface="DejaVu Sans" charset="0"/>
                <a:cs typeface="Times New Roman" pitchFamily="18" charset="0"/>
              </a:rPr>
              <a:t>.</a:t>
            </a:r>
          </a:p>
          <a:p>
            <a:pPr marL="342900" indent="-342900">
              <a:buFontTx/>
              <a:buBlip>
                <a:blip r:embed="rId2"/>
              </a:buBlip>
              <a:defRPr/>
            </a:pPr>
            <a:r>
              <a:rPr lang="en-US" sz="2000" b="1" dirty="0">
                <a:latin typeface="Times New Roman" pitchFamily="18" charset="0"/>
                <a:ea typeface="DejaVu Sans" charset="0"/>
                <a:cs typeface="Times New Roman" pitchFamily="18" charset="0"/>
              </a:rPr>
              <a:t>Pseudo </a:t>
            </a:r>
            <a:r>
              <a:rPr lang="en-US" sz="2000" b="1" dirty="0" smtClean="0">
                <a:latin typeface="Times New Roman" pitchFamily="18" charset="0"/>
                <a:ea typeface="DejaVu Sans" charset="0"/>
                <a:cs typeface="Times New Roman" pitchFamily="18" charset="0"/>
              </a:rPr>
              <a:t>graph:</a:t>
            </a:r>
          </a:p>
          <a:p>
            <a:pPr lvl="1">
              <a:defRPr/>
            </a:pPr>
            <a:r>
              <a:rPr lang="en-US" sz="2000" dirty="0">
                <a:latin typeface="Times New Roman" pitchFamily="18" charset="0"/>
                <a:ea typeface="DejaVu Sans" charset="0"/>
                <a:cs typeface="Times New Roman" pitchFamily="18" charset="0"/>
              </a:rPr>
              <a:t>Like a </a:t>
            </a:r>
            <a:r>
              <a:rPr lang="en-US" sz="2000" dirty="0" smtClean="0">
                <a:latin typeface="Times New Roman" pitchFamily="18" charset="0"/>
                <a:ea typeface="DejaVu Sans" charset="0"/>
                <a:cs typeface="Times New Roman" pitchFamily="18" charset="0"/>
              </a:rPr>
              <a:t>multi graph</a:t>
            </a:r>
            <a:r>
              <a:rPr lang="en-US" sz="2000" dirty="0">
                <a:latin typeface="Times New Roman" pitchFamily="18" charset="0"/>
                <a:ea typeface="DejaVu Sans" charset="0"/>
                <a:cs typeface="Times New Roman" pitchFamily="18" charset="0"/>
              </a:rPr>
              <a:t>, but edges connecting a node to itself are allowed</a:t>
            </a:r>
            <a:r>
              <a:rPr lang="en-US" sz="2000" dirty="0" smtClean="0">
                <a:latin typeface="Times New Roman" pitchFamily="18" charset="0"/>
                <a:ea typeface="DejaVu Sans" charset="0"/>
                <a:cs typeface="Times New Roman" pitchFamily="18" charset="0"/>
              </a:rPr>
              <a:t>.</a:t>
            </a:r>
          </a:p>
          <a:p>
            <a:pPr marL="342900" indent="-342900">
              <a:buBlip>
                <a:blip r:embed="rId2"/>
              </a:buBlip>
              <a:defRPr/>
            </a:pPr>
            <a:r>
              <a:rPr lang="en-US" sz="2000" b="1" dirty="0">
                <a:latin typeface="Times New Roman" pitchFamily="18" charset="0"/>
                <a:ea typeface="DejaVu Sans" charset="0"/>
                <a:cs typeface="Times New Roman" pitchFamily="18" charset="0"/>
              </a:rPr>
              <a:t>Trivial graph: </a:t>
            </a:r>
            <a:endParaRPr lang="en-US" sz="2000" b="1" dirty="0" smtClean="0">
              <a:latin typeface="Times New Roman" pitchFamily="18" charset="0"/>
              <a:ea typeface="DejaVu Sans" charset="0"/>
              <a:cs typeface="Times New Roman" pitchFamily="18" charset="0"/>
            </a:endParaRPr>
          </a:p>
          <a:p>
            <a:pPr lvl="1">
              <a:defRPr/>
            </a:pPr>
            <a:r>
              <a:rPr lang="en-US" sz="2000" dirty="0" smtClean="0">
                <a:latin typeface="Times New Roman" pitchFamily="18" charset="0"/>
                <a:ea typeface="DejaVu Sans" charset="0"/>
                <a:cs typeface="Times New Roman" pitchFamily="18" charset="0"/>
              </a:rPr>
              <a:t>The </a:t>
            </a:r>
            <a:r>
              <a:rPr lang="en-US" sz="2000" dirty="0">
                <a:latin typeface="Times New Roman" pitchFamily="18" charset="0"/>
                <a:ea typeface="DejaVu Sans" charset="0"/>
                <a:cs typeface="Times New Roman" pitchFamily="18" charset="0"/>
              </a:rPr>
              <a:t>finite graph with one vertex and no edges that is a single point is called trivial graph</a:t>
            </a:r>
            <a:r>
              <a:rPr lang="en-US" sz="2000" dirty="0" smtClean="0">
                <a:latin typeface="Times New Roman" pitchFamily="18" charset="0"/>
                <a:ea typeface="DejaVu Sans" charset="0"/>
                <a:cs typeface="Times New Roman" pitchFamily="18" charset="0"/>
              </a:rPr>
              <a:t>. Example:      </a:t>
            </a:r>
          </a:p>
          <a:p>
            <a:pPr lvl="1">
              <a:defRPr/>
            </a:pPr>
            <a:endParaRPr lang="en-US" sz="2000" dirty="0" smtClean="0">
              <a:latin typeface="Times New Roman" pitchFamily="18" charset="0"/>
              <a:ea typeface="DejaVu Sans" charset="0"/>
              <a:cs typeface="Times New Roman" pitchFamily="18" charset="0"/>
            </a:endParaRPr>
          </a:p>
          <a:p>
            <a:pPr marL="342900" indent="-342900">
              <a:buBlip>
                <a:blip r:embed="rId2"/>
              </a:buBlip>
              <a:defRPr/>
            </a:pPr>
            <a:r>
              <a:rPr lang="en-US" sz="2000" b="1" dirty="0" smtClean="0">
                <a:latin typeface="Times New Roman" pitchFamily="18" charset="0"/>
                <a:ea typeface="DejaVu Sans" charset="0"/>
                <a:cs typeface="Times New Roman" pitchFamily="18" charset="0"/>
              </a:rPr>
              <a:t>Undirected graphs:</a:t>
            </a:r>
          </a:p>
          <a:p>
            <a:pPr lvl="1">
              <a:defRPr/>
            </a:pPr>
            <a:r>
              <a:rPr lang="en-US" sz="2000" dirty="0" smtClean="0">
                <a:latin typeface="Times New Roman" pitchFamily="18" charset="0"/>
                <a:ea typeface="DejaVu Sans" charset="0"/>
                <a:cs typeface="Times New Roman" pitchFamily="18" charset="0"/>
              </a:rPr>
              <a:t>Edges are not directed.</a:t>
            </a:r>
          </a:p>
          <a:p>
            <a:pPr lvl="1">
              <a:defRPr/>
            </a:pPr>
            <a:endParaRPr lang="en-US" sz="2000" dirty="0">
              <a:latin typeface="Times New Roman" pitchFamily="18" charset="0"/>
              <a:ea typeface="DejaVu Sans" charset="0"/>
              <a:cs typeface="Times New Roman" pitchFamily="18" charset="0"/>
            </a:endParaRPr>
          </a:p>
          <a:p>
            <a:pPr lvl="4">
              <a:defRPr/>
            </a:pPr>
            <a:r>
              <a:rPr lang="en-US" sz="2000" dirty="0" smtClean="0">
                <a:latin typeface="Times New Roman" pitchFamily="18" charset="0"/>
                <a:ea typeface="DejaVu Sans" charset="0"/>
                <a:cs typeface="Times New Roman" pitchFamily="18" charset="0"/>
              </a:rPr>
              <a:t>Figure 2: Simple and undirected graph </a:t>
            </a:r>
            <a:endParaRPr lang="en-US" sz="2000" dirty="0">
              <a:latin typeface="Times New Roman" pitchFamily="18" charset="0"/>
              <a:ea typeface="DejaVu Sans" charset="0"/>
              <a:cs typeface="Times New Roman" pitchFamily="18" charset="0"/>
            </a:endParaRPr>
          </a:p>
        </p:txBody>
      </p:sp>
      <p:sp>
        <p:nvSpPr>
          <p:cNvPr id="819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04</a:t>
            </a:r>
          </a:p>
        </p:txBody>
      </p:sp>
      <p:sp>
        <p:nvSpPr>
          <p:cNvPr id="819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2133600" y="152400"/>
            <a:ext cx="53062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8</a:t>
            </a:r>
            <a:r>
              <a:rPr lang="en-US" sz="3200" dirty="0" smtClean="0">
                <a:latin typeface="Times New Roman" pitchFamily="18" charset="0"/>
                <a:cs typeface="Times New Roman" pitchFamily="18" charset="0"/>
              </a:rPr>
              <a:t>.1 </a:t>
            </a:r>
            <a:r>
              <a:rPr lang="en-US" sz="3200" dirty="0">
                <a:latin typeface="Times New Roman" pitchFamily="18" charset="0"/>
                <a:cs typeface="Times New Roman" pitchFamily="18" charset="0"/>
              </a:rPr>
              <a:t>Graphs and Graphs Models</a:t>
            </a:r>
          </a:p>
        </p:txBody>
      </p:sp>
      <p:grpSp>
        <p:nvGrpSpPr>
          <p:cNvPr id="37" name="Group 44"/>
          <p:cNvGrpSpPr>
            <a:grpSpLocks/>
          </p:cNvGrpSpPr>
          <p:nvPr/>
        </p:nvGrpSpPr>
        <p:grpSpPr bwMode="auto">
          <a:xfrm>
            <a:off x="5873750" y="4121150"/>
            <a:ext cx="3270250" cy="2736850"/>
            <a:chOff x="1464" y="2400"/>
            <a:chExt cx="1964" cy="1724"/>
          </a:xfrm>
        </p:grpSpPr>
        <p:cxnSp>
          <p:nvCxnSpPr>
            <p:cNvPr id="43" name="AutoShape 19"/>
            <p:cNvCxnSpPr>
              <a:cxnSpLocks noChangeShapeType="1"/>
            </p:cNvCxnSpPr>
            <p:nvPr/>
          </p:nvCxnSpPr>
          <p:spPr bwMode="auto">
            <a:xfrm flipV="1">
              <a:off x="1707" y="3099"/>
              <a:ext cx="282" cy="28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 name="AutoShape 20"/>
            <p:cNvCxnSpPr>
              <a:cxnSpLocks noChangeShapeType="1"/>
              <a:stCxn id="56" idx="5"/>
            </p:cNvCxnSpPr>
            <p:nvPr/>
          </p:nvCxnSpPr>
          <p:spPr bwMode="auto">
            <a:xfrm>
              <a:off x="2041" y="3097"/>
              <a:ext cx="380" cy="28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5" name="AutoShape 21"/>
            <p:cNvCxnSpPr>
              <a:cxnSpLocks noChangeShapeType="1"/>
              <a:stCxn id="59" idx="3"/>
              <a:endCxn id="60" idx="6"/>
            </p:cNvCxnSpPr>
            <p:nvPr/>
          </p:nvCxnSpPr>
          <p:spPr bwMode="auto">
            <a:xfrm flipH="1">
              <a:off x="2054" y="3433"/>
              <a:ext cx="359" cy="30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6" name="AutoShape 22"/>
            <p:cNvCxnSpPr>
              <a:cxnSpLocks noChangeShapeType="1"/>
              <a:stCxn id="58" idx="5"/>
            </p:cNvCxnSpPr>
            <p:nvPr/>
          </p:nvCxnSpPr>
          <p:spPr bwMode="auto">
            <a:xfrm>
              <a:off x="1705" y="3455"/>
              <a:ext cx="284" cy="2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0" name="Text Box 27"/>
            <p:cNvSpPr txBox="1">
              <a:spLocks noChangeArrowheads="1"/>
            </p:cNvSpPr>
            <p:nvPr/>
          </p:nvSpPr>
          <p:spPr bwMode="auto">
            <a:xfrm>
              <a:off x="1464" y="3074"/>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4</a:t>
              </a:r>
            </a:p>
          </p:txBody>
        </p:sp>
        <p:sp>
          <p:nvSpPr>
            <p:cNvPr id="51" name="Text Box 28"/>
            <p:cNvSpPr txBox="1">
              <a:spLocks noChangeArrowheads="1"/>
            </p:cNvSpPr>
            <p:nvPr/>
          </p:nvSpPr>
          <p:spPr bwMode="auto">
            <a:xfrm>
              <a:off x="1872" y="3794"/>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7</a:t>
              </a:r>
            </a:p>
          </p:txBody>
        </p:sp>
        <p:sp>
          <p:nvSpPr>
            <p:cNvPr id="52" name="Text Box 30"/>
            <p:cNvSpPr txBox="1">
              <a:spLocks noChangeArrowheads="1"/>
            </p:cNvSpPr>
            <p:nvPr/>
          </p:nvSpPr>
          <p:spPr bwMode="auto">
            <a:xfrm>
              <a:off x="2448" y="3216"/>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6</a:t>
              </a:r>
            </a:p>
          </p:txBody>
        </p:sp>
        <p:sp>
          <p:nvSpPr>
            <p:cNvPr id="53" name="Text Box 31"/>
            <p:cNvSpPr txBox="1">
              <a:spLocks noChangeArrowheads="1"/>
            </p:cNvSpPr>
            <p:nvPr/>
          </p:nvSpPr>
          <p:spPr bwMode="auto">
            <a:xfrm>
              <a:off x="3312" y="240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zh-TW"/>
            </a:p>
          </p:txBody>
        </p:sp>
        <p:cxnSp>
          <p:nvCxnSpPr>
            <p:cNvPr id="55" name="AutoShape 35"/>
            <p:cNvCxnSpPr>
              <a:cxnSpLocks noChangeShapeType="1"/>
              <a:stCxn id="58" idx="6"/>
              <a:endCxn id="59" idx="2"/>
            </p:cNvCxnSpPr>
            <p:nvPr/>
          </p:nvCxnSpPr>
          <p:spPr bwMode="auto">
            <a:xfrm flipV="1">
              <a:off x="1718" y="3403"/>
              <a:ext cx="682" cy="2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6" name="Oval 36"/>
            <p:cNvSpPr>
              <a:spLocks noChangeArrowheads="1"/>
            </p:cNvSpPr>
            <p:nvPr/>
          </p:nvSpPr>
          <p:spPr bwMode="auto">
            <a:xfrm>
              <a:off x="1968" y="3024"/>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58" name="Oval 38"/>
            <p:cNvSpPr>
              <a:spLocks noChangeArrowheads="1"/>
            </p:cNvSpPr>
            <p:nvPr/>
          </p:nvSpPr>
          <p:spPr bwMode="auto">
            <a:xfrm>
              <a:off x="1632" y="3382"/>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59" name="Oval 39"/>
            <p:cNvSpPr>
              <a:spLocks noChangeArrowheads="1"/>
            </p:cNvSpPr>
            <p:nvPr/>
          </p:nvSpPr>
          <p:spPr bwMode="auto">
            <a:xfrm>
              <a:off x="2400" y="3360"/>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60" name="Oval 42"/>
            <p:cNvSpPr>
              <a:spLocks noChangeArrowheads="1"/>
            </p:cNvSpPr>
            <p:nvPr/>
          </p:nvSpPr>
          <p:spPr bwMode="auto">
            <a:xfrm>
              <a:off x="1968" y="3696"/>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62" name="Text Box 29"/>
            <p:cNvSpPr txBox="1">
              <a:spLocks noChangeArrowheads="1"/>
            </p:cNvSpPr>
            <p:nvPr/>
          </p:nvSpPr>
          <p:spPr bwMode="auto">
            <a:xfrm>
              <a:off x="1824" y="2688"/>
              <a:ext cx="2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dirty="0">
                  <a:latin typeface="Times New Roman" pitchFamily="18" charset="0"/>
                  <a:cs typeface="Times New Roman" pitchFamily="18" charset="0"/>
                </a:rPr>
                <a:t>v</a:t>
              </a:r>
              <a:r>
                <a:rPr lang="en-US" altLang="zh-TW" sz="2800" baseline="-25000" dirty="0">
                  <a:latin typeface="Times New Roman" pitchFamily="18" charset="0"/>
                  <a:cs typeface="Times New Roman" pitchFamily="18" charset="0"/>
                </a:rPr>
                <a:t>5</a:t>
              </a:r>
            </a:p>
          </p:txBody>
        </p:sp>
      </p:grpSp>
      <p:sp>
        <p:nvSpPr>
          <p:cNvPr id="63" name="AutoShape 21"/>
          <p:cNvSpPr>
            <a:spLocks noChangeArrowheads="1"/>
          </p:cNvSpPr>
          <p:nvPr/>
        </p:nvSpPr>
        <p:spPr bwMode="auto">
          <a:xfrm>
            <a:off x="3429000" y="48006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27</a:t>
            </a:r>
            <a:endParaRPr lang="en-US" sz="1400" dirty="0">
              <a:latin typeface="Times New Roman" pitchFamily="18" charset="0"/>
              <a:cs typeface="Times New Roman" pitchFamily="18" charset="0"/>
            </a:endParaRPr>
          </a:p>
        </p:txBody>
      </p:sp>
      <p:sp>
        <p:nvSpPr>
          <p:cNvPr id="1229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12292" name="Rectangle 1"/>
          <p:cNvSpPr>
            <a:spLocks noChangeArrowheads="1"/>
          </p:cNvSpPr>
          <p:nvPr/>
        </p:nvSpPr>
        <p:spPr bwMode="auto">
          <a:xfrm>
            <a:off x="1905000" y="2895600"/>
            <a:ext cx="58993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00" dirty="0">
                <a:latin typeface="Times New Roman" pitchFamily="18" charset="0"/>
                <a:ea typeface="PMingLiU" pitchFamily="18" charset="-120"/>
                <a:cs typeface="Times New Roman" pitchFamily="18" charset="0"/>
              </a:rPr>
              <a:t>8.5 Euler &amp; Hamilton Paths</a:t>
            </a:r>
            <a:endParaRPr lang="en-US" sz="4000" dirty="0">
              <a:latin typeface="Times New Roman" pitchFamily="18" charset="0"/>
              <a:ea typeface="PMingLiU" pitchFamily="18" charset="-120"/>
              <a:cs typeface="Times New Roman" pitchFamily="18" charset="0"/>
            </a:endParaRPr>
          </a:p>
        </p:txBody>
      </p:sp>
    </p:spTree>
    <p:extLst>
      <p:ext uri="{BB962C8B-B14F-4D97-AF65-F5344CB8AC3E}">
        <p14:creationId xmlns:p14="http://schemas.microsoft.com/office/powerpoint/2010/main" val="5244090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The Seven Bridges of Konigsberg: </a:t>
            </a:r>
            <a:endParaRPr lang="en-US" altLang="zh-TW"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In Konigsberg, Germany, a river ran through the city such that in its center was an island, and after passing the island, the river broke into two parts. Seven bridges were built so that the people of the city could get from one part to another.</a:t>
            </a: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Is it possible to walk </a:t>
            </a:r>
            <a:r>
              <a:rPr lang="en-US" altLang="zh-TW" sz="2000" spc="20" dirty="0" smtClean="0">
                <a:latin typeface="Times New Roman" pitchFamily="18" charset="0"/>
                <a:ea typeface="DejaVu Sans" charset="0"/>
                <a:cs typeface="Times New Roman" pitchFamily="18" charset="0"/>
              </a:rPr>
              <a:t>through the </a:t>
            </a:r>
            <a:r>
              <a:rPr lang="en-US" altLang="zh-TW" sz="2000" spc="20" dirty="0">
                <a:latin typeface="Times New Roman" pitchFamily="18" charset="0"/>
                <a:ea typeface="DejaVu Sans" charset="0"/>
                <a:cs typeface="Times New Roman" pitchFamily="18" charset="0"/>
              </a:rPr>
              <a:t>city that would cross each </a:t>
            </a:r>
            <a:r>
              <a:rPr lang="en-US" altLang="zh-TW" sz="2000" spc="20" dirty="0" smtClean="0">
                <a:latin typeface="Times New Roman" pitchFamily="18" charset="0"/>
                <a:ea typeface="DejaVu Sans" charset="0"/>
                <a:cs typeface="Times New Roman" pitchFamily="18" charset="0"/>
              </a:rPr>
              <a:t>bridge once </a:t>
            </a:r>
            <a:r>
              <a:rPr lang="en-US" altLang="zh-TW" sz="2000" spc="20" dirty="0">
                <a:latin typeface="Times New Roman" pitchFamily="18" charset="0"/>
                <a:ea typeface="DejaVu Sans" charset="0"/>
                <a:cs typeface="Times New Roman" pitchFamily="18" charset="0"/>
              </a:rPr>
              <a:t>and only once? </a:t>
            </a: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38</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8.5 Euler &amp; Hamilton Paths</a:t>
            </a:r>
          </a:p>
        </p:txBody>
      </p:sp>
      <p:grpSp>
        <p:nvGrpSpPr>
          <p:cNvPr id="6" name="Group 24"/>
          <p:cNvGrpSpPr>
            <a:grpSpLocks/>
          </p:cNvGrpSpPr>
          <p:nvPr/>
        </p:nvGrpSpPr>
        <p:grpSpPr bwMode="auto">
          <a:xfrm>
            <a:off x="765175" y="3251200"/>
            <a:ext cx="4848225" cy="3165475"/>
            <a:chOff x="482" y="2048"/>
            <a:chExt cx="3054" cy="1994"/>
          </a:xfrm>
        </p:grpSpPr>
        <p:sp>
          <p:nvSpPr>
            <p:cNvPr id="7" name="Freeform 25"/>
            <p:cNvSpPr>
              <a:spLocks/>
            </p:cNvSpPr>
            <p:nvPr/>
          </p:nvSpPr>
          <p:spPr bwMode="auto">
            <a:xfrm>
              <a:off x="492" y="2182"/>
              <a:ext cx="2675" cy="526"/>
            </a:xfrm>
            <a:custGeom>
              <a:avLst/>
              <a:gdLst>
                <a:gd name="T0" fmla="*/ 0 w 4120"/>
                <a:gd name="T1" fmla="*/ 592 h 618"/>
                <a:gd name="T2" fmla="*/ 168 w 4120"/>
                <a:gd name="T3" fmla="*/ 592 h 618"/>
                <a:gd name="T4" fmla="*/ 448 w 4120"/>
                <a:gd name="T5" fmla="*/ 552 h 618"/>
                <a:gd name="T6" fmla="*/ 736 w 4120"/>
                <a:gd name="T7" fmla="*/ 448 h 618"/>
                <a:gd name="T8" fmla="*/ 920 w 4120"/>
                <a:gd name="T9" fmla="*/ 392 h 618"/>
                <a:gd name="T10" fmla="*/ 1072 w 4120"/>
                <a:gd name="T11" fmla="*/ 320 h 618"/>
                <a:gd name="T12" fmla="*/ 1120 w 4120"/>
                <a:gd name="T13" fmla="*/ 304 h 618"/>
                <a:gd name="T14" fmla="*/ 1288 w 4120"/>
                <a:gd name="T15" fmla="*/ 232 h 618"/>
                <a:gd name="T16" fmla="*/ 1416 w 4120"/>
                <a:gd name="T17" fmla="*/ 208 h 618"/>
                <a:gd name="T18" fmla="*/ 1880 w 4120"/>
                <a:gd name="T19" fmla="*/ 216 h 618"/>
                <a:gd name="T20" fmla="*/ 1984 w 4120"/>
                <a:gd name="T21" fmla="*/ 240 h 618"/>
                <a:gd name="T22" fmla="*/ 2208 w 4120"/>
                <a:gd name="T23" fmla="*/ 296 h 618"/>
                <a:gd name="T24" fmla="*/ 2592 w 4120"/>
                <a:gd name="T25" fmla="*/ 448 h 618"/>
                <a:gd name="T26" fmla="*/ 2808 w 4120"/>
                <a:gd name="T27" fmla="*/ 576 h 618"/>
                <a:gd name="T28" fmla="*/ 3136 w 4120"/>
                <a:gd name="T29" fmla="*/ 616 h 618"/>
                <a:gd name="T30" fmla="*/ 3456 w 4120"/>
                <a:gd name="T31" fmla="*/ 552 h 618"/>
                <a:gd name="T32" fmla="*/ 3552 w 4120"/>
                <a:gd name="T33" fmla="*/ 520 h 618"/>
                <a:gd name="T34" fmla="*/ 3600 w 4120"/>
                <a:gd name="T35" fmla="*/ 488 h 618"/>
                <a:gd name="T36" fmla="*/ 3640 w 4120"/>
                <a:gd name="T37" fmla="*/ 456 h 618"/>
                <a:gd name="T38" fmla="*/ 3656 w 4120"/>
                <a:gd name="T39" fmla="*/ 432 h 618"/>
                <a:gd name="T40" fmla="*/ 3680 w 4120"/>
                <a:gd name="T41" fmla="*/ 416 h 618"/>
                <a:gd name="T42" fmla="*/ 3736 w 4120"/>
                <a:gd name="T43" fmla="*/ 352 h 618"/>
                <a:gd name="T44" fmla="*/ 3816 w 4120"/>
                <a:gd name="T45" fmla="*/ 272 h 618"/>
                <a:gd name="T46" fmla="*/ 3832 w 4120"/>
                <a:gd name="T47" fmla="*/ 248 h 618"/>
                <a:gd name="T48" fmla="*/ 3856 w 4120"/>
                <a:gd name="T49" fmla="*/ 232 h 618"/>
                <a:gd name="T50" fmla="*/ 3888 w 4120"/>
                <a:gd name="T51" fmla="*/ 192 h 618"/>
                <a:gd name="T52" fmla="*/ 3952 w 4120"/>
                <a:gd name="T53" fmla="*/ 136 h 618"/>
                <a:gd name="T54" fmla="*/ 3976 w 4120"/>
                <a:gd name="T55" fmla="*/ 120 h 618"/>
                <a:gd name="T56" fmla="*/ 4040 w 4120"/>
                <a:gd name="T57" fmla="*/ 72 h 618"/>
                <a:gd name="T58" fmla="*/ 4120 w 4120"/>
                <a:gd name="T59" fmla="*/ 0 h 6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20"/>
                <a:gd name="T91" fmla="*/ 0 h 618"/>
                <a:gd name="T92" fmla="*/ 4120 w 4120"/>
                <a:gd name="T93" fmla="*/ 618 h 61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20" h="618">
                  <a:moveTo>
                    <a:pt x="0" y="592"/>
                  </a:moveTo>
                  <a:lnTo>
                    <a:pt x="168" y="592"/>
                  </a:lnTo>
                  <a:cubicBezTo>
                    <a:pt x="259" y="562"/>
                    <a:pt x="352" y="558"/>
                    <a:pt x="448" y="552"/>
                  </a:cubicBezTo>
                  <a:cubicBezTo>
                    <a:pt x="546" y="519"/>
                    <a:pt x="639" y="480"/>
                    <a:pt x="736" y="448"/>
                  </a:cubicBezTo>
                  <a:cubicBezTo>
                    <a:pt x="796" y="428"/>
                    <a:pt x="863" y="420"/>
                    <a:pt x="920" y="392"/>
                  </a:cubicBezTo>
                  <a:cubicBezTo>
                    <a:pt x="970" y="367"/>
                    <a:pt x="1021" y="343"/>
                    <a:pt x="1072" y="320"/>
                  </a:cubicBezTo>
                  <a:cubicBezTo>
                    <a:pt x="1087" y="313"/>
                    <a:pt x="1106" y="313"/>
                    <a:pt x="1120" y="304"/>
                  </a:cubicBezTo>
                  <a:cubicBezTo>
                    <a:pt x="1170" y="271"/>
                    <a:pt x="1230" y="247"/>
                    <a:pt x="1288" y="232"/>
                  </a:cubicBezTo>
                  <a:cubicBezTo>
                    <a:pt x="1330" y="221"/>
                    <a:pt x="1416" y="208"/>
                    <a:pt x="1416" y="208"/>
                  </a:cubicBezTo>
                  <a:cubicBezTo>
                    <a:pt x="1571" y="211"/>
                    <a:pt x="1725" y="211"/>
                    <a:pt x="1880" y="216"/>
                  </a:cubicBezTo>
                  <a:cubicBezTo>
                    <a:pt x="1894" y="216"/>
                    <a:pt x="1983" y="240"/>
                    <a:pt x="1984" y="240"/>
                  </a:cubicBezTo>
                  <a:cubicBezTo>
                    <a:pt x="2059" y="255"/>
                    <a:pt x="2134" y="274"/>
                    <a:pt x="2208" y="296"/>
                  </a:cubicBezTo>
                  <a:cubicBezTo>
                    <a:pt x="2341" y="336"/>
                    <a:pt x="2472" y="382"/>
                    <a:pt x="2592" y="448"/>
                  </a:cubicBezTo>
                  <a:cubicBezTo>
                    <a:pt x="2667" y="490"/>
                    <a:pt x="2730" y="542"/>
                    <a:pt x="2808" y="576"/>
                  </a:cubicBezTo>
                  <a:cubicBezTo>
                    <a:pt x="2906" y="618"/>
                    <a:pt x="3033" y="607"/>
                    <a:pt x="3136" y="616"/>
                  </a:cubicBezTo>
                  <a:cubicBezTo>
                    <a:pt x="3252" y="608"/>
                    <a:pt x="3347" y="588"/>
                    <a:pt x="3456" y="552"/>
                  </a:cubicBezTo>
                  <a:cubicBezTo>
                    <a:pt x="3488" y="541"/>
                    <a:pt x="3520" y="531"/>
                    <a:pt x="3552" y="520"/>
                  </a:cubicBezTo>
                  <a:cubicBezTo>
                    <a:pt x="3570" y="514"/>
                    <a:pt x="3600" y="488"/>
                    <a:pt x="3600" y="488"/>
                  </a:cubicBezTo>
                  <a:cubicBezTo>
                    <a:pt x="3646" y="419"/>
                    <a:pt x="3585" y="500"/>
                    <a:pt x="3640" y="456"/>
                  </a:cubicBezTo>
                  <a:cubicBezTo>
                    <a:pt x="3648" y="450"/>
                    <a:pt x="3649" y="439"/>
                    <a:pt x="3656" y="432"/>
                  </a:cubicBezTo>
                  <a:cubicBezTo>
                    <a:pt x="3663" y="425"/>
                    <a:pt x="3672" y="421"/>
                    <a:pt x="3680" y="416"/>
                  </a:cubicBezTo>
                  <a:cubicBezTo>
                    <a:pt x="3717" y="360"/>
                    <a:pt x="3696" y="379"/>
                    <a:pt x="3736" y="352"/>
                  </a:cubicBezTo>
                  <a:cubicBezTo>
                    <a:pt x="3753" y="326"/>
                    <a:pt x="3790" y="289"/>
                    <a:pt x="3816" y="272"/>
                  </a:cubicBezTo>
                  <a:cubicBezTo>
                    <a:pt x="3821" y="264"/>
                    <a:pt x="3825" y="255"/>
                    <a:pt x="3832" y="248"/>
                  </a:cubicBezTo>
                  <a:cubicBezTo>
                    <a:pt x="3839" y="241"/>
                    <a:pt x="3850" y="240"/>
                    <a:pt x="3856" y="232"/>
                  </a:cubicBezTo>
                  <a:cubicBezTo>
                    <a:pt x="3900" y="177"/>
                    <a:pt x="3819" y="238"/>
                    <a:pt x="3888" y="192"/>
                  </a:cubicBezTo>
                  <a:cubicBezTo>
                    <a:pt x="3915" y="152"/>
                    <a:pt x="3896" y="173"/>
                    <a:pt x="3952" y="136"/>
                  </a:cubicBezTo>
                  <a:cubicBezTo>
                    <a:pt x="3960" y="131"/>
                    <a:pt x="3976" y="120"/>
                    <a:pt x="3976" y="120"/>
                  </a:cubicBezTo>
                  <a:cubicBezTo>
                    <a:pt x="3995" y="91"/>
                    <a:pt x="4012" y="91"/>
                    <a:pt x="4040" y="72"/>
                  </a:cubicBezTo>
                  <a:cubicBezTo>
                    <a:pt x="4061" y="40"/>
                    <a:pt x="4093" y="27"/>
                    <a:pt x="4120"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Freeform 26"/>
            <p:cNvSpPr>
              <a:spLocks/>
            </p:cNvSpPr>
            <p:nvPr/>
          </p:nvSpPr>
          <p:spPr bwMode="auto">
            <a:xfrm>
              <a:off x="991" y="2591"/>
              <a:ext cx="1236" cy="813"/>
            </a:xfrm>
            <a:custGeom>
              <a:avLst/>
              <a:gdLst>
                <a:gd name="T0" fmla="*/ 56 w 1904"/>
                <a:gd name="T1" fmla="*/ 224 h 955"/>
                <a:gd name="T2" fmla="*/ 104 w 1904"/>
                <a:gd name="T3" fmla="*/ 208 h 955"/>
                <a:gd name="T4" fmla="*/ 128 w 1904"/>
                <a:gd name="T5" fmla="*/ 192 h 955"/>
                <a:gd name="T6" fmla="*/ 304 w 1904"/>
                <a:gd name="T7" fmla="*/ 136 h 955"/>
                <a:gd name="T8" fmla="*/ 448 w 1904"/>
                <a:gd name="T9" fmla="*/ 80 h 955"/>
                <a:gd name="T10" fmla="*/ 808 w 1904"/>
                <a:gd name="T11" fmla="*/ 0 h 955"/>
                <a:gd name="T12" fmla="*/ 1080 w 1904"/>
                <a:gd name="T13" fmla="*/ 8 h 955"/>
                <a:gd name="T14" fmla="*/ 1200 w 1904"/>
                <a:gd name="T15" fmla="*/ 32 h 955"/>
                <a:gd name="T16" fmla="*/ 1504 w 1904"/>
                <a:gd name="T17" fmla="*/ 96 h 955"/>
                <a:gd name="T18" fmla="*/ 1624 w 1904"/>
                <a:gd name="T19" fmla="*/ 144 h 955"/>
                <a:gd name="T20" fmla="*/ 1720 w 1904"/>
                <a:gd name="T21" fmla="*/ 176 h 955"/>
                <a:gd name="T22" fmla="*/ 1768 w 1904"/>
                <a:gd name="T23" fmla="*/ 208 h 955"/>
                <a:gd name="T24" fmla="*/ 1792 w 1904"/>
                <a:gd name="T25" fmla="*/ 216 h 955"/>
                <a:gd name="T26" fmla="*/ 1840 w 1904"/>
                <a:gd name="T27" fmla="*/ 248 h 955"/>
                <a:gd name="T28" fmla="*/ 1872 w 1904"/>
                <a:gd name="T29" fmla="*/ 288 h 955"/>
                <a:gd name="T30" fmla="*/ 1904 w 1904"/>
                <a:gd name="T31" fmla="*/ 360 h 955"/>
                <a:gd name="T32" fmla="*/ 1864 w 1904"/>
                <a:gd name="T33" fmla="*/ 672 h 955"/>
                <a:gd name="T34" fmla="*/ 1800 w 1904"/>
                <a:gd name="T35" fmla="*/ 784 h 955"/>
                <a:gd name="T36" fmla="*/ 1688 w 1904"/>
                <a:gd name="T37" fmla="*/ 864 h 955"/>
                <a:gd name="T38" fmla="*/ 1136 w 1904"/>
                <a:gd name="T39" fmla="*/ 952 h 955"/>
                <a:gd name="T40" fmla="*/ 472 w 1904"/>
                <a:gd name="T41" fmla="*/ 928 h 955"/>
                <a:gd name="T42" fmla="*/ 328 w 1904"/>
                <a:gd name="T43" fmla="*/ 904 h 955"/>
                <a:gd name="T44" fmla="*/ 280 w 1904"/>
                <a:gd name="T45" fmla="*/ 888 h 955"/>
                <a:gd name="T46" fmla="*/ 232 w 1904"/>
                <a:gd name="T47" fmla="*/ 856 h 955"/>
                <a:gd name="T48" fmla="*/ 0 w 1904"/>
                <a:gd name="T49" fmla="*/ 440 h 955"/>
                <a:gd name="T50" fmla="*/ 8 w 1904"/>
                <a:gd name="T51" fmla="*/ 280 h 955"/>
                <a:gd name="T52" fmla="*/ 56 w 1904"/>
                <a:gd name="T53" fmla="*/ 224 h 9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04"/>
                <a:gd name="T82" fmla="*/ 0 h 955"/>
                <a:gd name="T83" fmla="*/ 1904 w 1904"/>
                <a:gd name="T84" fmla="*/ 955 h 9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04" h="955">
                  <a:moveTo>
                    <a:pt x="56" y="224"/>
                  </a:moveTo>
                  <a:cubicBezTo>
                    <a:pt x="72" y="219"/>
                    <a:pt x="90" y="217"/>
                    <a:pt x="104" y="208"/>
                  </a:cubicBezTo>
                  <a:cubicBezTo>
                    <a:pt x="112" y="203"/>
                    <a:pt x="119" y="196"/>
                    <a:pt x="128" y="192"/>
                  </a:cubicBezTo>
                  <a:cubicBezTo>
                    <a:pt x="183" y="168"/>
                    <a:pt x="246" y="151"/>
                    <a:pt x="304" y="136"/>
                  </a:cubicBezTo>
                  <a:cubicBezTo>
                    <a:pt x="347" y="108"/>
                    <a:pt x="399" y="96"/>
                    <a:pt x="448" y="80"/>
                  </a:cubicBezTo>
                  <a:cubicBezTo>
                    <a:pt x="567" y="40"/>
                    <a:pt x="682" y="11"/>
                    <a:pt x="808" y="0"/>
                  </a:cubicBezTo>
                  <a:cubicBezTo>
                    <a:pt x="899" y="3"/>
                    <a:pt x="989" y="3"/>
                    <a:pt x="1080" y="8"/>
                  </a:cubicBezTo>
                  <a:cubicBezTo>
                    <a:pt x="1118" y="10"/>
                    <a:pt x="1162" y="26"/>
                    <a:pt x="1200" y="32"/>
                  </a:cubicBezTo>
                  <a:cubicBezTo>
                    <a:pt x="1305" y="48"/>
                    <a:pt x="1403" y="62"/>
                    <a:pt x="1504" y="96"/>
                  </a:cubicBezTo>
                  <a:cubicBezTo>
                    <a:pt x="1545" y="110"/>
                    <a:pt x="1582" y="130"/>
                    <a:pt x="1624" y="144"/>
                  </a:cubicBezTo>
                  <a:cubicBezTo>
                    <a:pt x="1652" y="153"/>
                    <a:pt x="1695" y="160"/>
                    <a:pt x="1720" y="176"/>
                  </a:cubicBezTo>
                  <a:cubicBezTo>
                    <a:pt x="1736" y="187"/>
                    <a:pt x="1750" y="202"/>
                    <a:pt x="1768" y="208"/>
                  </a:cubicBezTo>
                  <a:cubicBezTo>
                    <a:pt x="1776" y="211"/>
                    <a:pt x="1785" y="212"/>
                    <a:pt x="1792" y="216"/>
                  </a:cubicBezTo>
                  <a:cubicBezTo>
                    <a:pt x="1809" y="225"/>
                    <a:pt x="1840" y="248"/>
                    <a:pt x="1840" y="248"/>
                  </a:cubicBezTo>
                  <a:cubicBezTo>
                    <a:pt x="1860" y="308"/>
                    <a:pt x="1831" y="236"/>
                    <a:pt x="1872" y="288"/>
                  </a:cubicBezTo>
                  <a:cubicBezTo>
                    <a:pt x="1878" y="295"/>
                    <a:pt x="1900" y="349"/>
                    <a:pt x="1904" y="360"/>
                  </a:cubicBezTo>
                  <a:cubicBezTo>
                    <a:pt x="1899" y="469"/>
                    <a:pt x="1898" y="569"/>
                    <a:pt x="1864" y="672"/>
                  </a:cubicBezTo>
                  <a:cubicBezTo>
                    <a:pt x="1847" y="722"/>
                    <a:pt x="1844" y="755"/>
                    <a:pt x="1800" y="784"/>
                  </a:cubicBezTo>
                  <a:cubicBezTo>
                    <a:pt x="1778" y="817"/>
                    <a:pt x="1724" y="846"/>
                    <a:pt x="1688" y="864"/>
                  </a:cubicBezTo>
                  <a:cubicBezTo>
                    <a:pt x="1505" y="955"/>
                    <a:pt x="1342" y="943"/>
                    <a:pt x="1136" y="952"/>
                  </a:cubicBezTo>
                  <a:cubicBezTo>
                    <a:pt x="914" y="947"/>
                    <a:pt x="694" y="937"/>
                    <a:pt x="472" y="928"/>
                  </a:cubicBezTo>
                  <a:cubicBezTo>
                    <a:pt x="423" y="923"/>
                    <a:pt x="375" y="917"/>
                    <a:pt x="328" y="904"/>
                  </a:cubicBezTo>
                  <a:cubicBezTo>
                    <a:pt x="312" y="900"/>
                    <a:pt x="294" y="897"/>
                    <a:pt x="280" y="888"/>
                  </a:cubicBezTo>
                  <a:cubicBezTo>
                    <a:pt x="264" y="877"/>
                    <a:pt x="232" y="856"/>
                    <a:pt x="232" y="856"/>
                  </a:cubicBezTo>
                  <a:cubicBezTo>
                    <a:pt x="141" y="720"/>
                    <a:pt x="40" y="602"/>
                    <a:pt x="0" y="440"/>
                  </a:cubicBezTo>
                  <a:cubicBezTo>
                    <a:pt x="3" y="387"/>
                    <a:pt x="1" y="333"/>
                    <a:pt x="8" y="280"/>
                  </a:cubicBezTo>
                  <a:cubicBezTo>
                    <a:pt x="12" y="250"/>
                    <a:pt x="110" y="224"/>
                    <a:pt x="56" y="224"/>
                  </a:cubicBez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Freeform 27"/>
            <p:cNvSpPr>
              <a:spLocks/>
            </p:cNvSpPr>
            <p:nvPr/>
          </p:nvSpPr>
          <p:spPr bwMode="auto">
            <a:xfrm>
              <a:off x="482" y="2934"/>
              <a:ext cx="2992" cy="767"/>
            </a:xfrm>
            <a:custGeom>
              <a:avLst/>
              <a:gdLst>
                <a:gd name="T0" fmla="*/ 0 w 4608"/>
                <a:gd name="T1" fmla="*/ 21 h 901"/>
                <a:gd name="T2" fmla="*/ 168 w 4608"/>
                <a:gd name="T3" fmla="*/ 21 h 901"/>
                <a:gd name="T4" fmla="*/ 352 w 4608"/>
                <a:gd name="T5" fmla="*/ 29 h 901"/>
                <a:gd name="T6" fmla="*/ 528 w 4608"/>
                <a:gd name="T7" fmla="*/ 77 h 901"/>
                <a:gd name="T8" fmla="*/ 544 w 4608"/>
                <a:gd name="T9" fmla="*/ 101 h 901"/>
                <a:gd name="T10" fmla="*/ 568 w 4608"/>
                <a:gd name="T11" fmla="*/ 117 h 901"/>
                <a:gd name="T12" fmla="*/ 592 w 4608"/>
                <a:gd name="T13" fmla="*/ 189 h 901"/>
                <a:gd name="T14" fmla="*/ 736 w 4608"/>
                <a:gd name="T15" fmla="*/ 501 h 901"/>
                <a:gd name="T16" fmla="*/ 856 w 4608"/>
                <a:gd name="T17" fmla="*/ 661 h 901"/>
                <a:gd name="T18" fmla="*/ 1032 w 4608"/>
                <a:gd name="T19" fmla="*/ 773 h 901"/>
                <a:gd name="T20" fmla="*/ 1104 w 4608"/>
                <a:gd name="T21" fmla="*/ 805 h 901"/>
                <a:gd name="T22" fmla="*/ 1656 w 4608"/>
                <a:gd name="T23" fmla="*/ 901 h 901"/>
                <a:gd name="T24" fmla="*/ 2464 w 4608"/>
                <a:gd name="T25" fmla="*/ 789 h 901"/>
                <a:gd name="T26" fmla="*/ 2728 w 4608"/>
                <a:gd name="T27" fmla="*/ 701 h 901"/>
                <a:gd name="T28" fmla="*/ 2800 w 4608"/>
                <a:gd name="T29" fmla="*/ 677 h 901"/>
                <a:gd name="T30" fmla="*/ 2848 w 4608"/>
                <a:gd name="T31" fmla="*/ 645 h 901"/>
                <a:gd name="T32" fmla="*/ 2864 w 4608"/>
                <a:gd name="T33" fmla="*/ 621 h 901"/>
                <a:gd name="T34" fmla="*/ 2888 w 4608"/>
                <a:gd name="T35" fmla="*/ 605 h 901"/>
                <a:gd name="T36" fmla="*/ 2896 w 4608"/>
                <a:gd name="T37" fmla="*/ 581 h 901"/>
                <a:gd name="T38" fmla="*/ 3008 w 4608"/>
                <a:gd name="T39" fmla="*/ 461 h 901"/>
                <a:gd name="T40" fmla="*/ 3088 w 4608"/>
                <a:gd name="T41" fmla="*/ 429 h 901"/>
                <a:gd name="T42" fmla="*/ 3200 w 4608"/>
                <a:gd name="T43" fmla="*/ 421 h 901"/>
                <a:gd name="T44" fmla="*/ 3464 w 4608"/>
                <a:gd name="T45" fmla="*/ 405 h 901"/>
                <a:gd name="T46" fmla="*/ 3928 w 4608"/>
                <a:gd name="T47" fmla="*/ 413 h 901"/>
                <a:gd name="T48" fmla="*/ 4040 w 4608"/>
                <a:gd name="T49" fmla="*/ 445 h 901"/>
                <a:gd name="T50" fmla="*/ 4432 w 4608"/>
                <a:gd name="T51" fmla="*/ 549 h 901"/>
                <a:gd name="T52" fmla="*/ 4528 w 4608"/>
                <a:gd name="T53" fmla="*/ 597 h 901"/>
                <a:gd name="T54" fmla="*/ 4608 w 4608"/>
                <a:gd name="T55" fmla="*/ 645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08"/>
                <a:gd name="T85" fmla="*/ 0 h 901"/>
                <a:gd name="T86" fmla="*/ 4608 w 4608"/>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08" h="901">
                  <a:moveTo>
                    <a:pt x="0" y="21"/>
                  </a:moveTo>
                  <a:cubicBezTo>
                    <a:pt x="62" y="0"/>
                    <a:pt x="104" y="17"/>
                    <a:pt x="168" y="21"/>
                  </a:cubicBezTo>
                  <a:cubicBezTo>
                    <a:pt x="229" y="25"/>
                    <a:pt x="291" y="26"/>
                    <a:pt x="352" y="29"/>
                  </a:cubicBezTo>
                  <a:cubicBezTo>
                    <a:pt x="414" y="38"/>
                    <a:pt x="475" y="42"/>
                    <a:pt x="528" y="77"/>
                  </a:cubicBezTo>
                  <a:cubicBezTo>
                    <a:pt x="533" y="85"/>
                    <a:pt x="537" y="94"/>
                    <a:pt x="544" y="101"/>
                  </a:cubicBezTo>
                  <a:cubicBezTo>
                    <a:pt x="551" y="108"/>
                    <a:pt x="563" y="109"/>
                    <a:pt x="568" y="117"/>
                  </a:cubicBezTo>
                  <a:cubicBezTo>
                    <a:pt x="581" y="138"/>
                    <a:pt x="584" y="165"/>
                    <a:pt x="592" y="189"/>
                  </a:cubicBezTo>
                  <a:cubicBezTo>
                    <a:pt x="627" y="295"/>
                    <a:pt x="635" y="433"/>
                    <a:pt x="736" y="501"/>
                  </a:cubicBezTo>
                  <a:cubicBezTo>
                    <a:pt x="771" y="553"/>
                    <a:pt x="803" y="626"/>
                    <a:pt x="856" y="661"/>
                  </a:cubicBezTo>
                  <a:cubicBezTo>
                    <a:pt x="872" y="709"/>
                    <a:pt x="983" y="757"/>
                    <a:pt x="1032" y="773"/>
                  </a:cubicBezTo>
                  <a:cubicBezTo>
                    <a:pt x="1056" y="781"/>
                    <a:pt x="1078" y="796"/>
                    <a:pt x="1104" y="805"/>
                  </a:cubicBezTo>
                  <a:cubicBezTo>
                    <a:pt x="1280" y="864"/>
                    <a:pt x="1473" y="887"/>
                    <a:pt x="1656" y="901"/>
                  </a:cubicBezTo>
                  <a:cubicBezTo>
                    <a:pt x="1924" y="888"/>
                    <a:pt x="2207" y="875"/>
                    <a:pt x="2464" y="789"/>
                  </a:cubicBezTo>
                  <a:cubicBezTo>
                    <a:pt x="2552" y="760"/>
                    <a:pt x="2640" y="730"/>
                    <a:pt x="2728" y="701"/>
                  </a:cubicBezTo>
                  <a:cubicBezTo>
                    <a:pt x="2749" y="694"/>
                    <a:pt x="2782" y="689"/>
                    <a:pt x="2800" y="677"/>
                  </a:cubicBezTo>
                  <a:cubicBezTo>
                    <a:pt x="2816" y="666"/>
                    <a:pt x="2848" y="645"/>
                    <a:pt x="2848" y="645"/>
                  </a:cubicBezTo>
                  <a:cubicBezTo>
                    <a:pt x="2853" y="637"/>
                    <a:pt x="2857" y="628"/>
                    <a:pt x="2864" y="621"/>
                  </a:cubicBezTo>
                  <a:cubicBezTo>
                    <a:pt x="2871" y="614"/>
                    <a:pt x="2882" y="613"/>
                    <a:pt x="2888" y="605"/>
                  </a:cubicBezTo>
                  <a:cubicBezTo>
                    <a:pt x="2893" y="598"/>
                    <a:pt x="2892" y="588"/>
                    <a:pt x="2896" y="581"/>
                  </a:cubicBezTo>
                  <a:cubicBezTo>
                    <a:pt x="2929" y="522"/>
                    <a:pt x="2951" y="489"/>
                    <a:pt x="3008" y="461"/>
                  </a:cubicBezTo>
                  <a:cubicBezTo>
                    <a:pt x="3036" y="447"/>
                    <a:pt x="3055" y="433"/>
                    <a:pt x="3088" y="429"/>
                  </a:cubicBezTo>
                  <a:cubicBezTo>
                    <a:pt x="3125" y="425"/>
                    <a:pt x="3163" y="423"/>
                    <a:pt x="3200" y="421"/>
                  </a:cubicBezTo>
                  <a:cubicBezTo>
                    <a:pt x="3473" y="405"/>
                    <a:pt x="3270" y="421"/>
                    <a:pt x="3464" y="405"/>
                  </a:cubicBezTo>
                  <a:cubicBezTo>
                    <a:pt x="3619" y="408"/>
                    <a:pt x="3773" y="408"/>
                    <a:pt x="3928" y="413"/>
                  </a:cubicBezTo>
                  <a:cubicBezTo>
                    <a:pt x="3966" y="414"/>
                    <a:pt x="4003" y="438"/>
                    <a:pt x="4040" y="445"/>
                  </a:cubicBezTo>
                  <a:cubicBezTo>
                    <a:pt x="4171" y="471"/>
                    <a:pt x="4305" y="507"/>
                    <a:pt x="4432" y="549"/>
                  </a:cubicBezTo>
                  <a:cubicBezTo>
                    <a:pt x="4465" y="560"/>
                    <a:pt x="4494" y="586"/>
                    <a:pt x="4528" y="597"/>
                  </a:cubicBezTo>
                  <a:cubicBezTo>
                    <a:pt x="4543" y="612"/>
                    <a:pt x="4586" y="645"/>
                    <a:pt x="4608" y="645"/>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Freeform 28"/>
            <p:cNvSpPr>
              <a:spLocks/>
            </p:cNvSpPr>
            <p:nvPr/>
          </p:nvSpPr>
          <p:spPr bwMode="auto">
            <a:xfrm>
              <a:off x="2430" y="2359"/>
              <a:ext cx="1106" cy="961"/>
            </a:xfrm>
            <a:custGeom>
              <a:avLst/>
              <a:gdLst>
                <a:gd name="T0" fmla="*/ 1272 w 1704"/>
                <a:gd name="T1" fmla="*/ 0 h 1128"/>
                <a:gd name="T2" fmla="*/ 1200 w 1704"/>
                <a:gd name="T3" fmla="*/ 120 h 1128"/>
                <a:gd name="T4" fmla="*/ 1152 w 1704"/>
                <a:gd name="T5" fmla="*/ 152 h 1128"/>
                <a:gd name="T6" fmla="*/ 1128 w 1704"/>
                <a:gd name="T7" fmla="*/ 168 h 1128"/>
                <a:gd name="T8" fmla="*/ 1112 w 1704"/>
                <a:gd name="T9" fmla="*/ 192 h 1128"/>
                <a:gd name="T10" fmla="*/ 1088 w 1704"/>
                <a:gd name="T11" fmla="*/ 200 h 1128"/>
                <a:gd name="T12" fmla="*/ 1016 w 1704"/>
                <a:gd name="T13" fmla="*/ 288 h 1128"/>
                <a:gd name="T14" fmla="*/ 976 w 1704"/>
                <a:gd name="T15" fmla="*/ 328 h 1128"/>
                <a:gd name="T16" fmla="*/ 960 w 1704"/>
                <a:gd name="T17" fmla="*/ 352 h 1128"/>
                <a:gd name="T18" fmla="*/ 912 w 1704"/>
                <a:gd name="T19" fmla="*/ 384 h 1128"/>
                <a:gd name="T20" fmla="*/ 896 w 1704"/>
                <a:gd name="T21" fmla="*/ 408 h 1128"/>
                <a:gd name="T22" fmla="*/ 848 w 1704"/>
                <a:gd name="T23" fmla="*/ 440 h 1128"/>
                <a:gd name="T24" fmla="*/ 688 w 1704"/>
                <a:gd name="T25" fmla="*/ 544 h 1128"/>
                <a:gd name="T26" fmla="*/ 600 w 1704"/>
                <a:gd name="T27" fmla="*/ 552 h 1128"/>
                <a:gd name="T28" fmla="*/ 200 w 1704"/>
                <a:gd name="T29" fmla="*/ 592 h 1128"/>
                <a:gd name="T30" fmla="*/ 96 w 1704"/>
                <a:gd name="T31" fmla="*/ 616 h 1128"/>
                <a:gd name="T32" fmla="*/ 48 w 1704"/>
                <a:gd name="T33" fmla="*/ 632 h 1128"/>
                <a:gd name="T34" fmla="*/ 16 w 1704"/>
                <a:gd name="T35" fmla="*/ 704 h 1128"/>
                <a:gd name="T36" fmla="*/ 0 w 1704"/>
                <a:gd name="T37" fmla="*/ 752 h 1128"/>
                <a:gd name="T38" fmla="*/ 24 w 1704"/>
                <a:gd name="T39" fmla="*/ 880 h 1128"/>
                <a:gd name="T40" fmla="*/ 48 w 1704"/>
                <a:gd name="T41" fmla="*/ 888 h 1128"/>
                <a:gd name="T42" fmla="*/ 72 w 1704"/>
                <a:gd name="T43" fmla="*/ 904 h 1128"/>
                <a:gd name="T44" fmla="*/ 120 w 1704"/>
                <a:gd name="T45" fmla="*/ 920 h 1128"/>
                <a:gd name="T46" fmla="*/ 1088 w 1704"/>
                <a:gd name="T47" fmla="*/ 904 h 1128"/>
                <a:gd name="T48" fmla="*/ 1344 w 1704"/>
                <a:gd name="T49" fmla="*/ 952 h 1128"/>
                <a:gd name="T50" fmla="*/ 1440 w 1704"/>
                <a:gd name="T51" fmla="*/ 976 h 1128"/>
                <a:gd name="T52" fmla="*/ 1592 w 1704"/>
                <a:gd name="T53" fmla="*/ 1040 h 1128"/>
                <a:gd name="T54" fmla="*/ 1656 w 1704"/>
                <a:gd name="T55" fmla="*/ 1088 h 1128"/>
                <a:gd name="T56" fmla="*/ 1704 w 1704"/>
                <a:gd name="T57" fmla="*/ 1128 h 1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04"/>
                <a:gd name="T88" fmla="*/ 0 h 1128"/>
                <a:gd name="T89" fmla="*/ 1704 w 1704"/>
                <a:gd name="T90" fmla="*/ 1128 h 11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04" h="1128">
                  <a:moveTo>
                    <a:pt x="1272" y="0"/>
                  </a:moveTo>
                  <a:cubicBezTo>
                    <a:pt x="1257" y="44"/>
                    <a:pt x="1226" y="81"/>
                    <a:pt x="1200" y="120"/>
                  </a:cubicBezTo>
                  <a:cubicBezTo>
                    <a:pt x="1189" y="136"/>
                    <a:pt x="1168" y="141"/>
                    <a:pt x="1152" y="152"/>
                  </a:cubicBezTo>
                  <a:cubicBezTo>
                    <a:pt x="1144" y="157"/>
                    <a:pt x="1128" y="168"/>
                    <a:pt x="1128" y="168"/>
                  </a:cubicBezTo>
                  <a:cubicBezTo>
                    <a:pt x="1123" y="176"/>
                    <a:pt x="1120" y="186"/>
                    <a:pt x="1112" y="192"/>
                  </a:cubicBezTo>
                  <a:cubicBezTo>
                    <a:pt x="1105" y="197"/>
                    <a:pt x="1094" y="194"/>
                    <a:pt x="1088" y="200"/>
                  </a:cubicBezTo>
                  <a:cubicBezTo>
                    <a:pt x="1055" y="233"/>
                    <a:pt x="1053" y="263"/>
                    <a:pt x="1016" y="288"/>
                  </a:cubicBezTo>
                  <a:cubicBezTo>
                    <a:pt x="973" y="352"/>
                    <a:pt x="1029" y="275"/>
                    <a:pt x="976" y="328"/>
                  </a:cubicBezTo>
                  <a:cubicBezTo>
                    <a:pt x="969" y="335"/>
                    <a:pt x="967" y="346"/>
                    <a:pt x="960" y="352"/>
                  </a:cubicBezTo>
                  <a:cubicBezTo>
                    <a:pt x="946" y="365"/>
                    <a:pt x="912" y="384"/>
                    <a:pt x="912" y="384"/>
                  </a:cubicBezTo>
                  <a:cubicBezTo>
                    <a:pt x="907" y="392"/>
                    <a:pt x="903" y="402"/>
                    <a:pt x="896" y="408"/>
                  </a:cubicBezTo>
                  <a:cubicBezTo>
                    <a:pt x="882" y="421"/>
                    <a:pt x="848" y="440"/>
                    <a:pt x="848" y="440"/>
                  </a:cubicBezTo>
                  <a:cubicBezTo>
                    <a:pt x="826" y="473"/>
                    <a:pt x="733" y="538"/>
                    <a:pt x="688" y="544"/>
                  </a:cubicBezTo>
                  <a:cubicBezTo>
                    <a:pt x="659" y="548"/>
                    <a:pt x="629" y="549"/>
                    <a:pt x="600" y="552"/>
                  </a:cubicBezTo>
                  <a:cubicBezTo>
                    <a:pt x="466" y="579"/>
                    <a:pt x="336" y="586"/>
                    <a:pt x="200" y="592"/>
                  </a:cubicBezTo>
                  <a:cubicBezTo>
                    <a:pt x="127" y="602"/>
                    <a:pt x="162" y="594"/>
                    <a:pt x="96" y="616"/>
                  </a:cubicBezTo>
                  <a:cubicBezTo>
                    <a:pt x="80" y="621"/>
                    <a:pt x="48" y="632"/>
                    <a:pt x="48" y="632"/>
                  </a:cubicBezTo>
                  <a:cubicBezTo>
                    <a:pt x="23" y="670"/>
                    <a:pt x="35" y="647"/>
                    <a:pt x="16" y="704"/>
                  </a:cubicBezTo>
                  <a:cubicBezTo>
                    <a:pt x="11" y="720"/>
                    <a:pt x="0" y="752"/>
                    <a:pt x="0" y="752"/>
                  </a:cubicBezTo>
                  <a:cubicBezTo>
                    <a:pt x="10" y="849"/>
                    <a:pt x="0" y="807"/>
                    <a:pt x="24" y="880"/>
                  </a:cubicBezTo>
                  <a:cubicBezTo>
                    <a:pt x="27" y="888"/>
                    <a:pt x="40" y="884"/>
                    <a:pt x="48" y="888"/>
                  </a:cubicBezTo>
                  <a:cubicBezTo>
                    <a:pt x="57" y="892"/>
                    <a:pt x="63" y="900"/>
                    <a:pt x="72" y="904"/>
                  </a:cubicBezTo>
                  <a:cubicBezTo>
                    <a:pt x="87" y="911"/>
                    <a:pt x="120" y="920"/>
                    <a:pt x="120" y="920"/>
                  </a:cubicBezTo>
                  <a:cubicBezTo>
                    <a:pt x="444" y="913"/>
                    <a:pt x="765" y="919"/>
                    <a:pt x="1088" y="904"/>
                  </a:cubicBezTo>
                  <a:cubicBezTo>
                    <a:pt x="1177" y="912"/>
                    <a:pt x="1259" y="924"/>
                    <a:pt x="1344" y="952"/>
                  </a:cubicBezTo>
                  <a:cubicBezTo>
                    <a:pt x="1375" y="962"/>
                    <a:pt x="1409" y="963"/>
                    <a:pt x="1440" y="976"/>
                  </a:cubicBezTo>
                  <a:cubicBezTo>
                    <a:pt x="1489" y="997"/>
                    <a:pt x="1542" y="1023"/>
                    <a:pt x="1592" y="1040"/>
                  </a:cubicBezTo>
                  <a:cubicBezTo>
                    <a:pt x="1611" y="1069"/>
                    <a:pt x="1628" y="1069"/>
                    <a:pt x="1656" y="1088"/>
                  </a:cubicBezTo>
                  <a:cubicBezTo>
                    <a:pt x="1681" y="1125"/>
                    <a:pt x="1679" y="1103"/>
                    <a:pt x="1704" y="1128"/>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Freeform 29"/>
            <p:cNvSpPr>
              <a:spLocks/>
            </p:cNvSpPr>
            <p:nvPr/>
          </p:nvSpPr>
          <p:spPr bwMode="auto">
            <a:xfrm>
              <a:off x="1195" y="2240"/>
              <a:ext cx="230" cy="534"/>
            </a:xfrm>
            <a:custGeom>
              <a:avLst/>
              <a:gdLst>
                <a:gd name="T0" fmla="*/ 66 w 210"/>
                <a:gd name="T1" fmla="*/ 8 h 442"/>
                <a:gd name="T2" fmla="*/ 18 w 210"/>
                <a:gd name="T3" fmla="*/ 92 h 442"/>
                <a:gd name="T4" fmla="*/ 6 w 210"/>
                <a:gd name="T5" fmla="*/ 128 h 442"/>
                <a:gd name="T6" fmla="*/ 0 w 210"/>
                <a:gd name="T7" fmla="*/ 146 h 442"/>
                <a:gd name="T8" fmla="*/ 30 w 210"/>
                <a:gd name="T9" fmla="*/ 386 h 442"/>
                <a:gd name="T10" fmla="*/ 72 w 210"/>
                <a:gd name="T11" fmla="*/ 428 h 442"/>
                <a:gd name="T12" fmla="*/ 90 w 210"/>
                <a:gd name="T13" fmla="*/ 440 h 442"/>
                <a:gd name="T14" fmla="*/ 210 w 210"/>
                <a:gd name="T15" fmla="*/ 434 h 442"/>
                <a:gd name="T16" fmla="*/ 156 w 210"/>
                <a:gd name="T17" fmla="*/ 404 h 442"/>
                <a:gd name="T18" fmla="*/ 114 w 210"/>
                <a:gd name="T19" fmla="*/ 230 h 442"/>
                <a:gd name="T20" fmla="*/ 132 w 210"/>
                <a:gd name="T21" fmla="*/ 134 h 442"/>
                <a:gd name="T22" fmla="*/ 144 w 210"/>
                <a:gd name="T23" fmla="*/ 98 h 442"/>
                <a:gd name="T24" fmla="*/ 150 w 210"/>
                <a:gd name="T25" fmla="*/ 80 h 442"/>
                <a:gd name="T26" fmla="*/ 138 w 210"/>
                <a:gd name="T27" fmla="*/ 116 h 442"/>
                <a:gd name="T28" fmla="*/ 144 w 210"/>
                <a:gd name="T29" fmla="*/ 98 h 442"/>
                <a:gd name="T30" fmla="*/ 192 w 210"/>
                <a:gd name="T31" fmla="*/ 32 h 442"/>
                <a:gd name="T32" fmla="*/ 66 w 210"/>
                <a:gd name="T33" fmla="*/ 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3" name="Freeform 30"/>
            <p:cNvSpPr>
              <a:spLocks/>
            </p:cNvSpPr>
            <p:nvPr/>
          </p:nvSpPr>
          <p:spPr bwMode="auto">
            <a:xfrm>
              <a:off x="1740" y="2233"/>
              <a:ext cx="230" cy="534"/>
            </a:xfrm>
            <a:custGeom>
              <a:avLst/>
              <a:gdLst>
                <a:gd name="T0" fmla="*/ 66 w 210"/>
                <a:gd name="T1" fmla="*/ 8 h 442"/>
                <a:gd name="T2" fmla="*/ 18 w 210"/>
                <a:gd name="T3" fmla="*/ 92 h 442"/>
                <a:gd name="T4" fmla="*/ 6 w 210"/>
                <a:gd name="T5" fmla="*/ 128 h 442"/>
                <a:gd name="T6" fmla="*/ 0 w 210"/>
                <a:gd name="T7" fmla="*/ 146 h 442"/>
                <a:gd name="T8" fmla="*/ 30 w 210"/>
                <a:gd name="T9" fmla="*/ 386 h 442"/>
                <a:gd name="T10" fmla="*/ 72 w 210"/>
                <a:gd name="T11" fmla="*/ 428 h 442"/>
                <a:gd name="T12" fmla="*/ 90 w 210"/>
                <a:gd name="T13" fmla="*/ 440 h 442"/>
                <a:gd name="T14" fmla="*/ 210 w 210"/>
                <a:gd name="T15" fmla="*/ 434 h 442"/>
                <a:gd name="T16" fmla="*/ 156 w 210"/>
                <a:gd name="T17" fmla="*/ 404 h 442"/>
                <a:gd name="T18" fmla="*/ 114 w 210"/>
                <a:gd name="T19" fmla="*/ 230 h 442"/>
                <a:gd name="T20" fmla="*/ 132 w 210"/>
                <a:gd name="T21" fmla="*/ 134 h 442"/>
                <a:gd name="T22" fmla="*/ 144 w 210"/>
                <a:gd name="T23" fmla="*/ 98 h 442"/>
                <a:gd name="T24" fmla="*/ 150 w 210"/>
                <a:gd name="T25" fmla="*/ 80 h 442"/>
                <a:gd name="T26" fmla="*/ 138 w 210"/>
                <a:gd name="T27" fmla="*/ 116 h 442"/>
                <a:gd name="T28" fmla="*/ 144 w 210"/>
                <a:gd name="T29" fmla="*/ 98 h 442"/>
                <a:gd name="T30" fmla="*/ 192 w 210"/>
                <a:gd name="T31" fmla="*/ 32 h 442"/>
                <a:gd name="T32" fmla="*/ 66 w 210"/>
                <a:gd name="T33" fmla="*/ 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4" name="Freeform 31"/>
            <p:cNvSpPr>
              <a:spLocks/>
            </p:cNvSpPr>
            <p:nvPr/>
          </p:nvSpPr>
          <p:spPr bwMode="auto">
            <a:xfrm>
              <a:off x="1162" y="3212"/>
              <a:ext cx="230" cy="534"/>
            </a:xfrm>
            <a:custGeom>
              <a:avLst/>
              <a:gdLst>
                <a:gd name="T0" fmla="*/ 66 w 210"/>
                <a:gd name="T1" fmla="*/ 8 h 442"/>
                <a:gd name="T2" fmla="*/ 18 w 210"/>
                <a:gd name="T3" fmla="*/ 92 h 442"/>
                <a:gd name="T4" fmla="*/ 6 w 210"/>
                <a:gd name="T5" fmla="*/ 128 h 442"/>
                <a:gd name="T6" fmla="*/ 0 w 210"/>
                <a:gd name="T7" fmla="*/ 146 h 442"/>
                <a:gd name="T8" fmla="*/ 30 w 210"/>
                <a:gd name="T9" fmla="*/ 386 h 442"/>
                <a:gd name="T10" fmla="*/ 72 w 210"/>
                <a:gd name="T11" fmla="*/ 428 h 442"/>
                <a:gd name="T12" fmla="*/ 90 w 210"/>
                <a:gd name="T13" fmla="*/ 440 h 442"/>
                <a:gd name="T14" fmla="*/ 210 w 210"/>
                <a:gd name="T15" fmla="*/ 434 h 442"/>
                <a:gd name="T16" fmla="*/ 156 w 210"/>
                <a:gd name="T17" fmla="*/ 404 h 442"/>
                <a:gd name="T18" fmla="*/ 114 w 210"/>
                <a:gd name="T19" fmla="*/ 230 h 442"/>
                <a:gd name="T20" fmla="*/ 132 w 210"/>
                <a:gd name="T21" fmla="*/ 134 h 442"/>
                <a:gd name="T22" fmla="*/ 144 w 210"/>
                <a:gd name="T23" fmla="*/ 98 h 442"/>
                <a:gd name="T24" fmla="*/ 150 w 210"/>
                <a:gd name="T25" fmla="*/ 80 h 442"/>
                <a:gd name="T26" fmla="*/ 138 w 210"/>
                <a:gd name="T27" fmla="*/ 116 h 442"/>
                <a:gd name="T28" fmla="*/ 144 w 210"/>
                <a:gd name="T29" fmla="*/ 98 h 442"/>
                <a:gd name="T30" fmla="*/ 192 w 210"/>
                <a:gd name="T31" fmla="*/ 32 h 442"/>
                <a:gd name="T32" fmla="*/ 66 w 210"/>
                <a:gd name="T33" fmla="*/ 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5" name="Freeform 32"/>
            <p:cNvSpPr>
              <a:spLocks/>
            </p:cNvSpPr>
            <p:nvPr/>
          </p:nvSpPr>
          <p:spPr bwMode="auto">
            <a:xfrm>
              <a:off x="1714" y="3256"/>
              <a:ext cx="229" cy="534"/>
            </a:xfrm>
            <a:custGeom>
              <a:avLst/>
              <a:gdLst>
                <a:gd name="T0" fmla="*/ 66 w 210"/>
                <a:gd name="T1" fmla="*/ 8 h 442"/>
                <a:gd name="T2" fmla="*/ 18 w 210"/>
                <a:gd name="T3" fmla="*/ 92 h 442"/>
                <a:gd name="T4" fmla="*/ 6 w 210"/>
                <a:gd name="T5" fmla="*/ 128 h 442"/>
                <a:gd name="T6" fmla="*/ 0 w 210"/>
                <a:gd name="T7" fmla="*/ 146 h 442"/>
                <a:gd name="T8" fmla="*/ 30 w 210"/>
                <a:gd name="T9" fmla="*/ 386 h 442"/>
                <a:gd name="T10" fmla="*/ 72 w 210"/>
                <a:gd name="T11" fmla="*/ 428 h 442"/>
                <a:gd name="T12" fmla="*/ 90 w 210"/>
                <a:gd name="T13" fmla="*/ 440 h 442"/>
                <a:gd name="T14" fmla="*/ 210 w 210"/>
                <a:gd name="T15" fmla="*/ 434 h 442"/>
                <a:gd name="T16" fmla="*/ 156 w 210"/>
                <a:gd name="T17" fmla="*/ 404 h 442"/>
                <a:gd name="T18" fmla="*/ 114 w 210"/>
                <a:gd name="T19" fmla="*/ 230 h 442"/>
                <a:gd name="T20" fmla="*/ 132 w 210"/>
                <a:gd name="T21" fmla="*/ 134 h 442"/>
                <a:gd name="T22" fmla="*/ 144 w 210"/>
                <a:gd name="T23" fmla="*/ 98 h 442"/>
                <a:gd name="T24" fmla="*/ 150 w 210"/>
                <a:gd name="T25" fmla="*/ 80 h 442"/>
                <a:gd name="T26" fmla="*/ 138 w 210"/>
                <a:gd name="T27" fmla="*/ 116 h 442"/>
                <a:gd name="T28" fmla="*/ 144 w 210"/>
                <a:gd name="T29" fmla="*/ 98 h 442"/>
                <a:gd name="T30" fmla="*/ 192 w 210"/>
                <a:gd name="T31" fmla="*/ 32 h 442"/>
                <a:gd name="T32" fmla="*/ 66 w 210"/>
                <a:gd name="T33" fmla="*/ 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6" name="Freeform 33"/>
            <p:cNvSpPr>
              <a:spLocks/>
            </p:cNvSpPr>
            <p:nvPr/>
          </p:nvSpPr>
          <p:spPr bwMode="auto">
            <a:xfrm rot="5400000">
              <a:off x="2220" y="2773"/>
              <a:ext cx="254" cy="484"/>
            </a:xfrm>
            <a:custGeom>
              <a:avLst/>
              <a:gdLst>
                <a:gd name="T0" fmla="*/ 66 w 210"/>
                <a:gd name="T1" fmla="*/ 8 h 442"/>
                <a:gd name="T2" fmla="*/ 18 w 210"/>
                <a:gd name="T3" fmla="*/ 92 h 442"/>
                <a:gd name="T4" fmla="*/ 6 w 210"/>
                <a:gd name="T5" fmla="*/ 128 h 442"/>
                <a:gd name="T6" fmla="*/ 0 w 210"/>
                <a:gd name="T7" fmla="*/ 146 h 442"/>
                <a:gd name="T8" fmla="*/ 30 w 210"/>
                <a:gd name="T9" fmla="*/ 386 h 442"/>
                <a:gd name="T10" fmla="*/ 72 w 210"/>
                <a:gd name="T11" fmla="*/ 428 h 442"/>
                <a:gd name="T12" fmla="*/ 90 w 210"/>
                <a:gd name="T13" fmla="*/ 440 h 442"/>
                <a:gd name="T14" fmla="*/ 210 w 210"/>
                <a:gd name="T15" fmla="*/ 434 h 442"/>
                <a:gd name="T16" fmla="*/ 156 w 210"/>
                <a:gd name="T17" fmla="*/ 404 h 442"/>
                <a:gd name="T18" fmla="*/ 114 w 210"/>
                <a:gd name="T19" fmla="*/ 230 h 442"/>
                <a:gd name="T20" fmla="*/ 132 w 210"/>
                <a:gd name="T21" fmla="*/ 134 h 442"/>
                <a:gd name="T22" fmla="*/ 144 w 210"/>
                <a:gd name="T23" fmla="*/ 98 h 442"/>
                <a:gd name="T24" fmla="*/ 150 w 210"/>
                <a:gd name="T25" fmla="*/ 80 h 442"/>
                <a:gd name="T26" fmla="*/ 138 w 210"/>
                <a:gd name="T27" fmla="*/ 116 h 442"/>
                <a:gd name="T28" fmla="*/ 144 w 210"/>
                <a:gd name="T29" fmla="*/ 98 h 442"/>
                <a:gd name="T30" fmla="*/ 192 w 210"/>
                <a:gd name="T31" fmla="*/ 32 h 442"/>
                <a:gd name="T32" fmla="*/ 66 w 210"/>
                <a:gd name="T33" fmla="*/ 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7" name="Freeform 34"/>
            <p:cNvSpPr>
              <a:spLocks/>
            </p:cNvSpPr>
            <p:nvPr/>
          </p:nvSpPr>
          <p:spPr bwMode="auto">
            <a:xfrm flipH="1">
              <a:off x="2678" y="2407"/>
              <a:ext cx="230" cy="534"/>
            </a:xfrm>
            <a:custGeom>
              <a:avLst/>
              <a:gdLst>
                <a:gd name="T0" fmla="*/ 66 w 210"/>
                <a:gd name="T1" fmla="*/ 8 h 442"/>
                <a:gd name="T2" fmla="*/ 18 w 210"/>
                <a:gd name="T3" fmla="*/ 92 h 442"/>
                <a:gd name="T4" fmla="*/ 6 w 210"/>
                <a:gd name="T5" fmla="*/ 128 h 442"/>
                <a:gd name="T6" fmla="*/ 0 w 210"/>
                <a:gd name="T7" fmla="*/ 146 h 442"/>
                <a:gd name="T8" fmla="*/ 30 w 210"/>
                <a:gd name="T9" fmla="*/ 386 h 442"/>
                <a:gd name="T10" fmla="*/ 72 w 210"/>
                <a:gd name="T11" fmla="*/ 428 h 442"/>
                <a:gd name="T12" fmla="*/ 90 w 210"/>
                <a:gd name="T13" fmla="*/ 440 h 442"/>
                <a:gd name="T14" fmla="*/ 210 w 210"/>
                <a:gd name="T15" fmla="*/ 434 h 442"/>
                <a:gd name="T16" fmla="*/ 156 w 210"/>
                <a:gd name="T17" fmla="*/ 404 h 442"/>
                <a:gd name="T18" fmla="*/ 114 w 210"/>
                <a:gd name="T19" fmla="*/ 230 h 442"/>
                <a:gd name="T20" fmla="*/ 132 w 210"/>
                <a:gd name="T21" fmla="*/ 134 h 442"/>
                <a:gd name="T22" fmla="*/ 144 w 210"/>
                <a:gd name="T23" fmla="*/ 98 h 442"/>
                <a:gd name="T24" fmla="*/ 150 w 210"/>
                <a:gd name="T25" fmla="*/ 80 h 442"/>
                <a:gd name="T26" fmla="*/ 138 w 210"/>
                <a:gd name="T27" fmla="*/ 116 h 442"/>
                <a:gd name="T28" fmla="*/ 144 w 210"/>
                <a:gd name="T29" fmla="*/ 98 h 442"/>
                <a:gd name="T30" fmla="*/ 192 w 210"/>
                <a:gd name="T31" fmla="*/ 32 h 442"/>
                <a:gd name="T32" fmla="*/ 66 w 210"/>
                <a:gd name="T33" fmla="*/ 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8" name="Freeform 35"/>
            <p:cNvSpPr>
              <a:spLocks/>
            </p:cNvSpPr>
            <p:nvPr/>
          </p:nvSpPr>
          <p:spPr bwMode="auto">
            <a:xfrm flipH="1">
              <a:off x="3046" y="2987"/>
              <a:ext cx="230" cy="535"/>
            </a:xfrm>
            <a:custGeom>
              <a:avLst/>
              <a:gdLst>
                <a:gd name="T0" fmla="*/ 66 w 210"/>
                <a:gd name="T1" fmla="*/ 8 h 442"/>
                <a:gd name="T2" fmla="*/ 18 w 210"/>
                <a:gd name="T3" fmla="*/ 92 h 442"/>
                <a:gd name="T4" fmla="*/ 6 w 210"/>
                <a:gd name="T5" fmla="*/ 128 h 442"/>
                <a:gd name="T6" fmla="*/ 0 w 210"/>
                <a:gd name="T7" fmla="*/ 146 h 442"/>
                <a:gd name="T8" fmla="*/ 30 w 210"/>
                <a:gd name="T9" fmla="*/ 386 h 442"/>
                <a:gd name="T10" fmla="*/ 72 w 210"/>
                <a:gd name="T11" fmla="*/ 428 h 442"/>
                <a:gd name="T12" fmla="*/ 90 w 210"/>
                <a:gd name="T13" fmla="*/ 440 h 442"/>
                <a:gd name="T14" fmla="*/ 210 w 210"/>
                <a:gd name="T15" fmla="*/ 434 h 442"/>
                <a:gd name="T16" fmla="*/ 156 w 210"/>
                <a:gd name="T17" fmla="*/ 404 h 442"/>
                <a:gd name="T18" fmla="*/ 114 w 210"/>
                <a:gd name="T19" fmla="*/ 230 h 442"/>
                <a:gd name="T20" fmla="*/ 132 w 210"/>
                <a:gd name="T21" fmla="*/ 134 h 442"/>
                <a:gd name="T22" fmla="*/ 144 w 210"/>
                <a:gd name="T23" fmla="*/ 98 h 442"/>
                <a:gd name="T24" fmla="*/ 150 w 210"/>
                <a:gd name="T25" fmla="*/ 80 h 442"/>
                <a:gd name="T26" fmla="*/ 138 w 210"/>
                <a:gd name="T27" fmla="*/ 116 h 442"/>
                <a:gd name="T28" fmla="*/ 144 w 210"/>
                <a:gd name="T29" fmla="*/ 98 h 442"/>
                <a:gd name="T30" fmla="*/ 192 w 210"/>
                <a:gd name="T31" fmla="*/ 32 h 442"/>
                <a:gd name="T32" fmla="*/ 66 w 210"/>
                <a:gd name="T33" fmla="*/ 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a:solidFill>
                <a:schemeClr val="tx1"/>
              </a:solidFill>
              <a:round/>
              <a:headEnd/>
              <a:tailEnd/>
            </a:ln>
          </p:spPr>
          <p:txBody>
            <a:bodyPr wrap="none" anchor="ctr"/>
            <a:lstStyle/>
            <a:p>
              <a:endParaRPr lang="en-US"/>
            </a:p>
          </p:txBody>
        </p:sp>
        <p:sp>
          <p:nvSpPr>
            <p:cNvPr id="19" name="Text Box 36"/>
            <p:cNvSpPr txBox="1">
              <a:spLocks noChangeArrowheads="1"/>
            </p:cNvSpPr>
            <p:nvPr/>
          </p:nvSpPr>
          <p:spPr bwMode="auto">
            <a:xfrm>
              <a:off x="1520" y="2872"/>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i="1">
                  <a:solidFill>
                    <a:schemeClr val="tx2"/>
                  </a:solidFill>
                  <a:latin typeface="Bookman Old Style" pitchFamily="18" charset="0"/>
                </a:rPr>
                <a:t>A</a:t>
              </a:r>
              <a:endParaRPr lang="en-US" sz="1400">
                <a:solidFill>
                  <a:schemeClr val="tx2"/>
                </a:solidFill>
                <a:latin typeface="Bookman Old Style" pitchFamily="18" charset="0"/>
              </a:endParaRPr>
            </a:p>
          </p:txBody>
        </p:sp>
        <p:sp>
          <p:nvSpPr>
            <p:cNvPr id="20" name="Text Box 37"/>
            <p:cNvSpPr txBox="1">
              <a:spLocks noChangeArrowheads="1"/>
            </p:cNvSpPr>
            <p:nvPr/>
          </p:nvSpPr>
          <p:spPr bwMode="auto">
            <a:xfrm>
              <a:off x="1472" y="3792"/>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i="1">
                  <a:solidFill>
                    <a:schemeClr val="tx2"/>
                  </a:solidFill>
                  <a:latin typeface="Bookman Old Style" pitchFamily="18" charset="0"/>
                </a:rPr>
                <a:t>B</a:t>
              </a:r>
              <a:endParaRPr lang="en-US" sz="1400">
                <a:solidFill>
                  <a:schemeClr val="tx2"/>
                </a:solidFill>
                <a:latin typeface="Bookman Old Style" pitchFamily="18" charset="0"/>
              </a:endParaRPr>
            </a:p>
          </p:txBody>
        </p:sp>
        <p:sp>
          <p:nvSpPr>
            <p:cNvPr id="21" name="Text Box 38"/>
            <p:cNvSpPr txBox="1">
              <a:spLocks noChangeArrowheads="1"/>
            </p:cNvSpPr>
            <p:nvPr/>
          </p:nvSpPr>
          <p:spPr bwMode="auto">
            <a:xfrm>
              <a:off x="1488" y="2048"/>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i="1">
                  <a:solidFill>
                    <a:schemeClr val="tx2"/>
                  </a:solidFill>
                  <a:latin typeface="Bookman Old Style" pitchFamily="18" charset="0"/>
                </a:rPr>
                <a:t>C</a:t>
              </a:r>
              <a:endParaRPr lang="en-US" sz="1400">
                <a:solidFill>
                  <a:schemeClr val="tx2"/>
                </a:solidFill>
                <a:latin typeface="Bookman Old Style" pitchFamily="18" charset="0"/>
              </a:endParaRPr>
            </a:p>
          </p:txBody>
        </p:sp>
        <p:sp>
          <p:nvSpPr>
            <p:cNvPr id="22" name="Text Box 39"/>
            <p:cNvSpPr txBox="1">
              <a:spLocks noChangeArrowheads="1"/>
            </p:cNvSpPr>
            <p:nvPr/>
          </p:nvSpPr>
          <p:spPr bwMode="auto">
            <a:xfrm>
              <a:off x="3136" y="2656"/>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i="1">
                  <a:solidFill>
                    <a:schemeClr val="tx2"/>
                  </a:solidFill>
                  <a:latin typeface="Bookman Old Style" pitchFamily="18" charset="0"/>
                </a:rPr>
                <a:t>D</a:t>
              </a:r>
              <a:endParaRPr lang="en-US" sz="1400">
                <a:solidFill>
                  <a:schemeClr val="tx2"/>
                </a:solidFill>
                <a:latin typeface="Bookman Old Style" pitchFamily="18" charset="0"/>
              </a:endParaRPr>
            </a:p>
          </p:txBody>
        </p:sp>
      </p:grpSp>
      <p:grpSp>
        <p:nvGrpSpPr>
          <p:cNvPr id="23" name="Group 4"/>
          <p:cNvGrpSpPr>
            <a:grpSpLocks/>
          </p:cNvGrpSpPr>
          <p:nvPr/>
        </p:nvGrpSpPr>
        <p:grpSpPr bwMode="auto">
          <a:xfrm>
            <a:off x="6172200" y="2971800"/>
            <a:ext cx="2449513" cy="3203575"/>
            <a:chOff x="3880" y="2088"/>
            <a:chExt cx="1543" cy="2125"/>
          </a:xfrm>
        </p:grpSpPr>
        <p:sp>
          <p:nvSpPr>
            <p:cNvPr id="24" name="Line 5"/>
            <p:cNvSpPr>
              <a:spLocks noChangeShapeType="1"/>
            </p:cNvSpPr>
            <p:nvPr/>
          </p:nvSpPr>
          <p:spPr bwMode="auto">
            <a:xfrm>
              <a:off x="4280" y="2200"/>
              <a:ext cx="824" cy="92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6"/>
            <p:cNvSpPr>
              <a:spLocks noChangeShapeType="1"/>
            </p:cNvSpPr>
            <p:nvPr/>
          </p:nvSpPr>
          <p:spPr bwMode="auto">
            <a:xfrm flipV="1">
              <a:off x="4288" y="3112"/>
              <a:ext cx="832" cy="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Oval 7"/>
            <p:cNvSpPr>
              <a:spLocks noChangeArrowheads="1"/>
            </p:cNvSpPr>
            <p:nvPr/>
          </p:nvSpPr>
          <p:spPr bwMode="auto">
            <a:xfrm>
              <a:off x="4240" y="2160"/>
              <a:ext cx="96" cy="96"/>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27" name="Oval 8"/>
            <p:cNvSpPr>
              <a:spLocks noChangeArrowheads="1"/>
            </p:cNvSpPr>
            <p:nvPr/>
          </p:nvSpPr>
          <p:spPr bwMode="auto">
            <a:xfrm>
              <a:off x="4240" y="3072"/>
              <a:ext cx="96" cy="96"/>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28" name="Oval 9"/>
            <p:cNvSpPr>
              <a:spLocks noChangeArrowheads="1"/>
            </p:cNvSpPr>
            <p:nvPr/>
          </p:nvSpPr>
          <p:spPr bwMode="auto">
            <a:xfrm>
              <a:off x="5056" y="3072"/>
              <a:ext cx="96" cy="96"/>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29" name="Oval 10"/>
            <p:cNvSpPr>
              <a:spLocks noChangeArrowheads="1"/>
            </p:cNvSpPr>
            <p:nvPr/>
          </p:nvSpPr>
          <p:spPr bwMode="auto">
            <a:xfrm>
              <a:off x="4256" y="3968"/>
              <a:ext cx="96" cy="96"/>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30" name="Line 11"/>
            <p:cNvSpPr>
              <a:spLocks noChangeShapeType="1"/>
            </p:cNvSpPr>
            <p:nvPr/>
          </p:nvSpPr>
          <p:spPr bwMode="auto">
            <a:xfrm flipH="1" flipV="1">
              <a:off x="4304" y="311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2"/>
            <p:cNvSpPr>
              <a:spLocks noChangeShapeType="1"/>
            </p:cNvSpPr>
            <p:nvPr/>
          </p:nvSpPr>
          <p:spPr bwMode="auto">
            <a:xfrm flipH="1" flipV="1">
              <a:off x="4296" y="219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3"/>
            <p:cNvSpPr>
              <a:spLocks noChangeShapeType="1"/>
            </p:cNvSpPr>
            <p:nvPr/>
          </p:nvSpPr>
          <p:spPr bwMode="auto">
            <a:xfrm flipH="1">
              <a:off x="4320" y="3120"/>
              <a:ext cx="80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14"/>
            <p:cNvGrpSpPr>
              <a:grpSpLocks/>
            </p:cNvGrpSpPr>
            <p:nvPr/>
          </p:nvGrpSpPr>
          <p:grpSpPr bwMode="auto">
            <a:xfrm>
              <a:off x="4072" y="2216"/>
              <a:ext cx="208" cy="920"/>
              <a:chOff x="3800" y="2224"/>
              <a:chExt cx="160" cy="1032"/>
            </a:xfrm>
          </p:grpSpPr>
          <p:sp>
            <p:nvSpPr>
              <p:cNvPr id="41" name="Arc 15"/>
              <p:cNvSpPr>
                <a:spLocks/>
              </p:cNvSpPr>
              <p:nvPr/>
            </p:nvSpPr>
            <p:spPr bwMode="auto">
              <a:xfrm flipH="1">
                <a:off x="3800" y="2224"/>
                <a:ext cx="160" cy="520"/>
              </a:xfrm>
              <a:custGeom>
                <a:avLst/>
                <a:gdLst>
                  <a:gd name="T0" fmla="*/ 0 w 21600"/>
                  <a:gd name="T1" fmla="*/ 0 h 21600"/>
                  <a:gd name="T2" fmla="*/ 160 w 21600"/>
                  <a:gd name="T3" fmla="*/ 520 h 21600"/>
                  <a:gd name="T4" fmla="*/ 0 w 21600"/>
                  <a:gd name="T5" fmla="*/ 5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Arc 16"/>
              <p:cNvSpPr>
                <a:spLocks/>
              </p:cNvSpPr>
              <p:nvPr/>
            </p:nvSpPr>
            <p:spPr bwMode="auto">
              <a:xfrm flipH="1" flipV="1">
                <a:off x="3800" y="2736"/>
                <a:ext cx="160" cy="520"/>
              </a:xfrm>
              <a:custGeom>
                <a:avLst/>
                <a:gdLst>
                  <a:gd name="T0" fmla="*/ 0 w 21600"/>
                  <a:gd name="T1" fmla="*/ 0 h 21600"/>
                  <a:gd name="T2" fmla="*/ 160 w 21600"/>
                  <a:gd name="T3" fmla="*/ 520 h 21600"/>
                  <a:gd name="T4" fmla="*/ 0 w 21600"/>
                  <a:gd name="T5" fmla="*/ 5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4" name="Group 17"/>
            <p:cNvGrpSpPr>
              <a:grpSpLocks/>
            </p:cNvGrpSpPr>
            <p:nvPr/>
          </p:nvGrpSpPr>
          <p:grpSpPr bwMode="auto">
            <a:xfrm>
              <a:off x="4080" y="3144"/>
              <a:ext cx="168" cy="880"/>
              <a:chOff x="3800" y="2224"/>
              <a:chExt cx="160" cy="1032"/>
            </a:xfrm>
          </p:grpSpPr>
          <p:sp>
            <p:nvSpPr>
              <p:cNvPr id="39" name="Arc 18"/>
              <p:cNvSpPr>
                <a:spLocks/>
              </p:cNvSpPr>
              <p:nvPr/>
            </p:nvSpPr>
            <p:spPr bwMode="auto">
              <a:xfrm flipH="1">
                <a:off x="3800" y="2224"/>
                <a:ext cx="160" cy="520"/>
              </a:xfrm>
              <a:custGeom>
                <a:avLst/>
                <a:gdLst>
                  <a:gd name="T0" fmla="*/ 0 w 21600"/>
                  <a:gd name="T1" fmla="*/ 0 h 21600"/>
                  <a:gd name="T2" fmla="*/ 160 w 21600"/>
                  <a:gd name="T3" fmla="*/ 520 h 21600"/>
                  <a:gd name="T4" fmla="*/ 0 w 21600"/>
                  <a:gd name="T5" fmla="*/ 5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Arc 19"/>
              <p:cNvSpPr>
                <a:spLocks/>
              </p:cNvSpPr>
              <p:nvPr/>
            </p:nvSpPr>
            <p:spPr bwMode="auto">
              <a:xfrm flipH="1" flipV="1">
                <a:off x="3800" y="2736"/>
                <a:ext cx="160" cy="520"/>
              </a:xfrm>
              <a:custGeom>
                <a:avLst/>
                <a:gdLst>
                  <a:gd name="T0" fmla="*/ 0 w 21600"/>
                  <a:gd name="T1" fmla="*/ 0 h 21600"/>
                  <a:gd name="T2" fmla="*/ 160 w 21600"/>
                  <a:gd name="T3" fmla="*/ 520 h 21600"/>
                  <a:gd name="T4" fmla="*/ 0 w 21600"/>
                  <a:gd name="T5" fmla="*/ 5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5" name="Text Box 20"/>
            <p:cNvSpPr txBox="1">
              <a:spLocks noChangeArrowheads="1"/>
            </p:cNvSpPr>
            <p:nvPr/>
          </p:nvSpPr>
          <p:spPr bwMode="auto">
            <a:xfrm>
              <a:off x="3880" y="3008"/>
              <a:ext cx="23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i="1">
                  <a:solidFill>
                    <a:schemeClr val="tx2"/>
                  </a:solidFill>
                  <a:latin typeface="Bookman Old Style" pitchFamily="18" charset="0"/>
                </a:rPr>
                <a:t>a</a:t>
              </a:r>
              <a:endParaRPr lang="en-US">
                <a:solidFill>
                  <a:schemeClr val="tx2"/>
                </a:solidFill>
                <a:latin typeface="Bookman Old Style" pitchFamily="18" charset="0"/>
              </a:endParaRPr>
            </a:p>
          </p:txBody>
        </p:sp>
        <p:sp>
          <p:nvSpPr>
            <p:cNvPr id="36" name="Text Box 21"/>
            <p:cNvSpPr txBox="1">
              <a:spLocks noChangeArrowheads="1"/>
            </p:cNvSpPr>
            <p:nvPr/>
          </p:nvSpPr>
          <p:spPr bwMode="auto">
            <a:xfrm>
              <a:off x="4400" y="3910"/>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i="1">
                  <a:solidFill>
                    <a:schemeClr val="tx2"/>
                  </a:solidFill>
                  <a:latin typeface="Bookman Old Style" pitchFamily="18" charset="0"/>
                </a:rPr>
                <a:t>b</a:t>
              </a:r>
              <a:endParaRPr lang="en-US">
                <a:solidFill>
                  <a:schemeClr val="tx2"/>
                </a:solidFill>
                <a:latin typeface="Bookman Old Style" pitchFamily="18" charset="0"/>
              </a:endParaRPr>
            </a:p>
          </p:txBody>
        </p:sp>
        <p:sp>
          <p:nvSpPr>
            <p:cNvPr id="37" name="Text Box 22"/>
            <p:cNvSpPr txBox="1">
              <a:spLocks noChangeArrowheads="1"/>
            </p:cNvSpPr>
            <p:nvPr/>
          </p:nvSpPr>
          <p:spPr bwMode="auto">
            <a:xfrm>
              <a:off x="4384" y="2088"/>
              <a:ext cx="20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i="1">
                  <a:solidFill>
                    <a:schemeClr val="tx2"/>
                  </a:solidFill>
                  <a:latin typeface="Bookman Old Style" pitchFamily="18" charset="0"/>
                </a:rPr>
                <a:t>c</a:t>
              </a:r>
              <a:endParaRPr lang="en-US">
                <a:solidFill>
                  <a:schemeClr val="tx2"/>
                </a:solidFill>
                <a:latin typeface="Bookman Old Style" pitchFamily="18" charset="0"/>
              </a:endParaRPr>
            </a:p>
          </p:txBody>
        </p:sp>
        <p:sp>
          <p:nvSpPr>
            <p:cNvPr id="38" name="Text Box 23"/>
            <p:cNvSpPr txBox="1">
              <a:spLocks noChangeArrowheads="1"/>
            </p:cNvSpPr>
            <p:nvPr/>
          </p:nvSpPr>
          <p:spPr bwMode="auto">
            <a:xfrm>
              <a:off x="5184" y="2984"/>
              <a:ext cx="23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i="1">
                  <a:solidFill>
                    <a:schemeClr val="tx2"/>
                  </a:solidFill>
                  <a:latin typeface="Bookman Old Style" pitchFamily="18" charset="0"/>
                </a:rPr>
                <a:t>d</a:t>
              </a:r>
              <a:endParaRPr lang="en-US">
                <a:solidFill>
                  <a:schemeClr val="tx2"/>
                </a:solidFill>
                <a:latin typeface="Bookman Old Style" pitchFamily="18" charset="0"/>
              </a:endParaRPr>
            </a:p>
          </p:txBody>
        </p:sp>
      </p:grpSp>
      <p:sp>
        <p:nvSpPr>
          <p:cNvPr id="2" name="Rectangle 1"/>
          <p:cNvSpPr/>
          <p:nvPr/>
        </p:nvSpPr>
        <p:spPr>
          <a:xfrm>
            <a:off x="187600" y="6260068"/>
            <a:ext cx="3784049" cy="369332"/>
          </a:xfrm>
          <a:prstGeom prst="rect">
            <a:avLst/>
          </a:prstGeom>
        </p:spPr>
        <p:txBody>
          <a:bodyPr wrap="none">
            <a:spAutoFit/>
          </a:bodyPr>
          <a:lstStyle/>
          <a:p>
            <a:r>
              <a:rPr lang="en-US" smtClean="0">
                <a:latin typeface="Times New Roman" pitchFamily="18" charset="0"/>
                <a:cs typeface="Times New Roman" pitchFamily="18" charset="0"/>
              </a:rPr>
              <a:t>Fig-a: the seven bridges of konigsberg </a:t>
            </a:r>
            <a:endParaRPr lang="en-US" dirty="0">
              <a:latin typeface="Times New Roman" pitchFamily="18" charset="0"/>
              <a:cs typeface="Times New Roman" pitchFamily="18" charset="0"/>
            </a:endParaRPr>
          </a:p>
        </p:txBody>
      </p:sp>
      <p:sp>
        <p:nvSpPr>
          <p:cNvPr id="3" name="Rectangle 2"/>
          <p:cNvSpPr/>
          <p:nvPr/>
        </p:nvSpPr>
        <p:spPr>
          <a:xfrm>
            <a:off x="6096000" y="5983069"/>
            <a:ext cx="3505200" cy="646331"/>
          </a:xfrm>
          <a:prstGeom prst="rect">
            <a:avLst/>
          </a:prstGeom>
        </p:spPr>
        <p:txBody>
          <a:bodyPr wrap="square">
            <a:spAutoFit/>
          </a:bodyPr>
          <a:lstStyle/>
          <a:p>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ig-2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multigraph</a:t>
            </a:r>
            <a:r>
              <a:rPr lang="en-US" dirty="0">
                <a:latin typeface="Times New Roman" pitchFamily="18" charset="0"/>
                <a:cs typeface="Times New Roman" pitchFamily="18" charset="0"/>
              </a:rPr>
              <a:t> model of the town of </a:t>
            </a:r>
            <a:r>
              <a:rPr lang="en-US" dirty="0" err="1">
                <a:latin typeface="Times New Roman" pitchFamily="18" charset="0"/>
                <a:cs typeface="Times New Roman" pitchFamily="18" charset="0"/>
              </a:rPr>
              <a:t>konigsberg</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279281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ou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smtClean="0">
                    <a:latin typeface="Times New Roman" pitchFamily="18" charset="0"/>
                    <a:cs typeface="Times New Roman" pitchFamily="18" charset="0"/>
                  </a:rPr>
                  <a:t>Definition 1: </a:t>
                </a:r>
                <a:endParaRPr lang="en-US" altLang="zh-TW"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An </a:t>
                </a:r>
                <a:r>
                  <a:rPr lang="en-US" altLang="zh-TW" sz="2000" b="1" i="1" spc="20" dirty="0">
                    <a:latin typeface="Times New Roman" pitchFamily="18" charset="0"/>
                    <a:ea typeface="DejaVu Sans" charset="0"/>
                    <a:cs typeface="Times New Roman" pitchFamily="18" charset="0"/>
                  </a:rPr>
                  <a:t>Euler circuit </a:t>
                </a:r>
                <a:r>
                  <a:rPr lang="en-US" altLang="zh-TW" sz="2000" spc="20" dirty="0">
                    <a:latin typeface="Times New Roman" pitchFamily="18" charset="0"/>
                    <a:ea typeface="DejaVu Sans" charset="0"/>
                    <a:cs typeface="Times New Roman" pitchFamily="18" charset="0"/>
                  </a:rPr>
                  <a:t>in a graph G is a simple circuit containing </a:t>
                </a:r>
                <a:r>
                  <a:rPr lang="en-US" altLang="zh-TW" sz="2000" spc="20" dirty="0">
                    <a:solidFill>
                      <a:srgbClr val="FF0000"/>
                    </a:solidFill>
                    <a:latin typeface="Times New Roman" pitchFamily="18" charset="0"/>
                    <a:ea typeface="DejaVu Sans" charset="0"/>
                    <a:cs typeface="Times New Roman" pitchFamily="18" charset="0"/>
                  </a:rPr>
                  <a:t>every edge </a:t>
                </a:r>
                <a:r>
                  <a:rPr lang="en-US" altLang="zh-TW" sz="2000" spc="20" dirty="0">
                    <a:latin typeface="Times New Roman" pitchFamily="18" charset="0"/>
                    <a:ea typeface="DejaVu Sans" charset="0"/>
                    <a:cs typeface="Times New Roman" pitchFamily="18" charset="0"/>
                  </a:rPr>
                  <a:t>of </a:t>
                </a:r>
                <a:r>
                  <a:rPr lang="en-US" altLang="zh-TW" sz="2000" spc="20" dirty="0" smtClean="0">
                    <a:latin typeface="Times New Roman" pitchFamily="18" charset="0"/>
                    <a:ea typeface="DejaVu Sans" charset="0"/>
                    <a:cs typeface="Times New Roman" pitchFamily="18" charset="0"/>
                  </a:rPr>
                  <a:t>G.</a:t>
                </a:r>
              </a:p>
              <a:p>
                <a:pPr marL="800100" lvl="1" indent="-342900">
                  <a:spcAft>
                    <a:spcPts val="0"/>
                  </a:spcAft>
                  <a:buFont typeface="Wingdings" pitchFamily="2" charset="2"/>
                  <a:buChar char="ü"/>
                  <a:defRPr/>
                </a:pPr>
                <a:r>
                  <a:rPr lang="en-US" altLang="zh-TW" sz="2000" spc="20" dirty="0" smtClean="0">
                    <a:latin typeface="Times New Roman" pitchFamily="18" charset="0"/>
                    <a:ea typeface="DejaVu Sans" charset="0"/>
                    <a:cs typeface="Times New Roman" pitchFamily="18" charset="0"/>
                  </a:rPr>
                  <a:t>An </a:t>
                </a:r>
                <a:r>
                  <a:rPr lang="en-US" altLang="zh-TW" sz="2000" b="1" i="1" spc="20" dirty="0">
                    <a:latin typeface="Times New Roman" pitchFamily="18" charset="0"/>
                    <a:ea typeface="DejaVu Sans" charset="0"/>
                    <a:cs typeface="Times New Roman" pitchFamily="18" charset="0"/>
                  </a:rPr>
                  <a:t>Euler path </a:t>
                </a:r>
                <a:r>
                  <a:rPr lang="en-US" altLang="zh-TW" sz="2000" spc="20" dirty="0">
                    <a:latin typeface="Times New Roman" pitchFamily="18" charset="0"/>
                    <a:ea typeface="DejaVu Sans" charset="0"/>
                    <a:cs typeface="Times New Roman" pitchFamily="18" charset="0"/>
                  </a:rPr>
                  <a:t>in G is a simple path containing every edge of G.</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1: </a:t>
                </a:r>
                <a:r>
                  <a:rPr lang="en-US" altLang="zh-TW" sz="2000" spc="20" dirty="0">
                    <a:latin typeface="Times New Roman" pitchFamily="18" charset="0"/>
                    <a:ea typeface="DejaVu Sans" charset="0"/>
                    <a:cs typeface="Times New Roman" pitchFamily="18" charset="0"/>
                  </a:rPr>
                  <a:t> Which of the following graphs have </a:t>
                </a:r>
                <a:r>
                  <a:rPr lang="en-US" altLang="zh-TW" sz="2000" spc="20" dirty="0" smtClean="0">
                    <a:latin typeface="Times New Roman" pitchFamily="18" charset="0"/>
                    <a:ea typeface="DejaVu Sans" charset="0"/>
                    <a:cs typeface="Times New Roman" pitchFamily="18" charset="0"/>
                  </a:rPr>
                  <a:t>an </a:t>
                </a:r>
                <a:r>
                  <a:rPr lang="en-US" altLang="zh-TW" sz="2000" spc="20" dirty="0">
                    <a:latin typeface="Times New Roman" pitchFamily="18" charset="0"/>
                    <a:ea typeface="DejaVu Sans" charset="0"/>
                    <a:cs typeface="Times New Roman" pitchFamily="18" charset="0"/>
                  </a:rPr>
                  <a:t>Euler circuit or an Euler path? </a:t>
                </a: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Bef>
                    <a:spcPts val="0"/>
                  </a:spcBef>
                  <a:spcAft>
                    <a:spcPts val="0"/>
                  </a:spcAft>
                  <a:defRPr/>
                </a:pPr>
                <a:endParaRPr lang="en-US" altLang="zh-TW" sz="2000" b="1" spc="20" dirty="0" smtClean="0">
                  <a:latin typeface="Times New Roman" pitchFamily="18" charset="0"/>
                  <a:ea typeface="DejaVu Sans" charset="0"/>
                  <a:cs typeface="Times New Roman" pitchFamily="18" charset="0"/>
                </a:endParaRPr>
              </a:p>
              <a:p>
                <a:pPr marL="742950" lvl="1" indent="-285750">
                  <a:spcBef>
                    <a:spcPts val="0"/>
                  </a:spcBef>
                </a:pPr>
                <a:r>
                  <a:rPr lang="en-US" altLang="zh-TW" sz="2000" b="1" spc="20" dirty="0" smtClean="0">
                    <a:latin typeface="Times New Roman" pitchFamily="18" charset="0"/>
                    <a:ea typeface="DejaVu Sans" charset="0"/>
                    <a:cs typeface="Times New Roman" pitchFamily="18" charset="0"/>
                  </a:rPr>
                  <a:t>Solution: </a:t>
                </a:r>
                <a14:m>
                  <m:oMath xmlns:m="http://schemas.openxmlformats.org/officeDocument/2006/math">
                    <m:sSub>
                      <m:sSubPr>
                        <m:ctrlPr>
                          <a:rPr lang="en-US" altLang="zh-TW" sz="2000" i="1" spc="20" smtClean="0">
                            <a:latin typeface="Cambria Math"/>
                            <a:cs typeface="Times New Roman" pitchFamily="18" charset="0"/>
                          </a:rPr>
                        </m:ctrlPr>
                      </m:sSubPr>
                      <m:e>
                        <m:r>
                          <m:rPr>
                            <m:sty m:val="p"/>
                          </m:rPr>
                          <a:rPr lang="en-US" altLang="zh-TW" sz="2000" b="0" i="0" spc="20" smtClean="0">
                            <a:latin typeface="Cambria Math"/>
                            <a:cs typeface="Times New Roman" pitchFamily="18" charset="0"/>
                          </a:rPr>
                          <m:t>G</m:t>
                        </m:r>
                      </m:e>
                      <m:sub>
                        <m:r>
                          <a:rPr lang="en-US" altLang="zh-TW" sz="2000" b="0" i="0" spc="20" smtClean="0">
                            <a:latin typeface="Cambria Math"/>
                            <a:cs typeface="Times New Roman" pitchFamily="18" charset="0"/>
                          </a:rPr>
                          <m:t>1</m:t>
                        </m:r>
                      </m:sub>
                    </m:sSub>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Euler </a:t>
                </a:r>
                <a:r>
                  <a:rPr lang="en-US" sz="2000" dirty="0" smtClean="0">
                    <a:latin typeface="Times New Roman" pitchFamily="18" charset="0"/>
                    <a:cs typeface="Times New Roman" pitchFamily="18" charset="0"/>
                  </a:rPr>
                  <a:t>circuit, </a:t>
                </a:r>
                <a:r>
                  <a:rPr lang="pt-BR" sz="2000" dirty="0">
                    <a:latin typeface="Times New Roman" pitchFamily="18" charset="0"/>
                    <a:cs typeface="Times New Roman" pitchFamily="18" charset="0"/>
                  </a:rPr>
                  <a:t>for example, a , e, c, d, e, b, </a:t>
                </a:r>
                <a:r>
                  <a:rPr lang="pt-BR" sz="2000" dirty="0" smtClean="0">
                    <a:latin typeface="Times New Roman" pitchFamily="18" charset="0"/>
                    <a:cs typeface="Times New Roman" pitchFamily="18" charset="0"/>
                  </a:rPr>
                  <a:t>a. </a:t>
                </a:r>
                <a14:m>
                  <m:oMath xmlns:m="http://schemas.openxmlformats.org/officeDocument/2006/math">
                    <m:sSub>
                      <m:sSubPr>
                        <m:ctrlPr>
                          <a:rPr lang="en-US" altLang="zh-TW" sz="2000" i="1" spc="20" smtClean="0">
                            <a:latin typeface="Cambria Math"/>
                            <a:cs typeface="Times New Roman" pitchFamily="18" charset="0"/>
                          </a:rPr>
                        </m:ctrlPr>
                      </m:sSubPr>
                      <m:e>
                        <m:r>
                          <m:rPr>
                            <m:sty m:val="p"/>
                          </m:rPr>
                          <a:rPr lang="en-US" altLang="zh-TW" sz="2000" spc="20">
                            <a:latin typeface="Cambria Math"/>
                            <a:cs typeface="Times New Roman" pitchFamily="18" charset="0"/>
                          </a:rPr>
                          <m:t>G</m:t>
                        </m:r>
                      </m:e>
                      <m:sub>
                        <m:r>
                          <a:rPr lang="en-US" altLang="zh-TW" sz="2000" b="0" i="1" spc="20" smtClean="0">
                            <a:latin typeface="Cambria Math"/>
                            <a:cs typeface="Times New Roman" pitchFamily="18" charset="0"/>
                          </a:rPr>
                          <m:t>2 </m:t>
                        </m:r>
                      </m:sub>
                    </m:sSub>
                  </m:oMath>
                </a14:m>
                <a:r>
                  <a:rPr lang="en-US" sz="2000" dirty="0" smtClean="0">
                    <a:latin typeface="Times New Roman" pitchFamily="18" charset="0"/>
                    <a:cs typeface="Times New Roman" pitchFamily="18" charset="0"/>
                  </a:rPr>
                  <a:t>and </a:t>
                </a:r>
                <a14:m>
                  <m:oMath xmlns:m="http://schemas.openxmlformats.org/officeDocument/2006/math">
                    <m:sSub>
                      <m:sSubPr>
                        <m:ctrlPr>
                          <a:rPr lang="en-US" altLang="zh-TW" sz="2000" i="1" spc="20">
                            <a:latin typeface="Cambria Math"/>
                            <a:cs typeface="Times New Roman" pitchFamily="18" charset="0"/>
                          </a:rPr>
                        </m:ctrlPr>
                      </m:sSubPr>
                      <m:e>
                        <m:r>
                          <m:rPr>
                            <m:sty m:val="p"/>
                          </m:rPr>
                          <a:rPr lang="en-US" altLang="zh-TW" sz="2000" spc="20">
                            <a:latin typeface="Cambria Math"/>
                            <a:cs typeface="Times New Roman" pitchFamily="18" charset="0"/>
                          </a:rPr>
                          <m:t>G</m:t>
                        </m:r>
                      </m:e>
                      <m:sub>
                        <m:r>
                          <a:rPr lang="en-US" altLang="zh-TW" sz="2000" b="0" i="0" spc="20" smtClean="0">
                            <a:latin typeface="Cambria Math"/>
                            <a:cs typeface="Times New Roman" pitchFamily="18" charset="0"/>
                          </a:rPr>
                          <m:t>3</m:t>
                        </m:r>
                      </m:sub>
                    </m:sSub>
                  </m:oMath>
                </a14:m>
                <a:r>
                  <a:rPr lang="en-US" sz="2000" dirty="0" smtClean="0">
                    <a:latin typeface="Times New Roman" pitchFamily="18" charset="0"/>
                    <a:cs typeface="Times New Roman" pitchFamily="18" charset="0"/>
                  </a:rPr>
                  <a:t> are not </a:t>
                </a:r>
                <a:r>
                  <a:rPr lang="en-US" sz="2000" dirty="0">
                    <a:latin typeface="Times New Roman" pitchFamily="18" charset="0"/>
                    <a:cs typeface="Times New Roman" pitchFamily="18" charset="0"/>
                  </a:rPr>
                  <a:t>an Euler </a:t>
                </a:r>
                <a:r>
                  <a:rPr lang="en-US" sz="2000" dirty="0" smtClean="0">
                    <a:latin typeface="Times New Roman" pitchFamily="18" charset="0"/>
                    <a:cs typeface="Times New Roman" pitchFamily="18" charset="0"/>
                  </a:rPr>
                  <a:t>circuit. However</a:t>
                </a:r>
                <a:r>
                  <a:rPr lang="en-US" sz="2000" dirty="0">
                    <a:latin typeface="Times New Roman" pitchFamily="18" charset="0"/>
                    <a:cs typeface="Times New Roman" pitchFamily="18" charset="0"/>
                  </a:rPr>
                  <a:t>, </a:t>
                </a:r>
                <a14:m>
                  <m:oMath xmlns:m="http://schemas.openxmlformats.org/officeDocument/2006/math">
                    <m:sSub>
                      <m:sSubPr>
                        <m:ctrlPr>
                          <a:rPr lang="en-US" altLang="zh-TW" sz="2000" i="1" spc="20">
                            <a:latin typeface="Cambria Math"/>
                            <a:cs typeface="Times New Roman" pitchFamily="18" charset="0"/>
                          </a:rPr>
                        </m:ctrlPr>
                      </m:sSubPr>
                      <m:e>
                        <m:r>
                          <m:rPr>
                            <m:sty m:val="p"/>
                          </m:rPr>
                          <a:rPr lang="en-US" altLang="zh-TW" sz="2000" spc="20">
                            <a:latin typeface="Cambria Math"/>
                            <a:cs typeface="Times New Roman" pitchFamily="18" charset="0"/>
                          </a:rPr>
                          <m:t>G</m:t>
                        </m:r>
                      </m:e>
                      <m:sub>
                        <m:r>
                          <a:rPr lang="en-US" altLang="zh-TW" sz="2000" spc="20">
                            <a:latin typeface="Cambria Math"/>
                            <a:cs typeface="Times New Roman" pitchFamily="18" charset="0"/>
                          </a:rPr>
                          <m:t>3</m:t>
                        </m:r>
                      </m:sub>
                    </m:sSub>
                    <m:r>
                      <a:rPr lang="en-US" altLang="zh-TW" sz="2000" i="1" spc="20">
                        <a:latin typeface="Cambria Math"/>
                        <a:cs typeface="Times New Roman" pitchFamily="18" charset="0"/>
                      </a:rPr>
                      <m:t> </m:t>
                    </m:r>
                  </m:oMath>
                </a14:m>
                <a:r>
                  <a:rPr lang="en-US" sz="2000" dirty="0">
                    <a:latin typeface="Times New Roman" pitchFamily="18" charset="0"/>
                    <a:cs typeface="Times New Roman" pitchFamily="18" charset="0"/>
                  </a:rPr>
                  <a:t>has an Euler path</a:t>
                </a:r>
                <a:r>
                  <a:rPr lang="en-US" sz="2000" dirty="0" smtClean="0">
                    <a:latin typeface="Times New Roman" pitchFamily="18" charset="0"/>
                    <a:cs typeface="Times New Roman" pitchFamily="18" charset="0"/>
                  </a:rPr>
                  <a:t>, namely</a:t>
                </a:r>
                <a:r>
                  <a:rPr lang="en-US" sz="2000" dirty="0">
                    <a:latin typeface="Times New Roman" pitchFamily="18" charset="0"/>
                    <a:cs typeface="Times New Roman" pitchFamily="18" charset="0"/>
                  </a:rPr>
                  <a:t>, a , c, d, e, b, d, a , b. </a:t>
                </a:r>
                <a14:m>
                  <m:oMath xmlns:m="http://schemas.openxmlformats.org/officeDocument/2006/math">
                    <m:sSub>
                      <m:sSubPr>
                        <m:ctrlPr>
                          <a:rPr lang="en-US" altLang="zh-TW" sz="2000" i="1" spc="20">
                            <a:latin typeface="Cambria Math"/>
                            <a:cs typeface="Times New Roman" pitchFamily="18" charset="0"/>
                          </a:rPr>
                        </m:ctrlPr>
                      </m:sSubPr>
                      <m:e>
                        <m:r>
                          <m:rPr>
                            <m:sty m:val="p"/>
                          </m:rPr>
                          <a:rPr lang="en-US" altLang="zh-TW" sz="2000" spc="20">
                            <a:latin typeface="Cambria Math"/>
                            <a:cs typeface="Times New Roman" pitchFamily="18" charset="0"/>
                          </a:rPr>
                          <m:t>G</m:t>
                        </m:r>
                      </m:e>
                      <m:sub>
                        <m:r>
                          <a:rPr lang="en-US" altLang="zh-TW" sz="2000" i="1" spc="20">
                            <a:latin typeface="Cambria Math"/>
                            <a:cs typeface="Times New Roman" pitchFamily="18" charset="0"/>
                          </a:rPr>
                          <m:t>2 </m:t>
                        </m:r>
                      </m:sub>
                    </m:sSub>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does not have an Euler </a:t>
                </a:r>
                <a:r>
                  <a:rPr lang="en-US" sz="2000" dirty="0" smtClean="0">
                    <a:latin typeface="Times New Roman" pitchFamily="18" charset="0"/>
                    <a:cs typeface="Times New Roman" pitchFamily="18" charset="0"/>
                  </a:rPr>
                  <a:t>path.</a:t>
                </a:r>
              </a:p>
              <a:p>
                <a:pPr marL="742950" lvl="1" indent="-285750" algn="ctr">
                  <a:spcBef>
                    <a:spcPts val="0"/>
                  </a:spcBef>
                </a:pPr>
                <a:r>
                  <a:rPr lang="en-US" sz="2000" b="1" u="sng" dirty="0">
                    <a:latin typeface="Times New Roman" pitchFamily="18" charset="0"/>
                    <a:cs typeface="Times New Roman" pitchFamily="18" charset="0"/>
                  </a:rPr>
                  <a:t>Necessary and sufficient conditions for Euler path and Euler </a:t>
                </a:r>
                <a:r>
                  <a:rPr lang="en-US" sz="2000" b="1" u="sng" dirty="0" smtClean="0">
                    <a:latin typeface="Times New Roman" pitchFamily="18" charset="0"/>
                    <a:cs typeface="Times New Roman" pitchFamily="18" charset="0"/>
                  </a:rPr>
                  <a:t>circuit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342900" indent="-342900">
                  <a:spcBef>
                    <a:spcPts val="0"/>
                  </a:spcBef>
                  <a:buBlip>
                    <a:blip r:embed="rId2"/>
                  </a:buBlip>
                </a:pPr>
                <a:r>
                  <a:rPr lang="en-US" sz="2000" b="1" dirty="0" smtClean="0">
                    <a:latin typeface="Times New Roman" pitchFamily="18" charset="0"/>
                    <a:cs typeface="Times New Roman" pitchFamily="18" charset="0"/>
                  </a:rPr>
                  <a:t>Theorem 1: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connected </a:t>
                </a:r>
                <a:r>
                  <a:rPr lang="en-US" sz="2000" dirty="0" err="1">
                    <a:latin typeface="Times New Roman" pitchFamily="18" charset="0"/>
                    <a:cs typeface="Times New Roman" pitchFamily="18" charset="0"/>
                  </a:rPr>
                  <a:t>multigraph</a:t>
                </a:r>
                <a:r>
                  <a:rPr lang="en-US" sz="2000" dirty="0">
                    <a:latin typeface="Times New Roman" pitchFamily="18" charset="0"/>
                    <a:cs typeface="Times New Roman" pitchFamily="18" charset="0"/>
                  </a:rPr>
                  <a:t> has a </a:t>
                </a:r>
                <a:r>
                  <a:rPr lang="en-US" sz="2000" dirty="0">
                    <a:solidFill>
                      <a:srgbClr val="FF0000"/>
                    </a:solidFill>
                    <a:latin typeface="Times New Roman" pitchFamily="18" charset="0"/>
                    <a:cs typeface="Times New Roman" pitchFamily="18" charset="0"/>
                  </a:rPr>
                  <a:t>Euler circuit </a:t>
                </a:r>
                <a:r>
                  <a:rPr lang="en-US" sz="2000" dirty="0" smtClean="0">
                    <a:latin typeface="Times New Roman" pitchFamily="18" charset="0"/>
                    <a:cs typeface="Times New Roman" pitchFamily="18" charset="0"/>
                  </a:rPr>
                  <a:t>if and only if </a:t>
                </a:r>
                <a:r>
                  <a:rPr lang="en-US" sz="2000" dirty="0">
                    <a:latin typeface="Times New Roman" pitchFamily="18" charset="0"/>
                    <a:cs typeface="Times New Roman" pitchFamily="18" charset="0"/>
                  </a:rPr>
                  <a:t>each of its vertices has an </a:t>
                </a:r>
                <a:r>
                  <a:rPr lang="en-US" sz="2000" dirty="0">
                    <a:solidFill>
                      <a:srgbClr val="FF0000"/>
                    </a:solidFill>
                    <a:latin typeface="Times New Roman" pitchFamily="18" charset="0"/>
                    <a:cs typeface="Times New Roman" pitchFamily="18" charset="0"/>
                  </a:rPr>
                  <a:t>even degree</a:t>
                </a:r>
                <a:r>
                  <a:rPr lang="en-US" sz="2000" dirty="0">
                    <a:latin typeface="Times New Roman" pitchFamily="18" charset="0"/>
                    <a:cs typeface="Times New Roman" pitchFamily="18" charset="0"/>
                  </a:rPr>
                  <a:t>.</a:t>
                </a:r>
              </a:p>
              <a:p>
                <a:pPr marL="342900" indent="-342900">
                  <a:spcBef>
                    <a:spcPts val="0"/>
                  </a:spcBef>
                  <a:buBlip>
                    <a:blip r:embed="rId2"/>
                  </a:buBlip>
                </a:pPr>
                <a:r>
                  <a:rPr lang="en-US" sz="2000" b="1" dirty="0" smtClean="0">
                    <a:latin typeface="Times New Roman" pitchFamily="18" charset="0"/>
                    <a:cs typeface="Times New Roman" pitchFamily="18" charset="0"/>
                  </a:rPr>
                  <a:t>Theorem 2: </a:t>
                </a:r>
                <a:r>
                  <a:rPr lang="en-US" sz="2000" dirty="0">
                    <a:latin typeface="Times New Roman" pitchFamily="18" charset="0"/>
                    <a:cs typeface="Times New Roman" pitchFamily="18" charset="0"/>
                  </a:rPr>
                  <a:t>A connected </a:t>
                </a:r>
                <a:r>
                  <a:rPr lang="en-US" sz="2000" dirty="0" err="1">
                    <a:latin typeface="Times New Roman" pitchFamily="18" charset="0"/>
                    <a:cs typeface="Times New Roman" pitchFamily="18" charset="0"/>
                  </a:rPr>
                  <a:t>multigraph</a:t>
                </a:r>
                <a:r>
                  <a:rPr lang="en-US" sz="2000" dirty="0">
                    <a:latin typeface="Times New Roman" pitchFamily="18" charset="0"/>
                    <a:cs typeface="Times New Roman" pitchFamily="18" charset="0"/>
                  </a:rPr>
                  <a:t> has a </a:t>
                </a:r>
                <a:r>
                  <a:rPr lang="en-US" sz="2000" dirty="0">
                    <a:solidFill>
                      <a:srgbClr val="FF0000"/>
                    </a:solidFill>
                    <a:latin typeface="Times New Roman" pitchFamily="18" charset="0"/>
                    <a:cs typeface="Times New Roman" pitchFamily="18" charset="0"/>
                  </a:rPr>
                  <a:t>Euler path but not an Euler circuit </a:t>
                </a:r>
                <a:r>
                  <a:rPr lang="en-US" sz="2000" dirty="0" smtClean="0">
                    <a:latin typeface="Times New Roman" pitchFamily="18" charset="0"/>
                    <a:cs typeface="Times New Roman" pitchFamily="18" charset="0"/>
                  </a:rPr>
                  <a:t>if and only if </a:t>
                </a:r>
                <a:r>
                  <a:rPr lang="en-US" sz="2000" dirty="0">
                    <a:latin typeface="Times New Roman" pitchFamily="18" charset="0"/>
                    <a:cs typeface="Times New Roman" pitchFamily="18" charset="0"/>
                  </a:rPr>
                  <a:t>it has </a:t>
                </a:r>
                <a:r>
                  <a:rPr lang="en-US" sz="2000" dirty="0">
                    <a:solidFill>
                      <a:srgbClr val="FF0000"/>
                    </a:solidFill>
                    <a:latin typeface="Times New Roman" pitchFamily="18" charset="0"/>
                    <a:cs typeface="Times New Roman" pitchFamily="18" charset="0"/>
                  </a:rPr>
                  <a:t>exactly two vertices of odd degree</a:t>
                </a:r>
                <a:r>
                  <a:rPr lang="en-US" sz="2000" dirty="0">
                    <a:latin typeface="Times New Roman" pitchFamily="18" charset="0"/>
                    <a:cs typeface="Times New Roman" pitchFamily="18" charset="0"/>
                  </a:rPr>
                  <a:t>.</a:t>
                </a:r>
              </a:p>
              <a:p>
                <a:pPr marL="342900" indent="-342900">
                  <a:spcBef>
                    <a:spcPts val="0"/>
                  </a:spcBef>
                  <a:buBlip>
                    <a:blip r:embed="rId2"/>
                  </a:buBlip>
                </a:pPr>
                <a:endParaRPr lang="en-US" sz="2000" dirty="0">
                  <a:latin typeface="Times New Roman" pitchFamily="18" charset="0"/>
                  <a:cs typeface="Times New Roman" pitchFamily="18" charset="0"/>
                </a:endParaRPr>
              </a:p>
            </p:txBody>
          </p:sp>
        </mc:Choice>
        <mc:Fallback xmlns="">
          <p:sp>
            <p:nvSpPr>
              <p:cNvPr id="20482" name="CustomShape 2"/>
              <p:cNvSpPr>
                <a:spLocks noRot="1" noChangeAspect="1" noMove="1" noResize="1" noEditPoints="1" noAdjustHandles="1" noChangeArrowheads="1" noChangeShapeType="1" noTextEdit="1"/>
              </p:cNvSpPr>
              <p:nvPr/>
            </p:nvSpPr>
            <p:spPr bwMode="auto">
              <a:xfrm>
                <a:off x="76200" y="838200"/>
                <a:ext cx="9067800" cy="5638800"/>
              </a:xfrm>
              <a:prstGeom prst="rect">
                <a:avLst/>
              </a:prstGeom>
              <a:blipFill rotWithShape="1">
                <a:blip r:embed="rId3"/>
                <a:stretch>
                  <a:fillRect t="-649" r="-2555" b="-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39</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8.5 Euler &amp; Hamilton Paths</a:t>
            </a:r>
          </a:p>
        </p:txBody>
      </p:sp>
      <p:grpSp>
        <p:nvGrpSpPr>
          <p:cNvPr id="6" name="群組 63"/>
          <p:cNvGrpSpPr>
            <a:grpSpLocks/>
          </p:cNvGrpSpPr>
          <p:nvPr/>
        </p:nvGrpSpPr>
        <p:grpSpPr bwMode="auto">
          <a:xfrm>
            <a:off x="304800" y="1931987"/>
            <a:ext cx="8474075" cy="2106613"/>
            <a:chOff x="381000" y="3994201"/>
            <a:chExt cx="8474322" cy="2106265"/>
          </a:xfrm>
        </p:grpSpPr>
        <p:sp>
          <p:nvSpPr>
            <p:cNvPr id="7" name="Line 23"/>
            <p:cNvSpPr>
              <a:spLocks noChangeShapeType="1"/>
            </p:cNvSpPr>
            <p:nvPr/>
          </p:nvSpPr>
          <p:spPr bwMode="auto">
            <a:xfrm flipV="1">
              <a:off x="3733800" y="4464000"/>
              <a:ext cx="129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AutoShape 11"/>
            <p:cNvSpPr>
              <a:spLocks noChangeArrowheads="1"/>
            </p:cNvSpPr>
            <p:nvPr/>
          </p:nvSpPr>
          <p:spPr bwMode="auto">
            <a:xfrm>
              <a:off x="2133600" y="4419601"/>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10" name="Text Box 12"/>
            <p:cNvSpPr txBox="1">
              <a:spLocks noChangeArrowheads="1"/>
            </p:cNvSpPr>
            <p:nvPr/>
          </p:nvSpPr>
          <p:spPr bwMode="auto">
            <a:xfrm>
              <a:off x="685800" y="41910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a</a:t>
              </a:r>
            </a:p>
          </p:txBody>
        </p:sp>
        <p:sp>
          <p:nvSpPr>
            <p:cNvPr id="11" name="Line 23"/>
            <p:cNvSpPr>
              <a:spLocks noChangeShapeType="1"/>
            </p:cNvSpPr>
            <p:nvPr/>
          </p:nvSpPr>
          <p:spPr bwMode="auto">
            <a:xfrm flipV="1">
              <a:off x="1066800" y="4495800"/>
              <a:ext cx="1143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5"/>
            <p:cNvSpPr>
              <a:spLocks noChangeShapeType="1"/>
            </p:cNvSpPr>
            <p:nvPr/>
          </p:nvSpPr>
          <p:spPr bwMode="auto">
            <a:xfrm>
              <a:off x="1066800" y="4495800"/>
              <a:ext cx="1371601" cy="12954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AutoShape 30"/>
            <p:cNvSpPr>
              <a:spLocks noChangeArrowheads="1"/>
            </p:cNvSpPr>
            <p:nvPr/>
          </p:nvSpPr>
          <p:spPr bwMode="auto">
            <a:xfrm>
              <a:off x="2340000" y="56520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14" name="AutoShape 32"/>
            <p:cNvSpPr>
              <a:spLocks noChangeArrowheads="1"/>
            </p:cNvSpPr>
            <p:nvPr/>
          </p:nvSpPr>
          <p:spPr bwMode="auto">
            <a:xfrm>
              <a:off x="990600" y="56520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15" name="AutoShape 33"/>
            <p:cNvSpPr>
              <a:spLocks noChangeArrowheads="1"/>
            </p:cNvSpPr>
            <p:nvPr/>
          </p:nvSpPr>
          <p:spPr bwMode="auto">
            <a:xfrm>
              <a:off x="990600" y="44280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16" name="Line 34"/>
            <p:cNvSpPr>
              <a:spLocks noChangeShapeType="1"/>
            </p:cNvSpPr>
            <p:nvPr/>
          </p:nvSpPr>
          <p:spPr bwMode="auto">
            <a:xfrm flipV="1">
              <a:off x="1066800" y="4572000"/>
              <a:ext cx="1106022" cy="1219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23"/>
            <p:cNvSpPr>
              <a:spLocks noChangeShapeType="1"/>
            </p:cNvSpPr>
            <p:nvPr/>
          </p:nvSpPr>
          <p:spPr bwMode="auto">
            <a:xfrm flipV="1">
              <a:off x="1066800" y="5745481"/>
              <a:ext cx="129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12"/>
            <p:cNvSpPr txBox="1">
              <a:spLocks noChangeArrowheads="1"/>
            </p:cNvSpPr>
            <p:nvPr/>
          </p:nvSpPr>
          <p:spPr bwMode="auto">
            <a:xfrm>
              <a:off x="2286000" y="42672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b</a:t>
              </a:r>
            </a:p>
          </p:txBody>
        </p:sp>
        <p:sp>
          <p:nvSpPr>
            <p:cNvPr id="19" name="Text Box 12"/>
            <p:cNvSpPr txBox="1">
              <a:spLocks noChangeArrowheads="1"/>
            </p:cNvSpPr>
            <p:nvPr/>
          </p:nvSpPr>
          <p:spPr bwMode="auto">
            <a:xfrm>
              <a:off x="381000" y="4800600"/>
              <a:ext cx="56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800" i="1">
                  <a:latin typeface="Times New Roman" pitchFamily="18" charset="0"/>
                  <a:cs typeface="Times New Roman" pitchFamily="18" charset="0"/>
                </a:rPr>
                <a:t>G</a:t>
              </a:r>
              <a:r>
                <a:rPr lang="en-US" altLang="zh-TW" sz="2800" baseline="-25000">
                  <a:latin typeface="Times New Roman" pitchFamily="18" charset="0"/>
                  <a:cs typeface="Times New Roman" pitchFamily="18" charset="0"/>
                </a:rPr>
                <a:t>1</a:t>
              </a:r>
            </a:p>
          </p:txBody>
        </p:sp>
        <p:sp>
          <p:nvSpPr>
            <p:cNvPr id="20" name="Text Box 12"/>
            <p:cNvSpPr txBox="1">
              <a:spLocks noChangeArrowheads="1"/>
            </p:cNvSpPr>
            <p:nvPr/>
          </p:nvSpPr>
          <p:spPr bwMode="auto">
            <a:xfrm>
              <a:off x="2438400" y="55626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c</a:t>
              </a:r>
            </a:p>
          </p:txBody>
        </p:sp>
        <p:sp>
          <p:nvSpPr>
            <p:cNvPr id="21" name="AutoShape 11"/>
            <p:cNvSpPr>
              <a:spLocks noChangeArrowheads="1"/>
            </p:cNvSpPr>
            <p:nvPr/>
          </p:nvSpPr>
          <p:spPr bwMode="auto">
            <a:xfrm>
              <a:off x="1600200" y="5029201"/>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22" name="Text Box 12"/>
            <p:cNvSpPr txBox="1">
              <a:spLocks noChangeArrowheads="1"/>
            </p:cNvSpPr>
            <p:nvPr/>
          </p:nvSpPr>
          <p:spPr bwMode="auto">
            <a:xfrm>
              <a:off x="1828800" y="4876801"/>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e</a:t>
              </a:r>
            </a:p>
          </p:txBody>
        </p:sp>
        <p:sp>
          <p:nvSpPr>
            <p:cNvPr id="23" name="Text Box 12"/>
            <p:cNvSpPr txBox="1">
              <a:spLocks noChangeArrowheads="1"/>
            </p:cNvSpPr>
            <p:nvPr/>
          </p:nvSpPr>
          <p:spPr bwMode="auto">
            <a:xfrm>
              <a:off x="685800" y="56388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d</a:t>
              </a:r>
            </a:p>
          </p:txBody>
        </p:sp>
        <p:sp>
          <p:nvSpPr>
            <p:cNvPr id="24" name="AutoShape 11"/>
            <p:cNvSpPr>
              <a:spLocks noChangeArrowheads="1"/>
            </p:cNvSpPr>
            <p:nvPr/>
          </p:nvSpPr>
          <p:spPr bwMode="auto">
            <a:xfrm>
              <a:off x="4953000" y="43434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25" name="Text Box 12"/>
            <p:cNvSpPr txBox="1">
              <a:spLocks noChangeArrowheads="1"/>
            </p:cNvSpPr>
            <p:nvPr/>
          </p:nvSpPr>
          <p:spPr bwMode="auto">
            <a:xfrm>
              <a:off x="3352800" y="41148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a</a:t>
              </a:r>
            </a:p>
          </p:txBody>
        </p:sp>
        <p:sp>
          <p:nvSpPr>
            <p:cNvPr id="26" name="Line 25"/>
            <p:cNvSpPr>
              <a:spLocks noChangeShapeType="1"/>
            </p:cNvSpPr>
            <p:nvPr/>
          </p:nvSpPr>
          <p:spPr bwMode="auto">
            <a:xfrm>
              <a:off x="3810000" y="4495800"/>
              <a:ext cx="1295401" cy="12192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AutoShape 30"/>
            <p:cNvSpPr>
              <a:spLocks noChangeArrowheads="1"/>
            </p:cNvSpPr>
            <p:nvPr/>
          </p:nvSpPr>
          <p:spPr bwMode="auto">
            <a:xfrm>
              <a:off x="4968000" y="56160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28" name="AutoShape 32"/>
            <p:cNvSpPr>
              <a:spLocks noChangeArrowheads="1"/>
            </p:cNvSpPr>
            <p:nvPr/>
          </p:nvSpPr>
          <p:spPr bwMode="auto">
            <a:xfrm>
              <a:off x="3657600" y="5638801"/>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29" name="AutoShape 33"/>
            <p:cNvSpPr>
              <a:spLocks noChangeArrowheads="1"/>
            </p:cNvSpPr>
            <p:nvPr/>
          </p:nvSpPr>
          <p:spPr bwMode="auto">
            <a:xfrm>
              <a:off x="3657600" y="43920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30" name="Line 34"/>
            <p:cNvSpPr>
              <a:spLocks noChangeShapeType="1"/>
            </p:cNvSpPr>
            <p:nvPr/>
          </p:nvSpPr>
          <p:spPr bwMode="auto">
            <a:xfrm flipV="1">
              <a:off x="3780000" y="4419600"/>
              <a:ext cx="129540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3"/>
            <p:cNvSpPr>
              <a:spLocks noChangeShapeType="1"/>
            </p:cNvSpPr>
            <p:nvPr/>
          </p:nvSpPr>
          <p:spPr bwMode="auto">
            <a:xfrm flipV="1">
              <a:off x="3733800" y="5724000"/>
              <a:ext cx="129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Text Box 12"/>
            <p:cNvSpPr txBox="1">
              <a:spLocks noChangeArrowheads="1"/>
            </p:cNvSpPr>
            <p:nvPr/>
          </p:nvSpPr>
          <p:spPr bwMode="auto">
            <a:xfrm>
              <a:off x="5105400" y="41910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b</a:t>
              </a:r>
            </a:p>
          </p:txBody>
        </p:sp>
        <p:sp>
          <p:nvSpPr>
            <p:cNvPr id="33" name="Text Box 12"/>
            <p:cNvSpPr txBox="1">
              <a:spLocks noChangeArrowheads="1"/>
            </p:cNvSpPr>
            <p:nvPr/>
          </p:nvSpPr>
          <p:spPr bwMode="auto">
            <a:xfrm>
              <a:off x="3124200" y="4800600"/>
              <a:ext cx="56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800" i="1">
                  <a:latin typeface="Times New Roman" pitchFamily="18" charset="0"/>
                  <a:cs typeface="Times New Roman" pitchFamily="18" charset="0"/>
                </a:rPr>
                <a:t>G</a:t>
              </a:r>
              <a:r>
                <a:rPr lang="en-US" altLang="zh-TW" sz="2800" baseline="-25000">
                  <a:latin typeface="Times New Roman" pitchFamily="18" charset="0"/>
                  <a:cs typeface="Times New Roman" pitchFamily="18" charset="0"/>
                </a:rPr>
                <a:t>2</a:t>
              </a:r>
            </a:p>
          </p:txBody>
        </p:sp>
        <p:sp>
          <p:nvSpPr>
            <p:cNvPr id="34" name="Text Box 12"/>
            <p:cNvSpPr txBox="1">
              <a:spLocks noChangeArrowheads="1"/>
            </p:cNvSpPr>
            <p:nvPr/>
          </p:nvSpPr>
          <p:spPr bwMode="auto">
            <a:xfrm>
              <a:off x="5105400" y="54864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c</a:t>
              </a:r>
            </a:p>
          </p:txBody>
        </p:sp>
        <p:sp>
          <p:nvSpPr>
            <p:cNvPr id="35" name="AutoShape 11"/>
            <p:cNvSpPr>
              <a:spLocks noChangeArrowheads="1"/>
            </p:cNvSpPr>
            <p:nvPr/>
          </p:nvSpPr>
          <p:spPr bwMode="auto">
            <a:xfrm>
              <a:off x="4320000" y="49680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36" name="Text Box 12"/>
            <p:cNvSpPr txBox="1">
              <a:spLocks noChangeArrowheads="1"/>
            </p:cNvSpPr>
            <p:nvPr/>
          </p:nvSpPr>
          <p:spPr bwMode="auto">
            <a:xfrm>
              <a:off x="4495800" y="4800601"/>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e</a:t>
              </a:r>
            </a:p>
          </p:txBody>
        </p:sp>
        <p:sp>
          <p:nvSpPr>
            <p:cNvPr id="37" name="Text Box 12"/>
            <p:cNvSpPr txBox="1">
              <a:spLocks noChangeArrowheads="1"/>
            </p:cNvSpPr>
            <p:nvPr/>
          </p:nvSpPr>
          <p:spPr bwMode="auto">
            <a:xfrm>
              <a:off x="3352800" y="5562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d</a:t>
              </a:r>
            </a:p>
          </p:txBody>
        </p:sp>
        <p:sp>
          <p:nvSpPr>
            <p:cNvPr id="38" name="Line 25"/>
            <p:cNvSpPr>
              <a:spLocks noChangeShapeType="1"/>
            </p:cNvSpPr>
            <p:nvPr/>
          </p:nvSpPr>
          <p:spPr bwMode="auto">
            <a:xfrm>
              <a:off x="3744000" y="4495800"/>
              <a:ext cx="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25"/>
            <p:cNvSpPr>
              <a:spLocks noChangeShapeType="1"/>
            </p:cNvSpPr>
            <p:nvPr/>
          </p:nvSpPr>
          <p:spPr bwMode="auto">
            <a:xfrm flipH="1">
              <a:off x="5076000" y="4419600"/>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23"/>
            <p:cNvSpPr>
              <a:spLocks noChangeShapeType="1"/>
            </p:cNvSpPr>
            <p:nvPr/>
          </p:nvSpPr>
          <p:spPr bwMode="auto">
            <a:xfrm flipV="1">
              <a:off x="6248400" y="4343400"/>
              <a:ext cx="129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AutoShape 11"/>
            <p:cNvSpPr>
              <a:spLocks noChangeArrowheads="1"/>
            </p:cNvSpPr>
            <p:nvPr/>
          </p:nvSpPr>
          <p:spPr bwMode="auto">
            <a:xfrm>
              <a:off x="7467600" y="42228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42" name="Text Box 12"/>
            <p:cNvSpPr txBox="1">
              <a:spLocks noChangeArrowheads="1"/>
            </p:cNvSpPr>
            <p:nvPr/>
          </p:nvSpPr>
          <p:spPr bwMode="auto">
            <a:xfrm>
              <a:off x="5867400" y="39942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a</a:t>
              </a:r>
            </a:p>
          </p:txBody>
        </p:sp>
        <p:sp>
          <p:nvSpPr>
            <p:cNvPr id="43" name="Line 25"/>
            <p:cNvSpPr>
              <a:spLocks noChangeShapeType="1"/>
            </p:cNvSpPr>
            <p:nvPr/>
          </p:nvSpPr>
          <p:spPr bwMode="auto">
            <a:xfrm>
              <a:off x="6324600" y="4375200"/>
              <a:ext cx="1295401" cy="12192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AutoShape 30"/>
            <p:cNvSpPr>
              <a:spLocks noChangeArrowheads="1"/>
            </p:cNvSpPr>
            <p:nvPr/>
          </p:nvSpPr>
          <p:spPr bwMode="auto">
            <a:xfrm>
              <a:off x="7482600" y="54954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45" name="AutoShape 32"/>
            <p:cNvSpPr>
              <a:spLocks noChangeArrowheads="1"/>
            </p:cNvSpPr>
            <p:nvPr/>
          </p:nvSpPr>
          <p:spPr bwMode="auto">
            <a:xfrm>
              <a:off x="6172200" y="5518201"/>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46" name="AutoShape 33"/>
            <p:cNvSpPr>
              <a:spLocks noChangeArrowheads="1"/>
            </p:cNvSpPr>
            <p:nvPr/>
          </p:nvSpPr>
          <p:spPr bwMode="auto">
            <a:xfrm>
              <a:off x="6172200" y="42714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47" name="Line 34"/>
            <p:cNvSpPr>
              <a:spLocks noChangeShapeType="1"/>
            </p:cNvSpPr>
            <p:nvPr/>
          </p:nvSpPr>
          <p:spPr bwMode="auto">
            <a:xfrm flipH="1" flipV="1">
              <a:off x="7590000" y="4299000"/>
              <a:ext cx="1096800" cy="1263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3"/>
            <p:cNvSpPr>
              <a:spLocks noChangeShapeType="1"/>
            </p:cNvSpPr>
            <p:nvPr/>
          </p:nvSpPr>
          <p:spPr bwMode="auto">
            <a:xfrm flipV="1">
              <a:off x="6248400" y="5603400"/>
              <a:ext cx="244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Text Box 12"/>
            <p:cNvSpPr txBox="1">
              <a:spLocks noChangeArrowheads="1"/>
            </p:cNvSpPr>
            <p:nvPr/>
          </p:nvSpPr>
          <p:spPr bwMode="auto">
            <a:xfrm>
              <a:off x="7620000" y="40704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b</a:t>
              </a:r>
            </a:p>
          </p:txBody>
        </p:sp>
        <p:sp>
          <p:nvSpPr>
            <p:cNvPr id="50" name="Text Box 12"/>
            <p:cNvSpPr txBox="1">
              <a:spLocks noChangeArrowheads="1"/>
            </p:cNvSpPr>
            <p:nvPr/>
          </p:nvSpPr>
          <p:spPr bwMode="auto">
            <a:xfrm>
              <a:off x="8229600" y="4038600"/>
              <a:ext cx="56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800" i="1">
                  <a:latin typeface="Times New Roman" pitchFamily="18" charset="0"/>
                  <a:cs typeface="Times New Roman" pitchFamily="18" charset="0"/>
                </a:rPr>
                <a:t>G</a:t>
              </a:r>
              <a:r>
                <a:rPr lang="en-US" altLang="zh-TW" sz="2800" baseline="-25000">
                  <a:latin typeface="Times New Roman" pitchFamily="18" charset="0"/>
                  <a:cs typeface="Times New Roman" pitchFamily="18" charset="0"/>
                </a:rPr>
                <a:t>3</a:t>
              </a:r>
            </a:p>
          </p:txBody>
        </p:sp>
        <p:sp>
          <p:nvSpPr>
            <p:cNvPr id="51" name="Text Box 12"/>
            <p:cNvSpPr txBox="1">
              <a:spLocks noChangeArrowheads="1"/>
            </p:cNvSpPr>
            <p:nvPr/>
          </p:nvSpPr>
          <p:spPr bwMode="auto">
            <a:xfrm>
              <a:off x="6096000" y="55626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c</a:t>
              </a:r>
            </a:p>
          </p:txBody>
        </p:sp>
        <p:sp>
          <p:nvSpPr>
            <p:cNvPr id="52" name="AutoShape 11"/>
            <p:cNvSpPr>
              <a:spLocks noChangeArrowheads="1"/>
            </p:cNvSpPr>
            <p:nvPr/>
          </p:nvSpPr>
          <p:spPr bwMode="auto">
            <a:xfrm>
              <a:off x="8610600" y="5486400"/>
              <a:ext cx="166093" cy="152490"/>
            </a:xfrm>
            <a:prstGeom prst="flowChartConnector">
              <a:avLst/>
            </a:prstGeom>
            <a:solidFill>
              <a:schemeClr val="tx1"/>
            </a:solidFill>
            <a:ln w="9525">
              <a:solidFill>
                <a:schemeClr val="tx1"/>
              </a:solidFill>
              <a:round/>
              <a:headEnd/>
              <a:tailEnd/>
            </a:ln>
          </p:spPr>
          <p:txBody>
            <a:bodyPr wrap="none" anchor="ctr"/>
            <a:lstStyle/>
            <a:p>
              <a:endParaRPr lang="zh-TW" altLang="en-US"/>
            </a:p>
          </p:txBody>
        </p:sp>
        <p:sp>
          <p:nvSpPr>
            <p:cNvPr id="53" name="Text Box 12"/>
            <p:cNvSpPr txBox="1">
              <a:spLocks noChangeArrowheads="1"/>
            </p:cNvSpPr>
            <p:nvPr/>
          </p:nvSpPr>
          <p:spPr bwMode="auto">
            <a:xfrm>
              <a:off x="8534400" y="5562600"/>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e</a:t>
              </a:r>
            </a:p>
          </p:txBody>
        </p:sp>
        <p:sp>
          <p:nvSpPr>
            <p:cNvPr id="54" name="Text Box 12"/>
            <p:cNvSpPr txBox="1">
              <a:spLocks noChangeArrowheads="1"/>
            </p:cNvSpPr>
            <p:nvPr/>
          </p:nvSpPr>
          <p:spPr bwMode="auto">
            <a:xfrm>
              <a:off x="7467600" y="55626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a:latin typeface="Times New Roman" pitchFamily="18" charset="0"/>
                  <a:cs typeface="Times New Roman" pitchFamily="18" charset="0"/>
                </a:rPr>
                <a:t>d</a:t>
              </a:r>
            </a:p>
          </p:txBody>
        </p:sp>
        <p:sp>
          <p:nvSpPr>
            <p:cNvPr id="55" name="Line 25"/>
            <p:cNvSpPr>
              <a:spLocks noChangeShapeType="1"/>
            </p:cNvSpPr>
            <p:nvPr/>
          </p:nvSpPr>
          <p:spPr bwMode="auto">
            <a:xfrm>
              <a:off x="6258600" y="4375200"/>
              <a:ext cx="0" cy="1143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5"/>
            <p:cNvSpPr>
              <a:spLocks noChangeShapeType="1"/>
            </p:cNvSpPr>
            <p:nvPr/>
          </p:nvSpPr>
          <p:spPr bwMode="auto">
            <a:xfrm flipH="1">
              <a:off x="7590600" y="4299000"/>
              <a:ext cx="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39601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smtClean="0">
                    <a:latin typeface="Times New Roman" pitchFamily="18" charset="0"/>
                    <a:cs typeface="Times New Roman" pitchFamily="18" charset="0"/>
                  </a:rPr>
                  <a:t>Definition 2: </a:t>
                </a:r>
                <a:endParaRPr lang="en-US" altLang="zh-TW"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A </a:t>
                </a:r>
                <a:r>
                  <a:rPr lang="en-US" altLang="zh-TW" sz="2000" b="1" i="1" spc="20" dirty="0">
                    <a:latin typeface="Times New Roman" pitchFamily="18" charset="0"/>
                    <a:ea typeface="DejaVu Sans" charset="0"/>
                    <a:cs typeface="Times New Roman" pitchFamily="18" charset="0"/>
                  </a:rPr>
                  <a:t>Hamilton path </a:t>
                </a:r>
                <a:r>
                  <a:rPr lang="en-US" altLang="zh-TW" sz="2000" spc="20" dirty="0">
                    <a:latin typeface="Times New Roman" pitchFamily="18" charset="0"/>
                    <a:ea typeface="DejaVu Sans" charset="0"/>
                    <a:cs typeface="Times New Roman" pitchFamily="18" charset="0"/>
                  </a:rPr>
                  <a:t>is a path that traverses </a:t>
                </a:r>
                <a:r>
                  <a:rPr lang="en-US" altLang="zh-TW" sz="2000" spc="20" dirty="0">
                    <a:solidFill>
                      <a:srgbClr val="FF0000"/>
                    </a:solidFill>
                    <a:latin typeface="Times New Roman" pitchFamily="18" charset="0"/>
                    <a:ea typeface="DejaVu Sans" charset="0"/>
                    <a:cs typeface="Times New Roman" pitchFamily="18" charset="0"/>
                  </a:rPr>
                  <a:t>each vertex </a:t>
                </a:r>
                <a:r>
                  <a:rPr lang="en-US" altLang="zh-TW" sz="2000" spc="20" dirty="0">
                    <a:latin typeface="Times New Roman" pitchFamily="18" charset="0"/>
                    <a:ea typeface="DejaVu Sans" charset="0"/>
                    <a:cs typeface="Times New Roman" pitchFamily="18" charset="0"/>
                  </a:rPr>
                  <a:t>in a graph G </a:t>
                </a:r>
                <a:r>
                  <a:rPr lang="en-US" altLang="zh-TW" sz="2000" spc="20" dirty="0">
                    <a:solidFill>
                      <a:srgbClr val="FF0000"/>
                    </a:solidFill>
                    <a:latin typeface="Times New Roman" pitchFamily="18" charset="0"/>
                    <a:ea typeface="DejaVu Sans" charset="0"/>
                    <a:cs typeface="Times New Roman" pitchFamily="18" charset="0"/>
                  </a:rPr>
                  <a:t>exactly </a:t>
                </a:r>
                <a:r>
                  <a:rPr lang="en-US" altLang="zh-TW" sz="2000" spc="20" dirty="0" smtClean="0">
                    <a:solidFill>
                      <a:srgbClr val="FF0000"/>
                    </a:solidFill>
                    <a:latin typeface="Times New Roman" pitchFamily="18" charset="0"/>
                    <a:ea typeface="DejaVu Sans" charset="0"/>
                    <a:cs typeface="Times New Roman" pitchFamily="18" charset="0"/>
                  </a:rPr>
                  <a:t>once</a:t>
                </a:r>
                <a:r>
                  <a:rPr lang="en-US" altLang="zh-TW" sz="2000" spc="20" dirty="0" smtClean="0">
                    <a:latin typeface="Times New Roman" pitchFamily="18" charset="0"/>
                    <a:ea typeface="DejaVu Sans" charset="0"/>
                    <a:cs typeface="Times New Roman" pitchFamily="18" charset="0"/>
                  </a:rPr>
                  <a:t>.</a:t>
                </a:r>
              </a:p>
              <a:p>
                <a:pPr marL="800100" lvl="1" indent="-342900">
                  <a:spcAft>
                    <a:spcPts val="0"/>
                  </a:spcAft>
                  <a:buFont typeface="Wingdings" pitchFamily="2" charset="2"/>
                  <a:buChar char="ü"/>
                  <a:defRPr/>
                </a:pPr>
                <a:r>
                  <a:rPr lang="en-US" altLang="zh-TW" sz="2000" spc="20" dirty="0" smtClean="0">
                    <a:latin typeface="Times New Roman" pitchFamily="18" charset="0"/>
                    <a:ea typeface="DejaVu Sans" charset="0"/>
                    <a:cs typeface="Times New Roman" pitchFamily="18" charset="0"/>
                  </a:rPr>
                  <a:t>A </a:t>
                </a:r>
                <a:r>
                  <a:rPr lang="en-US" altLang="zh-TW" sz="2000" b="1" i="1" spc="20" dirty="0">
                    <a:latin typeface="Times New Roman" pitchFamily="18" charset="0"/>
                    <a:ea typeface="DejaVu Sans" charset="0"/>
                    <a:cs typeface="Times New Roman" pitchFamily="18" charset="0"/>
                  </a:rPr>
                  <a:t>Hamilton circuit </a:t>
                </a:r>
                <a:r>
                  <a:rPr lang="en-US" altLang="zh-TW" sz="2000" spc="20" dirty="0">
                    <a:latin typeface="Times New Roman" pitchFamily="18" charset="0"/>
                    <a:ea typeface="DejaVu Sans" charset="0"/>
                    <a:cs typeface="Times New Roman" pitchFamily="18" charset="0"/>
                  </a:rPr>
                  <a:t>is a circuit that traverses each vertex in G exactly once.</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5: </a:t>
                </a:r>
                <a:r>
                  <a:rPr lang="en-US" altLang="zh-TW" sz="2000" spc="20" dirty="0">
                    <a:latin typeface="Times New Roman" pitchFamily="18" charset="0"/>
                    <a:ea typeface="DejaVu Sans" charset="0"/>
                    <a:cs typeface="Times New Roman" pitchFamily="18" charset="0"/>
                  </a:rPr>
                  <a:t> Which of the following graphs have </a:t>
                </a:r>
                <a:r>
                  <a:rPr lang="en-US" altLang="zh-TW" sz="2000" spc="20" dirty="0" smtClean="0">
                    <a:latin typeface="Times New Roman" pitchFamily="18" charset="0"/>
                    <a:ea typeface="DejaVu Sans" charset="0"/>
                    <a:cs typeface="Times New Roman" pitchFamily="18" charset="0"/>
                  </a:rPr>
                  <a:t>a </a:t>
                </a:r>
                <a:r>
                  <a:rPr lang="en-US" altLang="zh-TW" sz="2000" spc="20" dirty="0">
                    <a:latin typeface="Times New Roman" pitchFamily="18" charset="0"/>
                    <a:ea typeface="DejaVu Sans" charset="0"/>
                    <a:cs typeface="Times New Roman" pitchFamily="18" charset="0"/>
                  </a:rPr>
                  <a:t>Hamilton circuit or a Hamilton path? </a:t>
                </a: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marL="742950" lvl="1" indent="-285750">
                  <a:spcBef>
                    <a:spcPts val="0"/>
                  </a:spcBef>
                </a:pPr>
                <a:r>
                  <a:rPr lang="en-US" altLang="zh-TW" sz="2000" b="1" spc="20" dirty="0" smtClean="0">
                    <a:latin typeface="Times New Roman" pitchFamily="18" charset="0"/>
                    <a:ea typeface="DejaVu Sans" charset="0"/>
                    <a:cs typeface="Times New Roman" pitchFamily="18" charset="0"/>
                  </a:rPr>
                  <a:t>Solution: </a:t>
                </a:r>
                <a14:m>
                  <m:oMath xmlns:m="http://schemas.openxmlformats.org/officeDocument/2006/math">
                    <m:sSub>
                      <m:sSubPr>
                        <m:ctrlPr>
                          <a:rPr lang="en-US" altLang="zh-TW" sz="2000" i="1" spc="20">
                            <a:latin typeface="Cambria Math"/>
                            <a:cs typeface="Times New Roman" pitchFamily="18" charset="0"/>
                          </a:rPr>
                        </m:ctrlPr>
                      </m:sSubPr>
                      <m:e>
                        <m:r>
                          <m:rPr>
                            <m:sty m:val="p"/>
                          </m:rPr>
                          <a:rPr lang="en-US" altLang="zh-TW" sz="2000" spc="20">
                            <a:latin typeface="Cambria Math"/>
                            <a:cs typeface="Times New Roman" pitchFamily="18" charset="0"/>
                          </a:rPr>
                          <m:t>G</m:t>
                        </m:r>
                      </m:e>
                      <m:sub>
                        <m:r>
                          <a:rPr lang="en-US" altLang="zh-TW" sz="2000" spc="20">
                            <a:latin typeface="Cambria Math"/>
                            <a:cs typeface="Times New Roman" pitchFamily="18" charset="0"/>
                          </a:rPr>
                          <m:t>1</m:t>
                        </m:r>
                      </m:sub>
                    </m:sSub>
                  </m:oMath>
                </a14:m>
                <a:r>
                  <a:rPr lang="en-US" sz="2000" dirty="0">
                    <a:latin typeface="Times New Roman" pitchFamily="18" charset="0"/>
                    <a:cs typeface="Times New Roman" pitchFamily="18" charset="0"/>
                  </a:rPr>
                  <a:t> has a Hamilton circuit: a , b, c, d, e, a . There is no Hamilton circuit in</a:t>
                </a:r>
                <a14:m>
                  <m:oMath xmlns:m="http://schemas.openxmlformats.org/officeDocument/2006/math">
                    <m:r>
                      <a:rPr lang="en-US" altLang="zh-TW" sz="2000" b="0" i="0" spc="20" smtClean="0">
                        <a:latin typeface="Cambria Math"/>
                        <a:cs typeface="Times New Roman" pitchFamily="18" charset="0"/>
                      </a:rPr>
                      <m:t> </m:t>
                    </m:r>
                    <m:sSub>
                      <m:sSubPr>
                        <m:ctrlPr>
                          <a:rPr lang="en-US" altLang="zh-TW" sz="2000" i="1" spc="20">
                            <a:latin typeface="Cambria Math"/>
                            <a:cs typeface="Times New Roman" pitchFamily="18" charset="0"/>
                          </a:rPr>
                        </m:ctrlPr>
                      </m:sSubPr>
                      <m:e>
                        <m:r>
                          <m:rPr>
                            <m:sty m:val="p"/>
                          </m:rPr>
                          <a:rPr lang="en-US" altLang="zh-TW" sz="2000" spc="20">
                            <a:latin typeface="Cambria Math"/>
                            <a:cs typeface="Times New Roman" pitchFamily="18" charset="0"/>
                          </a:rPr>
                          <m:t>G</m:t>
                        </m:r>
                      </m:e>
                      <m:sub>
                        <m:r>
                          <a:rPr lang="en-US" altLang="zh-TW" sz="2000" i="1" spc="20">
                            <a:latin typeface="Cambria Math"/>
                            <a:cs typeface="Times New Roman" pitchFamily="18" charset="0"/>
                          </a:rPr>
                          <m:t>2 </m:t>
                        </m:r>
                      </m:sub>
                    </m:sSub>
                  </m:oMath>
                </a14:m>
                <a:r>
                  <a:rPr lang="en-US" sz="2000" dirty="0">
                    <a:latin typeface="Times New Roman" pitchFamily="18" charset="0"/>
                    <a:cs typeface="Times New Roman" pitchFamily="18" charset="0"/>
                  </a:rPr>
                  <a:t>(this </a:t>
                </a:r>
                <a:r>
                  <a:rPr lang="en-US" sz="2000" dirty="0" smtClean="0">
                    <a:latin typeface="Times New Roman" pitchFamily="18" charset="0"/>
                    <a:cs typeface="Times New Roman" pitchFamily="18" charset="0"/>
                  </a:rPr>
                  <a:t>can be </a:t>
                </a:r>
                <a:r>
                  <a:rPr lang="en-US" sz="2000" dirty="0">
                    <a:latin typeface="Times New Roman" pitchFamily="18" charset="0"/>
                    <a:cs typeface="Times New Roman" pitchFamily="18" charset="0"/>
                  </a:rPr>
                  <a:t>seen by noting that any circuit containing every vertex must contain the edge {a , b} twice</a:t>
                </a:r>
                <a:r>
                  <a:rPr lang="en-US" sz="2000" dirty="0" smtClean="0">
                    <a:latin typeface="Times New Roman" pitchFamily="18" charset="0"/>
                    <a:cs typeface="Times New Roman" pitchFamily="18" charset="0"/>
                  </a:rPr>
                  <a:t>), but </a:t>
                </a:r>
                <a14:m>
                  <m:oMath xmlns:m="http://schemas.openxmlformats.org/officeDocument/2006/math">
                    <m:sSub>
                      <m:sSubPr>
                        <m:ctrlPr>
                          <a:rPr lang="en-US" altLang="zh-TW" sz="2000" i="1" spc="20">
                            <a:latin typeface="Cambria Math"/>
                            <a:cs typeface="Times New Roman" pitchFamily="18" charset="0"/>
                          </a:rPr>
                        </m:ctrlPr>
                      </m:sSubPr>
                      <m:e>
                        <m:r>
                          <m:rPr>
                            <m:sty m:val="p"/>
                          </m:rPr>
                          <a:rPr lang="en-US" altLang="zh-TW" sz="2000" spc="20">
                            <a:latin typeface="Cambria Math"/>
                            <a:cs typeface="Times New Roman" pitchFamily="18" charset="0"/>
                          </a:rPr>
                          <m:t>G</m:t>
                        </m:r>
                      </m:e>
                      <m:sub>
                        <m:r>
                          <a:rPr lang="en-US" altLang="zh-TW" sz="2000" i="1" spc="20">
                            <a:latin typeface="Cambria Math"/>
                            <a:cs typeface="Times New Roman" pitchFamily="18" charset="0"/>
                          </a:rPr>
                          <m:t>2 </m:t>
                        </m:r>
                      </m:sub>
                    </m:sSub>
                  </m:oMath>
                </a14:m>
                <a:r>
                  <a:rPr lang="en-US" sz="2000" dirty="0">
                    <a:latin typeface="Times New Roman" pitchFamily="18" charset="0"/>
                    <a:cs typeface="Times New Roman" pitchFamily="18" charset="0"/>
                  </a:rPr>
                  <a:t>does have a Hamilton path, namely, a , b, c, </a:t>
                </a:r>
                <a:r>
                  <a:rPr lang="en-US" sz="2000" dirty="0" smtClean="0">
                    <a:latin typeface="Times New Roman" pitchFamily="18" charset="0"/>
                    <a:cs typeface="Times New Roman" pitchFamily="18" charset="0"/>
                  </a:rPr>
                  <a:t>d. </a:t>
                </a:r>
                <a14:m>
                  <m:oMath xmlns:m="http://schemas.openxmlformats.org/officeDocument/2006/math">
                    <m:sSub>
                      <m:sSubPr>
                        <m:ctrlPr>
                          <a:rPr lang="en-US" altLang="zh-TW" sz="2000" i="1" spc="20">
                            <a:latin typeface="Cambria Math"/>
                            <a:cs typeface="Times New Roman" pitchFamily="18" charset="0"/>
                          </a:rPr>
                        </m:ctrlPr>
                      </m:sSubPr>
                      <m:e>
                        <m:r>
                          <m:rPr>
                            <m:sty m:val="p"/>
                          </m:rPr>
                          <a:rPr lang="en-US" altLang="zh-TW" sz="2000" spc="20">
                            <a:latin typeface="Cambria Math"/>
                            <a:cs typeface="Times New Roman" pitchFamily="18" charset="0"/>
                          </a:rPr>
                          <m:t>G</m:t>
                        </m:r>
                      </m:e>
                      <m:sub>
                        <m:r>
                          <a:rPr lang="en-US" altLang="zh-TW" sz="2000" spc="20">
                            <a:latin typeface="Cambria Math"/>
                            <a:cs typeface="Times New Roman" pitchFamily="18" charset="0"/>
                          </a:rPr>
                          <m:t>3</m:t>
                        </m:r>
                      </m:sub>
                    </m:sSub>
                  </m:oMath>
                </a14:m>
                <a:r>
                  <a:rPr lang="en-US" sz="2000" dirty="0">
                    <a:latin typeface="Times New Roman" pitchFamily="18" charset="0"/>
                    <a:cs typeface="Times New Roman" pitchFamily="18" charset="0"/>
                  </a:rPr>
                  <a:t> has neither a Hamilton circuit nor </a:t>
                </a:r>
                <a:r>
                  <a:rPr lang="en-US" sz="2000" dirty="0" smtClean="0">
                    <a:latin typeface="Times New Roman" pitchFamily="18" charset="0"/>
                    <a:cs typeface="Times New Roman" pitchFamily="18" charset="0"/>
                  </a:rPr>
                  <a:t>a Hamilton </a:t>
                </a:r>
                <a:r>
                  <a:rPr lang="en-US" sz="2000" dirty="0">
                    <a:latin typeface="Times New Roman" pitchFamily="18" charset="0"/>
                    <a:cs typeface="Times New Roman" pitchFamily="18" charset="0"/>
                  </a:rPr>
                  <a:t>path, because any path containing all vertices must contain one of the edges {a, b</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 f}, and {c, d} more than once.</a:t>
                </a:r>
              </a:p>
            </p:txBody>
          </p:sp>
        </mc:Choice>
        <mc:Fallback xmlns="">
          <p:sp>
            <p:nvSpPr>
              <p:cNvPr id="20482" name="CustomShape 2"/>
              <p:cNvSpPr>
                <a:spLocks noRot="1" noChangeAspect="1" noMove="1" noResize="1" noEditPoints="1" noAdjustHandles="1" noChangeArrowheads="1" noChangeShapeType="1" noTextEdit="1"/>
              </p:cNvSpPr>
              <p:nvPr/>
            </p:nvSpPr>
            <p:spPr bwMode="auto">
              <a:xfrm>
                <a:off x="76200" y="838200"/>
                <a:ext cx="9067800" cy="5638800"/>
              </a:xfrm>
              <a:prstGeom prst="rect">
                <a:avLst/>
              </a:prstGeom>
              <a:blipFill rotWithShape="1">
                <a:blip r:embed="rId3"/>
                <a:stretch>
                  <a:fillRect t="-649" r="-1143" b="-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40</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8.5 Euler &amp; Hamilton Paths</a:t>
            </a:r>
          </a:p>
        </p:txBody>
      </p:sp>
      <p:grpSp>
        <p:nvGrpSpPr>
          <p:cNvPr id="6" name="群組 73"/>
          <p:cNvGrpSpPr>
            <a:grpSpLocks/>
          </p:cNvGrpSpPr>
          <p:nvPr/>
        </p:nvGrpSpPr>
        <p:grpSpPr bwMode="auto">
          <a:xfrm>
            <a:off x="1073150" y="2590800"/>
            <a:ext cx="2203450" cy="1924050"/>
            <a:chOff x="228600" y="4114800"/>
            <a:chExt cx="2203239" cy="1924110"/>
          </a:xfrm>
        </p:grpSpPr>
        <p:sp>
          <p:nvSpPr>
            <p:cNvPr id="7" name="AutoShape 11"/>
            <p:cNvSpPr>
              <a:spLocks noChangeArrowheads="1"/>
            </p:cNvSpPr>
            <p:nvPr/>
          </p:nvSpPr>
          <p:spPr bwMode="auto">
            <a:xfrm>
              <a:off x="1938559" y="4313238"/>
              <a:ext cx="147609" cy="1323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9" name="Text Box 12"/>
            <p:cNvSpPr txBox="1">
              <a:spLocks noChangeArrowheads="1"/>
            </p:cNvSpPr>
            <p:nvPr/>
          </p:nvSpPr>
          <p:spPr bwMode="auto">
            <a:xfrm>
              <a:off x="651880" y="41148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10" name="Line 23"/>
            <p:cNvSpPr>
              <a:spLocks noChangeShapeType="1"/>
            </p:cNvSpPr>
            <p:nvPr/>
          </p:nvSpPr>
          <p:spPr bwMode="auto">
            <a:xfrm flipV="1">
              <a:off x="990480" y="4379384"/>
              <a:ext cx="101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25"/>
            <p:cNvSpPr>
              <a:spLocks noChangeShapeType="1"/>
            </p:cNvSpPr>
            <p:nvPr/>
          </p:nvSpPr>
          <p:spPr bwMode="auto">
            <a:xfrm>
              <a:off x="990480" y="4379384"/>
              <a:ext cx="1143120" cy="802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AutoShape 30"/>
            <p:cNvSpPr>
              <a:spLocks noChangeArrowheads="1"/>
            </p:cNvSpPr>
            <p:nvPr/>
          </p:nvSpPr>
          <p:spPr bwMode="auto">
            <a:xfrm>
              <a:off x="2045910" y="5100453"/>
              <a:ext cx="147609" cy="1323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3" name="AutoShape 32"/>
            <p:cNvSpPr>
              <a:spLocks noChangeArrowheads="1"/>
            </p:cNvSpPr>
            <p:nvPr/>
          </p:nvSpPr>
          <p:spPr bwMode="auto">
            <a:xfrm>
              <a:off x="846679" y="5100453"/>
              <a:ext cx="147609" cy="1323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AutoShape 33"/>
            <p:cNvSpPr>
              <a:spLocks noChangeArrowheads="1"/>
            </p:cNvSpPr>
            <p:nvPr/>
          </p:nvSpPr>
          <p:spPr bwMode="auto">
            <a:xfrm>
              <a:off x="922759" y="4320530"/>
              <a:ext cx="147609" cy="1323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5" name="Line 34"/>
            <p:cNvSpPr>
              <a:spLocks noChangeShapeType="1"/>
            </p:cNvSpPr>
            <p:nvPr/>
          </p:nvSpPr>
          <p:spPr bwMode="auto">
            <a:xfrm flipH="1" flipV="1">
              <a:off x="2057400" y="4419600"/>
              <a:ext cx="762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23"/>
            <p:cNvSpPr>
              <a:spLocks noChangeShapeType="1"/>
            </p:cNvSpPr>
            <p:nvPr/>
          </p:nvSpPr>
          <p:spPr bwMode="auto">
            <a:xfrm flipV="1">
              <a:off x="914400" y="5181600"/>
              <a:ext cx="11512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ext Box 12"/>
            <p:cNvSpPr txBox="1">
              <a:spLocks noChangeArrowheads="1"/>
            </p:cNvSpPr>
            <p:nvPr/>
          </p:nvSpPr>
          <p:spPr bwMode="auto">
            <a:xfrm>
              <a:off x="2073999" y="4180946"/>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18" name="Text Box 12"/>
            <p:cNvSpPr txBox="1">
              <a:spLocks noChangeArrowheads="1"/>
            </p:cNvSpPr>
            <p:nvPr/>
          </p:nvSpPr>
          <p:spPr bwMode="auto">
            <a:xfrm>
              <a:off x="228600" y="4648200"/>
              <a:ext cx="455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G</a:t>
              </a:r>
              <a:r>
                <a:rPr lang="en-US" altLang="zh-TW" sz="2000" baseline="-25000">
                  <a:latin typeface="Times New Roman" pitchFamily="18" charset="0"/>
                  <a:cs typeface="Times New Roman" pitchFamily="18" charset="0"/>
                </a:rPr>
                <a:t>1</a:t>
              </a:r>
            </a:p>
          </p:txBody>
        </p:sp>
        <p:sp>
          <p:nvSpPr>
            <p:cNvPr id="19" name="Text Box 12"/>
            <p:cNvSpPr txBox="1">
              <a:spLocks noChangeArrowheads="1"/>
            </p:cNvSpPr>
            <p:nvPr/>
          </p:nvSpPr>
          <p:spPr bwMode="auto">
            <a:xfrm>
              <a:off x="2133359" y="502284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20" name="AutoShape 11"/>
            <p:cNvSpPr>
              <a:spLocks noChangeArrowheads="1"/>
            </p:cNvSpPr>
            <p:nvPr/>
          </p:nvSpPr>
          <p:spPr bwMode="auto">
            <a:xfrm>
              <a:off x="1447800" y="5638800"/>
              <a:ext cx="147609" cy="1323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1" name="Text Box 12"/>
            <p:cNvSpPr txBox="1">
              <a:spLocks noChangeArrowheads="1"/>
            </p:cNvSpPr>
            <p:nvPr/>
          </p:nvSpPr>
          <p:spPr bwMode="auto">
            <a:xfrm>
              <a:off x="1143000" y="56388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22" name="Text Box 12"/>
            <p:cNvSpPr txBox="1">
              <a:spLocks noChangeArrowheads="1"/>
            </p:cNvSpPr>
            <p:nvPr/>
          </p:nvSpPr>
          <p:spPr bwMode="auto">
            <a:xfrm>
              <a:off x="575800" y="5088996"/>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23" name="Line 25"/>
            <p:cNvSpPr>
              <a:spLocks noChangeShapeType="1"/>
            </p:cNvSpPr>
            <p:nvPr/>
          </p:nvSpPr>
          <p:spPr bwMode="auto">
            <a:xfrm>
              <a:off x="914400" y="5181600"/>
              <a:ext cx="6096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34"/>
            <p:cNvSpPr>
              <a:spLocks noChangeShapeType="1"/>
            </p:cNvSpPr>
            <p:nvPr/>
          </p:nvSpPr>
          <p:spPr bwMode="auto">
            <a:xfrm flipV="1">
              <a:off x="1524001" y="5181600"/>
              <a:ext cx="609600" cy="5074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34"/>
            <p:cNvSpPr>
              <a:spLocks noChangeShapeType="1"/>
            </p:cNvSpPr>
            <p:nvPr/>
          </p:nvSpPr>
          <p:spPr bwMode="auto">
            <a:xfrm flipV="1">
              <a:off x="914400" y="4419600"/>
              <a:ext cx="1059017" cy="7360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p:cNvSpPr>
              <a:spLocks noChangeShapeType="1"/>
            </p:cNvSpPr>
            <p:nvPr/>
          </p:nvSpPr>
          <p:spPr bwMode="auto">
            <a:xfrm flipH="1">
              <a:off x="914400" y="4343400"/>
              <a:ext cx="76200"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7" name="群組 66"/>
          <p:cNvGrpSpPr>
            <a:grpSpLocks/>
          </p:cNvGrpSpPr>
          <p:nvPr/>
        </p:nvGrpSpPr>
        <p:grpSpPr bwMode="auto">
          <a:xfrm>
            <a:off x="3429000" y="2590800"/>
            <a:ext cx="2057400" cy="1558925"/>
            <a:chOff x="3048000" y="4191000"/>
            <a:chExt cx="2057480" cy="1558479"/>
          </a:xfrm>
        </p:grpSpPr>
        <p:sp>
          <p:nvSpPr>
            <p:cNvPr id="28" name="Line 23"/>
            <p:cNvSpPr>
              <a:spLocks noChangeShapeType="1"/>
            </p:cNvSpPr>
            <p:nvPr/>
          </p:nvSpPr>
          <p:spPr bwMode="auto">
            <a:xfrm flipV="1">
              <a:off x="3582763" y="4467123"/>
              <a:ext cx="113689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AutoShape 11"/>
            <p:cNvSpPr>
              <a:spLocks noChangeArrowheads="1"/>
            </p:cNvSpPr>
            <p:nvPr/>
          </p:nvSpPr>
          <p:spPr bwMode="auto">
            <a:xfrm>
              <a:off x="4652289" y="4371761"/>
              <a:ext cx="145703" cy="12057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0" name="Text Box 12"/>
            <p:cNvSpPr txBox="1">
              <a:spLocks noChangeArrowheads="1"/>
            </p:cNvSpPr>
            <p:nvPr/>
          </p:nvSpPr>
          <p:spPr bwMode="auto">
            <a:xfrm>
              <a:off x="3248536" y="4191000"/>
              <a:ext cx="319500" cy="41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31" name="AutoShape 30"/>
            <p:cNvSpPr>
              <a:spLocks noChangeArrowheads="1"/>
            </p:cNvSpPr>
            <p:nvPr/>
          </p:nvSpPr>
          <p:spPr bwMode="auto">
            <a:xfrm>
              <a:off x="4665447" y="5378045"/>
              <a:ext cx="145703" cy="12057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2" name="AutoShape 32"/>
            <p:cNvSpPr>
              <a:spLocks noChangeArrowheads="1"/>
            </p:cNvSpPr>
            <p:nvPr/>
          </p:nvSpPr>
          <p:spPr bwMode="auto">
            <a:xfrm>
              <a:off x="3515917" y="5396075"/>
              <a:ext cx="145703" cy="12057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3" name="AutoShape 33"/>
            <p:cNvSpPr>
              <a:spLocks noChangeArrowheads="1"/>
            </p:cNvSpPr>
            <p:nvPr/>
          </p:nvSpPr>
          <p:spPr bwMode="auto">
            <a:xfrm>
              <a:off x="3515917" y="4410190"/>
              <a:ext cx="145703" cy="12057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4" name="Line 34"/>
            <p:cNvSpPr>
              <a:spLocks noChangeShapeType="1"/>
            </p:cNvSpPr>
            <p:nvPr/>
          </p:nvSpPr>
          <p:spPr bwMode="auto">
            <a:xfrm flipV="1">
              <a:off x="3623291" y="4432014"/>
              <a:ext cx="1136371" cy="10243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23"/>
            <p:cNvSpPr>
              <a:spLocks noChangeShapeType="1"/>
            </p:cNvSpPr>
            <p:nvPr/>
          </p:nvSpPr>
          <p:spPr bwMode="auto">
            <a:xfrm flipV="1">
              <a:off x="3582763" y="5463444"/>
              <a:ext cx="113637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Text Box 12"/>
            <p:cNvSpPr txBox="1">
              <a:spLocks noChangeArrowheads="1"/>
            </p:cNvSpPr>
            <p:nvPr/>
          </p:nvSpPr>
          <p:spPr bwMode="auto">
            <a:xfrm>
              <a:off x="4785980" y="4251253"/>
              <a:ext cx="319500" cy="41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37" name="Text Box 12"/>
            <p:cNvSpPr txBox="1">
              <a:spLocks noChangeArrowheads="1"/>
            </p:cNvSpPr>
            <p:nvPr/>
          </p:nvSpPr>
          <p:spPr bwMode="auto">
            <a:xfrm>
              <a:off x="3048000" y="4733283"/>
              <a:ext cx="455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G</a:t>
              </a:r>
              <a:r>
                <a:rPr lang="en-US" altLang="zh-TW" sz="2000" baseline="-25000">
                  <a:latin typeface="Times New Roman" pitchFamily="18" charset="0"/>
                  <a:cs typeface="Times New Roman" pitchFamily="18" charset="0"/>
                </a:rPr>
                <a:t>2</a:t>
              </a:r>
            </a:p>
          </p:txBody>
        </p:sp>
        <p:sp>
          <p:nvSpPr>
            <p:cNvPr id="38" name="Text Box 12"/>
            <p:cNvSpPr txBox="1">
              <a:spLocks noChangeArrowheads="1"/>
            </p:cNvSpPr>
            <p:nvPr/>
          </p:nvSpPr>
          <p:spPr bwMode="auto">
            <a:xfrm>
              <a:off x="4785980" y="5275567"/>
              <a:ext cx="301220" cy="41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39" name="Text Box 12"/>
            <p:cNvSpPr txBox="1">
              <a:spLocks noChangeArrowheads="1"/>
            </p:cNvSpPr>
            <p:nvPr/>
          </p:nvSpPr>
          <p:spPr bwMode="auto">
            <a:xfrm>
              <a:off x="3248536" y="5335821"/>
              <a:ext cx="319500" cy="41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40" name="Line 25"/>
            <p:cNvSpPr>
              <a:spLocks noChangeShapeType="1"/>
            </p:cNvSpPr>
            <p:nvPr/>
          </p:nvSpPr>
          <p:spPr bwMode="auto">
            <a:xfrm flipH="1">
              <a:off x="4760189" y="4432014"/>
              <a:ext cx="0" cy="10243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 name="群組 72"/>
          <p:cNvGrpSpPr>
            <a:grpSpLocks/>
          </p:cNvGrpSpPr>
          <p:nvPr/>
        </p:nvGrpSpPr>
        <p:grpSpPr bwMode="auto">
          <a:xfrm>
            <a:off x="5840412" y="2362200"/>
            <a:ext cx="2693988" cy="2152650"/>
            <a:chOff x="5562600" y="3962400"/>
            <a:chExt cx="2693598" cy="2152710"/>
          </a:xfrm>
        </p:grpSpPr>
        <p:sp>
          <p:nvSpPr>
            <p:cNvPr id="42" name="Line 23"/>
            <p:cNvSpPr>
              <a:spLocks noChangeShapeType="1"/>
            </p:cNvSpPr>
            <p:nvPr/>
          </p:nvSpPr>
          <p:spPr bwMode="auto">
            <a:xfrm flipV="1">
              <a:off x="5688000" y="4400446"/>
              <a:ext cx="82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AutoShape 11"/>
            <p:cNvSpPr>
              <a:spLocks noChangeArrowheads="1"/>
            </p:cNvSpPr>
            <p:nvPr/>
          </p:nvSpPr>
          <p:spPr bwMode="auto">
            <a:xfrm>
              <a:off x="6432530" y="4301795"/>
              <a:ext cx="121931" cy="12473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4" name="Text Box 12"/>
            <p:cNvSpPr txBox="1">
              <a:spLocks noChangeArrowheads="1"/>
            </p:cNvSpPr>
            <p:nvPr/>
          </p:nvSpPr>
          <p:spPr bwMode="auto">
            <a:xfrm>
              <a:off x="5562600" y="3962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45" name="Line 25"/>
            <p:cNvSpPr>
              <a:spLocks noChangeShapeType="1"/>
            </p:cNvSpPr>
            <p:nvPr/>
          </p:nvSpPr>
          <p:spPr bwMode="auto">
            <a:xfrm>
              <a:off x="6477000" y="43920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AutoShape 30"/>
            <p:cNvSpPr>
              <a:spLocks noChangeArrowheads="1"/>
            </p:cNvSpPr>
            <p:nvPr/>
          </p:nvSpPr>
          <p:spPr bwMode="auto">
            <a:xfrm>
              <a:off x="6443542" y="5342784"/>
              <a:ext cx="121931" cy="12473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7" name="AutoShape 32"/>
            <p:cNvSpPr>
              <a:spLocks noChangeArrowheads="1"/>
            </p:cNvSpPr>
            <p:nvPr/>
          </p:nvSpPr>
          <p:spPr bwMode="auto">
            <a:xfrm>
              <a:off x="5633958" y="5361435"/>
              <a:ext cx="121931" cy="12473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8" name="AutoShape 33"/>
            <p:cNvSpPr>
              <a:spLocks noChangeArrowheads="1"/>
            </p:cNvSpPr>
            <p:nvPr/>
          </p:nvSpPr>
          <p:spPr bwMode="auto">
            <a:xfrm>
              <a:off x="5633958" y="4341550"/>
              <a:ext cx="121931" cy="12473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9" name="Line 23"/>
            <p:cNvSpPr>
              <a:spLocks noChangeShapeType="1"/>
            </p:cNvSpPr>
            <p:nvPr/>
          </p:nvSpPr>
          <p:spPr bwMode="auto">
            <a:xfrm flipV="1">
              <a:off x="5688000" y="5431128"/>
              <a:ext cx="237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Text Box 12"/>
            <p:cNvSpPr txBox="1">
              <a:spLocks noChangeArrowheads="1"/>
            </p:cNvSpPr>
            <p:nvPr/>
          </p:nvSpPr>
          <p:spPr bwMode="auto">
            <a:xfrm>
              <a:off x="6324600" y="3962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51" name="Text Box 12"/>
            <p:cNvSpPr txBox="1">
              <a:spLocks noChangeArrowheads="1"/>
            </p:cNvSpPr>
            <p:nvPr/>
          </p:nvSpPr>
          <p:spPr bwMode="auto">
            <a:xfrm>
              <a:off x="6248400" y="5715000"/>
              <a:ext cx="455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G</a:t>
              </a:r>
              <a:r>
                <a:rPr lang="en-US" altLang="zh-TW" sz="2000" baseline="-25000">
                  <a:latin typeface="Times New Roman" pitchFamily="18" charset="0"/>
                  <a:cs typeface="Times New Roman" pitchFamily="18" charset="0"/>
                </a:rPr>
                <a:t>3</a:t>
              </a:r>
            </a:p>
          </p:txBody>
        </p:sp>
        <p:sp>
          <p:nvSpPr>
            <p:cNvPr id="52" name="Text Box 12"/>
            <p:cNvSpPr txBox="1">
              <a:spLocks noChangeArrowheads="1"/>
            </p:cNvSpPr>
            <p:nvPr/>
          </p:nvSpPr>
          <p:spPr bwMode="auto">
            <a:xfrm>
              <a:off x="5578018" y="5397754"/>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53" name="AutoShape 11"/>
            <p:cNvSpPr>
              <a:spLocks noChangeArrowheads="1"/>
            </p:cNvSpPr>
            <p:nvPr/>
          </p:nvSpPr>
          <p:spPr bwMode="auto">
            <a:xfrm>
              <a:off x="7236000" y="5335422"/>
              <a:ext cx="121931" cy="12473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4" name="Text Box 12"/>
            <p:cNvSpPr txBox="1">
              <a:spLocks noChangeArrowheads="1"/>
            </p:cNvSpPr>
            <p:nvPr/>
          </p:nvSpPr>
          <p:spPr bwMode="auto">
            <a:xfrm>
              <a:off x="7162800" y="533400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55" name="Text Box 12"/>
            <p:cNvSpPr txBox="1">
              <a:spLocks noChangeArrowheads="1"/>
            </p:cNvSpPr>
            <p:nvPr/>
          </p:nvSpPr>
          <p:spPr bwMode="auto">
            <a:xfrm>
              <a:off x="6432530" y="5397754"/>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56" name="Line 25"/>
            <p:cNvSpPr>
              <a:spLocks noChangeShapeType="1"/>
            </p:cNvSpPr>
            <p:nvPr/>
          </p:nvSpPr>
          <p:spPr bwMode="auto">
            <a:xfrm flipH="1">
              <a:off x="6522827" y="4364126"/>
              <a:ext cx="0" cy="10596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AutoShape 11"/>
            <p:cNvSpPr>
              <a:spLocks noChangeArrowheads="1"/>
            </p:cNvSpPr>
            <p:nvPr/>
          </p:nvSpPr>
          <p:spPr bwMode="auto">
            <a:xfrm>
              <a:off x="7239000" y="4320000"/>
              <a:ext cx="121931" cy="12473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8" name="Line 25"/>
            <p:cNvSpPr>
              <a:spLocks noChangeShapeType="1"/>
            </p:cNvSpPr>
            <p:nvPr/>
          </p:nvSpPr>
          <p:spPr bwMode="auto">
            <a:xfrm flipH="1">
              <a:off x="7315200" y="4356000"/>
              <a:ext cx="0" cy="10596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AutoShape 11"/>
            <p:cNvSpPr>
              <a:spLocks noChangeArrowheads="1"/>
            </p:cNvSpPr>
            <p:nvPr/>
          </p:nvSpPr>
          <p:spPr bwMode="auto">
            <a:xfrm>
              <a:off x="7992000" y="5334000"/>
              <a:ext cx="121931" cy="12473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0" name="Text Box 12"/>
            <p:cNvSpPr txBox="1">
              <a:spLocks noChangeArrowheads="1"/>
            </p:cNvSpPr>
            <p:nvPr/>
          </p:nvSpPr>
          <p:spPr bwMode="auto">
            <a:xfrm>
              <a:off x="7162800" y="3962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g</a:t>
              </a:r>
            </a:p>
          </p:txBody>
        </p:sp>
        <p:sp>
          <p:nvSpPr>
            <p:cNvPr id="61" name="Text Box 12"/>
            <p:cNvSpPr txBox="1">
              <a:spLocks noChangeArrowheads="1"/>
            </p:cNvSpPr>
            <p:nvPr/>
          </p:nvSpPr>
          <p:spPr bwMode="auto">
            <a:xfrm>
              <a:off x="8001000" y="5334000"/>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f</a:t>
              </a:r>
            </a:p>
          </p:txBody>
        </p:sp>
      </p:grpSp>
    </p:spTree>
    <p:extLst>
      <p:ext uri="{BB962C8B-B14F-4D97-AF65-F5344CB8AC3E}">
        <p14:creationId xmlns:p14="http://schemas.microsoft.com/office/powerpoint/2010/main" val="413960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Theorem 3</a:t>
            </a:r>
            <a:r>
              <a:rPr lang="en-US" sz="2000" b="1" dirty="0" smtClean="0">
                <a:latin typeface="Times New Roman" pitchFamily="18" charset="0"/>
                <a:cs typeface="Times New Roman" pitchFamily="18" charset="0"/>
              </a:rPr>
              <a:t>: </a:t>
            </a:r>
            <a:endParaRPr lang="en-US" altLang="zh-TW" sz="2000" dirty="0" smtClean="0">
              <a:latin typeface="Times New Roman" pitchFamily="18" charset="0"/>
              <a:cs typeface="Times New Roman" pitchFamily="18" charset="0"/>
            </a:endParaRPr>
          </a:p>
          <a:p>
            <a:pPr lvl="1">
              <a:buFont typeface="Wingdings" pitchFamily="2" charset="2"/>
              <a:buNone/>
            </a:pPr>
            <a:r>
              <a:rPr lang="en-US" altLang="zh-TW" sz="2000" dirty="0">
                <a:latin typeface="Times New Roman" pitchFamily="18" charset="0"/>
                <a:cs typeface="Times New Roman" pitchFamily="18" charset="0"/>
              </a:rPr>
              <a:t>If (but not only if)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 is a simple graph with </a:t>
            </a:r>
            <a:r>
              <a:rPr lang="en-US" altLang="zh-TW" sz="2000" i="1" dirty="0">
                <a:solidFill>
                  <a:srgbClr val="FF0000"/>
                </a:solidFill>
                <a:latin typeface="Times New Roman" pitchFamily="18" charset="0"/>
                <a:cs typeface="Times New Roman" pitchFamily="18" charset="0"/>
              </a:rPr>
              <a:t>n</a:t>
            </a:r>
            <a:r>
              <a:rPr lang="en-US" altLang="zh-TW" sz="2000" dirty="0">
                <a:solidFill>
                  <a:srgbClr val="FF0000"/>
                </a:solidFill>
                <a:latin typeface="Times New Roman" pitchFamily="18" charset="0"/>
                <a:cs typeface="Times New Roman" pitchFamily="18" charset="0"/>
                <a:sym typeface="Symbol" pitchFamily="18" charset="2"/>
              </a:rPr>
              <a:t>3</a:t>
            </a:r>
            <a:r>
              <a:rPr lang="en-US" altLang="zh-TW" sz="2000" i="1" dirty="0">
                <a:latin typeface="Times New Roman" pitchFamily="18" charset="0"/>
                <a:cs typeface="Times New Roman" pitchFamily="18" charset="0"/>
              </a:rPr>
              <a:t> </a:t>
            </a:r>
            <a:r>
              <a:rPr lang="en-US" altLang="zh-TW" sz="2000" dirty="0">
                <a:latin typeface="Times New Roman" pitchFamily="18" charset="0"/>
                <a:cs typeface="Times New Roman" pitchFamily="18" charset="0"/>
              </a:rPr>
              <a:t>vertices </a:t>
            </a:r>
            <a:r>
              <a:rPr lang="en-US" altLang="zh-TW" sz="2000" dirty="0">
                <a:latin typeface="Times New Roman" pitchFamily="18" charset="0"/>
                <a:cs typeface="Times New Roman" pitchFamily="18" charset="0"/>
                <a:sym typeface="Symbol" pitchFamily="18" charset="2"/>
              </a:rPr>
              <a:t>such that the degree of every vertex in </a:t>
            </a:r>
            <a:r>
              <a:rPr lang="en-US" altLang="zh-TW" sz="2000" i="1" dirty="0">
                <a:solidFill>
                  <a:srgbClr val="FF0000"/>
                </a:solidFill>
                <a:latin typeface="Times New Roman" pitchFamily="18" charset="0"/>
                <a:cs typeface="Times New Roman" pitchFamily="18" charset="0"/>
                <a:sym typeface="Symbol" pitchFamily="18" charset="2"/>
              </a:rPr>
              <a:t>G</a:t>
            </a:r>
            <a:r>
              <a:rPr lang="en-US" altLang="zh-TW" sz="2000" dirty="0">
                <a:solidFill>
                  <a:srgbClr val="FF0000"/>
                </a:solidFill>
                <a:latin typeface="Times New Roman" pitchFamily="18" charset="0"/>
                <a:cs typeface="Times New Roman" pitchFamily="18" charset="0"/>
                <a:sym typeface="Symbol" pitchFamily="18" charset="2"/>
              </a:rPr>
              <a:t> is at least </a:t>
            </a:r>
            <a:r>
              <a:rPr lang="en-US" altLang="zh-TW" sz="2000" i="1" dirty="0">
                <a:solidFill>
                  <a:srgbClr val="FF0000"/>
                </a:solidFill>
                <a:latin typeface="Times New Roman" pitchFamily="18" charset="0"/>
                <a:cs typeface="Times New Roman" pitchFamily="18" charset="0"/>
                <a:sym typeface="Symbol" pitchFamily="18" charset="2"/>
              </a:rPr>
              <a:t>n</a:t>
            </a:r>
            <a:r>
              <a:rPr lang="en-US" altLang="zh-TW" sz="2000" dirty="0">
                <a:solidFill>
                  <a:srgbClr val="FF0000"/>
                </a:solidFill>
                <a:latin typeface="Times New Roman" pitchFamily="18" charset="0"/>
                <a:cs typeface="Times New Roman" pitchFamily="18" charset="0"/>
                <a:sym typeface="Symbol" pitchFamily="18" charset="2"/>
              </a:rPr>
              <a:t>/2</a:t>
            </a:r>
            <a:r>
              <a:rPr lang="en-US" altLang="zh-TW" sz="2000" dirty="0">
                <a:latin typeface="Times New Roman" pitchFamily="18" charset="0"/>
                <a:cs typeface="Times New Roman" pitchFamily="18" charset="0"/>
                <a:sym typeface="Symbol" pitchFamily="18" charset="2"/>
              </a:rPr>
              <a:t>, then </a:t>
            </a:r>
            <a:r>
              <a:rPr lang="en-US" altLang="zh-TW" sz="2000" i="1" dirty="0">
                <a:latin typeface="Times New Roman" pitchFamily="18" charset="0"/>
                <a:cs typeface="Times New Roman" pitchFamily="18" charset="0"/>
                <a:sym typeface="Symbol" pitchFamily="18" charset="2"/>
              </a:rPr>
              <a:t>G</a:t>
            </a:r>
            <a:r>
              <a:rPr lang="en-US" altLang="zh-TW" sz="2000" dirty="0">
                <a:latin typeface="Times New Roman" pitchFamily="18" charset="0"/>
                <a:cs typeface="Times New Roman" pitchFamily="18" charset="0"/>
                <a:sym typeface="Symbol" pitchFamily="18" charset="2"/>
              </a:rPr>
              <a:t> has a </a:t>
            </a:r>
            <a:r>
              <a:rPr lang="en-US" altLang="zh-TW" sz="2000" dirty="0">
                <a:solidFill>
                  <a:srgbClr val="FF0000"/>
                </a:solidFill>
                <a:latin typeface="Times New Roman" pitchFamily="18" charset="0"/>
                <a:cs typeface="Times New Roman" pitchFamily="18" charset="0"/>
                <a:sym typeface="Symbol" pitchFamily="18" charset="2"/>
              </a:rPr>
              <a:t>Hamilton circuit</a:t>
            </a:r>
            <a:r>
              <a:rPr lang="en-US" altLang="zh-TW" sz="2000" dirty="0">
                <a:latin typeface="Times New Roman" pitchFamily="18" charset="0"/>
                <a:cs typeface="Times New Roman" pitchFamily="18" charset="0"/>
                <a:sym typeface="Symbol" pitchFamily="18" charset="2"/>
              </a:rPr>
              <a:t>. </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a:t>
            </a: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a:p>
            <a:pPr lvl="1"/>
            <a:r>
              <a:rPr lang="en-US" altLang="zh-TW" sz="2000" b="1" spc="20" dirty="0" smtClean="0">
                <a:latin typeface="Times New Roman" pitchFamily="18" charset="0"/>
                <a:ea typeface="DejaVu Sans" charset="0"/>
                <a:cs typeface="Times New Roman" pitchFamily="18" charset="0"/>
              </a:rPr>
              <a:t> </a:t>
            </a:r>
            <a:r>
              <a:rPr lang="en-US" altLang="zh-TW" sz="2000" dirty="0">
                <a:solidFill>
                  <a:srgbClr val="000000"/>
                </a:solidFill>
                <a:latin typeface="Times New Roman" pitchFamily="18" charset="0"/>
                <a:cs typeface="Times New Roman" pitchFamily="18" charset="0"/>
                <a:sym typeface="Symbol" pitchFamily="18" charset="2"/>
              </a:rPr>
              <a:t>each vertex has </a:t>
            </a:r>
            <a:r>
              <a:rPr lang="en-US" altLang="zh-TW" sz="2000" dirty="0" err="1">
                <a:solidFill>
                  <a:srgbClr val="000000"/>
                </a:solidFill>
                <a:latin typeface="Times New Roman" pitchFamily="18" charset="0"/>
                <a:cs typeface="Times New Roman" pitchFamily="18" charset="0"/>
                <a:sym typeface="Symbol" pitchFamily="18" charset="2"/>
              </a:rPr>
              <a:t>deg</a:t>
            </a:r>
            <a:r>
              <a:rPr lang="en-US" altLang="zh-TW" sz="2000" dirty="0">
                <a:solidFill>
                  <a:srgbClr val="000000"/>
                </a:solidFill>
                <a:latin typeface="Times New Roman" pitchFamily="18" charset="0"/>
                <a:cs typeface="Times New Roman" pitchFamily="18" charset="0"/>
                <a:sym typeface="Symbol" pitchFamily="18" charset="2"/>
              </a:rPr>
              <a:t> </a:t>
            </a:r>
            <a:r>
              <a:rPr lang="en-US" altLang="zh-TW" sz="2000" i="1" dirty="0">
                <a:latin typeface="Times New Roman" pitchFamily="18" charset="0"/>
                <a:cs typeface="Times New Roman" pitchFamily="18" charset="0"/>
                <a:sym typeface="Symbol" pitchFamily="18" charset="2"/>
              </a:rPr>
              <a:t> n</a:t>
            </a:r>
            <a:r>
              <a:rPr lang="en-US" altLang="zh-TW" sz="2000" dirty="0">
                <a:latin typeface="Times New Roman" pitchFamily="18" charset="0"/>
                <a:cs typeface="Times New Roman" pitchFamily="18" charset="0"/>
                <a:sym typeface="Symbol" pitchFamily="18" charset="2"/>
              </a:rPr>
              <a:t>/2 </a:t>
            </a:r>
            <a:r>
              <a:rPr lang="en-US" altLang="zh-TW" sz="2000" dirty="0">
                <a:solidFill>
                  <a:srgbClr val="000000"/>
                </a:solidFill>
                <a:latin typeface="Times New Roman" pitchFamily="18" charset="0"/>
                <a:cs typeface="Times New Roman" pitchFamily="18" charset="0"/>
                <a:sym typeface="Symbol" pitchFamily="18" charset="2"/>
              </a:rPr>
              <a:t>=3.5</a:t>
            </a:r>
          </a:p>
          <a:p>
            <a:pPr lvl="1"/>
            <a:r>
              <a:rPr lang="en-US" altLang="zh-TW" sz="2000" dirty="0">
                <a:solidFill>
                  <a:srgbClr val="000000"/>
                </a:solidFill>
                <a:latin typeface="Times New Roman" pitchFamily="18" charset="0"/>
                <a:cs typeface="Times New Roman" pitchFamily="18" charset="0"/>
                <a:sym typeface="Symbol" pitchFamily="18" charset="2"/>
              </a:rPr>
              <a:t>Hamilton circuit </a:t>
            </a:r>
            <a:r>
              <a:rPr lang="en-US" altLang="zh-TW" sz="2000" dirty="0" smtClean="0">
                <a:solidFill>
                  <a:srgbClr val="000000"/>
                </a:solidFill>
                <a:latin typeface="Times New Roman" pitchFamily="18" charset="0"/>
                <a:cs typeface="Times New Roman" pitchFamily="18" charset="0"/>
                <a:sym typeface="Symbol" pitchFamily="18" charset="2"/>
              </a:rPr>
              <a:t>exists: </a:t>
            </a:r>
            <a:r>
              <a:rPr lang="en-US" altLang="zh-TW" sz="2000" i="1" dirty="0">
                <a:solidFill>
                  <a:srgbClr val="000000"/>
                </a:solidFill>
                <a:latin typeface="Times New Roman" pitchFamily="18" charset="0"/>
                <a:cs typeface="Times New Roman" pitchFamily="18" charset="0"/>
                <a:sym typeface="Symbol" pitchFamily="18" charset="2"/>
              </a:rPr>
              <a:t>a, c, e, g, b, d, f, a</a:t>
            </a:r>
            <a:endParaRPr lang="zh-TW" altLang="en-US" sz="2000" i="1" dirty="0">
              <a:latin typeface="Times New Roman" pitchFamily="18"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41</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8.5 Euler &amp; Hamilton Paths</a:t>
            </a:r>
          </a:p>
        </p:txBody>
      </p:sp>
      <p:grpSp>
        <p:nvGrpSpPr>
          <p:cNvPr id="6" name="群組 48"/>
          <p:cNvGrpSpPr>
            <a:grpSpLocks/>
          </p:cNvGrpSpPr>
          <p:nvPr/>
        </p:nvGrpSpPr>
        <p:grpSpPr bwMode="auto">
          <a:xfrm>
            <a:off x="2157444" y="1657340"/>
            <a:ext cx="3252756" cy="2762260"/>
            <a:chOff x="533400" y="3505200"/>
            <a:chExt cx="3252410" cy="2762310"/>
          </a:xfrm>
        </p:grpSpPr>
        <p:sp>
          <p:nvSpPr>
            <p:cNvPr id="7" name="Line 23"/>
            <p:cNvSpPr>
              <a:spLocks noChangeShapeType="1"/>
            </p:cNvSpPr>
            <p:nvPr/>
          </p:nvSpPr>
          <p:spPr bwMode="auto">
            <a:xfrm flipV="1">
              <a:off x="1219200" y="3886200"/>
              <a:ext cx="1447800" cy="1676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AutoShape 11"/>
            <p:cNvSpPr>
              <a:spLocks noChangeArrowheads="1"/>
            </p:cNvSpPr>
            <p:nvPr/>
          </p:nvSpPr>
          <p:spPr bwMode="auto">
            <a:xfrm>
              <a:off x="2590800" y="3821719"/>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0" name="Text Box 12"/>
            <p:cNvSpPr txBox="1">
              <a:spLocks noChangeArrowheads="1"/>
            </p:cNvSpPr>
            <p:nvPr/>
          </p:nvSpPr>
          <p:spPr bwMode="auto">
            <a:xfrm>
              <a:off x="1142962" y="3581381"/>
              <a:ext cx="287426" cy="3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11" name="Line 23"/>
            <p:cNvSpPr>
              <a:spLocks noChangeShapeType="1"/>
            </p:cNvSpPr>
            <p:nvPr/>
          </p:nvSpPr>
          <p:spPr bwMode="auto">
            <a:xfrm flipH="1">
              <a:off x="1219199" y="3889087"/>
              <a:ext cx="224003" cy="16735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AutoShape 30"/>
            <p:cNvSpPr>
              <a:spLocks noChangeArrowheads="1"/>
            </p:cNvSpPr>
            <p:nvPr/>
          </p:nvSpPr>
          <p:spPr bwMode="auto">
            <a:xfrm>
              <a:off x="3332928" y="4487347"/>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3" name="AutoShape 32"/>
            <p:cNvSpPr>
              <a:spLocks noChangeArrowheads="1"/>
            </p:cNvSpPr>
            <p:nvPr/>
          </p:nvSpPr>
          <p:spPr bwMode="auto">
            <a:xfrm>
              <a:off x="1998011" y="5821737"/>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AutoShape 33"/>
            <p:cNvSpPr>
              <a:spLocks noChangeArrowheads="1"/>
            </p:cNvSpPr>
            <p:nvPr/>
          </p:nvSpPr>
          <p:spPr bwMode="auto">
            <a:xfrm>
              <a:off x="1380996" y="3834906"/>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5" name="Line 34"/>
            <p:cNvSpPr>
              <a:spLocks noChangeShapeType="1"/>
            </p:cNvSpPr>
            <p:nvPr/>
          </p:nvSpPr>
          <p:spPr bwMode="auto">
            <a:xfrm flipH="1" flipV="1">
              <a:off x="1447800" y="3886201"/>
              <a:ext cx="1955116" cy="671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23"/>
            <p:cNvSpPr>
              <a:spLocks noChangeShapeType="1"/>
            </p:cNvSpPr>
            <p:nvPr/>
          </p:nvSpPr>
          <p:spPr bwMode="auto">
            <a:xfrm flipV="1">
              <a:off x="1219200" y="4572000"/>
              <a:ext cx="2133601"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ext Box 12"/>
            <p:cNvSpPr txBox="1">
              <a:spLocks noChangeArrowheads="1"/>
            </p:cNvSpPr>
            <p:nvPr/>
          </p:nvSpPr>
          <p:spPr bwMode="auto">
            <a:xfrm>
              <a:off x="2493069" y="35052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18" name="Text Box 12"/>
            <p:cNvSpPr txBox="1">
              <a:spLocks noChangeArrowheads="1"/>
            </p:cNvSpPr>
            <p:nvPr/>
          </p:nvSpPr>
          <p:spPr bwMode="auto">
            <a:xfrm>
              <a:off x="2971800" y="5334000"/>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f</a:t>
              </a:r>
            </a:p>
          </p:txBody>
        </p:sp>
        <p:sp>
          <p:nvSpPr>
            <p:cNvPr id="19" name="AutoShape 11"/>
            <p:cNvSpPr>
              <a:spLocks noChangeArrowheads="1"/>
            </p:cNvSpPr>
            <p:nvPr/>
          </p:nvSpPr>
          <p:spPr bwMode="auto">
            <a:xfrm>
              <a:off x="743365" y="4557501"/>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0" name="Text Box 12"/>
            <p:cNvSpPr txBox="1">
              <a:spLocks noChangeArrowheads="1"/>
            </p:cNvSpPr>
            <p:nvPr/>
          </p:nvSpPr>
          <p:spPr bwMode="auto">
            <a:xfrm>
              <a:off x="838200" y="5486400"/>
              <a:ext cx="287426" cy="3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21" name="Text Box 12"/>
            <p:cNvSpPr txBox="1">
              <a:spLocks noChangeArrowheads="1"/>
            </p:cNvSpPr>
            <p:nvPr/>
          </p:nvSpPr>
          <p:spPr bwMode="auto">
            <a:xfrm>
              <a:off x="533400" y="448734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22" name="Line 25"/>
            <p:cNvSpPr>
              <a:spLocks noChangeShapeType="1"/>
            </p:cNvSpPr>
            <p:nvPr/>
          </p:nvSpPr>
          <p:spPr bwMode="auto">
            <a:xfrm>
              <a:off x="762000" y="4572000"/>
              <a:ext cx="129540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5"/>
            <p:cNvSpPr>
              <a:spLocks noChangeShapeType="1"/>
            </p:cNvSpPr>
            <p:nvPr/>
          </p:nvSpPr>
          <p:spPr bwMode="auto">
            <a:xfrm flipH="1">
              <a:off x="813350" y="3886202"/>
              <a:ext cx="1853649" cy="7414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34"/>
            <p:cNvSpPr>
              <a:spLocks noChangeShapeType="1"/>
            </p:cNvSpPr>
            <p:nvPr/>
          </p:nvSpPr>
          <p:spPr bwMode="auto">
            <a:xfrm flipH="1" flipV="1">
              <a:off x="2667000" y="3886199"/>
              <a:ext cx="228600" cy="152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AutoShape 30"/>
            <p:cNvSpPr>
              <a:spLocks noChangeArrowheads="1"/>
            </p:cNvSpPr>
            <p:nvPr/>
          </p:nvSpPr>
          <p:spPr bwMode="auto">
            <a:xfrm>
              <a:off x="2836211" y="5364537"/>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6" name="Text Box 12"/>
            <p:cNvSpPr txBox="1">
              <a:spLocks noChangeArrowheads="1"/>
            </p:cNvSpPr>
            <p:nvPr/>
          </p:nvSpPr>
          <p:spPr bwMode="auto">
            <a:xfrm>
              <a:off x="3472904" y="434704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g</a:t>
              </a:r>
            </a:p>
          </p:txBody>
        </p:sp>
        <p:sp>
          <p:nvSpPr>
            <p:cNvPr id="27" name="Line 23"/>
            <p:cNvSpPr>
              <a:spLocks noChangeShapeType="1"/>
            </p:cNvSpPr>
            <p:nvPr/>
          </p:nvSpPr>
          <p:spPr bwMode="auto">
            <a:xfrm flipV="1">
              <a:off x="762000" y="4572000"/>
              <a:ext cx="2590800" cy="761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34"/>
            <p:cNvSpPr>
              <a:spLocks noChangeShapeType="1"/>
            </p:cNvSpPr>
            <p:nvPr/>
          </p:nvSpPr>
          <p:spPr bwMode="auto">
            <a:xfrm flipH="1" flipV="1">
              <a:off x="1447800" y="3886200"/>
              <a:ext cx="1447800" cy="152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4"/>
            <p:cNvSpPr>
              <a:spLocks noChangeShapeType="1"/>
            </p:cNvSpPr>
            <p:nvPr/>
          </p:nvSpPr>
          <p:spPr bwMode="auto">
            <a:xfrm flipH="1" flipV="1">
              <a:off x="838200" y="4648200"/>
              <a:ext cx="20574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3"/>
            <p:cNvSpPr>
              <a:spLocks noChangeShapeType="1"/>
            </p:cNvSpPr>
            <p:nvPr/>
          </p:nvSpPr>
          <p:spPr bwMode="auto">
            <a:xfrm flipV="1">
              <a:off x="2057401" y="4495800"/>
              <a:ext cx="137160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4"/>
            <p:cNvSpPr>
              <a:spLocks noChangeShapeType="1"/>
            </p:cNvSpPr>
            <p:nvPr/>
          </p:nvSpPr>
          <p:spPr bwMode="auto">
            <a:xfrm flipV="1">
              <a:off x="2057400" y="3886200"/>
              <a:ext cx="609600" cy="198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3"/>
            <p:cNvSpPr>
              <a:spLocks noChangeShapeType="1"/>
            </p:cNvSpPr>
            <p:nvPr/>
          </p:nvSpPr>
          <p:spPr bwMode="auto">
            <a:xfrm flipV="1">
              <a:off x="1219201" y="5410200"/>
              <a:ext cx="17526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AutoShape 32"/>
            <p:cNvSpPr>
              <a:spLocks noChangeArrowheads="1"/>
            </p:cNvSpPr>
            <p:nvPr/>
          </p:nvSpPr>
          <p:spPr bwMode="auto">
            <a:xfrm>
              <a:off x="1143000" y="5486400"/>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5" name="Text Box 12"/>
            <p:cNvSpPr txBox="1">
              <a:spLocks noChangeArrowheads="1"/>
            </p:cNvSpPr>
            <p:nvPr/>
          </p:nvSpPr>
          <p:spPr bwMode="auto">
            <a:xfrm>
              <a:off x="1846174" y="586740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36" name="Line 34"/>
            <p:cNvSpPr>
              <a:spLocks noChangeShapeType="1"/>
            </p:cNvSpPr>
            <p:nvPr/>
          </p:nvSpPr>
          <p:spPr bwMode="auto">
            <a:xfrm flipH="1" flipV="1">
              <a:off x="1447800" y="3886200"/>
              <a:ext cx="609600" cy="198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3960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Theorem 4</a:t>
            </a:r>
            <a:r>
              <a:rPr lang="en-US" sz="2000" b="1" dirty="0" smtClean="0">
                <a:latin typeface="Times New Roman" pitchFamily="18" charset="0"/>
                <a:cs typeface="Times New Roman" pitchFamily="18" charset="0"/>
              </a:rPr>
              <a:t>: </a:t>
            </a:r>
            <a:endParaRPr lang="en-US" altLang="zh-TW" sz="2000" dirty="0" smtClean="0">
              <a:latin typeface="Times New Roman" pitchFamily="18" charset="0"/>
              <a:cs typeface="Times New Roman" pitchFamily="18" charset="0"/>
            </a:endParaRPr>
          </a:p>
          <a:p>
            <a:pPr lvl="1">
              <a:spcBef>
                <a:spcPct val="20000"/>
              </a:spcBef>
              <a:buClr>
                <a:schemeClr val="bg2"/>
              </a:buClr>
              <a:buSzPct val="75000"/>
              <a:buFont typeface="Wingdings" pitchFamily="2" charset="2"/>
              <a:buNone/>
            </a:pPr>
            <a:r>
              <a:rPr lang="en-US" altLang="zh-TW" sz="2000" dirty="0">
                <a:latin typeface="Times New Roman" pitchFamily="18" charset="0"/>
                <a:cs typeface="Times New Roman" pitchFamily="18" charset="0"/>
              </a:rPr>
              <a:t>If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 is a simple graph with </a:t>
            </a:r>
            <a:r>
              <a:rPr lang="en-US" altLang="zh-TW" sz="2000" i="1" dirty="0">
                <a:latin typeface="Times New Roman" pitchFamily="18" charset="0"/>
                <a:cs typeface="Times New Roman" pitchFamily="18" charset="0"/>
              </a:rPr>
              <a:t>n</a:t>
            </a:r>
            <a:r>
              <a:rPr lang="en-US" altLang="zh-TW" sz="2000" dirty="0">
                <a:latin typeface="Times New Roman" pitchFamily="18" charset="0"/>
                <a:cs typeface="Times New Roman" pitchFamily="18" charset="0"/>
                <a:sym typeface="Symbol" pitchFamily="18" charset="2"/>
              </a:rPr>
              <a:t>3</a:t>
            </a:r>
            <a:r>
              <a:rPr lang="en-US" altLang="zh-TW" sz="2000" i="1" dirty="0">
                <a:latin typeface="Times New Roman" pitchFamily="18" charset="0"/>
                <a:cs typeface="Times New Roman" pitchFamily="18" charset="0"/>
              </a:rPr>
              <a:t> </a:t>
            </a:r>
            <a:r>
              <a:rPr lang="en-US" altLang="zh-TW" sz="2000" dirty="0">
                <a:latin typeface="Times New Roman" pitchFamily="18" charset="0"/>
                <a:cs typeface="Times New Roman" pitchFamily="18" charset="0"/>
              </a:rPr>
              <a:t>vertices </a:t>
            </a:r>
            <a:r>
              <a:rPr lang="en-US" altLang="zh-TW" sz="2000" dirty="0">
                <a:latin typeface="Times New Roman" pitchFamily="18" charset="0"/>
                <a:cs typeface="Times New Roman" pitchFamily="18" charset="0"/>
                <a:sym typeface="Symbol" pitchFamily="18" charset="2"/>
              </a:rPr>
              <a:t>such that </a:t>
            </a:r>
            <a:r>
              <a:rPr lang="en-US" altLang="zh-TW" sz="2000" dirty="0" err="1">
                <a:solidFill>
                  <a:srgbClr val="FF0000"/>
                </a:solidFill>
                <a:latin typeface="Times New Roman" pitchFamily="18" charset="0"/>
                <a:cs typeface="Times New Roman" pitchFamily="18" charset="0"/>
                <a:sym typeface="Symbol" pitchFamily="18" charset="2"/>
              </a:rPr>
              <a:t>deg</a:t>
            </a:r>
            <a:r>
              <a:rPr lang="en-US" altLang="zh-TW" sz="2000" dirty="0">
                <a:solidFill>
                  <a:srgbClr val="FF0000"/>
                </a:solidFill>
                <a:latin typeface="Times New Roman" pitchFamily="18" charset="0"/>
                <a:cs typeface="Times New Roman" pitchFamily="18" charset="0"/>
                <a:sym typeface="Symbol" pitchFamily="18" charset="2"/>
              </a:rPr>
              <a:t>(</a:t>
            </a:r>
            <a:r>
              <a:rPr lang="en-US" altLang="zh-TW" sz="2000" i="1" dirty="0">
                <a:solidFill>
                  <a:srgbClr val="FF0000"/>
                </a:solidFill>
                <a:latin typeface="Times New Roman" pitchFamily="18" charset="0"/>
                <a:cs typeface="Times New Roman" pitchFamily="18" charset="0"/>
                <a:sym typeface="Symbol" pitchFamily="18" charset="2"/>
              </a:rPr>
              <a:t>u</a:t>
            </a:r>
            <a:r>
              <a:rPr lang="en-US" altLang="zh-TW" sz="2000" dirty="0">
                <a:solidFill>
                  <a:srgbClr val="FF0000"/>
                </a:solidFill>
                <a:latin typeface="Times New Roman" pitchFamily="18" charset="0"/>
                <a:cs typeface="Times New Roman" pitchFamily="18" charset="0"/>
                <a:sym typeface="Symbol" pitchFamily="18" charset="2"/>
              </a:rPr>
              <a:t>)+</a:t>
            </a:r>
            <a:r>
              <a:rPr lang="en-US" altLang="zh-TW" sz="2000" dirty="0" err="1">
                <a:solidFill>
                  <a:srgbClr val="FF0000"/>
                </a:solidFill>
                <a:latin typeface="Times New Roman" pitchFamily="18" charset="0"/>
                <a:cs typeface="Times New Roman" pitchFamily="18" charset="0"/>
                <a:sym typeface="Symbol" pitchFamily="18" charset="2"/>
              </a:rPr>
              <a:t>deg</a:t>
            </a:r>
            <a:r>
              <a:rPr lang="en-US" altLang="zh-TW" sz="2000" dirty="0">
                <a:solidFill>
                  <a:srgbClr val="FF0000"/>
                </a:solidFill>
                <a:latin typeface="Times New Roman" pitchFamily="18" charset="0"/>
                <a:cs typeface="Times New Roman" pitchFamily="18" charset="0"/>
                <a:sym typeface="Symbol" pitchFamily="18" charset="2"/>
              </a:rPr>
              <a:t>(</a:t>
            </a:r>
            <a:r>
              <a:rPr lang="en-US" altLang="zh-TW" sz="2000" i="1" dirty="0">
                <a:solidFill>
                  <a:srgbClr val="FF0000"/>
                </a:solidFill>
                <a:latin typeface="Times New Roman" pitchFamily="18" charset="0"/>
                <a:cs typeface="Times New Roman" pitchFamily="18" charset="0"/>
                <a:sym typeface="Symbol" pitchFamily="18" charset="2"/>
              </a:rPr>
              <a:t>v</a:t>
            </a:r>
            <a:r>
              <a:rPr lang="en-US" altLang="zh-TW" sz="2000" dirty="0">
                <a:solidFill>
                  <a:srgbClr val="FF0000"/>
                </a:solidFill>
                <a:latin typeface="Times New Roman" pitchFamily="18" charset="0"/>
                <a:cs typeface="Times New Roman" pitchFamily="18" charset="0"/>
                <a:sym typeface="Symbol" pitchFamily="18" charset="2"/>
              </a:rPr>
              <a:t>)  </a:t>
            </a:r>
            <a:r>
              <a:rPr lang="en-US" altLang="zh-TW" sz="2000" i="1" dirty="0">
                <a:solidFill>
                  <a:srgbClr val="FF0000"/>
                </a:solidFill>
                <a:latin typeface="Times New Roman" pitchFamily="18" charset="0"/>
                <a:cs typeface="Times New Roman" pitchFamily="18" charset="0"/>
                <a:sym typeface="Symbol" pitchFamily="18" charset="2"/>
              </a:rPr>
              <a:t>n</a:t>
            </a:r>
            <a:r>
              <a:rPr lang="en-US" altLang="zh-TW" sz="2000" dirty="0">
                <a:solidFill>
                  <a:srgbClr val="FF0000"/>
                </a:solidFill>
                <a:latin typeface="Times New Roman" pitchFamily="18" charset="0"/>
                <a:cs typeface="Times New Roman" pitchFamily="18" charset="0"/>
                <a:sym typeface="Symbol" pitchFamily="18" charset="2"/>
              </a:rPr>
              <a:t> </a:t>
            </a:r>
            <a:r>
              <a:rPr lang="en-US" altLang="zh-TW" sz="2000" dirty="0">
                <a:latin typeface="Times New Roman" pitchFamily="18" charset="0"/>
                <a:cs typeface="Times New Roman" pitchFamily="18" charset="0"/>
                <a:sym typeface="Symbol" pitchFamily="18" charset="2"/>
              </a:rPr>
              <a:t>for every pair of nonadjacent vertices </a:t>
            </a:r>
            <a:r>
              <a:rPr lang="en-US" altLang="zh-TW" sz="2000" i="1" dirty="0">
                <a:latin typeface="Times New Roman" pitchFamily="18" charset="0"/>
                <a:cs typeface="Times New Roman" pitchFamily="18" charset="0"/>
                <a:sym typeface="Symbol" pitchFamily="18" charset="2"/>
              </a:rPr>
              <a:t>u</a:t>
            </a:r>
            <a:r>
              <a:rPr lang="en-US" altLang="zh-TW" sz="2000" dirty="0">
                <a:latin typeface="Times New Roman" pitchFamily="18" charset="0"/>
                <a:cs typeface="Times New Roman" pitchFamily="18" charset="0"/>
                <a:sym typeface="Symbol" pitchFamily="18" charset="2"/>
              </a:rPr>
              <a:t> and </a:t>
            </a:r>
            <a:r>
              <a:rPr lang="en-US" altLang="zh-TW" sz="2000" i="1" dirty="0">
                <a:latin typeface="Times New Roman" pitchFamily="18" charset="0"/>
                <a:cs typeface="Times New Roman" pitchFamily="18" charset="0"/>
                <a:sym typeface="Symbol" pitchFamily="18" charset="2"/>
              </a:rPr>
              <a:t>v</a:t>
            </a:r>
            <a:r>
              <a:rPr lang="en-US" altLang="zh-TW" sz="2000" dirty="0">
                <a:latin typeface="Times New Roman" pitchFamily="18" charset="0"/>
                <a:cs typeface="Times New Roman" pitchFamily="18" charset="0"/>
                <a:sym typeface="Symbol" pitchFamily="18" charset="2"/>
              </a:rPr>
              <a:t>, then </a:t>
            </a:r>
            <a:r>
              <a:rPr lang="en-US" altLang="zh-TW" sz="2000" i="1" dirty="0">
                <a:latin typeface="Times New Roman" pitchFamily="18" charset="0"/>
                <a:cs typeface="Times New Roman" pitchFamily="18" charset="0"/>
                <a:sym typeface="Symbol" pitchFamily="18" charset="2"/>
              </a:rPr>
              <a:t>G</a:t>
            </a:r>
            <a:r>
              <a:rPr lang="en-US" altLang="zh-TW" sz="2000" dirty="0">
                <a:latin typeface="Times New Roman" pitchFamily="18" charset="0"/>
                <a:cs typeface="Times New Roman" pitchFamily="18" charset="0"/>
                <a:sym typeface="Symbol" pitchFamily="18" charset="2"/>
              </a:rPr>
              <a:t> has a Hamilton circuit. </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a:t>
            </a: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a:p>
            <a:pPr lvl="1"/>
            <a:r>
              <a:rPr lang="en-US" altLang="zh-TW" sz="2000" dirty="0">
                <a:solidFill>
                  <a:srgbClr val="000000"/>
                </a:solidFill>
                <a:latin typeface="Times New Roman" pitchFamily="18" charset="0"/>
                <a:cs typeface="Times New Roman" pitchFamily="18" charset="0"/>
                <a:sym typeface="Symbol" pitchFamily="18" charset="2"/>
              </a:rPr>
              <a:t>each </a:t>
            </a:r>
            <a:r>
              <a:rPr lang="en-US" altLang="zh-TW" sz="2000" dirty="0">
                <a:latin typeface="Times New Roman" pitchFamily="18" charset="0"/>
                <a:cs typeface="Times New Roman" pitchFamily="18" charset="0"/>
                <a:sym typeface="Symbol" pitchFamily="18" charset="2"/>
              </a:rPr>
              <a:t>nonadjacent </a:t>
            </a:r>
            <a:r>
              <a:rPr lang="en-US" altLang="zh-TW" sz="2000" dirty="0">
                <a:solidFill>
                  <a:srgbClr val="000000"/>
                </a:solidFill>
                <a:latin typeface="Times New Roman" pitchFamily="18" charset="0"/>
                <a:cs typeface="Times New Roman" pitchFamily="18" charset="0"/>
                <a:sym typeface="Symbol" pitchFamily="18" charset="2"/>
              </a:rPr>
              <a:t>vertex pair </a:t>
            </a:r>
            <a:r>
              <a:rPr lang="en-US" altLang="zh-TW" sz="2000" dirty="0" smtClean="0">
                <a:solidFill>
                  <a:srgbClr val="000000"/>
                </a:solidFill>
                <a:latin typeface="Times New Roman" pitchFamily="18" charset="0"/>
                <a:cs typeface="Times New Roman" pitchFamily="18" charset="0"/>
                <a:sym typeface="Symbol" pitchFamily="18" charset="2"/>
              </a:rPr>
              <a:t>has </a:t>
            </a:r>
            <a:r>
              <a:rPr lang="en-US" altLang="zh-TW" sz="2000" dirty="0" err="1">
                <a:solidFill>
                  <a:srgbClr val="000000"/>
                </a:solidFill>
                <a:latin typeface="Times New Roman" pitchFamily="18" charset="0"/>
                <a:cs typeface="Times New Roman" pitchFamily="18" charset="0"/>
                <a:sym typeface="Symbol" pitchFamily="18" charset="2"/>
              </a:rPr>
              <a:t>deg</a:t>
            </a:r>
            <a:r>
              <a:rPr lang="en-US" altLang="zh-TW" sz="2000" dirty="0">
                <a:solidFill>
                  <a:srgbClr val="000000"/>
                </a:solidFill>
                <a:latin typeface="Times New Roman" pitchFamily="18" charset="0"/>
                <a:cs typeface="Times New Roman" pitchFamily="18" charset="0"/>
                <a:sym typeface="Symbol" pitchFamily="18" charset="2"/>
              </a:rPr>
              <a:t> sum </a:t>
            </a:r>
            <a:r>
              <a:rPr lang="en-US" altLang="zh-TW" sz="2000" i="1" dirty="0">
                <a:latin typeface="Times New Roman" pitchFamily="18" charset="0"/>
                <a:cs typeface="Times New Roman" pitchFamily="18" charset="0"/>
                <a:sym typeface="Symbol" pitchFamily="18" charset="2"/>
              </a:rPr>
              <a:t> n</a:t>
            </a:r>
            <a:r>
              <a:rPr lang="en-US" altLang="zh-TW" sz="2000" dirty="0">
                <a:latin typeface="Times New Roman" pitchFamily="18" charset="0"/>
                <a:cs typeface="Times New Roman" pitchFamily="18" charset="0"/>
                <a:sym typeface="Symbol" pitchFamily="18" charset="2"/>
              </a:rPr>
              <a:t> </a:t>
            </a:r>
            <a:r>
              <a:rPr lang="en-US" altLang="zh-TW" sz="2000" dirty="0">
                <a:solidFill>
                  <a:srgbClr val="000000"/>
                </a:solidFill>
                <a:latin typeface="Times New Roman" pitchFamily="18" charset="0"/>
                <a:cs typeface="Times New Roman" pitchFamily="18" charset="0"/>
                <a:sym typeface="Symbol" pitchFamily="18" charset="2"/>
              </a:rPr>
              <a:t>= 7</a:t>
            </a:r>
          </a:p>
          <a:p>
            <a:pPr lvl="1"/>
            <a:r>
              <a:rPr lang="en-US" altLang="zh-TW" sz="2000" dirty="0">
                <a:solidFill>
                  <a:srgbClr val="000000"/>
                </a:solidFill>
                <a:latin typeface="Times New Roman" pitchFamily="18" charset="0"/>
                <a:cs typeface="Times New Roman" pitchFamily="18" charset="0"/>
                <a:sym typeface="Symbol" pitchFamily="18" charset="2"/>
              </a:rPr>
              <a:t>Hamilton circuit </a:t>
            </a:r>
            <a:r>
              <a:rPr lang="en-US" altLang="zh-TW" sz="2000" dirty="0" smtClean="0">
                <a:solidFill>
                  <a:srgbClr val="000000"/>
                </a:solidFill>
                <a:latin typeface="Times New Roman" pitchFamily="18" charset="0"/>
                <a:cs typeface="Times New Roman" pitchFamily="18" charset="0"/>
                <a:sym typeface="Symbol" pitchFamily="18" charset="2"/>
              </a:rPr>
              <a:t>exists: </a:t>
            </a:r>
            <a:r>
              <a:rPr lang="en-US" altLang="zh-TW" sz="2000" i="1" dirty="0">
                <a:solidFill>
                  <a:srgbClr val="000000"/>
                </a:solidFill>
                <a:latin typeface="Times New Roman" pitchFamily="18" charset="0"/>
                <a:cs typeface="Times New Roman" pitchFamily="18" charset="0"/>
                <a:sym typeface="Symbol" pitchFamily="18" charset="2"/>
              </a:rPr>
              <a:t>a, d, f, e, c, b, g, a</a:t>
            </a:r>
            <a:endParaRPr lang="zh-TW" altLang="en-US" sz="2000" i="1" dirty="0">
              <a:latin typeface="Times New Roman" pitchFamily="18"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42</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8.5 Euler &amp; Hamilton Paths</a:t>
            </a:r>
          </a:p>
        </p:txBody>
      </p:sp>
      <p:grpSp>
        <p:nvGrpSpPr>
          <p:cNvPr id="6" name="群組 80"/>
          <p:cNvGrpSpPr>
            <a:grpSpLocks/>
          </p:cNvGrpSpPr>
          <p:nvPr/>
        </p:nvGrpSpPr>
        <p:grpSpPr bwMode="auto">
          <a:xfrm>
            <a:off x="2386044" y="1733540"/>
            <a:ext cx="3252756" cy="2762260"/>
            <a:chOff x="533400" y="3505200"/>
            <a:chExt cx="3252410" cy="2762310"/>
          </a:xfrm>
        </p:grpSpPr>
        <p:sp>
          <p:nvSpPr>
            <p:cNvPr id="7" name="Line 23"/>
            <p:cNvSpPr>
              <a:spLocks noChangeShapeType="1"/>
            </p:cNvSpPr>
            <p:nvPr/>
          </p:nvSpPr>
          <p:spPr bwMode="auto">
            <a:xfrm flipV="1">
              <a:off x="1219200" y="3886200"/>
              <a:ext cx="1447800" cy="1676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AutoShape 11"/>
            <p:cNvSpPr>
              <a:spLocks noChangeArrowheads="1"/>
            </p:cNvSpPr>
            <p:nvPr/>
          </p:nvSpPr>
          <p:spPr bwMode="auto">
            <a:xfrm>
              <a:off x="2590800" y="3821719"/>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0" name="Text Box 12"/>
            <p:cNvSpPr txBox="1">
              <a:spLocks noChangeArrowheads="1"/>
            </p:cNvSpPr>
            <p:nvPr/>
          </p:nvSpPr>
          <p:spPr bwMode="auto">
            <a:xfrm>
              <a:off x="1142962" y="3581381"/>
              <a:ext cx="287426" cy="36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11" name="Line 23"/>
            <p:cNvSpPr>
              <a:spLocks noChangeShapeType="1"/>
            </p:cNvSpPr>
            <p:nvPr/>
          </p:nvSpPr>
          <p:spPr bwMode="auto">
            <a:xfrm flipH="1">
              <a:off x="838201" y="3889085"/>
              <a:ext cx="605000" cy="6829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AutoShape 30"/>
            <p:cNvSpPr>
              <a:spLocks noChangeArrowheads="1"/>
            </p:cNvSpPr>
            <p:nvPr/>
          </p:nvSpPr>
          <p:spPr bwMode="auto">
            <a:xfrm>
              <a:off x="3332928" y="4487347"/>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3" name="AutoShape 32"/>
            <p:cNvSpPr>
              <a:spLocks noChangeArrowheads="1"/>
            </p:cNvSpPr>
            <p:nvPr/>
          </p:nvSpPr>
          <p:spPr bwMode="auto">
            <a:xfrm>
              <a:off x="1998011" y="5821737"/>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AutoShape 33"/>
            <p:cNvSpPr>
              <a:spLocks noChangeArrowheads="1"/>
            </p:cNvSpPr>
            <p:nvPr/>
          </p:nvSpPr>
          <p:spPr bwMode="auto">
            <a:xfrm>
              <a:off x="1380996" y="3834906"/>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5" name="Line 34"/>
            <p:cNvSpPr>
              <a:spLocks noChangeShapeType="1"/>
            </p:cNvSpPr>
            <p:nvPr/>
          </p:nvSpPr>
          <p:spPr bwMode="auto">
            <a:xfrm flipH="1" flipV="1">
              <a:off x="1447800" y="3886201"/>
              <a:ext cx="1955116" cy="671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23"/>
            <p:cNvSpPr>
              <a:spLocks noChangeShapeType="1"/>
            </p:cNvSpPr>
            <p:nvPr/>
          </p:nvSpPr>
          <p:spPr bwMode="auto">
            <a:xfrm>
              <a:off x="2667000" y="3886200"/>
              <a:ext cx="762000"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ext Box 12"/>
            <p:cNvSpPr txBox="1">
              <a:spLocks noChangeArrowheads="1"/>
            </p:cNvSpPr>
            <p:nvPr/>
          </p:nvSpPr>
          <p:spPr bwMode="auto">
            <a:xfrm>
              <a:off x="2493069" y="35052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18" name="Text Box 12"/>
            <p:cNvSpPr txBox="1">
              <a:spLocks noChangeArrowheads="1"/>
            </p:cNvSpPr>
            <p:nvPr/>
          </p:nvSpPr>
          <p:spPr bwMode="auto">
            <a:xfrm>
              <a:off x="2971800" y="5334000"/>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f</a:t>
              </a:r>
            </a:p>
          </p:txBody>
        </p:sp>
        <p:sp>
          <p:nvSpPr>
            <p:cNvPr id="19" name="AutoShape 11"/>
            <p:cNvSpPr>
              <a:spLocks noChangeArrowheads="1"/>
            </p:cNvSpPr>
            <p:nvPr/>
          </p:nvSpPr>
          <p:spPr bwMode="auto">
            <a:xfrm>
              <a:off x="743365" y="4557501"/>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0" name="Text Box 12"/>
            <p:cNvSpPr txBox="1">
              <a:spLocks noChangeArrowheads="1"/>
            </p:cNvSpPr>
            <p:nvPr/>
          </p:nvSpPr>
          <p:spPr bwMode="auto">
            <a:xfrm>
              <a:off x="838200" y="5486400"/>
              <a:ext cx="287426" cy="3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21" name="Text Box 12"/>
            <p:cNvSpPr txBox="1">
              <a:spLocks noChangeArrowheads="1"/>
            </p:cNvSpPr>
            <p:nvPr/>
          </p:nvSpPr>
          <p:spPr bwMode="auto">
            <a:xfrm>
              <a:off x="533400" y="448734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22" name="Line 25"/>
            <p:cNvSpPr>
              <a:spLocks noChangeShapeType="1"/>
            </p:cNvSpPr>
            <p:nvPr/>
          </p:nvSpPr>
          <p:spPr bwMode="auto">
            <a:xfrm>
              <a:off x="762000" y="4572000"/>
              <a:ext cx="1295400" cy="129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5"/>
            <p:cNvSpPr>
              <a:spLocks noChangeShapeType="1"/>
            </p:cNvSpPr>
            <p:nvPr/>
          </p:nvSpPr>
          <p:spPr bwMode="auto">
            <a:xfrm flipH="1">
              <a:off x="813350" y="3886202"/>
              <a:ext cx="1853649" cy="7414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34"/>
            <p:cNvSpPr>
              <a:spLocks noChangeShapeType="1"/>
            </p:cNvSpPr>
            <p:nvPr/>
          </p:nvSpPr>
          <p:spPr bwMode="auto">
            <a:xfrm flipV="1">
              <a:off x="2895600" y="4571999"/>
              <a:ext cx="533400" cy="8381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AutoShape 30"/>
            <p:cNvSpPr>
              <a:spLocks noChangeArrowheads="1"/>
            </p:cNvSpPr>
            <p:nvPr/>
          </p:nvSpPr>
          <p:spPr bwMode="auto">
            <a:xfrm>
              <a:off x="2836211" y="5364537"/>
              <a:ext cx="135589" cy="1218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6" name="Text Box 12"/>
            <p:cNvSpPr txBox="1">
              <a:spLocks noChangeArrowheads="1"/>
            </p:cNvSpPr>
            <p:nvPr/>
          </p:nvSpPr>
          <p:spPr bwMode="auto">
            <a:xfrm>
              <a:off x="3472904" y="434704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g</a:t>
              </a:r>
            </a:p>
          </p:txBody>
        </p:sp>
        <p:sp>
          <p:nvSpPr>
            <p:cNvPr id="27" name="Line 23"/>
            <p:cNvSpPr>
              <a:spLocks noChangeShapeType="1"/>
            </p:cNvSpPr>
            <p:nvPr/>
          </p:nvSpPr>
          <p:spPr bwMode="auto">
            <a:xfrm flipV="1">
              <a:off x="762000" y="4572000"/>
              <a:ext cx="2590800" cy="761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34"/>
            <p:cNvSpPr>
              <a:spLocks noChangeShapeType="1"/>
            </p:cNvSpPr>
            <p:nvPr/>
          </p:nvSpPr>
          <p:spPr bwMode="auto">
            <a:xfrm flipH="1">
              <a:off x="1447800" y="3840481"/>
              <a:ext cx="1219200" cy="457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4"/>
            <p:cNvSpPr>
              <a:spLocks noChangeShapeType="1"/>
            </p:cNvSpPr>
            <p:nvPr/>
          </p:nvSpPr>
          <p:spPr bwMode="auto">
            <a:xfrm flipH="1" flipV="1">
              <a:off x="838200" y="4648200"/>
              <a:ext cx="20574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3"/>
            <p:cNvSpPr>
              <a:spLocks noChangeShapeType="1"/>
            </p:cNvSpPr>
            <p:nvPr/>
          </p:nvSpPr>
          <p:spPr bwMode="auto">
            <a:xfrm flipV="1">
              <a:off x="2057401" y="5410200"/>
              <a:ext cx="914399"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4"/>
            <p:cNvSpPr>
              <a:spLocks noChangeShapeType="1"/>
            </p:cNvSpPr>
            <p:nvPr/>
          </p:nvSpPr>
          <p:spPr bwMode="auto">
            <a:xfrm flipV="1">
              <a:off x="2057400" y="3886200"/>
              <a:ext cx="609600" cy="198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3"/>
            <p:cNvSpPr>
              <a:spLocks noChangeShapeType="1"/>
            </p:cNvSpPr>
            <p:nvPr/>
          </p:nvSpPr>
          <p:spPr bwMode="auto">
            <a:xfrm flipV="1">
              <a:off x="1219201" y="5410200"/>
              <a:ext cx="17526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AutoShape 32"/>
            <p:cNvSpPr>
              <a:spLocks noChangeArrowheads="1"/>
            </p:cNvSpPr>
            <p:nvPr/>
          </p:nvSpPr>
          <p:spPr bwMode="auto">
            <a:xfrm>
              <a:off x="1143000" y="5486400"/>
              <a:ext cx="135589" cy="121863"/>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35" name="Text Box 12"/>
            <p:cNvSpPr txBox="1">
              <a:spLocks noChangeArrowheads="1"/>
            </p:cNvSpPr>
            <p:nvPr/>
          </p:nvSpPr>
          <p:spPr bwMode="auto">
            <a:xfrm>
              <a:off x="1846174" y="586740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36" name="Line 34"/>
            <p:cNvSpPr>
              <a:spLocks noChangeShapeType="1"/>
            </p:cNvSpPr>
            <p:nvPr/>
          </p:nvSpPr>
          <p:spPr bwMode="auto">
            <a:xfrm flipH="1" flipV="1">
              <a:off x="1447800" y="3886200"/>
              <a:ext cx="609600" cy="198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4"/>
            <p:cNvSpPr>
              <a:spLocks noChangeShapeType="1"/>
            </p:cNvSpPr>
            <p:nvPr/>
          </p:nvSpPr>
          <p:spPr bwMode="auto">
            <a:xfrm flipV="1">
              <a:off x="2057400" y="4572000"/>
              <a:ext cx="1371600" cy="12953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4"/>
            <p:cNvSpPr>
              <a:spLocks noChangeShapeType="1"/>
            </p:cNvSpPr>
            <p:nvPr/>
          </p:nvSpPr>
          <p:spPr bwMode="auto">
            <a:xfrm flipH="1" flipV="1">
              <a:off x="1447800" y="3886200"/>
              <a:ext cx="1447800" cy="15239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3960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43</a:t>
            </a:r>
            <a:endParaRPr lang="en-US" sz="1400" dirty="0">
              <a:latin typeface="Times New Roman" pitchFamily="18" charset="0"/>
              <a:cs typeface="Times New Roman" pitchFamily="18" charset="0"/>
            </a:endParaRPr>
          </a:p>
        </p:txBody>
      </p:sp>
      <p:sp>
        <p:nvSpPr>
          <p:cNvPr id="1229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12292" name="Rectangle 1"/>
          <p:cNvSpPr>
            <a:spLocks noChangeArrowheads="1"/>
          </p:cNvSpPr>
          <p:nvPr/>
        </p:nvSpPr>
        <p:spPr bwMode="auto">
          <a:xfrm>
            <a:off x="1752600" y="2895600"/>
            <a:ext cx="58993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00" dirty="0">
                <a:latin typeface="Times New Roman" pitchFamily="18" charset="0"/>
                <a:ea typeface="PMingLiU" pitchFamily="18" charset="-120"/>
                <a:cs typeface="Times New Roman" pitchFamily="18" charset="0"/>
              </a:rPr>
              <a:t>8.6 Shortest-Path Problems</a:t>
            </a:r>
            <a:endParaRPr lang="en-US" sz="4000" dirty="0">
              <a:latin typeface="Times New Roman" pitchFamily="18" charset="0"/>
              <a:ea typeface="PMingLiU" pitchFamily="18" charset="-120"/>
              <a:cs typeface="Times New Roman" pitchFamily="18" charset="0"/>
            </a:endParaRPr>
          </a:p>
        </p:txBody>
      </p:sp>
    </p:spTree>
    <p:extLst>
      <p:ext uri="{BB962C8B-B14F-4D97-AF65-F5344CB8AC3E}">
        <p14:creationId xmlns:p14="http://schemas.microsoft.com/office/powerpoint/2010/main" val="17338510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smtClean="0">
                <a:latin typeface="Times New Roman" pitchFamily="18" charset="0"/>
                <a:cs typeface="Times New Roman" pitchFamily="18" charset="0"/>
              </a:rPr>
              <a:t>Definition: </a:t>
            </a:r>
            <a:endParaRPr lang="en-US" altLang="zh-TW" sz="2000" dirty="0" smtClean="0">
              <a:latin typeface="Times New Roman" pitchFamily="18" charset="0"/>
              <a:cs typeface="Times New Roman" pitchFamily="18" charset="0"/>
            </a:endParaRPr>
          </a:p>
          <a:p>
            <a:pPr marL="800100" lvl="1" indent="-342900">
              <a:spcAft>
                <a:spcPts val="0"/>
              </a:spcAft>
              <a:buFont typeface="Wingdings" pitchFamily="2" charset="2"/>
              <a:buChar char="ü"/>
              <a:defRPr/>
            </a:pPr>
            <a:r>
              <a:rPr lang="en-US" altLang="zh-TW" sz="2000" spc="20" dirty="0">
                <a:latin typeface="Times New Roman" pitchFamily="18" charset="0"/>
                <a:ea typeface="DejaVu Sans" charset="0"/>
                <a:cs typeface="Times New Roman" pitchFamily="18" charset="0"/>
              </a:rPr>
              <a:t>Graphs that have a number </a:t>
            </a:r>
            <a:r>
              <a:rPr lang="en-US" altLang="zh-TW" sz="2000" spc="20" dirty="0" smtClean="0">
                <a:latin typeface="Times New Roman" pitchFamily="18" charset="0"/>
                <a:ea typeface="DejaVu Sans" charset="0"/>
                <a:cs typeface="Times New Roman" pitchFamily="18" charset="0"/>
              </a:rPr>
              <a:t>assigned to </a:t>
            </a:r>
            <a:r>
              <a:rPr lang="en-US" altLang="zh-TW" sz="2000" spc="20" dirty="0">
                <a:latin typeface="Times New Roman" pitchFamily="18" charset="0"/>
                <a:ea typeface="DejaVu Sans" charset="0"/>
                <a:cs typeface="Times New Roman" pitchFamily="18" charset="0"/>
              </a:rPr>
              <a:t>each edge are called </a:t>
            </a:r>
            <a:r>
              <a:rPr lang="en-US" altLang="zh-TW" sz="2000" b="1" i="1" spc="20" dirty="0">
                <a:latin typeface="Times New Roman" pitchFamily="18" charset="0"/>
                <a:ea typeface="DejaVu Sans" charset="0"/>
                <a:cs typeface="Times New Roman" pitchFamily="18" charset="0"/>
              </a:rPr>
              <a:t>weighted </a:t>
            </a:r>
            <a:r>
              <a:rPr lang="en-US" altLang="zh-TW" sz="2000" b="1" i="1" spc="20" dirty="0" smtClean="0">
                <a:latin typeface="Times New Roman" pitchFamily="18" charset="0"/>
                <a:ea typeface="DejaVu Sans" charset="0"/>
                <a:cs typeface="Times New Roman" pitchFamily="18" charset="0"/>
              </a:rPr>
              <a:t>graphs</a:t>
            </a:r>
            <a:r>
              <a:rPr lang="en-US" altLang="zh-TW" sz="2000" spc="20" dirty="0" smtClean="0">
                <a:latin typeface="Times New Roman" pitchFamily="18" charset="0"/>
                <a:ea typeface="DejaVu Sans" charset="0"/>
                <a:cs typeface="Times New Roman" pitchFamily="18" charset="0"/>
              </a:rPr>
              <a:t>.</a:t>
            </a:r>
          </a:p>
          <a:p>
            <a:pPr marL="800100" lvl="1" indent="-342900">
              <a:spcAft>
                <a:spcPts val="0"/>
              </a:spcAft>
              <a:buFont typeface="Wingdings" pitchFamily="2" charset="2"/>
              <a:buChar char="ü"/>
              <a:defRPr/>
            </a:pPr>
            <a:r>
              <a:rPr lang="en-US" altLang="zh-TW" sz="2000" spc="20" dirty="0" smtClean="0">
                <a:latin typeface="Times New Roman" pitchFamily="18" charset="0"/>
                <a:ea typeface="DejaVu Sans" charset="0"/>
                <a:cs typeface="Times New Roman" pitchFamily="18" charset="0"/>
              </a:rPr>
              <a:t>The </a:t>
            </a:r>
            <a:r>
              <a:rPr lang="en-US" altLang="zh-TW" sz="2000" b="1" i="1" spc="20" dirty="0">
                <a:latin typeface="Times New Roman" pitchFamily="18" charset="0"/>
                <a:ea typeface="DejaVu Sans" charset="0"/>
                <a:cs typeface="Times New Roman" pitchFamily="18" charset="0"/>
              </a:rPr>
              <a:t>length</a:t>
            </a:r>
            <a:r>
              <a:rPr lang="en-US" altLang="zh-TW" sz="2000" spc="20" dirty="0">
                <a:latin typeface="Times New Roman" pitchFamily="18" charset="0"/>
                <a:ea typeface="DejaVu Sans" charset="0"/>
                <a:cs typeface="Times New Roman" pitchFamily="18" charset="0"/>
              </a:rPr>
              <a:t> of a path in a weighted graph is </a:t>
            </a:r>
            <a:r>
              <a:rPr lang="en-US" altLang="zh-TW" sz="2000" spc="20" dirty="0" smtClean="0">
                <a:latin typeface="Times New Roman" pitchFamily="18" charset="0"/>
                <a:ea typeface="DejaVu Sans" charset="0"/>
                <a:cs typeface="Times New Roman" pitchFamily="18" charset="0"/>
              </a:rPr>
              <a:t>the </a:t>
            </a:r>
            <a:r>
              <a:rPr lang="en-US" altLang="zh-TW" sz="2000" spc="20" dirty="0">
                <a:latin typeface="Times New Roman" pitchFamily="18" charset="0"/>
                <a:ea typeface="DejaVu Sans" charset="0"/>
                <a:cs typeface="Times New Roman" pitchFamily="18" charset="0"/>
              </a:rPr>
              <a:t>sum of the weights of the edges of this </a:t>
            </a:r>
            <a:r>
              <a:rPr lang="en-US" altLang="zh-TW" sz="2000" spc="20" dirty="0" smtClean="0">
                <a:latin typeface="Times New Roman" pitchFamily="18" charset="0"/>
                <a:ea typeface="DejaVu Sans" charset="0"/>
                <a:cs typeface="Times New Roman" pitchFamily="18" charset="0"/>
              </a:rPr>
              <a:t>path</a:t>
            </a:r>
            <a:r>
              <a:rPr lang="en-US" altLang="zh-TW" sz="2000" spc="20" dirty="0">
                <a:latin typeface="Times New Roman" pitchFamily="18" charset="0"/>
                <a:ea typeface="DejaVu Sans" charset="0"/>
                <a:cs typeface="Times New Roman" pitchFamily="18" charset="0"/>
              </a:rPr>
              <a:t>.</a:t>
            </a:r>
          </a:p>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Shortest path Problem</a:t>
            </a:r>
            <a:r>
              <a:rPr lang="en-US" altLang="zh-TW" sz="2000" b="1" spc="20" dirty="0" smtClean="0">
                <a:latin typeface="Times New Roman" pitchFamily="18" charset="0"/>
                <a:ea typeface="DejaVu Sans" charset="0"/>
                <a:cs typeface="Times New Roman" pitchFamily="18" charset="0"/>
              </a:rPr>
              <a:t>:</a:t>
            </a:r>
            <a:endParaRPr lang="en-US" altLang="zh-TW" sz="2000" spc="20" dirty="0">
              <a:latin typeface="Times New Roman" pitchFamily="18" charset="0"/>
              <a:ea typeface="DejaVu Sans" charset="0"/>
              <a:cs typeface="Times New Roman" pitchFamily="18" charset="0"/>
            </a:endParaRPr>
          </a:p>
          <a:p>
            <a:pPr lvl="1">
              <a:spcAft>
                <a:spcPts val="0"/>
              </a:spcAft>
              <a:defRPr/>
            </a:pPr>
            <a:r>
              <a:rPr lang="en-US" altLang="zh-TW" sz="2000" kern="0" dirty="0">
                <a:solidFill>
                  <a:srgbClr val="000000"/>
                </a:solidFill>
                <a:latin typeface="Times New Roman" pitchFamily="18" charset="0"/>
                <a:ea typeface="新細明體"/>
                <a:cs typeface="Times New Roman" pitchFamily="18" charset="0"/>
              </a:rPr>
              <a:t>Determining the path of least sum of the weights between two vertices in a weighted graph.</a:t>
            </a:r>
          </a:p>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Example </a:t>
            </a:r>
            <a:r>
              <a:rPr lang="en-US" altLang="zh-TW" sz="2000" b="1" spc="20" dirty="0" smtClean="0">
                <a:latin typeface="Times New Roman" pitchFamily="18" charset="0"/>
                <a:ea typeface="DejaVu Sans" charset="0"/>
                <a:cs typeface="Times New Roman" pitchFamily="18" charset="0"/>
              </a:rPr>
              <a:t>1:</a:t>
            </a:r>
            <a:r>
              <a:rPr lang="en-US" altLang="zh-TW" sz="2000" spc="20" dirty="0" smtClean="0">
                <a:latin typeface="Times New Roman" pitchFamily="18" charset="0"/>
                <a:ea typeface="DejaVu Sans" charset="0"/>
                <a:cs typeface="Times New Roman" pitchFamily="18" charset="0"/>
              </a:rPr>
              <a:t> </a:t>
            </a:r>
            <a:r>
              <a:rPr lang="en-US" altLang="zh-TW" sz="2000" spc="20" dirty="0">
                <a:latin typeface="Times New Roman" pitchFamily="18" charset="0"/>
                <a:ea typeface="DejaVu Sans" charset="0"/>
                <a:cs typeface="Times New Roman" pitchFamily="18" charset="0"/>
              </a:rPr>
              <a:t>What is the length of a shortest path between a and z in the weighted graph G? </a:t>
            </a:r>
            <a:r>
              <a:rPr lang="en-US" altLang="zh-TW" sz="2000" spc="20" dirty="0" smtClean="0">
                <a:latin typeface="Times New Roman" pitchFamily="18" charset="0"/>
                <a:ea typeface="DejaVu Sans" charset="0"/>
                <a:cs typeface="Times New Roman" pitchFamily="18" charset="0"/>
              </a:rPr>
              <a:t>  </a:t>
            </a:r>
          </a:p>
          <a:p>
            <a:pPr>
              <a:spcAft>
                <a:spcPts val="0"/>
              </a:spcAft>
              <a:defRPr/>
            </a:pPr>
            <a:r>
              <a:rPr lang="en-US" altLang="zh-TW" sz="2000" spc="20" dirty="0">
                <a:latin typeface="Times New Roman" pitchFamily="18" charset="0"/>
                <a:ea typeface="DejaVu Sans" charset="0"/>
                <a:cs typeface="Times New Roman" pitchFamily="18" charset="0"/>
              </a:rPr>
              <a:t> </a:t>
            </a:r>
            <a:r>
              <a:rPr lang="en-US" altLang="zh-TW" sz="2000" spc="20" dirty="0" smtClean="0">
                <a:latin typeface="Times New Roman" pitchFamily="18" charset="0"/>
                <a:ea typeface="DejaVu Sans" charset="0"/>
                <a:cs typeface="Times New Roman" pitchFamily="18" charset="0"/>
              </a:rPr>
              <a:t>                                         </a:t>
            </a:r>
            <a:r>
              <a:rPr lang="en-US" altLang="zh-TW" sz="2000" b="1" spc="20" dirty="0" smtClean="0">
                <a:latin typeface="Times New Roman" pitchFamily="18" charset="0"/>
                <a:ea typeface="DejaVu Sans" charset="0"/>
                <a:cs typeface="Times New Roman" pitchFamily="18" charset="0"/>
              </a:rPr>
              <a:t>Solution:</a:t>
            </a:r>
            <a:endParaRPr lang="en-US" altLang="zh-TW" sz="2000" b="1"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44</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8.6 Shortest-Path Problems</a:t>
            </a:r>
          </a:p>
        </p:txBody>
      </p:sp>
      <p:grpSp>
        <p:nvGrpSpPr>
          <p:cNvPr id="7" name="群組 100"/>
          <p:cNvGrpSpPr>
            <a:grpSpLocks/>
          </p:cNvGrpSpPr>
          <p:nvPr/>
        </p:nvGrpSpPr>
        <p:grpSpPr bwMode="auto">
          <a:xfrm>
            <a:off x="-76200" y="3522662"/>
            <a:ext cx="3200400" cy="2192338"/>
            <a:chOff x="304847" y="1564225"/>
            <a:chExt cx="3484452" cy="2381298"/>
          </a:xfrm>
        </p:grpSpPr>
        <p:sp>
          <p:nvSpPr>
            <p:cNvPr id="9" name="AutoShape 11"/>
            <p:cNvSpPr>
              <a:spLocks noChangeArrowheads="1"/>
            </p:cNvSpPr>
            <p:nvPr/>
          </p:nvSpPr>
          <p:spPr bwMode="auto">
            <a:xfrm>
              <a:off x="2590847" y="19080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0" name="Text Box 12"/>
            <p:cNvSpPr txBox="1">
              <a:spLocks noChangeArrowheads="1"/>
            </p:cNvSpPr>
            <p:nvPr/>
          </p:nvSpPr>
          <p:spPr bwMode="auto">
            <a:xfrm>
              <a:off x="968511" y="1646972"/>
              <a:ext cx="31293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11" name="Line 23"/>
            <p:cNvSpPr>
              <a:spLocks noChangeShapeType="1"/>
            </p:cNvSpPr>
            <p:nvPr/>
          </p:nvSpPr>
          <p:spPr bwMode="auto">
            <a:xfrm>
              <a:off x="1295400" y="1981200"/>
              <a:ext cx="13716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5"/>
            <p:cNvSpPr>
              <a:spLocks noChangeShapeType="1"/>
            </p:cNvSpPr>
            <p:nvPr/>
          </p:nvSpPr>
          <p:spPr bwMode="auto">
            <a:xfrm>
              <a:off x="1295400" y="1981201"/>
              <a:ext cx="1447847" cy="1564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AutoShape 30"/>
            <p:cNvSpPr>
              <a:spLocks noChangeArrowheads="1"/>
            </p:cNvSpPr>
            <p:nvPr/>
          </p:nvSpPr>
          <p:spPr bwMode="auto">
            <a:xfrm>
              <a:off x="3352847" y="26310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AutoShape 32"/>
            <p:cNvSpPr>
              <a:spLocks noChangeArrowheads="1"/>
            </p:cNvSpPr>
            <p:nvPr/>
          </p:nvSpPr>
          <p:spPr bwMode="auto">
            <a:xfrm>
              <a:off x="1295447" y="34692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5" name="AutoShape 33"/>
            <p:cNvSpPr>
              <a:spLocks noChangeArrowheads="1"/>
            </p:cNvSpPr>
            <p:nvPr/>
          </p:nvSpPr>
          <p:spPr bwMode="auto">
            <a:xfrm>
              <a:off x="1227672" y="1922349"/>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 name="Line 34"/>
            <p:cNvSpPr>
              <a:spLocks noChangeShapeType="1"/>
            </p:cNvSpPr>
            <p:nvPr/>
          </p:nvSpPr>
          <p:spPr bwMode="auto">
            <a:xfrm flipH="1" flipV="1">
              <a:off x="2667046" y="2021425"/>
              <a:ext cx="762000"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23"/>
            <p:cNvSpPr>
              <a:spLocks noChangeShapeType="1"/>
            </p:cNvSpPr>
            <p:nvPr/>
          </p:nvSpPr>
          <p:spPr bwMode="auto">
            <a:xfrm flipV="1">
              <a:off x="1371647" y="3528025"/>
              <a:ext cx="136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12"/>
            <p:cNvSpPr txBox="1">
              <a:spLocks noChangeArrowheads="1"/>
            </p:cNvSpPr>
            <p:nvPr/>
          </p:nvSpPr>
          <p:spPr bwMode="auto">
            <a:xfrm>
              <a:off x="2438447" y="1564225"/>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19" name="Text Box 12"/>
            <p:cNvSpPr txBox="1">
              <a:spLocks noChangeArrowheads="1"/>
            </p:cNvSpPr>
            <p:nvPr/>
          </p:nvSpPr>
          <p:spPr bwMode="auto">
            <a:xfrm>
              <a:off x="2667047" y="3545425"/>
              <a:ext cx="298509"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20" name="AutoShape 11"/>
            <p:cNvSpPr>
              <a:spLocks noChangeArrowheads="1"/>
            </p:cNvSpPr>
            <p:nvPr/>
          </p:nvSpPr>
          <p:spPr bwMode="auto">
            <a:xfrm>
              <a:off x="533447" y="27072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1" name="Text Box 12"/>
            <p:cNvSpPr txBox="1">
              <a:spLocks noChangeArrowheads="1"/>
            </p:cNvSpPr>
            <p:nvPr/>
          </p:nvSpPr>
          <p:spPr bwMode="auto">
            <a:xfrm>
              <a:off x="1219247" y="3545425"/>
              <a:ext cx="31293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22" name="Text Box 12"/>
            <p:cNvSpPr txBox="1">
              <a:spLocks noChangeArrowheads="1"/>
            </p:cNvSpPr>
            <p:nvPr/>
          </p:nvSpPr>
          <p:spPr bwMode="auto">
            <a:xfrm>
              <a:off x="304847" y="263102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23" name="Line 25"/>
            <p:cNvSpPr>
              <a:spLocks noChangeShapeType="1"/>
            </p:cNvSpPr>
            <p:nvPr/>
          </p:nvSpPr>
          <p:spPr bwMode="auto">
            <a:xfrm>
              <a:off x="609647" y="2783425"/>
              <a:ext cx="7620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5"/>
            <p:cNvSpPr>
              <a:spLocks noChangeShapeType="1"/>
            </p:cNvSpPr>
            <p:nvPr/>
          </p:nvSpPr>
          <p:spPr bwMode="auto">
            <a:xfrm flipH="1">
              <a:off x="609645" y="2021425"/>
              <a:ext cx="685801" cy="7619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34"/>
            <p:cNvSpPr>
              <a:spLocks noChangeShapeType="1"/>
            </p:cNvSpPr>
            <p:nvPr/>
          </p:nvSpPr>
          <p:spPr bwMode="auto">
            <a:xfrm flipV="1">
              <a:off x="2743247" y="2707225"/>
              <a:ext cx="685800"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AutoShape 30"/>
            <p:cNvSpPr>
              <a:spLocks noChangeArrowheads="1"/>
            </p:cNvSpPr>
            <p:nvPr/>
          </p:nvSpPr>
          <p:spPr bwMode="auto">
            <a:xfrm>
              <a:off x="2667047" y="34692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7" name="Text Box 12"/>
            <p:cNvSpPr txBox="1">
              <a:spLocks noChangeArrowheads="1"/>
            </p:cNvSpPr>
            <p:nvPr/>
          </p:nvSpPr>
          <p:spPr bwMode="auto">
            <a:xfrm>
              <a:off x="3505247" y="2478625"/>
              <a:ext cx="2840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28" name="Text Box 12"/>
            <p:cNvSpPr txBox="1">
              <a:spLocks noChangeArrowheads="1"/>
            </p:cNvSpPr>
            <p:nvPr/>
          </p:nvSpPr>
          <p:spPr bwMode="auto">
            <a:xfrm>
              <a:off x="2971847" y="194522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29" name="Text Box 12"/>
            <p:cNvSpPr txBox="1">
              <a:spLocks noChangeArrowheads="1"/>
            </p:cNvSpPr>
            <p:nvPr/>
          </p:nvSpPr>
          <p:spPr bwMode="auto">
            <a:xfrm>
              <a:off x="3048047" y="301202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30" name="Text Box 12"/>
            <p:cNvSpPr txBox="1">
              <a:spLocks noChangeArrowheads="1"/>
            </p:cNvSpPr>
            <p:nvPr/>
          </p:nvSpPr>
          <p:spPr bwMode="auto">
            <a:xfrm>
              <a:off x="1752647" y="263102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31" name="Text Box 12"/>
            <p:cNvSpPr txBox="1">
              <a:spLocks noChangeArrowheads="1"/>
            </p:cNvSpPr>
            <p:nvPr/>
          </p:nvSpPr>
          <p:spPr bwMode="auto">
            <a:xfrm>
              <a:off x="1828847" y="164042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32" name="Text Box 12"/>
            <p:cNvSpPr txBox="1">
              <a:spLocks noChangeArrowheads="1"/>
            </p:cNvSpPr>
            <p:nvPr/>
          </p:nvSpPr>
          <p:spPr bwMode="auto">
            <a:xfrm>
              <a:off x="609647" y="209762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33" name="Text Box 12"/>
            <p:cNvSpPr txBox="1">
              <a:spLocks noChangeArrowheads="1"/>
            </p:cNvSpPr>
            <p:nvPr/>
          </p:nvSpPr>
          <p:spPr bwMode="auto">
            <a:xfrm>
              <a:off x="685847" y="308822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34" name="Text Box 12"/>
            <p:cNvSpPr txBox="1">
              <a:spLocks noChangeArrowheads="1"/>
            </p:cNvSpPr>
            <p:nvPr/>
          </p:nvSpPr>
          <p:spPr bwMode="auto">
            <a:xfrm>
              <a:off x="1828847" y="346922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grpSp>
      <p:sp>
        <p:nvSpPr>
          <p:cNvPr id="62" name="Text Box 12"/>
          <p:cNvSpPr txBox="1">
            <a:spLocks noChangeArrowheads="1"/>
          </p:cNvSpPr>
          <p:nvPr/>
        </p:nvSpPr>
        <p:spPr bwMode="auto">
          <a:xfrm>
            <a:off x="228600" y="5176837"/>
            <a:ext cx="40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400" i="1" dirty="0">
                <a:latin typeface="Times New Roman" pitchFamily="18" charset="0"/>
                <a:cs typeface="Times New Roman" pitchFamily="18" charset="0"/>
              </a:rPr>
              <a:t>G</a:t>
            </a:r>
            <a:endParaRPr lang="en-US" altLang="zh-TW" sz="2400" baseline="-25000" dirty="0">
              <a:latin typeface="Times New Roman" pitchFamily="18" charset="0"/>
              <a:cs typeface="Times New Roman" pitchFamily="18" charset="0"/>
            </a:endParaRPr>
          </a:p>
        </p:txBody>
      </p:sp>
      <p:grpSp>
        <p:nvGrpSpPr>
          <p:cNvPr id="63" name="群組 95"/>
          <p:cNvGrpSpPr>
            <a:grpSpLocks/>
          </p:cNvGrpSpPr>
          <p:nvPr/>
        </p:nvGrpSpPr>
        <p:grpSpPr bwMode="auto">
          <a:xfrm>
            <a:off x="3886200" y="3429000"/>
            <a:ext cx="1209537" cy="704850"/>
            <a:chOff x="5105400" y="1676385"/>
            <a:chExt cx="1209324" cy="704925"/>
          </a:xfrm>
        </p:grpSpPr>
        <p:grpSp>
          <p:nvGrpSpPr>
            <p:cNvPr id="64" name="群組 94"/>
            <p:cNvGrpSpPr>
              <a:grpSpLocks/>
            </p:cNvGrpSpPr>
            <p:nvPr/>
          </p:nvGrpSpPr>
          <p:grpSpPr bwMode="auto">
            <a:xfrm>
              <a:off x="5638704" y="1676385"/>
              <a:ext cx="676020" cy="704925"/>
              <a:chOff x="5791104" y="1600185"/>
              <a:chExt cx="676020" cy="704925"/>
            </a:xfrm>
          </p:grpSpPr>
          <p:sp>
            <p:nvSpPr>
              <p:cNvPr id="66" name="AutoShape 11"/>
              <p:cNvSpPr>
                <a:spLocks noChangeArrowheads="1"/>
              </p:cNvSpPr>
              <p:nvPr/>
            </p:nvSpPr>
            <p:spPr bwMode="auto">
              <a:xfrm>
                <a:off x="6095850" y="1981200"/>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 name="Text Box 12"/>
              <p:cNvSpPr txBox="1">
                <a:spLocks noChangeArrowheads="1"/>
              </p:cNvSpPr>
              <p:nvPr/>
            </p:nvSpPr>
            <p:spPr bwMode="auto">
              <a:xfrm>
                <a:off x="5791104" y="19050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68" name="Text Box 12"/>
              <p:cNvSpPr txBox="1">
                <a:spLocks noChangeArrowheads="1"/>
              </p:cNvSpPr>
              <p:nvPr/>
            </p:nvSpPr>
            <p:spPr bwMode="auto">
              <a:xfrm>
                <a:off x="5867288" y="1600185"/>
                <a:ext cx="599836" cy="4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dirty="0">
                    <a:latin typeface="Times New Roman" pitchFamily="18" charset="0"/>
                    <a:cs typeface="Times New Roman" pitchFamily="18" charset="0"/>
                  </a:rPr>
                  <a:t>L</a:t>
                </a:r>
                <a:r>
                  <a:rPr lang="en-US" altLang="zh-TW" sz="2000" dirty="0">
                    <a:latin typeface="Times New Roman" pitchFamily="18" charset="0"/>
                    <a:cs typeface="Times New Roman" pitchFamily="18" charset="0"/>
                  </a:rPr>
                  <a:t>=0</a:t>
                </a:r>
              </a:p>
            </p:txBody>
          </p:sp>
        </p:grpSp>
        <p:sp>
          <p:nvSpPr>
            <p:cNvPr id="65" name="矩形 55"/>
            <p:cNvSpPr>
              <a:spLocks noChangeArrowheads="1"/>
            </p:cNvSpPr>
            <p:nvPr/>
          </p:nvSpPr>
          <p:spPr bwMode="auto">
            <a:xfrm>
              <a:off x="5105400" y="1828800"/>
              <a:ext cx="543643" cy="46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solidFill>
                    <a:srgbClr val="000000"/>
                  </a:solidFill>
                  <a:latin typeface="Times New Roman" pitchFamily="18" charset="0"/>
                  <a:cs typeface="Times New Roman" pitchFamily="18" charset="0"/>
                </a:rPr>
                <a:t>(1)</a:t>
              </a:r>
              <a:endParaRPr lang="zh-TW" altLang="en-US" sz="2400" dirty="0">
                <a:latin typeface="Times New Roman" pitchFamily="18" charset="0"/>
                <a:cs typeface="Times New Roman" pitchFamily="18" charset="0"/>
              </a:endParaRPr>
            </a:p>
          </p:txBody>
        </p:sp>
      </p:grpSp>
      <p:grpSp>
        <p:nvGrpSpPr>
          <p:cNvPr id="69" name="群組 96"/>
          <p:cNvGrpSpPr>
            <a:grpSpLocks/>
          </p:cNvGrpSpPr>
          <p:nvPr/>
        </p:nvGrpSpPr>
        <p:grpSpPr bwMode="auto">
          <a:xfrm>
            <a:off x="5181600" y="3429000"/>
            <a:ext cx="1909763" cy="1066800"/>
            <a:chOff x="7086600" y="1752600"/>
            <a:chExt cx="1909672" cy="1066800"/>
          </a:xfrm>
        </p:grpSpPr>
        <p:sp>
          <p:nvSpPr>
            <p:cNvPr id="70" name="矩形 56"/>
            <p:cNvSpPr>
              <a:spLocks noChangeArrowheads="1"/>
            </p:cNvSpPr>
            <p:nvPr/>
          </p:nvSpPr>
          <p:spPr bwMode="auto">
            <a:xfrm>
              <a:off x="7086600" y="1828800"/>
              <a:ext cx="543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solidFill>
                    <a:srgbClr val="000000"/>
                  </a:solidFill>
                  <a:latin typeface="Times New Roman" pitchFamily="18" charset="0"/>
                  <a:cs typeface="Times New Roman" pitchFamily="18" charset="0"/>
                </a:rPr>
                <a:t>(2)</a:t>
              </a:r>
              <a:endParaRPr lang="zh-TW" altLang="en-US" sz="2400" dirty="0">
                <a:latin typeface="Times New Roman" pitchFamily="18" charset="0"/>
                <a:cs typeface="Times New Roman" pitchFamily="18" charset="0"/>
              </a:endParaRPr>
            </a:p>
          </p:txBody>
        </p:sp>
        <p:grpSp>
          <p:nvGrpSpPr>
            <p:cNvPr id="71" name="群組 63"/>
            <p:cNvGrpSpPr>
              <a:grpSpLocks/>
            </p:cNvGrpSpPr>
            <p:nvPr/>
          </p:nvGrpSpPr>
          <p:grpSpPr bwMode="auto">
            <a:xfrm>
              <a:off x="7543801" y="1752600"/>
              <a:ext cx="1452471" cy="1066800"/>
              <a:chOff x="6019800" y="2667000"/>
              <a:chExt cx="1671044" cy="1314498"/>
            </a:xfrm>
          </p:grpSpPr>
          <p:sp>
            <p:nvSpPr>
              <p:cNvPr id="72" name="Line 25"/>
              <p:cNvSpPr>
                <a:spLocks noChangeShapeType="1"/>
              </p:cNvSpPr>
              <p:nvPr/>
            </p:nvSpPr>
            <p:spPr bwMode="auto">
              <a:xfrm>
                <a:off x="6324600" y="2819400"/>
                <a:ext cx="7620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AutoShape 32"/>
              <p:cNvSpPr>
                <a:spLocks noChangeArrowheads="1"/>
              </p:cNvSpPr>
              <p:nvPr/>
            </p:nvSpPr>
            <p:spPr bwMode="auto">
              <a:xfrm>
                <a:off x="7010400" y="3505200"/>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74" name="AutoShape 11"/>
              <p:cNvSpPr>
                <a:spLocks noChangeArrowheads="1"/>
              </p:cNvSpPr>
              <p:nvPr/>
            </p:nvSpPr>
            <p:spPr bwMode="auto">
              <a:xfrm>
                <a:off x="6248400" y="27432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5" name="Text Box 12"/>
              <p:cNvSpPr txBox="1">
                <a:spLocks noChangeArrowheads="1"/>
              </p:cNvSpPr>
              <p:nvPr/>
            </p:nvSpPr>
            <p:spPr bwMode="auto">
              <a:xfrm>
                <a:off x="6934200" y="3581400"/>
                <a:ext cx="31293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76" name="Text Box 12"/>
              <p:cNvSpPr txBox="1">
                <a:spLocks noChangeArrowheads="1"/>
              </p:cNvSpPr>
              <p:nvPr/>
            </p:nvSpPr>
            <p:spPr bwMode="auto">
              <a:xfrm>
                <a:off x="6019800" y="26670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77" name="Text Box 12"/>
              <p:cNvSpPr txBox="1">
                <a:spLocks noChangeArrowheads="1"/>
              </p:cNvSpPr>
              <p:nvPr/>
            </p:nvSpPr>
            <p:spPr bwMode="auto">
              <a:xfrm>
                <a:off x="6400800" y="31242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78" name="Text Box 12"/>
              <p:cNvSpPr txBox="1">
                <a:spLocks noChangeArrowheads="1"/>
              </p:cNvSpPr>
              <p:nvPr/>
            </p:nvSpPr>
            <p:spPr bwMode="auto">
              <a:xfrm>
                <a:off x="6984135" y="2948678"/>
                <a:ext cx="706709" cy="49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=2</a:t>
                </a:r>
              </a:p>
            </p:txBody>
          </p:sp>
        </p:grpSp>
      </p:grpSp>
      <p:grpSp>
        <p:nvGrpSpPr>
          <p:cNvPr id="79" name="群組 94"/>
          <p:cNvGrpSpPr>
            <a:grpSpLocks/>
          </p:cNvGrpSpPr>
          <p:nvPr/>
        </p:nvGrpSpPr>
        <p:grpSpPr bwMode="auto">
          <a:xfrm>
            <a:off x="7239000" y="3162300"/>
            <a:ext cx="1676400" cy="1943100"/>
            <a:chOff x="3886200" y="2647890"/>
            <a:chExt cx="1676400" cy="1943160"/>
          </a:xfrm>
        </p:grpSpPr>
        <p:sp>
          <p:nvSpPr>
            <p:cNvPr id="80" name="矩形 64"/>
            <p:cNvSpPr>
              <a:spLocks noChangeArrowheads="1"/>
            </p:cNvSpPr>
            <p:nvPr/>
          </p:nvSpPr>
          <p:spPr bwMode="auto">
            <a:xfrm>
              <a:off x="3886200" y="3200388"/>
              <a:ext cx="543739" cy="46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solidFill>
                    <a:srgbClr val="000000"/>
                  </a:solidFill>
                  <a:latin typeface="Times New Roman" pitchFamily="18" charset="0"/>
                  <a:cs typeface="Times New Roman" pitchFamily="18" charset="0"/>
                </a:rPr>
                <a:t>(3)</a:t>
              </a:r>
              <a:endParaRPr lang="zh-TW" altLang="en-US" sz="2400" dirty="0">
                <a:latin typeface="Times New Roman" pitchFamily="18" charset="0"/>
                <a:cs typeface="Times New Roman" pitchFamily="18" charset="0"/>
              </a:endParaRPr>
            </a:p>
          </p:txBody>
        </p:sp>
        <p:grpSp>
          <p:nvGrpSpPr>
            <p:cNvPr id="81" name="群組 75"/>
            <p:cNvGrpSpPr>
              <a:grpSpLocks/>
            </p:cNvGrpSpPr>
            <p:nvPr/>
          </p:nvGrpSpPr>
          <p:grpSpPr bwMode="auto">
            <a:xfrm>
              <a:off x="4495800" y="2647890"/>
              <a:ext cx="1066800" cy="1943160"/>
              <a:chOff x="5867402" y="3919706"/>
              <a:chExt cx="1227336" cy="2423992"/>
            </a:xfrm>
          </p:grpSpPr>
          <p:sp>
            <p:nvSpPr>
              <p:cNvPr id="82" name="Line 25"/>
              <p:cNvSpPr>
                <a:spLocks noChangeShapeType="1"/>
              </p:cNvSpPr>
              <p:nvPr/>
            </p:nvSpPr>
            <p:spPr bwMode="auto">
              <a:xfrm flipH="1">
                <a:off x="6172200" y="4419600"/>
                <a:ext cx="685801" cy="7619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Text Box 12"/>
              <p:cNvSpPr txBox="1">
                <a:spLocks noChangeArrowheads="1"/>
              </p:cNvSpPr>
              <p:nvPr/>
            </p:nvSpPr>
            <p:spPr bwMode="auto">
              <a:xfrm>
                <a:off x="6568737" y="4038600"/>
                <a:ext cx="31293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84" name="AutoShape 32"/>
              <p:cNvSpPr>
                <a:spLocks noChangeArrowheads="1"/>
              </p:cNvSpPr>
              <p:nvPr/>
            </p:nvSpPr>
            <p:spPr bwMode="auto">
              <a:xfrm>
                <a:off x="6858002" y="58674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5" name="AutoShape 33"/>
              <p:cNvSpPr>
                <a:spLocks noChangeArrowheads="1"/>
              </p:cNvSpPr>
              <p:nvPr/>
            </p:nvSpPr>
            <p:spPr bwMode="auto">
              <a:xfrm>
                <a:off x="6790227" y="4320524"/>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86" name="AutoShape 11"/>
              <p:cNvSpPr>
                <a:spLocks noChangeArrowheads="1"/>
              </p:cNvSpPr>
              <p:nvPr/>
            </p:nvSpPr>
            <p:spPr bwMode="auto">
              <a:xfrm>
                <a:off x="6096002" y="51054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7" name="Text Box 12"/>
              <p:cNvSpPr txBox="1">
                <a:spLocks noChangeArrowheads="1"/>
              </p:cNvSpPr>
              <p:nvPr/>
            </p:nvSpPr>
            <p:spPr bwMode="auto">
              <a:xfrm>
                <a:off x="6781802" y="5943600"/>
                <a:ext cx="31293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88" name="Text Box 12"/>
              <p:cNvSpPr txBox="1">
                <a:spLocks noChangeArrowheads="1"/>
              </p:cNvSpPr>
              <p:nvPr/>
            </p:nvSpPr>
            <p:spPr bwMode="auto">
              <a:xfrm>
                <a:off x="5867402" y="50292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89" name="Line 25"/>
              <p:cNvSpPr>
                <a:spLocks noChangeShapeType="1"/>
              </p:cNvSpPr>
              <p:nvPr/>
            </p:nvSpPr>
            <p:spPr bwMode="auto">
              <a:xfrm>
                <a:off x="6172202" y="5181600"/>
                <a:ext cx="7620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Text Box 12"/>
              <p:cNvSpPr txBox="1">
                <a:spLocks noChangeArrowheads="1"/>
              </p:cNvSpPr>
              <p:nvPr/>
            </p:nvSpPr>
            <p:spPr bwMode="auto">
              <a:xfrm>
                <a:off x="6172202" y="44958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91" name="Text Box 12"/>
              <p:cNvSpPr txBox="1">
                <a:spLocks noChangeArrowheads="1"/>
              </p:cNvSpPr>
              <p:nvPr/>
            </p:nvSpPr>
            <p:spPr bwMode="auto">
              <a:xfrm>
                <a:off x="6248402" y="548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92" name="Text Box 12"/>
              <p:cNvSpPr txBox="1">
                <a:spLocks noChangeArrowheads="1"/>
              </p:cNvSpPr>
              <p:nvPr/>
            </p:nvSpPr>
            <p:spPr bwMode="auto">
              <a:xfrm>
                <a:off x="6042736" y="3919706"/>
                <a:ext cx="706709" cy="49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=4</a:t>
                </a:r>
              </a:p>
            </p:txBody>
          </p:sp>
        </p:grpSp>
      </p:grpSp>
      <p:grpSp>
        <p:nvGrpSpPr>
          <p:cNvPr id="93" name="群組 98"/>
          <p:cNvGrpSpPr>
            <a:grpSpLocks/>
          </p:cNvGrpSpPr>
          <p:nvPr/>
        </p:nvGrpSpPr>
        <p:grpSpPr bwMode="auto">
          <a:xfrm>
            <a:off x="2895600" y="4749895"/>
            <a:ext cx="2667089" cy="1574705"/>
            <a:chOff x="6019800" y="2971800"/>
            <a:chExt cx="2824069" cy="1789098"/>
          </a:xfrm>
        </p:grpSpPr>
        <p:sp>
          <p:nvSpPr>
            <p:cNvPr id="94" name="矩形 76"/>
            <p:cNvSpPr>
              <a:spLocks noChangeArrowheads="1"/>
            </p:cNvSpPr>
            <p:nvPr/>
          </p:nvSpPr>
          <p:spPr bwMode="auto">
            <a:xfrm>
              <a:off x="6019800" y="3429000"/>
              <a:ext cx="543721"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solidFill>
                    <a:srgbClr val="000000"/>
                  </a:solidFill>
                  <a:latin typeface="Times New Roman" pitchFamily="18" charset="0"/>
                  <a:cs typeface="Times New Roman" pitchFamily="18" charset="0"/>
                </a:rPr>
                <a:t>(4)</a:t>
              </a:r>
              <a:endParaRPr lang="zh-TW" altLang="en-US" sz="2400" dirty="0">
                <a:latin typeface="Times New Roman" pitchFamily="18" charset="0"/>
                <a:cs typeface="Times New Roman" pitchFamily="18" charset="0"/>
              </a:endParaRPr>
            </a:p>
          </p:txBody>
        </p:sp>
        <p:grpSp>
          <p:nvGrpSpPr>
            <p:cNvPr id="95" name="群組 92"/>
            <p:cNvGrpSpPr>
              <a:grpSpLocks/>
            </p:cNvGrpSpPr>
            <p:nvPr/>
          </p:nvGrpSpPr>
          <p:grpSpPr bwMode="auto">
            <a:xfrm>
              <a:off x="6553200" y="2971800"/>
              <a:ext cx="2290669" cy="1789098"/>
              <a:chOff x="6324600" y="3370200"/>
              <a:chExt cx="2856582" cy="2305098"/>
            </a:xfrm>
          </p:grpSpPr>
          <p:sp>
            <p:nvSpPr>
              <p:cNvPr id="96" name="Text Box 12"/>
              <p:cNvSpPr txBox="1">
                <a:spLocks noChangeArrowheads="1"/>
              </p:cNvSpPr>
              <p:nvPr/>
            </p:nvSpPr>
            <p:spPr bwMode="auto">
              <a:xfrm>
                <a:off x="6989777" y="3370200"/>
                <a:ext cx="312936"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97" name="AutoShape 32"/>
              <p:cNvSpPr>
                <a:spLocks noChangeArrowheads="1"/>
              </p:cNvSpPr>
              <p:nvPr/>
            </p:nvSpPr>
            <p:spPr bwMode="auto">
              <a:xfrm>
                <a:off x="7315200" y="51990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98" name="AutoShape 33"/>
              <p:cNvSpPr>
                <a:spLocks noChangeArrowheads="1"/>
              </p:cNvSpPr>
              <p:nvPr/>
            </p:nvSpPr>
            <p:spPr bwMode="auto">
              <a:xfrm>
                <a:off x="7247425" y="3652124"/>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99" name="Line 23"/>
              <p:cNvSpPr>
                <a:spLocks noChangeShapeType="1"/>
              </p:cNvSpPr>
              <p:nvPr/>
            </p:nvSpPr>
            <p:spPr bwMode="auto">
              <a:xfrm flipV="1">
                <a:off x="7391400" y="5257800"/>
                <a:ext cx="136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Text Box 12"/>
              <p:cNvSpPr txBox="1">
                <a:spLocks noChangeArrowheads="1"/>
              </p:cNvSpPr>
              <p:nvPr/>
            </p:nvSpPr>
            <p:spPr bwMode="auto">
              <a:xfrm>
                <a:off x="8686800" y="5275200"/>
                <a:ext cx="298509"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101" name="AutoShape 11"/>
              <p:cNvSpPr>
                <a:spLocks noChangeArrowheads="1"/>
              </p:cNvSpPr>
              <p:nvPr/>
            </p:nvSpPr>
            <p:spPr bwMode="auto">
              <a:xfrm>
                <a:off x="6553200" y="44370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02" name="Text Box 12"/>
              <p:cNvSpPr txBox="1">
                <a:spLocks noChangeArrowheads="1"/>
              </p:cNvSpPr>
              <p:nvPr/>
            </p:nvSpPr>
            <p:spPr bwMode="auto">
              <a:xfrm>
                <a:off x="7239000" y="5275200"/>
                <a:ext cx="31293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103" name="Text Box 12"/>
              <p:cNvSpPr txBox="1">
                <a:spLocks noChangeArrowheads="1"/>
              </p:cNvSpPr>
              <p:nvPr/>
            </p:nvSpPr>
            <p:spPr bwMode="auto">
              <a:xfrm>
                <a:off x="6324600" y="43608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104" name="Line 25"/>
              <p:cNvSpPr>
                <a:spLocks noChangeShapeType="1"/>
              </p:cNvSpPr>
              <p:nvPr/>
            </p:nvSpPr>
            <p:spPr bwMode="auto">
              <a:xfrm>
                <a:off x="6629400" y="4513200"/>
                <a:ext cx="7620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25"/>
              <p:cNvSpPr>
                <a:spLocks noChangeShapeType="1"/>
              </p:cNvSpPr>
              <p:nvPr/>
            </p:nvSpPr>
            <p:spPr bwMode="auto">
              <a:xfrm flipH="1">
                <a:off x="6629398" y="3751200"/>
                <a:ext cx="685801" cy="7619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AutoShape 30"/>
              <p:cNvSpPr>
                <a:spLocks noChangeArrowheads="1"/>
              </p:cNvSpPr>
              <p:nvPr/>
            </p:nvSpPr>
            <p:spPr bwMode="auto">
              <a:xfrm>
                <a:off x="8686800" y="5199000"/>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107" name="Text Box 12"/>
              <p:cNvSpPr txBox="1">
                <a:spLocks noChangeArrowheads="1"/>
              </p:cNvSpPr>
              <p:nvPr/>
            </p:nvSpPr>
            <p:spPr bwMode="auto">
              <a:xfrm>
                <a:off x="6629400" y="3827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latin typeface="Times New Roman" pitchFamily="18" charset="0"/>
                    <a:cs typeface="Times New Roman" pitchFamily="18" charset="0"/>
                  </a:rPr>
                  <a:t>4</a:t>
                </a:r>
              </a:p>
            </p:txBody>
          </p:sp>
          <p:sp>
            <p:nvSpPr>
              <p:cNvPr id="108" name="Text Box 12"/>
              <p:cNvSpPr txBox="1">
                <a:spLocks noChangeArrowheads="1"/>
              </p:cNvSpPr>
              <p:nvPr/>
            </p:nvSpPr>
            <p:spPr bwMode="auto">
              <a:xfrm>
                <a:off x="6705600" y="48180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109" name="Text Box 12"/>
              <p:cNvSpPr txBox="1">
                <a:spLocks noChangeArrowheads="1"/>
              </p:cNvSpPr>
              <p:nvPr/>
            </p:nvSpPr>
            <p:spPr bwMode="auto">
              <a:xfrm>
                <a:off x="7848600" y="51990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110" name="Text Box 12"/>
              <p:cNvSpPr txBox="1">
                <a:spLocks noChangeArrowheads="1"/>
              </p:cNvSpPr>
              <p:nvPr/>
            </p:nvSpPr>
            <p:spPr bwMode="auto">
              <a:xfrm>
                <a:off x="8415155" y="4744668"/>
                <a:ext cx="766027" cy="5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=5</a:t>
                </a:r>
              </a:p>
            </p:txBody>
          </p:sp>
        </p:grpSp>
      </p:grpSp>
      <p:grpSp>
        <p:nvGrpSpPr>
          <p:cNvPr id="111" name="群組 103"/>
          <p:cNvGrpSpPr>
            <a:grpSpLocks/>
          </p:cNvGrpSpPr>
          <p:nvPr/>
        </p:nvGrpSpPr>
        <p:grpSpPr bwMode="auto">
          <a:xfrm>
            <a:off x="5329237" y="4724400"/>
            <a:ext cx="3586163" cy="1695450"/>
            <a:chOff x="3810000" y="4953000"/>
            <a:chExt cx="3586071" cy="1695452"/>
          </a:xfrm>
        </p:grpSpPr>
        <p:grpSp>
          <p:nvGrpSpPr>
            <p:cNvPr id="112" name="群組 50"/>
            <p:cNvGrpSpPr>
              <a:grpSpLocks/>
            </p:cNvGrpSpPr>
            <p:nvPr/>
          </p:nvGrpSpPr>
          <p:grpSpPr bwMode="auto">
            <a:xfrm>
              <a:off x="4381330" y="5257801"/>
              <a:ext cx="3014741" cy="1390651"/>
              <a:chOff x="640928" y="3005441"/>
              <a:chExt cx="3534801" cy="1755457"/>
            </a:xfrm>
          </p:grpSpPr>
          <p:sp>
            <p:nvSpPr>
              <p:cNvPr id="116" name="Line 25"/>
              <p:cNvSpPr>
                <a:spLocks noChangeShapeType="1"/>
              </p:cNvSpPr>
              <p:nvPr/>
            </p:nvSpPr>
            <p:spPr bwMode="auto">
              <a:xfrm>
                <a:off x="990600" y="3598800"/>
                <a:ext cx="7620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34"/>
              <p:cNvSpPr>
                <a:spLocks noChangeShapeType="1"/>
              </p:cNvSpPr>
              <p:nvPr/>
            </p:nvSpPr>
            <p:spPr bwMode="auto">
              <a:xfrm flipV="1">
                <a:off x="3124200" y="3522600"/>
                <a:ext cx="685800"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AutoShape 30"/>
              <p:cNvSpPr>
                <a:spLocks noChangeArrowheads="1"/>
              </p:cNvSpPr>
              <p:nvPr/>
            </p:nvSpPr>
            <p:spPr bwMode="auto">
              <a:xfrm>
                <a:off x="3733800" y="3446400"/>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119" name="AutoShape 32"/>
              <p:cNvSpPr>
                <a:spLocks noChangeArrowheads="1"/>
              </p:cNvSpPr>
              <p:nvPr/>
            </p:nvSpPr>
            <p:spPr bwMode="auto">
              <a:xfrm>
                <a:off x="1676400" y="42846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20" name="Line 23"/>
              <p:cNvSpPr>
                <a:spLocks noChangeShapeType="1"/>
              </p:cNvSpPr>
              <p:nvPr/>
            </p:nvSpPr>
            <p:spPr bwMode="auto">
              <a:xfrm flipV="1">
                <a:off x="1752600" y="4343400"/>
                <a:ext cx="136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Text Box 12"/>
              <p:cNvSpPr txBox="1">
                <a:spLocks noChangeArrowheads="1"/>
              </p:cNvSpPr>
              <p:nvPr/>
            </p:nvSpPr>
            <p:spPr bwMode="auto">
              <a:xfrm>
                <a:off x="3048000" y="4360800"/>
                <a:ext cx="298509"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122" name="AutoShape 11"/>
              <p:cNvSpPr>
                <a:spLocks noChangeArrowheads="1"/>
              </p:cNvSpPr>
              <p:nvPr/>
            </p:nvSpPr>
            <p:spPr bwMode="auto">
              <a:xfrm>
                <a:off x="914400" y="35226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23" name="Text Box 12"/>
              <p:cNvSpPr txBox="1">
                <a:spLocks noChangeArrowheads="1"/>
              </p:cNvSpPr>
              <p:nvPr/>
            </p:nvSpPr>
            <p:spPr bwMode="auto">
              <a:xfrm>
                <a:off x="1600200" y="4360800"/>
                <a:ext cx="31293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124" name="Text Box 12"/>
              <p:cNvSpPr txBox="1">
                <a:spLocks noChangeArrowheads="1"/>
              </p:cNvSpPr>
              <p:nvPr/>
            </p:nvSpPr>
            <p:spPr bwMode="auto">
              <a:xfrm>
                <a:off x="640928" y="329400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125" name="AutoShape 30"/>
              <p:cNvSpPr>
                <a:spLocks noChangeArrowheads="1"/>
              </p:cNvSpPr>
              <p:nvPr/>
            </p:nvSpPr>
            <p:spPr bwMode="auto">
              <a:xfrm>
                <a:off x="3048000" y="42846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26" name="Text Box 12"/>
              <p:cNvSpPr txBox="1">
                <a:spLocks noChangeArrowheads="1"/>
              </p:cNvSpPr>
              <p:nvPr/>
            </p:nvSpPr>
            <p:spPr bwMode="auto">
              <a:xfrm>
                <a:off x="3886200" y="3294000"/>
                <a:ext cx="2840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127" name="Text Box 12"/>
              <p:cNvSpPr txBox="1">
                <a:spLocks noChangeArrowheads="1"/>
              </p:cNvSpPr>
              <p:nvPr/>
            </p:nvSpPr>
            <p:spPr bwMode="auto">
              <a:xfrm>
                <a:off x="3429000" y="3827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128" name="Text Box 12"/>
              <p:cNvSpPr txBox="1">
                <a:spLocks noChangeArrowheads="1"/>
              </p:cNvSpPr>
              <p:nvPr/>
            </p:nvSpPr>
            <p:spPr bwMode="auto">
              <a:xfrm>
                <a:off x="1066800" y="39036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129" name="Text Box 12"/>
              <p:cNvSpPr txBox="1">
                <a:spLocks noChangeArrowheads="1"/>
              </p:cNvSpPr>
              <p:nvPr/>
            </p:nvSpPr>
            <p:spPr bwMode="auto">
              <a:xfrm>
                <a:off x="2209800" y="42846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130" name="Line 25"/>
              <p:cNvSpPr>
                <a:spLocks noChangeShapeType="1"/>
              </p:cNvSpPr>
              <p:nvPr/>
            </p:nvSpPr>
            <p:spPr bwMode="auto">
              <a:xfrm flipV="1">
                <a:off x="1043180" y="3005443"/>
                <a:ext cx="714759" cy="5771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Text Box 12"/>
              <p:cNvSpPr txBox="1">
                <a:spLocks noChangeArrowheads="1"/>
              </p:cNvSpPr>
              <p:nvPr/>
            </p:nvSpPr>
            <p:spPr bwMode="auto">
              <a:xfrm>
                <a:off x="1043180" y="3005441"/>
                <a:ext cx="366884" cy="5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132" name="Text Box 12"/>
              <p:cNvSpPr txBox="1">
                <a:spLocks noChangeArrowheads="1"/>
              </p:cNvSpPr>
              <p:nvPr/>
            </p:nvSpPr>
            <p:spPr bwMode="auto">
              <a:xfrm>
                <a:off x="3455493" y="3005442"/>
                <a:ext cx="720236" cy="5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=6</a:t>
                </a:r>
              </a:p>
            </p:txBody>
          </p:sp>
        </p:grpSp>
        <p:sp>
          <p:nvSpPr>
            <p:cNvPr id="113" name="矩形 93"/>
            <p:cNvSpPr>
              <a:spLocks noChangeArrowheads="1"/>
            </p:cNvSpPr>
            <p:nvPr/>
          </p:nvSpPr>
          <p:spPr bwMode="auto">
            <a:xfrm>
              <a:off x="3810000" y="5257800"/>
              <a:ext cx="543725"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solidFill>
                    <a:srgbClr val="000000"/>
                  </a:solidFill>
                  <a:latin typeface="Times New Roman" pitchFamily="18" charset="0"/>
                  <a:cs typeface="Times New Roman" pitchFamily="18" charset="0"/>
                </a:rPr>
                <a:t>(5)</a:t>
              </a:r>
              <a:endParaRPr lang="zh-TW" altLang="en-US" sz="2400" dirty="0">
                <a:latin typeface="Times New Roman" pitchFamily="18" charset="0"/>
                <a:cs typeface="Times New Roman" pitchFamily="18" charset="0"/>
              </a:endParaRPr>
            </a:p>
          </p:txBody>
        </p:sp>
        <p:sp>
          <p:nvSpPr>
            <p:cNvPr id="114" name="Text Box 12"/>
            <p:cNvSpPr txBox="1">
              <a:spLocks noChangeArrowheads="1"/>
            </p:cNvSpPr>
            <p:nvPr/>
          </p:nvSpPr>
          <p:spPr bwMode="auto">
            <a:xfrm>
              <a:off x="5029200" y="49530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115" name="AutoShape 11"/>
            <p:cNvSpPr>
              <a:spLocks noChangeArrowheads="1"/>
            </p:cNvSpPr>
            <p:nvPr/>
          </p:nvSpPr>
          <p:spPr bwMode="auto">
            <a:xfrm>
              <a:off x="5284296" y="5181600"/>
              <a:ext cx="125904" cy="104859"/>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sp>
        <p:nvSpPr>
          <p:cNvPr id="133" name="矩形 51"/>
          <p:cNvSpPr>
            <a:spLocks noChangeArrowheads="1"/>
          </p:cNvSpPr>
          <p:nvPr/>
        </p:nvSpPr>
        <p:spPr bwMode="auto">
          <a:xfrm>
            <a:off x="6873883" y="6320135"/>
            <a:ext cx="1279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solidFill>
                  <a:srgbClr val="FF0000"/>
                </a:solidFill>
                <a:latin typeface="Times New Roman" pitchFamily="18" charset="0"/>
                <a:cs typeface="Times New Roman" pitchFamily="18" charset="0"/>
              </a:rPr>
              <a:t>length=6</a:t>
            </a:r>
            <a:endParaRPr lang="zh-TW" alt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3960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ppt_x"/>
                                          </p:val>
                                        </p:tav>
                                        <p:tav tm="100000">
                                          <p:val>
                                            <p:strVal val="#ppt_x"/>
                                          </p:val>
                                        </p:tav>
                                      </p:tavLst>
                                    </p:anim>
                                    <p:anim calcmode="lin" valueType="num">
                                      <p:cBhvr additive="base">
                                        <p:cTn id="1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500" fill="hold"/>
                                        <p:tgtEl>
                                          <p:spTgt spid="79"/>
                                        </p:tgtEl>
                                        <p:attrNameLst>
                                          <p:attrName>ppt_x</p:attrName>
                                        </p:attrNameLst>
                                      </p:cBhvr>
                                      <p:tavLst>
                                        <p:tav tm="0">
                                          <p:val>
                                            <p:strVal val="#ppt_x"/>
                                          </p:val>
                                        </p:tav>
                                        <p:tav tm="100000">
                                          <p:val>
                                            <p:strVal val="#ppt_x"/>
                                          </p:val>
                                        </p:tav>
                                      </p:tavLst>
                                    </p:anim>
                                    <p:anim calcmode="lin" valueType="num">
                                      <p:cBhvr additive="base">
                                        <p:cTn id="2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fill="hold"/>
                                        <p:tgtEl>
                                          <p:spTgt spid="93"/>
                                        </p:tgtEl>
                                        <p:attrNameLst>
                                          <p:attrName>ppt_x</p:attrName>
                                        </p:attrNameLst>
                                      </p:cBhvr>
                                      <p:tavLst>
                                        <p:tav tm="0">
                                          <p:val>
                                            <p:strVal val="#ppt_x"/>
                                          </p:val>
                                        </p:tav>
                                        <p:tav tm="100000">
                                          <p:val>
                                            <p:strVal val="#ppt_x"/>
                                          </p:val>
                                        </p:tav>
                                      </p:tavLst>
                                    </p:anim>
                                    <p:anim calcmode="lin" valueType="num">
                                      <p:cBhvr additive="base">
                                        <p:cTn id="2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additive="base">
                                        <p:cTn id="31" dur="500" fill="hold"/>
                                        <p:tgtEl>
                                          <p:spTgt spid="111"/>
                                        </p:tgtEl>
                                        <p:attrNameLst>
                                          <p:attrName>ppt_x</p:attrName>
                                        </p:attrNameLst>
                                      </p:cBhvr>
                                      <p:tavLst>
                                        <p:tav tm="0">
                                          <p:val>
                                            <p:strVal val="#ppt_x"/>
                                          </p:val>
                                        </p:tav>
                                        <p:tav tm="100000">
                                          <p:val>
                                            <p:strVal val="#ppt_x"/>
                                          </p:val>
                                        </p:tav>
                                      </p:tavLst>
                                    </p:anim>
                                    <p:anim calcmode="lin" valueType="num">
                                      <p:cBhvr additive="base">
                                        <p:cTn id="32"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
                                        </p:tgtEl>
                                        <p:attrNameLst>
                                          <p:attrName>style.visibility</p:attrName>
                                        </p:attrNameLst>
                                      </p:cBhvr>
                                      <p:to>
                                        <p:strVal val="visible"/>
                                      </p:to>
                                    </p:set>
                                    <p:anim calcmode="lin" valueType="num">
                                      <p:cBhvr additive="base">
                                        <p:cTn id="37" dur="500" fill="hold"/>
                                        <p:tgtEl>
                                          <p:spTgt spid="133"/>
                                        </p:tgtEl>
                                        <p:attrNameLst>
                                          <p:attrName>ppt_x</p:attrName>
                                        </p:attrNameLst>
                                      </p:cBhvr>
                                      <p:tavLst>
                                        <p:tav tm="0">
                                          <p:val>
                                            <p:strVal val="#ppt_x"/>
                                          </p:val>
                                        </p:tav>
                                        <p:tav tm="100000">
                                          <p:val>
                                            <p:strVal val="#ppt_x"/>
                                          </p:val>
                                        </p:tav>
                                      </p:tavLst>
                                    </p:anim>
                                    <p:anim calcmode="lin" valueType="num">
                                      <p:cBhvr additive="base">
                                        <p:cTn id="38"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err="1">
                <a:latin typeface="Times New Roman" pitchFamily="18" charset="0"/>
                <a:cs typeface="Times New Roman" pitchFamily="18" charset="0"/>
              </a:rPr>
              <a:t>Dijkstra’s</a:t>
            </a:r>
            <a:r>
              <a:rPr lang="en-US" sz="2000" b="1" dirty="0">
                <a:latin typeface="Times New Roman" pitchFamily="18" charset="0"/>
                <a:cs typeface="Times New Roman" pitchFamily="18" charset="0"/>
              </a:rPr>
              <a:t> Algorithm: </a:t>
            </a:r>
            <a:r>
              <a:rPr lang="en-US" sz="2000" dirty="0">
                <a:latin typeface="Times New Roman" pitchFamily="18" charset="0"/>
                <a:cs typeface="Times New Roman" pitchFamily="18" charset="0"/>
              </a:rPr>
              <a:t>(find the length of a shortest path from a to z) </a:t>
            </a: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smtClean="0">
                <a:latin typeface="Times New Roman" pitchFamily="18" charset="0"/>
                <a:cs typeface="Times New Roman" pitchFamily="18" charset="0"/>
              </a:rPr>
              <a:t>45</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8.6 Shortest-Path Problems</a:t>
            </a:r>
          </a:p>
        </p:txBody>
      </p:sp>
      <p:sp>
        <p:nvSpPr>
          <p:cNvPr id="6" name="內容版面配置區 5"/>
          <p:cNvSpPr txBox="1">
            <a:spLocks/>
          </p:cNvSpPr>
          <p:nvPr/>
        </p:nvSpPr>
        <p:spPr>
          <a:xfrm>
            <a:off x="838200" y="1219200"/>
            <a:ext cx="6705600" cy="5286375"/>
          </a:xfrm>
          <a:prstGeom prst="rect">
            <a:avLst/>
          </a:prstGeom>
          <a:ln>
            <a:solidFill>
              <a:srgbClr val="000000"/>
            </a:solidFill>
            <a:miter lim="800000"/>
            <a:headEnd/>
            <a:tailEnd/>
          </a:ln>
        </p:spPr>
        <p:txBody>
          <a:bodyPr/>
          <a:lst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a:lstStyle>
          <a:p>
            <a:pPr>
              <a:buFont typeface="Wingdings" pitchFamily="2" charset="2"/>
              <a:buNone/>
            </a:pPr>
            <a:r>
              <a:rPr lang="en-US" altLang="zh-TW" sz="2000" b="1" dirty="0" smtClean="0">
                <a:latin typeface="Times New Roman" pitchFamily="18" charset="0"/>
                <a:cs typeface="Times New Roman" pitchFamily="18" charset="0"/>
              </a:rPr>
              <a:t>Procedure</a:t>
            </a:r>
            <a:r>
              <a:rPr lang="en-US" altLang="zh-TW" sz="2000" dirty="0" smtClean="0">
                <a:latin typeface="Times New Roman" pitchFamily="18" charset="0"/>
                <a:cs typeface="Times New Roman" pitchFamily="18" charset="0"/>
              </a:rPr>
              <a:t> </a:t>
            </a:r>
            <a:r>
              <a:rPr lang="en-US" altLang="zh-TW" sz="2000" i="1" dirty="0" err="1" smtClean="0">
                <a:latin typeface="Times New Roman" pitchFamily="18" charset="0"/>
                <a:cs typeface="Times New Roman" pitchFamily="18" charset="0"/>
              </a:rPr>
              <a:t>Dijkstra</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G</a:t>
            </a:r>
            <a:r>
              <a:rPr lang="en-US" altLang="zh-TW" sz="2000" dirty="0" smtClean="0">
                <a:latin typeface="Times New Roman" pitchFamily="18" charset="0"/>
                <a:cs typeface="Times New Roman" pitchFamily="18" charset="0"/>
              </a:rPr>
              <a:t>: weighted connected simple graph, with all weights positive)</a:t>
            </a:r>
          </a:p>
          <a:p>
            <a:pPr>
              <a:buFont typeface="Wingdings" pitchFamily="2" charset="2"/>
              <a:buNone/>
            </a:pP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G</a:t>
            </a:r>
            <a:r>
              <a:rPr lang="en-US" altLang="zh-TW" sz="2000" dirty="0" smtClean="0">
                <a:latin typeface="Times New Roman" pitchFamily="18" charset="0"/>
                <a:cs typeface="Times New Roman" pitchFamily="18" charset="0"/>
              </a:rPr>
              <a:t> has vertices </a:t>
            </a:r>
            <a:r>
              <a:rPr lang="en-US" altLang="zh-TW" sz="2000" i="1" dirty="0" smtClean="0">
                <a:latin typeface="Times New Roman" pitchFamily="18" charset="0"/>
                <a:cs typeface="Times New Roman" pitchFamily="18" charset="0"/>
              </a:rPr>
              <a:t>a </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v</a:t>
            </a:r>
            <a:r>
              <a:rPr lang="en-US" altLang="zh-TW" sz="2000" baseline="-25000" dirty="0" smtClean="0">
                <a:latin typeface="Times New Roman" pitchFamily="18" charset="0"/>
                <a:cs typeface="Times New Roman" pitchFamily="18" charset="0"/>
              </a:rPr>
              <a:t>0</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v</a:t>
            </a:r>
            <a:r>
              <a:rPr lang="en-US" altLang="zh-TW" sz="2000" baseline="-25000" dirty="0" smtClean="0">
                <a:latin typeface="Times New Roman" pitchFamily="18" charset="0"/>
                <a:cs typeface="Times New Roman" pitchFamily="18" charset="0"/>
              </a:rPr>
              <a:t>1</a:t>
            </a:r>
            <a:r>
              <a:rPr lang="en-US" altLang="zh-TW" sz="2000" dirty="0" smtClean="0">
                <a:latin typeface="Times New Roman" pitchFamily="18" charset="0"/>
                <a:cs typeface="Times New Roman" pitchFamily="18" charset="0"/>
              </a:rPr>
              <a:t>, …, </a:t>
            </a:r>
            <a:r>
              <a:rPr lang="en-US" altLang="zh-TW" sz="2000" i="1" dirty="0" err="1" smtClean="0">
                <a:latin typeface="Times New Roman" pitchFamily="18" charset="0"/>
                <a:cs typeface="Times New Roman" pitchFamily="18" charset="0"/>
              </a:rPr>
              <a:t>v</a:t>
            </a:r>
            <a:r>
              <a:rPr lang="en-US" altLang="zh-TW" sz="2000" i="1" baseline="-25000" dirty="0" err="1" smtClean="0">
                <a:latin typeface="Times New Roman" pitchFamily="18" charset="0"/>
                <a:cs typeface="Times New Roman" pitchFamily="18" charset="0"/>
              </a:rPr>
              <a:t>n</a:t>
            </a:r>
            <a:r>
              <a:rPr lang="en-US" altLang="zh-TW" sz="2000" i="1" baseline="-25000" dirty="0" smtClean="0">
                <a:latin typeface="Times New Roman" pitchFamily="18" charset="0"/>
                <a:cs typeface="Times New Roman" pitchFamily="18" charset="0"/>
              </a:rPr>
              <a:t> </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z</a:t>
            </a:r>
            <a:r>
              <a:rPr lang="en-US" altLang="zh-TW" sz="2000" dirty="0" smtClean="0">
                <a:latin typeface="Times New Roman" pitchFamily="18" charset="0"/>
                <a:cs typeface="Times New Roman" pitchFamily="18" charset="0"/>
              </a:rPr>
              <a:t> and weights </a:t>
            </a:r>
            <a:r>
              <a:rPr lang="en-US" altLang="zh-TW" sz="2000" i="1" dirty="0" smtClean="0">
                <a:latin typeface="Times New Roman" pitchFamily="18" charset="0"/>
                <a:cs typeface="Times New Roman" pitchFamily="18" charset="0"/>
              </a:rPr>
              <a:t>w</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v</a:t>
            </a:r>
            <a:r>
              <a:rPr lang="en-US" altLang="zh-TW" sz="2000" i="1" baseline="-25000" dirty="0" smtClean="0">
                <a:latin typeface="Times New Roman" pitchFamily="18" charset="0"/>
                <a:cs typeface="Times New Roman" pitchFamily="18" charset="0"/>
              </a:rPr>
              <a:t>i</a:t>
            </a:r>
            <a:r>
              <a:rPr lang="en-US" altLang="zh-TW" sz="2000" dirty="0" smtClean="0">
                <a:latin typeface="Times New Roman" pitchFamily="18" charset="0"/>
                <a:cs typeface="Times New Roman" pitchFamily="18" charset="0"/>
              </a:rPr>
              <a:t>, </a:t>
            </a:r>
            <a:r>
              <a:rPr lang="en-US" altLang="zh-TW" sz="2000" i="1" dirty="0" err="1" smtClean="0">
                <a:latin typeface="Times New Roman" pitchFamily="18" charset="0"/>
                <a:cs typeface="Times New Roman" pitchFamily="18" charset="0"/>
              </a:rPr>
              <a:t>v</a:t>
            </a:r>
            <a:r>
              <a:rPr lang="en-US" altLang="zh-TW" sz="2000" i="1" baseline="-25000" dirty="0" err="1" smtClean="0">
                <a:latin typeface="Times New Roman" pitchFamily="18" charset="0"/>
                <a:cs typeface="Times New Roman" pitchFamily="18" charset="0"/>
              </a:rPr>
              <a:t>j</a:t>
            </a:r>
            <a:r>
              <a:rPr lang="en-US" altLang="zh-TW" sz="2000" dirty="0" smtClean="0">
                <a:latin typeface="Times New Roman" pitchFamily="18" charset="0"/>
                <a:cs typeface="Times New Roman" pitchFamily="18" charset="0"/>
              </a:rPr>
              <a:t>) </a:t>
            </a:r>
            <a:br>
              <a:rPr lang="en-US" altLang="zh-TW" sz="2000" dirty="0" smtClean="0">
                <a:latin typeface="Times New Roman" pitchFamily="18" charset="0"/>
                <a:cs typeface="Times New Roman" pitchFamily="18" charset="0"/>
              </a:rPr>
            </a:br>
            <a:r>
              <a:rPr lang="en-US" altLang="zh-TW" sz="2000" dirty="0" smtClean="0">
                <a:latin typeface="Times New Roman" pitchFamily="18" charset="0"/>
                <a:cs typeface="Times New Roman" pitchFamily="18" charset="0"/>
              </a:rPr>
              <a:t> where </a:t>
            </a:r>
            <a:r>
              <a:rPr lang="en-US" altLang="zh-TW" sz="2000" i="1" dirty="0" smtClean="0">
                <a:latin typeface="Times New Roman" pitchFamily="18" charset="0"/>
                <a:cs typeface="Times New Roman" pitchFamily="18" charset="0"/>
              </a:rPr>
              <a:t>w</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v</a:t>
            </a:r>
            <a:r>
              <a:rPr lang="en-US" altLang="zh-TW" sz="2000" i="1" baseline="-25000" dirty="0" smtClean="0">
                <a:latin typeface="Times New Roman" pitchFamily="18" charset="0"/>
                <a:cs typeface="Times New Roman" pitchFamily="18" charset="0"/>
              </a:rPr>
              <a:t>i</a:t>
            </a:r>
            <a:r>
              <a:rPr lang="en-US" altLang="zh-TW" sz="2000" dirty="0" smtClean="0">
                <a:latin typeface="Times New Roman" pitchFamily="18" charset="0"/>
                <a:cs typeface="Times New Roman" pitchFamily="18" charset="0"/>
              </a:rPr>
              <a:t>, </a:t>
            </a:r>
            <a:r>
              <a:rPr lang="en-US" altLang="zh-TW" sz="2000" i="1" dirty="0" err="1" smtClean="0">
                <a:latin typeface="Times New Roman" pitchFamily="18" charset="0"/>
                <a:cs typeface="Times New Roman" pitchFamily="18" charset="0"/>
              </a:rPr>
              <a:t>v</a:t>
            </a:r>
            <a:r>
              <a:rPr lang="en-US" altLang="zh-TW" sz="2000" i="1" baseline="-25000" dirty="0" err="1" smtClean="0">
                <a:latin typeface="Times New Roman" pitchFamily="18" charset="0"/>
                <a:cs typeface="Times New Roman" pitchFamily="18" charset="0"/>
              </a:rPr>
              <a:t>j</a:t>
            </a:r>
            <a:r>
              <a:rPr lang="en-US" altLang="zh-TW" sz="2000" dirty="0" smtClean="0">
                <a:latin typeface="Times New Roman" pitchFamily="18" charset="0"/>
                <a:cs typeface="Times New Roman" pitchFamily="18" charset="0"/>
              </a:rPr>
              <a:t>) = </a:t>
            </a:r>
            <a:r>
              <a:rPr lang="en-US" altLang="zh-TW" sz="2000" dirty="0" smtClean="0">
                <a:latin typeface="Times New Roman" pitchFamily="18" charset="0"/>
                <a:cs typeface="Times New Roman" pitchFamily="18" charset="0"/>
                <a:sym typeface="Symbol" pitchFamily="18" charset="2"/>
              </a:rPr>
              <a:t> if {</a:t>
            </a:r>
            <a:r>
              <a:rPr lang="en-US" altLang="zh-TW" sz="2000" i="1" dirty="0" smtClean="0">
                <a:latin typeface="Times New Roman" pitchFamily="18" charset="0"/>
                <a:cs typeface="Times New Roman" pitchFamily="18" charset="0"/>
              </a:rPr>
              <a:t>v</a:t>
            </a:r>
            <a:r>
              <a:rPr lang="en-US" altLang="zh-TW" sz="2000" i="1" baseline="-25000" dirty="0" smtClean="0">
                <a:latin typeface="Times New Roman" pitchFamily="18" charset="0"/>
                <a:cs typeface="Times New Roman" pitchFamily="18" charset="0"/>
              </a:rPr>
              <a:t>i</a:t>
            </a:r>
            <a:r>
              <a:rPr lang="en-US" altLang="zh-TW" sz="2000" dirty="0" smtClean="0">
                <a:latin typeface="Times New Roman" pitchFamily="18" charset="0"/>
                <a:cs typeface="Times New Roman" pitchFamily="18" charset="0"/>
              </a:rPr>
              <a:t>, </a:t>
            </a:r>
            <a:r>
              <a:rPr lang="en-US" altLang="zh-TW" sz="2000" i="1" dirty="0" err="1" smtClean="0">
                <a:latin typeface="Times New Roman" pitchFamily="18" charset="0"/>
                <a:cs typeface="Times New Roman" pitchFamily="18" charset="0"/>
              </a:rPr>
              <a:t>v</a:t>
            </a:r>
            <a:r>
              <a:rPr lang="en-US" altLang="zh-TW" sz="2000" i="1" baseline="-25000" dirty="0" err="1" smtClean="0">
                <a:latin typeface="Times New Roman" pitchFamily="18" charset="0"/>
                <a:cs typeface="Times New Roman" pitchFamily="18" charset="0"/>
              </a:rPr>
              <a:t>j</a:t>
            </a:r>
            <a:r>
              <a:rPr lang="en-US" altLang="zh-TW" sz="2000" dirty="0" smtClean="0">
                <a:latin typeface="Times New Roman" pitchFamily="18" charset="0"/>
                <a:cs typeface="Times New Roman" pitchFamily="18" charset="0"/>
              </a:rPr>
              <a:t>} is not an edge in </a:t>
            </a:r>
            <a:r>
              <a:rPr lang="en-US" altLang="zh-TW" sz="2000" i="1" dirty="0" smtClean="0">
                <a:latin typeface="Times New Roman" pitchFamily="18" charset="0"/>
                <a:cs typeface="Times New Roman" pitchFamily="18" charset="0"/>
              </a:rPr>
              <a:t>G</a:t>
            </a:r>
            <a:r>
              <a:rPr lang="en-US" altLang="zh-TW" sz="2000" dirty="0" smtClean="0">
                <a:latin typeface="Times New Roman" pitchFamily="18" charset="0"/>
                <a:cs typeface="Times New Roman" pitchFamily="18" charset="0"/>
              </a:rPr>
              <a:t>}</a:t>
            </a:r>
          </a:p>
          <a:p>
            <a:pPr>
              <a:buFont typeface="Wingdings" pitchFamily="2" charset="2"/>
              <a:buNone/>
            </a:pPr>
            <a:r>
              <a:rPr lang="en-US" altLang="zh-TW" sz="2000" b="1" dirty="0" smtClean="0">
                <a:latin typeface="Times New Roman" pitchFamily="18" charset="0"/>
                <a:cs typeface="Times New Roman" pitchFamily="18" charset="0"/>
              </a:rPr>
              <a:t>for</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i </a:t>
            </a:r>
            <a:r>
              <a:rPr lang="en-US" altLang="zh-TW" sz="2000" dirty="0" smtClean="0">
                <a:latin typeface="Times New Roman" pitchFamily="18" charset="0"/>
                <a:cs typeface="Times New Roman" pitchFamily="18" charset="0"/>
              </a:rPr>
              <a:t>:= 1 </a:t>
            </a:r>
            <a:r>
              <a:rPr lang="en-US" altLang="zh-TW" sz="2000" b="1" dirty="0" smtClean="0">
                <a:latin typeface="Times New Roman" pitchFamily="18" charset="0"/>
                <a:cs typeface="Times New Roman" pitchFamily="18" charset="0"/>
              </a:rPr>
              <a:t>to</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n</a:t>
            </a:r>
            <a:r>
              <a:rPr lang="en-US" altLang="zh-TW" sz="2000" dirty="0" smtClean="0">
                <a:latin typeface="Times New Roman" pitchFamily="18" charset="0"/>
                <a:cs typeface="Times New Roman" pitchFamily="18" charset="0"/>
              </a:rPr>
              <a:t/>
            </a:r>
            <a:br>
              <a:rPr lang="en-US" altLang="zh-TW" sz="2000" dirty="0" smtClean="0">
                <a:latin typeface="Times New Roman" pitchFamily="18" charset="0"/>
                <a:cs typeface="Times New Roman" pitchFamily="18" charset="0"/>
              </a:rPr>
            </a:br>
            <a:r>
              <a:rPr lang="en-US" altLang="zh-TW" sz="2000" i="1" dirty="0" smtClean="0">
                <a:latin typeface="Times New Roman" pitchFamily="18" charset="0"/>
                <a:cs typeface="Times New Roman" pitchFamily="18" charset="0"/>
              </a:rPr>
              <a:t>L</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v</a:t>
            </a:r>
            <a:r>
              <a:rPr lang="en-US" altLang="zh-TW" sz="2000" i="1" baseline="-25000" dirty="0" smtClean="0">
                <a:latin typeface="Times New Roman" pitchFamily="18" charset="0"/>
                <a:cs typeface="Times New Roman" pitchFamily="18" charset="0"/>
              </a:rPr>
              <a:t>i</a:t>
            </a:r>
            <a:r>
              <a:rPr lang="en-US" altLang="zh-TW" sz="2000" dirty="0" smtClean="0">
                <a:latin typeface="Times New Roman" pitchFamily="18" charset="0"/>
                <a:cs typeface="Times New Roman" pitchFamily="18" charset="0"/>
              </a:rPr>
              <a:t>) := </a:t>
            </a:r>
            <a:r>
              <a:rPr lang="en-US" altLang="zh-TW" sz="2000" dirty="0" smtClean="0">
                <a:latin typeface="Times New Roman" pitchFamily="18" charset="0"/>
                <a:cs typeface="Times New Roman" pitchFamily="18" charset="0"/>
                <a:sym typeface="Symbol" pitchFamily="18" charset="2"/>
              </a:rPr>
              <a:t></a:t>
            </a:r>
          </a:p>
          <a:p>
            <a:pPr>
              <a:buFont typeface="Wingdings" pitchFamily="2" charset="2"/>
              <a:buNone/>
            </a:pPr>
            <a:r>
              <a:rPr lang="en-US" altLang="zh-TW" sz="2000" i="1" dirty="0" smtClean="0">
                <a:latin typeface="Times New Roman" pitchFamily="18" charset="0"/>
                <a:cs typeface="Times New Roman" pitchFamily="18" charset="0"/>
              </a:rPr>
              <a:t>L</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a</a:t>
            </a:r>
            <a:r>
              <a:rPr lang="en-US" altLang="zh-TW" sz="2000" dirty="0" smtClean="0">
                <a:latin typeface="Times New Roman" pitchFamily="18" charset="0"/>
                <a:cs typeface="Times New Roman" pitchFamily="18" charset="0"/>
              </a:rPr>
              <a:t>) := </a:t>
            </a:r>
            <a:r>
              <a:rPr lang="en-US" altLang="zh-TW" sz="2000" dirty="0" smtClean="0">
                <a:latin typeface="Times New Roman" pitchFamily="18" charset="0"/>
                <a:cs typeface="Times New Roman" pitchFamily="18" charset="0"/>
                <a:sym typeface="Symbol" pitchFamily="18" charset="2"/>
              </a:rPr>
              <a:t>0</a:t>
            </a:r>
          </a:p>
          <a:p>
            <a:pPr>
              <a:buFont typeface="Wingdings" pitchFamily="2" charset="2"/>
              <a:buNone/>
            </a:pPr>
            <a:r>
              <a:rPr lang="en-US" altLang="zh-TW" sz="2000" i="1" dirty="0" smtClean="0">
                <a:latin typeface="Times New Roman" pitchFamily="18" charset="0"/>
                <a:cs typeface="Times New Roman" pitchFamily="18" charset="0"/>
                <a:sym typeface="Symbol" pitchFamily="18" charset="2"/>
              </a:rPr>
              <a:t>S</a:t>
            </a:r>
            <a:r>
              <a:rPr lang="en-US" altLang="zh-TW" sz="2000" dirty="0" smtClean="0">
                <a:latin typeface="Times New Roman" pitchFamily="18" charset="0"/>
                <a:cs typeface="Times New Roman" pitchFamily="18" charset="0"/>
                <a:sym typeface="Symbol" pitchFamily="18" charset="2"/>
              </a:rPr>
              <a:t> := </a:t>
            </a:r>
          </a:p>
          <a:p>
            <a:pPr>
              <a:buFont typeface="Wingdings" pitchFamily="2" charset="2"/>
              <a:buNone/>
            </a:pPr>
            <a:r>
              <a:rPr lang="en-US" altLang="zh-TW" sz="2000" b="1" dirty="0" smtClean="0">
                <a:latin typeface="Times New Roman" pitchFamily="18" charset="0"/>
                <a:cs typeface="Times New Roman" pitchFamily="18" charset="0"/>
                <a:sym typeface="Symbol" pitchFamily="18" charset="2"/>
              </a:rPr>
              <a:t>while</a:t>
            </a:r>
            <a:r>
              <a:rPr lang="en-US" altLang="zh-TW" sz="2000" dirty="0" smtClean="0">
                <a:latin typeface="Times New Roman" pitchFamily="18" charset="0"/>
                <a:cs typeface="Times New Roman" pitchFamily="18" charset="0"/>
                <a:sym typeface="Symbol" pitchFamily="18" charset="2"/>
              </a:rPr>
              <a:t> </a:t>
            </a:r>
            <a:r>
              <a:rPr lang="en-US" altLang="zh-TW" sz="2000" i="1" dirty="0" smtClean="0">
                <a:latin typeface="Times New Roman" pitchFamily="18" charset="0"/>
                <a:cs typeface="Times New Roman" pitchFamily="18" charset="0"/>
                <a:sym typeface="Symbol" pitchFamily="18" charset="2"/>
              </a:rPr>
              <a:t>z</a:t>
            </a:r>
            <a:r>
              <a:rPr lang="en-US" altLang="zh-TW" sz="2000" dirty="0" smtClean="0">
                <a:latin typeface="Times New Roman" pitchFamily="18" charset="0"/>
                <a:cs typeface="Times New Roman" pitchFamily="18" charset="0"/>
                <a:sym typeface="Symbol" pitchFamily="18" charset="2"/>
              </a:rPr>
              <a:t>  </a:t>
            </a:r>
            <a:r>
              <a:rPr lang="en-US" altLang="zh-TW" sz="2000" i="1" dirty="0" smtClean="0">
                <a:latin typeface="Times New Roman" pitchFamily="18" charset="0"/>
                <a:cs typeface="Times New Roman" pitchFamily="18" charset="0"/>
                <a:sym typeface="Symbol" pitchFamily="18" charset="2"/>
              </a:rPr>
              <a:t>S</a:t>
            </a:r>
          </a:p>
          <a:p>
            <a:pPr>
              <a:buFont typeface="Wingdings" pitchFamily="2" charset="2"/>
              <a:buNone/>
            </a:pPr>
            <a:r>
              <a:rPr lang="en-US" altLang="zh-TW" sz="2000" b="1" dirty="0" smtClean="0">
                <a:latin typeface="Times New Roman" pitchFamily="18" charset="0"/>
                <a:cs typeface="Times New Roman" pitchFamily="18" charset="0"/>
                <a:sym typeface="Symbol" pitchFamily="18" charset="2"/>
              </a:rPr>
              <a:t>begin</a:t>
            </a:r>
          </a:p>
          <a:p>
            <a:pPr>
              <a:buFont typeface="Wingdings" pitchFamily="2" charset="2"/>
              <a:buNone/>
            </a:pPr>
            <a:r>
              <a:rPr lang="en-US" altLang="zh-TW" sz="2000" dirty="0" smtClean="0">
                <a:latin typeface="Times New Roman" pitchFamily="18" charset="0"/>
                <a:cs typeface="Times New Roman" pitchFamily="18" charset="0"/>
                <a:sym typeface="Symbol" pitchFamily="18" charset="2"/>
              </a:rPr>
              <a:t>       </a:t>
            </a:r>
            <a:r>
              <a:rPr lang="en-US" altLang="zh-TW" sz="2000" i="1" dirty="0" smtClean="0">
                <a:latin typeface="Times New Roman" pitchFamily="18" charset="0"/>
                <a:cs typeface="Times New Roman" pitchFamily="18" charset="0"/>
                <a:sym typeface="Symbol" pitchFamily="18" charset="2"/>
              </a:rPr>
              <a:t>u</a:t>
            </a:r>
            <a:r>
              <a:rPr lang="en-US" altLang="zh-TW" sz="2000" dirty="0" smtClean="0">
                <a:latin typeface="Times New Roman" pitchFamily="18" charset="0"/>
                <a:cs typeface="Times New Roman" pitchFamily="18" charset="0"/>
                <a:sym typeface="Symbol" pitchFamily="18" charset="2"/>
              </a:rPr>
              <a:t> := a vertex not in </a:t>
            </a:r>
            <a:r>
              <a:rPr lang="en-US" altLang="zh-TW" sz="2000" i="1" dirty="0" smtClean="0">
                <a:latin typeface="Times New Roman" pitchFamily="18" charset="0"/>
                <a:cs typeface="Times New Roman" pitchFamily="18" charset="0"/>
                <a:sym typeface="Symbol" pitchFamily="18" charset="2"/>
              </a:rPr>
              <a:t>S</a:t>
            </a:r>
            <a:r>
              <a:rPr lang="en-US" altLang="zh-TW" sz="2000" dirty="0" smtClean="0">
                <a:latin typeface="Times New Roman" pitchFamily="18" charset="0"/>
                <a:cs typeface="Times New Roman" pitchFamily="18" charset="0"/>
                <a:sym typeface="Symbol" pitchFamily="18" charset="2"/>
              </a:rPr>
              <a:t> with </a:t>
            </a:r>
            <a:r>
              <a:rPr lang="en-US" altLang="zh-TW" sz="2000" i="1" dirty="0" smtClean="0">
                <a:latin typeface="Times New Roman" pitchFamily="18" charset="0"/>
                <a:cs typeface="Times New Roman" pitchFamily="18" charset="0"/>
                <a:sym typeface="Symbol" pitchFamily="18" charset="2"/>
              </a:rPr>
              <a:t>L</a:t>
            </a:r>
            <a:r>
              <a:rPr lang="en-US" altLang="zh-TW" sz="2000" dirty="0" smtClean="0">
                <a:latin typeface="Times New Roman" pitchFamily="18" charset="0"/>
                <a:cs typeface="Times New Roman" pitchFamily="18" charset="0"/>
                <a:sym typeface="Symbol" pitchFamily="18" charset="2"/>
              </a:rPr>
              <a:t>(</a:t>
            </a:r>
            <a:r>
              <a:rPr lang="en-US" altLang="zh-TW" sz="2000" i="1" dirty="0" smtClean="0">
                <a:latin typeface="Times New Roman" pitchFamily="18" charset="0"/>
                <a:cs typeface="Times New Roman" pitchFamily="18" charset="0"/>
                <a:sym typeface="Symbol" pitchFamily="18" charset="2"/>
              </a:rPr>
              <a:t>u</a:t>
            </a:r>
            <a:r>
              <a:rPr lang="en-US" altLang="zh-TW" sz="2000" dirty="0" smtClean="0">
                <a:latin typeface="Times New Roman" pitchFamily="18" charset="0"/>
                <a:cs typeface="Times New Roman" pitchFamily="18" charset="0"/>
                <a:sym typeface="Symbol" pitchFamily="18" charset="2"/>
              </a:rPr>
              <a:t>) minimal</a:t>
            </a:r>
          </a:p>
          <a:p>
            <a:pPr>
              <a:buFont typeface="Wingdings" pitchFamily="2" charset="2"/>
              <a:buNone/>
            </a:pPr>
            <a:r>
              <a:rPr lang="en-US" altLang="zh-TW" sz="2000" dirty="0" smtClean="0">
                <a:latin typeface="Times New Roman" pitchFamily="18" charset="0"/>
                <a:cs typeface="Times New Roman" pitchFamily="18" charset="0"/>
                <a:sym typeface="Symbol" pitchFamily="18" charset="2"/>
              </a:rPr>
              <a:t>       </a:t>
            </a:r>
            <a:r>
              <a:rPr lang="en-US" altLang="zh-TW" sz="2000" i="1" dirty="0" smtClean="0">
                <a:latin typeface="Times New Roman" pitchFamily="18" charset="0"/>
                <a:cs typeface="Times New Roman" pitchFamily="18" charset="0"/>
                <a:sym typeface="Symbol" pitchFamily="18" charset="2"/>
              </a:rPr>
              <a:t>S</a:t>
            </a:r>
            <a:r>
              <a:rPr lang="en-US" altLang="zh-TW" sz="2000" dirty="0" smtClean="0">
                <a:latin typeface="Times New Roman" pitchFamily="18" charset="0"/>
                <a:cs typeface="Times New Roman" pitchFamily="18" charset="0"/>
                <a:sym typeface="Symbol" pitchFamily="18" charset="2"/>
              </a:rPr>
              <a:t> := </a:t>
            </a:r>
            <a:r>
              <a:rPr lang="en-US" altLang="zh-TW" sz="2000" i="1" dirty="0" smtClean="0">
                <a:latin typeface="Times New Roman" pitchFamily="18" charset="0"/>
                <a:cs typeface="Times New Roman" pitchFamily="18" charset="0"/>
                <a:sym typeface="Symbol" pitchFamily="18" charset="2"/>
              </a:rPr>
              <a:t>S</a:t>
            </a:r>
            <a:r>
              <a:rPr lang="en-US" altLang="zh-TW" sz="2000" dirty="0" smtClean="0">
                <a:latin typeface="Times New Roman" pitchFamily="18" charset="0"/>
                <a:cs typeface="Times New Roman" pitchFamily="18" charset="0"/>
                <a:sym typeface="Symbol" pitchFamily="18" charset="2"/>
              </a:rPr>
              <a:t> ∪ {</a:t>
            </a:r>
            <a:r>
              <a:rPr lang="en-US" altLang="zh-TW" sz="2000" i="1" dirty="0" smtClean="0">
                <a:latin typeface="Times New Roman" pitchFamily="18" charset="0"/>
                <a:cs typeface="Times New Roman" pitchFamily="18" charset="0"/>
                <a:sym typeface="Symbol" pitchFamily="18" charset="2"/>
              </a:rPr>
              <a:t>u</a:t>
            </a:r>
            <a:r>
              <a:rPr lang="en-US" altLang="zh-TW" sz="2000" dirty="0" smtClean="0">
                <a:latin typeface="Times New Roman" pitchFamily="18" charset="0"/>
                <a:cs typeface="Times New Roman" pitchFamily="18" charset="0"/>
                <a:sym typeface="Symbol" pitchFamily="18" charset="2"/>
              </a:rPr>
              <a:t>}</a:t>
            </a:r>
          </a:p>
          <a:p>
            <a:pPr>
              <a:buFont typeface="Wingdings" pitchFamily="2" charset="2"/>
              <a:buNone/>
            </a:pPr>
            <a:r>
              <a:rPr lang="en-US" altLang="zh-TW" sz="2000" dirty="0" smtClean="0">
                <a:latin typeface="Times New Roman" pitchFamily="18" charset="0"/>
                <a:cs typeface="Times New Roman" pitchFamily="18" charset="0"/>
              </a:rPr>
              <a:t>       </a:t>
            </a:r>
            <a:r>
              <a:rPr lang="en-US" altLang="zh-TW" sz="2000" b="1" dirty="0" smtClean="0">
                <a:latin typeface="Times New Roman" pitchFamily="18" charset="0"/>
                <a:cs typeface="Times New Roman" pitchFamily="18" charset="0"/>
              </a:rPr>
              <a:t>for</a:t>
            </a:r>
            <a:r>
              <a:rPr lang="en-US" altLang="zh-TW" sz="2000" dirty="0" smtClean="0">
                <a:latin typeface="Times New Roman" pitchFamily="18" charset="0"/>
                <a:cs typeface="Times New Roman" pitchFamily="18" charset="0"/>
              </a:rPr>
              <a:t> all vertices </a:t>
            </a:r>
            <a:r>
              <a:rPr lang="en-US" altLang="zh-TW" sz="2000" i="1" dirty="0" smtClean="0">
                <a:latin typeface="Times New Roman" pitchFamily="18" charset="0"/>
                <a:cs typeface="Times New Roman" pitchFamily="18" charset="0"/>
              </a:rPr>
              <a:t>v</a:t>
            </a:r>
            <a:r>
              <a:rPr lang="en-US" altLang="zh-TW" sz="2000" dirty="0" smtClean="0">
                <a:latin typeface="Times New Roman" pitchFamily="18" charset="0"/>
                <a:cs typeface="Times New Roman" pitchFamily="18" charset="0"/>
              </a:rPr>
              <a:t> not in S</a:t>
            </a:r>
          </a:p>
          <a:p>
            <a:pPr>
              <a:buFont typeface="Wingdings" pitchFamily="2" charset="2"/>
              <a:buNone/>
            </a:pPr>
            <a:r>
              <a:rPr lang="en-US" altLang="zh-TW" sz="2000" dirty="0" smtClean="0">
                <a:latin typeface="Times New Roman" pitchFamily="18" charset="0"/>
                <a:cs typeface="Times New Roman" pitchFamily="18" charset="0"/>
              </a:rPr>
              <a:t>              </a:t>
            </a:r>
            <a:r>
              <a:rPr lang="en-US" altLang="zh-TW" sz="2000" b="1" dirty="0" smtClean="0">
                <a:latin typeface="Times New Roman" pitchFamily="18" charset="0"/>
                <a:cs typeface="Times New Roman" pitchFamily="18" charset="0"/>
              </a:rPr>
              <a:t>if</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L</a:t>
            </a:r>
            <a:r>
              <a:rPr lang="en-US" altLang="zh-TW" sz="2000" dirty="0" smtClean="0">
                <a:latin typeface="Times New Roman" pitchFamily="18" charset="0"/>
                <a:cs typeface="Times New Roman" pitchFamily="18" charset="0"/>
              </a:rPr>
              <a:t>(u) + </a:t>
            </a:r>
            <a:r>
              <a:rPr lang="en-US" altLang="zh-TW" sz="2000" i="1" dirty="0" smtClean="0">
                <a:latin typeface="Times New Roman" pitchFamily="18" charset="0"/>
                <a:cs typeface="Times New Roman" pitchFamily="18" charset="0"/>
              </a:rPr>
              <a:t>w</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u</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v</a:t>
            </a:r>
            <a:r>
              <a:rPr lang="en-US" altLang="zh-TW" sz="2000" dirty="0" smtClean="0">
                <a:latin typeface="Times New Roman" pitchFamily="18" charset="0"/>
                <a:cs typeface="Times New Roman" pitchFamily="18" charset="0"/>
              </a:rPr>
              <a:t>) &lt; </a:t>
            </a:r>
            <a:r>
              <a:rPr lang="en-US" altLang="zh-TW" sz="2000" i="1" dirty="0" smtClean="0">
                <a:latin typeface="Times New Roman" pitchFamily="18" charset="0"/>
                <a:cs typeface="Times New Roman" pitchFamily="18" charset="0"/>
              </a:rPr>
              <a:t>L</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v</a:t>
            </a:r>
            <a:r>
              <a:rPr lang="en-US" altLang="zh-TW" sz="2000" dirty="0" smtClean="0">
                <a:latin typeface="Times New Roman" pitchFamily="18" charset="0"/>
                <a:cs typeface="Times New Roman" pitchFamily="18" charset="0"/>
              </a:rPr>
              <a:t>) </a:t>
            </a:r>
            <a:r>
              <a:rPr lang="en-US" altLang="zh-TW" sz="2000" b="1" dirty="0" smtClean="0">
                <a:latin typeface="Times New Roman" pitchFamily="18" charset="0"/>
                <a:cs typeface="Times New Roman" pitchFamily="18" charset="0"/>
              </a:rPr>
              <a:t>then</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L</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v</a:t>
            </a:r>
            <a:r>
              <a:rPr lang="en-US" altLang="zh-TW" sz="2000" dirty="0" smtClean="0">
                <a:latin typeface="Times New Roman" pitchFamily="18" charset="0"/>
                <a:cs typeface="Times New Roman" pitchFamily="18" charset="0"/>
              </a:rPr>
              <a:t>) := </a:t>
            </a:r>
            <a:r>
              <a:rPr lang="en-US" altLang="zh-TW" sz="2000" i="1" dirty="0" smtClean="0">
                <a:latin typeface="Times New Roman" pitchFamily="18" charset="0"/>
                <a:cs typeface="Times New Roman" pitchFamily="18" charset="0"/>
              </a:rPr>
              <a:t>L</a:t>
            </a:r>
            <a:r>
              <a:rPr lang="en-US" altLang="zh-TW" sz="2000" dirty="0" smtClean="0">
                <a:latin typeface="Times New Roman" pitchFamily="18" charset="0"/>
                <a:cs typeface="Times New Roman" pitchFamily="18" charset="0"/>
              </a:rPr>
              <a:t>(u) + </a:t>
            </a:r>
            <a:r>
              <a:rPr lang="en-US" altLang="zh-TW" sz="2000" i="1" dirty="0" smtClean="0">
                <a:latin typeface="Times New Roman" pitchFamily="18" charset="0"/>
                <a:cs typeface="Times New Roman" pitchFamily="18" charset="0"/>
              </a:rPr>
              <a:t>w</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u</a:t>
            </a:r>
            <a:r>
              <a:rPr lang="en-US" altLang="zh-TW" sz="2000" dirty="0" smtClean="0">
                <a:latin typeface="Times New Roman" pitchFamily="18" charset="0"/>
                <a:cs typeface="Times New Roman" pitchFamily="18" charset="0"/>
              </a:rPr>
              <a:t>, </a:t>
            </a:r>
            <a:r>
              <a:rPr lang="en-US" altLang="zh-TW" sz="2000" i="1" dirty="0" smtClean="0">
                <a:latin typeface="Times New Roman" pitchFamily="18" charset="0"/>
                <a:cs typeface="Times New Roman" pitchFamily="18" charset="0"/>
              </a:rPr>
              <a:t>v</a:t>
            </a:r>
            <a:r>
              <a:rPr lang="en-US" altLang="zh-TW" sz="2000" dirty="0" smtClean="0">
                <a:latin typeface="Times New Roman" pitchFamily="18" charset="0"/>
                <a:cs typeface="Times New Roman" pitchFamily="18" charset="0"/>
              </a:rPr>
              <a:t>) </a:t>
            </a:r>
          </a:p>
          <a:p>
            <a:pPr>
              <a:buFont typeface="Wingdings" pitchFamily="2" charset="2"/>
              <a:buNone/>
            </a:pPr>
            <a:r>
              <a:rPr lang="en-US" altLang="zh-TW" sz="2000" b="1" dirty="0" smtClean="0">
                <a:latin typeface="Times New Roman" pitchFamily="18" charset="0"/>
                <a:cs typeface="Times New Roman" pitchFamily="18" charset="0"/>
              </a:rPr>
              <a:t>end </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L</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z</a:t>
            </a:r>
            <a:r>
              <a:rPr lang="en-US" altLang="zh-TW" sz="2000" dirty="0" smtClean="0">
                <a:latin typeface="Times New Roman" pitchFamily="18" charset="0"/>
                <a:cs typeface="Times New Roman" pitchFamily="18" charset="0"/>
              </a:rPr>
              <a:t>) = length of a shortest path from </a:t>
            </a:r>
            <a:r>
              <a:rPr lang="en-US" altLang="zh-TW" sz="2000" i="1" dirty="0" smtClean="0">
                <a:latin typeface="Times New Roman" pitchFamily="18" charset="0"/>
                <a:cs typeface="Times New Roman" pitchFamily="18" charset="0"/>
              </a:rPr>
              <a:t>a</a:t>
            </a:r>
            <a:r>
              <a:rPr lang="en-US" altLang="zh-TW" sz="2000" dirty="0" smtClean="0">
                <a:latin typeface="Times New Roman" pitchFamily="18" charset="0"/>
                <a:cs typeface="Times New Roman" pitchFamily="18" charset="0"/>
              </a:rPr>
              <a:t> to </a:t>
            </a:r>
            <a:r>
              <a:rPr lang="en-US" altLang="zh-TW" sz="2000" i="1" dirty="0" smtClean="0">
                <a:latin typeface="Times New Roman" pitchFamily="18" charset="0"/>
                <a:cs typeface="Times New Roman" pitchFamily="18" charset="0"/>
              </a:rPr>
              <a:t>z</a:t>
            </a:r>
            <a:r>
              <a:rPr lang="en-US" altLang="zh-TW" sz="2000" dirty="0" smtClean="0">
                <a:latin typeface="Times New Roman" pitchFamily="18" charset="0"/>
                <a:cs typeface="Times New Roman" pitchFamily="18" charset="0"/>
              </a:rPr>
              <a:t>}</a:t>
            </a:r>
            <a:endParaRPr lang="zh-TW" alt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634162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2: </a:t>
            </a:r>
            <a:r>
              <a:rPr lang="en-US" altLang="zh-TW" sz="2000" spc="20" dirty="0">
                <a:latin typeface="Times New Roman" pitchFamily="18" charset="0"/>
                <a:ea typeface="DejaVu Sans" charset="0"/>
                <a:cs typeface="Times New Roman" pitchFamily="18" charset="0"/>
              </a:rPr>
              <a:t> Use </a:t>
            </a:r>
            <a:r>
              <a:rPr lang="en-US" altLang="zh-TW" sz="2000" spc="20" dirty="0" err="1">
                <a:latin typeface="Times New Roman" pitchFamily="18" charset="0"/>
                <a:ea typeface="DejaVu Sans" charset="0"/>
                <a:cs typeface="Times New Roman" pitchFamily="18" charset="0"/>
              </a:rPr>
              <a:t>Dijkstra’s</a:t>
            </a:r>
            <a:r>
              <a:rPr lang="en-US" altLang="zh-TW" sz="2000" spc="20" dirty="0">
                <a:latin typeface="Times New Roman" pitchFamily="18" charset="0"/>
                <a:ea typeface="DejaVu Sans" charset="0"/>
                <a:cs typeface="Times New Roman" pitchFamily="18" charset="0"/>
              </a:rPr>
              <a:t> algorithm to find the length of a shortest path between a and z in the weighted graph. </a:t>
            </a: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marL="285750" indent="-285750">
              <a:spcBef>
                <a:spcPct val="20000"/>
              </a:spcBef>
            </a:pPr>
            <a:r>
              <a:rPr lang="en-US" altLang="zh-TW" sz="2000" b="1" spc="20" dirty="0" smtClean="0">
                <a:latin typeface="Times New Roman" pitchFamily="18" charset="0"/>
                <a:ea typeface="DejaVu Sans" charset="0"/>
                <a:cs typeface="Times New Roman" pitchFamily="18" charset="0"/>
              </a:rPr>
              <a:t>Solution:</a:t>
            </a:r>
            <a:endParaRPr lang="en-US" sz="2000" dirty="0">
              <a:latin typeface="Times New Roman" pitchFamily="18"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46</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8.6 Shortest-Path Problems</a:t>
            </a:r>
          </a:p>
        </p:txBody>
      </p:sp>
      <p:grpSp>
        <p:nvGrpSpPr>
          <p:cNvPr id="6" name="群組 36"/>
          <p:cNvGrpSpPr>
            <a:grpSpLocks/>
          </p:cNvGrpSpPr>
          <p:nvPr/>
        </p:nvGrpSpPr>
        <p:grpSpPr bwMode="auto">
          <a:xfrm>
            <a:off x="3492500" y="1447800"/>
            <a:ext cx="2527300" cy="1924050"/>
            <a:chOff x="188234" y="1676400"/>
            <a:chExt cx="3316966" cy="2312372"/>
          </a:xfrm>
        </p:grpSpPr>
        <p:sp>
          <p:nvSpPr>
            <p:cNvPr id="7"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0"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11"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AutoShape 32"/>
            <p:cNvSpPr>
              <a:spLocks noChangeArrowheads="1"/>
            </p:cNvSpPr>
            <p:nvPr/>
          </p:nvSpPr>
          <p:spPr bwMode="auto">
            <a:xfrm>
              <a:off x="1133239" y="35069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5" name="AutoShape 33"/>
            <p:cNvSpPr>
              <a:spLocks noChangeArrowheads="1"/>
            </p:cNvSpPr>
            <p:nvPr/>
          </p:nvSpPr>
          <p:spPr bwMode="auto">
            <a:xfrm>
              <a:off x="1152431" y="2082393"/>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ext Box 12"/>
            <p:cNvSpPr txBox="1">
              <a:spLocks noChangeArrowheads="1"/>
            </p:cNvSpPr>
            <p:nvPr/>
          </p:nvSpPr>
          <p:spPr bwMode="auto">
            <a:xfrm>
              <a:off x="2305044" y="167640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18"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19" name="AutoShape 11"/>
            <p:cNvSpPr>
              <a:spLocks noChangeArrowheads="1"/>
            </p:cNvSpPr>
            <p:nvPr/>
          </p:nvSpPr>
          <p:spPr bwMode="auto">
            <a:xfrm>
              <a:off x="514808" y="2805181"/>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0" name="Text Box 12"/>
            <p:cNvSpPr txBox="1">
              <a:spLocks noChangeArrowheads="1"/>
            </p:cNvSpPr>
            <p:nvPr/>
          </p:nvSpPr>
          <p:spPr bwMode="auto">
            <a:xfrm>
              <a:off x="804849" y="3507925"/>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21"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22"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6"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27"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28"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29"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8</a:t>
              </a:r>
            </a:p>
          </p:txBody>
        </p:sp>
        <p:sp>
          <p:nvSpPr>
            <p:cNvPr id="30"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a:t>
              </a:r>
            </a:p>
          </p:txBody>
        </p:sp>
        <p:sp>
          <p:nvSpPr>
            <p:cNvPr id="31"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32" name="Text Box 12"/>
            <p:cNvSpPr txBox="1">
              <a:spLocks noChangeArrowheads="1"/>
            </p:cNvSpPr>
            <p:nvPr/>
          </p:nvSpPr>
          <p:spPr bwMode="auto">
            <a:xfrm>
              <a:off x="604824" y="3141620"/>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33"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34"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37"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grpSp>
      <p:grpSp>
        <p:nvGrpSpPr>
          <p:cNvPr id="38" name="群組 37"/>
          <p:cNvGrpSpPr>
            <a:grpSpLocks/>
          </p:cNvGrpSpPr>
          <p:nvPr/>
        </p:nvGrpSpPr>
        <p:grpSpPr bwMode="auto">
          <a:xfrm>
            <a:off x="90487" y="3409950"/>
            <a:ext cx="2652713" cy="2228850"/>
            <a:chOff x="188234" y="1493248"/>
            <a:chExt cx="3482614" cy="2678676"/>
          </a:xfrm>
        </p:grpSpPr>
        <p:sp>
          <p:nvSpPr>
            <p:cNvPr id="39"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1"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42"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5" name="AutoShape 32"/>
            <p:cNvSpPr>
              <a:spLocks noChangeArrowheads="1"/>
            </p:cNvSpPr>
            <p:nvPr/>
          </p:nvSpPr>
          <p:spPr bwMode="auto">
            <a:xfrm>
              <a:off x="1133239" y="35069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6" name="AutoShape 33"/>
            <p:cNvSpPr>
              <a:spLocks noChangeArrowheads="1"/>
            </p:cNvSpPr>
            <p:nvPr/>
          </p:nvSpPr>
          <p:spPr bwMode="auto">
            <a:xfrm>
              <a:off x="1152431" y="2082393"/>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7"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Text Box 12"/>
            <p:cNvSpPr txBox="1">
              <a:spLocks noChangeArrowheads="1"/>
            </p:cNvSpPr>
            <p:nvPr/>
          </p:nvSpPr>
          <p:spPr bwMode="auto">
            <a:xfrm>
              <a:off x="2305045" y="167640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49"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50" name="AutoShape 11"/>
            <p:cNvSpPr>
              <a:spLocks noChangeArrowheads="1"/>
            </p:cNvSpPr>
            <p:nvPr/>
          </p:nvSpPr>
          <p:spPr bwMode="auto">
            <a:xfrm>
              <a:off x="514808" y="2805181"/>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1" name="Text Box 12"/>
            <p:cNvSpPr txBox="1">
              <a:spLocks noChangeArrowheads="1"/>
            </p:cNvSpPr>
            <p:nvPr/>
          </p:nvSpPr>
          <p:spPr bwMode="auto">
            <a:xfrm>
              <a:off x="804850" y="3507926"/>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52"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53"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7"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58"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59"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60"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8</a:t>
              </a:r>
            </a:p>
          </p:txBody>
        </p:sp>
        <p:sp>
          <p:nvSpPr>
            <p:cNvPr id="61"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a:t>
              </a:r>
            </a:p>
          </p:txBody>
        </p:sp>
        <p:sp>
          <p:nvSpPr>
            <p:cNvPr id="62"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63" name="Text Box 12"/>
            <p:cNvSpPr txBox="1">
              <a:spLocks noChangeArrowheads="1"/>
            </p:cNvSpPr>
            <p:nvPr/>
          </p:nvSpPr>
          <p:spPr bwMode="auto">
            <a:xfrm>
              <a:off x="488273" y="3050044"/>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64"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65"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68"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69" name="Text Box 12"/>
            <p:cNvSpPr txBox="1">
              <a:spLocks noChangeArrowheads="1"/>
            </p:cNvSpPr>
            <p:nvPr/>
          </p:nvSpPr>
          <p:spPr bwMode="auto">
            <a:xfrm>
              <a:off x="188234" y="240901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rPr>
                <a:t>0</a:t>
              </a:r>
            </a:p>
          </p:txBody>
        </p:sp>
        <p:sp>
          <p:nvSpPr>
            <p:cNvPr id="70" name="Text Box 12"/>
            <p:cNvSpPr txBox="1">
              <a:spLocks noChangeArrowheads="1"/>
            </p:cNvSpPr>
            <p:nvPr/>
          </p:nvSpPr>
          <p:spPr bwMode="auto">
            <a:xfrm>
              <a:off x="1088351" y="1493248"/>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solidFill>
                    <a:srgbClr val="FF0000"/>
                  </a:solidFill>
                  <a:latin typeface="Times New Roman" pitchFamily="18" charset="0"/>
                  <a:cs typeface="Times New Roman" pitchFamily="18" charset="0"/>
                  <a:sym typeface="Symbol" pitchFamily="18" charset="2"/>
                </a:rPr>
                <a:t></a:t>
              </a:r>
              <a:endParaRPr lang="en-US" altLang="zh-TW" sz="2000" dirty="0">
                <a:solidFill>
                  <a:srgbClr val="FF0000"/>
                </a:solidFill>
                <a:latin typeface="Times New Roman" pitchFamily="18" charset="0"/>
                <a:cs typeface="Times New Roman" pitchFamily="18" charset="0"/>
              </a:endParaRPr>
            </a:p>
          </p:txBody>
        </p:sp>
        <p:sp>
          <p:nvSpPr>
            <p:cNvPr id="71" name="Text Box 12"/>
            <p:cNvSpPr txBox="1">
              <a:spLocks noChangeArrowheads="1"/>
            </p:cNvSpPr>
            <p:nvPr/>
          </p:nvSpPr>
          <p:spPr bwMode="auto">
            <a:xfrm>
              <a:off x="2588546" y="1584824"/>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72" name="Text Box 12"/>
            <p:cNvSpPr txBox="1">
              <a:spLocks noChangeArrowheads="1"/>
            </p:cNvSpPr>
            <p:nvPr/>
          </p:nvSpPr>
          <p:spPr bwMode="auto">
            <a:xfrm>
              <a:off x="3188623" y="2866891"/>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73" name="Text Box 12"/>
            <p:cNvSpPr txBox="1">
              <a:spLocks noChangeArrowheads="1"/>
            </p:cNvSpPr>
            <p:nvPr/>
          </p:nvSpPr>
          <p:spPr bwMode="auto">
            <a:xfrm>
              <a:off x="2488532" y="3691077"/>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74" name="Text Box 12"/>
            <p:cNvSpPr txBox="1">
              <a:spLocks noChangeArrowheads="1"/>
            </p:cNvSpPr>
            <p:nvPr/>
          </p:nvSpPr>
          <p:spPr bwMode="auto">
            <a:xfrm>
              <a:off x="988338" y="3599501"/>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75" name="矩形 61"/>
          <p:cNvSpPr>
            <a:spLocks noChangeArrowheads="1"/>
          </p:cNvSpPr>
          <p:nvPr/>
        </p:nvSpPr>
        <p:spPr bwMode="auto">
          <a:xfrm>
            <a:off x="2743200" y="4276725"/>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b="1" dirty="0">
                <a:solidFill>
                  <a:srgbClr val="008000"/>
                </a:solidFill>
                <a:sym typeface="Symbol" pitchFamily="18" charset="2"/>
              </a:rPr>
              <a:t></a:t>
            </a:r>
            <a:r>
              <a:rPr lang="en-US" altLang="zh-TW" sz="2800" b="1" dirty="0">
                <a:solidFill>
                  <a:srgbClr val="008000"/>
                </a:solidFill>
              </a:rPr>
              <a:t> </a:t>
            </a:r>
            <a:endParaRPr lang="zh-TW" altLang="en-US" dirty="0"/>
          </a:p>
        </p:txBody>
      </p:sp>
      <p:grpSp>
        <p:nvGrpSpPr>
          <p:cNvPr id="76" name="群組 75"/>
          <p:cNvGrpSpPr>
            <a:grpSpLocks/>
          </p:cNvGrpSpPr>
          <p:nvPr/>
        </p:nvGrpSpPr>
        <p:grpSpPr bwMode="auto">
          <a:xfrm>
            <a:off x="3276600" y="3486100"/>
            <a:ext cx="2652713" cy="2305100"/>
            <a:chOff x="188234" y="1493192"/>
            <a:chExt cx="3482614" cy="2770308"/>
          </a:xfrm>
        </p:grpSpPr>
        <p:sp>
          <p:nvSpPr>
            <p:cNvPr id="77"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Text Box 12"/>
            <p:cNvSpPr txBox="1">
              <a:spLocks noChangeArrowheads="1"/>
            </p:cNvSpPr>
            <p:nvPr/>
          </p:nvSpPr>
          <p:spPr bwMode="auto">
            <a:xfrm>
              <a:off x="188234" y="240901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rPr>
                <a:t>0</a:t>
              </a:r>
            </a:p>
          </p:txBody>
        </p:sp>
        <p:sp>
          <p:nvSpPr>
            <p:cNvPr id="80"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2"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83"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6" name="AutoShape 32"/>
            <p:cNvSpPr>
              <a:spLocks noChangeArrowheads="1"/>
            </p:cNvSpPr>
            <p:nvPr/>
          </p:nvSpPr>
          <p:spPr bwMode="auto">
            <a:xfrm>
              <a:off x="1133239" y="35069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7" name="AutoShape 33"/>
            <p:cNvSpPr>
              <a:spLocks noChangeArrowheads="1"/>
            </p:cNvSpPr>
            <p:nvPr/>
          </p:nvSpPr>
          <p:spPr bwMode="auto">
            <a:xfrm>
              <a:off x="1152431" y="2082393"/>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8"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Text Box 12"/>
            <p:cNvSpPr txBox="1">
              <a:spLocks noChangeArrowheads="1"/>
            </p:cNvSpPr>
            <p:nvPr/>
          </p:nvSpPr>
          <p:spPr bwMode="auto">
            <a:xfrm>
              <a:off x="2305045" y="1676401"/>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dirty="0">
                  <a:latin typeface="Times New Roman" pitchFamily="18" charset="0"/>
                  <a:cs typeface="Times New Roman" pitchFamily="18" charset="0"/>
                </a:rPr>
                <a:t>d</a:t>
              </a:r>
            </a:p>
          </p:txBody>
        </p:sp>
        <p:sp>
          <p:nvSpPr>
            <p:cNvPr id="90"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91"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92" name="Text Box 12"/>
            <p:cNvSpPr txBox="1">
              <a:spLocks noChangeArrowheads="1"/>
            </p:cNvSpPr>
            <p:nvPr/>
          </p:nvSpPr>
          <p:spPr bwMode="auto">
            <a:xfrm>
              <a:off x="804850" y="3507924"/>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93"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94"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96"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97"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98"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99"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8</a:t>
              </a:r>
            </a:p>
          </p:txBody>
        </p:sp>
        <p:sp>
          <p:nvSpPr>
            <p:cNvPr id="100"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latin typeface="Times New Roman" pitchFamily="18" charset="0"/>
                  <a:cs typeface="Times New Roman" pitchFamily="18" charset="0"/>
                </a:rPr>
                <a:t>5</a:t>
              </a:r>
            </a:p>
          </p:txBody>
        </p:sp>
        <p:sp>
          <p:nvSpPr>
            <p:cNvPr id="101"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102" name="Text Box 12"/>
            <p:cNvSpPr txBox="1">
              <a:spLocks noChangeArrowheads="1"/>
            </p:cNvSpPr>
            <p:nvPr/>
          </p:nvSpPr>
          <p:spPr bwMode="auto">
            <a:xfrm>
              <a:off x="488273" y="3050044"/>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103"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104"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107"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108" name="Text Box 12"/>
            <p:cNvSpPr txBox="1">
              <a:spLocks noChangeArrowheads="1"/>
            </p:cNvSpPr>
            <p:nvPr/>
          </p:nvSpPr>
          <p:spPr bwMode="auto">
            <a:xfrm>
              <a:off x="388312" y="1493192"/>
              <a:ext cx="700092"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solidFill>
                    <a:srgbClr val="FF0000"/>
                  </a:solidFill>
                  <a:latin typeface="Times New Roman" pitchFamily="18" charset="0"/>
                  <a:cs typeface="Times New Roman" pitchFamily="18" charset="0"/>
                  <a:sym typeface="Symbol" pitchFamily="18" charset="2"/>
                </a:rPr>
                <a:t>4(</a:t>
              </a:r>
              <a:r>
                <a:rPr lang="en-US" altLang="zh-TW" sz="2000" i="1" dirty="0">
                  <a:solidFill>
                    <a:srgbClr val="FF0000"/>
                  </a:solidFill>
                  <a:latin typeface="Times New Roman" pitchFamily="18" charset="0"/>
                  <a:cs typeface="Times New Roman" pitchFamily="18" charset="0"/>
                  <a:sym typeface="Symbol" pitchFamily="18" charset="2"/>
                </a:rPr>
                <a:t>a</a:t>
              </a:r>
              <a:r>
                <a:rPr lang="en-US" altLang="zh-TW" sz="2000" dirty="0">
                  <a:solidFill>
                    <a:srgbClr val="FF0000"/>
                  </a:solidFill>
                  <a:latin typeface="Times New Roman" pitchFamily="18" charset="0"/>
                  <a:cs typeface="Times New Roman" pitchFamily="18" charset="0"/>
                  <a:sym typeface="Symbol" pitchFamily="18" charset="2"/>
                </a:rPr>
                <a:t>)</a:t>
              </a:r>
              <a:endParaRPr lang="en-US" altLang="zh-TW" sz="2000" dirty="0">
                <a:solidFill>
                  <a:srgbClr val="FF0000"/>
                </a:solidFill>
                <a:latin typeface="Times New Roman" pitchFamily="18" charset="0"/>
                <a:cs typeface="Times New Roman" pitchFamily="18" charset="0"/>
              </a:endParaRPr>
            </a:p>
          </p:txBody>
        </p:sp>
        <p:sp>
          <p:nvSpPr>
            <p:cNvPr id="109" name="Text Box 12"/>
            <p:cNvSpPr txBox="1">
              <a:spLocks noChangeArrowheads="1"/>
            </p:cNvSpPr>
            <p:nvPr/>
          </p:nvSpPr>
          <p:spPr bwMode="auto">
            <a:xfrm>
              <a:off x="2588546" y="1584824"/>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10" name="Text Box 12"/>
            <p:cNvSpPr txBox="1">
              <a:spLocks noChangeArrowheads="1"/>
            </p:cNvSpPr>
            <p:nvPr/>
          </p:nvSpPr>
          <p:spPr bwMode="auto">
            <a:xfrm>
              <a:off x="3188623" y="2866891"/>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11" name="Text Box 12"/>
            <p:cNvSpPr txBox="1">
              <a:spLocks noChangeArrowheads="1"/>
            </p:cNvSpPr>
            <p:nvPr/>
          </p:nvSpPr>
          <p:spPr bwMode="auto">
            <a:xfrm>
              <a:off x="2488532" y="3691077"/>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12" name="Text Box 12"/>
            <p:cNvSpPr txBox="1">
              <a:spLocks noChangeArrowheads="1"/>
            </p:cNvSpPr>
            <p:nvPr/>
          </p:nvSpPr>
          <p:spPr bwMode="auto">
            <a:xfrm>
              <a:off x="788312" y="3782653"/>
              <a:ext cx="80202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grpSp>
        <p:nvGrpSpPr>
          <p:cNvPr id="113" name="群組 114"/>
          <p:cNvGrpSpPr>
            <a:grpSpLocks/>
          </p:cNvGrpSpPr>
          <p:nvPr/>
        </p:nvGrpSpPr>
        <p:grpSpPr bwMode="auto">
          <a:xfrm>
            <a:off x="6413500" y="3276600"/>
            <a:ext cx="2654300" cy="2457450"/>
            <a:chOff x="188234" y="1310096"/>
            <a:chExt cx="3482614" cy="2953404"/>
          </a:xfrm>
        </p:grpSpPr>
        <p:sp>
          <p:nvSpPr>
            <p:cNvPr id="114"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Text Box 12"/>
            <p:cNvSpPr txBox="1">
              <a:spLocks noChangeArrowheads="1"/>
            </p:cNvSpPr>
            <p:nvPr/>
          </p:nvSpPr>
          <p:spPr bwMode="auto">
            <a:xfrm>
              <a:off x="188234" y="240901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rPr>
                <a:t>0</a:t>
              </a:r>
            </a:p>
          </p:txBody>
        </p:sp>
        <p:sp>
          <p:nvSpPr>
            <p:cNvPr id="120"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22"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123"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25"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126" name="AutoShape 33"/>
            <p:cNvSpPr>
              <a:spLocks noChangeArrowheads="1"/>
            </p:cNvSpPr>
            <p:nvPr/>
          </p:nvSpPr>
          <p:spPr bwMode="auto">
            <a:xfrm>
              <a:off x="1152431" y="2082393"/>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27" name="Text Box 12"/>
            <p:cNvSpPr txBox="1">
              <a:spLocks noChangeArrowheads="1"/>
            </p:cNvSpPr>
            <p:nvPr/>
          </p:nvSpPr>
          <p:spPr bwMode="auto">
            <a:xfrm>
              <a:off x="2305045" y="167640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128"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129"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130" name="Text Box 12"/>
            <p:cNvSpPr txBox="1">
              <a:spLocks noChangeArrowheads="1"/>
            </p:cNvSpPr>
            <p:nvPr/>
          </p:nvSpPr>
          <p:spPr bwMode="auto">
            <a:xfrm>
              <a:off x="804850" y="3507926"/>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131"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132"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34"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135"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136"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137"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8</a:t>
              </a:r>
            </a:p>
          </p:txBody>
        </p:sp>
        <p:sp>
          <p:nvSpPr>
            <p:cNvPr id="138"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a:t>
              </a:r>
            </a:p>
          </p:txBody>
        </p:sp>
        <p:sp>
          <p:nvSpPr>
            <p:cNvPr id="139"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140" name="Text Box 12"/>
            <p:cNvSpPr txBox="1">
              <a:spLocks noChangeArrowheads="1"/>
            </p:cNvSpPr>
            <p:nvPr/>
          </p:nvSpPr>
          <p:spPr bwMode="auto">
            <a:xfrm>
              <a:off x="488273" y="3050044"/>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141"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142"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144"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145" name="Text Box 12"/>
            <p:cNvSpPr txBox="1">
              <a:spLocks noChangeArrowheads="1"/>
            </p:cNvSpPr>
            <p:nvPr/>
          </p:nvSpPr>
          <p:spPr bwMode="auto">
            <a:xfrm>
              <a:off x="488273" y="1310096"/>
              <a:ext cx="1000130"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46" name="Text Box 12"/>
            <p:cNvSpPr txBox="1">
              <a:spLocks noChangeArrowheads="1"/>
            </p:cNvSpPr>
            <p:nvPr/>
          </p:nvSpPr>
          <p:spPr bwMode="auto">
            <a:xfrm>
              <a:off x="2288242" y="1401674"/>
              <a:ext cx="951287"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47" name="Text Box 12"/>
            <p:cNvSpPr txBox="1">
              <a:spLocks noChangeArrowheads="1"/>
            </p:cNvSpPr>
            <p:nvPr/>
          </p:nvSpPr>
          <p:spPr bwMode="auto">
            <a:xfrm>
              <a:off x="3188623" y="2866891"/>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48" name="Text Box 12"/>
            <p:cNvSpPr txBox="1">
              <a:spLocks noChangeArrowheads="1"/>
            </p:cNvSpPr>
            <p:nvPr/>
          </p:nvSpPr>
          <p:spPr bwMode="auto">
            <a:xfrm>
              <a:off x="2488531" y="3691077"/>
              <a:ext cx="951287"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12(</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49" name="Text Box 12"/>
            <p:cNvSpPr txBox="1">
              <a:spLocks noChangeArrowheads="1"/>
            </p:cNvSpPr>
            <p:nvPr/>
          </p:nvSpPr>
          <p:spPr bwMode="auto">
            <a:xfrm>
              <a:off x="788312" y="3782653"/>
              <a:ext cx="80202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150" name="矩形 61"/>
          <p:cNvSpPr>
            <a:spLocks noChangeArrowheads="1"/>
          </p:cNvSpPr>
          <p:nvPr/>
        </p:nvSpPr>
        <p:spPr bwMode="auto">
          <a:xfrm>
            <a:off x="5943600" y="4267200"/>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b="1" dirty="0">
                <a:solidFill>
                  <a:srgbClr val="008000"/>
                </a:solidFill>
                <a:sym typeface="Symbol" pitchFamily="18" charset="2"/>
              </a:rPr>
              <a:t></a:t>
            </a:r>
            <a:r>
              <a:rPr lang="en-US" altLang="zh-TW" sz="2800" b="1" dirty="0">
                <a:solidFill>
                  <a:srgbClr val="008000"/>
                </a:solidFill>
              </a:rPr>
              <a:t> </a:t>
            </a:r>
            <a:endParaRPr lang="zh-TW" altLang="en-US" dirty="0"/>
          </a:p>
        </p:txBody>
      </p:sp>
    </p:spTree>
    <p:extLst>
      <p:ext uri="{BB962C8B-B14F-4D97-AF65-F5344CB8AC3E}">
        <p14:creationId xmlns:p14="http://schemas.microsoft.com/office/powerpoint/2010/main" val="264633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anim calcmode="lin" valueType="num">
                                      <p:cBhvr additive="base">
                                        <p:cTn id="13" dur="500" fill="hold"/>
                                        <p:tgtEl>
                                          <p:spTgt spid="75"/>
                                        </p:tgtEl>
                                        <p:attrNameLst>
                                          <p:attrName>ppt_x</p:attrName>
                                        </p:attrNameLst>
                                      </p:cBhvr>
                                      <p:tavLst>
                                        <p:tav tm="0">
                                          <p:val>
                                            <p:strVal val="#ppt_x"/>
                                          </p:val>
                                        </p:tav>
                                        <p:tav tm="100000">
                                          <p:val>
                                            <p:strVal val="#ppt_x"/>
                                          </p:val>
                                        </p:tav>
                                      </p:tavLst>
                                    </p:anim>
                                    <p:anim calcmode="lin" valueType="num">
                                      <p:cBhvr additive="base">
                                        <p:cTn id="1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 calcmode="lin" valueType="num">
                                      <p:cBhvr additive="base">
                                        <p:cTn id="19" dur="500" fill="hold"/>
                                        <p:tgtEl>
                                          <p:spTgt spid="76"/>
                                        </p:tgtEl>
                                        <p:attrNameLst>
                                          <p:attrName>ppt_x</p:attrName>
                                        </p:attrNameLst>
                                      </p:cBhvr>
                                      <p:tavLst>
                                        <p:tav tm="0">
                                          <p:val>
                                            <p:strVal val="#ppt_x"/>
                                          </p:val>
                                        </p:tav>
                                        <p:tav tm="100000">
                                          <p:val>
                                            <p:strVal val="#ppt_x"/>
                                          </p:val>
                                        </p:tav>
                                      </p:tavLst>
                                    </p:anim>
                                    <p:anim calcmode="lin" valueType="num">
                                      <p:cBhvr additive="base">
                                        <p:cTn id="2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0"/>
                                        </p:tgtEl>
                                        <p:attrNameLst>
                                          <p:attrName>style.visibility</p:attrName>
                                        </p:attrNameLst>
                                      </p:cBhvr>
                                      <p:to>
                                        <p:strVal val="visible"/>
                                      </p:to>
                                    </p:set>
                                    <p:anim calcmode="lin" valueType="num">
                                      <p:cBhvr additive="base">
                                        <p:cTn id="25" dur="500" fill="hold"/>
                                        <p:tgtEl>
                                          <p:spTgt spid="150"/>
                                        </p:tgtEl>
                                        <p:attrNameLst>
                                          <p:attrName>ppt_x</p:attrName>
                                        </p:attrNameLst>
                                      </p:cBhvr>
                                      <p:tavLst>
                                        <p:tav tm="0">
                                          <p:val>
                                            <p:strVal val="#ppt_x"/>
                                          </p:val>
                                        </p:tav>
                                        <p:tav tm="100000">
                                          <p:val>
                                            <p:strVal val="#ppt_x"/>
                                          </p:val>
                                        </p:tav>
                                      </p:tavLst>
                                    </p:anim>
                                    <p:anim calcmode="lin" valueType="num">
                                      <p:cBhvr additive="base">
                                        <p:cTn id="26" dur="500" fill="hold"/>
                                        <p:tgtEl>
                                          <p:spTgt spid="15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anim calcmode="lin" valueType="num">
                                      <p:cBhvr additive="base">
                                        <p:cTn id="29" dur="500" fill="hold"/>
                                        <p:tgtEl>
                                          <p:spTgt spid="113"/>
                                        </p:tgtEl>
                                        <p:attrNameLst>
                                          <p:attrName>ppt_x</p:attrName>
                                        </p:attrNameLst>
                                      </p:cBhvr>
                                      <p:tavLst>
                                        <p:tav tm="0">
                                          <p:val>
                                            <p:strVal val="#ppt_x"/>
                                          </p:val>
                                        </p:tav>
                                        <p:tav tm="100000">
                                          <p:val>
                                            <p:strVal val="#ppt_x"/>
                                          </p:val>
                                        </p:tav>
                                      </p:tavLst>
                                    </p:anim>
                                    <p:anim calcmode="lin" valueType="num">
                                      <p:cBhvr additive="base">
                                        <p:cTn id="3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05</a:t>
            </a:r>
          </a:p>
        </p:txBody>
      </p:sp>
      <p:sp>
        <p:nvSpPr>
          <p:cNvPr id="9220"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2133600" y="152400"/>
            <a:ext cx="53062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8</a:t>
            </a:r>
            <a:r>
              <a:rPr lang="en-US" sz="3200" dirty="0" smtClean="0">
                <a:latin typeface="Times New Roman" pitchFamily="18" charset="0"/>
                <a:cs typeface="Times New Roman" pitchFamily="18" charset="0"/>
              </a:rPr>
              <a:t>.1 </a:t>
            </a:r>
            <a:r>
              <a:rPr lang="en-US" sz="3200" dirty="0">
                <a:latin typeface="Times New Roman" pitchFamily="18" charset="0"/>
                <a:cs typeface="Times New Roman" pitchFamily="18" charset="0"/>
              </a:rPr>
              <a:t>Graphs and Graphs Models</a:t>
            </a:r>
          </a:p>
        </p:txBody>
      </p:sp>
      <p:grpSp>
        <p:nvGrpSpPr>
          <p:cNvPr id="8" name="群組 33"/>
          <p:cNvGrpSpPr>
            <a:grpSpLocks/>
          </p:cNvGrpSpPr>
          <p:nvPr/>
        </p:nvGrpSpPr>
        <p:grpSpPr bwMode="auto">
          <a:xfrm>
            <a:off x="76200" y="762000"/>
            <a:ext cx="5757863" cy="2345697"/>
            <a:chOff x="1447800" y="3784127"/>
            <a:chExt cx="5757514" cy="2635829"/>
          </a:xfrm>
        </p:grpSpPr>
        <p:cxnSp>
          <p:nvCxnSpPr>
            <p:cNvPr id="9" name="AutoShape 13"/>
            <p:cNvCxnSpPr>
              <a:cxnSpLocks noChangeShapeType="1"/>
              <a:endCxn id="32" idx="5"/>
            </p:cNvCxnSpPr>
            <p:nvPr/>
          </p:nvCxnSpPr>
          <p:spPr bwMode="auto">
            <a:xfrm>
              <a:off x="1828800" y="4495800"/>
              <a:ext cx="1335088" cy="685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 name="AutoShape 14"/>
            <p:cNvCxnSpPr>
              <a:cxnSpLocks noChangeShapeType="1"/>
            </p:cNvCxnSpPr>
            <p:nvPr/>
          </p:nvCxnSpPr>
          <p:spPr bwMode="auto">
            <a:xfrm flipH="1">
              <a:off x="1828800" y="5159375"/>
              <a:ext cx="1273175" cy="774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 name="AutoShape 15"/>
            <p:cNvCxnSpPr>
              <a:cxnSpLocks noChangeShapeType="1"/>
            </p:cNvCxnSpPr>
            <p:nvPr/>
          </p:nvCxnSpPr>
          <p:spPr bwMode="auto">
            <a:xfrm>
              <a:off x="1714500" y="4495800"/>
              <a:ext cx="0" cy="1371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 name="AutoShape 16"/>
            <p:cNvCxnSpPr>
              <a:cxnSpLocks noChangeShapeType="1"/>
              <a:endCxn id="33" idx="2"/>
            </p:cNvCxnSpPr>
            <p:nvPr/>
          </p:nvCxnSpPr>
          <p:spPr bwMode="auto">
            <a:xfrm flipV="1">
              <a:off x="3200400" y="5137150"/>
              <a:ext cx="1676400" cy="31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 name="AutoShape 17"/>
            <p:cNvCxnSpPr>
              <a:cxnSpLocks noChangeShapeType="1"/>
              <a:stCxn id="33" idx="7"/>
              <a:endCxn id="35" idx="3"/>
            </p:cNvCxnSpPr>
            <p:nvPr/>
          </p:nvCxnSpPr>
          <p:spPr bwMode="auto">
            <a:xfrm flipV="1">
              <a:off x="4992688" y="4383088"/>
              <a:ext cx="742950" cy="7064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 name="AutoShape 18"/>
            <p:cNvCxnSpPr>
              <a:cxnSpLocks noChangeShapeType="1"/>
            </p:cNvCxnSpPr>
            <p:nvPr/>
          </p:nvCxnSpPr>
          <p:spPr bwMode="auto">
            <a:xfrm>
              <a:off x="5834063" y="4386263"/>
              <a:ext cx="752475" cy="673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 name="AutoShape 19"/>
            <p:cNvCxnSpPr>
              <a:cxnSpLocks noChangeShapeType="1"/>
              <a:endCxn id="36" idx="7"/>
            </p:cNvCxnSpPr>
            <p:nvPr/>
          </p:nvCxnSpPr>
          <p:spPr bwMode="auto">
            <a:xfrm flipH="1">
              <a:off x="5754688" y="5221288"/>
              <a:ext cx="831850" cy="6667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 name="AutoShape 20"/>
            <p:cNvCxnSpPr>
              <a:cxnSpLocks noChangeShapeType="1"/>
              <a:stCxn id="33" idx="4"/>
            </p:cNvCxnSpPr>
            <p:nvPr/>
          </p:nvCxnSpPr>
          <p:spPr bwMode="auto">
            <a:xfrm>
              <a:off x="4945063" y="5205413"/>
              <a:ext cx="727075" cy="6953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7" name="Text Box 21"/>
            <p:cNvSpPr txBox="1">
              <a:spLocks noChangeArrowheads="1"/>
            </p:cNvSpPr>
            <p:nvPr/>
          </p:nvSpPr>
          <p:spPr bwMode="auto">
            <a:xfrm>
              <a:off x="1447800" y="3810000"/>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1</a:t>
              </a:r>
            </a:p>
          </p:txBody>
        </p:sp>
        <p:sp>
          <p:nvSpPr>
            <p:cNvPr id="18" name="Text Box 22"/>
            <p:cNvSpPr txBox="1">
              <a:spLocks noChangeArrowheads="1"/>
            </p:cNvSpPr>
            <p:nvPr/>
          </p:nvSpPr>
          <p:spPr bwMode="auto">
            <a:xfrm>
              <a:off x="1447800" y="5958291"/>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2</a:t>
              </a:r>
            </a:p>
          </p:txBody>
        </p:sp>
        <p:sp>
          <p:nvSpPr>
            <p:cNvPr id="19" name="Text Box 23"/>
            <p:cNvSpPr txBox="1">
              <a:spLocks noChangeArrowheads="1"/>
            </p:cNvSpPr>
            <p:nvPr/>
          </p:nvSpPr>
          <p:spPr bwMode="auto">
            <a:xfrm>
              <a:off x="2743200" y="4495800"/>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3</a:t>
              </a:r>
            </a:p>
          </p:txBody>
        </p:sp>
        <p:sp>
          <p:nvSpPr>
            <p:cNvPr id="20" name="Text Box 24"/>
            <p:cNvSpPr txBox="1">
              <a:spLocks noChangeArrowheads="1"/>
            </p:cNvSpPr>
            <p:nvPr/>
          </p:nvSpPr>
          <p:spPr bwMode="auto">
            <a:xfrm>
              <a:off x="4724400" y="4469127"/>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4</a:t>
              </a:r>
            </a:p>
          </p:txBody>
        </p:sp>
        <p:sp>
          <p:nvSpPr>
            <p:cNvPr id="21" name="Text Box 25"/>
            <p:cNvSpPr txBox="1">
              <a:spLocks noChangeArrowheads="1"/>
            </p:cNvSpPr>
            <p:nvPr/>
          </p:nvSpPr>
          <p:spPr bwMode="auto">
            <a:xfrm>
              <a:off x="5486400" y="5872665"/>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7</a:t>
              </a:r>
            </a:p>
          </p:txBody>
        </p:sp>
        <p:sp>
          <p:nvSpPr>
            <p:cNvPr id="22" name="Text Box 26"/>
            <p:cNvSpPr txBox="1">
              <a:spLocks noChangeArrowheads="1"/>
            </p:cNvSpPr>
            <p:nvPr/>
          </p:nvSpPr>
          <p:spPr bwMode="auto">
            <a:xfrm>
              <a:off x="5486400" y="3784127"/>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v</a:t>
              </a:r>
              <a:r>
                <a:rPr lang="en-US" altLang="zh-TW" sz="2400" baseline="-25000" dirty="0">
                  <a:latin typeface="Times New Roman" pitchFamily="18" charset="0"/>
                  <a:cs typeface="Times New Roman" pitchFamily="18" charset="0"/>
                </a:rPr>
                <a:t>5</a:t>
              </a:r>
            </a:p>
          </p:txBody>
        </p:sp>
        <p:sp>
          <p:nvSpPr>
            <p:cNvPr id="23" name="Text Box 27"/>
            <p:cNvSpPr txBox="1">
              <a:spLocks noChangeArrowheads="1"/>
            </p:cNvSpPr>
            <p:nvPr/>
          </p:nvSpPr>
          <p:spPr bwMode="auto">
            <a:xfrm>
              <a:off x="6781800" y="4876800"/>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v</a:t>
              </a:r>
              <a:r>
                <a:rPr lang="en-US" altLang="zh-TW" sz="2400" baseline="-25000">
                  <a:latin typeface="Times New Roman" pitchFamily="18" charset="0"/>
                  <a:cs typeface="Times New Roman" pitchFamily="18" charset="0"/>
                </a:rPr>
                <a:t>6</a:t>
              </a:r>
            </a:p>
          </p:txBody>
        </p:sp>
        <p:cxnSp>
          <p:nvCxnSpPr>
            <p:cNvPr id="24" name="AutoShape 28"/>
            <p:cNvCxnSpPr>
              <a:cxnSpLocks noChangeShapeType="1"/>
              <a:stCxn id="31" idx="6"/>
              <a:endCxn id="32" idx="4"/>
            </p:cNvCxnSpPr>
            <p:nvPr/>
          </p:nvCxnSpPr>
          <p:spPr bwMode="auto">
            <a:xfrm flipV="1">
              <a:off x="1812925" y="5202238"/>
              <a:ext cx="1303338" cy="733425"/>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AutoShape 30"/>
            <p:cNvCxnSpPr>
              <a:cxnSpLocks noChangeShapeType="1"/>
              <a:stCxn id="32" idx="5"/>
              <a:endCxn id="33" idx="4"/>
            </p:cNvCxnSpPr>
            <p:nvPr/>
          </p:nvCxnSpPr>
          <p:spPr bwMode="auto">
            <a:xfrm rot="16200000" flipH="1">
              <a:off x="4042569" y="4302919"/>
              <a:ext cx="23813" cy="1781175"/>
            </a:xfrm>
            <a:prstGeom prst="curvedConnector3">
              <a:avLst>
                <a:gd name="adj1" fmla="val 1060000"/>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6" name="AutoShape 32"/>
            <p:cNvCxnSpPr>
              <a:cxnSpLocks noChangeShapeType="1"/>
            </p:cNvCxnSpPr>
            <p:nvPr/>
          </p:nvCxnSpPr>
          <p:spPr bwMode="auto">
            <a:xfrm rot="5400000" flipV="1">
              <a:off x="4037806" y="4191794"/>
              <a:ext cx="1588" cy="1828800"/>
            </a:xfrm>
            <a:prstGeom prst="curvedConnector3">
              <a:avLst>
                <a:gd name="adj1" fmla="val -14400005"/>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 name="AutoShape 33"/>
            <p:cNvCxnSpPr>
              <a:cxnSpLocks noChangeShapeType="1"/>
            </p:cNvCxnSpPr>
            <p:nvPr/>
          </p:nvCxnSpPr>
          <p:spPr bwMode="auto">
            <a:xfrm>
              <a:off x="5029200" y="5140325"/>
              <a:ext cx="15240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8" name="AutoShape 34"/>
            <p:cNvCxnSpPr>
              <a:cxnSpLocks noChangeShapeType="1"/>
            </p:cNvCxnSpPr>
            <p:nvPr/>
          </p:nvCxnSpPr>
          <p:spPr bwMode="auto">
            <a:xfrm rot="16200000" flipH="1">
              <a:off x="5823744" y="4387056"/>
              <a:ext cx="1588" cy="1590675"/>
            </a:xfrm>
            <a:prstGeom prst="curvedConnector3">
              <a:avLst>
                <a:gd name="adj1" fmla="val 6100000"/>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35"/>
            <p:cNvCxnSpPr>
              <a:cxnSpLocks noChangeShapeType="1"/>
              <a:stCxn id="34" idx="5"/>
            </p:cNvCxnSpPr>
            <p:nvPr/>
          </p:nvCxnSpPr>
          <p:spPr bwMode="auto">
            <a:xfrm rot="5400000">
              <a:off x="5828506" y="5068094"/>
              <a:ext cx="727075" cy="954088"/>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 name="Oval 36"/>
            <p:cNvSpPr>
              <a:spLocks noChangeArrowheads="1"/>
            </p:cNvSpPr>
            <p:nvPr/>
          </p:nvSpPr>
          <p:spPr bwMode="auto">
            <a:xfrm>
              <a:off x="1676400" y="4419600"/>
              <a:ext cx="136525" cy="136525"/>
            </a:xfrm>
            <a:prstGeom prst="ellipse">
              <a:avLst/>
            </a:prstGeom>
            <a:solidFill>
              <a:srgbClr val="000000"/>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1" name="Oval 37"/>
            <p:cNvSpPr>
              <a:spLocks noChangeArrowheads="1"/>
            </p:cNvSpPr>
            <p:nvPr/>
          </p:nvSpPr>
          <p:spPr bwMode="auto">
            <a:xfrm>
              <a:off x="1676400" y="5867400"/>
              <a:ext cx="136525" cy="136525"/>
            </a:xfrm>
            <a:prstGeom prst="ellipse">
              <a:avLst/>
            </a:prstGeom>
            <a:solidFill>
              <a:srgbClr val="000000"/>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2" name="Oval 38"/>
            <p:cNvSpPr>
              <a:spLocks noChangeArrowheads="1"/>
            </p:cNvSpPr>
            <p:nvPr/>
          </p:nvSpPr>
          <p:spPr bwMode="auto">
            <a:xfrm>
              <a:off x="3048000" y="5065713"/>
              <a:ext cx="136525" cy="136525"/>
            </a:xfrm>
            <a:prstGeom prst="ellipse">
              <a:avLst/>
            </a:prstGeom>
            <a:solidFill>
              <a:srgbClr val="000000"/>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3" name="Oval 39"/>
            <p:cNvSpPr>
              <a:spLocks noChangeArrowheads="1"/>
            </p:cNvSpPr>
            <p:nvPr/>
          </p:nvSpPr>
          <p:spPr bwMode="auto">
            <a:xfrm>
              <a:off x="4876800" y="5068888"/>
              <a:ext cx="136525" cy="136525"/>
            </a:xfrm>
            <a:prstGeom prst="ellipse">
              <a:avLst/>
            </a:prstGeom>
            <a:solidFill>
              <a:srgbClr val="000000"/>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4" name="Oval 40"/>
            <p:cNvSpPr>
              <a:spLocks noChangeArrowheads="1"/>
            </p:cNvSpPr>
            <p:nvPr/>
          </p:nvSpPr>
          <p:spPr bwMode="auto">
            <a:xfrm>
              <a:off x="6553200" y="5065713"/>
              <a:ext cx="136525" cy="136525"/>
            </a:xfrm>
            <a:prstGeom prst="ellipse">
              <a:avLst/>
            </a:prstGeom>
            <a:solidFill>
              <a:srgbClr val="000000"/>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 name="Oval 41"/>
            <p:cNvSpPr>
              <a:spLocks noChangeArrowheads="1"/>
            </p:cNvSpPr>
            <p:nvPr/>
          </p:nvSpPr>
          <p:spPr bwMode="auto">
            <a:xfrm>
              <a:off x="5715000" y="4267200"/>
              <a:ext cx="136525" cy="136525"/>
            </a:xfrm>
            <a:prstGeom prst="ellipse">
              <a:avLst/>
            </a:prstGeom>
            <a:solidFill>
              <a:srgbClr val="000000"/>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6" name="Oval 42"/>
            <p:cNvSpPr>
              <a:spLocks noChangeArrowheads="1"/>
            </p:cNvSpPr>
            <p:nvPr/>
          </p:nvSpPr>
          <p:spPr bwMode="auto">
            <a:xfrm>
              <a:off x="5638800" y="5867400"/>
              <a:ext cx="136525" cy="136525"/>
            </a:xfrm>
            <a:prstGeom prst="ellipse">
              <a:avLst/>
            </a:prstGeom>
            <a:solidFill>
              <a:srgbClr val="000000"/>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sp>
        <p:nvSpPr>
          <p:cNvPr id="2" name="Rectangle 1"/>
          <p:cNvSpPr/>
          <p:nvPr/>
        </p:nvSpPr>
        <p:spPr>
          <a:xfrm>
            <a:off x="1600200" y="2819400"/>
            <a:ext cx="2624382" cy="369332"/>
          </a:xfrm>
          <a:prstGeom prst="rect">
            <a:avLst/>
          </a:prstGeom>
        </p:spPr>
        <p:txBody>
          <a:bodyPr wrap="square">
            <a:spAutoFit/>
          </a:bodyPr>
          <a:lstStyle/>
          <a:p>
            <a:r>
              <a:rPr lang="en-US" dirty="0" smtClean="0">
                <a:latin typeface="Times New Roman" pitchFamily="18" charset="0"/>
                <a:cs typeface="Times New Roman" pitchFamily="18" charset="0"/>
              </a:rPr>
              <a:t>Figure 3: Multi graph</a:t>
            </a:r>
            <a:endParaRPr lang="en-US" dirty="0">
              <a:latin typeface="Times New Roman" pitchFamily="18" charset="0"/>
              <a:cs typeface="Times New Roman" pitchFamily="18" charset="0"/>
            </a:endParaRPr>
          </a:p>
        </p:txBody>
      </p:sp>
      <p:grpSp>
        <p:nvGrpSpPr>
          <p:cNvPr id="38" name="Group 4"/>
          <p:cNvGrpSpPr>
            <a:grpSpLocks/>
          </p:cNvGrpSpPr>
          <p:nvPr/>
        </p:nvGrpSpPr>
        <p:grpSpPr bwMode="auto">
          <a:xfrm>
            <a:off x="5943600" y="990600"/>
            <a:ext cx="3124200" cy="1966913"/>
            <a:chOff x="2496" y="1545"/>
            <a:chExt cx="1968" cy="1239"/>
          </a:xfrm>
          <a:noFill/>
        </p:grpSpPr>
        <p:sp>
          <p:nvSpPr>
            <p:cNvPr id="39" name="AutoShape 5"/>
            <p:cNvSpPr>
              <a:spLocks noChangeArrowheads="1"/>
            </p:cNvSpPr>
            <p:nvPr/>
          </p:nvSpPr>
          <p:spPr bwMode="auto">
            <a:xfrm>
              <a:off x="3106" y="2352"/>
              <a:ext cx="96" cy="96"/>
            </a:xfrm>
            <a:prstGeom prst="flowChartConnector">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6"/>
            <p:cNvSpPr>
              <a:spLocks noChangeArrowheads="1"/>
            </p:cNvSpPr>
            <p:nvPr/>
          </p:nvSpPr>
          <p:spPr bwMode="auto">
            <a:xfrm>
              <a:off x="4258" y="1824"/>
              <a:ext cx="96" cy="96"/>
            </a:xfrm>
            <a:prstGeom prst="flowChartConnector">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7"/>
            <p:cNvSpPr>
              <a:spLocks noChangeArrowheads="1"/>
            </p:cNvSpPr>
            <p:nvPr/>
          </p:nvSpPr>
          <p:spPr bwMode="auto">
            <a:xfrm>
              <a:off x="3552" y="2688"/>
              <a:ext cx="96" cy="96"/>
            </a:xfrm>
            <a:prstGeom prst="flowChartConnector">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utoShape 9"/>
            <p:cNvSpPr>
              <a:spLocks noChangeArrowheads="1"/>
            </p:cNvSpPr>
            <p:nvPr/>
          </p:nvSpPr>
          <p:spPr bwMode="auto">
            <a:xfrm>
              <a:off x="3490" y="1776"/>
              <a:ext cx="96" cy="96"/>
            </a:xfrm>
            <a:prstGeom prst="flowChartConnector">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 name="AutoShape 11"/>
            <p:cNvCxnSpPr>
              <a:cxnSpLocks noChangeShapeType="1"/>
              <a:stCxn id="43" idx="4"/>
              <a:endCxn id="39" idx="1"/>
            </p:cNvCxnSpPr>
            <p:nvPr/>
          </p:nvCxnSpPr>
          <p:spPr bwMode="auto">
            <a:xfrm flipH="1">
              <a:off x="3120" y="1872"/>
              <a:ext cx="418" cy="494"/>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12"/>
            <p:cNvCxnSpPr>
              <a:cxnSpLocks noChangeShapeType="1"/>
              <a:stCxn id="39" idx="7"/>
              <a:endCxn id="40" idx="3"/>
            </p:cNvCxnSpPr>
            <p:nvPr/>
          </p:nvCxnSpPr>
          <p:spPr bwMode="auto">
            <a:xfrm flipV="1">
              <a:off x="3188" y="1906"/>
              <a:ext cx="1084" cy="460"/>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13"/>
            <p:cNvCxnSpPr>
              <a:cxnSpLocks noChangeShapeType="1"/>
              <a:stCxn id="39" idx="4"/>
              <a:endCxn id="41" idx="2"/>
            </p:cNvCxnSpPr>
            <p:nvPr/>
          </p:nvCxnSpPr>
          <p:spPr bwMode="auto">
            <a:xfrm>
              <a:off x="3154" y="2448"/>
              <a:ext cx="398" cy="288"/>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15"/>
            <p:cNvCxnSpPr>
              <a:cxnSpLocks noChangeShapeType="1"/>
              <a:stCxn id="39" idx="1"/>
              <a:endCxn id="39" idx="3"/>
            </p:cNvCxnSpPr>
            <p:nvPr/>
          </p:nvCxnSpPr>
          <p:spPr bwMode="auto">
            <a:xfrm rot="5400000" flipV="1">
              <a:off x="3087" y="2399"/>
              <a:ext cx="68" cy="1"/>
            </a:xfrm>
            <a:prstGeom prst="curvedConnector5">
              <a:avLst>
                <a:gd name="adj1" fmla="val -232352"/>
                <a:gd name="adj2" fmla="val -22600000"/>
                <a:gd name="adj3" fmla="val 332352"/>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16"/>
            <p:cNvCxnSpPr>
              <a:cxnSpLocks noChangeShapeType="1"/>
              <a:stCxn id="43" idx="6"/>
              <a:endCxn id="40" idx="2"/>
            </p:cNvCxnSpPr>
            <p:nvPr/>
          </p:nvCxnSpPr>
          <p:spPr bwMode="auto">
            <a:xfrm>
              <a:off x="3586" y="1824"/>
              <a:ext cx="672" cy="48"/>
            </a:xfrm>
            <a:prstGeom prst="straightConnector1">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AutoShape 22"/>
            <p:cNvSpPr>
              <a:spLocks noChangeArrowheads="1"/>
            </p:cNvSpPr>
            <p:nvPr/>
          </p:nvSpPr>
          <p:spPr bwMode="auto">
            <a:xfrm>
              <a:off x="2544" y="1920"/>
              <a:ext cx="96" cy="96"/>
            </a:xfrm>
            <a:prstGeom prst="flowChartConnector">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7" name="AutoShape 23"/>
            <p:cNvCxnSpPr>
              <a:cxnSpLocks noChangeShapeType="1"/>
              <a:stCxn id="56" idx="2"/>
              <a:endCxn id="56" idx="6"/>
            </p:cNvCxnSpPr>
            <p:nvPr/>
          </p:nvCxnSpPr>
          <p:spPr bwMode="auto">
            <a:xfrm rot="10800000" flipH="1" flipV="1">
              <a:off x="2544" y="1968"/>
              <a:ext cx="96" cy="1"/>
            </a:xfrm>
            <a:prstGeom prst="curvedConnector5">
              <a:avLst>
                <a:gd name="adj1" fmla="val -150000"/>
                <a:gd name="adj2" fmla="val -19200000"/>
                <a:gd name="adj3" fmla="val 250000"/>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 Box 28"/>
            <p:cNvSpPr txBox="1">
              <a:spLocks noChangeArrowheads="1"/>
            </p:cNvSpPr>
            <p:nvPr/>
          </p:nvSpPr>
          <p:spPr bwMode="auto">
            <a:xfrm>
              <a:off x="3456" y="1545"/>
              <a:ext cx="240" cy="233"/>
            </a:xfrm>
            <a:prstGeom prst="rect">
              <a:avLst/>
            </a:prstGeom>
            <a:grp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latin typeface="Times New Roman" pitchFamily="18" charset="0"/>
                  <a:cs typeface="Times New Roman" pitchFamily="18" charset="0"/>
                </a:rPr>
                <a:t>i</a:t>
              </a:r>
            </a:p>
          </p:txBody>
        </p:sp>
        <p:sp>
          <p:nvSpPr>
            <p:cNvPr id="63" name="Text Box 29"/>
            <p:cNvSpPr txBox="1">
              <a:spLocks noChangeArrowheads="1"/>
            </p:cNvSpPr>
            <p:nvPr/>
          </p:nvSpPr>
          <p:spPr bwMode="auto">
            <a:xfrm>
              <a:off x="4224" y="1632"/>
              <a:ext cx="240" cy="233"/>
            </a:xfrm>
            <a:prstGeom prst="rect">
              <a:avLst/>
            </a:prstGeom>
            <a:grp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latin typeface="Times New Roman" pitchFamily="18" charset="0"/>
                  <a:cs typeface="Times New Roman" pitchFamily="18" charset="0"/>
                </a:rPr>
                <a:t>h</a:t>
              </a:r>
            </a:p>
          </p:txBody>
        </p:sp>
        <p:sp>
          <p:nvSpPr>
            <p:cNvPr id="64" name="Text Box 30"/>
            <p:cNvSpPr txBox="1">
              <a:spLocks noChangeArrowheads="1"/>
            </p:cNvSpPr>
            <p:nvPr/>
          </p:nvSpPr>
          <p:spPr bwMode="auto">
            <a:xfrm>
              <a:off x="3312" y="2313"/>
              <a:ext cx="240" cy="233"/>
            </a:xfrm>
            <a:prstGeom prst="rect">
              <a:avLst/>
            </a:prstGeom>
            <a:grp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latin typeface="Times New Roman" pitchFamily="18" charset="0"/>
                  <a:cs typeface="Times New Roman" pitchFamily="18" charset="0"/>
                </a:rPr>
                <a:t>g</a:t>
              </a:r>
            </a:p>
          </p:txBody>
        </p:sp>
        <p:sp>
          <p:nvSpPr>
            <p:cNvPr id="65" name="Text Box 31"/>
            <p:cNvSpPr txBox="1">
              <a:spLocks noChangeArrowheads="1"/>
            </p:cNvSpPr>
            <p:nvPr/>
          </p:nvSpPr>
          <p:spPr bwMode="auto">
            <a:xfrm>
              <a:off x="3648" y="2496"/>
              <a:ext cx="240" cy="233"/>
            </a:xfrm>
            <a:prstGeom prst="rect">
              <a:avLst/>
            </a:prstGeom>
            <a:grp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latin typeface="Times New Roman" pitchFamily="18" charset="0"/>
                  <a:cs typeface="Times New Roman" pitchFamily="18" charset="0"/>
                </a:rPr>
                <a:t>j</a:t>
              </a:r>
            </a:p>
          </p:txBody>
        </p:sp>
        <p:sp>
          <p:nvSpPr>
            <p:cNvPr id="67" name="Text Box 33"/>
            <p:cNvSpPr txBox="1">
              <a:spLocks noChangeArrowheads="1"/>
            </p:cNvSpPr>
            <p:nvPr/>
          </p:nvSpPr>
          <p:spPr bwMode="auto">
            <a:xfrm>
              <a:off x="2496" y="2032"/>
              <a:ext cx="240" cy="233"/>
            </a:xfrm>
            <a:prstGeom prst="rect">
              <a:avLst/>
            </a:prstGeom>
            <a:grp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p:txBody>
        </p:sp>
      </p:grpSp>
      <p:sp>
        <p:nvSpPr>
          <p:cNvPr id="68" name="Rectangle 67"/>
          <p:cNvSpPr/>
          <p:nvPr/>
        </p:nvSpPr>
        <p:spPr>
          <a:xfrm>
            <a:off x="6062418" y="2971800"/>
            <a:ext cx="2624382" cy="369332"/>
          </a:xfrm>
          <a:prstGeom prst="rect">
            <a:avLst/>
          </a:prstGeom>
        </p:spPr>
        <p:txBody>
          <a:bodyPr wrap="square">
            <a:spAutoFit/>
          </a:bodyPr>
          <a:lstStyle/>
          <a:p>
            <a:r>
              <a:rPr lang="en-US" dirty="0" smtClean="0">
                <a:latin typeface="Times New Roman" pitchFamily="18" charset="0"/>
                <a:cs typeface="Times New Roman" pitchFamily="18" charset="0"/>
              </a:rPr>
              <a:t>Figure 4</a:t>
            </a:r>
            <a:r>
              <a:rPr lang="en-US" dirty="0">
                <a:latin typeface="Times New Roman" pitchFamily="18" charset="0"/>
                <a:cs typeface="Times New Roman" pitchFamily="18" charset="0"/>
              </a:rPr>
              <a:t>: Pseudo graph</a:t>
            </a:r>
          </a:p>
        </p:txBody>
      </p:sp>
      <p:sp>
        <p:nvSpPr>
          <p:cNvPr id="3" name="Rectangle 2"/>
          <p:cNvSpPr/>
          <p:nvPr/>
        </p:nvSpPr>
        <p:spPr>
          <a:xfrm>
            <a:off x="76200" y="3352800"/>
            <a:ext cx="8991600" cy="3170099"/>
          </a:xfrm>
          <a:prstGeom prst="rect">
            <a:avLst/>
          </a:prstGeom>
        </p:spPr>
        <p:txBody>
          <a:bodyPr wrap="square">
            <a:spAutoFit/>
          </a:bodyPr>
          <a:lstStyle/>
          <a:p>
            <a:pPr marL="342900" indent="-342900">
              <a:buBlip>
                <a:blip r:embed="rId2"/>
              </a:buBlip>
            </a:pPr>
            <a:r>
              <a:rPr lang="en-US" sz="2000" b="1" dirty="0">
                <a:latin typeface="Times New Roman" pitchFamily="18" charset="0"/>
                <a:cs typeface="Times New Roman" pitchFamily="18" charset="0"/>
              </a:rPr>
              <a:t>Directed graph: </a:t>
            </a:r>
            <a:endParaRPr lang="en-US" sz="2000" dirty="0">
              <a:latin typeface="Times New Roman" pitchFamily="18" charset="0"/>
              <a:cs typeface="Times New Roman" pitchFamily="18" charset="0"/>
            </a:endParaRPr>
          </a:p>
          <a:p>
            <a:pPr marL="800100" lvl="1" indent="-342900">
              <a:buFont typeface="Wingdings" pitchFamily="2" charset="2"/>
              <a:buChar char="ü"/>
            </a:pPr>
            <a:r>
              <a:rPr lang="en-US" sz="2000" dirty="0" smtClean="0">
                <a:latin typeface="Times New Roman" pitchFamily="18" charset="0"/>
                <a:cs typeface="Times New Roman" pitchFamily="18" charset="0"/>
              </a:rPr>
              <a:t>A </a:t>
            </a:r>
            <a:r>
              <a:rPr lang="en-US" sz="2000" i="1" dirty="0">
                <a:latin typeface="Times New Roman" pitchFamily="18" charset="0"/>
                <a:cs typeface="Times New Roman" pitchFamily="18" charset="0"/>
              </a:rPr>
              <a:t>directed graph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 consists of a set of vertices </a:t>
            </a:r>
            <a:r>
              <a:rPr lang="en-US" sz="2000" i="1" dirty="0">
                <a:latin typeface="Times New Roman" pitchFamily="18" charset="0"/>
                <a:cs typeface="Times New Roman" pitchFamily="18" charset="0"/>
              </a:rPr>
              <a:t>V </a:t>
            </a:r>
            <a:r>
              <a:rPr lang="en-US" sz="2000" dirty="0">
                <a:latin typeface="Times New Roman" pitchFamily="18" charset="0"/>
                <a:cs typeface="Times New Roman" pitchFamily="18" charset="0"/>
              </a:rPr>
              <a:t>and a set of directed edged </a:t>
            </a: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 </a:t>
            </a:r>
          </a:p>
          <a:p>
            <a:pPr marL="800100" lvl="1" indent="-342900">
              <a:buFont typeface="Wingdings" pitchFamily="2" charset="2"/>
              <a:buChar char="ü"/>
            </a:pPr>
            <a:r>
              <a:rPr lang="en-US" sz="2000" dirty="0" smtClean="0">
                <a:latin typeface="Times New Roman" pitchFamily="18" charset="0"/>
                <a:cs typeface="Times New Roman" pitchFamily="18" charset="0"/>
              </a:rPr>
              <a:t>Each </a:t>
            </a:r>
            <a:r>
              <a:rPr lang="en-US" sz="2000" dirty="0">
                <a:latin typeface="Times New Roman" pitchFamily="18" charset="0"/>
                <a:cs typeface="Times New Roman" pitchFamily="18" charset="0"/>
              </a:rPr>
              <a:t>directed edges is associated with an ordered pair of vertices. </a:t>
            </a:r>
          </a:p>
          <a:p>
            <a:pPr marL="800100" lvl="1" indent="-342900">
              <a:buFont typeface="Wingdings" pitchFamily="2" charset="2"/>
              <a:buChar char="ü"/>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directed edge associated with the ordered pair. </a:t>
            </a:r>
            <a:endParaRPr lang="en-US" sz="2000" dirty="0" smtClean="0">
              <a:latin typeface="Times New Roman" pitchFamily="18" charset="0"/>
              <a:cs typeface="Times New Roman" pitchFamily="18" charset="0"/>
            </a:endParaRPr>
          </a:p>
          <a:p>
            <a:pPr marL="800100" lvl="1" indent="-342900">
              <a:buFont typeface="Wingdings" pitchFamily="2" charset="2"/>
              <a:buChar char="ü"/>
            </a:pPr>
            <a:endParaRPr lang="en-US" sz="2000" dirty="0">
              <a:latin typeface="Times New Roman" pitchFamily="18" charset="0"/>
              <a:cs typeface="Times New Roman" pitchFamily="18" charset="0"/>
            </a:endParaRPr>
          </a:p>
          <a:p>
            <a:pPr marL="800100" lvl="1" indent="-342900">
              <a:buFont typeface="Wingdings" pitchFamily="2" charset="2"/>
              <a:buChar char="ü"/>
            </a:pPr>
            <a:endParaRPr lang="en-US" sz="2000" dirty="0" smtClean="0">
              <a:latin typeface="Times New Roman" pitchFamily="18" charset="0"/>
              <a:cs typeface="Times New Roman" pitchFamily="18" charset="0"/>
            </a:endParaRPr>
          </a:p>
          <a:p>
            <a:pPr marL="800100" lvl="1" indent="-342900">
              <a:buFont typeface="Wingdings" pitchFamily="2" charset="2"/>
              <a:buChar char="ü"/>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allowed in a directed graph</a:t>
            </a:r>
          </a:p>
          <a:p>
            <a:pPr marL="342900" indent="-342900">
              <a:buBlip>
                <a:blip r:embed="rId2"/>
              </a:buBlip>
            </a:pPr>
            <a:r>
              <a:rPr lang="en-US" sz="2000" b="1" dirty="0">
                <a:latin typeface="Times New Roman" pitchFamily="18" charset="0"/>
                <a:cs typeface="Times New Roman" pitchFamily="18" charset="0"/>
              </a:rPr>
              <a:t>Mixed graph:</a:t>
            </a:r>
          </a:p>
          <a:p>
            <a:pPr lvl="1"/>
            <a:r>
              <a:rPr lang="en-US" sz="2000" dirty="0" smtClean="0">
                <a:latin typeface="Times New Roman" pitchFamily="18" charset="0"/>
                <a:cs typeface="Times New Roman" pitchFamily="18" charset="0"/>
              </a:rPr>
              <a:t>Graph </a:t>
            </a:r>
            <a:r>
              <a:rPr lang="en-US" sz="2000" dirty="0">
                <a:latin typeface="Times New Roman" pitchFamily="18" charset="0"/>
                <a:cs typeface="Times New Roman" pitchFamily="18" charset="0"/>
              </a:rPr>
              <a:t>with both directed and undirected edge.</a:t>
            </a:r>
          </a:p>
        </p:txBody>
      </p:sp>
      <p:sp>
        <p:nvSpPr>
          <p:cNvPr id="70" name="Oval 22"/>
          <p:cNvSpPr>
            <a:spLocks noChangeArrowheads="1"/>
          </p:cNvSpPr>
          <p:nvPr/>
        </p:nvSpPr>
        <p:spPr bwMode="auto">
          <a:xfrm>
            <a:off x="1066800" y="5197475"/>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71" name="Oval 23"/>
          <p:cNvSpPr>
            <a:spLocks noChangeArrowheads="1"/>
          </p:cNvSpPr>
          <p:nvPr/>
        </p:nvSpPr>
        <p:spPr bwMode="auto">
          <a:xfrm>
            <a:off x="2149475" y="51816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72" name="Line 24"/>
          <p:cNvSpPr>
            <a:spLocks noChangeShapeType="1"/>
          </p:cNvSpPr>
          <p:nvPr/>
        </p:nvSpPr>
        <p:spPr bwMode="auto">
          <a:xfrm>
            <a:off x="1143000" y="5257800"/>
            <a:ext cx="1066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3" name="Oval 25"/>
          <p:cNvSpPr>
            <a:spLocks noChangeArrowheads="1"/>
          </p:cNvSpPr>
          <p:nvPr/>
        </p:nvSpPr>
        <p:spPr bwMode="auto">
          <a:xfrm>
            <a:off x="3216275" y="5121275"/>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74" name="Oval 26"/>
          <p:cNvSpPr>
            <a:spLocks noChangeArrowheads="1"/>
          </p:cNvSpPr>
          <p:nvPr/>
        </p:nvSpPr>
        <p:spPr bwMode="auto">
          <a:xfrm>
            <a:off x="4800600" y="51054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cxnSp>
        <p:nvCxnSpPr>
          <p:cNvPr id="75" name="AutoShape 15"/>
          <p:cNvCxnSpPr>
            <a:cxnSpLocks noChangeShapeType="1"/>
          </p:cNvCxnSpPr>
          <p:nvPr/>
        </p:nvCxnSpPr>
        <p:spPr bwMode="auto">
          <a:xfrm rot="5400000" flipV="1">
            <a:off x="4044157" y="4414044"/>
            <a:ext cx="1587" cy="1536700"/>
          </a:xfrm>
          <a:prstGeom prst="curvedConnector3">
            <a:avLst>
              <a:gd name="adj1" fmla="val -172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6" name="AutoShape 16"/>
          <p:cNvCxnSpPr>
            <a:cxnSpLocks noChangeShapeType="1"/>
          </p:cNvCxnSpPr>
          <p:nvPr/>
        </p:nvCxnSpPr>
        <p:spPr bwMode="auto">
          <a:xfrm rot="5400000">
            <a:off x="4044157" y="4490244"/>
            <a:ext cx="1587" cy="1536700"/>
          </a:xfrm>
          <a:prstGeom prst="curvedConnector3">
            <a:avLst>
              <a:gd name="adj1" fmla="val 172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77" name="Oval 31"/>
          <p:cNvSpPr>
            <a:spLocks noChangeArrowheads="1"/>
          </p:cNvSpPr>
          <p:nvPr/>
        </p:nvSpPr>
        <p:spPr bwMode="auto">
          <a:xfrm>
            <a:off x="1066800" y="5578475"/>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cxnSp>
        <p:nvCxnSpPr>
          <p:cNvPr id="78" name="AutoShape 30"/>
          <p:cNvCxnSpPr>
            <a:cxnSpLocks noChangeShapeType="1"/>
          </p:cNvCxnSpPr>
          <p:nvPr/>
        </p:nvCxnSpPr>
        <p:spPr bwMode="auto">
          <a:xfrm rot="5400000" flipV="1">
            <a:off x="1100932" y="5604669"/>
            <a:ext cx="47625" cy="115888"/>
          </a:xfrm>
          <a:prstGeom prst="curvedConnector4">
            <a:avLst>
              <a:gd name="adj1" fmla="val -523333"/>
              <a:gd name="adj2" fmla="val 29725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47</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8"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8.6 Shortest-Path Problems</a:t>
            </a:r>
          </a:p>
        </p:txBody>
      </p:sp>
      <p:sp>
        <p:nvSpPr>
          <p:cNvPr id="75" name="矩形 61"/>
          <p:cNvSpPr>
            <a:spLocks noChangeArrowheads="1"/>
          </p:cNvSpPr>
          <p:nvPr/>
        </p:nvSpPr>
        <p:spPr bwMode="auto">
          <a:xfrm>
            <a:off x="-76200" y="1990725"/>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b="1" dirty="0">
                <a:solidFill>
                  <a:srgbClr val="008000"/>
                </a:solidFill>
                <a:sym typeface="Symbol" pitchFamily="18" charset="2"/>
              </a:rPr>
              <a:t></a:t>
            </a:r>
            <a:r>
              <a:rPr lang="en-US" altLang="zh-TW" sz="2800" b="1" dirty="0">
                <a:solidFill>
                  <a:srgbClr val="008000"/>
                </a:solidFill>
              </a:rPr>
              <a:t> </a:t>
            </a:r>
            <a:endParaRPr lang="zh-TW" altLang="en-US" dirty="0"/>
          </a:p>
        </p:txBody>
      </p:sp>
      <p:sp>
        <p:nvSpPr>
          <p:cNvPr id="150" name="矩形 61"/>
          <p:cNvSpPr>
            <a:spLocks noChangeArrowheads="1"/>
          </p:cNvSpPr>
          <p:nvPr/>
        </p:nvSpPr>
        <p:spPr bwMode="auto">
          <a:xfrm>
            <a:off x="2709862" y="1828800"/>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b="1" dirty="0">
                <a:solidFill>
                  <a:srgbClr val="008000"/>
                </a:solidFill>
                <a:sym typeface="Symbol" pitchFamily="18" charset="2"/>
              </a:rPr>
              <a:t></a:t>
            </a:r>
            <a:r>
              <a:rPr lang="en-US" altLang="zh-TW" sz="2800" b="1" dirty="0">
                <a:solidFill>
                  <a:srgbClr val="008000"/>
                </a:solidFill>
              </a:rPr>
              <a:t> </a:t>
            </a:r>
            <a:endParaRPr lang="zh-TW" altLang="en-US" dirty="0"/>
          </a:p>
        </p:txBody>
      </p:sp>
      <p:grpSp>
        <p:nvGrpSpPr>
          <p:cNvPr id="151" name="群組 152"/>
          <p:cNvGrpSpPr>
            <a:grpSpLocks/>
          </p:cNvGrpSpPr>
          <p:nvPr/>
        </p:nvGrpSpPr>
        <p:grpSpPr bwMode="auto">
          <a:xfrm>
            <a:off x="228600" y="895301"/>
            <a:ext cx="2652713" cy="2381299"/>
            <a:chOff x="188234" y="1401616"/>
            <a:chExt cx="3482614" cy="2861896"/>
          </a:xfrm>
        </p:grpSpPr>
        <p:sp>
          <p:nvSpPr>
            <p:cNvPr id="152"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Text Box 12"/>
            <p:cNvSpPr txBox="1">
              <a:spLocks noChangeArrowheads="1"/>
            </p:cNvSpPr>
            <p:nvPr/>
          </p:nvSpPr>
          <p:spPr bwMode="auto">
            <a:xfrm>
              <a:off x="188234" y="240901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rPr>
                <a:t>0</a:t>
              </a:r>
            </a:p>
          </p:txBody>
        </p:sp>
        <p:sp>
          <p:nvSpPr>
            <p:cNvPr id="159"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1"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162"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3"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164"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165" name="Text Box 12"/>
            <p:cNvSpPr txBox="1">
              <a:spLocks noChangeArrowheads="1"/>
            </p:cNvSpPr>
            <p:nvPr/>
          </p:nvSpPr>
          <p:spPr bwMode="auto">
            <a:xfrm>
              <a:off x="2305045" y="167640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166"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167"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168" name="Text Box 12"/>
            <p:cNvSpPr txBox="1">
              <a:spLocks noChangeArrowheads="1"/>
            </p:cNvSpPr>
            <p:nvPr/>
          </p:nvSpPr>
          <p:spPr bwMode="auto">
            <a:xfrm>
              <a:off x="804850" y="3507926"/>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169"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170"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72"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173"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174"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175"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8</a:t>
              </a:r>
            </a:p>
          </p:txBody>
        </p:sp>
        <p:sp>
          <p:nvSpPr>
            <p:cNvPr id="176"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a:t>
              </a:r>
            </a:p>
          </p:txBody>
        </p:sp>
        <p:sp>
          <p:nvSpPr>
            <p:cNvPr id="177"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178" name="Text Box 12"/>
            <p:cNvSpPr txBox="1">
              <a:spLocks noChangeArrowheads="1"/>
            </p:cNvSpPr>
            <p:nvPr/>
          </p:nvSpPr>
          <p:spPr bwMode="auto">
            <a:xfrm>
              <a:off x="488273" y="3050044"/>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179"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180"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182"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183" name="Text Box 12"/>
            <p:cNvSpPr txBox="1">
              <a:spLocks noChangeArrowheads="1"/>
            </p:cNvSpPr>
            <p:nvPr/>
          </p:nvSpPr>
          <p:spPr bwMode="auto">
            <a:xfrm>
              <a:off x="388312" y="1401616"/>
              <a:ext cx="1000130" cy="48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solidFill>
                    <a:srgbClr val="FF0000"/>
                  </a:solidFill>
                  <a:latin typeface="Times New Roman" pitchFamily="18" charset="0"/>
                  <a:cs typeface="Times New Roman" pitchFamily="18" charset="0"/>
                  <a:sym typeface="Symbol" pitchFamily="18" charset="2"/>
                </a:rPr>
                <a:t>3(</a:t>
              </a:r>
              <a:r>
                <a:rPr lang="en-US" altLang="zh-TW" sz="2000" i="1" dirty="0">
                  <a:solidFill>
                    <a:srgbClr val="FF0000"/>
                  </a:solidFill>
                  <a:latin typeface="Times New Roman" pitchFamily="18" charset="0"/>
                  <a:cs typeface="Times New Roman" pitchFamily="18" charset="0"/>
                  <a:sym typeface="Symbol" pitchFamily="18" charset="2"/>
                </a:rPr>
                <a:t>c</a:t>
              </a:r>
              <a:r>
                <a:rPr lang="en-US" altLang="zh-TW" sz="2000" dirty="0">
                  <a:solidFill>
                    <a:srgbClr val="FF0000"/>
                  </a:solidFill>
                  <a:latin typeface="Times New Roman" pitchFamily="18" charset="0"/>
                  <a:cs typeface="Times New Roman" pitchFamily="18" charset="0"/>
                  <a:sym typeface="Symbol" pitchFamily="18" charset="2"/>
                </a:rPr>
                <a:t>)</a:t>
              </a:r>
              <a:endParaRPr lang="en-US" altLang="zh-TW" sz="2000" dirty="0">
                <a:solidFill>
                  <a:srgbClr val="FF0000"/>
                </a:solidFill>
                <a:latin typeface="Times New Roman" pitchFamily="18" charset="0"/>
                <a:cs typeface="Times New Roman" pitchFamily="18" charset="0"/>
              </a:endParaRPr>
            </a:p>
          </p:txBody>
        </p:sp>
        <p:sp>
          <p:nvSpPr>
            <p:cNvPr id="184" name="Text Box 12"/>
            <p:cNvSpPr txBox="1">
              <a:spLocks noChangeArrowheads="1"/>
            </p:cNvSpPr>
            <p:nvPr/>
          </p:nvSpPr>
          <p:spPr bwMode="auto">
            <a:xfrm>
              <a:off x="1988468" y="1401672"/>
              <a:ext cx="802237"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85" name="Text Box 12"/>
            <p:cNvSpPr txBox="1">
              <a:spLocks noChangeArrowheads="1"/>
            </p:cNvSpPr>
            <p:nvPr/>
          </p:nvSpPr>
          <p:spPr bwMode="auto">
            <a:xfrm>
              <a:off x="3188623" y="2866891"/>
              <a:ext cx="482225"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86" name="Text Box 12"/>
            <p:cNvSpPr txBox="1">
              <a:spLocks noChangeArrowheads="1"/>
            </p:cNvSpPr>
            <p:nvPr/>
          </p:nvSpPr>
          <p:spPr bwMode="auto">
            <a:xfrm>
              <a:off x="2088481" y="3782653"/>
              <a:ext cx="951656"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12(</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187" name="Text Box 12"/>
            <p:cNvSpPr txBox="1">
              <a:spLocks noChangeArrowheads="1"/>
            </p:cNvSpPr>
            <p:nvPr/>
          </p:nvSpPr>
          <p:spPr bwMode="auto">
            <a:xfrm>
              <a:off x="788312" y="3782653"/>
              <a:ext cx="80202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grpSp>
        <p:nvGrpSpPr>
          <p:cNvPr id="188" name="群組 190"/>
          <p:cNvGrpSpPr>
            <a:grpSpLocks/>
          </p:cNvGrpSpPr>
          <p:nvPr/>
        </p:nvGrpSpPr>
        <p:grpSpPr bwMode="auto">
          <a:xfrm>
            <a:off x="3124200" y="971501"/>
            <a:ext cx="2988985" cy="2381299"/>
            <a:chOff x="188234" y="1401616"/>
            <a:chExt cx="3922555" cy="2861896"/>
          </a:xfrm>
        </p:grpSpPr>
        <p:sp>
          <p:nvSpPr>
            <p:cNvPr id="189" name="Text Box 12"/>
            <p:cNvSpPr txBox="1">
              <a:spLocks noChangeArrowheads="1"/>
            </p:cNvSpPr>
            <p:nvPr/>
          </p:nvSpPr>
          <p:spPr bwMode="auto">
            <a:xfrm>
              <a:off x="2305045" y="167640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190"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1"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Text Box 12"/>
            <p:cNvSpPr txBox="1">
              <a:spLocks noChangeArrowheads="1"/>
            </p:cNvSpPr>
            <p:nvPr/>
          </p:nvSpPr>
          <p:spPr bwMode="auto">
            <a:xfrm>
              <a:off x="188234" y="240901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rPr>
                <a:t>0</a:t>
              </a:r>
            </a:p>
          </p:txBody>
        </p:sp>
        <p:sp>
          <p:nvSpPr>
            <p:cNvPr id="199" name="AutoShape 11"/>
            <p:cNvSpPr>
              <a:spLocks noChangeArrowheads="1"/>
            </p:cNvSpPr>
            <p:nvPr/>
          </p:nvSpPr>
          <p:spPr bwMode="auto">
            <a:xfrm>
              <a:off x="2361745" y="20692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00"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201"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02"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03"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04"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205"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06" name="Text Box 12"/>
            <p:cNvSpPr txBox="1">
              <a:spLocks noChangeArrowheads="1"/>
            </p:cNvSpPr>
            <p:nvPr/>
          </p:nvSpPr>
          <p:spPr bwMode="auto">
            <a:xfrm>
              <a:off x="804850" y="3507926"/>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207"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dirty="0">
                  <a:latin typeface="Times New Roman" pitchFamily="18" charset="0"/>
                  <a:cs typeface="Times New Roman" pitchFamily="18" charset="0"/>
                </a:rPr>
                <a:t>a</a:t>
              </a:r>
            </a:p>
          </p:txBody>
        </p:sp>
        <p:sp>
          <p:nvSpPr>
            <p:cNvPr id="208"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10"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211"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212"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213"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8</a:t>
              </a:r>
            </a:p>
          </p:txBody>
        </p:sp>
        <p:sp>
          <p:nvSpPr>
            <p:cNvPr id="214"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a:t>
              </a:r>
            </a:p>
          </p:txBody>
        </p:sp>
        <p:sp>
          <p:nvSpPr>
            <p:cNvPr id="215"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216" name="Text Box 12"/>
            <p:cNvSpPr txBox="1">
              <a:spLocks noChangeArrowheads="1"/>
            </p:cNvSpPr>
            <p:nvPr/>
          </p:nvSpPr>
          <p:spPr bwMode="auto">
            <a:xfrm>
              <a:off x="488273" y="3050044"/>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217"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218"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219"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220" name="Text Box 12"/>
            <p:cNvSpPr txBox="1">
              <a:spLocks noChangeArrowheads="1"/>
            </p:cNvSpPr>
            <p:nvPr/>
          </p:nvSpPr>
          <p:spPr bwMode="auto">
            <a:xfrm>
              <a:off x="488274" y="1401616"/>
              <a:ext cx="1000131" cy="48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solidFill>
                    <a:srgbClr val="FF0000"/>
                  </a:solidFill>
                  <a:latin typeface="Times New Roman" pitchFamily="18" charset="0"/>
                  <a:cs typeface="Times New Roman" pitchFamily="18" charset="0"/>
                  <a:sym typeface="Symbol" pitchFamily="18" charset="2"/>
                </a:rPr>
                <a:t>3(</a:t>
              </a:r>
              <a:r>
                <a:rPr lang="en-US" altLang="zh-TW" sz="2000" i="1" dirty="0">
                  <a:solidFill>
                    <a:srgbClr val="FF0000"/>
                  </a:solidFill>
                  <a:latin typeface="Times New Roman" pitchFamily="18" charset="0"/>
                  <a:cs typeface="Times New Roman" pitchFamily="18" charset="0"/>
                  <a:sym typeface="Symbol" pitchFamily="18" charset="2"/>
                </a:rPr>
                <a:t>c</a:t>
              </a:r>
              <a:r>
                <a:rPr lang="en-US" altLang="zh-TW" sz="2000" dirty="0">
                  <a:solidFill>
                    <a:srgbClr val="FF0000"/>
                  </a:solidFill>
                  <a:latin typeface="Times New Roman" pitchFamily="18" charset="0"/>
                  <a:cs typeface="Times New Roman" pitchFamily="18" charset="0"/>
                  <a:sym typeface="Symbol" pitchFamily="18" charset="2"/>
                </a:rPr>
                <a:t>)</a:t>
              </a:r>
              <a:endParaRPr lang="en-US" altLang="zh-TW" sz="2000" dirty="0">
                <a:solidFill>
                  <a:srgbClr val="FF0000"/>
                </a:solidFill>
                <a:latin typeface="Times New Roman" pitchFamily="18" charset="0"/>
                <a:cs typeface="Times New Roman" pitchFamily="18" charset="0"/>
              </a:endParaRPr>
            </a:p>
          </p:txBody>
        </p:sp>
        <p:sp>
          <p:nvSpPr>
            <p:cNvPr id="221" name="Text Box 12"/>
            <p:cNvSpPr txBox="1">
              <a:spLocks noChangeArrowheads="1"/>
            </p:cNvSpPr>
            <p:nvPr/>
          </p:nvSpPr>
          <p:spPr bwMode="auto">
            <a:xfrm>
              <a:off x="1988468" y="1401672"/>
              <a:ext cx="801855"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22" name="Text Box 12"/>
            <p:cNvSpPr txBox="1">
              <a:spLocks noChangeArrowheads="1"/>
            </p:cNvSpPr>
            <p:nvPr/>
          </p:nvSpPr>
          <p:spPr bwMode="auto">
            <a:xfrm>
              <a:off x="2888236" y="2500587"/>
              <a:ext cx="1222553" cy="85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solidFill>
                    <a:srgbClr val="FF0000"/>
                  </a:solidFill>
                  <a:latin typeface="Times New Roman" pitchFamily="18" charset="0"/>
                  <a:cs typeface="Times New Roman" pitchFamily="18" charset="0"/>
                  <a:sym typeface="Symbol" pitchFamily="18" charset="2"/>
                </a:rPr>
                <a:t>       14</a:t>
              </a:r>
              <a:br>
                <a:rPr lang="en-US" altLang="zh-TW" sz="2000" dirty="0">
                  <a:solidFill>
                    <a:srgbClr val="FF0000"/>
                  </a:solidFill>
                  <a:latin typeface="Times New Roman" pitchFamily="18" charset="0"/>
                  <a:cs typeface="Times New Roman" pitchFamily="18" charset="0"/>
                  <a:sym typeface="Symbol" pitchFamily="18" charset="2"/>
                </a:rPr>
              </a:br>
              <a:r>
                <a:rPr lang="en-US" altLang="zh-TW" sz="2000" dirty="0">
                  <a:solidFill>
                    <a:srgbClr val="FF0000"/>
                  </a:solidFill>
                  <a:latin typeface="Times New Roman" pitchFamily="18" charset="0"/>
                  <a:cs typeface="Times New Roman" pitchFamily="18" charset="0"/>
                  <a:sym typeface="Symbol" pitchFamily="18" charset="2"/>
                </a:rPr>
                <a:t>       (</a:t>
              </a:r>
              <a:r>
                <a:rPr lang="en-US" altLang="zh-TW" sz="2000" i="1" dirty="0">
                  <a:solidFill>
                    <a:srgbClr val="FF0000"/>
                  </a:solidFill>
                  <a:latin typeface="Times New Roman" pitchFamily="18" charset="0"/>
                  <a:cs typeface="Times New Roman" pitchFamily="18" charset="0"/>
                  <a:sym typeface="Symbol" pitchFamily="18" charset="2"/>
                </a:rPr>
                <a:t>d</a:t>
              </a:r>
              <a:r>
                <a:rPr lang="en-US" altLang="zh-TW" sz="2000" dirty="0">
                  <a:solidFill>
                    <a:srgbClr val="FF0000"/>
                  </a:solidFill>
                  <a:latin typeface="Times New Roman" pitchFamily="18" charset="0"/>
                  <a:cs typeface="Times New Roman" pitchFamily="18" charset="0"/>
                  <a:sym typeface="Symbol" pitchFamily="18" charset="2"/>
                </a:rPr>
                <a:t>)</a:t>
              </a:r>
              <a:endParaRPr lang="en-US" altLang="zh-TW" sz="2000" dirty="0">
                <a:solidFill>
                  <a:srgbClr val="FF0000"/>
                </a:solidFill>
                <a:latin typeface="Times New Roman" pitchFamily="18" charset="0"/>
                <a:cs typeface="Times New Roman" pitchFamily="18" charset="0"/>
              </a:endParaRPr>
            </a:p>
          </p:txBody>
        </p:sp>
        <p:sp>
          <p:nvSpPr>
            <p:cNvPr id="223" name="Text Box 12"/>
            <p:cNvSpPr txBox="1">
              <a:spLocks noChangeArrowheads="1"/>
            </p:cNvSpPr>
            <p:nvPr/>
          </p:nvSpPr>
          <p:spPr bwMode="auto">
            <a:xfrm>
              <a:off x="1988468" y="3782653"/>
              <a:ext cx="970135"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24" name="Text Box 12"/>
            <p:cNvSpPr txBox="1">
              <a:spLocks noChangeArrowheads="1"/>
            </p:cNvSpPr>
            <p:nvPr/>
          </p:nvSpPr>
          <p:spPr bwMode="auto">
            <a:xfrm>
              <a:off x="788312" y="3782653"/>
              <a:ext cx="80202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grpSp>
        <p:nvGrpSpPr>
          <p:cNvPr id="225" name="群組 3"/>
          <p:cNvGrpSpPr>
            <a:grpSpLocks/>
          </p:cNvGrpSpPr>
          <p:nvPr/>
        </p:nvGrpSpPr>
        <p:grpSpPr bwMode="auto">
          <a:xfrm>
            <a:off x="6324600" y="838200"/>
            <a:ext cx="2940901" cy="2457450"/>
            <a:chOff x="188234" y="1310096"/>
            <a:chExt cx="3858621" cy="2953416"/>
          </a:xfrm>
        </p:grpSpPr>
        <p:sp>
          <p:nvSpPr>
            <p:cNvPr id="226" name="Text Box 12"/>
            <p:cNvSpPr txBox="1">
              <a:spLocks noChangeArrowheads="1"/>
            </p:cNvSpPr>
            <p:nvPr/>
          </p:nvSpPr>
          <p:spPr bwMode="auto">
            <a:xfrm>
              <a:off x="2305045" y="167640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227"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9"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0"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2"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3"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 name="Text Box 12"/>
            <p:cNvSpPr txBox="1">
              <a:spLocks noChangeArrowheads="1"/>
            </p:cNvSpPr>
            <p:nvPr/>
          </p:nvSpPr>
          <p:spPr bwMode="auto">
            <a:xfrm>
              <a:off x="188234" y="240901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rPr>
                <a:t>0</a:t>
              </a:r>
            </a:p>
          </p:txBody>
        </p:sp>
        <p:sp>
          <p:nvSpPr>
            <p:cNvPr id="236" name="AutoShape 11"/>
            <p:cNvSpPr>
              <a:spLocks noChangeArrowheads="1"/>
            </p:cNvSpPr>
            <p:nvPr/>
          </p:nvSpPr>
          <p:spPr bwMode="auto">
            <a:xfrm>
              <a:off x="2361745" y="20692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37"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238"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39"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40"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41"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242"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43" name="Text Box 12"/>
            <p:cNvSpPr txBox="1">
              <a:spLocks noChangeArrowheads="1"/>
            </p:cNvSpPr>
            <p:nvPr/>
          </p:nvSpPr>
          <p:spPr bwMode="auto">
            <a:xfrm>
              <a:off x="804850" y="3507926"/>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244"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245"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47"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248"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249"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250"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latin typeface="Times New Roman" pitchFamily="18" charset="0"/>
                  <a:cs typeface="Times New Roman" pitchFamily="18" charset="0"/>
                </a:rPr>
                <a:t>8</a:t>
              </a:r>
            </a:p>
          </p:txBody>
        </p:sp>
        <p:sp>
          <p:nvSpPr>
            <p:cNvPr id="251"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a:t>
              </a:r>
            </a:p>
          </p:txBody>
        </p:sp>
        <p:sp>
          <p:nvSpPr>
            <p:cNvPr id="252"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253" name="Text Box 12"/>
            <p:cNvSpPr txBox="1">
              <a:spLocks noChangeArrowheads="1"/>
            </p:cNvSpPr>
            <p:nvPr/>
          </p:nvSpPr>
          <p:spPr bwMode="auto">
            <a:xfrm>
              <a:off x="488273" y="3050044"/>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254"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255"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256"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257" name="Text Box 12"/>
            <p:cNvSpPr txBox="1">
              <a:spLocks noChangeArrowheads="1"/>
            </p:cNvSpPr>
            <p:nvPr/>
          </p:nvSpPr>
          <p:spPr bwMode="auto">
            <a:xfrm>
              <a:off x="488273" y="1310096"/>
              <a:ext cx="1000130"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58" name="Text Box 12"/>
            <p:cNvSpPr txBox="1">
              <a:spLocks noChangeArrowheads="1"/>
            </p:cNvSpPr>
            <p:nvPr/>
          </p:nvSpPr>
          <p:spPr bwMode="auto">
            <a:xfrm>
              <a:off x="1988467" y="1401672"/>
              <a:ext cx="801855"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59" name="Text Box 12"/>
            <p:cNvSpPr txBox="1">
              <a:spLocks noChangeArrowheads="1"/>
            </p:cNvSpPr>
            <p:nvPr/>
          </p:nvSpPr>
          <p:spPr bwMode="auto">
            <a:xfrm>
              <a:off x="2487740" y="2409041"/>
              <a:ext cx="1559115" cy="48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solidFill>
                    <a:srgbClr val="FF0000"/>
                  </a:solidFill>
                  <a:latin typeface="Times New Roman" pitchFamily="18" charset="0"/>
                  <a:cs typeface="Times New Roman" pitchFamily="18" charset="0"/>
                  <a:sym typeface="Symbol" pitchFamily="18" charset="2"/>
                </a:rPr>
                <a:t>       14(</a:t>
              </a:r>
              <a:r>
                <a:rPr lang="en-US" altLang="zh-TW" sz="2000" i="1" dirty="0">
                  <a:solidFill>
                    <a:srgbClr val="FF0000"/>
                  </a:solidFill>
                  <a:latin typeface="Times New Roman" pitchFamily="18" charset="0"/>
                  <a:cs typeface="Times New Roman" pitchFamily="18" charset="0"/>
                  <a:sym typeface="Symbol" pitchFamily="18" charset="2"/>
                </a:rPr>
                <a:t>d</a:t>
              </a:r>
              <a:r>
                <a:rPr lang="en-US" altLang="zh-TW" sz="2000" dirty="0">
                  <a:solidFill>
                    <a:srgbClr val="FF0000"/>
                  </a:solidFill>
                  <a:latin typeface="Times New Roman" pitchFamily="18" charset="0"/>
                  <a:cs typeface="Times New Roman" pitchFamily="18" charset="0"/>
                  <a:sym typeface="Symbol" pitchFamily="18" charset="2"/>
                </a:rPr>
                <a:t>)</a:t>
              </a:r>
              <a:endParaRPr lang="en-US" altLang="zh-TW" sz="2000" dirty="0">
                <a:solidFill>
                  <a:srgbClr val="FF0000"/>
                </a:solidFill>
                <a:latin typeface="Times New Roman" pitchFamily="18" charset="0"/>
                <a:cs typeface="Times New Roman" pitchFamily="18" charset="0"/>
              </a:endParaRPr>
            </a:p>
          </p:txBody>
        </p:sp>
        <p:sp>
          <p:nvSpPr>
            <p:cNvPr id="260" name="Text Box 12"/>
            <p:cNvSpPr txBox="1">
              <a:spLocks noChangeArrowheads="1"/>
            </p:cNvSpPr>
            <p:nvPr/>
          </p:nvSpPr>
          <p:spPr bwMode="auto">
            <a:xfrm>
              <a:off x="1988467" y="3782653"/>
              <a:ext cx="970134"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61" name="Text Box 12"/>
            <p:cNvSpPr txBox="1">
              <a:spLocks noChangeArrowheads="1"/>
            </p:cNvSpPr>
            <p:nvPr/>
          </p:nvSpPr>
          <p:spPr bwMode="auto">
            <a:xfrm>
              <a:off x="788312" y="3782653"/>
              <a:ext cx="80202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262" name="矩形 61"/>
          <p:cNvSpPr>
            <a:spLocks noChangeArrowheads="1"/>
          </p:cNvSpPr>
          <p:nvPr/>
        </p:nvSpPr>
        <p:spPr bwMode="auto">
          <a:xfrm>
            <a:off x="5943600" y="1838325"/>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b="1" dirty="0">
                <a:solidFill>
                  <a:srgbClr val="008000"/>
                </a:solidFill>
                <a:sym typeface="Symbol" pitchFamily="18" charset="2"/>
              </a:rPr>
              <a:t></a:t>
            </a:r>
            <a:r>
              <a:rPr lang="en-US" altLang="zh-TW" sz="2800" b="1" dirty="0">
                <a:solidFill>
                  <a:srgbClr val="008000"/>
                </a:solidFill>
              </a:rPr>
              <a:t> </a:t>
            </a:r>
            <a:endParaRPr lang="zh-TW" altLang="en-US" dirty="0"/>
          </a:p>
        </p:txBody>
      </p:sp>
      <p:grpSp>
        <p:nvGrpSpPr>
          <p:cNvPr id="263" name="群組 41"/>
          <p:cNvGrpSpPr>
            <a:grpSpLocks/>
          </p:cNvGrpSpPr>
          <p:nvPr/>
        </p:nvGrpSpPr>
        <p:grpSpPr bwMode="auto">
          <a:xfrm>
            <a:off x="501650" y="3486150"/>
            <a:ext cx="3308350" cy="2457450"/>
            <a:chOff x="188234" y="1310096"/>
            <a:chExt cx="4340627" cy="2953416"/>
          </a:xfrm>
        </p:grpSpPr>
        <p:sp>
          <p:nvSpPr>
            <p:cNvPr id="264" name="Text Box 12"/>
            <p:cNvSpPr txBox="1">
              <a:spLocks noChangeArrowheads="1"/>
            </p:cNvSpPr>
            <p:nvPr/>
          </p:nvSpPr>
          <p:spPr bwMode="auto">
            <a:xfrm>
              <a:off x="2305045" y="167640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265"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8"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0"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1"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2"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3" name="Text Box 12"/>
            <p:cNvSpPr txBox="1">
              <a:spLocks noChangeArrowheads="1"/>
            </p:cNvSpPr>
            <p:nvPr/>
          </p:nvSpPr>
          <p:spPr bwMode="auto">
            <a:xfrm>
              <a:off x="188234" y="240901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rPr>
                <a:t>0</a:t>
              </a:r>
            </a:p>
          </p:txBody>
        </p:sp>
        <p:sp>
          <p:nvSpPr>
            <p:cNvPr id="274" name="AutoShape 11"/>
            <p:cNvSpPr>
              <a:spLocks noChangeArrowheads="1"/>
            </p:cNvSpPr>
            <p:nvPr/>
          </p:nvSpPr>
          <p:spPr bwMode="auto">
            <a:xfrm>
              <a:off x="2361745" y="20692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75"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276"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77"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78"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79"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280"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81" name="Text Box 12"/>
            <p:cNvSpPr txBox="1">
              <a:spLocks noChangeArrowheads="1"/>
            </p:cNvSpPr>
            <p:nvPr/>
          </p:nvSpPr>
          <p:spPr bwMode="auto">
            <a:xfrm>
              <a:off x="804850" y="3507926"/>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282"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283"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 name="AutoShape 30"/>
            <p:cNvSpPr>
              <a:spLocks noChangeArrowheads="1"/>
            </p:cNvSpPr>
            <p:nvPr/>
          </p:nvSpPr>
          <p:spPr bwMode="auto">
            <a:xfrm>
              <a:off x="2361745" y="3530278"/>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285"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286"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287"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288"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8</a:t>
              </a:r>
            </a:p>
          </p:txBody>
        </p:sp>
        <p:sp>
          <p:nvSpPr>
            <p:cNvPr id="289"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a:t>
              </a:r>
            </a:p>
          </p:txBody>
        </p:sp>
        <p:sp>
          <p:nvSpPr>
            <p:cNvPr id="290"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291" name="Text Box 12"/>
            <p:cNvSpPr txBox="1">
              <a:spLocks noChangeArrowheads="1"/>
            </p:cNvSpPr>
            <p:nvPr/>
          </p:nvSpPr>
          <p:spPr bwMode="auto">
            <a:xfrm>
              <a:off x="488273" y="3050044"/>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292"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293"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294"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295" name="Text Box 12"/>
            <p:cNvSpPr txBox="1">
              <a:spLocks noChangeArrowheads="1"/>
            </p:cNvSpPr>
            <p:nvPr/>
          </p:nvSpPr>
          <p:spPr bwMode="auto">
            <a:xfrm>
              <a:off x="488273" y="1310096"/>
              <a:ext cx="1000130"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96" name="Text Box 12"/>
            <p:cNvSpPr txBox="1">
              <a:spLocks noChangeArrowheads="1"/>
            </p:cNvSpPr>
            <p:nvPr/>
          </p:nvSpPr>
          <p:spPr bwMode="auto">
            <a:xfrm>
              <a:off x="1988469" y="1401672"/>
              <a:ext cx="801896"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97" name="Text Box 12"/>
            <p:cNvSpPr txBox="1">
              <a:spLocks noChangeArrowheads="1"/>
            </p:cNvSpPr>
            <p:nvPr/>
          </p:nvSpPr>
          <p:spPr bwMode="auto">
            <a:xfrm>
              <a:off x="2988599" y="2500587"/>
              <a:ext cx="1540262"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       13(</a:t>
              </a:r>
              <a:r>
                <a:rPr lang="en-US" altLang="zh-TW" sz="2000" i="1">
                  <a:solidFill>
                    <a:srgbClr val="FF0000"/>
                  </a:solidFill>
                  <a:latin typeface="Times New Roman" pitchFamily="18" charset="0"/>
                  <a:cs typeface="Times New Roman" pitchFamily="18" charset="0"/>
                  <a:sym typeface="Symbol" pitchFamily="18" charset="2"/>
                </a:rPr>
                <a:t>e</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98" name="Text Box 12"/>
            <p:cNvSpPr txBox="1">
              <a:spLocks noChangeArrowheads="1"/>
            </p:cNvSpPr>
            <p:nvPr/>
          </p:nvSpPr>
          <p:spPr bwMode="auto">
            <a:xfrm>
              <a:off x="1988469" y="3782653"/>
              <a:ext cx="970184"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299" name="Text Box 12"/>
            <p:cNvSpPr txBox="1">
              <a:spLocks noChangeArrowheads="1"/>
            </p:cNvSpPr>
            <p:nvPr/>
          </p:nvSpPr>
          <p:spPr bwMode="auto">
            <a:xfrm>
              <a:off x="788312" y="3782653"/>
              <a:ext cx="80202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grpSp>
        <p:nvGrpSpPr>
          <p:cNvPr id="300" name="群組 79"/>
          <p:cNvGrpSpPr>
            <a:grpSpLocks/>
          </p:cNvGrpSpPr>
          <p:nvPr/>
        </p:nvGrpSpPr>
        <p:grpSpPr bwMode="auto">
          <a:xfrm>
            <a:off x="4997450" y="3409950"/>
            <a:ext cx="3308350" cy="2457450"/>
            <a:chOff x="188234" y="1310096"/>
            <a:chExt cx="4340627" cy="2953416"/>
          </a:xfrm>
        </p:grpSpPr>
        <p:sp>
          <p:nvSpPr>
            <p:cNvPr id="301" name="Line 34"/>
            <p:cNvSpPr>
              <a:spLocks noChangeShapeType="1"/>
            </p:cNvSpPr>
            <p:nvPr/>
          </p:nvSpPr>
          <p:spPr bwMode="auto">
            <a:xfrm flipV="1">
              <a:off x="2405059" y="2805179"/>
              <a:ext cx="769262" cy="794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 name="Text Box 12"/>
            <p:cNvSpPr txBox="1">
              <a:spLocks noChangeArrowheads="1"/>
            </p:cNvSpPr>
            <p:nvPr/>
          </p:nvSpPr>
          <p:spPr bwMode="auto">
            <a:xfrm>
              <a:off x="2988599" y="2500587"/>
              <a:ext cx="1540262"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       13(</a:t>
              </a:r>
              <a:r>
                <a:rPr lang="en-US" altLang="zh-TW" sz="2000" i="1">
                  <a:solidFill>
                    <a:srgbClr val="FF0000"/>
                  </a:solidFill>
                  <a:latin typeface="Times New Roman" pitchFamily="18" charset="0"/>
                  <a:cs typeface="Times New Roman" pitchFamily="18" charset="0"/>
                  <a:sym typeface="Symbol" pitchFamily="18" charset="2"/>
                </a:rPr>
                <a:t>e</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303" name="Text Box 12"/>
            <p:cNvSpPr txBox="1">
              <a:spLocks noChangeArrowheads="1"/>
            </p:cNvSpPr>
            <p:nvPr/>
          </p:nvSpPr>
          <p:spPr bwMode="auto">
            <a:xfrm>
              <a:off x="2305045" y="167640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304"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5" name="Line 25"/>
            <p:cNvSpPr>
              <a:spLocks noChangeShapeType="1"/>
            </p:cNvSpPr>
            <p:nvPr/>
          </p:nvSpPr>
          <p:spPr bwMode="auto">
            <a:xfrm>
              <a:off x="2438400"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6"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 name="Line 25"/>
            <p:cNvSpPr>
              <a:spLocks noChangeShapeType="1"/>
            </p:cNvSpPr>
            <p:nvPr/>
          </p:nvSpPr>
          <p:spPr bwMode="auto">
            <a:xfrm flipH="1">
              <a:off x="584794" y="2173632"/>
              <a:ext cx="629885" cy="701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 name="Line 25"/>
            <p:cNvSpPr>
              <a:spLocks noChangeShapeType="1"/>
            </p:cNvSpPr>
            <p:nvPr/>
          </p:nvSpPr>
          <p:spPr bwMode="auto">
            <a:xfrm>
              <a:off x="1219199" y="21336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 name="Line 23"/>
            <p:cNvSpPr>
              <a:spLocks noChangeShapeType="1"/>
            </p:cNvSpPr>
            <p:nvPr/>
          </p:nvSpPr>
          <p:spPr bwMode="auto">
            <a:xfrm>
              <a:off x="1214637" y="2136589"/>
              <a:ext cx="125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 name="Line 23"/>
            <p:cNvSpPr>
              <a:spLocks noChangeShapeType="1"/>
            </p:cNvSpPr>
            <p:nvPr/>
          </p:nvSpPr>
          <p:spPr bwMode="auto">
            <a:xfrm flipV="1">
              <a:off x="1204902" y="3599501"/>
              <a:ext cx="12564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 name="Line 25"/>
            <p:cNvSpPr>
              <a:spLocks noChangeShapeType="1"/>
            </p:cNvSpPr>
            <p:nvPr/>
          </p:nvSpPr>
          <p:spPr bwMode="auto">
            <a:xfrm>
              <a:off x="584795" y="2875352"/>
              <a:ext cx="620107" cy="724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 name="Text Box 12"/>
            <p:cNvSpPr txBox="1">
              <a:spLocks noChangeArrowheads="1"/>
            </p:cNvSpPr>
            <p:nvPr/>
          </p:nvSpPr>
          <p:spPr bwMode="auto">
            <a:xfrm>
              <a:off x="188234" y="2409010"/>
              <a:ext cx="410691"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rPr>
                <a:t>0</a:t>
              </a:r>
            </a:p>
          </p:txBody>
        </p:sp>
        <p:sp>
          <p:nvSpPr>
            <p:cNvPr id="313" name="AutoShape 11"/>
            <p:cNvSpPr>
              <a:spLocks noChangeArrowheads="1"/>
            </p:cNvSpPr>
            <p:nvPr/>
          </p:nvSpPr>
          <p:spPr bwMode="auto">
            <a:xfrm>
              <a:off x="2361745" y="20692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314" name="Text Box 12"/>
            <p:cNvSpPr txBox="1">
              <a:spLocks noChangeArrowheads="1"/>
            </p:cNvSpPr>
            <p:nvPr/>
          </p:nvSpPr>
          <p:spPr bwMode="auto">
            <a:xfrm>
              <a:off x="904863" y="1676400"/>
              <a:ext cx="287420"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b</a:t>
              </a:r>
            </a:p>
          </p:txBody>
        </p:sp>
        <p:sp>
          <p:nvSpPr>
            <p:cNvPr id="315" name="AutoShape 30"/>
            <p:cNvSpPr>
              <a:spLocks noChangeArrowheads="1"/>
            </p:cNvSpPr>
            <p:nvPr/>
          </p:nvSpPr>
          <p:spPr bwMode="auto">
            <a:xfrm>
              <a:off x="3104333" y="2735009"/>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316"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317"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318" name="Text Box 12"/>
            <p:cNvSpPr txBox="1">
              <a:spLocks noChangeArrowheads="1"/>
            </p:cNvSpPr>
            <p:nvPr/>
          </p:nvSpPr>
          <p:spPr bwMode="auto">
            <a:xfrm>
              <a:off x="2505070" y="3416348"/>
              <a:ext cx="274171" cy="36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e</a:t>
              </a:r>
            </a:p>
          </p:txBody>
        </p:sp>
        <p:sp>
          <p:nvSpPr>
            <p:cNvPr id="319"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320" name="Text Box 12"/>
            <p:cNvSpPr txBox="1">
              <a:spLocks noChangeArrowheads="1"/>
            </p:cNvSpPr>
            <p:nvPr/>
          </p:nvSpPr>
          <p:spPr bwMode="auto">
            <a:xfrm>
              <a:off x="804850" y="3507926"/>
              <a:ext cx="39175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c</a:t>
              </a:r>
            </a:p>
          </p:txBody>
        </p:sp>
        <p:sp>
          <p:nvSpPr>
            <p:cNvPr id="321" name="Text Box 12"/>
            <p:cNvSpPr txBox="1">
              <a:spLocks noChangeArrowheads="1"/>
            </p:cNvSpPr>
            <p:nvPr/>
          </p:nvSpPr>
          <p:spPr bwMode="auto">
            <a:xfrm>
              <a:off x="188234" y="2592162"/>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a</a:t>
              </a:r>
            </a:p>
          </p:txBody>
        </p:sp>
        <p:sp>
          <p:nvSpPr>
            <p:cNvPr id="322" name="AutoShape 30"/>
            <p:cNvSpPr>
              <a:spLocks noChangeArrowheads="1"/>
            </p:cNvSpPr>
            <p:nvPr/>
          </p:nvSpPr>
          <p:spPr bwMode="auto">
            <a:xfrm>
              <a:off x="2361745" y="3530278"/>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323" name="Text Box 12"/>
            <p:cNvSpPr txBox="1">
              <a:spLocks noChangeArrowheads="1"/>
            </p:cNvSpPr>
            <p:nvPr/>
          </p:nvSpPr>
          <p:spPr bwMode="auto">
            <a:xfrm>
              <a:off x="3244308" y="2594664"/>
              <a:ext cx="260892"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z</a:t>
              </a:r>
            </a:p>
          </p:txBody>
        </p:sp>
        <p:sp>
          <p:nvSpPr>
            <p:cNvPr id="324" name="Text Box 12"/>
            <p:cNvSpPr txBox="1">
              <a:spLocks noChangeArrowheads="1"/>
            </p:cNvSpPr>
            <p:nvPr/>
          </p:nvSpPr>
          <p:spPr bwMode="auto">
            <a:xfrm>
              <a:off x="2754398" y="21034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6</a:t>
              </a:r>
            </a:p>
          </p:txBody>
        </p:sp>
        <p:sp>
          <p:nvSpPr>
            <p:cNvPr id="325" name="Text Box 12"/>
            <p:cNvSpPr txBox="1">
              <a:spLocks noChangeArrowheads="1"/>
            </p:cNvSpPr>
            <p:nvPr/>
          </p:nvSpPr>
          <p:spPr bwMode="auto">
            <a:xfrm>
              <a:off x="2824385" y="308586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3</a:t>
              </a:r>
            </a:p>
          </p:txBody>
        </p:sp>
        <p:sp>
          <p:nvSpPr>
            <p:cNvPr id="326" name="Text Box 12"/>
            <p:cNvSpPr txBox="1">
              <a:spLocks noChangeArrowheads="1"/>
            </p:cNvSpPr>
            <p:nvPr/>
          </p:nvSpPr>
          <p:spPr bwMode="auto">
            <a:xfrm>
              <a:off x="1604954" y="2409010"/>
              <a:ext cx="312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8</a:t>
              </a:r>
            </a:p>
          </p:txBody>
        </p:sp>
        <p:sp>
          <p:nvSpPr>
            <p:cNvPr id="327" name="Text Box 12"/>
            <p:cNvSpPr txBox="1">
              <a:spLocks noChangeArrowheads="1"/>
            </p:cNvSpPr>
            <p:nvPr/>
          </p:nvSpPr>
          <p:spPr bwMode="auto">
            <a:xfrm>
              <a:off x="1676400" y="1676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a:t>
              </a:r>
            </a:p>
          </p:txBody>
        </p:sp>
        <p:sp>
          <p:nvSpPr>
            <p:cNvPr id="328" name="Text Box 12"/>
            <p:cNvSpPr txBox="1">
              <a:spLocks noChangeArrowheads="1"/>
            </p:cNvSpPr>
            <p:nvPr/>
          </p:nvSpPr>
          <p:spPr bwMode="auto">
            <a:xfrm>
              <a:off x="604824" y="2134281"/>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4</a:t>
              </a:r>
            </a:p>
          </p:txBody>
        </p:sp>
        <p:sp>
          <p:nvSpPr>
            <p:cNvPr id="329" name="Text Box 12"/>
            <p:cNvSpPr txBox="1">
              <a:spLocks noChangeArrowheads="1"/>
            </p:cNvSpPr>
            <p:nvPr/>
          </p:nvSpPr>
          <p:spPr bwMode="auto">
            <a:xfrm>
              <a:off x="488273" y="3050044"/>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330" name="Text Box 12"/>
            <p:cNvSpPr txBox="1">
              <a:spLocks noChangeArrowheads="1"/>
            </p:cNvSpPr>
            <p:nvPr/>
          </p:nvSpPr>
          <p:spPr bwMode="auto">
            <a:xfrm>
              <a:off x="1704590" y="350690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10</a:t>
              </a:r>
            </a:p>
          </p:txBody>
        </p:sp>
        <p:sp>
          <p:nvSpPr>
            <p:cNvPr id="331" name="Text Box 12"/>
            <p:cNvSpPr txBox="1">
              <a:spLocks noChangeArrowheads="1"/>
            </p:cNvSpPr>
            <p:nvPr/>
          </p:nvSpPr>
          <p:spPr bwMode="auto">
            <a:xfrm>
              <a:off x="904863" y="2683739"/>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a:t>
              </a:r>
            </a:p>
          </p:txBody>
        </p:sp>
        <p:sp>
          <p:nvSpPr>
            <p:cNvPr id="332" name="Text Box 12"/>
            <p:cNvSpPr txBox="1">
              <a:spLocks noChangeArrowheads="1"/>
            </p:cNvSpPr>
            <p:nvPr/>
          </p:nvSpPr>
          <p:spPr bwMode="auto">
            <a:xfrm>
              <a:off x="2105019" y="2775315"/>
              <a:ext cx="287394" cy="3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2</a:t>
              </a:r>
            </a:p>
          </p:txBody>
        </p:sp>
        <p:sp>
          <p:nvSpPr>
            <p:cNvPr id="333" name="Text Box 12"/>
            <p:cNvSpPr txBox="1">
              <a:spLocks noChangeArrowheads="1"/>
            </p:cNvSpPr>
            <p:nvPr/>
          </p:nvSpPr>
          <p:spPr bwMode="auto">
            <a:xfrm>
              <a:off x="488273" y="1310096"/>
              <a:ext cx="1000130"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334" name="Text Box 12"/>
            <p:cNvSpPr txBox="1">
              <a:spLocks noChangeArrowheads="1"/>
            </p:cNvSpPr>
            <p:nvPr/>
          </p:nvSpPr>
          <p:spPr bwMode="auto">
            <a:xfrm>
              <a:off x="1988469" y="1401672"/>
              <a:ext cx="801896"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335" name="Text Box 12"/>
            <p:cNvSpPr txBox="1">
              <a:spLocks noChangeArrowheads="1"/>
            </p:cNvSpPr>
            <p:nvPr/>
          </p:nvSpPr>
          <p:spPr bwMode="auto">
            <a:xfrm>
              <a:off x="1988469" y="3782653"/>
              <a:ext cx="970184" cy="48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dirty="0">
                  <a:solidFill>
                    <a:srgbClr val="FF0000"/>
                  </a:solidFill>
                  <a:latin typeface="Times New Roman" pitchFamily="18" charset="0"/>
                  <a:cs typeface="Times New Roman" pitchFamily="18" charset="0"/>
                  <a:sym typeface="Symbol" pitchFamily="18" charset="2"/>
                </a:rPr>
                <a:t>10(</a:t>
              </a:r>
              <a:r>
                <a:rPr lang="en-US" altLang="zh-TW" sz="2000" i="1" dirty="0">
                  <a:solidFill>
                    <a:srgbClr val="FF0000"/>
                  </a:solidFill>
                  <a:latin typeface="Times New Roman" pitchFamily="18" charset="0"/>
                  <a:cs typeface="Times New Roman" pitchFamily="18" charset="0"/>
                  <a:sym typeface="Symbol" pitchFamily="18" charset="2"/>
                </a:rPr>
                <a:t>d</a:t>
              </a:r>
              <a:r>
                <a:rPr lang="en-US" altLang="zh-TW" sz="2000" dirty="0">
                  <a:solidFill>
                    <a:srgbClr val="FF0000"/>
                  </a:solidFill>
                  <a:latin typeface="Times New Roman" pitchFamily="18" charset="0"/>
                  <a:cs typeface="Times New Roman" pitchFamily="18" charset="0"/>
                  <a:sym typeface="Symbol" pitchFamily="18" charset="2"/>
                </a:rPr>
                <a:t>)</a:t>
              </a:r>
              <a:endParaRPr lang="en-US" altLang="zh-TW" sz="2000" dirty="0">
                <a:solidFill>
                  <a:srgbClr val="FF0000"/>
                </a:solidFill>
                <a:latin typeface="Times New Roman" pitchFamily="18" charset="0"/>
                <a:cs typeface="Times New Roman" pitchFamily="18" charset="0"/>
              </a:endParaRPr>
            </a:p>
          </p:txBody>
        </p:sp>
        <p:sp>
          <p:nvSpPr>
            <p:cNvPr id="336" name="Text Box 12"/>
            <p:cNvSpPr txBox="1">
              <a:spLocks noChangeArrowheads="1"/>
            </p:cNvSpPr>
            <p:nvPr/>
          </p:nvSpPr>
          <p:spPr bwMode="auto">
            <a:xfrm>
              <a:off x="788312" y="3782653"/>
              <a:ext cx="802027" cy="48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337" name="矩形 61"/>
          <p:cNvSpPr>
            <a:spLocks noChangeArrowheads="1"/>
          </p:cNvSpPr>
          <p:nvPr/>
        </p:nvSpPr>
        <p:spPr bwMode="auto">
          <a:xfrm>
            <a:off x="228600" y="5751512"/>
            <a:ext cx="294343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b="1" dirty="0">
                <a:solidFill>
                  <a:srgbClr val="008000"/>
                </a:solidFill>
                <a:latin typeface="Times New Roman" pitchFamily="18" charset="0"/>
                <a:cs typeface="Times New Roman" pitchFamily="18" charset="0"/>
                <a:sym typeface="Symbol" pitchFamily="18" charset="2"/>
              </a:rPr>
              <a:t> </a:t>
            </a:r>
            <a:r>
              <a:rPr lang="en-US" altLang="zh-TW" sz="2400" dirty="0">
                <a:latin typeface="Times New Roman" pitchFamily="18" charset="0"/>
                <a:cs typeface="Times New Roman" pitchFamily="18" charset="0"/>
                <a:sym typeface="Symbol" pitchFamily="18" charset="2"/>
              </a:rPr>
              <a:t>path: </a:t>
            </a:r>
            <a:r>
              <a:rPr lang="en-US" altLang="zh-TW" sz="2400" i="1" dirty="0">
                <a:latin typeface="Times New Roman" pitchFamily="18" charset="0"/>
                <a:cs typeface="Times New Roman" pitchFamily="18" charset="0"/>
                <a:sym typeface="Symbol" pitchFamily="18" charset="2"/>
              </a:rPr>
              <a:t>a, c, b, d, e, z</a:t>
            </a:r>
            <a:br>
              <a:rPr lang="en-US" altLang="zh-TW" sz="2400" i="1" dirty="0">
                <a:latin typeface="Times New Roman" pitchFamily="18" charset="0"/>
                <a:cs typeface="Times New Roman" pitchFamily="18" charset="0"/>
                <a:sym typeface="Symbol" pitchFamily="18" charset="2"/>
              </a:rPr>
            </a:br>
            <a:r>
              <a:rPr lang="en-US" altLang="zh-TW" sz="2400" i="1" dirty="0">
                <a:latin typeface="Times New Roman" pitchFamily="18" charset="0"/>
                <a:cs typeface="Times New Roman" pitchFamily="18" charset="0"/>
                <a:sym typeface="Symbol" pitchFamily="18" charset="2"/>
              </a:rPr>
              <a:t>     </a:t>
            </a:r>
            <a:r>
              <a:rPr lang="en-US" altLang="zh-TW" sz="2400" dirty="0">
                <a:latin typeface="Times New Roman" pitchFamily="18" charset="0"/>
                <a:cs typeface="Times New Roman" pitchFamily="18" charset="0"/>
                <a:sym typeface="Symbol" pitchFamily="18" charset="2"/>
              </a:rPr>
              <a:t>length:</a:t>
            </a:r>
            <a:r>
              <a:rPr lang="en-US" altLang="zh-TW" sz="2400" i="1" dirty="0">
                <a:latin typeface="Times New Roman" pitchFamily="18" charset="0"/>
                <a:cs typeface="Times New Roman" pitchFamily="18" charset="0"/>
                <a:sym typeface="Symbol" pitchFamily="18" charset="2"/>
              </a:rPr>
              <a:t> </a:t>
            </a:r>
            <a:r>
              <a:rPr lang="en-US" altLang="zh-TW" sz="2400" dirty="0">
                <a:latin typeface="Times New Roman" pitchFamily="18" charset="0"/>
                <a:cs typeface="Times New Roman" pitchFamily="18" charset="0"/>
                <a:sym typeface="Symbol" pitchFamily="18" charset="2"/>
              </a:rPr>
              <a:t>13</a:t>
            </a:r>
            <a:r>
              <a:rPr lang="en-US" altLang="zh-TW" sz="2400" dirty="0">
                <a:latin typeface="Times New Roman" pitchFamily="18" charset="0"/>
                <a:cs typeface="Times New Roman" pitchFamily="18" charset="0"/>
              </a:rPr>
              <a:t> </a:t>
            </a:r>
            <a:endParaRPr lang="zh-TW" altLang="en-US" sz="2400" dirty="0">
              <a:latin typeface="Times New Roman" pitchFamily="18" charset="0"/>
              <a:cs typeface="Times New Roman" pitchFamily="18" charset="0"/>
            </a:endParaRPr>
          </a:p>
        </p:txBody>
      </p:sp>
      <p:sp>
        <p:nvSpPr>
          <p:cNvPr id="338" name="矩形 61"/>
          <p:cNvSpPr>
            <a:spLocks noChangeArrowheads="1"/>
          </p:cNvSpPr>
          <p:nvPr/>
        </p:nvSpPr>
        <p:spPr bwMode="auto">
          <a:xfrm>
            <a:off x="0" y="4505325"/>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b="1" dirty="0">
                <a:solidFill>
                  <a:srgbClr val="008000"/>
                </a:solidFill>
                <a:sym typeface="Symbol" pitchFamily="18" charset="2"/>
              </a:rPr>
              <a:t></a:t>
            </a:r>
            <a:r>
              <a:rPr lang="en-US" altLang="zh-TW" sz="2800" b="1" dirty="0">
                <a:solidFill>
                  <a:srgbClr val="008000"/>
                </a:solidFill>
              </a:rPr>
              <a:t> </a:t>
            </a:r>
            <a:endParaRPr lang="zh-TW" altLang="en-US" dirty="0"/>
          </a:p>
        </p:txBody>
      </p:sp>
      <p:sp>
        <p:nvSpPr>
          <p:cNvPr id="339" name="矩形 61"/>
          <p:cNvSpPr>
            <a:spLocks noChangeArrowheads="1"/>
          </p:cNvSpPr>
          <p:nvPr/>
        </p:nvSpPr>
        <p:spPr bwMode="auto">
          <a:xfrm>
            <a:off x="4081462" y="4419600"/>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b="1" dirty="0">
                <a:solidFill>
                  <a:srgbClr val="008000"/>
                </a:solidFill>
                <a:sym typeface="Symbol" pitchFamily="18" charset="2"/>
              </a:rPr>
              <a:t></a:t>
            </a:r>
            <a:r>
              <a:rPr lang="en-US" altLang="zh-TW" sz="2800" b="1" dirty="0">
                <a:solidFill>
                  <a:srgbClr val="008000"/>
                </a:solidFill>
              </a:rPr>
              <a:t> </a:t>
            </a:r>
            <a:endParaRPr lang="zh-TW" altLang="en-US" dirty="0"/>
          </a:p>
        </p:txBody>
      </p:sp>
    </p:spTree>
    <p:extLst>
      <p:ext uri="{BB962C8B-B14F-4D97-AF65-F5344CB8AC3E}">
        <p14:creationId xmlns:p14="http://schemas.microsoft.com/office/powerpoint/2010/main" val="142599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
                                        </p:tgtEl>
                                        <p:attrNameLst>
                                          <p:attrName>style.visibility</p:attrName>
                                        </p:attrNameLst>
                                      </p:cBhvr>
                                      <p:to>
                                        <p:strVal val="visible"/>
                                      </p:to>
                                    </p:set>
                                    <p:anim calcmode="lin" valueType="num">
                                      <p:cBhvr additive="base">
                                        <p:cTn id="13" dur="500" fill="hold"/>
                                        <p:tgtEl>
                                          <p:spTgt spid="151"/>
                                        </p:tgtEl>
                                        <p:attrNameLst>
                                          <p:attrName>ppt_x</p:attrName>
                                        </p:attrNameLst>
                                      </p:cBhvr>
                                      <p:tavLst>
                                        <p:tav tm="0">
                                          <p:val>
                                            <p:strVal val="#ppt_x"/>
                                          </p:val>
                                        </p:tav>
                                        <p:tav tm="100000">
                                          <p:val>
                                            <p:strVal val="#ppt_x"/>
                                          </p:val>
                                        </p:tav>
                                      </p:tavLst>
                                    </p:anim>
                                    <p:anim calcmode="lin" valueType="num">
                                      <p:cBhvr additive="base">
                                        <p:cTn id="14"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cBhvr additive="base">
                                        <p:cTn id="19" dur="500" fill="hold"/>
                                        <p:tgtEl>
                                          <p:spTgt spid="150"/>
                                        </p:tgtEl>
                                        <p:attrNameLst>
                                          <p:attrName>ppt_x</p:attrName>
                                        </p:attrNameLst>
                                      </p:cBhvr>
                                      <p:tavLst>
                                        <p:tav tm="0">
                                          <p:val>
                                            <p:strVal val="#ppt_x"/>
                                          </p:val>
                                        </p:tav>
                                        <p:tav tm="100000">
                                          <p:val>
                                            <p:strVal val="#ppt_x"/>
                                          </p:val>
                                        </p:tav>
                                      </p:tavLst>
                                    </p:anim>
                                    <p:anim calcmode="lin" valueType="num">
                                      <p:cBhvr additive="base">
                                        <p:cTn id="20" dur="500" fill="hold"/>
                                        <p:tgtEl>
                                          <p:spTgt spid="15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8"/>
                                        </p:tgtEl>
                                        <p:attrNameLst>
                                          <p:attrName>style.visibility</p:attrName>
                                        </p:attrNameLst>
                                      </p:cBhvr>
                                      <p:to>
                                        <p:strVal val="visible"/>
                                      </p:to>
                                    </p:set>
                                    <p:anim calcmode="lin" valueType="num">
                                      <p:cBhvr additive="base">
                                        <p:cTn id="23" dur="500" fill="hold"/>
                                        <p:tgtEl>
                                          <p:spTgt spid="188"/>
                                        </p:tgtEl>
                                        <p:attrNameLst>
                                          <p:attrName>ppt_x</p:attrName>
                                        </p:attrNameLst>
                                      </p:cBhvr>
                                      <p:tavLst>
                                        <p:tav tm="0">
                                          <p:val>
                                            <p:strVal val="#ppt_x"/>
                                          </p:val>
                                        </p:tav>
                                        <p:tav tm="100000">
                                          <p:val>
                                            <p:strVal val="#ppt_x"/>
                                          </p:val>
                                        </p:tav>
                                      </p:tavLst>
                                    </p:anim>
                                    <p:anim calcmode="lin" valueType="num">
                                      <p:cBhvr additive="base">
                                        <p:cTn id="24"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2"/>
                                        </p:tgtEl>
                                        <p:attrNameLst>
                                          <p:attrName>style.visibility</p:attrName>
                                        </p:attrNameLst>
                                      </p:cBhvr>
                                      <p:to>
                                        <p:strVal val="visible"/>
                                      </p:to>
                                    </p:set>
                                    <p:anim calcmode="lin" valueType="num">
                                      <p:cBhvr additive="base">
                                        <p:cTn id="29" dur="500" fill="hold"/>
                                        <p:tgtEl>
                                          <p:spTgt spid="262"/>
                                        </p:tgtEl>
                                        <p:attrNameLst>
                                          <p:attrName>ppt_x</p:attrName>
                                        </p:attrNameLst>
                                      </p:cBhvr>
                                      <p:tavLst>
                                        <p:tav tm="0">
                                          <p:val>
                                            <p:strVal val="#ppt_x"/>
                                          </p:val>
                                        </p:tav>
                                        <p:tav tm="100000">
                                          <p:val>
                                            <p:strVal val="#ppt_x"/>
                                          </p:val>
                                        </p:tav>
                                      </p:tavLst>
                                    </p:anim>
                                    <p:anim calcmode="lin" valueType="num">
                                      <p:cBhvr additive="base">
                                        <p:cTn id="30" dur="500" fill="hold"/>
                                        <p:tgtEl>
                                          <p:spTgt spid="26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5"/>
                                        </p:tgtEl>
                                        <p:attrNameLst>
                                          <p:attrName>style.visibility</p:attrName>
                                        </p:attrNameLst>
                                      </p:cBhvr>
                                      <p:to>
                                        <p:strVal val="visible"/>
                                      </p:to>
                                    </p:set>
                                    <p:anim calcmode="lin" valueType="num">
                                      <p:cBhvr additive="base">
                                        <p:cTn id="33" dur="500" fill="hold"/>
                                        <p:tgtEl>
                                          <p:spTgt spid="225"/>
                                        </p:tgtEl>
                                        <p:attrNameLst>
                                          <p:attrName>ppt_x</p:attrName>
                                        </p:attrNameLst>
                                      </p:cBhvr>
                                      <p:tavLst>
                                        <p:tav tm="0">
                                          <p:val>
                                            <p:strVal val="#ppt_x"/>
                                          </p:val>
                                        </p:tav>
                                        <p:tav tm="100000">
                                          <p:val>
                                            <p:strVal val="#ppt_x"/>
                                          </p:val>
                                        </p:tav>
                                      </p:tavLst>
                                    </p:anim>
                                    <p:anim calcmode="lin" valueType="num">
                                      <p:cBhvr additive="base">
                                        <p:cTn id="34" dur="500" fill="hold"/>
                                        <p:tgtEl>
                                          <p:spTgt spid="2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8"/>
                                        </p:tgtEl>
                                        <p:attrNameLst>
                                          <p:attrName>style.visibility</p:attrName>
                                        </p:attrNameLst>
                                      </p:cBhvr>
                                      <p:to>
                                        <p:strVal val="visible"/>
                                      </p:to>
                                    </p:set>
                                    <p:anim calcmode="lin" valueType="num">
                                      <p:cBhvr additive="base">
                                        <p:cTn id="39" dur="500" fill="hold"/>
                                        <p:tgtEl>
                                          <p:spTgt spid="338"/>
                                        </p:tgtEl>
                                        <p:attrNameLst>
                                          <p:attrName>ppt_x</p:attrName>
                                        </p:attrNameLst>
                                      </p:cBhvr>
                                      <p:tavLst>
                                        <p:tav tm="0">
                                          <p:val>
                                            <p:strVal val="#ppt_x"/>
                                          </p:val>
                                        </p:tav>
                                        <p:tav tm="100000">
                                          <p:val>
                                            <p:strVal val="#ppt_x"/>
                                          </p:val>
                                        </p:tav>
                                      </p:tavLst>
                                    </p:anim>
                                    <p:anim calcmode="lin" valueType="num">
                                      <p:cBhvr additive="base">
                                        <p:cTn id="40" dur="500" fill="hold"/>
                                        <p:tgtEl>
                                          <p:spTgt spid="33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3"/>
                                        </p:tgtEl>
                                        <p:attrNameLst>
                                          <p:attrName>style.visibility</p:attrName>
                                        </p:attrNameLst>
                                      </p:cBhvr>
                                      <p:to>
                                        <p:strVal val="visible"/>
                                      </p:to>
                                    </p:set>
                                    <p:anim calcmode="lin" valueType="num">
                                      <p:cBhvr additive="base">
                                        <p:cTn id="43" dur="500" fill="hold"/>
                                        <p:tgtEl>
                                          <p:spTgt spid="263"/>
                                        </p:tgtEl>
                                        <p:attrNameLst>
                                          <p:attrName>ppt_x</p:attrName>
                                        </p:attrNameLst>
                                      </p:cBhvr>
                                      <p:tavLst>
                                        <p:tav tm="0">
                                          <p:val>
                                            <p:strVal val="#ppt_x"/>
                                          </p:val>
                                        </p:tav>
                                        <p:tav tm="100000">
                                          <p:val>
                                            <p:strVal val="#ppt_x"/>
                                          </p:val>
                                        </p:tav>
                                      </p:tavLst>
                                    </p:anim>
                                    <p:anim calcmode="lin" valueType="num">
                                      <p:cBhvr additive="base">
                                        <p:cTn id="44"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9"/>
                                        </p:tgtEl>
                                        <p:attrNameLst>
                                          <p:attrName>style.visibility</p:attrName>
                                        </p:attrNameLst>
                                      </p:cBhvr>
                                      <p:to>
                                        <p:strVal val="visible"/>
                                      </p:to>
                                    </p:set>
                                    <p:anim calcmode="lin" valueType="num">
                                      <p:cBhvr additive="base">
                                        <p:cTn id="49" dur="500" fill="hold"/>
                                        <p:tgtEl>
                                          <p:spTgt spid="339"/>
                                        </p:tgtEl>
                                        <p:attrNameLst>
                                          <p:attrName>ppt_x</p:attrName>
                                        </p:attrNameLst>
                                      </p:cBhvr>
                                      <p:tavLst>
                                        <p:tav tm="0">
                                          <p:val>
                                            <p:strVal val="#ppt_x"/>
                                          </p:val>
                                        </p:tav>
                                        <p:tav tm="100000">
                                          <p:val>
                                            <p:strVal val="#ppt_x"/>
                                          </p:val>
                                        </p:tav>
                                      </p:tavLst>
                                    </p:anim>
                                    <p:anim calcmode="lin" valueType="num">
                                      <p:cBhvr additive="base">
                                        <p:cTn id="50" dur="500" fill="hold"/>
                                        <p:tgtEl>
                                          <p:spTgt spid="33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00"/>
                                        </p:tgtEl>
                                        <p:attrNameLst>
                                          <p:attrName>style.visibility</p:attrName>
                                        </p:attrNameLst>
                                      </p:cBhvr>
                                      <p:to>
                                        <p:strVal val="visible"/>
                                      </p:to>
                                    </p:set>
                                    <p:anim calcmode="lin" valueType="num">
                                      <p:cBhvr additive="base">
                                        <p:cTn id="53" dur="500" fill="hold"/>
                                        <p:tgtEl>
                                          <p:spTgt spid="300"/>
                                        </p:tgtEl>
                                        <p:attrNameLst>
                                          <p:attrName>ppt_x</p:attrName>
                                        </p:attrNameLst>
                                      </p:cBhvr>
                                      <p:tavLst>
                                        <p:tav tm="0">
                                          <p:val>
                                            <p:strVal val="#ppt_x"/>
                                          </p:val>
                                        </p:tav>
                                        <p:tav tm="100000">
                                          <p:val>
                                            <p:strVal val="#ppt_x"/>
                                          </p:val>
                                        </p:tav>
                                      </p:tavLst>
                                    </p:anim>
                                    <p:anim calcmode="lin" valueType="num">
                                      <p:cBhvr additive="base">
                                        <p:cTn id="54"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37"/>
                                        </p:tgtEl>
                                        <p:attrNameLst>
                                          <p:attrName>style.visibility</p:attrName>
                                        </p:attrNameLst>
                                      </p:cBhvr>
                                      <p:to>
                                        <p:strVal val="visible"/>
                                      </p:to>
                                    </p:set>
                                    <p:anim calcmode="lin" valueType="num">
                                      <p:cBhvr additive="base">
                                        <p:cTn id="59" dur="500" fill="hold"/>
                                        <p:tgtEl>
                                          <p:spTgt spid="337"/>
                                        </p:tgtEl>
                                        <p:attrNameLst>
                                          <p:attrName>ppt_x</p:attrName>
                                        </p:attrNameLst>
                                      </p:cBhvr>
                                      <p:tavLst>
                                        <p:tav tm="0">
                                          <p:val>
                                            <p:strVal val="#ppt_x"/>
                                          </p:val>
                                        </p:tav>
                                        <p:tav tm="100000">
                                          <p:val>
                                            <p:strVal val="#ppt_x"/>
                                          </p:val>
                                        </p:tav>
                                      </p:tavLst>
                                    </p:anim>
                                    <p:anim calcmode="lin" valueType="num">
                                      <p:cBhvr additive="base">
                                        <p:cTn id="60" dur="500" fill="hold"/>
                                        <p:tgtEl>
                                          <p:spTgt spid="3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0" grpId="0"/>
      <p:bldP spid="262" grpId="0"/>
      <p:bldP spid="337" grpId="0"/>
      <p:bldP spid="338" grpId="0"/>
      <p:bldP spid="33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Theorem </a:t>
            </a:r>
            <a:r>
              <a:rPr lang="en-US" sz="2000" b="1" dirty="0" smtClean="0">
                <a:latin typeface="Times New Roman" pitchFamily="18" charset="0"/>
                <a:cs typeface="Times New Roman" pitchFamily="18" charset="0"/>
              </a:rPr>
              <a:t>1: </a:t>
            </a:r>
            <a:endParaRPr lang="en-US" altLang="zh-TW" sz="2000" dirty="0" smtClean="0">
              <a:latin typeface="Times New Roman" pitchFamily="18" charset="0"/>
              <a:cs typeface="Times New Roman" pitchFamily="18" charset="0"/>
            </a:endParaRPr>
          </a:p>
          <a:p>
            <a:pPr lvl="1">
              <a:buFont typeface="Wingdings" pitchFamily="2" charset="2"/>
              <a:buNone/>
            </a:pPr>
            <a:r>
              <a:rPr lang="en-US" altLang="zh-TW" sz="2000" dirty="0" err="1">
                <a:latin typeface="Times New Roman" pitchFamily="18" charset="0"/>
                <a:cs typeface="Times New Roman" pitchFamily="18" charset="0"/>
              </a:rPr>
              <a:t>Dijkstra’s</a:t>
            </a:r>
            <a:r>
              <a:rPr lang="en-US" altLang="zh-TW" sz="2000" dirty="0">
                <a:latin typeface="Times New Roman" pitchFamily="18" charset="0"/>
                <a:cs typeface="Times New Roman" pitchFamily="18" charset="0"/>
              </a:rPr>
              <a:t> algorithm finds the length of a shortest path between two vertices in a connected simple undirected weighted graph. </a:t>
            </a:r>
            <a:endParaRPr lang="en-US" altLang="zh-TW" sz="2000" dirty="0" smtClean="0">
              <a:latin typeface="Times New Roman" pitchFamily="18" charset="0"/>
              <a:cs typeface="Times New Roman" pitchFamily="18" charset="0"/>
            </a:endParaRPr>
          </a:p>
          <a:p>
            <a:pPr marL="342900" indent="-342900">
              <a:spcAft>
                <a:spcPts val="0"/>
              </a:spcAft>
              <a:buBlip>
                <a:blip r:embed="rId2"/>
              </a:buBlip>
              <a:defRPr/>
            </a:pPr>
            <a:r>
              <a:rPr lang="en-US" sz="2000" b="1" dirty="0">
                <a:latin typeface="Times New Roman" pitchFamily="18" charset="0"/>
                <a:cs typeface="Times New Roman" pitchFamily="18" charset="0"/>
              </a:rPr>
              <a:t>Theorem </a:t>
            </a:r>
            <a:r>
              <a:rPr lang="en-US" sz="2000" b="1" dirty="0" smtClean="0">
                <a:latin typeface="Times New Roman" pitchFamily="18" charset="0"/>
                <a:cs typeface="Times New Roman" pitchFamily="18" charset="0"/>
              </a:rPr>
              <a:t>2: </a:t>
            </a:r>
            <a:endParaRPr lang="en-US" altLang="zh-TW" sz="2000" dirty="0">
              <a:latin typeface="Times New Roman" pitchFamily="18" charset="0"/>
              <a:cs typeface="Times New Roman" pitchFamily="18" charset="0"/>
            </a:endParaRPr>
          </a:p>
          <a:p>
            <a:pPr lvl="1">
              <a:spcAft>
                <a:spcPts val="0"/>
              </a:spcAft>
              <a:defRPr/>
            </a:pPr>
            <a:r>
              <a:rPr lang="en-US" altLang="zh-TW" sz="2000" dirty="0" err="1">
                <a:latin typeface="Times New Roman" pitchFamily="18" charset="0"/>
                <a:cs typeface="Times New Roman" pitchFamily="18" charset="0"/>
              </a:rPr>
              <a:t>Dijkstra’s</a:t>
            </a:r>
            <a:r>
              <a:rPr lang="en-US" altLang="zh-TW" sz="2000" dirty="0">
                <a:latin typeface="Times New Roman" pitchFamily="18" charset="0"/>
                <a:cs typeface="Times New Roman" pitchFamily="18" charset="0"/>
              </a:rPr>
              <a:t> algorithm uses </a:t>
            </a:r>
            <a:r>
              <a:rPr lang="en-US" altLang="zh-TW" sz="2000" i="1" dirty="0">
                <a:latin typeface="Times New Roman" pitchFamily="18" charset="0"/>
                <a:cs typeface="Times New Roman" pitchFamily="18" charset="0"/>
              </a:rPr>
              <a:t>O</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n</a:t>
            </a:r>
            <a:r>
              <a:rPr lang="en-US" altLang="zh-TW" sz="2000" baseline="30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 operations (additions and comparisons) to find the length of a shortest path between two vertices in a connected simple undirected weighted graph with </a:t>
            </a:r>
            <a:r>
              <a:rPr lang="en-US" altLang="zh-TW" sz="2000" i="1" dirty="0">
                <a:latin typeface="Times New Roman" pitchFamily="18" charset="0"/>
                <a:cs typeface="Times New Roman" pitchFamily="18" charset="0"/>
              </a:rPr>
              <a:t>n</a:t>
            </a:r>
            <a:r>
              <a:rPr lang="en-US" altLang="zh-TW" sz="2000" dirty="0">
                <a:latin typeface="Times New Roman" pitchFamily="18" charset="0"/>
                <a:cs typeface="Times New Roman" pitchFamily="18" charset="0"/>
              </a:rPr>
              <a:t> vertices</a:t>
            </a:r>
            <a:r>
              <a:rPr lang="en-US" altLang="zh-TW" sz="2000" dirty="0">
                <a:latin typeface="Times New Roman" pitchFamily="18" charset="0"/>
                <a:cs typeface="Times New Roman" pitchFamily="18" charset="0"/>
                <a:sym typeface="Symbol" pitchFamily="18" charset="2"/>
              </a:rPr>
              <a:t>. </a:t>
            </a:r>
            <a:endParaRPr lang="en-US" altLang="zh-TW" sz="2000" dirty="0" smtClean="0">
              <a:latin typeface="Times New Roman" pitchFamily="18" charset="0"/>
              <a:cs typeface="Times New Roman" pitchFamily="18" charset="0"/>
              <a:sym typeface="Symbol" pitchFamily="18" charset="2"/>
            </a:endParaRPr>
          </a:p>
          <a:p>
            <a:pPr marL="342900" indent="-342900">
              <a:spcAft>
                <a:spcPts val="0"/>
              </a:spcAft>
              <a:buBlip>
                <a:blip r:embed="rId2"/>
              </a:buBlip>
              <a:defRPr/>
            </a:pPr>
            <a:r>
              <a:rPr lang="en-US" altLang="zh-TW" sz="2000" b="1" dirty="0">
                <a:latin typeface="Times New Roman" pitchFamily="18" charset="0"/>
                <a:cs typeface="Times New Roman" pitchFamily="18" charset="0"/>
                <a:sym typeface="Symbol" pitchFamily="18" charset="2"/>
              </a:rPr>
              <a:t>The Traveling Salesman Problem: </a:t>
            </a:r>
            <a:endParaRPr lang="en-US" altLang="ja-JP" sz="2000" b="1" dirty="0">
              <a:latin typeface="Times New Roman" pitchFamily="18" charset="0"/>
              <a:cs typeface="Times New Roman" pitchFamily="18" charset="0"/>
              <a:sym typeface="Symbol" pitchFamily="18" charset="2"/>
            </a:endParaRPr>
          </a:p>
          <a:p>
            <a:pPr lvl="1">
              <a:spcAft>
                <a:spcPts val="0"/>
              </a:spcAft>
              <a:defRPr/>
            </a:pPr>
            <a:r>
              <a:rPr lang="en-US" altLang="zh-TW" sz="2000" dirty="0" smtClean="0">
                <a:latin typeface="Times New Roman" pitchFamily="18" charset="0"/>
                <a:cs typeface="Times New Roman" pitchFamily="18" charset="0"/>
                <a:sym typeface="Symbol" pitchFamily="18" charset="2"/>
              </a:rPr>
              <a:t>A </a:t>
            </a:r>
            <a:r>
              <a:rPr lang="en-US" altLang="zh-TW" sz="2000" dirty="0">
                <a:latin typeface="Times New Roman" pitchFamily="18" charset="0"/>
                <a:cs typeface="Times New Roman" pitchFamily="18" charset="0"/>
                <a:sym typeface="Symbol" pitchFamily="18" charset="2"/>
              </a:rPr>
              <a:t>traveling salesman wants to visit each of n cities exactly once and return to his starting point. In which order should he visit these cities to travel the minimum total distance?</a:t>
            </a:r>
          </a:p>
          <a:p>
            <a:pPr marL="342900" indent="-342900">
              <a:spcAft>
                <a:spcPts val="0"/>
              </a:spcAft>
              <a:buBlip>
                <a:blip r:embed="rId2"/>
              </a:buBlip>
              <a:defRPr/>
            </a:pPr>
            <a:r>
              <a:rPr lang="en-US" altLang="zh-TW" sz="2000" b="1" dirty="0">
                <a:latin typeface="Times New Roman" pitchFamily="18" charset="0"/>
                <a:cs typeface="Times New Roman" pitchFamily="18" charset="0"/>
                <a:sym typeface="Symbol" pitchFamily="18" charset="2"/>
              </a:rPr>
              <a:t>Example</a:t>
            </a:r>
            <a:r>
              <a:rPr lang="en-US" altLang="zh-TW" sz="2000" dirty="0">
                <a:latin typeface="Times New Roman" pitchFamily="18" charset="0"/>
                <a:cs typeface="Times New Roman" pitchFamily="18" charset="0"/>
                <a:sym typeface="Symbol" pitchFamily="18" charset="2"/>
              </a:rPr>
              <a:t> (starting point D) </a:t>
            </a:r>
          </a:p>
          <a:p>
            <a:pPr marL="342900" indent="-342900">
              <a:spcAft>
                <a:spcPts val="0"/>
              </a:spcAft>
              <a:buBlip>
                <a:blip r:embed="rId2"/>
              </a:buBlip>
              <a:defRPr/>
            </a:pPr>
            <a:endParaRPr lang="en-US" altLang="zh-TW" sz="2000" dirty="0" smtClean="0">
              <a:latin typeface="Times New Roman" pitchFamily="18" charset="0"/>
              <a:cs typeface="Times New Roman" pitchFamily="18" charset="0"/>
              <a:sym typeface="Symbol" pitchFamily="18" charset="2"/>
            </a:endParaRPr>
          </a:p>
          <a:p>
            <a:pPr lvl="1">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r>
              <a:rPr lang="en-US" altLang="zh-TW" sz="2000" spc="20" dirty="0" smtClean="0">
                <a:latin typeface="Times New Roman" pitchFamily="18" charset="0"/>
                <a:ea typeface="DejaVu Sans" charset="0"/>
                <a:cs typeface="Times New Roman" pitchFamily="18" charset="0"/>
              </a:rPr>
              <a:t>                                                                    </a:t>
            </a:r>
            <a:r>
              <a:rPr lang="en-US" altLang="zh-TW" sz="2000" i="1" dirty="0">
                <a:latin typeface="Times New Roman" pitchFamily="18" charset="0"/>
                <a:cs typeface="Times New Roman" pitchFamily="18" charset="0"/>
              </a:rPr>
              <a:t>D</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T</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K</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G</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S</a:t>
            </a:r>
            <a:r>
              <a:rPr lang="en-US" altLang="zh-TW" sz="2000" dirty="0">
                <a:latin typeface="Times New Roman" pitchFamily="18" charset="0"/>
                <a:cs typeface="Times New Roman" pitchFamily="18" charset="0"/>
                <a:sym typeface="Symbol" pitchFamily="18" charset="2"/>
              </a:rPr>
              <a:t> </a:t>
            </a:r>
            <a:r>
              <a:rPr lang="en-US" altLang="zh-TW" sz="2000" i="1" dirty="0">
                <a:latin typeface="Times New Roman" pitchFamily="18" charset="0"/>
                <a:cs typeface="Times New Roman" pitchFamily="18" charset="0"/>
                <a:sym typeface="Symbol" pitchFamily="18" charset="2"/>
              </a:rPr>
              <a:t>D</a:t>
            </a:r>
            <a:r>
              <a:rPr lang="en-US" altLang="zh-TW" sz="2000" dirty="0">
                <a:latin typeface="Times New Roman" pitchFamily="18" charset="0"/>
                <a:cs typeface="Times New Roman" pitchFamily="18" charset="0"/>
                <a:sym typeface="Symbol" pitchFamily="18" charset="2"/>
              </a:rPr>
              <a:t>: 458</a:t>
            </a:r>
            <a:endParaRPr lang="zh-TW" altLang="en-US" sz="2000" dirty="0"/>
          </a:p>
          <a:p>
            <a:pPr>
              <a:spcAft>
                <a:spcPts val="0"/>
              </a:spcAft>
              <a:defRPr/>
            </a:pPr>
            <a:r>
              <a:rPr lang="en-US" altLang="zh-TW" sz="2000" spc="20" dirty="0" smtClean="0">
                <a:latin typeface="Times New Roman" pitchFamily="18" charset="0"/>
                <a:ea typeface="DejaVu Sans" charset="0"/>
                <a:cs typeface="Times New Roman" pitchFamily="18" charset="0"/>
              </a:rPr>
              <a:t>                                                                    </a:t>
            </a:r>
            <a:r>
              <a:rPr lang="en-US" altLang="zh-TW" sz="2000" i="1" dirty="0" smtClean="0">
                <a:latin typeface="Times New Roman" pitchFamily="18" charset="0"/>
                <a:cs typeface="Times New Roman" pitchFamily="18" charset="0"/>
              </a:rPr>
              <a:t>D</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T</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S</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G</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K</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D</a:t>
            </a:r>
            <a:r>
              <a:rPr lang="en-US" altLang="zh-TW" sz="2000" dirty="0">
                <a:latin typeface="Times New Roman" pitchFamily="18" charset="0"/>
                <a:cs typeface="Times New Roman" pitchFamily="18" charset="0"/>
                <a:sym typeface="Symbol" pitchFamily="18" charset="2"/>
              </a:rPr>
              <a:t>: 504</a:t>
            </a:r>
            <a:endParaRPr lang="zh-TW" altLang="en-US" sz="2000" dirty="0"/>
          </a:p>
          <a:p>
            <a:pPr>
              <a:spcAft>
                <a:spcPts val="0"/>
              </a:spcAft>
              <a:defRPr/>
            </a:pPr>
            <a:r>
              <a:rPr lang="en-US" altLang="zh-TW" sz="2000" spc="20" dirty="0" smtClean="0">
                <a:latin typeface="Times New Roman" pitchFamily="18" charset="0"/>
                <a:ea typeface="DejaVu Sans" charset="0"/>
                <a:cs typeface="Times New Roman" pitchFamily="18" charset="0"/>
              </a:rPr>
              <a:t>                                                                    </a:t>
            </a:r>
            <a:r>
              <a:rPr lang="en-US" altLang="zh-TW" sz="2000" i="1" dirty="0" smtClean="0">
                <a:latin typeface="Times New Roman" pitchFamily="18" charset="0"/>
                <a:cs typeface="Times New Roman" pitchFamily="18" charset="0"/>
              </a:rPr>
              <a:t>D</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T</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S</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K</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G</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D</a:t>
            </a:r>
            <a:r>
              <a:rPr lang="en-US" altLang="zh-TW" sz="2000" dirty="0">
                <a:latin typeface="Times New Roman" pitchFamily="18" charset="0"/>
                <a:cs typeface="Times New Roman" pitchFamily="18" charset="0"/>
                <a:sym typeface="Symbol" pitchFamily="18" charset="2"/>
              </a:rPr>
              <a:t>: 540</a:t>
            </a:r>
            <a:endParaRPr lang="zh-TW" altLang="en-US" sz="2000" dirty="0"/>
          </a:p>
          <a:p>
            <a:pPr>
              <a:spcAft>
                <a:spcPts val="0"/>
              </a:spcAft>
              <a:defRPr/>
            </a:pPr>
            <a:endParaRPr lang="en-US" altLang="zh-TW" sz="2000" spc="20" dirty="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48</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025542" y="152400"/>
            <a:ext cx="559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8.6 Shortest-Path Problems</a:t>
            </a:r>
          </a:p>
        </p:txBody>
      </p:sp>
      <p:grpSp>
        <p:nvGrpSpPr>
          <p:cNvPr id="38" name="群組 46"/>
          <p:cNvGrpSpPr>
            <a:grpSpLocks/>
          </p:cNvGrpSpPr>
          <p:nvPr/>
        </p:nvGrpSpPr>
        <p:grpSpPr bwMode="auto">
          <a:xfrm>
            <a:off x="582613" y="4419600"/>
            <a:ext cx="3151187" cy="2446138"/>
            <a:chOff x="506888" y="3287916"/>
            <a:chExt cx="3150712" cy="2446194"/>
          </a:xfrm>
        </p:grpSpPr>
        <p:sp>
          <p:nvSpPr>
            <p:cNvPr id="39" name="Line 34"/>
            <p:cNvSpPr>
              <a:spLocks noChangeShapeType="1"/>
            </p:cNvSpPr>
            <p:nvPr/>
          </p:nvSpPr>
          <p:spPr bwMode="auto">
            <a:xfrm flipH="1" flipV="1">
              <a:off x="2534604" y="3496141"/>
              <a:ext cx="749311" cy="11105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AutoShape 11"/>
            <p:cNvSpPr>
              <a:spLocks noChangeArrowheads="1"/>
            </p:cNvSpPr>
            <p:nvPr/>
          </p:nvSpPr>
          <p:spPr bwMode="auto">
            <a:xfrm>
              <a:off x="2484625" y="3420353"/>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1" name="Text Box 12"/>
            <p:cNvSpPr txBox="1">
              <a:spLocks noChangeArrowheads="1"/>
            </p:cNvSpPr>
            <p:nvPr/>
          </p:nvSpPr>
          <p:spPr bwMode="auto">
            <a:xfrm>
              <a:off x="1247312" y="3346315"/>
              <a:ext cx="500521"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113</a:t>
              </a:r>
            </a:p>
          </p:txBody>
        </p:sp>
        <p:sp>
          <p:nvSpPr>
            <p:cNvPr id="42" name="Line 23"/>
            <p:cNvSpPr>
              <a:spLocks noChangeShapeType="1"/>
            </p:cNvSpPr>
            <p:nvPr/>
          </p:nvSpPr>
          <p:spPr bwMode="auto">
            <a:xfrm flipV="1">
              <a:off x="873997" y="3461162"/>
              <a:ext cx="1702981" cy="3701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25"/>
            <p:cNvSpPr>
              <a:spLocks noChangeShapeType="1"/>
            </p:cNvSpPr>
            <p:nvPr/>
          </p:nvSpPr>
          <p:spPr bwMode="auto">
            <a:xfrm>
              <a:off x="873997" y="3864583"/>
              <a:ext cx="1702980" cy="148076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AutoShape 30"/>
            <p:cNvSpPr>
              <a:spLocks noChangeArrowheads="1"/>
            </p:cNvSpPr>
            <p:nvPr/>
          </p:nvSpPr>
          <p:spPr bwMode="auto">
            <a:xfrm>
              <a:off x="3233936" y="4530928"/>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5" name="Line 23"/>
            <p:cNvSpPr>
              <a:spLocks noChangeShapeType="1"/>
            </p:cNvSpPr>
            <p:nvPr/>
          </p:nvSpPr>
          <p:spPr bwMode="auto">
            <a:xfrm rot="-120000">
              <a:off x="1010235" y="5197275"/>
              <a:ext cx="1566741" cy="1924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Text Box 12"/>
            <p:cNvSpPr txBox="1">
              <a:spLocks noChangeArrowheads="1"/>
            </p:cNvSpPr>
            <p:nvPr/>
          </p:nvSpPr>
          <p:spPr bwMode="auto">
            <a:xfrm>
              <a:off x="2615981" y="3287916"/>
              <a:ext cx="279734" cy="38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dirty="0">
                  <a:latin typeface="Times New Roman" pitchFamily="18" charset="0"/>
                  <a:cs typeface="Times New Roman" pitchFamily="18" charset="0"/>
                </a:rPr>
                <a:t>S</a:t>
              </a:r>
            </a:p>
          </p:txBody>
        </p:sp>
        <p:sp>
          <p:nvSpPr>
            <p:cNvPr id="47" name="Text Box 12"/>
            <p:cNvSpPr txBox="1">
              <a:spLocks noChangeArrowheads="1"/>
            </p:cNvSpPr>
            <p:nvPr/>
          </p:nvSpPr>
          <p:spPr bwMode="auto">
            <a:xfrm>
              <a:off x="2508858" y="5345351"/>
              <a:ext cx="292621"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T</a:t>
              </a:r>
            </a:p>
          </p:txBody>
        </p:sp>
        <p:sp>
          <p:nvSpPr>
            <p:cNvPr id="48" name="AutoShape 11"/>
            <p:cNvSpPr>
              <a:spLocks noChangeArrowheads="1"/>
            </p:cNvSpPr>
            <p:nvPr/>
          </p:nvSpPr>
          <p:spPr bwMode="auto">
            <a:xfrm>
              <a:off x="942116" y="5172763"/>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9" name="Text Box 12"/>
            <p:cNvSpPr txBox="1">
              <a:spLocks noChangeArrowheads="1"/>
            </p:cNvSpPr>
            <p:nvPr/>
          </p:nvSpPr>
          <p:spPr bwMode="auto">
            <a:xfrm>
              <a:off x="737758" y="5175120"/>
              <a:ext cx="318415"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K</a:t>
              </a:r>
            </a:p>
          </p:txBody>
        </p:sp>
        <p:sp>
          <p:nvSpPr>
            <p:cNvPr id="50" name="Text Box 12"/>
            <p:cNvSpPr txBox="1">
              <a:spLocks noChangeArrowheads="1"/>
            </p:cNvSpPr>
            <p:nvPr/>
          </p:nvSpPr>
          <p:spPr bwMode="auto">
            <a:xfrm>
              <a:off x="506888" y="3568430"/>
              <a:ext cx="331312"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G</a:t>
              </a:r>
            </a:p>
          </p:txBody>
        </p:sp>
        <p:sp>
          <p:nvSpPr>
            <p:cNvPr id="51" name="Line 25"/>
            <p:cNvSpPr>
              <a:spLocks noChangeShapeType="1"/>
            </p:cNvSpPr>
            <p:nvPr/>
          </p:nvSpPr>
          <p:spPr bwMode="auto">
            <a:xfrm rot="120000">
              <a:off x="826195" y="3864584"/>
              <a:ext cx="184039" cy="13326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34"/>
            <p:cNvSpPr>
              <a:spLocks noChangeShapeType="1"/>
            </p:cNvSpPr>
            <p:nvPr/>
          </p:nvSpPr>
          <p:spPr bwMode="auto">
            <a:xfrm flipV="1">
              <a:off x="2576977" y="4604967"/>
              <a:ext cx="681192" cy="740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AutoShape 30"/>
            <p:cNvSpPr>
              <a:spLocks noChangeArrowheads="1"/>
            </p:cNvSpPr>
            <p:nvPr/>
          </p:nvSpPr>
          <p:spPr bwMode="auto">
            <a:xfrm>
              <a:off x="2552744" y="5289338"/>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4" name="Text Box 12"/>
            <p:cNvSpPr txBox="1">
              <a:spLocks noChangeArrowheads="1"/>
            </p:cNvSpPr>
            <p:nvPr/>
          </p:nvSpPr>
          <p:spPr bwMode="auto">
            <a:xfrm>
              <a:off x="3326288" y="4456890"/>
              <a:ext cx="331312"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i="1">
                  <a:latin typeface="Times New Roman" pitchFamily="18" charset="0"/>
                  <a:cs typeface="Times New Roman" pitchFamily="18" charset="0"/>
                </a:rPr>
                <a:t>D</a:t>
              </a:r>
            </a:p>
          </p:txBody>
        </p:sp>
        <p:sp>
          <p:nvSpPr>
            <p:cNvPr id="55" name="Text Box 12"/>
            <p:cNvSpPr txBox="1">
              <a:spLocks noChangeArrowheads="1"/>
            </p:cNvSpPr>
            <p:nvPr/>
          </p:nvSpPr>
          <p:spPr bwMode="auto">
            <a:xfrm>
              <a:off x="2849454" y="3716506"/>
              <a:ext cx="394364"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98</a:t>
              </a:r>
            </a:p>
          </p:txBody>
        </p:sp>
        <p:sp>
          <p:nvSpPr>
            <p:cNvPr id="56" name="Text Box 12"/>
            <p:cNvSpPr txBox="1">
              <a:spLocks noChangeArrowheads="1"/>
            </p:cNvSpPr>
            <p:nvPr/>
          </p:nvSpPr>
          <p:spPr bwMode="auto">
            <a:xfrm>
              <a:off x="2849454" y="4901120"/>
              <a:ext cx="394364"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58</a:t>
              </a:r>
            </a:p>
          </p:txBody>
        </p:sp>
        <p:sp>
          <p:nvSpPr>
            <p:cNvPr id="57" name="Text Box 12"/>
            <p:cNvSpPr txBox="1">
              <a:spLocks noChangeArrowheads="1"/>
            </p:cNvSpPr>
            <p:nvPr/>
          </p:nvSpPr>
          <p:spPr bwMode="auto">
            <a:xfrm>
              <a:off x="1350831" y="4699200"/>
              <a:ext cx="509005"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135</a:t>
              </a:r>
            </a:p>
          </p:txBody>
        </p:sp>
        <p:sp>
          <p:nvSpPr>
            <p:cNvPr id="58" name="Text Box 12"/>
            <p:cNvSpPr txBox="1">
              <a:spLocks noChangeArrowheads="1"/>
            </p:cNvSpPr>
            <p:nvPr/>
          </p:nvSpPr>
          <p:spPr bwMode="auto">
            <a:xfrm>
              <a:off x="1782000" y="3531119"/>
              <a:ext cx="509005"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137</a:t>
              </a:r>
            </a:p>
          </p:txBody>
        </p:sp>
        <p:sp>
          <p:nvSpPr>
            <p:cNvPr id="59" name="Text Box 12"/>
            <p:cNvSpPr txBox="1">
              <a:spLocks noChangeArrowheads="1"/>
            </p:cNvSpPr>
            <p:nvPr/>
          </p:nvSpPr>
          <p:spPr bwMode="auto">
            <a:xfrm>
              <a:off x="900000" y="4160737"/>
              <a:ext cx="509005"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167</a:t>
              </a:r>
            </a:p>
          </p:txBody>
        </p:sp>
        <p:sp>
          <p:nvSpPr>
            <p:cNvPr id="60" name="Text Box 12"/>
            <p:cNvSpPr txBox="1">
              <a:spLocks noChangeArrowheads="1"/>
            </p:cNvSpPr>
            <p:nvPr/>
          </p:nvSpPr>
          <p:spPr bwMode="auto">
            <a:xfrm>
              <a:off x="1350831" y="5271312"/>
              <a:ext cx="509005"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133</a:t>
              </a:r>
            </a:p>
          </p:txBody>
        </p:sp>
        <p:sp>
          <p:nvSpPr>
            <p:cNvPr id="61" name="Line 25"/>
            <p:cNvSpPr>
              <a:spLocks noChangeShapeType="1"/>
            </p:cNvSpPr>
            <p:nvPr/>
          </p:nvSpPr>
          <p:spPr bwMode="auto">
            <a:xfrm flipH="1">
              <a:off x="1010235" y="3494392"/>
              <a:ext cx="1498623" cy="17028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5"/>
            <p:cNvSpPr>
              <a:spLocks noChangeShapeType="1"/>
            </p:cNvSpPr>
            <p:nvPr/>
          </p:nvSpPr>
          <p:spPr bwMode="auto">
            <a:xfrm>
              <a:off x="2534604" y="3494391"/>
              <a:ext cx="68119" cy="18509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Text Box 12"/>
            <p:cNvSpPr txBox="1">
              <a:spLocks noChangeArrowheads="1"/>
            </p:cNvSpPr>
            <p:nvPr/>
          </p:nvSpPr>
          <p:spPr bwMode="auto">
            <a:xfrm>
              <a:off x="540000" y="4382852"/>
              <a:ext cx="394364"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56</a:t>
              </a:r>
            </a:p>
          </p:txBody>
        </p:sp>
        <p:sp>
          <p:nvSpPr>
            <p:cNvPr id="64" name="Text Box 12"/>
            <p:cNvSpPr txBox="1">
              <a:spLocks noChangeArrowheads="1"/>
            </p:cNvSpPr>
            <p:nvPr/>
          </p:nvSpPr>
          <p:spPr bwMode="auto">
            <a:xfrm>
              <a:off x="2196000" y="3790545"/>
              <a:ext cx="509005"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142</a:t>
              </a:r>
            </a:p>
          </p:txBody>
        </p:sp>
        <p:sp>
          <p:nvSpPr>
            <p:cNvPr id="65" name="Line 25"/>
            <p:cNvSpPr>
              <a:spLocks noChangeShapeType="1"/>
            </p:cNvSpPr>
            <p:nvPr/>
          </p:nvSpPr>
          <p:spPr bwMode="auto">
            <a:xfrm>
              <a:off x="873997" y="3845928"/>
              <a:ext cx="2384172" cy="7403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25"/>
            <p:cNvSpPr>
              <a:spLocks noChangeShapeType="1"/>
            </p:cNvSpPr>
            <p:nvPr/>
          </p:nvSpPr>
          <p:spPr bwMode="auto">
            <a:xfrm flipV="1">
              <a:off x="1010235" y="4604968"/>
              <a:ext cx="2247934" cy="5923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Text Box 12"/>
            <p:cNvSpPr txBox="1">
              <a:spLocks noChangeArrowheads="1"/>
            </p:cNvSpPr>
            <p:nvPr/>
          </p:nvSpPr>
          <p:spPr bwMode="auto">
            <a:xfrm>
              <a:off x="1350831" y="3740992"/>
              <a:ext cx="509005" cy="38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PMingLiU" pitchFamily="18" charset="-120"/>
                </a:defRPr>
              </a:lvl1pPr>
              <a:lvl2pPr marL="742950" indent="-285750" eaLnBrk="0" hangingPunct="0">
                <a:defRPr kumimoji="1">
                  <a:solidFill>
                    <a:schemeClr val="tx1"/>
                  </a:solidFill>
                  <a:latin typeface="Arial" pitchFamily="34" charset="0"/>
                  <a:ea typeface="PMingLiU" pitchFamily="18" charset="-120"/>
                </a:defRPr>
              </a:lvl2pPr>
              <a:lvl3pPr marL="1143000" indent="-228600" eaLnBrk="0" hangingPunct="0">
                <a:defRPr kumimoji="1">
                  <a:solidFill>
                    <a:schemeClr val="tx1"/>
                  </a:solidFill>
                  <a:latin typeface="Arial" pitchFamily="34" charset="0"/>
                  <a:ea typeface="PMingLiU" pitchFamily="18" charset="-120"/>
                </a:defRPr>
              </a:lvl3pPr>
              <a:lvl4pPr marL="1600200" indent="-228600" eaLnBrk="0" hangingPunct="0">
                <a:defRPr kumimoji="1">
                  <a:solidFill>
                    <a:schemeClr val="tx1"/>
                  </a:solidFill>
                  <a:latin typeface="Arial" pitchFamily="34" charset="0"/>
                  <a:ea typeface="PMingLiU" pitchFamily="18" charset="-120"/>
                </a:defRPr>
              </a:lvl4pPr>
              <a:lvl5pPr marL="2057400" indent="-228600" eaLnBrk="0" hangingPunct="0">
                <a:defRPr kumimoji="1">
                  <a:solidFill>
                    <a:schemeClr val="tx1"/>
                  </a:solidFill>
                  <a:latin typeface="Arial"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PMingLiU" pitchFamily="18" charset="-120"/>
                </a:defRPr>
              </a:lvl9pPr>
            </a:lstStyle>
            <a:p>
              <a:pPr eaLnBrk="1" hangingPunct="1"/>
              <a:r>
                <a:rPr lang="en-US" altLang="zh-TW" sz="2000">
                  <a:latin typeface="Times New Roman" pitchFamily="18" charset="0"/>
                  <a:cs typeface="Times New Roman" pitchFamily="18" charset="0"/>
                </a:rPr>
                <a:t>147</a:t>
              </a:r>
            </a:p>
          </p:txBody>
        </p:sp>
        <p:sp>
          <p:nvSpPr>
            <p:cNvPr id="68" name="AutoShape 11"/>
            <p:cNvSpPr>
              <a:spLocks noChangeArrowheads="1"/>
            </p:cNvSpPr>
            <p:nvPr/>
          </p:nvSpPr>
          <p:spPr bwMode="auto">
            <a:xfrm>
              <a:off x="792000" y="3780000"/>
              <a:ext cx="103308" cy="10142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spTree>
    <p:extLst>
      <p:ext uri="{BB962C8B-B14F-4D97-AF65-F5344CB8AC3E}">
        <p14:creationId xmlns:p14="http://schemas.microsoft.com/office/powerpoint/2010/main" val="277552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49</a:t>
            </a:r>
            <a:endParaRPr lang="en-US" sz="1400" dirty="0">
              <a:latin typeface="Times New Roman" pitchFamily="18" charset="0"/>
              <a:cs typeface="Times New Roman" pitchFamily="18" charset="0"/>
            </a:endParaRPr>
          </a:p>
        </p:txBody>
      </p:sp>
      <p:sp>
        <p:nvSpPr>
          <p:cNvPr id="1229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12292" name="Rectangle 1"/>
          <p:cNvSpPr>
            <a:spLocks noChangeArrowheads="1"/>
          </p:cNvSpPr>
          <p:nvPr/>
        </p:nvSpPr>
        <p:spPr bwMode="auto">
          <a:xfrm>
            <a:off x="2590800" y="3102114"/>
            <a:ext cx="38763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00" dirty="0">
                <a:latin typeface="Times New Roman" pitchFamily="18" charset="0"/>
                <a:ea typeface="PMingLiU" pitchFamily="18" charset="-120"/>
                <a:cs typeface="Times New Roman" pitchFamily="18" charset="0"/>
              </a:rPr>
              <a:t>8.7 Planar Graphs</a:t>
            </a:r>
            <a:endParaRPr lang="en-US" sz="4000" dirty="0">
              <a:latin typeface="Times New Roman" pitchFamily="18" charset="0"/>
              <a:ea typeface="PMingLiU" pitchFamily="18" charset="-120"/>
              <a:cs typeface="Times New Roman" pitchFamily="18" charset="0"/>
            </a:endParaRPr>
          </a:p>
        </p:txBody>
      </p:sp>
    </p:spTree>
    <p:extLst>
      <p:ext uri="{BB962C8B-B14F-4D97-AF65-F5344CB8AC3E}">
        <p14:creationId xmlns:p14="http://schemas.microsoft.com/office/powerpoint/2010/main" val="24763758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smtClean="0">
                <a:latin typeface="Times New Roman" pitchFamily="18" charset="0"/>
                <a:cs typeface="Times New Roman" pitchFamily="18" charset="0"/>
              </a:rPr>
              <a:t>Definition 1: </a:t>
            </a:r>
            <a:endParaRPr lang="en-US" altLang="zh-TW" sz="2000" dirty="0" smtClean="0">
              <a:latin typeface="Times New Roman" pitchFamily="18" charset="0"/>
              <a:cs typeface="Times New Roman" pitchFamily="18" charset="0"/>
            </a:endParaRPr>
          </a:p>
          <a:p>
            <a:pPr marL="800100" lvl="1" indent="-342900">
              <a:buFont typeface="Wingdings" pitchFamily="2" charset="2"/>
              <a:buChar char="ü"/>
            </a:pPr>
            <a:r>
              <a:rPr lang="en-US" altLang="zh-TW" sz="2000" dirty="0">
                <a:latin typeface="Times New Roman" pitchFamily="18" charset="0"/>
                <a:cs typeface="Times New Roman" pitchFamily="18" charset="0"/>
              </a:rPr>
              <a:t>A graph is called </a:t>
            </a:r>
            <a:r>
              <a:rPr lang="en-US" altLang="zh-TW" sz="2000" b="1" i="1" dirty="0">
                <a:latin typeface="Times New Roman" pitchFamily="18" charset="0"/>
                <a:cs typeface="Times New Roman" pitchFamily="18" charset="0"/>
              </a:rPr>
              <a:t>planar</a:t>
            </a:r>
            <a:r>
              <a:rPr lang="en-US" altLang="zh-TW" sz="2000" dirty="0">
                <a:latin typeface="Times New Roman" pitchFamily="18" charset="0"/>
                <a:cs typeface="Times New Roman" pitchFamily="18" charset="0"/>
              </a:rPr>
              <a:t> if it can be drawn in the plane without any edge crossing. </a:t>
            </a:r>
            <a:endParaRPr lang="en-US" altLang="zh-TW" sz="2000" dirty="0" smtClean="0">
              <a:latin typeface="Times New Roman" pitchFamily="18" charset="0"/>
              <a:cs typeface="Times New Roman" pitchFamily="18" charset="0"/>
            </a:endParaRPr>
          </a:p>
          <a:p>
            <a:pPr marL="800100" lvl="1" indent="-342900">
              <a:buFont typeface="Wingdings" pitchFamily="2" charset="2"/>
              <a:buChar char="ü"/>
            </a:pPr>
            <a:r>
              <a:rPr lang="en-US" altLang="zh-TW" sz="2000" dirty="0" smtClean="0">
                <a:latin typeface="Times New Roman" pitchFamily="18" charset="0"/>
                <a:cs typeface="Times New Roman" pitchFamily="18" charset="0"/>
              </a:rPr>
              <a:t>Such </a:t>
            </a:r>
            <a:r>
              <a:rPr lang="en-US" altLang="zh-TW" sz="2000" dirty="0">
                <a:latin typeface="Times New Roman" pitchFamily="18" charset="0"/>
                <a:cs typeface="Times New Roman" pitchFamily="18" charset="0"/>
              </a:rPr>
              <a:t>a drawing is called a </a:t>
            </a:r>
            <a:r>
              <a:rPr lang="en-US" altLang="zh-TW" sz="2000" b="1" i="1" dirty="0">
                <a:latin typeface="Times New Roman" pitchFamily="18" charset="0"/>
                <a:cs typeface="Times New Roman" pitchFamily="18" charset="0"/>
              </a:rPr>
              <a:t>planar representation </a:t>
            </a:r>
            <a:r>
              <a:rPr lang="en-US" altLang="zh-TW" sz="2000" dirty="0">
                <a:latin typeface="Times New Roman" pitchFamily="18" charset="0"/>
                <a:cs typeface="Times New Roman" pitchFamily="18" charset="0"/>
              </a:rPr>
              <a:t>of the graph.</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1: </a:t>
            </a:r>
            <a:r>
              <a:rPr lang="en-US" altLang="zh-TW" sz="2000" kern="0" dirty="0">
                <a:latin typeface="Times New Roman" pitchFamily="18" charset="0"/>
                <a:ea typeface="新細明體"/>
                <a:cs typeface="Times New Roman" pitchFamily="18" charset="0"/>
              </a:rPr>
              <a:t>Is </a:t>
            </a:r>
            <a:r>
              <a:rPr lang="en-US" altLang="zh-TW" sz="2000" i="1" kern="0" dirty="0">
                <a:solidFill>
                  <a:srgbClr val="000000"/>
                </a:solidFill>
                <a:latin typeface="Times New Roman" pitchFamily="18" charset="0"/>
                <a:ea typeface="新細明體"/>
                <a:cs typeface="Times New Roman" pitchFamily="18" charset="0"/>
              </a:rPr>
              <a:t>K</a:t>
            </a:r>
            <a:r>
              <a:rPr lang="en-US" altLang="zh-TW" sz="2000" kern="0" baseline="-25000" dirty="0">
                <a:solidFill>
                  <a:srgbClr val="000000"/>
                </a:solidFill>
                <a:latin typeface="Times New Roman" pitchFamily="18" charset="0"/>
                <a:ea typeface="新細明體"/>
                <a:cs typeface="Times New Roman" pitchFamily="18" charset="0"/>
              </a:rPr>
              <a:t>4</a:t>
            </a:r>
            <a:r>
              <a:rPr lang="en-US" altLang="zh-TW" sz="2000" kern="0" dirty="0">
                <a:solidFill>
                  <a:srgbClr val="000000"/>
                </a:solidFill>
                <a:latin typeface="Times New Roman" pitchFamily="18" charset="0"/>
                <a:ea typeface="新細明體"/>
                <a:cs typeface="Times New Roman" pitchFamily="18" charset="0"/>
              </a:rPr>
              <a:t> planar?</a:t>
            </a:r>
          </a:p>
          <a:p>
            <a:pPr lvl="1">
              <a:spcAft>
                <a:spcPts val="0"/>
              </a:spcAft>
              <a:defRPr/>
            </a:pPr>
            <a:r>
              <a:rPr lang="en-US" altLang="zh-TW" sz="2000" b="1" spc="20" dirty="0">
                <a:latin typeface="Times New Roman" pitchFamily="18" charset="0"/>
                <a:ea typeface="DejaVu Sans" charset="0"/>
                <a:cs typeface="Times New Roman" pitchFamily="18" charset="0"/>
              </a:rPr>
              <a:t>Solution: </a:t>
            </a:r>
            <a:r>
              <a:rPr lang="en-US" altLang="zh-TW" sz="2000" i="1" kern="0" dirty="0">
                <a:solidFill>
                  <a:srgbClr val="000000"/>
                </a:solidFill>
                <a:latin typeface="Times New Roman" pitchFamily="18" charset="0"/>
                <a:ea typeface="新細明體"/>
                <a:cs typeface="Times New Roman" pitchFamily="18" charset="0"/>
              </a:rPr>
              <a:t>K</a:t>
            </a:r>
            <a:r>
              <a:rPr lang="en-US" altLang="zh-TW" sz="2000" kern="0" baseline="-25000" dirty="0">
                <a:solidFill>
                  <a:srgbClr val="000000"/>
                </a:solidFill>
                <a:latin typeface="Times New Roman" pitchFamily="18" charset="0"/>
                <a:ea typeface="新細明體"/>
                <a:cs typeface="Times New Roman" pitchFamily="18" charset="0"/>
              </a:rPr>
              <a:t>4 </a:t>
            </a:r>
            <a:r>
              <a:rPr lang="en-US" altLang="zh-TW" sz="2000" spc="20" dirty="0" smtClean="0">
                <a:latin typeface="Times New Roman" pitchFamily="18" charset="0"/>
                <a:ea typeface="DejaVu Sans" charset="0"/>
                <a:cs typeface="Times New Roman" pitchFamily="18" charset="0"/>
              </a:rPr>
              <a:t>is </a:t>
            </a:r>
            <a:r>
              <a:rPr lang="en-US" altLang="zh-TW" sz="2000" spc="20" dirty="0">
                <a:latin typeface="Times New Roman" pitchFamily="18" charset="0"/>
                <a:ea typeface="DejaVu Sans" charset="0"/>
                <a:cs typeface="Times New Roman" pitchFamily="18" charset="0"/>
              </a:rPr>
              <a:t>planar because it can be drawn without crossings, as shown in Figure</a:t>
            </a: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Bef>
                <a:spcPct val="20000"/>
              </a:spcBef>
              <a:buClr>
                <a:srgbClr val="00007D"/>
              </a:buClr>
              <a:buSzPct val="75000"/>
              <a:buBlip>
                <a:blip r:embed="rId2"/>
              </a:buBlip>
              <a:defRPr/>
            </a:pPr>
            <a:r>
              <a:rPr lang="en-US" altLang="zh-TW" sz="2000" b="1" kern="0" dirty="0" smtClean="0">
                <a:latin typeface="Times New Roman" pitchFamily="18" charset="0"/>
                <a:ea typeface="新細明體"/>
                <a:cs typeface="Times New Roman" pitchFamily="18" charset="0"/>
              </a:rPr>
              <a:t>Example </a:t>
            </a:r>
            <a:r>
              <a:rPr lang="en-US" altLang="zh-TW" sz="2000" b="1" kern="0" dirty="0">
                <a:latin typeface="Times New Roman" pitchFamily="18" charset="0"/>
                <a:ea typeface="新細明體"/>
                <a:cs typeface="Times New Roman" pitchFamily="18" charset="0"/>
              </a:rPr>
              <a:t>2:</a:t>
            </a:r>
            <a:r>
              <a:rPr lang="en-US" altLang="zh-TW" sz="2000" kern="0" dirty="0">
                <a:solidFill>
                  <a:srgbClr val="800000"/>
                </a:solidFill>
                <a:latin typeface="Times New Roman" pitchFamily="18" charset="0"/>
                <a:ea typeface="新細明體"/>
                <a:cs typeface="Times New Roman" pitchFamily="18" charset="0"/>
              </a:rPr>
              <a:t> </a:t>
            </a:r>
            <a:r>
              <a:rPr lang="en-US" altLang="zh-TW" sz="2000" kern="0" dirty="0">
                <a:latin typeface="Times New Roman" pitchFamily="18" charset="0"/>
                <a:ea typeface="新細明體"/>
                <a:cs typeface="Times New Roman" pitchFamily="18" charset="0"/>
              </a:rPr>
              <a:t>Is </a:t>
            </a:r>
            <a:r>
              <a:rPr lang="en-US" altLang="zh-TW" sz="2000" i="1" kern="0" dirty="0">
                <a:solidFill>
                  <a:srgbClr val="000000"/>
                </a:solidFill>
                <a:latin typeface="Times New Roman" pitchFamily="18" charset="0"/>
                <a:ea typeface="新細明體"/>
                <a:cs typeface="Times New Roman" pitchFamily="18" charset="0"/>
              </a:rPr>
              <a:t>Q</a:t>
            </a:r>
            <a:r>
              <a:rPr lang="en-US" altLang="zh-TW" sz="2000" kern="0" baseline="-25000" dirty="0">
                <a:solidFill>
                  <a:srgbClr val="000000"/>
                </a:solidFill>
                <a:latin typeface="Times New Roman" pitchFamily="18" charset="0"/>
                <a:ea typeface="新細明體"/>
                <a:cs typeface="Times New Roman" pitchFamily="18" charset="0"/>
              </a:rPr>
              <a:t>3</a:t>
            </a:r>
            <a:r>
              <a:rPr lang="en-US" altLang="zh-TW" sz="2000" kern="0" dirty="0">
                <a:solidFill>
                  <a:srgbClr val="000000"/>
                </a:solidFill>
                <a:latin typeface="Times New Roman" pitchFamily="18" charset="0"/>
                <a:ea typeface="新細明體"/>
                <a:cs typeface="Times New Roman" pitchFamily="18" charset="0"/>
              </a:rPr>
              <a:t> planar?</a:t>
            </a:r>
          </a:p>
          <a:p>
            <a:pPr lvl="1">
              <a:spcAft>
                <a:spcPts val="0"/>
              </a:spcAft>
              <a:defRPr/>
            </a:pPr>
            <a:r>
              <a:rPr lang="en-US" altLang="zh-TW" sz="2000" b="1" spc="20" dirty="0">
                <a:latin typeface="Times New Roman" pitchFamily="18" charset="0"/>
                <a:ea typeface="DejaVu Sans" charset="0"/>
                <a:cs typeface="Times New Roman" pitchFamily="18" charset="0"/>
              </a:rPr>
              <a:t>Solution: </a:t>
            </a:r>
            <a:r>
              <a:rPr lang="en-US" altLang="zh-TW" sz="2000" i="1" kern="0" dirty="0">
                <a:solidFill>
                  <a:srgbClr val="000000"/>
                </a:solidFill>
                <a:latin typeface="Times New Roman" pitchFamily="18" charset="0"/>
                <a:ea typeface="新細明體"/>
                <a:cs typeface="Times New Roman" pitchFamily="18" charset="0"/>
              </a:rPr>
              <a:t>Q</a:t>
            </a:r>
            <a:r>
              <a:rPr lang="en-US" altLang="zh-TW" sz="2000" kern="0" baseline="-25000" dirty="0">
                <a:solidFill>
                  <a:srgbClr val="000000"/>
                </a:solidFill>
                <a:latin typeface="Times New Roman" pitchFamily="18" charset="0"/>
                <a:ea typeface="新細明體"/>
                <a:cs typeface="Times New Roman" pitchFamily="18" charset="0"/>
              </a:rPr>
              <a:t>3 </a:t>
            </a:r>
            <a:r>
              <a:rPr lang="en-US" altLang="zh-TW" sz="2000" spc="20" dirty="0" smtClean="0">
                <a:latin typeface="Times New Roman" pitchFamily="18" charset="0"/>
                <a:ea typeface="DejaVu Sans" charset="0"/>
                <a:cs typeface="Times New Roman" pitchFamily="18" charset="0"/>
              </a:rPr>
              <a:t>is </a:t>
            </a:r>
            <a:r>
              <a:rPr lang="en-US" altLang="zh-TW" sz="2000" spc="20" dirty="0">
                <a:latin typeface="Times New Roman" pitchFamily="18" charset="0"/>
                <a:ea typeface="DejaVu Sans" charset="0"/>
                <a:cs typeface="Times New Roman" pitchFamily="18" charset="0"/>
              </a:rPr>
              <a:t>planar, because it can be drawn without any edges </a:t>
            </a:r>
            <a:r>
              <a:rPr lang="en-US" altLang="zh-TW" sz="2000" spc="20" dirty="0" smtClean="0">
                <a:latin typeface="Times New Roman" pitchFamily="18" charset="0"/>
                <a:ea typeface="DejaVu Sans" charset="0"/>
                <a:cs typeface="Times New Roman" pitchFamily="18" charset="0"/>
              </a:rPr>
              <a:t>crossing.</a:t>
            </a:r>
            <a:endParaRPr lang="en-US" altLang="zh-TW" sz="2000"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50</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8.7 Planar Graphs</a:t>
            </a:r>
          </a:p>
        </p:txBody>
      </p:sp>
      <p:grpSp>
        <p:nvGrpSpPr>
          <p:cNvPr id="38" name="群組 60"/>
          <p:cNvGrpSpPr>
            <a:grpSpLocks/>
          </p:cNvGrpSpPr>
          <p:nvPr/>
        </p:nvGrpSpPr>
        <p:grpSpPr bwMode="auto">
          <a:xfrm>
            <a:off x="914400" y="2971802"/>
            <a:ext cx="1981200" cy="1295620"/>
            <a:chOff x="304406" y="4114799"/>
            <a:chExt cx="1981594" cy="1295401"/>
          </a:xfrm>
        </p:grpSpPr>
        <p:sp>
          <p:nvSpPr>
            <p:cNvPr id="39" name="AutoShape 11"/>
            <p:cNvSpPr>
              <a:spLocks noChangeArrowheads="1"/>
            </p:cNvSpPr>
            <p:nvPr/>
          </p:nvSpPr>
          <p:spPr bwMode="auto">
            <a:xfrm>
              <a:off x="898248" y="4114799"/>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0" name="Line 25"/>
            <p:cNvSpPr>
              <a:spLocks noChangeShapeType="1"/>
            </p:cNvSpPr>
            <p:nvPr/>
          </p:nvSpPr>
          <p:spPr bwMode="auto">
            <a:xfrm>
              <a:off x="990599" y="4190999"/>
              <a:ext cx="1219201" cy="11430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23"/>
            <p:cNvSpPr>
              <a:spLocks noChangeShapeType="1"/>
            </p:cNvSpPr>
            <p:nvPr/>
          </p:nvSpPr>
          <p:spPr bwMode="auto">
            <a:xfrm rot="21480000" flipH="1">
              <a:off x="970651" y="4191109"/>
              <a:ext cx="1259099" cy="1121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25"/>
            <p:cNvSpPr>
              <a:spLocks noChangeShapeType="1"/>
            </p:cNvSpPr>
            <p:nvPr/>
          </p:nvSpPr>
          <p:spPr bwMode="auto">
            <a:xfrm rot="120000">
              <a:off x="940975" y="4191866"/>
              <a:ext cx="69561" cy="114126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34"/>
            <p:cNvSpPr>
              <a:spLocks noChangeShapeType="1"/>
            </p:cNvSpPr>
            <p:nvPr/>
          </p:nvSpPr>
          <p:spPr bwMode="auto">
            <a:xfrm>
              <a:off x="2232000" y="4245584"/>
              <a:ext cx="0" cy="1088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25"/>
            <p:cNvSpPr>
              <a:spLocks noChangeShapeType="1"/>
            </p:cNvSpPr>
            <p:nvPr/>
          </p:nvSpPr>
          <p:spPr bwMode="auto">
            <a:xfrm flipV="1">
              <a:off x="990601" y="4176000"/>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25"/>
            <p:cNvSpPr>
              <a:spLocks noChangeShapeType="1"/>
            </p:cNvSpPr>
            <p:nvPr/>
          </p:nvSpPr>
          <p:spPr bwMode="auto">
            <a:xfrm flipV="1">
              <a:off x="972000" y="5334000"/>
              <a:ext cx="12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AutoShape 11"/>
            <p:cNvSpPr>
              <a:spLocks noChangeArrowheads="1"/>
            </p:cNvSpPr>
            <p:nvPr/>
          </p:nvSpPr>
          <p:spPr bwMode="auto">
            <a:xfrm>
              <a:off x="914400" y="5291942"/>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7" name="AutoShape 11"/>
            <p:cNvSpPr>
              <a:spLocks noChangeArrowheads="1"/>
            </p:cNvSpPr>
            <p:nvPr/>
          </p:nvSpPr>
          <p:spPr bwMode="auto">
            <a:xfrm>
              <a:off x="2167200" y="41148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8" name="AutoShape 11"/>
            <p:cNvSpPr>
              <a:spLocks noChangeArrowheads="1"/>
            </p:cNvSpPr>
            <p:nvPr/>
          </p:nvSpPr>
          <p:spPr bwMode="auto">
            <a:xfrm>
              <a:off x="2167200" y="5291942"/>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9" name="矩形 57"/>
            <p:cNvSpPr>
              <a:spLocks noChangeArrowheads="1"/>
            </p:cNvSpPr>
            <p:nvPr/>
          </p:nvSpPr>
          <p:spPr bwMode="auto">
            <a:xfrm>
              <a:off x="304406" y="4876668"/>
              <a:ext cx="455665" cy="40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K</a:t>
              </a:r>
              <a:r>
                <a:rPr lang="en-US" altLang="zh-TW" sz="2000" baseline="-25000" dirty="0">
                  <a:solidFill>
                    <a:srgbClr val="000000"/>
                  </a:solidFill>
                  <a:latin typeface="Times New Roman" pitchFamily="18" charset="0"/>
                  <a:cs typeface="Times New Roman" pitchFamily="18" charset="0"/>
                </a:rPr>
                <a:t>4</a:t>
              </a:r>
              <a:endParaRPr lang="zh-TW" altLang="en-US" sz="2000" dirty="0"/>
            </a:p>
          </p:txBody>
        </p:sp>
      </p:grpSp>
      <p:grpSp>
        <p:nvGrpSpPr>
          <p:cNvPr id="50" name="群組 66"/>
          <p:cNvGrpSpPr>
            <a:grpSpLocks/>
          </p:cNvGrpSpPr>
          <p:nvPr/>
        </p:nvGrpSpPr>
        <p:grpSpPr bwMode="auto">
          <a:xfrm>
            <a:off x="4486275" y="2590800"/>
            <a:ext cx="1838325" cy="1752600"/>
            <a:chOff x="3283186" y="3657600"/>
            <a:chExt cx="1838366" cy="1752601"/>
          </a:xfrm>
        </p:grpSpPr>
        <p:sp>
          <p:nvSpPr>
            <p:cNvPr id="51" name="AutoShape 11"/>
            <p:cNvSpPr>
              <a:spLocks noChangeArrowheads="1"/>
            </p:cNvSpPr>
            <p:nvPr/>
          </p:nvSpPr>
          <p:spPr bwMode="auto">
            <a:xfrm>
              <a:off x="3733800" y="41148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2" name="Line 25"/>
            <p:cNvSpPr>
              <a:spLocks noChangeShapeType="1"/>
            </p:cNvSpPr>
            <p:nvPr/>
          </p:nvSpPr>
          <p:spPr bwMode="auto">
            <a:xfrm>
              <a:off x="3826151" y="4191000"/>
              <a:ext cx="1219201" cy="11430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25"/>
            <p:cNvSpPr>
              <a:spLocks noChangeShapeType="1"/>
            </p:cNvSpPr>
            <p:nvPr/>
          </p:nvSpPr>
          <p:spPr bwMode="auto">
            <a:xfrm rot="120000">
              <a:off x="3776527" y="4191867"/>
              <a:ext cx="69561" cy="114126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34"/>
            <p:cNvSpPr>
              <a:spLocks noChangeShapeType="1"/>
            </p:cNvSpPr>
            <p:nvPr/>
          </p:nvSpPr>
          <p:spPr bwMode="auto">
            <a:xfrm>
              <a:off x="5067552" y="4245585"/>
              <a:ext cx="0" cy="1088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25"/>
            <p:cNvSpPr>
              <a:spLocks noChangeShapeType="1"/>
            </p:cNvSpPr>
            <p:nvPr/>
          </p:nvSpPr>
          <p:spPr bwMode="auto">
            <a:xfrm flipV="1">
              <a:off x="3826153" y="4176001"/>
              <a:ext cx="121920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25"/>
            <p:cNvSpPr>
              <a:spLocks noChangeShapeType="1"/>
            </p:cNvSpPr>
            <p:nvPr/>
          </p:nvSpPr>
          <p:spPr bwMode="auto">
            <a:xfrm flipV="1">
              <a:off x="3807552" y="5334001"/>
              <a:ext cx="12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AutoShape 11"/>
            <p:cNvSpPr>
              <a:spLocks noChangeArrowheads="1"/>
            </p:cNvSpPr>
            <p:nvPr/>
          </p:nvSpPr>
          <p:spPr bwMode="auto">
            <a:xfrm>
              <a:off x="3749952" y="5291943"/>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8" name="AutoShape 11"/>
            <p:cNvSpPr>
              <a:spLocks noChangeArrowheads="1"/>
            </p:cNvSpPr>
            <p:nvPr/>
          </p:nvSpPr>
          <p:spPr bwMode="auto">
            <a:xfrm>
              <a:off x="5002752" y="4114801"/>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9" name="AutoShape 11"/>
            <p:cNvSpPr>
              <a:spLocks noChangeArrowheads="1"/>
            </p:cNvSpPr>
            <p:nvPr/>
          </p:nvSpPr>
          <p:spPr bwMode="auto">
            <a:xfrm>
              <a:off x="5002752" y="5291943"/>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0" name="手繪多邊形 65"/>
            <p:cNvSpPr/>
            <p:nvPr/>
          </p:nvSpPr>
          <p:spPr>
            <a:xfrm>
              <a:off x="3283186" y="3657600"/>
              <a:ext cx="1808203" cy="1682751"/>
            </a:xfrm>
            <a:custGeom>
              <a:avLst/>
              <a:gdLst>
                <a:gd name="connsiteX0" fmla="*/ 1808103 w 1808103"/>
                <a:gd name="connsiteY0" fmla="*/ 530578 h 1682044"/>
                <a:gd name="connsiteX1" fmla="*/ 216370 w 1808103"/>
                <a:gd name="connsiteY1" fmla="*/ 191911 h 1682044"/>
                <a:gd name="connsiteX2" fmla="*/ 509881 w 1808103"/>
                <a:gd name="connsiteY2" fmla="*/ 1682044 h 1682044"/>
              </a:gdLst>
              <a:ahLst/>
              <a:cxnLst>
                <a:cxn ang="0">
                  <a:pos x="connsiteX0" y="connsiteY0"/>
                </a:cxn>
                <a:cxn ang="0">
                  <a:pos x="connsiteX1" y="connsiteY1"/>
                </a:cxn>
                <a:cxn ang="0">
                  <a:pos x="connsiteX2" y="connsiteY2"/>
                </a:cxn>
              </a:cxnLst>
              <a:rect l="l" t="t" r="r" b="b"/>
              <a:pathLst>
                <a:path w="1808103" h="1682044">
                  <a:moveTo>
                    <a:pt x="1808103" y="530578"/>
                  </a:moveTo>
                  <a:cubicBezTo>
                    <a:pt x="1120421" y="265289"/>
                    <a:pt x="432740" y="0"/>
                    <a:pt x="216370" y="191911"/>
                  </a:cubicBezTo>
                  <a:cubicBezTo>
                    <a:pt x="0" y="383822"/>
                    <a:pt x="254940" y="1032933"/>
                    <a:pt x="509881" y="1682044"/>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grpSp>
      <p:grpSp>
        <p:nvGrpSpPr>
          <p:cNvPr id="29" name="群組 58"/>
          <p:cNvGrpSpPr>
            <a:grpSpLocks/>
          </p:cNvGrpSpPr>
          <p:nvPr/>
        </p:nvGrpSpPr>
        <p:grpSpPr bwMode="auto">
          <a:xfrm>
            <a:off x="2819400" y="4953000"/>
            <a:ext cx="1447800" cy="1385888"/>
            <a:chOff x="761999" y="1538999"/>
            <a:chExt cx="1905000" cy="1905001"/>
          </a:xfrm>
        </p:grpSpPr>
        <p:sp>
          <p:nvSpPr>
            <p:cNvPr id="30" name="Line 23"/>
            <p:cNvSpPr>
              <a:spLocks noChangeShapeType="1"/>
            </p:cNvSpPr>
            <p:nvPr/>
          </p:nvSpPr>
          <p:spPr bwMode="auto">
            <a:xfrm rot="21480000" flipH="1">
              <a:off x="2067549" y="2767454"/>
              <a:ext cx="540606" cy="5910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AutoShape 11"/>
            <p:cNvSpPr>
              <a:spLocks noChangeArrowheads="1"/>
            </p:cNvSpPr>
            <p:nvPr/>
          </p:nvSpPr>
          <p:spPr bwMode="auto">
            <a:xfrm>
              <a:off x="1279247" y="1538999"/>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2" name="Line 25"/>
            <p:cNvSpPr>
              <a:spLocks noChangeShapeType="1"/>
            </p:cNvSpPr>
            <p:nvPr/>
          </p:nvSpPr>
          <p:spPr bwMode="auto">
            <a:xfrm rot="120000">
              <a:off x="1321974" y="1616066"/>
              <a:ext cx="69561" cy="114126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4"/>
            <p:cNvSpPr>
              <a:spLocks noChangeShapeType="1"/>
            </p:cNvSpPr>
            <p:nvPr/>
          </p:nvSpPr>
          <p:spPr bwMode="auto">
            <a:xfrm>
              <a:off x="2612999" y="1615200"/>
              <a:ext cx="0" cy="1088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25"/>
            <p:cNvSpPr>
              <a:spLocks noChangeShapeType="1"/>
            </p:cNvSpPr>
            <p:nvPr/>
          </p:nvSpPr>
          <p:spPr bwMode="auto">
            <a:xfrm flipV="1">
              <a:off x="1371600" y="1600200"/>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25"/>
            <p:cNvSpPr>
              <a:spLocks noChangeShapeType="1"/>
            </p:cNvSpPr>
            <p:nvPr/>
          </p:nvSpPr>
          <p:spPr bwMode="auto">
            <a:xfrm flipV="1">
              <a:off x="1352999" y="2758200"/>
              <a:ext cx="12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AutoShape 11"/>
            <p:cNvSpPr>
              <a:spLocks noChangeArrowheads="1"/>
            </p:cNvSpPr>
            <p:nvPr/>
          </p:nvSpPr>
          <p:spPr bwMode="auto">
            <a:xfrm>
              <a:off x="761999" y="22248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1" name="AutoShape 11"/>
            <p:cNvSpPr>
              <a:spLocks noChangeArrowheads="1"/>
            </p:cNvSpPr>
            <p:nvPr/>
          </p:nvSpPr>
          <p:spPr bwMode="auto">
            <a:xfrm>
              <a:off x="2548199" y="15390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2" name="AutoShape 11"/>
            <p:cNvSpPr>
              <a:spLocks noChangeArrowheads="1"/>
            </p:cNvSpPr>
            <p:nvPr/>
          </p:nvSpPr>
          <p:spPr bwMode="auto">
            <a:xfrm>
              <a:off x="2548199" y="26820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3" name="AutoShape 11"/>
            <p:cNvSpPr>
              <a:spLocks noChangeArrowheads="1"/>
            </p:cNvSpPr>
            <p:nvPr/>
          </p:nvSpPr>
          <p:spPr bwMode="auto">
            <a:xfrm>
              <a:off x="761999" y="3325742"/>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 name="Line 25"/>
            <p:cNvSpPr>
              <a:spLocks noChangeShapeType="1"/>
            </p:cNvSpPr>
            <p:nvPr/>
          </p:nvSpPr>
          <p:spPr bwMode="auto">
            <a:xfrm rot="120000">
              <a:off x="781893" y="2301866"/>
              <a:ext cx="69561" cy="114126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23"/>
            <p:cNvSpPr>
              <a:spLocks noChangeShapeType="1"/>
            </p:cNvSpPr>
            <p:nvPr/>
          </p:nvSpPr>
          <p:spPr bwMode="auto">
            <a:xfrm rot="21480000" flipH="1">
              <a:off x="826383" y="1624069"/>
              <a:ext cx="519964" cy="66806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AutoShape 11"/>
            <p:cNvSpPr>
              <a:spLocks noChangeArrowheads="1"/>
            </p:cNvSpPr>
            <p:nvPr/>
          </p:nvSpPr>
          <p:spPr bwMode="auto">
            <a:xfrm>
              <a:off x="1295399" y="26820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7" name="Line 23"/>
            <p:cNvSpPr>
              <a:spLocks noChangeShapeType="1"/>
            </p:cNvSpPr>
            <p:nvPr/>
          </p:nvSpPr>
          <p:spPr bwMode="auto">
            <a:xfrm rot="21480000" flipH="1">
              <a:off x="841472" y="2767454"/>
              <a:ext cx="540606" cy="5910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25"/>
            <p:cNvSpPr>
              <a:spLocks noChangeShapeType="1"/>
            </p:cNvSpPr>
            <p:nvPr/>
          </p:nvSpPr>
          <p:spPr bwMode="auto">
            <a:xfrm flipV="1">
              <a:off x="838199" y="3367800"/>
              <a:ext cx="12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AutoShape 11"/>
            <p:cNvSpPr>
              <a:spLocks noChangeArrowheads="1"/>
            </p:cNvSpPr>
            <p:nvPr/>
          </p:nvSpPr>
          <p:spPr bwMode="auto">
            <a:xfrm>
              <a:off x="1981199" y="3325742"/>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0" name="Line 23"/>
            <p:cNvSpPr>
              <a:spLocks noChangeShapeType="1"/>
            </p:cNvSpPr>
            <p:nvPr/>
          </p:nvSpPr>
          <p:spPr bwMode="auto">
            <a:xfrm rot="21480000" flipH="1">
              <a:off x="2045597" y="1624835"/>
              <a:ext cx="563882" cy="6665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AutoShape 11"/>
            <p:cNvSpPr>
              <a:spLocks noChangeArrowheads="1"/>
            </p:cNvSpPr>
            <p:nvPr/>
          </p:nvSpPr>
          <p:spPr bwMode="auto">
            <a:xfrm>
              <a:off x="1981199" y="2258942"/>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2" name="Line 25"/>
            <p:cNvSpPr>
              <a:spLocks noChangeShapeType="1"/>
            </p:cNvSpPr>
            <p:nvPr/>
          </p:nvSpPr>
          <p:spPr bwMode="auto">
            <a:xfrm flipV="1">
              <a:off x="838199" y="2301000"/>
              <a:ext cx="12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34"/>
            <p:cNvSpPr>
              <a:spLocks noChangeShapeType="1"/>
            </p:cNvSpPr>
            <p:nvPr/>
          </p:nvSpPr>
          <p:spPr bwMode="auto">
            <a:xfrm>
              <a:off x="2057399" y="2279384"/>
              <a:ext cx="0" cy="1088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4" name="矩形 17"/>
          <p:cNvSpPr>
            <a:spLocks noChangeArrowheads="1"/>
          </p:cNvSpPr>
          <p:nvPr/>
        </p:nvSpPr>
        <p:spPr bwMode="auto">
          <a:xfrm>
            <a:off x="2233612" y="6091237"/>
            <a:ext cx="50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i="1" dirty="0">
                <a:solidFill>
                  <a:srgbClr val="000000"/>
                </a:solidFill>
                <a:latin typeface="Times New Roman" pitchFamily="18" charset="0"/>
                <a:cs typeface="Times New Roman" pitchFamily="18" charset="0"/>
              </a:rPr>
              <a:t>Q</a:t>
            </a:r>
            <a:r>
              <a:rPr lang="en-US" altLang="zh-TW" sz="2400" baseline="-25000" dirty="0">
                <a:solidFill>
                  <a:srgbClr val="000000"/>
                </a:solidFill>
                <a:latin typeface="Times New Roman" pitchFamily="18" charset="0"/>
                <a:cs typeface="Times New Roman" pitchFamily="18" charset="0"/>
              </a:rPr>
              <a:t>3</a:t>
            </a:r>
            <a:endParaRPr lang="zh-TW" altLang="en-US" sz="2400" dirty="0"/>
          </a:p>
        </p:txBody>
      </p:sp>
      <p:grpSp>
        <p:nvGrpSpPr>
          <p:cNvPr id="75" name="群組 57"/>
          <p:cNvGrpSpPr>
            <a:grpSpLocks/>
          </p:cNvGrpSpPr>
          <p:nvPr/>
        </p:nvGrpSpPr>
        <p:grpSpPr bwMode="auto">
          <a:xfrm>
            <a:off x="5710237" y="4953000"/>
            <a:ext cx="1528763" cy="1600200"/>
            <a:chOff x="3348000" y="1219200"/>
            <a:chExt cx="1918800" cy="1959058"/>
          </a:xfrm>
        </p:grpSpPr>
        <p:sp>
          <p:nvSpPr>
            <p:cNvPr id="76" name="Line 25"/>
            <p:cNvSpPr>
              <a:spLocks noChangeShapeType="1"/>
            </p:cNvSpPr>
            <p:nvPr/>
          </p:nvSpPr>
          <p:spPr bwMode="auto">
            <a:xfrm flipV="1">
              <a:off x="3420000" y="3124200"/>
              <a:ext cx="1800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AutoShape 11"/>
            <p:cNvSpPr>
              <a:spLocks noChangeArrowheads="1"/>
            </p:cNvSpPr>
            <p:nvPr/>
          </p:nvSpPr>
          <p:spPr bwMode="auto">
            <a:xfrm>
              <a:off x="3870047" y="1767599"/>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8" name="Line 25"/>
            <p:cNvSpPr>
              <a:spLocks noChangeShapeType="1"/>
            </p:cNvSpPr>
            <p:nvPr/>
          </p:nvSpPr>
          <p:spPr bwMode="auto">
            <a:xfrm>
              <a:off x="3920146" y="1843581"/>
              <a:ext cx="0" cy="72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25"/>
            <p:cNvSpPr>
              <a:spLocks noChangeShapeType="1"/>
            </p:cNvSpPr>
            <p:nvPr/>
          </p:nvSpPr>
          <p:spPr bwMode="auto">
            <a:xfrm flipV="1">
              <a:off x="3962400" y="1828800"/>
              <a:ext cx="720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25"/>
            <p:cNvSpPr>
              <a:spLocks noChangeShapeType="1"/>
            </p:cNvSpPr>
            <p:nvPr/>
          </p:nvSpPr>
          <p:spPr bwMode="auto">
            <a:xfrm flipV="1">
              <a:off x="3943799" y="2605799"/>
              <a:ext cx="720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AutoShape 11"/>
            <p:cNvSpPr>
              <a:spLocks noChangeArrowheads="1"/>
            </p:cNvSpPr>
            <p:nvPr/>
          </p:nvSpPr>
          <p:spPr bwMode="auto">
            <a:xfrm>
              <a:off x="3870047" y="2529599"/>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2" name="AutoShape 11"/>
            <p:cNvSpPr>
              <a:spLocks noChangeArrowheads="1"/>
            </p:cNvSpPr>
            <p:nvPr/>
          </p:nvSpPr>
          <p:spPr bwMode="auto">
            <a:xfrm>
              <a:off x="4632047" y="17676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3" name="AutoShape 11"/>
            <p:cNvSpPr>
              <a:spLocks noChangeArrowheads="1"/>
            </p:cNvSpPr>
            <p:nvPr/>
          </p:nvSpPr>
          <p:spPr bwMode="auto">
            <a:xfrm>
              <a:off x="4632047" y="2529599"/>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4" name="Line 25"/>
            <p:cNvSpPr>
              <a:spLocks noChangeShapeType="1"/>
            </p:cNvSpPr>
            <p:nvPr/>
          </p:nvSpPr>
          <p:spPr bwMode="auto">
            <a:xfrm>
              <a:off x="4708247" y="1809599"/>
              <a:ext cx="0" cy="72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AutoShape 11"/>
            <p:cNvSpPr>
              <a:spLocks noChangeArrowheads="1"/>
            </p:cNvSpPr>
            <p:nvPr/>
          </p:nvSpPr>
          <p:spPr bwMode="auto">
            <a:xfrm>
              <a:off x="5148000" y="30600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6" name="AutoShape 11"/>
            <p:cNvSpPr>
              <a:spLocks noChangeArrowheads="1"/>
            </p:cNvSpPr>
            <p:nvPr/>
          </p:nvSpPr>
          <p:spPr bwMode="auto">
            <a:xfrm>
              <a:off x="3348000" y="30600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87" name="Line 25"/>
            <p:cNvSpPr>
              <a:spLocks noChangeShapeType="1"/>
            </p:cNvSpPr>
            <p:nvPr/>
          </p:nvSpPr>
          <p:spPr bwMode="auto">
            <a:xfrm flipV="1">
              <a:off x="3456000" y="1295400"/>
              <a:ext cx="176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25"/>
            <p:cNvSpPr>
              <a:spLocks noChangeShapeType="1"/>
            </p:cNvSpPr>
            <p:nvPr/>
          </p:nvSpPr>
          <p:spPr bwMode="auto">
            <a:xfrm rot="5400000" flipV="1">
              <a:off x="2511000" y="2214000"/>
              <a:ext cx="183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25"/>
            <p:cNvSpPr>
              <a:spLocks noChangeShapeType="1"/>
            </p:cNvSpPr>
            <p:nvPr/>
          </p:nvSpPr>
          <p:spPr bwMode="auto">
            <a:xfrm rot="5400000" flipV="1">
              <a:off x="4302000" y="2214000"/>
              <a:ext cx="183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AutoShape 11"/>
            <p:cNvSpPr>
              <a:spLocks noChangeArrowheads="1"/>
            </p:cNvSpPr>
            <p:nvPr/>
          </p:nvSpPr>
          <p:spPr bwMode="auto">
            <a:xfrm>
              <a:off x="5139000" y="12192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91" name="AutoShape 11"/>
            <p:cNvSpPr>
              <a:spLocks noChangeArrowheads="1"/>
            </p:cNvSpPr>
            <p:nvPr/>
          </p:nvSpPr>
          <p:spPr bwMode="auto">
            <a:xfrm>
              <a:off x="3352800" y="12192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92" name="Line 25"/>
            <p:cNvSpPr>
              <a:spLocks noChangeShapeType="1"/>
            </p:cNvSpPr>
            <p:nvPr/>
          </p:nvSpPr>
          <p:spPr bwMode="auto">
            <a:xfrm>
              <a:off x="3429000" y="1295400"/>
              <a:ext cx="5334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25"/>
            <p:cNvSpPr>
              <a:spLocks noChangeShapeType="1"/>
            </p:cNvSpPr>
            <p:nvPr/>
          </p:nvSpPr>
          <p:spPr bwMode="auto">
            <a:xfrm rot="60000">
              <a:off x="4647277" y="2557372"/>
              <a:ext cx="615469" cy="5614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25"/>
            <p:cNvSpPr>
              <a:spLocks noChangeShapeType="1"/>
            </p:cNvSpPr>
            <p:nvPr/>
          </p:nvSpPr>
          <p:spPr bwMode="auto">
            <a:xfrm flipV="1">
              <a:off x="4724400" y="1295400"/>
              <a:ext cx="4572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25"/>
            <p:cNvSpPr>
              <a:spLocks noChangeShapeType="1"/>
            </p:cNvSpPr>
            <p:nvPr/>
          </p:nvSpPr>
          <p:spPr bwMode="auto">
            <a:xfrm rot="240000" flipV="1">
              <a:off x="3447696" y="2588791"/>
              <a:ext cx="435289" cy="551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77552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ppt_x"/>
                                          </p:val>
                                        </p:tav>
                                        <p:tav tm="100000">
                                          <p:val>
                                            <p:strVal val="#ppt_x"/>
                                          </p:val>
                                        </p:tav>
                                      </p:tavLst>
                                    </p:anim>
                                    <p:anim calcmode="lin" valueType="num">
                                      <p:cBhvr additive="base">
                                        <p:cTn id="20" dur="500" fill="hold"/>
                                        <p:tgtEl>
                                          <p:spTgt spid="7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ppt_x"/>
                                          </p:val>
                                        </p:tav>
                                        <p:tav tm="100000">
                                          <p:val>
                                            <p:strVal val="#ppt_x"/>
                                          </p:val>
                                        </p:tav>
                                      </p:tavLst>
                                    </p:anim>
                                    <p:anim calcmode="lin" valueType="num">
                                      <p:cBhvr additive="base">
                                        <p:cTn id="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Example 3: </a:t>
            </a:r>
            <a:r>
              <a:rPr lang="en-US" sz="2000" dirty="0">
                <a:latin typeface="Times New Roman" pitchFamily="18" charset="0"/>
                <a:cs typeface="Times New Roman" pitchFamily="18" charset="0"/>
              </a:rPr>
              <a:t>Show that </a:t>
            </a:r>
            <a:r>
              <a:rPr lang="en-US" altLang="zh-TW" sz="2000" i="1" kern="0" dirty="0">
                <a:solidFill>
                  <a:srgbClr val="000000"/>
                </a:solidFill>
                <a:latin typeface="Times New Roman" pitchFamily="18" charset="0"/>
                <a:ea typeface="新細明體"/>
                <a:cs typeface="Times New Roman" pitchFamily="18" charset="0"/>
              </a:rPr>
              <a:t>K</a:t>
            </a:r>
            <a:r>
              <a:rPr lang="en-US" altLang="zh-TW" sz="2000" kern="0" baseline="-25000" dirty="0">
                <a:solidFill>
                  <a:srgbClr val="000000"/>
                </a:solidFill>
                <a:latin typeface="Times New Roman" pitchFamily="18" charset="0"/>
                <a:ea typeface="新細明體"/>
                <a:cs typeface="Times New Roman" pitchFamily="18" charset="0"/>
              </a:rPr>
              <a:t>3,3</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t>
            </a:r>
            <a:r>
              <a:rPr lang="en-US" sz="2000" dirty="0" err="1">
                <a:latin typeface="Times New Roman" pitchFamily="18" charset="0"/>
                <a:cs typeface="Times New Roman" pitchFamily="18" charset="0"/>
              </a:rPr>
              <a:t>nonplanar</a:t>
            </a:r>
            <a:r>
              <a:rPr lang="en-US" sz="2000" b="1" dirty="0" smtClean="0">
                <a:latin typeface="Times New Roman" pitchFamily="18" charset="0"/>
                <a:cs typeface="Times New Roman" pitchFamily="18" charset="0"/>
              </a:rPr>
              <a:t>.</a:t>
            </a:r>
          </a:p>
          <a:p>
            <a:pPr marL="342900" indent="-342900">
              <a:spcAft>
                <a:spcPts val="0"/>
              </a:spcAft>
              <a:buBlip>
                <a:blip r:embed="rId2"/>
              </a:buBlip>
              <a:defRPr/>
            </a:pPr>
            <a:endParaRPr lang="en-US" sz="2000" b="1" dirty="0" smtClean="0">
              <a:latin typeface="Times New Roman" pitchFamily="18" charset="0"/>
              <a:cs typeface="Times New Roman" pitchFamily="18" charset="0"/>
            </a:endParaRPr>
          </a:p>
          <a:p>
            <a:pPr marL="342900" indent="-342900">
              <a:spcAft>
                <a:spcPts val="0"/>
              </a:spcAft>
              <a:buBlip>
                <a:blip r:embed="rId2"/>
              </a:buBlip>
              <a:defRPr/>
            </a:pPr>
            <a:endParaRPr lang="en-US" sz="2000" b="1" dirty="0">
              <a:latin typeface="Times New Roman" pitchFamily="18" charset="0"/>
              <a:cs typeface="Times New Roman" pitchFamily="18" charset="0"/>
            </a:endParaRPr>
          </a:p>
          <a:p>
            <a:pPr marL="342900" indent="-342900">
              <a:spcAft>
                <a:spcPts val="0"/>
              </a:spcAft>
              <a:buBlip>
                <a:blip r:embed="rId2"/>
              </a:buBlip>
              <a:defRPr/>
            </a:pPr>
            <a:endParaRPr lang="en-US" sz="2000" b="1" dirty="0" smtClean="0">
              <a:latin typeface="Times New Roman" pitchFamily="18" charset="0"/>
              <a:cs typeface="Times New Roman" pitchFamily="18" charset="0"/>
            </a:endParaRPr>
          </a:p>
          <a:p>
            <a:pPr>
              <a:spcAft>
                <a:spcPts val="0"/>
              </a:spcAft>
              <a:defRPr/>
            </a:pPr>
            <a:endParaRPr lang="en-US" sz="2000" b="1" dirty="0" smtClean="0">
              <a:latin typeface="Times New Roman" pitchFamily="18" charset="0"/>
              <a:cs typeface="Times New Roman" pitchFamily="18" charset="0"/>
            </a:endParaRPr>
          </a:p>
          <a:p>
            <a:pPr>
              <a:spcAft>
                <a:spcPts val="0"/>
              </a:spcAft>
              <a:defRPr/>
            </a:pPr>
            <a:endParaRPr lang="en-US" sz="2000" b="1" dirty="0">
              <a:latin typeface="Times New Roman" pitchFamily="18" charset="0"/>
              <a:cs typeface="Times New Roman" pitchFamily="18" charset="0"/>
            </a:endParaRPr>
          </a:p>
          <a:p>
            <a:pPr lvl="1">
              <a:spcAft>
                <a:spcPts val="0"/>
              </a:spcAft>
              <a:defRPr/>
            </a:pPr>
            <a:r>
              <a:rPr lang="en-US" altLang="zh-TW" sz="2000" b="1" spc="20" dirty="0">
                <a:latin typeface="Times New Roman" pitchFamily="18" charset="0"/>
                <a:ea typeface="DejaVu Sans" charset="0"/>
                <a:cs typeface="Times New Roman" pitchFamily="18" charset="0"/>
              </a:rPr>
              <a:t>Solution</a:t>
            </a:r>
            <a:r>
              <a:rPr lang="en-US" altLang="zh-TW" sz="2000" b="1" spc="20" dirty="0" smtClean="0">
                <a:latin typeface="Times New Roman" pitchFamily="18" charset="0"/>
                <a:ea typeface="DejaVu Sans" charset="0"/>
                <a:cs typeface="Times New Roman" pitchFamily="18" charset="0"/>
              </a:rPr>
              <a:t>: </a:t>
            </a:r>
            <a:r>
              <a:rPr lang="en-US" altLang="zh-TW" sz="2000" spc="20" dirty="0" smtClean="0">
                <a:latin typeface="Times New Roman" pitchFamily="18" charset="0"/>
                <a:ea typeface="DejaVu Sans" charset="0"/>
                <a:cs typeface="Times New Roman" pitchFamily="18" charset="0"/>
              </a:rPr>
              <a:t>Not possible to drawing without crossing.</a:t>
            </a:r>
            <a:endParaRPr lang="en-US" sz="2000" dirty="0" smtClean="0">
              <a:latin typeface="Times New Roman" pitchFamily="18" charset="0"/>
              <a:cs typeface="Times New Roman" pitchFamily="18" charset="0"/>
            </a:endParaRPr>
          </a:p>
          <a:p>
            <a:pPr>
              <a:spcAft>
                <a:spcPts val="0"/>
              </a:spcAft>
              <a:defRPr/>
            </a:pPr>
            <a:endParaRPr lang="en-US" sz="2000" b="1" dirty="0" smtClean="0">
              <a:latin typeface="Times New Roman" pitchFamily="18" charset="0"/>
              <a:cs typeface="Times New Roman" pitchFamily="18" charset="0"/>
            </a:endParaRPr>
          </a:p>
          <a:p>
            <a:pPr>
              <a:spcAft>
                <a:spcPts val="0"/>
              </a:spcAft>
              <a:defRPr/>
            </a:pPr>
            <a:endParaRPr lang="en-US" sz="2000" b="1" dirty="0">
              <a:latin typeface="Times New Roman" pitchFamily="18" charset="0"/>
              <a:cs typeface="Times New Roman" pitchFamily="18" charset="0"/>
            </a:endParaRPr>
          </a:p>
          <a:p>
            <a:pPr>
              <a:spcAft>
                <a:spcPts val="0"/>
              </a:spcAft>
              <a:defRPr/>
            </a:pPr>
            <a:endParaRPr lang="en-US" sz="2000" b="1" dirty="0" smtClean="0">
              <a:latin typeface="Times New Roman" pitchFamily="18" charset="0"/>
              <a:cs typeface="Times New Roman" pitchFamily="18" charset="0"/>
            </a:endParaRPr>
          </a:p>
          <a:p>
            <a:pPr>
              <a:spcAft>
                <a:spcPts val="0"/>
              </a:spcAft>
              <a:defRPr/>
            </a:pPr>
            <a:endParaRPr lang="en-US" sz="2000" b="1" dirty="0">
              <a:latin typeface="Times New Roman" pitchFamily="18" charset="0"/>
              <a:cs typeface="Times New Roman" pitchFamily="18" charset="0"/>
            </a:endParaRPr>
          </a:p>
          <a:p>
            <a:pPr>
              <a:spcAft>
                <a:spcPts val="0"/>
              </a:spcAft>
              <a:defRPr/>
            </a:pPr>
            <a:endParaRPr lang="en-US" sz="2000" b="1" dirty="0">
              <a:latin typeface="Times New Roman" pitchFamily="18" charset="0"/>
              <a:cs typeface="Times New Roman" pitchFamily="18" charset="0"/>
            </a:endParaRPr>
          </a:p>
          <a:p>
            <a:pPr marL="342900" indent="-342900">
              <a:spcAft>
                <a:spcPts val="0"/>
              </a:spcAft>
              <a:buBlip>
                <a:blip r:embed="rId2"/>
              </a:buBlip>
              <a:defRPr/>
            </a:pPr>
            <a:endParaRPr lang="en-US" sz="2000" b="1" dirty="0">
              <a:latin typeface="Times New Roman" pitchFamily="18"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51</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8.7 Planar Graphs</a:t>
            </a:r>
          </a:p>
        </p:txBody>
      </p:sp>
      <p:grpSp>
        <p:nvGrpSpPr>
          <p:cNvPr id="6" name="群組 86"/>
          <p:cNvGrpSpPr>
            <a:grpSpLocks/>
          </p:cNvGrpSpPr>
          <p:nvPr/>
        </p:nvGrpSpPr>
        <p:grpSpPr bwMode="auto">
          <a:xfrm>
            <a:off x="3054350" y="1143000"/>
            <a:ext cx="2279650" cy="1619250"/>
            <a:chOff x="762000" y="4191000"/>
            <a:chExt cx="2279680" cy="1619310"/>
          </a:xfrm>
        </p:grpSpPr>
        <p:sp>
          <p:nvSpPr>
            <p:cNvPr id="7" name="Line 34"/>
            <p:cNvSpPr>
              <a:spLocks noChangeShapeType="1"/>
            </p:cNvSpPr>
            <p:nvPr/>
          </p:nvSpPr>
          <p:spPr bwMode="auto">
            <a:xfrm>
              <a:off x="1905375" y="4587168"/>
              <a:ext cx="0" cy="79222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5"/>
            <p:cNvSpPr>
              <a:spLocks noChangeShapeType="1"/>
            </p:cNvSpPr>
            <p:nvPr/>
          </p:nvSpPr>
          <p:spPr bwMode="auto">
            <a:xfrm rot="120000">
              <a:off x="935989" y="4603532"/>
              <a:ext cx="52866" cy="8306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3"/>
            <p:cNvSpPr>
              <a:spLocks noChangeShapeType="1"/>
            </p:cNvSpPr>
            <p:nvPr/>
          </p:nvSpPr>
          <p:spPr bwMode="auto">
            <a:xfrm rot="21480000" flipH="1">
              <a:off x="1907094" y="4599028"/>
              <a:ext cx="1008602" cy="7633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25"/>
            <p:cNvSpPr>
              <a:spLocks noChangeShapeType="1"/>
            </p:cNvSpPr>
            <p:nvPr/>
          </p:nvSpPr>
          <p:spPr bwMode="auto">
            <a:xfrm rot="120000">
              <a:off x="977582" y="4664388"/>
              <a:ext cx="940436" cy="7296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34"/>
            <p:cNvSpPr>
              <a:spLocks noChangeShapeType="1"/>
            </p:cNvSpPr>
            <p:nvPr/>
          </p:nvSpPr>
          <p:spPr bwMode="auto">
            <a:xfrm>
              <a:off x="2902070" y="4627632"/>
              <a:ext cx="0" cy="79222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5"/>
            <p:cNvSpPr>
              <a:spLocks noChangeShapeType="1"/>
            </p:cNvSpPr>
            <p:nvPr/>
          </p:nvSpPr>
          <p:spPr bwMode="auto">
            <a:xfrm>
              <a:off x="914400" y="4572000"/>
              <a:ext cx="1905000"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AutoShape 11"/>
            <p:cNvSpPr>
              <a:spLocks noChangeArrowheads="1"/>
            </p:cNvSpPr>
            <p:nvPr/>
          </p:nvSpPr>
          <p:spPr bwMode="auto">
            <a:xfrm>
              <a:off x="871800" y="4547436"/>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AutoShape 11"/>
            <p:cNvSpPr>
              <a:spLocks noChangeArrowheads="1"/>
            </p:cNvSpPr>
            <p:nvPr/>
          </p:nvSpPr>
          <p:spPr bwMode="auto">
            <a:xfrm>
              <a:off x="2811782" y="4571783"/>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5" name="AutoShape 11"/>
            <p:cNvSpPr>
              <a:spLocks noChangeArrowheads="1"/>
            </p:cNvSpPr>
            <p:nvPr/>
          </p:nvSpPr>
          <p:spPr bwMode="auto">
            <a:xfrm>
              <a:off x="920870" y="5348783"/>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 name="AutoShape 11"/>
            <p:cNvSpPr>
              <a:spLocks noChangeArrowheads="1"/>
            </p:cNvSpPr>
            <p:nvPr/>
          </p:nvSpPr>
          <p:spPr bwMode="auto">
            <a:xfrm>
              <a:off x="1835270" y="5343660"/>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7" name="AutoShape 11"/>
            <p:cNvSpPr>
              <a:spLocks noChangeArrowheads="1"/>
            </p:cNvSpPr>
            <p:nvPr/>
          </p:nvSpPr>
          <p:spPr bwMode="auto">
            <a:xfrm>
              <a:off x="2811782" y="5348783"/>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8" name="Line 23"/>
            <p:cNvSpPr>
              <a:spLocks noChangeShapeType="1"/>
            </p:cNvSpPr>
            <p:nvPr/>
          </p:nvSpPr>
          <p:spPr bwMode="auto">
            <a:xfrm rot="-120000" flipH="1" flipV="1">
              <a:off x="1919382" y="4586177"/>
              <a:ext cx="961833" cy="841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AutoShape 11"/>
            <p:cNvSpPr>
              <a:spLocks noChangeArrowheads="1"/>
            </p:cNvSpPr>
            <p:nvPr/>
          </p:nvSpPr>
          <p:spPr bwMode="auto">
            <a:xfrm>
              <a:off x="1847463" y="4572288"/>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0" name="Line 25"/>
            <p:cNvSpPr>
              <a:spLocks noChangeShapeType="1"/>
            </p:cNvSpPr>
            <p:nvPr/>
          </p:nvSpPr>
          <p:spPr bwMode="auto">
            <a:xfrm flipV="1">
              <a:off x="990600" y="4602900"/>
              <a:ext cx="918423" cy="807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矩形 80"/>
            <p:cNvSpPr>
              <a:spLocks noChangeArrowheads="1"/>
            </p:cNvSpPr>
            <p:nvPr/>
          </p:nvSpPr>
          <p:spPr bwMode="auto">
            <a:xfrm>
              <a:off x="762000" y="4191000"/>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a</a:t>
              </a:r>
              <a:endParaRPr lang="zh-TW" altLang="en-US" sz="2000"/>
            </a:p>
          </p:txBody>
        </p:sp>
        <p:sp>
          <p:nvSpPr>
            <p:cNvPr id="22" name="矩形 81"/>
            <p:cNvSpPr>
              <a:spLocks noChangeArrowheads="1"/>
            </p:cNvSpPr>
            <p:nvPr/>
          </p:nvSpPr>
          <p:spPr bwMode="auto">
            <a:xfrm>
              <a:off x="838201" y="5410245"/>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d</a:t>
              </a:r>
              <a:endParaRPr lang="zh-TW" altLang="en-US" sz="2000"/>
            </a:p>
          </p:txBody>
        </p:sp>
        <p:sp>
          <p:nvSpPr>
            <p:cNvPr id="23" name="矩形 82"/>
            <p:cNvSpPr>
              <a:spLocks noChangeArrowheads="1"/>
            </p:cNvSpPr>
            <p:nvPr/>
          </p:nvSpPr>
          <p:spPr bwMode="auto">
            <a:xfrm>
              <a:off x="1752613" y="4191000"/>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b</a:t>
              </a:r>
              <a:endParaRPr lang="zh-TW" altLang="en-US" sz="2000"/>
            </a:p>
          </p:txBody>
        </p:sp>
        <p:sp>
          <p:nvSpPr>
            <p:cNvPr id="24" name="矩形 83"/>
            <p:cNvSpPr>
              <a:spLocks noChangeArrowheads="1"/>
            </p:cNvSpPr>
            <p:nvPr/>
          </p:nvSpPr>
          <p:spPr bwMode="auto">
            <a:xfrm>
              <a:off x="2743226" y="4191000"/>
              <a:ext cx="298454"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c</a:t>
              </a:r>
              <a:endParaRPr lang="zh-TW" altLang="en-US" sz="2000"/>
            </a:p>
          </p:txBody>
        </p:sp>
        <p:sp>
          <p:nvSpPr>
            <p:cNvPr id="25" name="矩形 84"/>
            <p:cNvSpPr>
              <a:spLocks noChangeArrowheads="1"/>
            </p:cNvSpPr>
            <p:nvPr/>
          </p:nvSpPr>
          <p:spPr bwMode="auto">
            <a:xfrm>
              <a:off x="1752613" y="5410245"/>
              <a:ext cx="298454"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e</a:t>
              </a:r>
              <a:endParaRPr lang="zh-TW" altLang="en-US" sz="2000"/>
            </a:p>
          </p:txBody>
        </p:sp>
        <p:sp>
          <p:nvSpPr>
            <p:cNvPr id="26" name="矩形 85"/>
            <p:cNvSpPr>
              <a:spLocks noChangeArrowheads="1"/>
            </p:cNvSpPr>
            <p:nvPr/>
          </p:nvSpPr>
          <p:spPr bwMode="auto">
            <a:xfrm>
              <a:off x="2743226" y="5410245"/>
              <a:ext cx="255591"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f</a:t>
              </a:r>
              <a:endParaRPr lang="zh-TW" altLang="en-US" sz="2000"/>
            </a:p>
          </p:txBody>
        </p:sp>
        <p:sp>
          <p:nvSpPr>
            <p:cNvPr id="27" name="Line 25"/>
            <p:cNvSpPr>
              <a:spLocks noChangeShapeType="1"/>
            </p:cNvSpPr>
            <p:nvPr/>
          </p:nvSpPr>
          <p:spPr bwMode="auto">
            <a:xfrm flipV="1">
              <a:off x="990603" y="4572012"/>
              <a:ext cx="1905025" cy="8382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 name="群組 110"/>
          <p:cNvGrpSpPr>
            <a:grpSpLocks/>
          </p:cNvGrpSpPr>
          <p:nvPr/>
        </p:nvGrpSpPr>
        <p:grpSpPr bwMode="auto">
          <a:xfrm>
            <a:off x="1676400" y="3181350"/>
            <a:ext cx="1303338" cy="1619250"/>
            <a:chOff x="762000" y="4191000"/>
            <a:chExt cx="1303506" cy="1619310"/>
          </a:xfrm>
        </p:grpSpPr>
        <p:sp>
          <p:nvSpPr>
            <p:cNvPr id="29" name="矩形 126"/>
            <p:cNvSpPr>
              <a:spLocks noChangeArrowheads="1"/>
            </p:cNvSpPr>
            <p:nvPr/>
          </p:nvSpPr>
          <p:spPr bwMode="auto">
            <a:xfrm>
              <a:off x="838210" y="5410245"/>
              <a:ext cx="31277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d</a:t>
              </a:r>
              <a:endParaRPr lang="zh-TW" altLang="en-US" sz="2000"/>
            </a:p>
          </p:txBody>
        </p:sp>
        <p:sp>
          <p:nvSpPr>
            <p:cNvPr id="30" name="Line 34"/>
            <p:cNvSpPr>
              <a:spLocks noChangeShapeType="1"/>
            </p:cNvSpPr>
            <p:nvPr/>
          </p:nvSpPr>
          <p:spPr bwMode="auto">
            <a:xfrm>
              <a:off x="1905375" y="4587168"/>
              <a:ext cx="0" cy="79222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5"/>
            <p:cNvSpPr>
              <a:spLocks noChangeShapeType="1"/>
            </p:cNvSpPr>
            <p:nvPr/>
          </p:nvSpPr>
          <p:spPr bwMode="auto">
            <a:xfrm>
              <a:off x="936005" y="4602610"/>
              <a:ext cx="0" cy="8306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5"/>
            <p:cNvSpPr>
              <a:spLocks noChangeShapeType="1"/>
            </p:cNvSpPr>
            <p:nvPr/>
          </p:nvSpPr>
          <p:spPr bwMode="auto">
            <a:xfrm flipV="1">
              <a:off x="991917" y="4618455"/>
              <a:ext cx="9138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AutoShape 11"/>
            <p:cNvSpPr>
              <a:spLocks noChangeArrowheads="1"/>
            </p:cNvSpPr>
            <p:nvPr/>
          </p:nvSpPr>
          <p:spPr bwMode="auto">
            <a:xfrm>
              <a:off x="871800" y="4547436"/>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4" name="AutoShape 11"/>
            <p:cNvSpPr>
              <a:spLocks noChangeArrowheads="1"/>
            </p:cNvSpPr>
            <p:nvPr/>
          </p:nvSpPr>
          <p:spPr bwMode="auto">
            <a:xfrm>
              <a:off x="856812" y="5348783"/>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5" name="AutoShape 11"/>
            <p:cNvSpPr>
              <a:spLocks noChangeArrowheads="1"/>
            </p:cNvSpPr>
            <p:nvPr/>
          </p:nvSpPr>
          <p:spPr bwMode="auto">
            <a:xfrm>
              <a:off x="1835270" y="5343660"/>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6" name="AutoShape 11"/>
            <p:cNvSpPr>
              <a:spLocks noChangeArrowheads="1"/>
            </p:cNvSpPr>
            <p:nvPr/>
          </p:nvSpPr>
          <p:spPr bwMode="auto">
            <a:xfrm>
              <a:off x="1847463" y="4572288"/>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8" name="Line 25"/>
            <p:cNvSpPr>
              <a:spLocks noChangeShapeType="1"/>
            </p:cNvSpPr>
            <p:nvPr/>
          </p:nvSpPr>
          <p:spPr bwMode="auto">
            <a:xfrm>
              <a:off x="928822" y="5410198"/>
              <a:ext cx="972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矩形 125"/>
            <p:cNvSpPr>
              <a:spLocks noChangeArrowheads="1"/>
            </p:cNvSpPr>
            <p:nvPr/>
          </p:nvSpPr>
          <p:spPr bwMode="auto">
            <a:xfrm>
              <a:off x="762000" y="4191000"/>
              <a:ext cx="31277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a</a:t>
              </a:r>
              <a:endParaRPr lang="zh-TW" altLang="en-US" sz="2000"/>
            </a:p>
          </p:txBody>
        </p:sp>
        <p:sp>
          <p:nvSpPr>
            <p:cNvPr id="40" name="矩形 127"/>
            <p:cNvSpPr>
              <a:spLocks noChangeArrowheads="1"/>
            </p:cNvSpPr>
            <p:nvPr/>
          </p:nvSpPr>
          <p:spPr bwMode="auto">
            <a:xfrm>
              <a:off x="1752728" y="4191000"/>
              <a:ext cx="29848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e</a:t>
              </a:r>
              <a:endParaRPr lang="zh-TW" altLang="en-US" sz="2000"/>
            </a:p>
          </p:txBody>
        </p:sp>
        <p:sp>
          <p:nvSpPr>
            <p:cNvPr id="41" name="矩形 129"/>
            <p:cNvSpPr>
              <a:spLocks noChangeArrowheads="1"/>
            </p:cNvSpPr>
            <p:nvPr/>
          </p:nvSpPr>
          <p:spPr bwMode="auto">
            <a:xfrm>
              <a:off x="1752728" y="5410245"/>
              <a:ext cx="31277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b</a:t>
              </a:r>
              <a:endParaRPr lang="zh-TW" altLang="en-US" sz="2000"/>
            </a:p>
          </p:txBody>
        </p:sp>
        <p:sp>
          <p:nvSpPr>
            <p:cNvPr id="42" name="矩形 161"/>
            <p:cNvSpPr>
              <a:spLocks noChangeArrowheads="1"/>
            </p:cNvSpPr>
            <p:nvPr/>
          </p:nvSpPr>
          <p:spPr bwMode="auto">
            <a:xfrm>
              <a:off x="1219259" y="4800623"/>
              <a:ext cx="427093"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FF0000"/>
                  </a:solidFill>
                  <a:latin typeface="Times New Roman" pitchFamily="18" charset="0"/>
                  <a:cs typeface="Times New Roman" pitchFamily="18" charset="0"/>
                </a:rPr>
                <a:t>R</a:t>
              </a:r>
              <a:r>
                <a:rPr lang="en-US" altLang="zh-TW" sz="2000" baseline="-25000">
                  <a:solidFill>
                    <a:srgbClr val="FF0000"/>
                  </a:solidFill>
                  <a:latin typeface="Times New Roman" pitchFamily="18" charset="0"/>
                  <a:cs typeface="Times New Roman" pitchFamily="18" charset="0"/>
                </a:rPr>
                <a:t>2</a:t>
              </a:r>
              <a:endParaRPr lang="zh-TW" altLang="en-US" sz="2000" baseline="-25000">
                <a:solidFill>
                  <a:srgbClr val="FF0000"/>
                </a:solidFill>
              </a:endParaRPr>
            </a:p>
          </p:txBody>
        </p:sp>
        <p:sp>
          <p:nvSpPr>
            <p:cNvPr id="43" name="矩形 162"/>
            <p:cNvSpPr>
              <a:spLocks noChangeArrowheads="1"/>
            </p:cNvSpPr>
            <p:nvPr/>
          </p:nvSpPr>
          <p:spPr bwMode="auto">
            <a:xfrm>
              <a:off x="1219259" y="4191000"/>
              <a:ext cx="427093"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FF0000"/>
                  </a:solidFill>
                  <a:latin typeface="Times New Roman" pitchFamily="18" charset="0"/>
                  <a:cs typeface="Times New Roman" pitchFamily="18" charset="0"/>
                </a:rPr>
                <a:t>R</a:t>
              </a:r>
              <a:r>
                <a:rPr lang="en-US" altLang="zh-TW" sz="2000" baseline="-25000">
                  <a:solidFill>
                    <a:srgbClr val="FF0000"/>
                  </a:solidFill>
                  <a:latin typeface="Times New Roman" pitchFamily="18" charset="0"/>
                  <a:cs typeface="Times New Roman" pitchFamily="18" charset="0"/>
                </a:rPr>
                <a:t>1</a:t>
              </a:r>
              <a:endParaRPr lang="zh-TW" altLang="en-US" sz="2000" baseline="-25000">
                <a:solidFill>
                  <a:srgbClr val="FF0000"/>
                </a:solidFill>
              </a:endParaRPr>
            </a:p>
          </p:txBody>
        </p:sp>
      </p:grpSp>
      <p:grpSp>
        <p:nvGrpSpPr>
          <p:cNvPr id="44" name="群組 164"/>
          <p:cNvGrpSpPr>
            <a:grpSpLocks/>
          </p:cNvGrpSpPr>
          <p:nvPr/>
        </p:nvGrpSpPr>
        <p:grpSpPr bwMode="auto">
          <a:xfrm>
            <a:off x="3935412" y="3181350"/>
            <a:ext cx="1779588" cy="1619250"/>
            <a:chOff x="6172200" y="4267200"/>
            <a:chExt cx="1779426" cy="1619310"/>
          </a:xfrm>
        </p:grpSpPr>
        <p:sp>
          <p:nvSpPr>
            <p:cNvPr id="45" name="矩形 142"/>
            <p:cNvSpPr>
              <a:spLocks noChangeArrowheads="1"/>
            </p:cNvSpPr>
            <p:nvPr/>
          </p:nvSpPr>
          <p:spPr bwMode="auto">
            <a:xfrm>
              <a:off x="6248393" y="5486445"/>
              <a:ext cx="312710"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d</a:t>
              </a:r>
              <a:endParaRPr lang="zh-TW" altLang="en-US" sz="2000"/>
            </a:p>
          </p:txBody>
        </p:sp>
        <p:sp>
          <p:nvSpPr>
            <p:cNvPr id="46" name="Line 25"/>
            <p:cNvSpPr>
              <a:spLocks noChangeShapeType="1"/>
            </p:cNvSpPr>
            <p:nvPr/>
          </p:nvSpPr>
          <p:spPr bwMode="auto">
            <a:xfrm flipV="1">
              <a:off x="6400801" y="4724399"/>
              <a:ext cx="914399" cy="7619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矩形 141"/>
            <p:cNvSpPr>
              <a:spLocks noChangeArrowheads="1"/>
            </p:cNvSpPr>
            <p:nvPr/>
          </p:nvSpPr>
          <p:spPr bwMode="auto">
            <a:xfrm>
              <a:off x="6172200" y="4267200"/>
              <a:ext cx="312710"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a</a:t>
              </a:r>
              <a:endParaRPr lang="zh-TW" altLang="en-US" sz="2000"/>
            </a:p>
          </p:txBody>
        </p:sp>
        <p:sp>
          <p:nvSpPr>
            <p:cNvPr id="48" name="Line 34"/>
            <p:cNvSpPr>
              <a:spLocks noChangeShapeType="1"/>
            </p:cNvSpPr>
            <p:nvPr/>
          </p:nvSpPr>
          <p:spPr bwMode="auto">
            <a:xfrm>
              <a:off x="7315575" y="4663368"/>
              <a:ext cx="0" cy="79222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5"/>
            <p:cNvSpPr>
              <a:spLocks noChangeShapeType="1"/>
            </p:cNvSpPr>
            <p:nvPr/>
          </p:nvSpPr>
          <p:spPr bwMode="auto">
            <a:xfrm>
              <a:off x="6346188" y="4679732"/>
              <a:ext cx="0" cy="8306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25"/>
            <p:cNvSpPr>
              <a:spLocks noChangeShapeType="1"/>
            </p:cNvSpPr>
            <p:nvPr/>
          </p:nvSpPr>
          <p:spPr bwMode="auto">
            <a:xfrm flipV="1">
              <a:off x="6402117" y="4694655"/>
              <a:ext cx="9138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AutoShape 11"/>
            <p:cNvSpPr>
              <a:spLocks noChangeArrowheads="1"/>
            </p:cNvSpPr>
            <p:nvPr/>
          </p:nvSpPr>
          <p:spPr bwMode="auto">
            <a:xfrm>
              <a:off x="6282000" y="4623636"/>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2" name="AutoShape 11"/>
            <p:cNvSpPr>
              <a:spLocks noChangeArrowheads="1"/>
            </p:cNvSpPr>
            <p:nvPr/>
          </p:nvSpPr>
          <p:spPr bwMode="auto">
            <a:xfrm>
              <a:off x="6300015" y="5424983"/>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3" name="AutoShape 11"/>
            <p:cNvSpPr>
              <a:spLocks noChangeArrowheads="1"/>
            </p:cNvSpPr>
            <p:nvPr/>
          </p:nvSpPr>
          <p:spPr bwMode="auto">
            <a:xfrm>
              <a:off x="7245470" y="5419860"/>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4" name="AutoShape 11"/>
            <p:cNvSpPr>
              <a:spLocks noChangeArrowheads="1"/>
            </p:cNvSpPr>
            <p:nvPr/>
          </p:nvSpPr>
          <p:spPr bwMode="auto">
            <a:xfrm>
              <a:off x="7257663" y="4648488"/>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5" name="Line 25"/>
            <p:cNvSpPr>
              <a:spLocks noChangeShapeType="1"/>
            </p:cNvSpPr>
            <p:nvPr/>
          </p:nvSpPr>
          <p:spPr bwMode="auto">
            <a:xfrm>
              <a:off x="6400800" y="5486398"/>
              <a:ext cx="93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矩形 143"/>
            <p:cNvSpPr>
              <a:spLocks noChangeArrowheads="1"/>
            </p:cNvSpPr>
            <p:nvPr/>
          </p:nvSpPr>
          <p:spPr bwMode="auto">
            <a:xfrm>
              <a:off x="7162710" y="4267200"/>
              <a:ext cx="298423"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e</a:t>
              </a:r>
              <a:endParaRPr lang="zh-TW" altLang="en-US" sz="2000"/>
            </a:p>
          </p:txBody>
        </p:sp>
        <p:sp>
          <p:nvSpPr>
            <p:cNvPr id="57" name="矩形 144"/>
            <p:cNvSpPr>
              <a:spLocks noChangeArrowheads="1"/>
            </p:cNvSpPr>
            <p:nvPr/>
          </p:nvSpPr>
          <p:spPr bwMode="auto">
            <a:xfrm>
              <a:off x="7162710" y="5486445"/>
              <a:ext cx="312710"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b</a:t>
              </a:r>
              <a:endParaRPr lang="zh-TW" altLang="en-US" sz="2000"/>
            </a:p>
          </p:txBody>
        </p:sp>
        <p:sp>
          <p:nvSpPr>
            <p:cNvPr id="58" name="矩形 159"/>
            <p:cNvSpPr>
              <a:spLocks noChangeArrowheads="1"/>
            </p:cNvSpPr>
            <p:nvPr/>
          </p:nvSpPr>
          <p:spPr bwMode="auto">
            <a:xfrm>
              <a:off x="6553165" y="4781569"/>
              <a:ext cx="298423"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c</a:t>
              </a:r>
              <a:endParaRPr lang="zh-TW" altLang="en-US" sz="2000"/>
            </a:p>
          </p:txBody>
        </p:sp>
        <p:sp>
          <p:nvSpPr>
            <p:cNvPr id="59" name="AutoShape 11"/>
            <p:cNvSpPr>
              <a:spLocks noChangeArrowheads="1"/>
            </p:cNvSpPr>
            <p:nvPr/>
          </p:nvSpPr>
          <p:spPr bwMode="auto">
            <a:xfrm>
              <a:off x="6804000" y="5040000"/>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0" name="矩形 109"/>
            <p:cNvSpPr>
              <a:spLocks noChangeArrowheads="1"/>
            </p:cNvSpPr>
            <p:nvPr/>
          </p:nvSpPr>
          <p:spPr bwMode="auto">
            <a:xfrm>
              <a:off x="7696061" y="5086380"/>
              <a:ext cx="255565"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f</a:t>
              </a:r>
              <a:endParaRPr lang="zh-TW" altLang="en-US" sz="2000"/>
            </a:p>
          </p:txBody>
        </p:sp>
      </p:grpSp>
      <p:grpSp>
        <p:nvGrpSpPr>
          <p:cNvPr id="61" name="群組 110"/>
          <p:cNvGrpSpPr>
            <a:grpSpLocks/>
          </p:cNvGrpSpPr>
          <p:nvPr/>
        </p:nvGrpSpPr>
        <p:grpSpPr bwMode="auto">
          <a:xfrm>
            <a:off x="4157663" y="3030537"/>
            <a:ext cx="1557337" cy="1312863"/>
            <a:chOff x="6366933" y="4143023"/>
            <a:chExt cx="1557867" cy="1312895"/>
          </a:xfrm>
        </p:grpSpPr>
        <p:sp>
          <p:nvSpPr>
            <p:cNvPr id="62" name="AutoShape 11"/>
            <p:cNvSpPr>
              <a:spLocks noChangeArrowheads="1"/>
            </p:cNvSpPr>
            <p:nvPr/>
          </p:nvSpPr>
          <p:spPr bwMode="auto">
            <a:xfrm>
              <a:off x="7806015" y="5029200"/>
              <a:ext cx="118785"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3" name="Line 25"/>
            <p:cNvSpPr>
              <a:spLocks noChangeShapeType="1"/>
            </p:cNvSpPr>
            <p:nvPr/>
          </p:nvSpPr>
          <p:spPr bwMode="auto">
            <a:xfrm flipV="1">
              <a:off x="6934200" y="5076000"/>
              <a:ext cx="914400" cy="45719"/>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手繪多邊形 107"/>
            <p:cNvSpPr/>
            <p:nvPr/>
          </p:nvSpPr>
          <p:spPr>
            <a:xfrm>
              <a:off x="6366933" y="4143023"/>
              <a:ext cx="1489582" cy="947761"/>
            </a:xfrm>
            <a:custGeom>
              <a:avLst/>
              <a:gdLst>
                <a:gd name="connsiteX0" fmla="*/ 0 w 1490134"/>
                <a:gd name="connsiteY0" fmla="*/ 541866 h 948266"/>
                <a:gd name="connsiteX1" fmla="*/ 982134 w 1490134"/>
                <a:gd name="connsiteY1" fmla="*/ 67733 h 948266"/>
                <a:gd name="connsiteX2" fmla="*/ 1490134 w 1490134"/>
                <a:gd name="connsiteY2" fmla="*/ 948266 h 948266"/>
              </a:gdLst>
              <a:ahLst/>
              <a:cxnLst>
                <a:cxn ang="0">
                  <a:pos x="connsiteX0" y="connsiteY0"/>
                </a:cxn>
                <a:cxn ang="0">
                  <a:pos x="connsiteX1" y="connsiteY1"/>
                </a:cxn>
                <a:cxn ang="0">
                  <a:pos x="connsiteX2" y="connsiteY2"/>
                </a:cxn>
              </a:cxnLst>
              <a:rect l="l" t="t" r="r" b="b"/>
              <a:pathLst>
                <a:path w="1490134" h="948266">
                  <a:moveTo>
                    <a:pt x="0" y="541866"/>
                  </a:moveTo>
                  <a:cubicBezTo>
                    <a:pt x="366889" y="270933"/>
                    <a:pt x="733778" y="0"/>
                    <a:pt x="982134" y="67733"/>
                  </a:cubicBezTo>
                  <a:cubicBezTo>
                    <a:pt x="1230490" y="135466"/>
                    <a:pt x="1360312" y="541866"/>
                    <a:pt x="1490134" y="948266"/>
                  </a:cubicBezTo>
                </a:path>
              </a:pathLst>
            </a:cu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
          <p:nvSpPr>
            <p:cNvPr id="65" name="Line 25"/>
            <p:cNvSpPr>
              <a:spLocks noChangeShapeType="1"/>
            </p:cNvSpPr>
            <p:nvPr/>
          </p:nvSpPr>
          <p:spPr bwMode="auto">
            <a:xfrm flipV="1">
              <a:off x="7315200" y="5105399"/>
              <a:ext cx="533400" cy="350519"/>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816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ppt_x"/>
                                          </p:val>
                                        </p:tav>
                                        <p:tav tm="100000">
                                          <p:val>
                                            <p:strVal val="#ppt_x"/>
                                          </p:val>
                                        </p:tav>
                                      </p:tavLst>
                                    </p:anim>
                                    <p:anim calcmode="lin" valueType="num">
                                      <p:cBhvr additive="base">
                                        <p:cTn id="2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a:latin typeface="Times New Roman" pitchFamily="18" charset="0"/>
                <a:cs typeface="Times New Roman" pitchFamily="18" charset="0"/>
              </a:rPr>
              <a:t>Euler’s </a:t>
            </a:r>
            <a:r>
              <a:rPr lang="en-US" sz="2000" b="1" dirty="0" smtClean="0">
                <a:latin typeface="Times New Roman" pitchFamily="18" charset="0"/>
                <a:cs typeface="Times New Roman" pitchFamily="18" charset="0"/>
              </a:rPr>
              <a:t>Formula:</a:t>
            </a:r>
            <a:endParaRPr lang="en-US" sz="2000" b="1" dirty="0">
              <a:latin typeface="Times New Roman" pitchFamily="18" charset="0"/>
              <a:cs typeface="Times New Roman" pitchFamily="18" charset="0"/>
            </a:endParaRPr>
          </a:p>
          <a:p>
            <a:pPr lvl="1">
              <a:spcAft>
                <a:spcPts val="0"/>
              </a:spcAft>
              <a:defRPr/>
            </a:pPr>
            <a:r>
              <a:rPr lang="en-US" sz="2000" dirty="0">
                <a:latin typeface="Times New Roman" pitchFamily="18" charset="0"/>
                <a:cs typeface="Times New Roman" pitchFamily="18" charset="0"/>
              </a:rPr>
              <a:t>A planar representation of a graph splits the plane into </a:t>
            </a:r>
            <a:r>
              <a:rPr lang="en-US" sz="2000" b="1" i="1" dirty="0">
                <a:latin typeface="Times New Roman" pitchFamily="18" charset="0"/>
                <a:cs typeface="Times New Roman" pitchFamily="18" charset="0"/>
              </a:rPr>
              <a:t>regions</a:t>
            </a:r>
            <a:r>
              <a:rPr lang="en-US" sz="2000" dirty="0">
                <a:latin typeface="Times New Roman" pitchFamily="18" charset="0"/>
                <a:cs typeface="Times New Roman" pitchFamily="18" charset="0"/>
              </a:rPr>
              <a:t>, including an unbounded region.</a:t>
            </a:r>
          </a:p>
          <a:p>
            <a:pPr marL="342900" indent="-342900">
              <a:spcAft>
                <a:spcPts val="0"/>
              </a:spcAft>
              <a:buBlip>
                <a:blip r:embed="rId2"/>
              </a:buBlip>
              <a:defRPr/>
            </a:pPr>
            <a:r>
              <a:rPr lang="en-US" altLang="zh-TW" sz="2000" b="1" spc="20" dirty="0">
                <a:latin typeface="Times New Roman" pitchFamily="18" charset="0"/>
                <a:ea typeface="DejaVu Sans" charset="0"/>
                <a:cs typeface="Times New Roman" pitchFamily="18" charset="0"/>
              </a:rPr>
              <a:t>Example: </a:t>
            </a:r>
            <a:r>
              <a:rPr lang="en-US" altLang="zh-TW" sz="2000" spc="20" dirty="0">
                <a:latin typeface="Times New Roman" pitchFamily="18" charset="0"/>
                <a:ea typeface="DejaVu Sans" charset="0"/>
                <a:cs typeface="Times New Roman" pitchFamily="18" charset="0"/>
              </a:rPr>
              <a:t>How many regions are there in the following graph?</a:t>
            </a: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sz="2000" b="1" dirty="0" smtClean="0">
              <a:latin typeface="Times New Roman" pitchFamily="18" charset="0"/>
              <a:cs typeface="Times New Roman" pitchFamily="18" charset="0"/>
            </a:endParaRPr>
          </a:p>
          <a:p>
            <a:pPr>
              <a:spcAft>
                <a:spcPts val="0"/>
              </a:spcAft>
              <a:defRPr/>
            </a:pPr>
            <a:endParaRPr lang="en-US" sz="2000" b="1" dirty="0">
              <a:latin typeface="Times New Roman" pitchFamily="18" charset="0"/>
              <a:cs typeface="Times New Roman" pitchFamily="18" charset="0"/>
            </a:endParaRPr>
          </a:p>
          <a:p>
            <a:pPr marL="342900" indent="-342900">
              <a:spcAft>
                <a:spcPts val="0"/>
              </a:spcAft>
              <a:buBlip>
                <a:blip r:embed="rId2"/>
              </a:buBlip>
              <a:defRPr/>
            </a:pPr>
            <a:endParaRPr lang="en-US" sz="2000" b="1" dirty="0" smtClean="0">
              <a:latin typeface="Times New Roman" pitchFamily="18" charset="0"/>
              <a:cs typeface="Times New Roman" pitchFamily="18" charset="0"/>
            </a:endParaRPr>
          </a:p>
          <a:p>
            <a:pPr>
              <a:spcAft>
                <a:spcPts val="0"/>
              </a:spcAft>
              <a:defRPr/>
            </a:pPr>
            <a:endParaRPr lang="en-US" sz="2000" b="1" dirty="0">
              <a:latin typeface="Times New Roman" pitchFamily="18" charset="0"/>
              <a:cs typeface="Times New Roman" pitchFamily="18" charset="0"/>
            </a:endParaRPr>
          </a:p>
          <a:p>
            <a:pPr lvl="1">
              <a:spcAft>
                <a:spcPts val="0"/>
              </a:spcAft>
              <a:defRPr/>
            </a:pPr>
            <a:r>
              <a:rPr lang="en-US" sz="2000" b="1" dirty="0" smtClean="0">
                <a:latin typeface="Times New Roman" pitchFamily="18" charset="0"/>
                <a:cs typeface="Times New Roman" pitchFamily="18" charset="0"/>
              </a:rPr>
              <a:t>Solution: </a:t>
            </a:r>
            <a:r>
              <a:rPr lang="en-US" sz="2000" dirty="0" smtClean="0">
                <a:latin typeface="Times New Roman" pitchFamily="18" charset="0"/>
                <a:cs typeface="Times New Roman" pitchFamily="18" charset="0"/>
              </a:rPr>
              <a:t>6</a:t>
            </a:r>
          </a:p>
          <a:p>
            <a:pPr marL="342900" indent="-342900">
              <a:spcAft>
                <a:spcPts val="0"/>
              </a:spcAft>
              <a:buBlip>
                <a:blip r:embed="rId2"/>
              </a:buBlip>
              <a:defRPr/>
            </a:pPr>
            <a:r>
              <a:rPr lang="en-US" sz="2000" b="1" dirty="0" smtClean="0">
                <a:latin typeface="Times New Roman" pitchFamily="18" charset="0"/>
                <a:cs typeface="Times New Roman" pitchFamily="18" charset="0"/>
              </a:rPr>
              <a:t>Theorem </a:t>
            </a:r>
            <a:r>
              <a:rPr lang="en-US" sz="2000" b="1" dirty="0">
                <a:latin typeface="Times New Roman" pitchFamily="18" charset="0"/>
                <a:cs typeface="Times New Roman" pitchFamily="18" charset="0"/>
              </a:rPr>
              <a:t>1</a:t>
            </a:r>
            <a:r>
              <a:rPr lang="en-US" sz="2000" b="1" dirty="0" smtClean="0">
                <a:latin typeface="Times New Roman" pitchFamily="18" charset="0"/>
                <a:cs typeface="Times New Roman" pitchFamily="18" charset="0"/>
              </a:rPr>
              <a:t>: </a:t>
            </a:r>
            <a:r>
              <a:rPr lang="en-US" altLang="zh-TW" sz="2000" b="1" dirty="0">
                <a:latin typeface="Times New Roman" pitchFamily="18" charset="0"/>
                <a:cs typeface="Times New Roman" pitchFamily="18" charset="0"/>
              </a:rPr>
              <a:t>(Euler’s Formula</a:t>
            </a:r>
            <a:r>
              <a:rPr lang="en-US" altLang="zh-TW" sz="2000" b="1" dirty="0" smtClean="0">
                <a:latin typeface="Times New Roman" pitchFamily="18" charset="0"/>
                <a:cs typeface="Times New Roman" pitchFamily="18" charset="0"/>
              </a:rPr>
              <a:t>)</a:t>
            </a:r>
            <a:endParaRPr lang="en-US" altLang="zh-TW" sz="2000" dirty="0" smtClean="0">
              <a:latin typeface="Times New Roman" pitchFamily="18" charset="0"/>
              <a:cs typeface="Times New Roman" pitchFamily="18" charset="0"/>
            </a:endParaRPr>
          </a:p>
          <a:p>
            <a:pPr lvl="1">
              <a:buFont typeface="Wingdings" pitchFamily="2" charset="2"/>
              <a:buNone/>
            </a:pPr>
            <a:r>
              <a:rPr lang="en-US" altLang="zh-TW" sz="2000" dirty="0">
                <a:latin typeface="Times New Roman" pitchFamily="18" charset="0"/>
                <a:cs typeface="Times New Roman" pitchFamily="18" charset="0"/>
              </a:rPr>
              <a:t>Let G be a connected planar simple graph with e edges and v vertices. Let r be the number of regions in a planar representation of G. Then r = e-v +2</a:t>
            </a:r>
            <a:r>
              <a:rPr lang="en-US" altLang="zh-TW" sz="2000" dirty="0" smtClean="0">
                <a:latin typeface="Times New Roman" pitchFamily="18" charset="0"/>
                <a:cs typeface="Times New Roman" pitchFamily="18" charset="0"/>
              </a:rPr>
              <a:t>.</a:t>
            </a:r>
          </a:p>
          <a:p>
            <a:pPr marL="342900" indent="-342900">
              <a:buBlip>
                <a:blip r:embed="rId2"/>
              </a:buBlip>
            </a:pPr>
            <a:r>
              <a:rPr lang="en-US" altLang="zh-TW" sz="2000" b="1" dirty="0">
                <a:latin typeface="Times New Roman" pitchFamily="18" charset="0"/>
                <a:cs typeface="Times New Roman" pitchFamily="18" charset="0"/>
              </a:rPr>
              <a:t>Example 4: </a:t>
            </a:r>
            <a:r>
              <a:rPr lang="en-US" altLang="zh-TW" sz="2000" dirty="0">
                <a:latin typeface="Times New Roman" pitchFamily="18" charset="0"/>
                <a:cs typeface="Times New Roman" pitchFamily="18" charset="0"/>
              </a:rPr>
              <a:t>Suppose that a connected planar graph has 20 vertices, each of degree 3. Into how many regions does a representation of this planar graph split the plane?</a:t>
            </a:r>
          </a:p>
          <a:p>
            <a:pPr lvl="1"/>
            <a:r>
              <a:rPr lang="en-US" sz="2000" b="1" dirty="0">
                <a:latin typeface="Times New Roman" pitchFamily="18" charset="0"/>
                <a:cs typeface="Times New Roman" pitchFamily="18" charset="0"/>
              </a:rPr>
              <a:t>Solution: </a:t>
            </a:r>
            <a:r>
              <a:rPr lang="en-US" altLang="zh-TW" sz="2000" i="1" dirty="0">
                <a:latin typeface="Times New Roman" pitchFamily="18" charset="0"/>
                <a:cs typeface="Times New Roman" pitchFamily="18" charset="0"/>
              </a:rPr>
              <a:t>v </a:t>
            </a:r>
            <a:r>
              <a:rPr lang="en-US" altLang="zh-TW" sz="2000" dirty="0">
                <a:latin typeface="Times New Roman" pitchFamily="18" charset="0"/>
                <a:cs typeface="Times New Roman" pitchFamily="18" charset="0"/>
              </a:rPr>
              <a:t>= 20, 2</a:t>
            </a:r>
            <a:r>
              <a:rPr lang="en-US" altLang="zh-TW" sz="2000" i="1" dirty="0">
                <a:latin typeface="Times New Roman" pitchFamily="18" charset="0"/>
                <a:cs typeface="Times New Roman" pitchFamily="18" charset="0"/>
              </a:rPr>
              <a:t>e </a:t>
            </a:r>
            <a:r>
              <a:rPr lang="en-US" altLang="zh-TW" sz="2000" dirty="0">
                <a:latin typeface="Times New Roman" pitchFamily="18" charset="0"/>
                <a:cs typeface="Times New Roman" pitchFamily="18" charset="0"/>
              </a:rPr>
              <a:t>= 3</a:t>
            </a:r>
            <a:r>
              <a:rPr lang="en-US" altLang="zh-TW" sz="2000" dirty="0">
                <a:latin typeface="Times New Roman" pitchFamily="18" charset="0"/>
                <a:cs typeface="Times New Roman" pitchFamily="18" charset="0"/>
                <a:sym typeface="Symbol" pitchFamily="18" charset="2"/>
              </a:rPr>
              <a:t></a:t>
            </a:r>
            <a:r>
              <a:rPr lang="en-US" altLang="zh-TW" sz="2000" dirty="0">
                <a:latin typeface="Times New Roman" pitchFamily="18" charset="0"/>
                <a:cs typeface="Times New Roman" pitchFamily="18" charset="0"/>
              </a:rPr>
              <a:t>20 = 60, </a:t>
            </a:r>
            <a:r>
              <a:rPr lang="en-US" altLang="zh-TW" sz="2000" i="1" dirty="0">
                <a:latin typeface="Times New Roman" pitchFamily="18" charset="0"/>
                <a:cs typeface="Times New Roman" pitchFamily="18" charset="0"/>
              </a:rPr>
              <a:t>e </a:t>
            </a:r>
            <a:r>
              <a:rPr lang="en-US" altLang="zh-TW" sz="2000" dirty="0">
                <a:latin typeface="Times New Roman" pitchFamily="18" charset="0"/>
                <a:cs typeface="Times New Roman" pitchFamily="18" charset="0"/>
              </a:rPr>
              <a:t>= 30</a:t>
            </a:r>
          </a:p>
          <a:p>
            <a:pPr lvl="1"/>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r </a:t>
            </a: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+2 = 30-20+2 = 12</a:t>
            </a:r>
            <a:endParaRPr lang="zh-TW" alt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altLang="zh-TW" sz="2000" dirty="0">
              <a:latin typeface="Times New Roman" pitchFamily="18"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52</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8.7 Planar Graphs</a:t>
            </a:r>
          </a:p>
        </p:txBody>
      </p:sp>
      <p:sp>
        <p:nvSpPr>
          <p:cNvPr id="6" name="Line 25"/>
          <p:cNvSpPr>
            <a:spLocks noChangeShapeType="1"/>
          </p:cNvSpPr>
          <p:nvPr/>
        </p:nvSpPr>
        <p:spPr bwMode="auto">
          <a:xfrm>
            <a:off x="2667000" y="2362200"/>
            <a:ext cx="0" cy="10906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25"/>
          <p:cNvSpPr>
            <a:spLocks noChangeShapeType="1"/>
          </p:cNvSpPr>
          <p:nvPr/>
        </p:nvSpPr>
        <p:spPr bwMode="auto">
          <a:xfrm>
            <a:off x="2743200" y="2362200"/>
            <a:ext cx="9906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5"/>
          <p:cNvSpPr>
            <a:spLocks noChangeShapeType="1"/>
          </p:cNvSpPr>
          <p:nvPr/>
        </p:nvSpPr>
        <p:spPr bwMode="auto">
          <a:xfrm>
            <a:off x="2743200" y="3429000"/>
            <a:ext cx="936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5"/>
          <p:cNvSpPr>
            <a:spLocks noChangeShapeType="1"/>
          </p:cNvSpPr>
          <p:nvPr/>
        </p:nvSpPr>
        <p:spPr bwMode="auto">
          <a:xfrm flipV="1">
            <a:off x="2740025" y="2286000"/>
            <a:ext cx="1908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 name="群組 53"/>
          <p:cNvGrpSpPr>
            <a:grpSpLocks/>
          </p:cNvGrpSpPr>
          <p:nvPr/>
        </p:nvGrpSpPr>
        <p:grpSpPr bwMode="auto">
          <a:xfrm>
            <a:off x="2849562" y="2209800"/>
            <a:ext cx="1798638" cy="1085850"/>
            <a:chOff x="1143000" y="2819400"/>
            <a:chExt cx="1798638" cy="1085850"/>
          </a:xfrm>
        </p:grpSpPr>
        <p:sp>
          <p:nvSpPr>
            <p:cNvPr id="11" name="矩形 39"/>
            <p:cNvSpPr>
              <a:spLocks noChangeArrowheads="1"/>
            </p:cNvSpPr>
            <p:nvPr/>
          </p:nvSpPr>
          <p:spPr bwMode="auto">
            <a:xfrm>
              <a:off x="1143000" y="3429000"/>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FF0000"/>
                  </a:solidFill>
                  <a:latin typeface="Times New Roman" pitchFamily="18" charset="0"/>
                  <a:cs typeface="Times New Roman" pitchFamily="18" charset="0"/>
                </a:rPr>
                <a:t>R</a:t>
              </a:r>
              <a:r>
                <a:rPr lang="en-US" altLang="zh-TW" sz="2000" baseline="-25000">
                  <a:solidFill>
                    <a:srgbClr val="FF0000"/>
                  </a:solidFill>
                  <a:latin typeface="Times New Roman" pitchFamily="18" charset="0"/>
                  <a:cs typeface="Times New Roman" pitchFamily="18" charset="0"/>
                </a:rPr>
                <a:t>1</a:t>
              </a:r>
              <a:endParaRPr lang="zh-TW" altLang="en-US" sz="2000" baseline="-25000">
                <a:solidFill>
                  <a:srgbClr val="FF0000"/>
                </a:solidFill>
              </a:endParaRPr>
            </a:p>
          </p:txBody>
        </p:sp>
        <p:sp>
          <p:nvSpPr>
            <p:cNvPr id="12" name="矩形 47"/>
            <p:cNvSpPr>
              <a:spLocks noChangeArrowheads="1"/>
            </p:cNvSpPr>
            <p:nvPr/>
          </p:nvSpPr>
          <p:spPr bwMode="auto">
            <a:xfrm>
              <a:off x="1600200" y="3124200"/>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FF0000"/>
                  </a:solidFill>
                  <a:latin typeface="Times New Roman" pitchFamily="18" charset="0"/>
                  <a:cs typeface="Times New Roman" pitchFamily="18" charset="0"/>
                </a:rPr>
                <a:t>R</a:t>
              </a:r>
              <a:r>
                <a:rPr lang="en-US" altLang="zh-TW" sz="2000" baseline="-25000">
                  <a:solidFill>
                    <a:srgbClr val="FF0000"/>
                  </a:solidFill>
                  <a:latin typeface="Times New Roman" pitchFamily="18" charset="0"/>
                  <a:cs typeface="Times New Roman" pitchFamily="18" charset="0"/>
                </a:rPr>
                <a:t>2</a:t>
              </a:r>
              <a:endParaRPr lang="zh-TW" altLang="en-US" sz="2000" baseline="-25000">
                <a:solidFill>
                  <a:srgbClr val="FF0000"/>
                </a:solidFill>
              </a:endParaRPr>
            </a:p>
          </p:txBody>
        </p:sp>
        <p:sp>
          <p:nvSpPr>
            <p:cNvPr id="13" name="矩形 49"/>
            <p:cNvSpPr>
              <a:spLocks noChangeArrowheads="1"/>
            </p:cNvSpPr>
            <p:nvPr/>
          </p:nvSpPr>
          <p:spPr bwMode="auto">
            <a:xfrm>
              <a:off x="2514600" y="2819400"/>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FF0000"/>
                  </a:solidFill>
                  <a:latin typeface="Times New Roman" pitchFamily="18" charset="0"/>
                  <a:cs typeface="Times New Roman" pitchFamily="18" charset="0"/>
                </a:rPr>
                <a:t>R</a:t>
              </a:r>
              <a:r>
                <a:rPr lang="en-US" altLang="zh-TW" sz="2000" baseline="-25000">
                  <a:solidFill>
                    <a:srgbClr val="FF0000"/>
                  </a:solidFill>
                  <a:latin typeface="Times New Roman" pitchFamily="18" charset="0"/>
                  <a:cs typeface="Times New Roman" pitchFamily="18" charset="0"/>
                </a:rPr>
                <a:t>4</a:t>
              </a:r>
              <a:endParaRPr lang="zh-TW" altLang="en-US" sz="2000" baseline="-25000">
                <a:solidFill>
                  <a:srgbClr val="FF0000"/>
                </a:solidFill>
              </a:endParaRPr>
            </a:p>
          </p:txBody>
        </p:sp>
        <p:sp>
          <p:nvSpPr>
            <p:cNvPr id="14" name="矩形 51"/>
            <p:cNvSpPr>
              <a:spLocks noChangeArrowheads="1"/>
            </p:cNvSpPr>
            <p:nvPr/>
          </p:nvSpPr>
          <p:spPr bwMode="auto">
            <a:xfrm>
              <a:off x="2057400" y="3124200"/>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dirty="0">
                  <a:solidFill>
                    <a:srgbClr val="FF0000"/>
                  </a:solidFill>
                  <a:latin typeface="Times New Roman" pitchFamily="18" charset="0"/>
                  <a:cs typeface="Times New Roman" pitchFamily="18" charset="0"/>
                </a:rPr>
                <a:t>R</a:t>
              </a:r>
              <a:r>
                <a:rPr lang="en-US" altLang="zh-TW" sz="2000" baseline="-25000" dirty="0">
                  <a:solidFill>
                    <a:srgbClr val="FF0000"/>
                  </a:solidFill>
                  <a:latin typeface="Times New Roman" pitchFamily="18" charset="0"/>
                  <a:cs typeface="Times New Roman" pitchFamily="18" charset="0"/>
                </a:rPr>
                <a:t>3</a:t>
              </a:r>
              <a:endParaRPr lang="zh-TW" altLang="en-US" sz="2000" baseline="-25000" dirty="0">
                <a:solidFill>
                  <a:srgbClr val="FF0000"/>
                </a:solidFill>
              </a:endParaRPr>
            </a:p>
          </p:txBody>
        </p:sp>
        <p:sp>
          <p:nvSpPr>
            <p:cNvPr id="15" name="矩形 52"/>
            <p:cNvSpPr>
              <a:spLocks noChangeArrowheads="1"/>
            </p:cNvSpPr>
            <p:nvPr/>
          </p:nvSpPr>
          <p:spPr bwMode="auto">
            <a:xfrm>
              <a:off x="2514600" y="3505200"/>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FF0000"/>
                  </a:solidFill>
                  <a:latin typeface="Times New Roman" pitchFamily="18" charset="0"/>
                  <a:cs typeface="Times New Roman" pitchFamily="18" charset="0"/>
                </a:rPr>
                <a:t>R</a:t>
              </a:r>
              <a:r>
                <a:rPr lang="en-US" altLang="zh-TW" sz="2000" baseline="-25000">
                  <a:solidFill>
                    <a:srgbClr val="FF0000"/>
                  </a:solidFill>
                  <a:latin typeface="Times New Roman" pitchFamily="18" charset="0"/>
                  <a:cs typeface="Times New Roman" pitchFamily="18" charset="0"/>
                </a:rPr>
                <a:t>5</a:t>
              </a:r>
              <a:endParaRPr lang="zh-TW" altLang="en-US" sz="2000" baseline="-25000">
                <a:solidFill>
                  <a:srgbClr val="FF0000"/>
                </a:solidFill>
              </a:endParaRPr>
            </a:p>
          </p:txBody>
        </p:sp>
      </p:grpSp>
      <p:sp>
        <p:nvSpPr>
          <p:cNvPr id="16" name="Line 34"/>
          <p:cNvSpPr>
            <a:spLocks noChangeShapeType="1"/>
          </p:cNvSpPr>
          <p:nvPr/>
        </p:nvSpPr>
        <p:spPr bwMode="auto">
          <a:xfrm>
            <a:off x="3733800" y="2362200"/>
            <a:ext cx="0" cy="10366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25"/>
          <p:cNvSpPr>
            <a:spLocks noChangeShapeType="1"/>
          </p:cNvSpPr>
          <p:nvPr/>
        </p:nvSpPr>
        <p:spPr bwMode="auto">
          <a:xfrm>
            <a:off x="3810000" y="3429000"/>
            <a:ext cx="936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34"/>
          <p:cNvSpPr>
            <a:spLocks noChangeShapeType="1"/>
          </p:cNvSpPr>
          <p:nvPr/>
        </p:nvSpPr>
        <p:spPr bwMode="auto">
          <a:xfrm flipH="1">
            <a:off x="4724400" y="2286000"/>
            <a:ext cx="0" cy="10969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25"/>
          <p:cNvSpPr>
            <a:spLocks noChangeShapeType="1"/>
          </p:cNvSpPr>
          <p:nvPr/>
        </p:nvSpPr>
        <p:spPr bwMode="auto">
          <a:xfrm flipV="1">
            <a:off x="3733800" y="2819400"/>
            <a:ext cx="990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5"/>
          <p:cNvSpPr>
            <a:spLocks noChangeShapeType="1"/>
          </p:cNvSpPr>
          <p:nvPr/>
        </p:nvSpPr>
        <p:spPr bwMode="auto">
          <a:xfrm>
            <a:off x="3733800" y="2286000"/>
            <a:ext cx="9906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AutoShape 11"/>
          <p:cNvSpPr>
            <a:spLocks noChangeArrowheads="1"/>
          </p:cNvSpPr>
          <p:nvPr/>
        </p:nvSpPr>
        <p:spPr bwMode="auto">
          <a:xfrm>
            <a:off x="2624138" y="2243137"/>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2" name="AutoShape 11"/>
          <p:cNvSpPr>
            <a:spLocks noChangeArrowheads="1"/>
          </p:cNvSpPr>
          <p:nvPr/>
        </p:nvSpPr>
        <p:spPr bwMode="auto">
          <a:xfrm>
            <a:off x="2624138" y="3386137"/>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3" name="AutoShape 11"/>
          <p:cNvSpPr>
            <a:spLocks noChangeArrowheads="1"/>
          </p:cNvSpPr>
          <p:nvPr/>
        </p:nvSpPr>
        <p:spPr bwMode="auto">
          <a:xfrm>
            <a:off x="3690938" y="3386137"/>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4" name="AutoShape 11"/>
          <p:cNvSpPr>
            <a:spLocks noChangeArrowheads="1"/>
          </p:cNvSpPr>
          <p:nvPr/>
        </p:nvSpPr>
        <p:spPr bwMode="auto">
          <a:xfrm>
            <a:off x="3657600" y="2243137"/>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5" name="AutoShape 11"/>
          <p:cNvSpPr>
            <a:spLocks noChangeArrowheads="1"/>
          </p:cNvSpPr>
          <p:nvPr/>
        </p:nvSpPr>
        <p:spPr bwMode="auto">
          <a:xfrm>
            <a:off x="4648200" y="3386137"/>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6" name="AutoShape 11"/>
          <p:cNvSpPr>
            <a:spLocks noChangeArrowheads="1"/>
          </p:cNvSpPr>
          <p:nvPr/>
        </p:nvSpPr>
        <p:spPr bwMode="auto">
          <a:xfrm>
            <a:off x="4681538" y="2776537"/>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7" name="AutoShape 11"/>
          <p:cNvSpPr>
            <a:spLocks noChangeArrowheads="1"/>
          </p:cNvSpPr>
          <p:nvPr/>
        </p:nvSpPr>
        <p:spPr bwMode="auto">
          <a:xfrm>
            <a:off x="4648200" y="2243137"/>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Tree>
    <p:extLst>
      <p:ext uri="{BB962C8B-B14F-4D97-AF65-F5344CB8AC3E}">
        <p14:creationId xmlns:p14="http://schemas.microsoft.com/office/powerpoint/2010/main" val="1816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3"/>
              </a:buBlip>
              <a:defRPr/>
            </a:pPr>
            <a:r>
              <a:rPr lang="en-US" sz="2000" b="1" dirty="0">
                <a:latin typeface="Times New Roman" pitchFamily="18" charset="0"/>
                <a:cs typeface="Times New Roman" pitchFamily="18" charset="0"/>
              </a:rPr>
              <a:t>Corollary </a:t>
            </a:r>
            <a:r>
              <a:rPr lang="en-US" sz="2000" b="1" dirty="0" smtClean="0">
                <a:latin typeface="Times New Roman" pitchFamily="18" charset="0"/>
                <a:cs typeface="Times New Roman" pitchFamily="18" charset="0"/>
              </a:rPr>
              <a:t>1: </a:t>
            </a:r>
            <a:endParaRPr lang="en-US" altLang="zh-TW" sz="2000" dirty="0" smtClean="0">
              <a:latin typeface="Times New Roman" pitchFamily="18" charset="0"/>
              <a:cs typeface="Times New Roman" pitchFamily="18" charset="0"/>
            </a:endParaRPr>
          </a:p>
          <a:p>
            <a:pPr lvl="1"/>
            <a:r>
              <a:rPr lang="en-US" altLang="zh-TW" sz="2000" dirty="0">
                <a:solidFill>
                  <a:srgbClr val="000000"/>
                </a:solidFill>
                <a:latin typeface="Times New Roman" pitchFamily="18" charset="0"/>
                <a:cs typeface="Times New Roman" pitchFamily="18" charset="0"/>
              </a:rPr>
              <a:t>If </a:t>
            </a:r>
            <a:r>
              <a:rPr lang="en-US" altLang="zh-TW" sz="2000" i="1" dirty="0">
                <a:latin typeface="Times New Roman" pitchFamily="18" charset="0"/>
                <a:cs typeface="Times New Roman" pitchFamily="18" charset="0"/>
              </a:rPr>
              <a:t>G</a:t>
            </a:r>
            <a:r>
              <a:rPr lang="en-US" altLang="zh-TW" sz="2000" dirty="0">
                <a:solidFill>
                  <a:srgbClr val="000000"/>
                </a:solidFill>
                <a:latin typeface="Times New Roman" pitchFamily="18" charset="0"/>
                <a:cs typeface="Times New Roman" pitchFamily="18" charset="0"/>
              </a:rPr>
              <a:t> is a connected planar simple graph with </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 </a:t>
            </a:r>
            <a:r>
              <a:rPr lang="en-US" altLang="zh-TW" sz="2000" dirty="0">
                <a:solidFill>
                  <a:srgbClr val="000000"/>
                </a:solidFill>
                <a:latin typeface="Times New Roman" pitchFamily="18" charset="0"/>
                <a:cs typeface="Times New Roman" pitchFamily="18" charset="0"/>
              </a:rPr>
              <a:t>edges and </a:t>
            </a:r>
            <a:r>
              <a:rPr lang="en-US" altLang="zh-TW" sz="2000" i="1" dirty="0">
                <a:latin typeface="Times New Roman" pitchFamily="18" charset="0"/>
                <a:cs typeface="Times New Roman" pitchFamily="18" charset="0"/>
              </a:rPr>
              <a:t>v</a:t>
            </a:r>
            <a:r>
              <a:rPr lang="en-US" altLang="zh-TW" sz="2000" dirty="0">
                <a:solidFill>
                  <a:srgbClr val="000000"/>
                </a:solidFill>
                <a:latin typeface="Times New Roman" pitchFamily="18" charset="0"/>
                <a:cs typeface="Times New Roman" pitchFamily="18" charset="0"/>
              </a:rPr>
              <a:t> vertices, where </a:t>
            </a:r>
            <a:r>
              <a:rPr lang="en-US" altLang="zh-TW" sz="2000" i="1" dirty="0">
                <a:latin typeface="Times New Roman" pitchFamily="18" charset="0"/>
                <a:cs typeface="Times New Roman" pitchFamily="18" charset="0"/>
              </a:rPr>
              <a:t>v </a:t>
            </a:r>
            <a:r>
              <a:rPr lang="en-US" altLang="zh-TW" sz="2000" dirty="0">
                <a:solidFill>
                  <a:srgbClr val="000000"/>
                </a:solidFill>
                <a:latin typeface="Times New Roman" pitchFamily="18" charset="0"/>
                <a:cs typeface="Times New Roman" pitchFamily="18" charset="0"/>
                <a:sym typeface="Symbol" pitchFamily="18" charset="2"/>
              </a:rPr>
              <a:t> </a:t>
            </a:r>
            <a:r>
              <a:rPr lang="en-US" altLang="zh-TW" sz="2000" dirty="0">
                <a:latin typeface="Times New Roman" pitchFamily="18" charset="0"/>
                <a:cs typeface="Times New Roman" pitchFamily="18" charset="0"/>
              </a:rPr>
              <a:t>3</a:t>
            </a:r>
            <a:r>
              <a:rPr lang="en-US" altLang="zh-TW" sz="2000" dirty="0">
                <a:solidFill>
                  <a:srgbClr val="000000"/>
                </a:solidFill>
                <a:latin typeface="Times New Roman" pitchFamily="18" charset="0"/>
                <a:cs typeface="Times New Roman" pitchFamily="18" charset="0"/>
              </a:rPr>
              <a:t>, then </a:t>
            </a:r>
            <a:r>
              <a:rPr lang="en-US" altLang="zh-TW" sz="2000" i="1" dirty="0">
                <a:solidFill>
                  <a:srgbClr val="FF0000"/>
                </a:solidFill>
                <a:latin typeface="Times New Roman" pitchFamily="18" charset="0"/>
                <a:cs typeface="Times New Roman" pitchFamily="18" charset="0"/>
              </a:rPr>
              <a:t>e </a:t>
            </a:r>
            <a:r>
              <a:rPr lang="en-US" altLang="zh-TW" sz="2000" dirty="0">
                <a:solidFill>
                  <a:srgbClr val="FF0000"/>
                </a:solidFill>
                <a:latin typeface="Times New Roman" pitchFamily="18" charset="0"/>
                <a:cs typeface="Times New Roman" pitchFamily="18" charset="0"/>
                <a:sym typeface="Symbol" pitchFamily="18" charset="2"/>
              </a:rPr>
              <a:t></a:t>
            </a:r>
            <a:r>
              <a:rPr lang="en-US" altLang="zh-TW" sz="2000" dirty="0">
                <a:solidFill>
                  <a:srgbClr val="FF0000"/>
                </a:solidFill>
                <a:latin typeface="Times New Roman" pitchFamily="18" charset="0"/>
                <a:cs typeface="Times New Roman" pitchFamily="18" charset="0"/>
              </a:rPr>
              <a:t> 3</a:t>
            </a:r>
            <a:r>
              <a:rPr lang="en-US" altLang="zh-TW" sz="2000" i="1" dirty="0">
                <a:solidFill>
                  <a:srgbClr val="FF0000"/>
                </a:solidFill>
                <a:latin typeface="Times New Roman" pitchFamily="18" charset="0"/>
                <a:cs typeface="Times New Roman" pitchFamily="18" charset="0"/>
              </a:rPr>
              <a:t>v </a:t>
            </a:r>
            <a:r>
              <a:rPr lang="en-US" altLang="zh-TW" sz="2000" dirty="0">
                <a:solidFill>
                  <a:srgbClr val="FF0000"/>
                </a:solidFill>
                <a:latin typeface="Times New Roman" pitchFamily="18" charset="0"/>
                <a:cs typeface="Times New Roman" pitchFamily="18" charset="0"/>
              </a:rPr>
              <a:t>- 6</a:t>
            </a:r>
            <a:r>
              <a:rPr lang="en-US" altLang="zh-TW" sz="2000" dirty="0">
                <a:latin typeface="Times New Roman" pitchFamily="18" charset="0"/>
                <a:cs typeface="Times New Roman" pitchFamily="18" charset="0"/>
              </a:rPr>
              <a:t>.</a:t>
            </a:r>
          </a:p>
          <a:p>
            <a:pPr marL="342900" indent="-342900">
              <a:spcAft>
                <a:spcPts val="0"/>
              </a:spcAft>
              <a:buBlip>
                <a:blip r:embed="rId3"/>
              </a:buBlip>
              <a:defRPr/>
            </a:pPr>
            <a:r>
              <a:rPr lang="en-US" altLang="zh-TW" sz="2000" b="1" spc="20" dirty="0" smtClean="0">
                <a:latin typeface="Times New Roman" pitchFamily="18" charset="0"/>
                <a:ea typeface="DejaVu Sans" charset="0"/>
                <a:cs typeface="Times New Roman" pitchFamily="18" charset="0"/>
              </a:rPr>
              <a:t>Example 5: </a:t>
            </a:r>
            <a:r>
              <a:rPr lang="en-US" altLang="zh-TW" sz="2000" dirty="0">
                <a:solidFill>
                  <a:srgbClr val="000000"/>
                </a:solidFill>
                <a:latin typeface="Times New Roman" pitchFamily="18" charset="0"/>
                <a:cs typeface="Times New Roman" pitchFamily="18" charset="0"/>
              </a:rPr>
              <a:t>Show that </a:t>
            </a:r>
            <a:r>
              <a:rPr lang="en-US" altLang="zh-TW" sz="2000" i="1" dirty="0">
                <a:solidFill>
                  <a:srgbClr val="000000"/>
                </a:solidFill>
                <a:latin typeface="Times New Roman" pitchFamily="18" charset="0"/>
                <a:cs typeface="Times New Roman" pitchFamily="18" charset="0"/>
              </a:rPr>
              <a:t>K</a:t>
            </a:r>
            <a:r>
              <a:rPr lang="en-US" altLang="zh-TW" sz="2000" baseline="-25000" dirty="0">
                <a:solidFill>
                  <a:srgbClr val="000000"/>
                </a:solidFill>
                <a:latin typeface="Times New Roman" pitchFamily="18" charset="0"/>
                <a:cs typeface="Times New Roman" pitchFamily="18" charset="0"/>
              </a:rPr>
              <a:t>5</a:t>
            </a:r>
            <a:r>
              <a:rPr lang="en-US" altLang="zh-TW" sz="2000" dirty="0">
                <a:solidFill>
                  <a:srgbClr val="000000"/>
                </a:solidFill>
                <a:latin typeface="Times New Roman" pitchFamily="18" charset="0"/>
                <a:cs typeface="Times New Roman" pitchFamily="18" charset="0"/>
              </a:rPr>
              <a:t> is </a:t>
            </a:r>
            <a:r>
              <a:rPr lang="en-US" altLang="zh-TW" sz="2000" dirty="0" err="1">
                <a:solidFill>
                  <a:srgbClr val="000000"/>
                </a:solidFill>
                <a:latin typeface="Times New Roman" pitchFamily="18" charset="0"/>
                <a:cs typeface="Times New Roman" pitchFamily="18" charset="0"/>
              </a:rPr>
              <a:t>nonplanar</a:t>
            </a:r>
            <a:endParaRPr lang="en-US" altLang="zh-TW" sz="2000" spc="20" dirty="0">
              <a:latin typeface="Times New Roman" pitchFamily="18" charset="0"/>
              <a:ea typeface="DejaVu Sans" charset="0"/>
              <a:cs typeface="Times New Roman" pitchFamily="18" charset="0"/>
            </a:endParaRPr>
          </a:p>
          <a:p>
            <a:pPr lvl="1">
              <a:spcAft>
                <a:spcPts val="0"/>
              </a:spcAft>
              <a:defRPr/>
            </a:pPr>
            <a:r>
              <a:rPr lang="en-US" sz="2000" b="1" dirty="0">
                <a:latin typeface="Times New Roman" pitchFamily="18" charset="0"/>
                <a:cs typeface="Times New Roman" pitchFamily="18" charset="0"/>
              </a:rPr>
              <a:t>Solution</a:t>
            </a:r>
            <a:r>
              <a:rPr lang="en-US" sz="2000" b="1" dirty="0" smtClean="0">
                <a:latin typeface="Times New Roman" pitchFamily="18" charset="0"/>
                <a:cs typeface="Times New Roman" pitchFamily="18" charset="0"/>
              </a:rPr>
              <a:t>: </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 5, </a:t>
            </a:r>
            <a:r>
              <a:rPr lang="en-US" altLang="zh-TW" sz="2000" i="1" dirty="0">
                <a:latin typeface="Times New Roman" pitchFamily="18" charset="0"/>
                <a:cs typeface="Times New Roman" pitchFamily="18" charset="0"/>
              </a:rPr>
              <a:t>e </a:t>
            </a:r>
            <a:r>
              <a:rPr lang="en-US" altLang="zh-TW" sz="2000" dirty="0">
                <a:latin typeface="Times New Roman" pitchFamily="18" charset="0"/>
                <a:cs typeface="Times New Roman" pitchFamily="18" charset="0"/>
              </a:rPr>
              <a:t>= 10,  but 3</a:t>
            </a:r>
            <a:r>
              <a:rPr lang="en-US" altLang="zh-TW" sz="2000" i="1" dirty="0">
                <a:latin typeface="Times New Roman" pitchFamily="18" charset="0"/>
                <a:cs typeface="Times New Roman" pitchFamily="18" charset="0"/>
              </a:rPr>
              <a:t>v </a:t>
            </a:r>
            <a:r>
              <a:rPr lang="en-US" altLang="zh-TW" sz="2000" dirty="0">
                <a:latin typeface="Symbol" pitchFamily="18" charset="2"/>
                <a:cs typeface="Times New Roman" pitchFamily="18" charset="0"/>
              </a:rPr>
              <a:t>-</a:t>
            </a:r>
            <a:r>
              <a:rPr lang="en-US" altLang="zh-TW" sz="2000" dirty="0">
                <a:latin typeface="Times New Roman" pitchFamily="18" charset="0"/>
                <a:cs typeface="Times New Roman" pitchFamily="18" charset="0"/>
              </a:rPr>
              <a:t> 6 = 9. </a:t>
            </a:r>
            <a:endParaRPr lang="zh-TW" altLang="en-US" sz="2000" dirty="0">
              <a:latin typeface="Times New Roman" pitchFamily="18" charset="0"/>
              <a:cs typeface="Times New Roman" pitchFamily="18" charset="0"/>
            </a:endParaRPr>
          </a:p>
          <a:p>
            <a:pPr marL="342900" indent="-342900">
              <a:spcAft>
                <a:spcPts val="0"/>
              </a:spcAft>
              <a:buBlip>
                <a:blip r:embed="rId3"/>
              </a:buBlip>
              <a:defRPr/>
            </a:pPr>
            <a:r>
              <a:rPr lang="en-US" altLang="zh-TW" sz="2000" b="1" dirty="0">
                <a:latin typeface="Times New Roman" pitchFamily="18" charset="0"/>
                <a:cs typeface="Times New Roman" pitchFamily="18" charset="0"/>
              </a:rPr>
              <a:t>Corollary </a:t>
            </a:r>
            <a:r>
              <a:rPr lang="en-US" altLang="zh-TW" sz="2000" b="1" dirty="0" smtClean="0">
                <a:latin typeface="Times New Roman" pitchFamily="18" charset="0"/>
                <a:cs typeface="Times New Roman" pitchFamily="18" charset="0"/>
              </a:rPr>
              <a:t>2:</a:t>
            </a:r>
          </a:p>
          <a:p>
            <a:pPr lvl="1">
              <a:spcAft>
                <a:spcPts val="0"/>
              </a:spcAft>
              <a:defRPr/>
            </a:pPr>
            <a:r>
              <a:rPr lang="en-US" altLang="zh-TW" sz="2000" dirty="0" smtClean="0">
                <a:latin typeface="Times New Roman" pitchFamily="18" charset="0"/>
                <a:cs typeface="Times New Roman" pitchFamily="18" charset="0"/>
              </a:rPr>
              <a:t>If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 is a connected planar simple graph, then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 has a vertex of degree </a:t>
            </a:r>
            <a:r>
              <a:rPr lang="en-US" altLang="zh-TW" sz="2000" dirty="0">
                <a:latin typeface="Times New Roman" pitchFamily="18" charset="0"/>
                <a:cs typeface="Times New Roman" pitchFamily="18" charset="0"/>
                <a:sym typeface="Symbol" pitchFamily="18" charset="2"/>
              </a:rPr>
              <a:t></a:t>
            </a:r>
            <a:r>
              <a:rPr lang="en-US" altLang="zh-TW" sz="2000" dirty="0">
                <a:latin typeface="Times New Roman" pitchFamily="18" charset="0"/>
                <a:cs typeface="Times New Roman" pitchFamily="18" charset="0"/>
              </a:rPr>
              <a:t> 5.</a:t>
            </a:r>
          </a:p>
          <a:p>
            <a:pPr lvl="1">
              <a:spcAft>
                <a:spcPts val="0"/>
              </a:spcAft>
              <a:defRPr/>
            </a:pPr>
            <a:r>
              <a:rPr lang="en-US" altLang="zh-TW" sz="2000" b="1" spc="20" dirty="0" smtClean="0">
                <a:latin typeface="Times New Roman" pitchFamily="18" charset="0"/>
                <a:ea typeface="DejaVu Sans" charset="0"/>
                <a:cs typeface="Times New Roman" pitchFamily="18" charset="0"/>
              </a:rPr>
              <a:t>Proof: </a:t>
            </a:r>
            <a:r>
              <a:rPr lang="en-US" altLang="zh-TW" sz="2000" dirty="0">
                <a:latin typeface="Times New Roman" pitchFamily="18" charset="0"/>
                <a:cs typeface="Times New Roman" pitchFamily="18" charset="0"/>
              </a:rPr>
              <a:t>Let </a:t>
            </a:r>
            <a:r>
              <a:rPr lang="en-US" altLang="zh-TW" sz="2000" i="1" dirty="0">
                <a:latin typeface="Times New Roman" pitchFamily="18" charset="0"/>
                <a:cs typeface="Times New Roman" pitchFamily="18" charset="0"/>
              </a:rPr>
              <a:t>G</a:t>
            </a:r>
            <a:r>
              <a:rPr lang="en-US" altLang="zh-TW" sz="2000" dirty="0">
                <a:latin typeface="Times New Roman" pitchFamily="18" charset="0"/>
                <a:cs typeface="Times New Roman" pitchFamily="18" charset="0"/>
              </a:rPr>
              <a:t> be a planar graph of </a:t>
            </a:r>
            <a:r>
              <a:rPr lang="en-US" altLang="zh-TW" sz="2000" i="1" dirty="0">
                <a:latin typeface="Times New Roman" pitchFamily="18" charset="0"/>
                <a:cs typeface="Times New Roman" pitchFamily="18" charset="0"/>
              </a:rPr>
              <a:t>v</a:t>
            </a:r>
            <a:r>
              <a:rPr lang="en-US" altLang="zh-TW" sz="2000" dirty="0">
                <a:latin typeface="Times New Roman" pitchFamily="18" charset="0"/>
                <a:cs typeface="Times New Roman" pitchFamily="18" charset="0"/>
              </a:rPr>
              <a:t> vertices and </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 edges.</a:t>
            </a:r>
          </a:p>
          <a:p>
            <a:pPr lvl="2">
              <a:spcAft>
                <a:spcPts val="0"/>
              </a:spcAft>
              <a:defRPr/>
            </a:pPr>
            <a:r>
              <a:rPr lang="en-US" altLang="zh-TW" sz="2000" dirty="0">
                <a:latin typeface="Times New Roman" pitchFamily="18" charset="0"/>
                <a:cs typeface="Times New Roman" pitchFamily="18" charset="0"/>
                <a:sym typeface="Symbol" pitchFamily="18" charset="2"/>
              </a:rPr>
              <a:t>If </a:t>
            </a:r>
            <a:r>
              <a:rPr lang="en-US" altLang="zh-TW" sz="2000" dirty="0" err="1">
                <a:latin typeface="Times New Roman" pitchFamily="18" charset="0"/>
                <a:cs typeface="Times New Roman" pitchFamily="18" charset="0"/>
                <a:sym typeface="Symbol" pitchFamily="18" charset="2"/>
              </a:rPr>
              <a:t>deg</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v</a:t>
            </a:r>
            <a:r>
              <a:rPr lang="en-US" altLang="zh-TW" sz="2000" dirty="0">
                <a:latin typeface="Times New Roman" pitchFamily="18" charset="0"/>
                <a:cs typeface="Times New Roman" pitchFamily="18" charset="0"/>
                <a:sym typeface="Symbol" pitchFamily="18" charset="2"/>
              </a:rPr>
              <a:t>)  6 for every </a:t>
            </a:r>
            <a:r>
              <a:rPr lang="en-US" altLang="zh-TW" sz="2000" i="1" dirty="0" err="1">
                <a:latin typeface="Times New Roman" pitchFamily="18" charset="0"/>
                <a:cs typeface="Times New Roman" pitchFamily="18" charset="0"/>
                <a:sym typeface="Symbol" pitchFamily="18" charset="2"/>
              </a:rPr>
              <a:t>v</a:t>
            </a:r>
            <a:r>
              <a:rPr lang="en-US" altLang="zh-TW" sz="2000" dirty="0" err="1">
                <a:latin typeface="Times New Roman" pitchFamily="18" charset="0"/>
                <a:cs typeface="Times New Roman" pitchFamily="18" charset="0"/>
                <a:sym typeface="Symbol" pitchFamily="18" charset="2"/>
              </a:rPr>
              <a:t></a:t>
            </a:r>
            <a:r>
              <a:rPr lang="en-US" altLang="zh-TW" sz="2000" i="1" dirty="0" err="1">
                <a:latin typeface="Times New Roman" pitchFamily="18" charset="0"/>
                <a:cs typeface="Times New Roman" pitchFamily="18" charset="0"/>
                <a:sym typeface="Symbol" pitchFamily="18" charset="2"/>
              </a:rPr>
              <a:t>V</a:t>
            </a:r>
            <a:r>
              <a:rPr lang="en-US" altLang="zh-TW" sz="2000" dirty="0">
                <a:latin typeface="Times New Roman" pitchFamily="18" charset="0"/>
                <a:cs typeface="Times New Roman" pitchFamily="18" charset="0"/>
                <a:sym typeface="Symbol" pitchFamily="18" charset="2"/>
              </a:rPr>
              <a:t>(</a:t>
            </a:r>
            <a:r>
              <a:rPr lang="en-US" altLang="zh-TW" sz="2000" i="1" dirty="0">
                <a:latin typeface="Times New Roman" pitchFamily="18" charset="0"/>
                <a:cs typeface="Times New Roman" pitchFamily="18" charset="0"/>
                <a:sym typeface="Symbol" pitchFamily="18" charset="2"/>
              </a:rPr>
              <a:t>G</a:t>
            </a:r>
            <a:r>
              <a:rPr lang="en-US" altLang="zh-TW" sz="2000" dirty="0" smtClean="0">
                <a:latin typeface="Times New Roman" pitchFamily="18" charset="0"/>
                <a:cs typeface="Times New Roman" pitchFamily="18" charset="0"/>
                <a:sym typeface="Symbol" pitchFamily="18" charset="2"/>
              </a:rPr>
              <a:t>)</a:t>
            </a:r>
          </a:p>
          <a:p>
            <a:pPr lvl="2">
              <a:spcAft>
                <a:spcPts val="0"/>
              </a:spcAft>
              <a:defRPr/>
            </a:pPr>
            <a:endParaRPr lang="en-US" altLang="zh-TW" sz="2000" dirty="0">
              <a:effectLst>
                <a:outerShdw blurRad="38100" dist="38100" dir="2700000" algn="tl">
                  <a:srgbClr val="C0C0C0"/>
                </a:outerShdw>
              </a:effectLst>
              <a:latin typeface="Times New Roman" pitchFamily="18" charset="0"/>
              <a:cs typeface="Times New Roman" pitchFamily="18" charset="0"/>
              <a:sym typeface="Symbol" pitchFamily="18" charset="2"/>
            </a:endParaRPr>
          </a:p>
          <a:p>
            <a:pPr lvl="2">
              <a:spcAft>
                <a:spcPts val="0"/>
              </a:spcAft>
              <a:defRPr/>
            </a:pPr>
            <a:endParaRPr lang="en-US" altLang="zh-TW" sz="2000" dirty="0" smtClean="0">
              <a:effectLst>
                <a:outerShdw blurRad="38100" dist="38100" dir="2700000" algn="tl">
                  <a:srgbClr val="C0C0C0"/>
                </a:outerShdw>
              </a:effectLst>
              <a:latin typeface="Times New Roman" pitchFamily="18" charset="0"/>
              <a:cs typeface="Times New Roman" pitchFamily="18" charset="0"/>
              <a:sym typeface="Symbol" pitchFamily="18" charset="2"/>
            </a:endParaRPr>
          </a:p>
          <a:p>
            <a:pPr lvl="2">
              <a:spcAft>
                <a:spcPts val="0"/>
              </a:spcAft>
              <a:defRPr/>
            </a:pPr>
            <a:r>
              <a:rPr lang="en-US" altLang="zh-TW" sz="2000" dirty="0" smtClean="0">
                <a:latin typeface="Times New Roman" pitchFamily="18" charset="0"/>
                <a:sym typeface="Symbol" pitchFamily="18" charset="2"/>
              </a:rPr>
              <a:t>              </a:t>
            </a:r>
            <a:r>
              <a:rPr lang="en-US" altLang="zh-TW" sz="2400" dirty="0" smtClean="0">
                <a:latin typeface="Times New Roman" pitchFamily="18" charset="0"/>
                <a:cs typeface="Times New Roman" pitchFamily="18" charset="0"/>
                <a:sym typeface="Symbol" pitchFamily="18" charset="2"/>
              </a:rPr>
              <a:t>2</a:t>
            </a:r>
            <a:r>
              <a:rPr lang="en-US" altLang="zh-TW" sz="2400" i="1" dirty="0" smtClean="0">
                <a:latin typeface="Times New Roman" pitchFamily="18" charset="0"/>
                <a:cs typeface="Times New Roman" pitchFamily="18" charset="0"/>
                <a:sym typeface="Symbol" pitchFamily="18" charset="2"/>
              </a:rPr>
              <a:t>e</a:t>
            </a:r>
            <a:r>
              <a:rPr lang="en-US" altLang="zh-TW" sz="2400" dirty="0" smtClean="0">
                <a:latin typeface="Times New Roman" pitchFamily="18" charset="0"/>
                <a:cs typeface="Times New Roman" pitchFamily="18" charset="0"/>
                <a:sym typeface="Symbol" pitchFamily="18" charset="2"/>
              </a:rPr>
              <a:t> </a:t>
            </a:r>
            <a:r>
              <a:rPr lang="en-US" altLang="zh-TW" sz="2400" dirty="0">
                <a:latin typeface="Times New Roman" pitchFamily="18" charset="0"/>
                <a:cs typeface="Times New Roman" pitchFamily="18" charset="0"/>
                <a:sym typeface="Symbol" pitchFamily="18" charset="2"/>
              </a:rPr>
              <a:t> 6</a:t>
            </a:r>
            <a:r>
              <a:rPr lang="en-US" altLang="zh-TW" sz="2400" i="1" dirty="0">
                <a:latin typeface="Times New Roman" pitchFamily="18" charset="0"/>
                <a:cs typeface="Times New Roman" pitchFamily="18" charset="0"/>
                <a:sym typeface="Symbol" pitchFamily="18" charset="2"/>
              </a:rPr>
              <a:t>v</a:t>
            </a:r>
            <a:r>
              <a:rPr lang="en-US" altLang="zh-TW" sz="2400" dirty="0">
                <a:latin typeface="Times New Roman" pitchFamily="18" charset="0"/>
                <a:cs typeface="Times New Roman" pitchFamily="18" charset="0"/>
                <a:sym typeface="Symbol" pitchFamily="18" charset="2"/>
              </a:rPr>
              <a:t>          (</a:t>
            </a:r>
            <a:r>
              <a:rPr lang="en-US" altLang="zh-TW" sz="2400" i="1" dirty="0">
                <a:latin typeface="Times New Roman" pitchFamily="18" charset="0"/>
                <a:cs typeface="Times New Roman" pitchFamily="18" charset="0"/>
              </a:rPr>
              <a:t>e </a:t>
            </a:r>
            <a:r>
              <a:rPr lang="en-US" altLang="zh-TW" sz="2400" dirty="0">
                <a:latin typeface="Times New Roman" pitchFamily="18" charset="0"/>
                <a:cs typeface="Times New Roman" pitchFamily="18" charset="0"/>
                <a:sym typeface="Symbol" pitchFamily="18" charset="2"/>
              </a:rPr>
              <a:t></a:t>
            </a:r>
            <a:r>
              <a:rPr lang="en-US" altLang="zh-TW" sz="2400" dirty="0">
                <a:latin typeface="Times New Roman" pitchFamily="18" charset="0"/>
                <a:cs typeface="Times New Roman" pitchFamily="18" charset="0"/>
              </a:rPr>
              <a:t> 3</a:t>
            </a:r>
            <a:r>
              <a:rPr lang="en-US" altLang="zh-TW" sz="2400" i="1" dirty="0">
                <a:latin typeface="Times New Roman" pitchFamily="18" charset="0"/>
                <a:cs typeface="Times New Roman" pitchFamily="18" charset="0"/>
              </a:rPr>
              <a:t>v </a:t>
            </a:r>
            <a:r>
              <a:rPr lang="en-US" altLang="zh-TW" sz="2400" dirty="0">
                <a:latin typeface="Times New Roman" pitchFamily="18" charset="0"/>
                <a:cs typeface="Times New Roman" pitchFamily="18" charset="0"/>
              </a:rPr>
              <a:t>- 6)</a:t>
            </a:r>
            <a:endParaRPr lang="en-US" altLang="zh-TW" sz="2400" dirty="0">
              <a:effectLst>
                <a:outerShdw blurRad="38100" dist="38100" dir="2700000" algn="tl">
                  <a:srgbClr val="C0C0C0"/>
                </a:outerShdw>
              </a:effectLst>
              <a:latin typeface="Times New Roman" pitchFamily="18" charset="0"/>
              <a:cs typeface="Times New Roman" pitchFamily="18" charset="0"/>
              <a:sym typeface="Symbol" pitchFamily="18" charset="2"/>
            </a:endParaRPr>
          </a:p>
          <a:p>
            <a:pPr marL="342900" indent="-342900">
              <a:spcAft>
                <a:spcPts val="0"/>
              </a:spcAft>
              <a:buBlip>
                <a:blip r:embed="rId3"/>
              </a:buBlip>
              <a:defRPr/>
            </a:pPr>
            <a:r>
              <a:rPr lang="en-US" altLang="zh-TW" sz="2000" b="1" dirty="0">
                <a:latin typeface="Times New Roman" pitchFamily="18" charset="0"/>
                <a:cs typeface="Times New Roman" pitchFamily="18" charset="0"/>
              </a:rPr>
              <a:t>Corollary </a:t>
            </a:r>
            <a:r>
              <a:rPr lang="en-US" altLang="zh-TW" sz="2000" b="1" dirty="0" smtClean="0">
                <a:latin typeface="Times New Roman" pitchFamily="18" charset="0"/>
                <a:cs typeface="Times New Roman" pitchFamily="18" charset="0"/>
              </a:rPr>
              <a:t>3:</a:t>
            </a:r>
          </a:p>
          <a:p>
            <a:pPr lvl="1">
              <a:spcAft>
                <a:spcPts val="0"/>
              </a:spcAft>
              <a:defRPr/>
            </a:pPr>
            <a:r>
              <a:rPr lang="en-US" altLang="zh-TW" sz="2000" dirty="0">
                <a:solidFill>
                  <a:srgbClr val="000000"/>
                </a:solidFill>
                <a:latin typeface="Times New Roman" pitchFamily="18" charset="0"/>
                <a:cs typeface="Times New Roman" pitchFamily="18" charset="0"/>
              </a:rPr>
              <a:t>If a connected planar simple graph has </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 </a:t>
            </a:r>
            <a:r>
              <a:rPr lang="en-US" altLang="zh-TW" sz="2000" dirty="0">
                <a:solidFill>
                  <a:srgbClr val="000000"/>
                </a:solidFill>
                <a:latin typeface="Times New Roman" pitchFamily="18" charset="0"/>
                <a:cs typeface="Times New Roman" pitchFamily="18" charset="0"/>
              </a:rPr>
              <a:t>edges and </a:t>
            </a:r>
            <a:r>
              <a:rPr lang="en-US" altLang="zh-TW" sz="2000" i="1" dirty="0">
                <a:latin typeface="Times New Roman" pitchFamily="18" charset="0"/>
                <a:cs typeface="Times New Roman" pitchFamily="18" charset="0"/>
              </a:rPr>
              <a:t>v</a:t>
            </a:r>
            <a:r>
              <a:rPr lang="en-US" altLang="zh-TW" sz="2000" dirty="0">
                <a:solidFill>
                  <a:srgbClr val="000000"/>
                </a:solidFill>
                <a:latin typeface="Times New Roman" pitchFamily="18" charset="0"/>
                <a:cs typeface="Times New Roman" pitchFamily="18" charset="0"/>
              </a:rPr>
              <a:t> vertices with </a:t>
            </a:r>
            <a:r>
              <a:rPr lang="en-US" altLang="zh-TW" sz="2000" i="1" dirty="0">
                <a:latin typeface="Times New Roman" pitchFamily="18" charset="0"/>
                <a:cs typeface="Times New Roman" pitchFamily="18" charset="0"/>
              </a:rPr>
              <a:t>v </a:t>
            </a:r>
            <a:r>
              <a:rPr lang="en-US" altLang="zh-TW" sz="2000" dirty="0">
                <a:solidFill>
                  <a:srgbClr val="000000"/>
                </a:solidFill>
                <a:latin typeface="Times New Roman" pitchFamily="18" charset="0"/>
                <a:cs typeface="Times New Roman" pitchFamily="18" charset="0"/>
                <a:sym typeface="Symbol" pitchFamily="18" charset="2"/>
              </a:rPr>
              <a:t> </a:t>
            </a:r>
            <a:r>
              <a:rPr lang="en-US" altLang="zh-TW" sz="2000" dirty="0">
                <a:latin typeface="Times New Roman" pitchFamily="18" charset="0"/>
                <a:cs typeface="Times New Roman" pitchFamily="18" charset="0"/>
              </a:rPr>
              <a:t>3</a:t>
            </a:r>
            <a:r>
              <a:rPr lang="en-US" altLang="zh-TW" sz="2000" dirty="0">
                <a:solidFill>
                  <a:srgbClr val="000000"/>
                </a:solidFill>
                <a:latin typeface="Times New Roman" pitchFamily="18" charset="0"/>
                <a:cs typeface="Times New Roman" pitchFamily="18" charset="0"/>
              </a:rPr>
              <a:t> and no circuits of length three, then  </a:t>
            </a:r>
            <a:r>
              <a:rPr lang="en-US" altLang="zh-TW" sz="2000" i="1" dirty="0">
                <a:solidFill>
                  <a:srgbClr val="FF0000"/>
                </a:solidFill>
                <a:latin typeface="Times New Roman" pitchFamily="18" charset="0"/>
                <a:cs typeface="Times New Roman" pitchFamily="18" charset="0"/>
              </a:rPr>
              <a:t>e </a:t>
            </a:r>
            <a:r>
              <a:rPr lang="en-US" altLang="zh-TW" sz="2000" dirty="0">
                <a:solidFill>
                  <a:srgbClr val="FF0000"/>
                </a:solidFill>
                <a:latin typeface="Times New Roman" pitchFamily="18" charset="0"/>
                <a:cs typeface="Times New Roman" pitchFamily="18" charset="0"/>
                <a:sym typeface="Symbol" pitchFamily="18" charset="2"/>
              </a:rPr>
              <a:t></a:t>
            </a:r>
            <a:r>
              <a:rPr lang="en-US" altLang="zh-TW" sz="2000" dirty="0">
                <a:solidFill>
                  <a:srgbClr val="FF0000"/>
                </a:solidFill>
                <a:latin typeface="Times New Roman" pitchFamily="18" charset="0"/>
                <a:cs typeface="Times New Roman" pitchFamily="18" charset="0"/>
              </a:rPr>
              <a:t> 2</a:t>
            </a:r>
            <a:r>
              <a:rPr lang="en-US" altLang="zh-TW" sz="2000" i="1" dirty="0">
                <a:solidFill>
                  <a:srgbClr val="FF0000"/>
                </a:solidFill>
                <a:latin typeface="Times New Roman" pitchFamily="18" charset="0"/>
                <a:cs typeface="Times New Roman" pitchFamily="18" charset="0"/>
              </a:rPr>
              <a:t>v </a:t>
            </a:r>
            <a:r>
              <a:rPr lang="en-US" altLang="zh-TW" sz="2000" dirty="0">
                <a:solidFill>
                  <a:srgbClr val="FF0000"/>
                </a:solidFill>
                <a:latin typeface="Times New Roman" pitchFamily="18" charset="0"/>
                <a:cs typeface="Times New Roman" pitchFamily="18" charset="0"/>
              </a:rPr>
              <a:t>- 4</a:t>
            </a:r>
            <a:r>
              <a:rPr lang="en-US" altLang="zh-TW" sz="2000" dirty="0">
                <a:latin typeface="Times New Roman" pitchFamily="18" charset="0"/>
                <a:cs typeface="Times New Roman" pitchFamily="18" charset="0"/>
              </a:rPr>
              <a:t>.</a:t>
            </a:r>
          </a:p>
          <a:p>
            <a:pPr lvl="1">
              <a:spcAft>
                <a:spcPts val="0"/>
              </a:spcAft>
              <a:defRPr/>
            </a:pPr>
            <a:endParaRPr lang="en-US" altLang="zh-TW" sz="2000" b="1" dirty="0">
              <a:latin typeface="Times New Roman" pitchFamily="18" charset="0"/>
              <a:cs typeface="Times New Roman" pitchFamily="18" charset="0"/>
            </a:endParaRPr>
          </a:p>
          <a:p>
            <a:pPr>
              <a:spcAft>
                <a:spcPts val="0"/>
              </a:spcAft>
              <a:defRPr/>
            </a:pPr>
            <a:endParaRPr lang="en-US" altLang="zh-TW" sz="2000" dirty="0">
              <a:effectLst>
                <a:outerShdw blurRad="38100" dist="38100" dir="2700000" algn="tl">
                  <a:srgbClr val="C0C0C0"/>
                </a:outerShdw>
              </a:effectLst>
              <a:latin typeface="Times New Roman" pitchFamily="18" charset="0"/>
              <a:cs typeface="Times New Roman" pitchFamily="18" charset="0"/>
              <a:sym typeface="Symbol" pitchFamily="18" charset="2"/>
            </a:endParaRPr>
          </a:p>
          <a:p>
            <a:pPr lvl="2">
              <a:spcAft>
                <a:spcPts val="0"/>
              </a:spcAft>
              <a:defRPr/>
            </a:pPr>
            <a:endParaRPr lang="en-US" altLang="zh-TW" sz="2000" dirty="0">
              <a:effectLst>
                <a:outerShdw blurRad="38100" dist="38100" dir="2700000" algn="tl">
                  <a:srgbClr val="C0C0C0"/>
                </a:outerShdw>
              </a:effectLst>
              <a:latin typeface="Times New Roman" pitchFamily="18"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3"/>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53</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8.7 Planar Graphs</a:t>
            </a:r>
          </a:p>
        </p:txBody>
      </p:sp>
      <p:graphicFrame>
        <p:nvGraphicFramePr>
          <p:cNvPr id="2" name="Object 1"/>
          <p:cNvGraphicFramePr>
            <a:graphicFrameLocks noChangeAspect="1"/>
          </p:cNvGraphicFramePr>
          <p:nvPr>
            <p:extLst>
              <p:ext uri="{D42A27DB-BD31-4B8C-83A1-F6EECF244321}">
                <p14:modId xmlns:p14="http://schemas.microsoft.com/office/powerpoint/2010/main" val="3507905245"/>
              </p:ext>
            </p:extLst>
          </p:nvPr>
        </p:nvGraphicFramePr>
        <p:xfrm>
          <a:off x="1752600" y="3662362"/>
          <a:ext cx="2320925" cy="604838"/>
        </p:xfrm>
        <a:graphic>
          <a:graphicData uri="http://schemas.openxmlformats.org/presentationml/2006/ole">
            <mc:AlternateContent xmlns:mc="http://schemas.openxmlformats.org/markup-compatibility/2006">
              <mc:Choice xmlns:v="urn:schemas-microsoft-com:vml" Requires="v">
                <p:oleObj spid="_x0000_s10263" name="方程式" r:id="rId4" imgW="971517" imgH="333368" progId="Equation.3">
                  <p:embed/>
                </p:oleObj>
              </mc:Choice>
              <mc:Fallback>
                <p:oleObj name="方程式" r:id="rId4" imgW="971517" imgH="333368"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662362"/>
                        <a:ext cx="2320925" cy="604838"/>
                      </a:xfrm>
                      <a:prstGeom prst="rect">
                        <a:avLst/>
                      </a:prstGeom>
                      <a:noFill/>
                      <a:ln>
                        <a:noFill/>
                      </a:ln>
                      <a:effectLst/>
                    </p:spPr>
                  </p:pic>
                </p:oleObj>
              </mc:Fallback>
            </mc:AlternateContent>
          </a:graphicData>
        </a:graphic>
      </p:graphicFrame>
      <p:sp>
        <p:nvSpPr>
          <p:cNvPr id="7" name="Text Box 13"/>
          <p:cNvSpPr txBox="1">
            <a:spLocks noChangeArrowheads="1"/>
          </p:cNvSpPr>
          <p:nvPr/>
        </p:nvSpPr>
        <p:spPr bwMode="auto">
          <a:xfrm>
            <a:off x="1371600" y="3651250"/>
            <a:ext cx="484188" cy="463550"/>
          </a:xfrm>
          <a:prstGeom prst="rect">
            <a:avLst/>
          </a:prstGeom>
          <a:noFill/>
          <a:ln w="38100">
            <a:noFill/>
            <a:miter lim="800000"/>
            <a:headEnd/>
            <a:tailEnd type="none" w="lg" len="lg"/>
          </a:ln>
          <a:effec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defRPr/>
            </a:pPr>
            <a:r>
              <a:rPr lang="en-US" altLang="zh-TW" sz="2400" dirty="0" smtClean="0">
                <a:sym typeface="Symbol" pitchFamily="18" charset="2"/>
              </a:rPr>
              <a:t></a:t>
            </a:r>
            <a:endParaRPr lang="en-US" altLang="zh-TW" sz="2400" dirty="0" smtClean="0">
              <a:effectLst>
                <a:outerShdw blurRad="38100" dist="38100" dir="2700000" algn="tl">
                  <a:srgbClr val="C0C0C0"/>
                </a:outerShdw>
              </a:effectLst>
              <a:latin typeface="Times New Roman" pitchFamily="18" charset="0"/>
              <a:sym typeface="Symbol" pitchFamily="18" charset="2"/>
            </a:endParaRPr>
          </a:p>
        </p:txBody>
      </p:sp>
      <p:sp>
        <p:nvSpPr>
          <p:cNvPr id="8" name="Text Box 13"/>
          <p:cNvSpPr txBox="1">
            <a:spLocks noChangeArrowheads="1"/>
          </p:cNvSpPr>
          <p:nvPr/>
        </p:nvSpPr>
        <p:spPr bwMode="auto">
          <a:xfrm>
            <a:off x="1371600" y="4191000"/>
            <a:ext cx="484188" cy="463550"/>
          </a:xfrm>
          <a:prstGeom prst="rect">
            <a:avLst/>
          </a:prstGeom>
          <a:noFill/>
          <a:ln w="38100">
            <a:noFill/>
            <a:miter lim="800000"/>
            <a:headEnd/>
            <a:tailEnd type="none" w="lg" len="lg"/>
          </a:ln>
          <a:effec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defRPr/>
            </a:pPr>
            <a:r>
              <a:rPr lang="en-US" altLang="zh-TW" sz="2400" dirty="0" smtClean="0">
                <a:sym typeface="Symbol" pitchFamily="18" charset="2"/>
              </a:rPr>
              <a:t></a:t>
            </a:r>
            <a:endParaRPr lang="en-US" altLang="zh-TW" sz="2400" dirty="0" smtClean="0">
              <a:effectLst>
                <a:outerShdw blurRad="38100" dist="38100" dir="2700000" algn="tl">
                  <a:srgbClr val="C0C0C0"/>
                </a:outerShdw>
              </a:effectLst>
              <a:latin typeface="Times New Roman" pitchFamily="18" charset="0"/>
              <a:sym typeface="Symbol" pitchFamily="18" charset="2"/>
            </a:endParaRPr>
          </a:p>
        </p:txBody>
      </p:sp>
    </p:spTree>
    <p:extLst>
      <p:ext uri="{BB962C8B-B14F-4D97-AF65-F5344CB8AC3E}">
        <p14:creationId xmlns:p14="http://schemas.microsoft.com/office/powerpoint/2010/main" val="181698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6: </a:t>
            </a:r>
            <a:r>
              <a:rPr lang="en-US" altLang="zh-TW" sz="2000" dirty="0">
                <a:solidFill>
                  <a:srgbClr val="000000"/>
                </a:solidFill>
                <a:latin typeface="Times New Roman" pitchFamily="18" charset="0"/>
                <a:cs typeface="Times New Roman" pitchFamily="18" charset="0"/>
              </a:rPr>
              <a:t>Show that </a:t>
            </a:r>
            <a:r>
              <a:rPr lang="en-US" altLang="zh-TW" sz="2000" i="1" dirty="0">
                <a:solidFill>
                  <a:srgbClr val="000000"/>
                </a:solidFill>
                <a:latin typeface="Times New Roman" pitchFamily="18" charset="0"/>
                <a:cs typeface="Times New Roman" pitchFamily="18" charset="0"/>
              </a:rPr>
              <a:t>K</a:t>
            </a:r>
            <a:r>
              <a:rPr lang="en-US" altLang="zh-TW" sz="2000" baseline="-25000" dirty="0">
                <a:solidFill>
                  <a:srgbClr val="000000"/>
                </a:solidFill>
                <a:latin typeface="Times New Roman" pitchFamily="18" charset="0"/>
                <a:cs typeface="Times New Roman" pitchFamily="18" charset="0"/>
              </a:rPr>
              <a:t>3,3</a:t>
            </a:r>
            <a:r>
              <a:rPr lang="en-US" altLang="zh-TW" sz="2000" dirty="0">
                <a:solidFill>
                  <a:srgbClr val="000000"/>
                </a:solidFill>
                <a:latin typeface="Times New Roman" pitchFamily="18" charset="0"/>
                <a:cs typeface="Times New Roman" pitchFamily="18" charset="0"/>
              </a:rPr>
              <a:t> is </a:t>
            </a:r>
            <a:r>
              <a:rPr lang="en-US" altLang="zh-TW" sz="2000" dirty="0" err="1">
                <a:solidFill>
                  <a:srgbClr val="000000"/>
                </a:solidFill>
                <a:latin typeface="Times New Roman" pitchFamily="18" charset="0"/>
                <a:cs typeface="Times New Roman" pitchFamily="18" charset="0"/>
              </a:rPr>
              <a:t>nonplanar</a:t>
            </a:r>
            <a:r>
              <a:rPr lang="en-US" altLang="zh-TW" sz="2000" dirty="0">
                <a:solidFill>
                  <a:srgbClr val="000000"/>
                </a:solidFill>
                <a:latin typeface="Times New Roman" pitchFamily="18" charset="0"/>
                <a:cs typeface="Times New Roman" pitchFamily="18" charset="0"/>
              </a:rPr>
              <a:t> by Cor. 3.</a:t>
            </a:r>
            <a:endParaRPr lang="zh-TW" altLang="en-US" sz="2000" dirty="0">
              <a:latin typeface="Times New Roman" pitchFamily="18" charset="0"/>
              <a:cs typeface="Times New Roman" pitchFamily="18" charset="0"/>
            </a:endParaRPr>
          </a:p>
          <a:p>
            <a:pPr lvl="1">
              <a:spcAft>
                <a:spcPts val="0"/>
              </a:spcAft>
              <a:defRPr/>
            </a:pPr>
            <a:r>
              <a:rPr lang="en-US" altLang="zh-TW" sz="2000" b="1" spc="20" dirty="0" smtClean="0">
                <a:latin typeface="Times New Roman" pitchFamily="18" charset="0"/>
                <a:ea typeface="DejaVu Sans" charset="0"/>
                <a:cs typeface="Times New Roman" pitchFamily="18" charset="0"/>
              </a:rPr>
              <a:t>Solution: </a:t>
            </a:r>
            <a:r>
              <a:rPr lang="en-US" altLang="zh-TW" sz="2000" dirty="0">
                <a:latin typeface="Times New Roman" pitchFamily="18" charset="0"/>
                <a:cs typeface="Times New Roman" pitchFamily="18" charset="0"/>
              </a:rPr>
              <a:t>Because </a:t>
            </a:r>
            <a:r>
              <a:rPr lang="en-US" altLang="zh-TW" sz="2000" i="1" dirty="0">
                <a:solidFill>
                  <a:srgbClr val="000000"/>
                </a:solidFill>
                <a:latin typeface="Times New Roman" pitchFamily="18" charset="0"/>
                <a:cs typeface="Times New Roman" pitchFamily="18" charset="0"/>
              </a:rPr>
              <a:t>K</a:t>
            </a:r>
            <a:r>
              <a:rPr lang="en-US" altLang="zh-TW" sz="2000" baseline="-25000" dirty="0">
                <a:solidFill>
                  <a:srgbClr val="000000"/>
                </a:solidFill>
                <a:latin typeface="Times New Roman" pitchFamily="18" charset="0"/>
                <a:cs typeface="Times New Roman" pitchFamily="18" charset="0"/>
              </a:rPr>
              <a:t>3,3</a:t>
            </a:r>
            <a:r>
              <a:rPr lang="en-US" altLang="zh-TW" sz="2000" dirty="0">
                <a:latin typeface="Times New Roman" pitchFamily="18" charset="0"/>
                <a:cs typeface="Times New Roman" pitchFamily="18" charset="0"/>
              </a:rPr>
              <a:t> has </a:t>
            </a:r>
            <a:r>
              <a:rPr lang="en-US" altLang="zh-TW" sz="2000" dirty="0">
                <a:solidFill>
                  <a:srgbClr val="000000"/>
                </a:solidFill>
                <a:latin typeface="Times New Roman" pitchFamily="18" charset="0"/>
                <a:cs typeface="Times New Roman" pitchFamily="18" charset="0"/>
              </a:rPr>
              <a:t>no circuits of length three, and </a:t>
            </a:r>
            <a:r>
              <a:rPr lang="en-US" altLang="zh-TW" sz="2000" i="1" dirty="0">
                <a:latin typeface="Times New Roman" pitchFamily="18" charset="0"/>
                <a:cs typeface="Times New Roman" pitchFamily="18" charset="0"/>
              </a:rPr>
              <a:t>v </a:t>
            </a:r>
            <a:r>
              <a:rPr lang="en-US" altLang="zh-TW" sz="2000" dirty="0">
                <a:latin typeface="Times New Roman" pitchFamily="18" charset="0"/>
                <a:cs typeface="Times New Roman" pitchFamily="18" charset="0"/>
              </a:rPr>
              <a:t>= 6, </a:t>
            </a:r>
            <a:r>
              <a:rPr lang="en-US" altLang="zh-TW" sz="2000" i="1" dirty="0">
                <a:latin typeface="Times New Roman" pitchFamily="18" charset="0"/>
                <a:cs typeface="Times New Roman" pitchFamily="18" charset="0"/>
              </a:rPr>
              <a:t>e </a:t>
            </a:r>
            <a:r>
              <a:rPr lang="en-US" altLang="zh-TW" sz="2000" dirty="0">
                <a:latin typeface="Times New Roman" pitchFamily="18" charset="0"/>
                <a:cs typeface="Times New Roman" pitchFamily="18" charset="0"/>
              </a:rPr>
              <a:t>= 9,  but </a:t>
            </a:r>
            <a:r>
              <a:rPr lang="en-US" altLang="zh-TW" sz="2000" i="1" dirty="0">
                <a:latin typeface="Times New Roman" pitchFamily="18" charset="0"/>
                <a:cs typeface="Times New Roman" pitchFamily="18" charset="0"/>
              </a:rPr>
              <a:t>e </a:t>
            </a:r>
            <a:r>
              <a:rPr lang="en-US" altLang="zh-TW" sz="2000" dirty="0">
                <a:latin typeface="Times New Roman" pitchFamily="18" charset="0"/>
                <a:cs typeface="Times New Roman" pitchFamily="18" charset="0"/>
              </a:rPr>
              <a:t>= 9 &gt; 2</a:t>
            </a:r>
            <a:r>
              <a:rPr lang="en-US" altLang="zh-TW" sz="2000" i="1" dirty="0">
                <a:latin typeface="Times New Roman" pitchFamily="18" charset="0"/>
                <a:cs typeface="Times New Roman" pitchFamily="18" charset="0"/>
              </a:rPr>
              <a:t>v </a:t>
            </a:r>
            <a:r>
              <a:rPr lang="en-US" altLang="zh-TW" sz="2000" dirty="0">
                <a:latin typeface="Times New Roman" pitchFamily="18" charset="0"/>
                <a:cs typeface="Times New Roman" pitchFamily="18" charset="0"/>
              </a:rPr>
              <a:t>- 4.</a:t>
            </a:r>
            <a:endParaRPr lang="zh-TW" altLang="en-US" sz="2000" dirty="0">
              <a:latin typeface="Times New Roman" pitchFamily="18"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r>
              <a:rPr lang="en-US" altLang="zh-TW" sz="2000" b="1" kern="0" dirty="0" err="1">
                <a:latin typeface="Times New Roman" pitchFamily="18" charset="0"/>
                <a:ea typeface="新細明體"/>
                <a:cs typeface="Times New Roman" pitchFamily="18" charset="0"/>
              </a:rPr>
              <a:t>Kuratowski’s</a:t>
            </a:r>
            <a:r>
              <a:rPr lang="en-US" altLang="zh-TW" sz="2000" b="1" kern="0" dirty="0">
                <a:latin typeface="Times New Roman" pitchFamily="18" charset="0"/>
                <a:ea typeface="新細明體"/>
                <a:cs typeface="Times New Roman" pitchFamily="18" charset="0"/>
              </a:rPr>
              <a:t> </a:t>
            </a:r>
            <a:r>
              <a:rPr lang="en-US" altLang="zh-TW" sz="2000" b="1" kern="0" dirty="0" smtClean="0">
                <a:latin typeface="Times New Roman" pitchFamily="18" charset="0"/>
                <a:ea typeface="新細明體"/>
                <a:cs typeface="Times New Roman" pitchFamily="18" charset="0"/>
              </a:rPr>
              <a:t>Theorem:</a:t>
            </a:r>
          </a:p>
          <a:p>
            <a:pPr lvl="1">
              <a:spcAft>
                <a:spcPts val="0"/>
              </a:spcAft>
              <a:defRPr/>
            </a:pPr>
            <a:r>
              <a:rPr lang="en-US" altLang="zh-TW" sz="2000" dirty="0">
                <a:solidFill>
                  <a:srgbClr val="000000"/>
                </a:solidFill>
                <a:latin typeface="Times New Roman" pitchFamily="18" charset="0"/>
                <a:cs typeface="Times New Roman" pitchFamily="18" charset="0"/>
              </a:rPr>
              <a:t>If a graph is planar, so will be any graph obtained by removing an edge {</a:t>
            </a:r>
            <a:r>
              <a:rPr lang="en-US" altLang="zh-TW" sz="2000" i="1" dirty="0">
                <a:solidFill>
                  <a:srgbClr val="000000"/>
                </a:solidFill>
                <a:latin typeface="Times New Roman" pitchFamily="18" charset="0"/>
                <a:cs typeface="Times New Roman" pitchFamily="18" charset="0"/>
              </a:rPr>
              <a:t>u</a:t>
            </a:r>
            <a:r>
              <a:rPr lang="en-US" altLang="zh-TW" sz="2000" dirty="0">
                <a:solidFill>
                  <a:srgbClr val="000000"/>
                </a:solidFill>
                <a:latin typeface="Times New Roman" pitchFamily="18" charset="0"/>
                <a:cs typeface="Times New Roman" pitchFamily="18" charset="0"/>
              </a:rPr>
              <a:t>, </a:t>
            </a:r>
            <a:r>
              <a:rPr lang="en-US" altLang="zh-TW" sz="2000" i="1" dirty="0">
                <a:solidFill>
                  <a:srgbClr val="000000"/>
                </a:solidFill>
                <a:latin typeface="Times New Roman" pitchFamily="18" charset="0"/>
                <a:cs typeface="Times New Roman" pitchFamily="18" charset="0"/>
              </a:rPr>
              <a:t>v</a:t>
            </a:r>
            <a:r>
              <a:rPr lang="en-US" altLang="zh-TW" sz="2000" dirty="0">
                <a:solidFill>
                  <a:srgbClr val="000000"/>
                </a:solidFill>
                <a:latin typeface="Times New Roman" pitchFamily="18" charset="0"/>
                <a:cs typeface="Times New Roman" pitchFamily="18" charset="0"/>
              </a:rPr>
              <a:t>} and adding a new vertex </a:t>
            </a:r>
            <a:r>
              <a:rPr lang="en-US" altLang="zh-TW" sz="2000" i="1" dirty="0">
                <a:solidFill>
                  <a:srgbClr val="000000"/>
                </a:solidFill>
                <a:latin typeface="Times New Roman" pitchFamily="18" charset="0"/>
                <a:cs typeface="Times New Roman" pitchFamily="18" charset="0"/>
              </a:rPr>
              <a:t>w</a:t>
            </a:r>
            <a:r>
              <a:rPr lang="en-US" altLang="zh-TW" sz="2000" dirty="0">
                <a:solidFill>
                  <a:srgbClr val="000000"/>
                </a:solidFill>
                <a:latin typeface="Times New Roman" pitchFamily="18" charset="0"/>
                <a:cs typeface="Times New Roman" pitchFamily="18" charset="0"/>
              </a:rPr>
              <a:t> together with edges {</a:t>
            </a:r>
            <a:r>
              <a:rPr lang="en-US" altLang="zh-TW" sz="2000" i="1" dirty="0">
                <a:solidFill>
                  <a:srgbClr val="000000"/>
                </a:solidFill>
                <a:latin typeface="Times New Roman" pitchFamily="18" charset="0"/>
                <a:cs typeface="Times New Roman" pitchFamily="18" charset="0"/>
              </a:rPr>
              <a:t>u</a:t>
            </a:r>
            <a:r>
              <a:rPr lang="en-US" altLang="zh-TW" sz="2000" dirty="0">
                <a:solidFill>
                  <a:srgbClr val="000000"/>
                </a:solidFill>
                <a:latin typeface="Times New Roman" pitchFamily="18" charset="0"/>
                <a:cs typeface="Times New Roman" pitchFamily="18" charset="0"/>
              </a:rPr>
              <a:t>, </a:t>
            </a:r>
            <a:r>
              <a:rPr lang="en-US" altLang="zh-TW" sz="2000" i="1" dirty="0">
                <a:solidFill>
                  <a:srgbClr val="000000"/>
                </a:solidFill>
                <a:latin typeface="Times New Roman" pitchFamily="18" charset="0"/>
                <a:cs typeface="Times New Roman" pitchFamily="18" charset="0"/>
              </a:rPr>
              <a:t>w</a:t>
            </a:r>
            <a:r>
              <a:rPr lang="en-US" altLang="zh-TW" sz="2000" dirty="0">
                <a:solidFill>
                  <a:srgbClr val="000000"/>
                </a:solidFill>
                <a:latin typeface="Times New Roman" pitchFamily="18" charset="0"/>
                <a:cs typeface="Times New Roman" pitchFamily="18" charset="0"/>
              </a:rPr>
              <a:t>} and {</a:t>
            </a:r>
            <a:r>
              <a:rPr lang="en-US" altLang="zh-TW" sz="2000" i="1" dirty="0">
                <a:solidFill>
                  <a:srgbClr val="000000"/>
                </a:solidFill>
                <a:latin typeface="Times New Roman" pitchFamily="18" charset="0"/>
                <a:cs typeface="Times New Roman" pitchFamily="18" charset="0"/>
              </a:rPr>
              <a:t>v</a:t>
            </a:r>
            <a:r>
              <a:rPr lang="en-US" altLang="zh-TW" sz="2000" dirty="0">
                <a:solidFill>
                  <a:srgbClr val="000000"/>
                </a:solidFill>
                <a:latin typeface="Times New Roman" pitchFamily="18" charset="0"/>
                <a:cs typeface="Times New Roman" pitchFamily="18" charset="0"/>
              </a:rPr>
              <a:t>, </a:t>
            </a:r>
            <a:r>
              <a:rPr lang="en-US" altLang="zh-TW" sz="2000" i="1" dirty="0">
                <a:solidFill>
                  <a:srgbClr val="000000"/>
                </a:solidFill>
                <a:latin typeface="Times New Roman" pitchFamily="18" charset="0"/>
                <a:cs typeface="Times New Roman" pitchFamily="18" charset="0"/>
              </a:rPr>
              <a:t>w</a:t>
            </a:r>
            <a:r>
              <a:rPr lang="en-US" altLang="zh-TW" sz="2000" dirty="0" smtClean="0">
                <a:solidFill>
                  <a:srgbClr val="000000"/>
                </a:solidFill>
                <a:latin typeface="Times New Roman" pitchFamily="18" charset="0"/>
                <a:cs typeface="Times New Roman" pitchFamily="18" charset="0"/>
              </a:rPr>
              <a:t>}.</a:t>
            </a:r>
          </a:p>
          <a:p>
            <a:pPr lvl="1">
              <a:spcAft>
                <a:spcPts val="0"/>
              </a:spcAft>
              <a:defRPr/>
            </a:pPr>
            <a:endParaRPr lang="en-US" altLang="zh-TW" sz="2000" dirty="0">
              <a:solidFill>
                <a:srgbClr val="000000"/>
              </a:solidFill>
              <a:latin typeface="Times New Roman" pitchFamily="18" charset="0"/>
              <a:cs typeface="Times New Roman" pitchFamily="18" charset="0"/>
            </a:endParaRPr>
          </a:p>
          <a:p>
            <a:pPr lvl="1">
              <a:spcAft>
                <a:spcPts val="0"/>
              </a:spcAft>
              <a:defRPr/>
            </a:pPr>
            <a:endParaRPr lang="en-US" altLang="zh-TW" sz="2000" dirty="0" smtClean="0">
              <a:solidFill>
                <a:srgbClr val="000000"/>
              </a:solidFill>
              <a:latin typeface="Times New Roman" pitchFamily="18" charset="0"/>
              <a:cs typeface="Times New Roman" pitchFamily="18" charset="0"/>
            </a:endParaRPr>
          </a:p>
          <a:p>
            <a:pPr lvl="1">
              <a:spcAft>
                <a:spcPts val="0"/>
              </a:spcAft>
              <a:defRPr/>
            </a:pPr>
            <a:r>
              <a:rPr lang="en-US" altLang="zh-TW" sz="2000" dirty="0">
                <a:solidFill>
                  <a:srgbClr val="000000"/>
                </a:solidFill>
                <a:latin typeface="Times New Roman" pitchFamily="18" charset="0"/>
                <a:cs typeface="Times New Roman" pitchFamily="18" charset="0"/>
              </a:rPr>
              <a:t>Such an operation is called an </a:t>
            </a:r>
            <a:r>
              <a:rPr lang="en-US" altLang="zh-TW" sz="2000" dirty="0">
                <a:solidFill>
                  <a:srgbClr val="0000CC"/>
                </a:solidFill>
                <a:latin typeface="Times New Roman" pitchFamily="18" charset="0"/>
                <a:cs typeface="Times New Roman" pitchFamily="18" charset="0"/>
              </a:rPr>
              <a:t>elementary subdivision</a:t>
            </a:r>
            <a:r>
              <a:rPr lang="en-US" altLang="zh-TW" sz="2000" dirty="0">
                <a:solidFill>
                  <a:srgbClr val="000000"/>
                </a:solidFill>
                <a:latin typeface="Times New Roman" pitchFamily="18" charset="0"/>
                <a:cs typeface="Times New Roman" pitchFamily="18" charset="0"/>
              </a:rPr>
              <a:t>.</a:t>
            </a:r>
            <a:endParaRPr lang="zh-TW" altLang="en-US" sz="2000" dirty="0">
              <a:latin typeface="Times New Roman" pitchFamily="18" charset="0"/>
              <a:cs typeface="Times New Roman" pitchFamily="18" charset="0"/>
            </a:endParaRPr>
          </a:p>
          <a:p>
            <a:pPr lvl="1">
              <a:spcAft>
                <a:spcPts val="0"/>
              </a:spcAft>
              <a:defRPr/>
            </a:pPr>
            <a:r>
              <a:rPr lang="en-US" altLang="zh-TW" sz="2000" dirty="0">
                <a:solidFill>
                  <a:srgbClr val="000000"/>
                </a:solidFill>
                <a:latin typeface="Times New Roman" pitchFamily="18" charset="0"/>
                <a:cs typeface="Times New Roman" pitchFamily="18" charset="0"/>
              </a:rPr>
              <a:t>Two graphs </a:t>
            </a:r>
            <a:r>
              <a:rPr lang="en-US" altLang="zh-TW" sz="2000" i="1" dirty="0">
                <a:latin typeface="Times New Roman" pitchFamily="18" charset="0"/>
                <a:cs typeface="Times New Roman" pitchFamily="18" charset="0"/>
              </a:rPr>
              <a:t>G</a:t>
            </a:r>
            <a:r>
              <a:rPr lang="en-US" altLang="zh-TW" sz="2000" baseline="-25000" dirty="0">
                <a:latin typeface="Times New Roman" pitchFamily="18" charset="0"/>
                <a:cs typeface="Times New Roman" pitchFamily="18" charset="0"/>
              </a:rPr>
              <a:t>1</a:t>
            </a:r>
            <a:r>
              <a:rPr lang="en-US" altLang="zh-TW" sz="2000" i="1" dirty="0">
                <a:latin typeface="Times New Roman" pitchFamily="18" charset="0"/>
                <a:cs typeface="Times New Roman" pitchFamily="18" charset="0"/>
              </a:rPr>
              <a:t> = </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1</a:t>
            </a:r>
            <a:r>
              <a:rPr lang="en-US" altLang="zh-TW" sz="2000" i="1" dirty="0">
                <a:latin typeface="Times New Roman" pitchFamily="18" charset="0"/>
                <a:cs typeface="Times New Roman" pitchFamily="18" charset="0"/>
              </a:rPr>
              <a:t>, E</a:t>
            </a:r>
            <a:r>
              <a:rPr lang="en-US" altLang="zh-TW" sz="2000" baseline="-25000" dirty="0">
                <a:latin typeface="Times New Roman" pitchFamily="18" charset="0"/>
                <a:cs typeface="Times New Roman" pitchFamily="18" charset="0"/>
              </a:rPr>
              <a:t>1</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 G</a:t>
            </a:r>
            <a:r>
              <a:rPr lang="en-US" altLang="zh-TW" sz="2000" baseline="-25000" dirty="0">
                <a:latin typeface="Times New Roman" pitchFamily="18" charset="0"/>
                <a:cs typeface="Times New Roman" pitchFamily="18" charset="0"/>
              </a:rPr>
              <a:t>2</a:t>
            </a:r>
            <a:r>
              <a:rPr lang="en-US" altLang="zh-TW" sz="2000" i="1" dirty="0">
                <a:latin typeface="Times New Roman" pitchFamily="18" charset="0"/>
                <a:cs typeface="Times New Roman" pitchFamily="18" charset="0"/>
              </a:rPr>
              <a:t>=</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V</a:t>
            </a:r>
            <a:r>
              <a:rPr lang="en-US" altLang="zh-TW" sz="2000" baseline="-25000" dirty="0">
                <a:latin typeface="Times New Roman" pitchFamily="18" charset="0"/>
                <a:cs typeface="Times New Roman" pitchFamily="18" charset="0"/>
              </a:rPr>
              <a:t>2</a:t>
            </a:r>
            <a:r>
              <a:rPr lang="en-US" altLang="zh-TW" sz="2000" i="1" dirty="0">
                <a:latin typeface="Times New Roman" pitchFamily="18" charset="0"/>
                <a:cs typeface="Times New Roman" pitchFamily="18" charset="0"/>
              </a:rPr>
              <a:t>, E</a:t>
            </a:r>
            <a:r>
              <a:rPr lang="en-US" altLang="zh-TW" sz="2000" baseline="-25000" dirty="0">
                <a:latin typeface="Times New Roman" pitchFamily="18" charset="0"/>
                <a:cs typeface="Times New Roman" pitchFamily="18" charset="0"/>
              </a:rPr>
              <a:t>2</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 </a:t>
            </a:r>
            <a:r>
              <a:rPr lang="en-US" altLang="zh-TW" sz="2000" dirty="0">
                <a:solidFill>
                  <a:srgbClr val="000000"/>
                </a:solidFill>
                <a:latin typeface="Times New Roman" pitchFamily="18" charset="0"/>
                <a:cs typeface="Times New Roman" pitchFamily="18" charset="0"/>
              </a:rPr>
              <a:t>are called </a:t>
            </a:r>
            <a:r>
              <a:rPr lang="en-US" altLang="zh-TW" sz="2000" dirty="0" err="1">
                <a:solidFill>
                  <a:srgbClr val="0000CC"/>
                </a:solidFill>
                <a:latin typeface="Times New Roman" pitchFamily="18" charset="0"/>
                <a:cs typeface="Times New Roman" pitchFamily="18" charset="0"/>
              </a:rPr>
              <a:t>homeomorphic</a:t>
            </a:r>
            <a:r>
              <a:rPr lang="en-US" altLang="zh-TW" sz="2000" dirty="0">
                <a:solidFill>
                  <a:srgbClr val="000000"/>
                </a:solidFill>
                <a:latin typeface="Times New Roman" pitchFamily="18" charset="0"/>
                <a:cs typeface="Times New Roman" pitchFamily="18" charset="0"/>
              </a:rPr>
              <a:t> if they can be obtained from the same graph by a sequence of elementary </a:t>
            </a:r>
            <a:r>
              <a:rPr lang="en-US" altLang="zh-TW" sz="2000" dirty="0" err="1">
                <a:solidFill>
                  <a:srgbClr val="000000"/>
                </a:solidFill>
                <a:latin typeface="Times New Roman" pitchFamily="18" charset="0"/>
                <a:cs typeface="Times New Roman" pitchFamily="18" charset="0"/>
              </a:rPr>
              <a:t>subdivisons</a:t>
            </a:r>
            <a:r>
              <a:rPr lang="en-US" altLang="zh-TW" sz="2000" dirty="0">
                <a:solidFill>
                  <a:srgbClr val="000000"/>
                </a:solidFill>
                <a:latin typeface="Times New Roman" pitchFamily="18" charset="0"/>
                <a:cs typeface="Times New Roman" pitchFamily="18" charset="0"/>
              </a:rPr>
              <a:t>. </a:t>
            </a:r>
            <a:endParaRPr lang="zh-TW" altLang="en-US" sz="2000" dirty="0">
              <a:latin typeface="Times New Roman" pitchFamily="18" charset="0"/>
              <a:cs typeface="Times New Roman" pitchFamily="18" charset="0"/>
            </a:endParaRPr>
          </a:p>
          <a:p>
            <a:pPr lvl="1">
              <a:spcAft>
                <a:spcPts val="0"/>
              </a:spcAft>
              <a:defRPr/>
            </a:pPr>
            <a:endParaRPr lang="zh-TW" altLang="en-US" sz="2000" dirty="0">
              <a:latin typeface="Times New Roman" pitchFamily="18" charset="0"/>
              <a:cs typeface="Times New Roman" pitchFamily="18" charset="0"/>
            </a:endParaRPr>
          </a:p>
          <a:p>
            <a:pPr lvl="1">
              <a:spcAft>
                <a:spcPts val="0"/>
              </a:spcAft>
              <a:defRPr/>
            </a:pPr>
            <a:endParaRPr lang="en-US" altLang="zh-TW" sz="2000" b="1" kern="0" dirty="0">
              <a:latin typeface="Times New Roman" pitchFamily="18" charset="0"/>
              <a:ea typeface="新細明體"/>
              <a:cs typeface="Times New Roman" pitchFamily="18" charset="0"/>
            </a:endParaRPr>
          </a:p>
          <a:p>
            <a:pPr marL="342900" indent="-342900">
              <a:spcAft>
                <a:spcPts val="0"/>
              </a:spcAft>
              <a:buBlip>
                <a:blip r:embed="rId2"/>
              </a:buBlip>
              <a:defRPr/>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54</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8.7 Planar Graphs</a:t>
            </a:r>
          </a:p>
        </p:txBody>
      </p:sp>
      <p:grpSp>
        <p:nvGrpSpPr>
          <p:cNvPr id="6" name="群組 86"/>
          <p:cNvGrpSpPr>
            <a:grpSpLocks/>
          </p:cNvGrpSpPr>
          <p:nvPr/>
        </p:nvGrpSpPr>
        <p:grpSpPr bwMode="auto">
          <a:xfrm>
            <a:off x="2292350" y="1676400"/>
            <a:ext cx="2279650" cy="1619250"/>
            <a:chOff x="762000" y="4191000"/>
            <a:chExt cx="2279680" cy="1619310"/>
          </a:xfrm>
        </p:grpSpPr>
        <p:sp>
          <p:nvSpPr>
            <p:cNvPr id="7" name="Line 34"/>
            <p:cNvSpPr>
              <a:spLocks noChangeShapeType="1"/>
            </p:cNvSpPr>
            <p:nvPr/>
          </p:nvSpPr>
          <p:spPr bwMode="auto">
            <a:xfrm>
              <a:off x="1905375" y="4587168"/>
              <a:ext cx="0" cy="79222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5"/>
            <p:cNvSpPr>
              <a:spLocks noChangeShapeType="1"/>
            </p:cNvSpPr>
            <p:nvPr/>
          </p:nvSpPr>
          <p:spPr bwMode="auto">
            <a:xfrm rot="120000">
              <a:off x="935989" y="4603532"/>
              <a:ext cx="52866" cy="8306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3"/>
            <p:cNvSpPr>
              <a:spLocks noChangeShapeType="1"/>
            </p:cNvSpPr>
            <p:nvPr/>
          </p:nvSpPr>
          <p:spPr bwMode="auto">
            <a:xfrm rot="21480000" flipH="1">
              <a:off x="1907094" y="4599028"/>
              <a:ext cx="1008602" cy="7633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25"/>
            <p:cNvSpPr>
              <a:spLocks noChangeShapeType="1"/>
            </p:cNvSpPr>
            <p:nvPr/>
          </p:nvSpPr>
          <p:spPr bwMode="auto">
            <a:xfrm rot="120000">
              <a:off x="977582" y="4664388"/>
              <a:ext cx="940436" cy="7296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34"/>
            <p:cNvSpPr>
              <a:spLocks noChangeShapeType="1"/>
            </p:cNvSpPr>
            <p:nvPr/>
          </p:nvSpPr>
          <p:spPr bwMode="auto">
            <a:xfrm>
              <a:off x="2902070" y="4627632"/>
              <a:ext cx="0" cy="79222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5"/>
            <p:cNvSpPr>
              <a:spLocks noChangeShapeType="1"/>
            </p:cNvSpPr>
            <p:nvPr/>
          </p:nvSpPr>
          <p:spPr bwMode="auto">
            <a:xfrm>
              <a:off x="914400" y="4572000"/>
              <a:ext cx="1905000" cy="838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AutoShape 11"/>
            <p:cNvSpPr>
              <a:spLocks noChangeArrowheads="1"/>
            </p:cNvSpPr>
            <p:nvPr/>
          </p:nvSpPr>
          <p:spPr bwMode="auto">
            <a:xfrm>
              <a:off x="871800" y="4547436"/>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AutoShape 11"/>
            <p:cNvSpPr>
              <a:spLocks noChangeArrowheads="1"/>
            </p:cNvSpPr>
            <p:nvPr/>
          </p:nvSpPr>
          <p:spPr bwMode="auto">
            <a:xfrm>
              <a:off x="2811782" y="4571783"/>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5" name="AutoShape 11"/>
            <p:cNvSpPr>
              <a:spLocks noChangeArrowheads="1"/>
            </p:cNvSpPr>
            <p:nvPr/>
          </p:nvSpPr>
          <p:spPr bwMode="auto">
            <a:xfrm>
              <a:off x="920870" y="5348783"/>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 name="AutoShape 11"/>
            <p:cNvSpPr>
              <a:spLocks noChangeArrowheads="1"/>
            </p:cNvSpPr>
            <p:nvPr/>
          </p:nvSpPr>
          <p:spPr bwMode="auto">
            <a:xfrm>
              <a:off x="1835270" y="5343660"/>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7" name="AutoShape 11"/>
            <p:cNvSpPr>
              <a:spLocks noChangeArrowheads="1"/>
            </p:cNvSpPr>
            <p:nvPr/>
          </p:nvSpPr>
          <p:spPr bwMode="auto">
            <a:xfrm>
              <a:off x="2811782" y="5348783"/>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8" name="Line 23"/>
            <p:cNvSpPr>
              <a:spLocks noChangeShapeType="1"/>
            </p:cNvSpPr>
            <p:nvPr/>
          </p:nvSpPr>
          <p:spPr bwMode="auto">
            <a:xfrm rot="-120000" flipH="1" flipV="1">
              <a:off x="1919382" y="4586177"/>
              <a:ext cx="961833" cy="8410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AutoShape 11"/>
            <p:cNvSpPr>
              <a:spLocks noChangeArrowheads="1"/>
            </p:cNvSpPr>
            <p:nvPr/>
          </p:nvSpPr>
          <p:spPr bwMode="auto">
            <a:xfrm>
              <a:off x="1847463" y="4572288"/>
              <a:ext cx="118800" cy="118800"/>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0" name="Line 25"/>
            <p:cNvSpPr>
              <a:spLocks noChangeShapeType="1"/>
            </p:cNvSpPr>
            <p:nvPr/>
          </p:nvSpPr>
          <p:spPr bwMode="auto">
            <a:xfrm flipV="1">
              <a:off x="990600" y="4602900"/>
              <a:ext cx="918423" cy="807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矩形 22"/>
            <p:cNvSpPr>
              <a:spLocks noChangeArrowheads="1"/>
            </p:cNvSpPr>
            <p:nvPr/>
          </p:nvSpPr>
          <p:spPr bwMode="auto">
            <a:xfrm>
              <a:off x="762000" y="4191000"/>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a</a:t>
              </a:r>
              <a:endParaRPr lang="zh-TW" altLang="en-US" sz="2000"/>
            </a:p>
          </p:txBody>
        </p:sp>
        <p:sp>
          <p:nvSpPr>
            <p:cNvPr id="22" name="矩形 23"/>
            <p:cNvSpPr>
              <a:spLocks noChangeArrowheads="1"/>
            </p:cNvSpPr>
            <p:nvPr/>
          </p:nvSpPr>
          <p:spPr bwMode="auto">
            <a:xfrm>
              <a:off x="838201" y="5410245"/>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d</a:t>
              </a:r>
              <a:endParaRPr lang="zh-TW" altLang="en-US" sz="2000"/>
            </a:p>
          </p:txBody>
        </p:sp>
        <p:sp>
          <p:nvSpPr>
            <p:cNvPr id="23" name="矩形 24"/>
            <p:cNvSpPr>
              <a:spLocks noChangeArrowheads="1"/>
            </p:cNvSpPr>
            <p:nvPr/>
          </p:nvSpPr>
          <p:spPr bwMode="auto">
            <a:xfrm>
              <a:off x="1752613" y="4191000"/>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b</a:t>
              </a:r>
              <a:endParaRPr lang="zh-TW" altLang="en-US" sz="2000"/>
            </a:p>
          </p:txBody>
        </p:sp>
        <p:sp>
          <p:nvSpPr>
            <p:cNvPr id="24" name="矩形 25"/>
            <p:cNvSpPr>
              <a:spLocks noChangeArrowheads="1"/>
            </p:cNvSpPr>
            <p:nvPr/>
          </p:nvSpPr>
          <p:spPr bwMode="auto">
            <a:xfrm>
              <a:off x="2743226" y="4191000"/>
              <a:ext cx="298454"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c</a:t>
              </a:r>
              <a:endParaRPr lang="zh-TW" altLang="en-US" sz="2000"/>
            </a:p>
          </p:txBody>
        </p:sp>
        <p:sp>
          <p:nvSpPr>
            <p:cNvPr id="25" name="矩形 26"/>
            <p:cNvSpPr>
              <a:spLocks noChangeArrowheads="1"/>
            </p:cNvSpPr>
            <p:nvPr/>
          </p:nvSpPr>
          <p:spPr bwMode="auto">
            <a:xfrm>
              <a:off x="1752613" y="5410245"/>
              <a:ext cx="298454"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e</a:t>
              </a:r>
              <a:endParaRPr lang="zh-TW" altLang="en-US" sz="2000"/>
            </a:p>
          </p:txBody>
        </p:sp>
        <p:sp>
          <p:nvSpPr>
            <p:cNvPr id="26" name="矩形 27"/>
            <p:cNvSpPr>
              <a:spLocks noChangeArrowheads="1"/>
            </p:cNvSpPr>
            <p:nvPr/>
          </p:nvSpPr>
          <p:spPr bwMode="auto">
            <a:xfrm>
              <a:off x="2743226" y="5410245"/>
              <a:ext cx="255591"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f</a:t>
              </a:r>
              <a:endParaRPr lang="zh-TW" altLang="en-US" sz="2000"/>
            </a:p>
          </p:txBody>
        </p:sp>
        <p:sp>
          <p:nvSpPr>
            <p:cNvPr id="27" name="Line 25"/>
            <p:cNvSpPr>
              <a:spLocks noChangeShapeType="1"/>
            </p:cNvSpPr>
            <p:nvPr/>
          </p:nvSpPr>
          <p:spPr bwMode="auto">
            <a:xfrm flipV="1">
              <a:off x="990603" y="4572012"/>
              <a:ext cx="1905025" cy="8382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 name="群組 27"/>
          <p:cNvGrpSpPr>
            <a:grpSpLocks/>
          </p:cNvGrpSpPr>
          <p:nvPr/>
        </p:nvGrpSpPr>
        <p:grpSpPr bwMode="auto">
          <a:xfrm>
            <a:off x="3124200" y="4173537"/>
            <a:ext cx="2279650" cy="474663"/>
            <a:chOff x="533400" y="2895600"/>
            <a:chExt cx="2279650" cy="475219"/>
          </a:xfrm>
        </p:grpSpPr>
        <p:sp>
          <p:nvSpPr>
            <p:cNvPr id="29" name="Line 25"/>
            <p:cNvSpPr>
              <a:spLocks noChangeShapeType="1"/>
            </p:cNvSpPr>
            <p:nvPr/>
          </p:nvSpPr>
          <p:spPr bwMode="auto">
            <a:xfrm>
              <a:off x="685798" y="3312000"/>
              <a:ext cx="198120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AutoShape 11"/>
            <p:cNvSpPr>
              <a:spLocks noChangeArrowheads="1"/>
            </p:cNvSpPr>
            <p:nvPr/>
          </p:nvSpPr>
          <p:spPr bwMode="auto">
            <a:xfrm>
              <a:off x="643199" y="3252023"/>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1" name="AutoShape 11"/>
            <p:cNvSpPr>
              <a:spLocks noChangeArrowheads="1"/>
            </p:cNvSpPr>
            <p:nvPr/>
          </p:nvSpPr>
          <p:spPr bwMode="auto">
            <a:xfrm>
              <a:off x="2583155" y="3234004"/>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2" name="矩形 19"/>
            <p:cNvSpPr>
              <a:spLocks noChangeArrowheads="1"/>
            </p:cNvSpPr>
            <p:nvPr/>
          </p:nvSpPr>
          <p:spPr bwMode="auto">
            <a:xfrm>
              <a:off x="533400" y="2895600"/>
              <a:ext cx="312738" cy="40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u</a:t>
              </a:r>
              <a:endParaRPr lang="zh-TW" altLang="en-US" sz="2000"/>
            </a:p>
          </p:txBody>
        </p:sp>
        <p:sp>
          <p:nvSpPr>
            <p:cNvPr id="33" name="矩形 22"/>
            <p:cNvSpPr>
              <a:spLocks noChangeArrowheads="1"/>
            </p:cNvSpPr>
            <p:nvPr/>
          </p:nvSpPr>
          <p:spPr bwMode="auto">
            <a:xfrm>
              <a:off x="2514600" y="2895600"/>
              <a:ext cx="298450" cy="40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v</a:t>
              </a:r>
              <a:endParaRPr lang="zh-TW" altLang="en-US" sz="2000"/>
            </a:p>
          </p:txBody>
        </p:sp>
      </p:grpSp>
    </p:spTree>
    <p:extLst>
      <p:ext uri="{BB962C8B-B14F-4D97-AF65-F5344CB8AC3E}">
        <p14:creationId xmlns:p14="http://schemas.microsoft.com/office/powerpoint/2010/main" val="181698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7: </a:t>
            </a:r>
            <a:r>
              <a:rPr lang="en-US" altLang="zh-TW" sz="2000" dirty="0">
                <a:solidFill>
                  <a:srgbClr val="000000"/>
                </a:solidFill>
                <a:latin typeface="Times New Roman" pitchFamily="18" charset="0"/>
                <a:cs typeface="Times New Roman" pitchFamily="18" charset="0"/>
              </a:rPr>
              <a:t>Show that the graphs </a:t>
            </a:r>
            <a:r>
              <a:rPr lang="en-US" altLang="zh-TW" sz="2000" i="1" dirty="0">
                <a:solidFill>
                  <a:srgbClr val="000000"/>
                </a:solidFill>
                <a:latin typeface="Times New Roman" pitchFamily="18" charset="0"/>
                <a:cs typeface="Times New Roman" pitchFamily="18" charset="0"/>
              </a:rPr>
              <a:t>G</a:t>
            </a:r>
            <a:r>
              <a:rPr lang="en-US" altLang="zh-TW" sz="2000" baseline="-25000" dirty="0">
                <a:solidFill>
                  <a:srgbClr val="000000"/>
                </a:solidFill>
                <a:latin typeface="Times New Roman" pitchFamily="18" charset="0"/>
                <a:cs typeface="Times New Roman" pitchFamily="18" charset="0"/>
              </a:rPr>
              <a:t>1</a:t>
            </a:r>
            <a:r>
              <a:rPr lang="en-US" altLang="zh-TW" sz="2000" dirty="0">
                <a:solidFill>
                  <a:srgbClr val="000000"/>
                </a:solidFill>
                <a:latin typeface="Times New Roman" pitchFamily="18" charset="0"/>
                <a:cs typeface="Times New Roman" pitchFamily="18" charset="0"/>
              </a:rPr>
              <a:t>, </a:t>
            </a:r>
            <a:r>
              <a:rPr lang="en-US" altLang="zh-TW" sz="2000" i="1" dirty="0">
                <a:solidFill>
                  <a:srgbClr val="000000"/>
                </a:solidFill>
                <a:latin typeface="Times New Roman" pitchFamily="18" charset="0"/>
                <a:cs typeface="Times New Roman" pitchFamily="18" charset="0"/>
              </a:rPr>
              <a:t>G</a:t>
            </a:r>
            <a:r>
              <a:rPr lang="en-US" altLang="zh-TW" sz="2000" baseline="-25000" dirty="0">
                <a:solidFill>
                  <a:srgbClr val="000000"/>
                </a:solidFill>
                <a:latin typeface="Times New Roman" pitchFamily="18" charset="0"/>
                <a:cs typeface="Times New Roman" pitchFamily="18" charset="0"/>
              </a:rPr>
              <a:t>2</a:t>
            </a:r>
            <a:r>
              <a:rPr lang="en-US" altLang="zh-TW" sz="2000" dirty="0">
                <a:solidFill>
                  <a:srgbClr val="000000"/>
                </a:solidFill>
                <a:latin typeface="Times New Roman" pitchFamily="18" charset="0"/>
                <a:cs typeface="Times New Roman" pitchFamily="18" charset="0"/>
              </a:rPr>
              <a:t>, and </a:t>
            </a:r>
            <a:r>
              <a:rPr lang="en-US" altLang="zh-TW" sz="2000" i="1" dirty="0">
                <a:solidFill>
                  <a:srgbClr val="000000"/>
                </a:solidFill>
                <a:latin typeface="Times New Roman" pitchFamily="18" charset="0"/>
                <a:cs typeface="Times New Roman" pitchFamily="18" charset="0"/>
              </a:rPr>
              <a:t>G</a:t>
            </a:r>
            <a:r>
              <a:rPr lang="en-US" altLang="zh-TW" sz="2000" baseline="-25000" dirty="0">
                <a:solidFill>
                  <a:srgbClr val="000000"/>
                </a:solidFill>
                <a:latin typeface="Times New Roman" pitchFamily="18" charset="0"/>
                <a:cs typeface="Times New Roman" pitchFamily="18" charset="0"/>
              </a:rPr>
              <a:t>3</a:t>
            </a:r>
            <a:r>
              <a:rPr lang="en-US" altLang="zh-TW" sz="2000" dirty="0">
                <a:solidFill>
                  <a:srgbClr val="000000"/>
                </a:solidFill>
                <a:latin typeface="Times New Roman" pitchFamily="18" charset="0"/>
                <a:cs typeface="Times New Roman" pitchFamily="18" charset="0"/>
              </a:rPr>
              <a:t> are all </a:t>
            </a:r>
            <a:r>
              <a:rPr lang="en-US" altLang="zh-TW" sz="2000" dirty="0" err="1">
                <a:solidFill>
                  <a:srgbClr val="000000"/>
                </a:solidFill>
                <a:latin typeface="Times New Roman" pitchFamily="18" charset="0"/>
                <a:cs typeface="Times New Roman" pitchFamily="18" charset="0"/>
              </a:rPr>
              <a:t>homeomorphic</a:t>
            </a:r>
            <a:r>
              <a:rPr lang="en-US" altLang="zh-TW" sz="2000" dirty="0" smtClean="0">
                <a:solidFill>
                  <a:srgbClr val="000000"/>
                </a:solidFill>
                <a:latin typeface="Times New Roman" pitchFamily="18" charset="0"/>
                <a:cs typeface="Times New Roman" pitchFamily="18" charset="0"/>
              </a:rPr>
              <a:t>.</a:t>
            </a:r>
          </a:p>
          <a:p>
            <a:pPr marL="342900" indent="-342900">
              <a:spcAft>
                <a:spcPts val="0"/>
              </a:spcAft>
              <a:buBlip>
                <a:blip r:embed="rId2"/>
              </a:buBlip>
              <a:defRPr/>
            </a:pPr>
            <a:endParaRPr lang="en-US" altLang="zh-TW" sz="2000" dirty="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smtClean="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smtClean="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a:solidFill>
                <a:srgbClr val="000000"/>
              </a:solidFill>
              <a:latin typeface="Times New Roman" pitchFamily="18" charset="0"/>
              <a:cs typeface="Times New Roman" pitchFamily="18" charset="0"/>
            </a:endParaRPr>
          </a:p>
          <a:p>
            <a:pPr lvl="1">
              <a:spcAft>
                <a:spcPts val="0"/>
              </a:spcAft>
              <a:defRPr/>
            </a:pPr>
            <a:endParaRPr lang="en-US" altLang="zh-TW" sz="2000" b="1" dirty="0" smtClean="0">
              <a:latin typeface="Times New Roman" pitchFamily="18" charset="0"/>
              <a:cs typeface="Times New Roman" pitchFamily="18" charset="0"/>
            </a:endParaRPr>
          </a:p>
          <a:p>
            <a:pPr lvl="1">
              <a:spcAft>
                <a:spcPts val="0"/>
              </a:spcAft>
              <a:defRPr/>
            </a:pPr>
            <a:r>
              <a:rPr lang="en-US" altLang="zh-TW" sz="2000" b="1" dirty="0" smtClean="0">
                <a:latin typeface="Times New Roman" pitchFamily="18" charset="0"/>
                <a:cs typeface="Times New Roman" pitchFamily="18" charset="0"/>
              </a:rPr>
              <a:t>Solution: </a:t>
            </a:r>
            <a:r>
              <a:rPr lang="en-US" altLang="zh-TW" sz="2000" dirty="0">
                <a:latin typeface="Times New Roman" pitchFamily="18" charset="0"/>
                <a:cs typeface="Times New Roman" pitchFamily="18" charset="0"/>
              </a:rPr>
              <a:t>all three can be obtained from </a:t>
            </a:r>
            <a:r>
              <a:rPr lang="en-US" altLang="zh-TW" sz="2000" i="1" dirty="0" smtClean="0">
                <a:latin typeface="Times New Roman" pitchFamily="18" charset="0"/>
                <a:cs typeface="Times New Roman" pitchFamily="18" charset="0"/>
              </a:rPr>
              <a:t>G</a:t>
            </a:r>
            <a:r>
              <a:rPr lang="en-US" altLang="zh-TW" sz="2000" baseline="-25000" dirty="0" smtClean="0">
                <a:latin typeface="Times New Roman" pitchFamily="18" charset="0"/>
                <a:cs typeface="Times New Roman" pitchFamily="18" charset="0"/>
              </a:rPr>
              <a:t>1</a:t>
            </a:r>
          </a:p>
          <a:p>
            <a:pPr lvl="1">
              <a:spcAft>
                <a:spcPts val="0"/>
              </a:spcAft>
              <a:defRPr/>
            </a:pPr>
            <a:endParaRPr lang="zh-TW" altLang="en-US" sz="2000" dirty="0">
              <a:latin typeface="Times New Roman" pitchFamily="18" charset="0"/>
              <a:cs typeface="Times New Roman" pitchFamily="18" charset="0"/>
            </a:endParaRPr>
          </a:p>
          <a:p>
            <a:pPr marL="342900" indent="-342900">
              <a:spcAft>
                <a:spcPts val="0"/>
              </a:spcAft>
              <a:buBlip>
                <a:blip r:embed="rId2"/>
              </a:buBlip>
              <a:defRPr/>
            </a:pPr>
            <a:r>
              <a:rPr lang="en-US" altLang="zh-TW" sz="2000" b="1" dirty="0" smtClean="0">
                <a:latin typeface="Times New Roman" pitchFamily="18" charset="0"/>
                <a:cs typeface="Times New Roman" pitchFamily="18" charset="0"/>
              </a:rPr>
              <a:t>Theorem 2: </a:t>
            </a:r>
            <a:r>
              <a:rPr lang="en-US" altLang="zh-TW" sz="2000" b="1" dirty="0">
                <a:latin typeface="Times New Roman" pitchFamily="18" charset="0"/>
                <a:cs typeface="Times New Roman" pitchFamily="18" charset="0"/>
              </a:rPr>
              <a:t>(</a:t>
            </a:r>
            <a:r>
              <a:rPr lang="en-US" altLang="zh-TW" sz="2000" b="1" dirty="0" err="1">
                <a:latin typeface="Times New Roman" pitchFamily="18" charset="0"/>
                <a:cs typeface="Times New Roman" pitchFamily="18" charset="0"/>
              </a:rPr>
              <a:t>Kuratowski</a:t>
            </a:r>
            <a:r>
              <a:rPr lang="en-US" altLang="zh-TW" sz="2000" b="1" dirty="0">
                <a:latin typeface="Times New Roman" pitchFamily="18" charset="0"/>
                <a:cs typeface="Times New Roman" pitchFamily="18" charset="0"/>
              </a:rPr>
              <a:t> Theorem)</a:t>
            </a:r>
            <a:br>
              <a:rPr lang="en-US" altLang="zh-TW" sz="2000" b="1" dirty="0">
                <a:latin typeface="Times New Roman" pitchFamily="18" charset="0"/>
                <a:cs typeface="Times New Roman" pitchFamily="18" charset="0"/>
              </a:rPr>
            </a:br>
            <a:r>
              <a:rPr lang="en-US" altLang="zh-TW" sz="2000" b="1" dirty="0">
                <a:latin typeface="Times New Roman" pitchFamily="18" charset="0"/>
                <a:cs typeface="Times New Roman" pitchFamily="18" charset="0"/>
              </a:rPr>
              <a:t>  </a:t>
            </a:r>
            <a:r>
              <a:rPr lang="en-US" altLang="zh-TW" sz="2000" dirty="0">
                <a:latin typeface="Times New Roman" pitchFamily="18" charset="0"/>
                <a:cs typeface="Times New Roman" pitchFamily="18" charset="0"/>
              </a:rPr>
              <a:t>A graph is </a:t>
            </a:r>
            <a:r>
              <a:rPr lang="en-US" altLang="zh-TW" sz="2000" dirty="0" err="1">
                <a:latin typeface="Times New Roman" pitchFamily="18" charset="0"/>
                <a:cs typeface="Times New Roman" pitchFamily="18" charset="0"/>
              </a:rPr>
              <a:t>nonplanar</a:t>
            </a:r>
            <a:r>
              <a:rPr lang="en-US" altLang="zh-TW" sz="2000" dirty="0">
                <a:latin typeface="Times New Roman" pitchFamily="18" charset="0"/>
                <a:cs typeface="Times New Roman" pitchFamily="18" charset="0"/>
              </a:rPr>
              <a:t> if and only if it </a:t>
            </a:r>
            <a:r>
              <a:rPr lang="en-US" altLang="zh-TW" sz="2000" dirty="0" smtClean="0">
                <a:latin typeface="Times New Roman" pitchFamily="18" charset="0"/>
                <a:cs typeface="Times New Roman" pitchFamily="18" charset="0"/>
              </a:rPr>
              <a:t>contains a </a:t>
            </a:r>
            <a:r>
              <a:rPr lang="en-US" altLang="zh-TW" sz="2000" dirty="0" err="1">
                <a:latin typeface="Times New Roman" pitchFamily="18" charset="0"/>
                <a:cs typeface="Times New Roman" pitchFamily="18" charset="0"/>
              </a:rPr>
              <a:t>subgraph</a:t>
            </a:r>
            <a:r>
              <a:rPr lang="en-US" altLang="zh-TW" sz="2000" dirty="0">
                <a:latin typeface="Times New Roman" pitchFamily="18" charset="0"/>
                <a:cs typeface="Times New Roman" pitchFamily="18" charset="0"/>
              </a:rPr>
              <a:t> </a:t>
            </a:r>
            <a:r>
              <a:rPr lang="en-US" altLang="zh-TW" sz="2000" dirty="0" err="1">
                <a:latin typeface="Times New Roman" pitchFamily="18" charset="0"/>
                <a:cs typeface="Times New Roman" pitchFamily="18" charset="0"/>
              </a:rPr>
              <a:t>homeomorphic</a:t>
            </a:r>
            <a:r>
              <a:rPr lang="en-US" altLang="zh-TW" sz="2000" dirty="0">
                <a:latin typeface="Times New Roman" pitchFamily="18" charset="0"/>
                <a:cs typeface="Times New Roman" pitchFamily="18" charset="0"/>
              </a:rPr>
              <a:t> to </a:t>
            </a:r>
            <a:r>
              <a:rPr lang="en-US" altLang="zh-TW" sz="2000"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3,3 </a:t>
            </a:r>
            <a:r>
              <a:rPr lang="en-US" altLang="zh-TW" sz="2000" dirty="0">
                <a:latin typeface="Times New Roman" pitchFamily="18" charset="0"/>
                <a:cs typeface="Times New Roman" pitchFamily="18" charset="0"/>
              </a:rPr>
              <a:t>or </a:t>
            </a:r>
            <a:r>
              <a:rPr lang="en-US" altLang="zh-TW" sz="2000" i="1" dirty="0">
                <a:latin typeface="Times New Roman" pitchFamily="18" charset="0"/>
                <a:cs typeface="Times New Roman" pitchFamily="18" charset="0"/>
              </a:rPr>
              <a:t>K</a:t>
            </a:r>
            <a:r>
              <a:rPr lang="en-US" altLang="zh-TW" sz="2000" baseline="-25000" dirty="0">
                <a:latin typeface="Times New Roman" pitchFamily="18" charset="0"/>
                <a:cs typeface="Times New Roman" pitchFamily="18" charset="0"/>
              </a:rPr>
              <a:t>5</a:t>
            </a:r>
            <a:r>
              <a:rPr lang="en-US" altLang="zh-TW" sz="2000" dirty="0">
                <a:latin typeface="Times New Roman" pitchFamily="18" charset="0"/>
                <a:cs typeface="Times New Roman" pitchFamily="18" charset="0"/>
              </a:rPr>
              <a:t>.</a:t>
            </a:r>
            <a:endParaRPr lang="zh-TW" altLang="en-US" sz="2000" dirty="0">
              <a:latin typeface="Times New Roman" pitchFamily="18"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55</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8.7 Planar Graphs</a:t>
            </a:r>
          </a:p>
        </p:txBody>
      </p:sp>
      <p:grpSp>
        <p:nvGrpSpPr>
          <p:cNvPr id="6" name="群組 71"/>
          <p:cNvGrpSpPr>
            <a:grpSpLocks/>
          </p:cNvGrpSpPr>
          <p:nvPr/>
        </p:nvGrpSpPr>
        <p:grpSpPr bwMode="auto">
          <a:xfrm>
            <a:off x="533400" y="1143000"/>
            <a:ext cx="2203450" cy="1905000"/>
            <a:chOff x="533400" y="1600200"/>
            <a:chExt cx="2203480" cy="1619310"/>
          </a:xfrm>
        </p:grpSpPr>
        <p:sp>
          <p:nvSpPr>
            <p:cNvPr id="7" name="Line 34"/>
            <p:cNvSpPr>
              <a:spLocks noChangeShapeType="1"/>
            </p:cNvSpPr>
            <p:nvPr/>
          </p:nvSpPr>
          <p:spPr bwMode="auto">
            <a:xfrm flipH="1">
              <a:off x="1600560" y="1981200"/>
              <a:ext cx="456840" cy="8073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5"/>
            <p:cNvSpPr>
              <a:spLocks noChangeShapeType="1"/>
            </p:cNvSpPr>
            <p:nvPr/>
          </p:nvSpPr>
          <p:spPr bwMode="auto">
            <a:xfrm rot="120000" flipH="1">
              <a:off x="683389" y="2050708"/>
              <a:ext cx="369563" cy="800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5"/>
            <p:cNvSpPr>
              <a:spLocks noChangeShapeType="1"/>
            </p:cNvSpPr>
            <p:nvPr/>
          </p:nvSpPr>
          <p:spPr bwMode="auto">
            <a:xfrm rot="120000">
              <a:off x="1053666" y="2066940"/>
              <a:ext cx="559652" cy="7428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AutoShape 11"/>
            <p:cNvSpPr>
              <a:spLocks noChangeArrowheads="1"/>
            </p:cNvSpPr>
            <p:nvPr/>
          </p:nvSpPr>
          <p:spPr bwMode="auto">
            <a:xfrm>
              <a:off x="990600" y="19812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1" name="AutoShape 11"/>
            <p:cNvSpPr>
              <a:spLocks noChangeArrowheads="1"/>
            </p:cNvSpPr>
            <p:nvPr/>
          </p:nvSpPr>
          <p:spPr bwMode="auto">
            <a:xfrm>
              <a:off x="616068" y="275794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2" name="AutoShape 11"/>
            <p:cNvSpPr>
              <a:spLocks noChangeArrowheads="1"/>
            </p:cNvSpPr>
            <p:nvPr/>
          </p:nvSpPr>
          <p:spPr bwMode="auto">
            <a:xfrm>
              <a:off x="1530456" y="2752817"/>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3" name="AutoShape 11"/>
            <p:cNvSpPr>
              <a:spLocks noChangeArrowheads="1"/>
            </p:cNvSpPr>
            <p:nvPr/>
          </p:nvSpPr>
          <p:spPr bwMode="auto">
            <a:xfrm>
              <a:off x="2506955" y="275794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Line 23"/>
            <p:cNvSpPr>
              <a:spLocks noChangeShapeType="1"/>
            </p:cNvSpPr>
            <p:nvPr/>
          </p:nvSpPr>
          <p:spPr bwMode="auto">
            <a:xfrm rot="-120000" flipH="1" flipV="1">
              <a:off x="2070858" y="2048324"/>
              <a:ext cx="506453" cy="78010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AutoShape 11"/>
            <p:cNvSpPr>
              <a:spLocks noChangeArrowheads="1"/>
            </p:cNvSpPr>
            <p:nvPr/>
          </p:nvSpPr>
          <p:spPr bwMode="auto">
            <a:xfrm>
              <a:off x="1981200" y="19812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 name="Line 25"/>
            <p:cNvSpPr>
              <a:spLocks noChangeShapeType="1"/>
            </p:cNvSpPr>
            <p:nvPr/>
          </p:nvSpPr>
          <p:spPr bwMode="auto">
            <a:xfrm flipV="1">
              <a:off x="685800" y="2057399"/>
              <a:ext cx="1371600" cy="7310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矩形 18"/>
            <p:cNvSpPr>
              <a:spLocks noChangeArrowheads="1"/>
            </p:cNvSpPr>
            <p:nvPr/>
          </p:nvSpPr>
          <p:spPr bwMode="auto">
            <a:xfrm>
              <a:off x="914405" y="1600200"/>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a</a:t>
              </a:r>
              <a:endParaRPr lang="zh-TW" altLang="en-US" sz="2000"/>
            </a:p>
          </p:txBody>
        </p:sp>
        <p:sp>
          <p:nvSpPr>
            <p:cNvPr id="18" name="矩形 19"/>
            <p:cNvSpPr>
              <a:spLocks noChangeArrowheads="1"/>
            </p:cNvSpPr>
            <p:nvPr/>
          </p:nvSpPr>
          <p:spPr bwMode="auto">
            <a:xfrm>
              <a:off x="533400" y="2819445"/>
              <a:ext cx="298454"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c</a:t>
              </a:r>
              <a:endParaRPr lang="zh-TW" altLang="en-US" sz="2000"/>
            </a:p>
          </p:txBody>
        </p:sp>
        <p:sp>
          <p:nvSpPr>
            <p:cNvPr id="19" name="矩形 20"/>
            <p:cNvSpPr>
              <a:spLocks noChangeArrowheads="1"/>
            </p:cNvSpPr>
            <p:nvPr/>
          </p:nvSpPr>
          <p:spPr bwMode="auto">
            <a:xfrm>
              <a:off x="1905019" y="1600200"/>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b</a:t>
              </a:r>
              <a:endParaRPr lang="zh-TW" altLang="en-US" sz="2000"/>
            </a:p>
          </p:txBody>
        </p:sp>
        <p:sp>
          <p:nvSpPr>
            <p:cNvPr id="20" name="矩形 22"/>
            <p:cNvSpPr>
              <a:spLocks noChangeArrowheads="1"/>
            </p:cNvSpPr>
            <p:nvPr/>
          </p:nvSpPr>
          <p:spPr bwMode="auto">
            <a:xfrm>
              <a:off x="1447812" y="2819445"/>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d</a:t>
              </a:r>
              <a:endParaRPr lang="zh-TW" altLang="en-US" sz="2000"/>
            </a:p>
          </p:txBody>
        </p:sp>
        <p:sp>
          <p:nvSpPr>
            <p:cNvPr id="21" name="矩形 23"/>
            <p:cNvSpPr>
              <a:spLocks noChangeArrowheads="1"/>
            </p:cNvSpPr>
            <p:nvPr/>
          </p:nvSpPr>
          <p:spPr bwMode="auto">
            <a:xfrm>
              <a:off x="2438426" y="2819445"/>
              <a:ext cx="298454"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e</a:t>
              </a:r>
              <a:endParaRPr lang="zh-TW" altLang="en-US" sz="2000"/>
            </a:p>
          </p:txBody>
        </p:sp>
      </p:grpSp>
      <p:grpSp>
        <p:nvGrpSpPr>
          <p:cNvPr id="22" name="群組 72"/>
          <p:cNvGrpSpPr>
            <a:grpSpLocks/>
          </p:cNvGrpSpPr>
          <p:nvPr/>
        </p:nvGrpSpPr>
        <p:grpSpPr bwMode="auto">
          <a:xfrm>
            <a:off x="3429000" y="1143000"/>
            <a:ext cx="2203450" cy="1905000"/>
            <a:chOff x="3429000" y="1600200"/>
            <a:chExt cx="2203480" cy="1619310"/>
          </a:xfrm>
        </p:grpSpPr>
        <p:sp>
          <p:nvSpPr>
            <p:cNvPr id="23" name="Line 34"/>
            <p:cNvSpPr>
              <a:spLocks noChangeShapeType="1"/>
            </p:cNvSpPr>
            <p:nvPr/>
          </p:nvSpPr>
          <p:spPr bwMode="auto">
            <a:xfrm flipH="1">
              <a:off x="4496160" y="1981200"/>
              <a:ext cx="456840" cy="8073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5"/>
            <p:cNvSpPr>
              <a:spLocks noChangeShapeType="1"/>
            </p:cNvSpPr>
            <p:nvPr/>
          </p:nvSpPr>
          <p:spPr bwMode="auto">
            <a:xfrm rot="120000" flipH="1">
              <a:off x="3578989" y="2050708"/>
              <a:ext cx="369563" cy="800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5"/>
            <p:cNvSpPr>
              <a:spLocks noChangeShapeType="1"/>
            </p:cNvSpPr>
            <p:nvPr/>
          </p:nvSpPr>
          <p:spPr bwMode="auto">
            <a:xfrm rot="120000">
              <a:off x="3949266" y="2066940"/>
              <a:ext cx="559652" cy="7428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AutoShape 11"/>
            <p:cNvSpPr>
              <a:spLocks noChangeArrowheads="1"/>
            </p:cNvSpPr>
            <p:nvPr/>
          </p:nvSpPr>
          <p:spPr bwMode="auto">
            <a:xfrm>
              <a:off x="3886200" y="19812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7" name="AutoShape 11"/>
            <p:cNvSpPr>
              <a:spLocks noChangeArrowheads="1"/>
            </p:cNvSpPr>
            <p:nvPr/>
          </p:nvSpPr>
          <p:spPr bwMode="auto">
            <a:xfrm>
              <a:off x="3511668" y="275794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8" name="AutoShape 11"/>
            <p:cNvSpPr>
              <a:spLocks noChangeArrowheads="1"/>
            </p:cNvSpPr>
            <p:nvPr/>
          </p:nvSpPr>
          <p:spPr bwMode="auto">
            <a:xfrm>
              <a:off x="4426056" y="2752817"/>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9" name="AutoShape 11"/>
            <p:cNvSpPr>
              <a:spLocks noChangeArrowheads="1"/>
            </p:cNvSpPr>
            <p:nvPr/>
          </p:nvSpPr>
          <p:spPr bwMode="auto">
            <a:xfrm>
              <a:off x="5402555" y="275794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0" name="Line 23"/>
            <p:cNvSpPr>
              <a:spLocks noChangeShapeType="1"/>
            </p:cNvSpPr>
            <p:nvPr/>
          </p:nvSpPr>
          <p:spPr bwMode="auto">
            <a:xfrm rot="-120000" flipH="1" flipV="1">
              <a:off x="4966458" y="2048324"/>
              <a:ext cx="506453" cy="78010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AutoShape 11"/>
            <p:cNvSpPr>
              <a:spLocks noChangeArrowheads="1"/>
            </p:cNvSpPr>
            <p:nvPr/>
          </p:nvSpPr>
          <p:spPr bwMode="auto">
            <a:xfrm>
              <a:off x="4876800" y="19812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2" name="Line 25"/>
            <p:cNvSpPr>
              <a:spLocks noChangeShapeType="1"/>
            </p:cNvSpPr>
            <p:nvPr/>
          </p:nvSpPr>
          <p:spPr bwMode="auto">
            <a:xfrm flipV="1">
              <a:off x="3581400" y="2057399"/>
              <a:ext cx="1371600" cy="7310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矩形 35"/>
            <p:cNvSpPr>
              <a:spLocks noChangeArrowheads="1"/>
            </p:cNvSpPr>
            <p:nvPr/>
          </p:nvSpPr>
          <p:spPr bwMode="auto">
            <a:xfrm>
              <a:off x="3810005" y="1600200"/>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a</a:t>
              </a:r>
              <a:endParaRPr lang="zh-TW" altLang="en-US" sz="2000"/>
            </a:p>
          </p:txBody>
        </p:sp>
        <p:sp>
          <p:nvSpPr>
            <p:cNvPr id="34" name="矩形 36"/>
            <p:cNvSpPr>
              <a:spLocks noChangeArrowheads="1"/>
            </p:cNvSpPr>
            <p:nvPr/>
          </p:nvSpPr>
          <p:spPr bwMode="auto">
            <a:xfrm>
              <a:off x="3429000" y="2819445"/>
              <a:ext cx="298454"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c</a:t>
              </a:r>
              <a:endParaRPr lang="zh-TW" altLang="en-US" sz="2000"/>
            </a:p>
          </p:txBody>
        </p:sp>
        <p:sp>
          <p:nvSpPr>
            <p:cNvPr id="35" name="矩形 37"/>
            <p:cNvSpPr>
              <a:spLocks noChangeArrowheads="1"/>
            </p:cNvSpPr>
            <p:nvPr/>
          </p:nvSpPr>
          <p:spPr bwMode="auto">
            <a:xfrm>
              <a:off x="4800619" y="1600200"/>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b</a:t>
              </a:r>
              <a:endParaRPr lang="zh-TW" altLang="en-US" sz="2000"/>
            </a:p>
          </p:txBody>
        </p:sp>
        <p:sp>
          <p:nvSpPr>
            <p:cNvPr id="36" name="矩形 38"/>
            <p:cNvSpPr>
              <a:spLocks noChangeArrowheads="1"/>
            </p:cNvSpPr>
            <p:nvPr/>
          </p:nvSpPr>
          <p:spPr bwMode="auto">
            <a:xfrm>
              <a:off x="4343412" y="2819445"/>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d</a:t>
              </a:r>
              <a:endParaRPr lang="zh-TW" altLang="en-US" sz="2000"/>
            </a:p>
          </p:txBody>
        </p:sp>
        <p:sp>
          <p:nvSpPr>
            <p:cNvPr id="38" name="矩形 39"/>
            <p:cNvSpPr>
              <a:spLocks noChangeArrowheads="1"/>
            </p:cNvSpPr>
            <p:nvPr/>
          </p:nvSpPr>
          <p:spPr bwMode="auto">
            <a:xfrm>
              <a:off x="5334026" y="2819445"/>
              <a:ext cx="298454"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e</a:t>
              </a:r>
              <a:endParaRPr lang="zh-TW" altLang="en-US" sz="2000"/>
            </a:p>
          </p:txBody>
        </p:sp>
        <p:sp>
          <p:nvSpPr>
            <p:cNvPr id="39" name="AutoShape 11"/>
            <p:cNvSpPr>
              <a:spLocks noChangeArrowheads="1"/>
            </p:cNvSpPr>
            <p:nvPr/>
          </p:nvSpPr>
          <p:spPr bwMode="auto">
            <a:xfrm>
              <a:off x="3733800" y="2319604"/>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0" name="AutoShape 11"/>
            <p:cNvSpPr>
              <a:spLocks noChangeArrowheads="1"/>
            </p:cNvSpPr>
            <p:nvPr/>
          </p:nvSpPr>
          <p:spPr bwMode="auto">
            <a:xfrm>
              <a:off x="3919802" y="25146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1" name="AutoShape 11"/>
            <p:cNvSpPr>
              <a:spLocks noChangeArrowheads="1"/>
            </p:cNvSpPr>
            <p:nvPr/>
          </p:nvSpPr>
          <p:spPr bwMode="auto">
            <a:xfrm>
              <a:off x="4453202" y="22098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2" name="矩形 43"/>
            <p:cNvSpPr>
              <a:spLocks noChangeArrowheads="1"/>
            </p:cNvSpPr>
            <p:nvPr/>
          </p:nvSpPr>
          <p:spPr bwMode="auto">
            <a:xfrm>
              <a:off x="3497264" y="2114569"/>
              <a:ext cx="312741"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f</a:t>
              </a:r>
              <a:endParaRPr lang="zh-TW" altLang="en-US" sz="2000"/>
            </a:p>
          </p:txBody>
        </p:sp>
        <p:sp>
          <p:nvSpPr>
            <p:cNvPr id="43" name="矩形 44"/>
            <p:cNvSpPr>
              <a:spLocks noChangeArrowheads="1"/>
            </p:cNvSpPr>
            <p:nvPr/>
          </p:nvSpPr>
          <p:spPr bwMode="auto">
            <a:xfrm>
              <a:off x="3886206" y="2495583"/>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g</a:t>
              </a:r>
              <a:endParaRPr lang="zh-TW" altLang="en-US" sz="2000"/>
            </a:p>
          </p:txBody>
        </p:sp>
        <p:sp>
          <p:nvSpPr>
            <p:cNvPr id="44" name="矩形 45"/>
            <p:cNvSpPr>
              <a:spLocks noChangeArrowheads="1"/>
            </p:cNvSpPr>
            <p:nvPr/>
          </p:nvSpPr>
          <p:spPr bwMode="auto">
            <a:xfrm>
              <a:off x="4343412" y="1885961"/>
              <a:ext cx="312742"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h</a:t>
              </a:r>
              <a:endParaRPr lang="zh-TW" altLang="en-US" sz="2000"/>
            </a:p>
          </p:txBody>
        </p:sp>
      </p:grpSp>
      <p:grpSp>
        <p:nvGrpSpPr>
          <p:cNvPr id="45" name="群組 73"/>
          <p:cNvGrpSpPr>
            <a:grpSpLocks/>
          </p:cNvGrpSpPr>
          <p:nvPr/>
        </p:nvGrpSpPr>
        <p:grpSpPr bwMode="auto">
          <a:xfrm>
            <a:off x="6248400" y="1143000"/>
            <a:ext cx="2217738" cy="1905000"/>
            <a:chOff x="6248400" y="1600200"/>
            <a:chExt cx="2217738" cy="1619310"/>
          </a:xfrm>
        </p:grpSpPr>
        <p:sp>
          <p:nvSpPr>
            <p:cNvPr id="46" name="矩形 66"/>
            <p:cNvSpPr>
              <a:spLocks noChangeArrowheads="1"/>
            </p:cNvSpPr>
            <p:nvPr/>
          </p:nvSpPr>
          <p:spPr bwMode="auto">
            <a:xfrm>
              <a:off x="7162800" y="1885961"/>
              <a:ext cx="31273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i</a:t>
              </a:r>
              <a:endParaRPr lang="zh-TW" altLang="en-US" sz="2000"/>
            </a:p>
          </p:txBody>
        </p:sp>
        <p:sp>
          <p:nvSpPr>
            <p:cNvPr id="47" name="Line 34"/>
            <p:cNvSpPr>
              <a:spLocks noChangeShapeType="1"/>
            </p:cNvSpPr>
            <p:nvPr/>
          </p:nvSpPr>
          <p:spPr bwMode="auto">
            <a:xfrm flipH="1">
              <a:off x="7315560" y="1981200"/>
              <a:ext cx="456840" cy="8073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5"/>
            <p:cNvSpPr>
              <a:spLocks noChangeShapeType="1"/>
            </p:cNvSpPr>
            <p:nvPr/>
          </p:nvSpPr>
          <p:spPr bwMode="auto">
            <a:xfrm rot="120000" flipH="1">
              <a:off x="6398389" y="2050708"/>
              <a:ext cx="369563" cy="800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5"/>
            <p:cNvSpPr>
              <a:spLocks noChangeShapeType="1"/>
            </p:cNvSpPr>
            <p:nvPr/>
          </p:nvSpPr>
          <p:spPr bwMode="auto">
            <a:xfrm rot="120000">
              <a:off x="6768666" y="2066940"/>
              <a:ext cx="559652" cy="7428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AutoShape 11"/>
            <p:cNvSpPr>
              <a:spLocks noChangeArrowheads="1"/>
            </p:cNvSpPr>
            <p:nvPr/>
          </p:nvSpPr>
          <p:spPr bwMode="auto">
            <a:xfrm>
              <a:off x="6705600" y="19812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1" name="AutoShape 11"/>
            <p:cNvSpPr>
              <a:spLocks noChangeArrowheads="1"/>
            </p:cNvSpPr>
            <p:nvPr/>
          </p:nvSpPr>
          <p:spPr bwMode="auto">
            <a:xfrm>
              <a:off x="6331068" y="275794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2" name="AutoShape 11"/>
            <p:cNvSpPr>
              <a:spLocks noChangeArrowheads="1"/>
            </p:cNvSpPr>
            <p:nvPr/>
          </p:nvSpPr>
          <p:spPr bwMode="auto">
            <a:xfrm>
              <a:off x="7245456" y="2752817"/>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3" name="AutoShape 11"/>
            <p:cNvSpPr>
              <a:spLocks noChangeArrowheads="1"/>
            </p:cNvSpPr>
            <p:nvPr/>
          </p:nvSpPr>
          <p:spPr bwMode="auto">
            <a:xfrm>
              <a:off x="8221955" y="275794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4" name="Line 23"/>
            <p:cNvSpPr>
              <a:spLocks noChangeShapeType="1"/>
            </p:cNvSpPr>
            <p:nvPr/>
          </p:nvSpPr>
          <p:spPr bwMode="auto">
            <a:xfrm rot="-120000" flipH="1" flipV="1">
              <a:off x="7785858" y="2048324"/>
              <a:ext cx="506453" cy="78010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AutoShape 11"/>
            <p:cNvSpPr>
              <a:spLocks noChangeArrowheads="1"/>
            </p:cNvSpPr>
            <p:nvPr/>
          </p:nvSpPr>
          <p:spPr bwMode="auto">
            <a:xfrm>
              <a:off x="7696200" y="19812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6" name="Line 25"/>
            <p:cNvSpPr>
              <a:spLocks noChangeShapeType="1"/>
            </p:cNvSpPr>
            <p:nvPr/>
          </p:nvSpPr>
          <p:spPr bwMode="auto">
            <a:xfrm flipV="1">
              <a:off x="6400800" y="2057399"/>
              <a:ext cx="1371600" cy="7310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矩形 56"/>
            <p:cNvSpPr>
              <a:spLocks noChangeArrowheads="1"/>
            </p:cNvSpPr>
            <p:nvPr/>
          </p:nvSpPr>
          <p:spPr bwMode="auto">
            <a:xfrm>
              <a:off x="6629400" y="1600200"/>
              <a:ext cx="31273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a</a:t>
              </a:r>
              <a:endParaRPr lang="zh-TW" altLang="en-US" sz="2000"/>
            </a:p>
          </p:txBody>
        </p:sp>
        <p:sp>
          <p:nvSpPr>
            <p:cNvPr id="58" name="矩形 57"/>
            <p:cNvSpPr>
              <a:spLocks noChangeArrowheads="1"/>
            </p:cNvSpPr>
            <p:nvPr/>
          </p:nvSpPr>
          <p:spPr bwMode="auto">
            <a:xfrm>
              <a:off x="6248400" y="2819445"/>
              <a:ext cx="298450"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c</a:t>
              </a:r>
              <a:endParaRPr lang="zh-TW" altLang="en-US" sz="2000"/>
            </a:p>
          </p:txBody>
        </p:sp>
        <p:sp>
          <p:nvSpPr>
            <p:cNvPr id="59" name="矩形 58"/>
            <p:cNvSpPr>
              <a:spLocks noChangeArrowheads="1"/>
            </p:cNvSpPr>
            <p:nvPr/>
          </p:nvSpPr>
          <p:spPr bwMode="auto">
            <a:xfrm>
              <a:off x="7620000" y="1600200"/>
              <a:ext cx="31273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b</a:t>
              </a:r>
              <a:endParaRPr lang="zh-TW" altLang="en-US" sz="2000"/>
            </a:p>
          </p:txBody>
        </p:sp>
        <p:sp>
          <p:nvSpPr>
            <p:cNvPr id="60" name="矩形 59"/>
            <p:cNvSpPr>
              <a:spLocks noChangeArrowheads="1"/>
            </p:cNvSpPr>
            <p:nvPr/>
          </p:nvSpPr>
          <p:spPr bwMode="auto">
            <a:xfrm>
              <a:off x="7162800" y="2819445"/>
              <a:ext cx="31273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d</a:t>
              </a:r>
              <a:endParaRPr lang="zh-TW" altLang="en-US" sz="2000"/>
            </a:p>
          </p:txBody>
        </p:sp>
        <p:sp>
          <p:nvSpPr>
            <p:cNvPr id="61" name="矩形 60"/>
            <p:cNvSpPr>
              <a:spLocks noChangeArrowheads="1"/>
            </p:cNvSpPr>
            <p:nvPr/>
          </p:nvSpPr>
          <p:spPr bwMode="auto">
            <a:xfrm>
              <a:off x="8153400" y="2819445"/>
              <a:ext cx="298450"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a:solidFill>
                    <a:srgbClr val="000000"/>
                  </a:solidFill>
                  <a:latin typeface="Times New Roman" pitchFamily="18" charset="0"/>
                  <a:cs typeface="Times New Roman" pitchFamily="18" charset="0"/>
                </a:rPr>
                <a:t>e</a:t>
              </a:r>
              <a:endParaRPr lang="zh-TW" altLang="en-US" sz="2000"/>
            </a:p>
          </p:txBody>
        </p:sp>
        <p:sp>
          <p:nvSpPr>
            <p:cNvPr id="62" name="AutoShape 11"/>
            <p:cNvSpPr>
              <a:spLocks noChangeArrowheads="1"/>
            </p:cNvSpPr>
            <p:nvPr/>
          </p:nvSpPr>
          <p:spPr bwMode="auto">
            <a:xfrm>
              <a:off x="6739202" y="25146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3" name="AutoShape 11"/>
            <p:cNvSpPr>
              <a:spLocks noChangeArrowheads="1"/>
            </p:cNvSpPr>
            <p:nvPr/>
          </p:nvSpPr>
          <p:spPr bwMode="auto">
            <a:xfrm>
              <a:off x="7272602" y="22098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 name="矩形 65"/>
            <p:cNvSpPr>
              <a:spLocks noChangeArrowheads="1"/>
            </p:cNvSpPr>
            <p:nvPr/>
          </p:nvSpPr>
          <p:spPr bwMode="auto">
            <a:xfrm>
              <a:off x="6705600" y="2495583"/>
              <a:ext cx="31273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g</a:t>
              </a:r>
              <a:endParaRPr lang="zh-TW" altLang="en-US" sz="2000"/>
            </a:p>
          </p:txBody>
        </p:sp>
        <p:sp>
          <p:nvSpPr>
            <p:cNvPr id="65" name="AutoShape 11"/>
            <p:cNvSpPr>
              <a:spLocks noChangeArrowheads="1"/>
            </p:cNvSpPr>
            <p:nvPr/>
          </p:nvSpPr>
          <p:spPr bwMode="auto">
            <a:xfrm>
              <a:off x="7848600" y="22098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 name="AutoShape 11"/>
            <p:cNvSpPr>
              <a:spLocks noChangeArrowheads="1"/>
            </p:cNvSpPr>
            <p:nvPr/>
          </p:nvSpPr>
          <p:spPr bwMode="auto">
            <a:xfrm>
              <a:off x="8034602" y="2472004"/>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7" name="矩形 69"/>
            <p:cNvSpPr>
              <a:spLocks noChangeArrowheads="1"/>
            </p:cNvSpPr>
            <p:nvPr/>
          </p:nvSpPr>
          <p:spPr bwMode="auto">
            <a:xfrm>
              <a:off x="7924800" y="1981214"/>
              <a:ext cx="31273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k</a:t>
              </a:r>
              <a:endParaRPr lang="zh-TW" altLang="en-US" sz="2000"/>
            </a:p>
          </p:txBody>
        </p:sp>
        <p:sp>
          <p:nvSpPr>
            <p:cNvPr id="68" name="矩形 70"/>
            <p:cNvSpPr>
              <a:spLocks noChangeArrowheads="1"/>
            </p:cNvSpPr>
            <p:nvPr/>
          </p:nvSpPr>
          <p:spPr bwMode="auto">
            <a:xfrm>
              <a:off x="8153400" y="2286025"/>
              <a:ext cx="312738"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i="1">
                  <a:solidFill>
                    <a:srgbClr val="000000"/>
                  </a:solidFill>
                  <a:latin typeface="Times New Roman" pitchFamily="18" charset="0"/>
                  <a:cs typeface="Times New Roman" pitchFamily="18" charset="0"/>
                </a:rPr>
                <a:t>j</a:t>
              </a:r>
              <a:endParaRPr lang="zh-TW" altLang="en-US" sz="2000"/>
            </a:p>
          </p:txBody>
        </p:sp>
      </p:grpSp>
    </p:spTree>
    <p:extLst>
      <p:ext uri="{BB962C8B-B14F-4D97-AF65-F5344CB8AC3E}">
        <p14:creationId xmlns:p14="http://schemas.microsoft.com/office/powerpoint/2010/main" val="181698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9: </a:t>
            </a:r>
            <a:r>
              <a:rPr lang="en-US" altLang="zh-TW" sz="2000" spc="20" dirty="0">
                <a:latin typeface="Times New Roman" pitchFamily="18" charset="0"/>
                <a:ea typeface="DejaVu Sans" charset="0"/>
                <a:cs typeface="Times New Roman" pitchFamily="18" charset="0"/>
              </a:rPr>
              <a:t>Show that the Petersen graph is not planar.</a:t>
            </a:r>
          </a:p>
          <a:p>
            <a:pPr marL="342900" indent="-342900">
              <a:spcAft>
                <a:spcPts val="0"/>
              </a:spcAft>
              <a:buBlip>
                <a:blip r:embed="rId2"/>
              </a:buBlip>
              <a:defRPr/>
            </a:pPr>
            <a:endParaRPr lang="en-US" altLang="zh-TW" sz="2000" dirty="0" smtClean="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smtClean="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smtClean="0">
              <a:solidFill>
                <a:srgbClr val="000000"/>
              </a:solidFill>
              <a:latin typeface="Times New Roman" pitchFamily="18" charset="0"/>
              <a:cs typeface="Times New Roman" pitchFamily="18" charset="0"/>
            </a:endParaRPr>
          </a:p>
          <a:p>
            <a:pPr marL="342900" indent="-342900">
              <a:spcAft>
                <a:spcPts val="0"/>
              </a:spcAft>
              <a:buBlip>
                <a:blip r:embed="rId2"/>
              </a:buBlip>
              <a:defRPr/>
            </a:pPr>
            <a:endParaRPr lang="en-US" altLang="zh-TW" sz="2000" dirty="0">
              <a:solidFill>
                <a:srgbClr val="000000"/>
              </a:solidFill>
              <a:latin typeface="Times New Roman" pitchFamily="18" charset="0"/>
              <a:cs typeface="Times New Roman" pitchFamily="18" charset="0"/>
            </a:endParaRPr>
          </a:p>
          <a:p>
            <a:pPr lvl="1">
              <a:spcAft>
                <a:spcPts val="0"/>
              </a:spcAft>
              <a:defRPr/>
            </a:pPr>
            <a:endParaRPr lang="en-US" altLang="zh-TW" sz="2000" b="1" dirty="0" smtClean="0">
              <a:latin typeface="Times New Roman" pitchFamily="18" charset="0"/>
              <a:cs typeface="Times New Roman" pitchFamily="18" charset="0"/>
            </a:endParaRPr>
          </a:p>
          <a:p>
            <a:pPr lvl="1">
              <a:spcAft>
                <a:spcPts val="0"/>
              </a:spcAft>
              <a:defRPr/>
            </a:pPr>
            <a:r>
              <a:rPr lang="en-US" altLang="zh-TW" sz="2000" b="1" dirty="0" smtClean="0">
                <a:latin typeface="Times New Roman" pitchFamily="18" charset="0"/>
                <a:cs typeface="Times New Roman" pitchFamily="18" charset="0"/>
              </a:rPr>
              <a:t>Solution:</a:t>
            </a:r>
            <a:endParaRPr lang="en-US" altLang="zh-TW" sz="2000" spc="20" dirty="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marL="742950" lvl="1" indent="-285750">
              <a:spcBef>
                <a:spcPct val="20000"/>
              </a:spcBef>
            </a:pPr>
            <a:r>
              <a:rPr lang="en-US" altLang="zh-TW" sz="2000" dirty="0" smtClean="0">
                <a:solidFill>
                  <a:srgbClr val="000000"/>
                </a:solidFill>
                <a:latin typeface="Times New Roman" pitchFamily="18" charset="0"/>
                <a:cs typeface="Times New Roman" pitchFamily="18" charset="0"/>
              </a:rPr>
              <a:t>                                              </a:t>
            </a:r>
          </a:p>
          <a:p>
            <a:pPr marL="742950" lvl="1" indent="-285750">
              <a:spcBef>
                <a:spcPct val="20000"/>
              </a:spcBef>
            </a:pPr>
            <a:r>
              <a:rPr lang="en-US" altLang="zh-TW" sz="2000" dirty="0">
                <a:solidFill>
                  <a:srgbClr val="000000"/>
                </a:solidFill>
                <a:latin typeface="Times New Roman" pitchFamily="18" charset="0"/>
                <a:cs typeface="Times New Roman" pitchFamily="18" charset="0"/>
              </a:rPr>
              <a:t> </a:t>
            </a:r>
            <a:r>
              <a:rPr lang="en-US" altLang="zh-TW" sz="2000" dirty="0" smtClean="0">
                <a:solidFill>
                  <a:srgbClr val="000000"/>
                </a:solidFill>
                <a:latin typeface="Times New Roman" pitchFamily="18" charset="0"/>
                <a:cs typeface="Times New Roman" pitchFamily="18" charset="0"/>
              </a:rPr>
              <a:t>                                             It </a:t>
            </a:r>
            <a:r>
              <a:rPr lang="en-US" altLang="zh-TW" sz="2000" dirty="0">
                <a:solidFill>
                  <a:srgbClr val="000000"/>
                </a:solidFill>
                <a:latin typeface="Times New Roman" pitchFamily="18" charset="0"/>
                <a:cs typeface="Times New Roman" pitchFamily="18" charset="0"/>
              </a:rPr>
              <a:t>is </a:t>
            </a:r>
            <a:r>
              <a:rPr lang="en-US" altLang="zh-TW" sz="2000" dirty="0" err="1">
                <a:solidFill>
                  <a:srgbClr val="000000"/>
                </a:solidFill>
                <a:latin typeface="Times New Roman" pitchFamily="18" charset="0"/>
                <a:cs typeface="Times New Roman" pitchFamily="18" charset="0"/>
              </a:rPr>
              <a:t>homeomorphic</a:t>
            </a:r>
            <a:r>
              <a:rPr lang="en-US" altLang="zh-TW" sz="2000" dirty="0">
                <a:solidFill>
                  <a:srgbClr val="000000"/>
                </a:solidFill>
                <a:latin typeface="Times New Roman" pitchFamily="18" charset="0"/>
                <a:cs typeface="Times New Roman" pitchFamily="18" charset="0"/>
              </a:rPr>
              <a:t> to </a:t>
            </a:r>
            <a:r>
              <a:rPr lang="en-US" altLang="zh-TW" sz="2000" i="1" dirty="0">
                <a:solidFill>
                  <a:srgbClr val="000000"/>
                </a:solidFill>
                <a:latin typeface="Times New Roman" pitchFamily="18" charset="0"/>
                <a:cs typeface="Times New Roman" pitchFamily="18" charset="0"/>
              </a:rPr>
              <a:t>K</a:t>
            </a:r>
            <a:r>
              <a:rPr lang="en-US" altLang="zh-TW" sz="2000" baseline="-25000" dirty="0">
                <a:solidFill>
                  <a:srgbClr val="000000"/>
                </a:solidFill>
                <a:latin typeface="Times New Roman" pitchFamily="18" charset="0"/>
                <a:cs typeface="Times New Roman" pitchFamily="18" charset="0"/>
              </a:rPr>
              <a:t>3,3</a:t>
            </a:r>
            <a:r>
              <a:rPr lang="en-US" altLang="zh-TW" sz="2000" dirty="0">
                <a:solidFill>
                  <a:srgbClr val="000000"/>
                </a:solidFill>
                <a:latin typeface="Times New Roman" pitchFamily="18" charset="0"/>
                <a:cs typeface="Times New Roman" pitchFamily="18" charset="0"/>
              </a:rPr>
              <a:t>.</a:t>
            </a:r>
            <a:endParaRPr lang="zh-TW" altLang="en-US" sz="2000" dirty="0">
              <a:latin typeface="Times New Roman" pitchFamily="18"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56</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latin typeface="Times New Roman" pitchFamily="18" charset="0"/>
                <a:cs typeface="Times New Roman" pitchFamily="18" charset="0"/>
              </a:rPr>
              <a:t>8.7 Planar Graphs</a:t>
            </a:r>
          </a:p>
        </p:txBody>
      </p:sp>
      <p:grpSp>
        <p:nvGrpSpPr>
          <p:cNvPr id="69" name="Group 98"/>
          <p:cNvGrpSpPr>
            <a:grpSpLocks/>
          </p:cNvGrpSpPr>
          <p:nvPr/>
        </p:nvGrpSpPr>
        <p:grpSpPr bwMode="auto">
          <a:xfrm>
            <a:off x="2247900" y="1160462"/>
            <a:ext cx="2933700" cy="2196307"/>
            <a:chOff x="567" y="2160"/>
            <a:chExt cx="1848" cy="1621"/>
          </a:xfrm>
        </p:grpSpPr>
        <p:sp>
          <p:nvSpPr>
            <p:cNvPr id="70" name="Oval 4"/>
            <p:cNvSpPr>
              <a:spLocks noChangeArrowheads="1"/>
            </p:cNvSpPr>
            <p:nvPr/>
          </p:nvSpPr>
          <p:spPr bwMode="auto">
            <a:xfrm>
              <a:off x="2336" y="2704"/>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71" name="Oval 5"/>
            <p:cNvSpPr>
              <a:spLocks noChangeArrowheads="1"/>
            </p:cNvSpPr>
            <p:nvPr/>
          </p:nvSpPr>
          <p:spPr bwMode="auto">
            <a:xfrm>
              <a:off x="1973" y="3702"/>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72" name="Line 6"/>
            <p:cNvSpPr>
              <a:spLocks noChangeShapeType="1"/>
            </p:cNvSpPr>
            <p:nvPr/>
          </p:nvSpPr>
          <p:spPr bwMode="auto">
            <a:xfrm>
              <a:off x="1475" y="2206"/>
              <a:ext cx="906" cy="544"/>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73" name="Line 7"/>
            <p:cNvSpPr>
              <a:spLocks noChangeShapeType="1"/>
            </p:cNvSpPr>
            <p:nvPr/>
          </p:nvSpPr>
          <p:spPr bwMode="auto">
            <a:xfrm flipH="1" flipV="1">
              <a:off x="612" y="2659"/>
              <a:ext cx="363" cy="1089"/>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74" name="Oval 8"/>
            <p:cNvSpPr>
              <a:spLocks noChangeArrowheads="1"/>
            </p:cNvSpPr>
            <p:nvPr/>
          </p:nvSpPr>
          <p:spPr bwMode="auto">
            <a:xfrm>
              <a:off x="1156" y="3294"/>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75" name="Line 9"/>
            <p:cNvSpPr>
              <a:spLocks noChangeShapeType="1"/>
            </p:cNvSpPr>
            <p:nvPr/>
          </p:nvSpPr>
          <p:spPr bwMode="auto">
            <a:xfrm flipH="1">
              <a:off x="612" y="2206"/>
              <a:ext cx="863" cy="49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76" name="Line 10"/>
            <p:cNvSpPr>
              <a:spLocks noChangeShapeType="1"/>
            </p:cNvSpPr>
            <p:nvPr/>
          </p:nvSpPr>
          <p:spPr bwMode="auto">
            <a:xfrm flipH="1" flipV="1">
              <a:off x="1474" y="2205"/>
              <a:ext cx="45" cy="499"/>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77" name="Oval 11"/>
            <p:cNvSpPr>
              <a:spLocks noChangeArrowheads="1"/>
            </p:cNvSpPr>
            <p:nvPr/>
          </p:nvSpPr>
          <p:spPr bwMode="auto">
            <a:xfrm>
              <a:off x="1429" y="2160"/>
              <a:ext cx="79" cy="79"/>
            </a:xfrm>
            <a:prstGeom prst="ellipse">
              <a:avLst/>
            </a:prstGeom>
            <a:solidFill>
              <a:schemeClr val="tx1"/>
            </a:solidFill>
            <a:ln w="25400">
              <a:solidFill>
                <a:schemeClr val="tx1"/>
              </a:solidFill>
              <a:round/>
              <a:headEnd/>
              <a:tailEnd/>
            </a:ln>
          </p:spPr>
          <p:txBody>
            <a:bodyPr lIns="90000" tIns="46800" rIns="90000" bIns="46800" anchor="ctr">
              <a:spAutoFit/>
            </a:bodyPr>
            <a:lstStyle/>
            <a:p>
              <a:endParaRPr lang="zh-TW" altLang="en-US"/>
            </a:p>
          </p:txBody>
        </p:sp>
        <p:sp>
          <p:nvSpPr>
            <p:cNvPr id="78" name="Oval 12"/>
            <p:cNvSpPr>
              <a:spLocks noChangeArrowheads="1"/>
            </p:cNvSpPr>
            <p:nvPr/>
          </p:nvSpPr>
          <p:spPr bwMode="auto">
            <a:xfrm>
              <a:off x="567" y="2659"/>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79" name="Oval 14"/>
            <p:cNvSpPr>
              <a:spLocks noChangeArrowheads="1"/>
            </p:cNvSpPr>
            <p:nvPr/>
          </p:nvSpPr>
          <p:spPr bwMode="auto">
            <a:xfrm>
              <a:off x="975" y="2886"/>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80" name="Oval 15"/>
            <p:cNvSpPr>
              <a:spLocks noChangeArrowheads="1"/>
            </p:cNvSpPr>
            <p:nvPr/>
          </p:nvSpPr>
          <p:spPr bwMode="auto">
            <a:xfrm>
              <a:off x="930" y="3702"/>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81" name="Line 16"/>
            <p:cNvSpPr>
              <a:spLocks noChangeShapeType="1"/>
            </p:cNvSpPr>
            <p:nvPr/>
          </p:nvSpPr>
          <p:spPr bwMode="auto">
            <a:xfrm flipH="1" flipV="1">
              <a:off x="975" y="3748"/>
              <a:ext cx="997"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2" name="Line 17"/>
            <p:cNvSpPr>
              <a:spLocks noChangeShapeType="1"/>
            </p:cNvSpPr>
            <p:nvPr/>
          </p:nvSpPr>
          <p:spPr bwMode="auto">
            <a:xfrm flipV="1">
              <a:off x="2007" y="2750"/>
              <a:ext cx="374" cy="994"/>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3" name="Oval 18"/>
            <p:cNvSpPr>
              <a:spLocks noChangeArrowheads="1"/>
            </p:cNvSpPr>
            <p:nvPr/>
          </p:nvSpPr>
          <p:spPr bwMode="auto">
            <a:xfrm>
              <a:off x="1927" y="2886"/>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84" name="Oval 60"/>
            <p:cNvSpPr>
              <a:spLocks noChangeArrowheads="1"/>
            </p:cNvSpPr>
            <p:nvPr/>
          </p:nvSpPr>
          <p:spPr bwMode="auto">
            <a:xfrm>
              <a:off x="1746" y="3294"/>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85" name="Oval 61"/>
            <p:cNvSpPr>
              <a:spLocks noChangeArrowheads="1"/>
            </p:cNvSpPr>
            <p:nvPr/>
          </p:nvSpPr>
          <p:spPr bwMode="auto">
            <a:xfrm>
              <a:off x="1474" y="2659"/>
              <a:ext cx="79" cy="79"/>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86" name="Line 62"/>
            <p:cNvSpPr>
              <a:spLocks noChangeShapeType="1"/>
            </p:cNvSpPr>
            <p:nvPr/>
          </p:nvSpPr>
          <p:spPr bwMode="auto">
            <a:xfrm>
              <a:off x="612" y="2704"/>
              <a:ext cx="408" cy="22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7" name="Line 63"/>
            <p:cNvSpPr>
              <a:spLocks noChangeShapeType="1"/>
            </p:cNvSpPr>
            <p:nvPr/>
          </p:nvSpPr>
          <p:spPr bwMode="auto">
            <a:xfrm flipH="1">
              <a:off x="975" y="3339"/>
              <a:ext cx="227" cy="409"/>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8" name="Line 64"/>
            <p:cNvSpPr>
              <a:spLocks noChangeShapeType="1"/>
            </p:cNvSpPr>
            <p:nvPr/>
          </p:nvSpPr>
          <p:spPr bwMode="auto">
            <a:xfrm>
              <a:off x="1791" y="3339"/>
              <a:ext cx="216" cy="35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9" name="Line 65"/>
            <p:cNvSpPr>
              <a:spLocks noChangeShapeType="1"/>
            </p:cNvSpPr>
            <p:nvPr/>
          </p:nvSpPr>
          <p:spPr bwMode="auto">
            <a:xfrm flipV="1">
              <a:off x="1973" y="2750"/>
              <a:ext cx="408" cy="181"/>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0" name="Line 66"/>
            <p:cNvSpPr>
              <a:spLocks noChangeShapeType="1"/>
            </p:cNvSpPr>
            <p:nvPr/>
          </p:nvSpPr>
          <p:spPr bwMode="auto">
            <a:xfrm flipH="1">
              <a:off x="1202" y="2931"/>
              <a:ext cx="771" cy="40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1" name="Line 67"/>
            <p:cNvSpPr>
              <a:spLocks noChangeShapeType="1"/>
            </p:cNvSpPr>
            <p:nvPr/>
          </p:nvSpPr>
          <p:spPr bwMode="auto">
            <a:xfrm>
              <a:off x="1020" y="2931"/>
              <a:ext cx="771" cy="40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2" name="Line 68"/>
            <p:cNvSpPr>
              <a:spLocks noChangeShapeType="1"/>
            </p:cNvSpPr>
            <p:nvPr/>
          </p:nvSpPr>
          <p:spPr bwMode="auto">
            <a:xfrm flipH="1">
              <a:off x="1202" y="2659"/>
              <a:ext cx="317" cy="68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3" name="Line 69"/>
            <p:cNvSpPr>
              <a:spLocks noChangeShapeType="1"/>
            </p:cNvSpPr>
            <p:nvPr/>
          </p:nvSpPr>
          <p:spPr bwMode="auto">
            <a:xfrm>
              <a:off x="1519" y="2659"/>
              <a:ext cx="272" cy="68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94" name="Line 70"/>
            <p:cNvSpPr>
              <a:spLocks noChangeShapeType="1"/>
            </p:cNvSpPr>
            <p:nvPr/>
          </p:nvSpPr>
          <p:spPr bwMode="auto">
            <a:xfrm>
              <a:off x="1020" y="2931"/>
              <a:ext cx="953"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95" name="群組 109"/>
          <p:cNvGrpSpPr>
            <a:grpSpLocks/>
          </p:cNvGrpSpPr>
          <p:nvPr/>
        </p:nvGrpSpPr>
        <p:grpSpPr bwMode="auto">
          <a:xfrm>
            <a:off x="1219200" y="3505200"/>
            <a:ext cx="2633663" cy="2514600"/>
            <a:chOff x="4495800" y="1828800"/>
            <a:chExt cx="2633548" cy="2514600"/>
          </a:xfrm>
        </p:grpSpPr>
        <p:sp>
          <p:nvSpPr>
            <p:cNvPr id="154" name="Line 16"/>
            <p:cNvSpPr>
              <a:spLocks noChangeShapeType="1"/>
            </p:cNvSpPr>
            <p:nvPr/>
          </p:nvSpPr>
          <p:spPr bwMode="auto">
            <a:xfrm flipH="1" flipV="1">
              <a:off x="5257800" y="4114800"/>
              <a:ext cx="1582738"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55" name="Line 70"/>
            <p:cNvSpPr>
              <a:spLocks noChangeShapeType="1"/>
            </p:cNvSpPr>
            <p:nvPr/>
          </p:nvSpPr>
          <p:spPr bwMode="auto">
            <a:xfrm>
              <a:off x="5364000" y="3048000"/>
              <a:ext cx="140400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56" name="Text Box 115"/>
            <p:cNvSpPr txBox="1">
              <a:spLocks noChangeArrowheads="1"/>
            </p:cNvSpPr>
            <p:nvPr/>
          </p:nvSpPr>
          <p:spPr bwMode="auto">
            <a:xfrm>
              <a:off x="6202756" y="3490156"/>
              <a:ext cx="269291" cy="30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3</a:t>
              </a:r>
            </a:p>
          </p:txBody>
        </p:sp>
        <p:sp>
          <p:nvSpPr>
            <p:cNvPr id="157" name="Text Box 114"/>
            <p:cNvSpPr txBox="1">
              <a:spLocks noChangeArrowheads="1"/>
            </p:cNvSpPr>
            <p:nvPr/>
          </p:nvSpPr>
          <p:spPr bwMode="auto">
            <a:xfrm>
              <a:off x="5612054" y="3490156"/>
              <a:ext cx="269291" cy="30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2</a:t>
              </a:r>
            </a:p>
          </p:txBody>
        </p:sp>
        <p:sp>
          <p:nvSpPr>
            <p:cNvPr id="158" name="Text Box 129"/>
            <p:cNvSpPr txBox="1">
              <a:spLocks noChangeArrowheads="1"/>
            </p:cNvSpPr>
            <p:nvPr/>
          </p:nvSpPr>
          <p:spPr bwMode="auto">
            <a:xfrm>
              <a:off x="5105400" y="3050616"/>
              <a:ext cx="29717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5</a:t>
              </a:r>
            </a:p>
          </p:txBody>
        </p:sp>
        <p:sp>
          <p:nvSpPr>
            <p:cNvPr id="159" name="Text Box 110"/>
            <p:cNvSpPr txBox="1">
              <a:spLocks noChangeArrowheads="1"/>
            </p:cNvSpPr>
            <p:nvPr/>
          </p:nvSpPr>
          <p:spPr bwMode="auto">
            <a:xfrm>
              <a:off x="6005855" y="1828800"/>
              <a:ext cx="29717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7</a:t>
              </a:r>
            </a:p>
          </p:txBody>
        </p:sp>
        <p:grpSp>
          <p:nvGrpSpPr>
            <p:cNvPr id="160" name="Group 140"/>
            <p:cNvGrpSpPr>
              <a:grpSpLocks/>
            </p:cNvGrpSpPr>
            <p:nvPr/>
          </p:nvGrpSpPr>
          <p:grpSpPr bwMode="auto">
            <a:xfrm>
              <a:off x="4710114" y="2044701"/>
              <a:ext cx="2178939" cy="2161071"/>
              <a:chOff x="2471" y="2069"/>
              <a:chExt cx="1505" cy="1652"/>
            </a:xfrm>
          </p:grpSpPr>
          <p:sp>
            <p:nvSpPr>
              <p:cNvPr id="166" name="Line 89"/>
              <p:cNvSpPr>
                <a:spLocks noChangeShapeType="1"/>
              </p:cNvSpPr>
              <p:nvPr/>
            </p:nvSpPr>
            <p:spPr bwMode="auto">
              <a:xfrm flipH="1">
                <a:off x="2879" y="3248"/>
                <a:ext cx="227" cy="409"/>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67" name="Line 88"/>
              <p:cNvSpPr>
                <a:spLocks noChangeShapeType="1"/>
              </p:cNvSpPr>
              <p:nvPr/>
            </p:nvSpPr>
            <p:spPr bwMode="auto">
              <a:xfrm>
                <a:off x="2516" y="2613"/>
                <a:ext cx="408" cy="22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71" name="Line 90"/>
              <p:cNvSpPr>
                <a:spLocks noChangeShapeType="1"/>
              </p:cNvSpPr>
              <p:nvPr/>
            </p:nvSpPr>
            <p:spPr bwMode="auto">
              <a:xfrm>
                <a:off x="3695" y="3248"/>
                <a:ext cx="227" cy="409"/>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72" name="Line 93"/>
              <p:cNvSpPr>
                <a:spLocks noChangeShapeType="1"/>
              </p:cNvSpPr>
              <p:nvPr/>
            </p:nvSpPr>
            <p:spPr bwMode="auto">
              <a:xfrm>
                <a:off x="2924" y="2840"/>
                <a:ext cx="771" cy="40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73" name="Line 95"/>
              <p:cNvSpPr>
                <a:spLocks noChangeShapeType="1"/>
              </p:cNvSpPr>
              <p:nvPr/>
            </p:nvSpPr>
            <p:spPr bwMode="auto">
              <a:xfrm>
                <a:off x="3423" y="2568"/>
                <a:ext cx="272" cy="68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74" name="Oval 72"/>
              <p:cNvSpPr>
                <a:spLocks noChangeArrowheads="1"/>
              </p:cNvSpPr>
              <p:nvPr/>
            </p:nvSpPr>
            <p:spPr bwMode="auto">
              <a:xfrm>
                <a:off x="3877" y="3611"/>
                <a:ext cx="99" cy="110"/>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175" name="Line 74"/>
              <p:cNvSpPr>
                <a:spLocks noChangeShapeType="1"/>
              </p:cNvSpPr>
              <p:nvPr/>
            </p:nvSpPr>
            <p:spPr bwMode="auto">
              <a:xfrm flipH="1" flipV="1">
                <a:off x="2516" y="2568"/>
                <a:ext cx="363" cy="1089"/>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76" name="Line 76"/>
              <p:cNvSpPr>
                <a:spLocks noChangeShapeType="1"/>
              </p:cNvSpPr>
              <p:nvPr/>
            </p:nvSpPr>
            <p:spPr bwMode="auto">
              <a:xfrm flipH="1">
                <a:off x="2516" y="2115"/>
                <a:ext cx="863" cy="49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77" name="Line 77"/>
              <p:cNvSpPr>
                <a:spLocks noChangeShapeType="1"/>
              </p:cNvSpPr>
              <p:nvPr/>
            </p:nvSpPr>
            <p:spPr bwMode="auto">
              <a:xfrm flipH="1" flipV="1">
                <a:off x="3378" y="2114"/>
                <a:ext cx="45" cy="499"/>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78" name="Oval 78"/>
              <p:cNvSpPr>
                <a:spLocks noChangeArrowheads="1"/>
              </p:cNvSpPr>
              <p:nvPr/>
            </p:nvSpPr>
            <p:spPr bwMode="auto">
              <a:xfrm>
                <a:off x="3333" y="2069"/>
                <a:ext cx="99" cy="110"/>
              </a:xfrm>
              <a:prstGeom prst="ellipse">
                <a:avLst/>
              </a:prstGeom>
              <a:solidFill>
                <a:schemeClr val="tx1"/>
              </a:solidFill>
              <a:ln>
                <a:noFill/>
              </a:ln>
              <a:extLst>
                <a:ext uri="{91240B29-F687-4F45-9708-019B960494DF}">
                  <a14:hiddenLine xmlns:a14="http://schemas.microsoft.com/office/drawing/2010/main" w="25400">
                    <a:solidFill>
                      <a:srgbClr val="000000"/>
                    </a:solidFill>
                    <a:round/>
                    <a:headEnd/>
                    <a:tailEnd/>
                  </a14:hiddenLine>
                </a:ext>
              </a:extLst>
            </p:spPr>
            <p:txBody>
              <a:bodyPr lIns="90000" tIns="46800" rIns="90000" bIns="46800" anchor="ctr">
                <a:spAutoFit/>
              </a:bodyPr>
              <a:lstStyle/>
              <a:p>
                <a:endParaRPr lang="zh-TW" altLang="en-US"/>
              </a:p>
            </p:txBody>
          </p:sp>
          <p:sp>
            <p:nvSpPr>
              <p:cNvPr id="179" name="Oval 79"/>
              <p:cNvSpPr>
                <a:spLocks noChangeArrowheads="1"/>
              </p:cNvSpPr>
              <p:nvPr/>
            </p:nvSpPr>
            <p:spPr bwMode="auto">
              <a:xfrm>
                <a:off x="2471" y="2568"/>
                <a:ext cx="99" cy="110"/>
              </a:xfrm>
              <a:prstGeom prst="ellipse">
                <a:avLst/>
              </a:prstGeom>
              <a:solidFill>
                <a:srgbClr val="FFFF00"/>
              </a:solidFill>
              <a:ln w="25400">
                <a:solidFill>
                  <a:srgbClr val="0000CC"/>
                </a:solidFill>
                <a:round/>
                <a:headEnd/>
                <a:tailEnd/>
              </a:ln>
            </p:spPr>
            <p:txBody>
              <a:bodyPr wrap="none" lIns="90000" tIns="46800" rIns="90000" bIns="46800" anchor="ctr">
                <a:spAutoFit/>
              </a:bodyPr>
              <a:lstStyle/>
              <a:p>
                <a:endParaRPr lang="zh-TW" altLang="en-US"/>
              </a:p>
            </p:txBody>
          </p:sp>
          <p:sp>
            <p:nvSpPr>
              <p:cNvPr id="180" name="Oval 81"/>
              <p:cNvSpPr>
                <a:spLocks noChangeArrowheads="1"/>
              </p:cNvSpPr>
              <p:nvPr/>
            </p:nvSpPr>
            <p:spPr bwMode="auto">
              <a:xfrm>
                <a:off x="2879" y="2795"/>
                <a:ext cx="99" cy="110"/>
              </a:xfrm>
              <a:prstGeom prst="ellipse">
                <a:avLst/>
              </a:prstGeom>
              <a:solidFill>
                <a:srgbClr val="FF6600"/>
              </a:solidFill>
              <a:ln>
                <a:noFill/>
              </a:ln>
              <a:extLst>
                <a:ext uri="{91240B29-F687-4F45-9708-019B960494DF}">
                  <a14:hiddenLine xmlns:a14="http://schemas.microsoft.com/office/drawing/2010/main" w="25400">
                    <a:solidFill>
                      <a:srgbClr val="000000"/>
                    </a:solidFill>
                    <a:round/>
                    <a:headEnd/>
                    <a:tailEnd/>
                  </a14:hiddenLine>
                </a:ext>
              </a:extLst>
            </p:spPr>
            <p:txBody>
              <a:bodyPr wrap="none" lIns="90000" tIns="46800" rIns="90000" bIns="46800" anchor="ctr">
                <a:spAutoFit/>
              </a:bodyPr>
              <a:lstStyle/>
              <a:p>
                <a:endParaRPr lang="zh-TW" altLang="en-US"/>
              </a:p>
            </p:txBody>
          </p:sp>
          <p:sp>
            <p:nvSpPr>
              <p:cNvPr id="181" name="Oval 82"/>
              <p:cNvSpPr>
                <a:spLocks noChangeArrowheads="1"/>
              </p:cNvSpPr>
              <p:nvPr/>
            </p:nvSpPr>
            <p:spPr bwMode="auto">
              <a:xfrm>
                <a:off x="2834" y="3611"/>
                <a:ext cx="99" cy="110"/>
              </a:xfrm>
              <a:prstGeom prst="ellipse">
                <a:avLst/>
              </a:prstGeom>
              <a:solidFill>
                <a:srgbClr val="FF6600"/>
              </a:solidFill>
              <a:ln>
                <a:noFill/>
              </a:ln>
              <a:extLst>
                <a:ext uri="{91240B29-F687-4F45-9708-019B960494DF}">
                  <a14:hiddenLine xmlns:a14="http://schemas.microsoft.com/office/drawing/2010/main" w="25400">
                    <a:solidFill>
                      <a:srgbClr val="000000"/>
                    </a:solidFill>
                    <a:round/>
                    <a:headEnd/>
                    <a:tailEnd/>
                  </a14:hiddenLine>
                </a:ext>
              </a:extLst>
            </p:spPr>
            <p:txBody>
              <a:bodyPr wrap="none" lIns="90000" tIns="46800" rIns="90000" bIns="46800" anchor="ctr">
                <a:spAutoFit/>
              </a:bodyPr>
              <a:lstStyle/>
              <a:p>
                <a:endParaRPr lang="zh-TW" altLang="en-US"/>
              </a:p>
            </p:txBody>
          </p:sp>
          <p:sp>
            <p:nvSpPr>
              <p:cNvPr id="182" name="Oval 85"/>
              <p:cNvSpPr>
                <a:spLocks noChangeArrowheads="1"/>
              </p:cNvSpPr>
              <p:nvPr/>
            </p:nvSpPr>
            <p:spPr bwMode="auto">
              <a:xfrm>
                <a:off x="3831" y="2795"/>
                <a:ext cx="99" cy="110"/>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183" name="Oval 86"/>
              <p:cNvSpPr>
                <a:spLocks noChangeArrowheads="1"/>
              </p:cNvSpPr>
              <p:nvPr/>
            </p:nvSpPr>
            <p:spPr bwMode="auto">
              <a:xfrm>
                <a:off x="3650" y="3203"/>
                <a:ext cx="99" cy="110"/>
              </a:xfrm>
              <a:prstGeom prst="ellipse">
                <a:avLst/>
              </a:prstGeom>
              <a:solidFill>
                <a:srgbClr val="FFFF00"/>
              </a:solidFill>
              <a:ln w="25400">
                <a:solidFill>
                  <a:srgbClr val="0000CC"/>
                </a:solidFill>
                <a:round/>
                <a:headEnd/>
                <a:tailEnd/>
              </a:ln>
            </p:spPr>
            <p:txBody>
              <a:bodyPr wrap="none" lIns="90000" tIns="46800" rIns="90000" bIns="46800" anchor="ctr">
                <a:spAutoFit/>
              </a:bodyPr>
              <a:lstStyle/>
              <a:p>
                <a:endParaRPr lang="zh-TW" altLang="en-US"/>
              </a:p>
            </p:txBody>
          </p:sp>
          <p:sp>
            <p:nvSpPr>
              <p:cNvPr id="184" name="Line 92"/>
              <p:cNvSpPr>
                <a:spLocks noChangeShapeType="1"/>
              </p:cNvSpPr>
              <p:nvPr/>
            </p:nvSpPr>
            <p:spPr bwMode="auto">
              <a:xfrm flipH="1">
                <a:off x="3106" y="2840"/>
                <a:ext cx="771" cy="40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85" name="Line 94"/>
              <p:cNvSpPr>
                <a:spLocks noChangeShapeType="1"/>
              </p:cNvSpPr>
              <p:nvPr/>
            </p:nvSpPr>
            <p:spPr bwMode="auto">
              <a:xfrm flipH="1">
                <a:off x="3106" y="2568"/>
                <a:ext cx="317" cy="68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86" name="Oval 75"/>
              <p:cNvSpPr>
                <a:spLocks noChangeArrowheads="1"/>
              </p:cNvSpPr>
              <p:nvPr/>
            </p:nvSpPr>
            <p:spPr bwMode="auto">
              <a:xfrm>
                <a:off x="3060" y="3203"/>
                <a:ext cx="99" cy="110"/>
              </a:xfrm>
              <a:prstGeom prst="ellipse">
                <a:avLst/>
              </a:prstGeom>
              <a:solidFill>
                <a:srgbClr val="FFFF00"/>
              </a:solidFill>
              <a:ln w="25400">
                <a:solidFill>
                  <a:srgbClr val="0000CC"/>
                </a:solidFill>
                <a:round/>
                <a:headEnd/>
                <a:tailEnd/>
              </a:ln>
            </p:spPr>
            <p:txBody>
              <a:bodyPr wrap="none" lIns="90000" tIns="46800" rIns="90000" bIns="46800" anchor="ctr">
                <a:spAutoFit/>
              </a:bodyPr>
              <a:lstStyle/>
              <a:p>
                <a:endParaRPr lang="zh-TW" altLang="en-US"/>
              </a:p>
            </p:txBody>
          </p:sp>
          <p:sp>
            <p:nvSpPr>
              <p:cNvPr id="187" name="Oval 87"/>
              <p:cNvSpPr>
                <a:spLocks noChangeArrowheads="1"/>
              </p:cNvSpPr>
              <p:nvPr/>
            </p:nvSpPr>
            <p:spPr bwMode="auto">
              <a:xfrm>
                <a:off x="3378" y="2568"/>
                <a:ext cx="99" cy="110"/>
              </a:xfrm>
              <a:prstGeom prst="ellipse">
                <a:avLst/>
              </a:prstGeom>
              <a:solidFill>
                <a:srgbClr val="FF6600"/>
              </a:solidFill>
              <a:ln>
                <a:noFill/>
              </a:ln>
              <a:extLst>
                <a:ext uri="{91240B29-F687-4F45-9708-019B960494DF}">
                  <a14:hiddenLine xmlns:a14="http://schemas.microsoft.com/office/drawing/2010/main" w="25400">
                    <a:solidFill>
                      <a:srgbClr val="000000"/>
                    </a:solidFill>
                    <a:round/>
                    <a:headEnd/>
                    <a:tailEnd/>
                  </a14:hiddenLine>
                </a:ext>
              </a:extLst>
            </p:spPr>
            <p:txBody>
              <a:bodyPr wrap="none" lIns="90000" tIns="46800" rIns="90000" bIns="46800" anchor="ctr">
                <a:spAutoFit/>
              </a:bodyPr>
              <a:lstStyle/>
              <a:p>
                <a:endParaRPr lang="zh-TW" altLang="en-US"/>
              </a:p>
            </p:txBody>
          </p:sp>
        </p:grpSp>
        <p:sp>
          <p:nvSpPr>
            <p:cNvPr id="161" name="Text Box 116"/>
            <p:cNvSpPr txBox="1">
              <a:spLocks noChangeArrowheads="1"/>
            </p:cNvSpPr>
            <p:nvPr/>
          </p:nvSpPr>
          <p:spPr bwMode="auto">
            <a:xfrm>
              <a:off x="4495800" y="2422702"/>
              <a:ext cx="29717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1</a:t>
              </a:r>
            </a:p>
          </p:txBody>
        </p:sp>
        <p:sp>
          <p:nvSpPr>
            <p:cNvPr id="162" name="Text Box 117"/>
            <p:cNvSpPr txBox="1">
              <a:spLocks noChangeArrowheads="1"/>
            </p:cNvSpPr>
            <p:nvPr/>
          </p:nvSpPr>
          <p:spPr bwMode="auto">
            <a:xfrm>
              <a:off x="5798826" y="2524087"/>
              <a:ext cx="29717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6</a:t>
              </a:r>
            </a:p>
          </p:txBody>
        </p:sp>
        <p:sp>
          <p:nvSpPr>
            <p:cNvPr id="163" name="Text Box 126"/>
            <p:cNvSpPr txBox="1">
              <a:spLocks noChangeArrowheads="1"/>
            </p:cNvSpPr>
            <p:nvPr/>
          </p:nvSpPr>
          <p:spPr bwMode="auto">
            <a:xfrm>
              <a:off x="6741109" y="3015296"/>
              <a:ext cx="29717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8</a:t>
              </a:r>
            </a:p>
          </p:txBody>
        </p:sp>
        <p:sp>
          <p:nvSpPr>
            <p:cNvPr id="164" name="Text Box 127"/>
            <p:cNvSpPr txBox="1">
              <a:spLocks noChangeArrowheads="1"/>
            </p:cNvSpPr>
            <p:nvPr/>
          </p:nvSpPr>
          <p:spPr bwMode="auto">
            <a:xfrm>
              <a:off x="4953000" y="3971887"/>
              <a:ext cx="29717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4</a:t>
              </a:r>
            </a:p>
          </p:txBody>
        </p:sp>
        <p:sp>
          <p:nvSpPr>
            <p:cNvPr id="165" name="Text Box 128"/>
            <p:cNvSpPr txBox="1">
              <a:spLocks noChangeArrowheads="1"/>
            </p:cNvSpPr>
            <p:nvPr/>
          </p:nvSpPr>
          <p:spPr bwMode="auto">
            <a:xfrm>
              <a:off x="6860057" y="3965016"/>
              <a:ext cx="269291" cy="30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9</a:t>
              </a:r>
            </a:p>
          </p:txBody>
        </p:sp>
      </p:grpSp>
      <p:grpSp>
        <p:nvGrpSpPr>
          <p:cNvPr id="2" name="Group 1"/>
          <p:cNvGrpSpPr/>
          <p:nvPr/>
        </p:nvGrpSpPr>
        <p:grpSpPr>
          <a:xfrm>
            <a:off x="4660742" y="4791113"/>
            <a:ext cx="3429000" cy="1928813"/>
            <a:chOff x="4660742" y="4791113"/>
            <a:chExt cx="3429000" cy="1928813"/>
          </a:xfrm>
        </p:grpSpPr>
        <p:grpSp>
          <p:nvGrpSpPr>
            <p:cNvPr id="188" name="群組 108"/>
            <p:cNvGrpSpPr>
              <a:grpSpLocks/>
            </p:cNvGrpSpPr>
            <p:nvPr/>
          </p:nvGrpSpPr>
          <p:grpSpPr bwMode="auto">
            <a:xfrm>
              <a:off x="4660742" y="4791113"/>
              <a:ext cx="3429000" cy="1928813"/>
              <a:chOff x="4419600" y="4762500"/>
              <a:chExt cx="3429000" cy="1928814"/>
            </a:xfrm>
          </p:grpSpPr>
          <p:sp>
            <p:nvSpPr>
              <p:cNvPr id="189" name="Text Box 111"/>
              <p:cNvSpPr txBox="1">
                <a:spLocks noChangeArrowheads="1"/>
              </p:cNvSpPr>
              <p:nvPr/>
            </p:nvSpPr>
            <p:spPr bwMode="auto">
              <a:xfrm>
                <a:off x="4572000" y="4762500"/>
                <a:ext cx="30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1</a:t>
                </a:r>
              </a:p>
            </p:txBody>
          </p:sp>
          <p:sp>
            <p:nvSpPr>
              <p:cNvPr id="190" name="Line 132"/>
              <p:cNvSpPr>
                <a:spLocks noChangeShapeType="1"/>
              </p:cNvSpPr>
              <p:nvPr/>
            </p:nvSpPr>
            <p:spPr bwMode="auto">
              <a:xfrm>
                <a:off x="4840905" y="5122863"/>
                <a:ext cx="2411278" cy="12969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91" name="Line 106"/>
              <p:cNvSpPr>
                <a:spLocks noChangeShapeType="1"/>
              </p:cNvSpPr>
              <p:nvPr/>
            </p:nvSpPr>
            <p:spPr bwMode="auto">
              <a:xfrm>
                <a:off x="4840905" y="5122863"/>
                <a:ext cx="0" cy="1296988"/>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92" name="Text Box 119"/>
              <p:cNvSpPr txBox="1">
                <a:spLocks noChangeArrowheads="1"/>
              </p:cNvSpPr>
              <p:nvPr/>
            </p:nvSpPr>
            <p:spPr bwMode="auto">
              <a:xfrm>
                <a:off x="7298970" y="6248401"/>
                <a:ext cx="54963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latin typeface="Times New Roman" pitchFamily="18" charset="0"/>
                  </a:rPr>
                  <a:t>6</a:t>
                </a:r>
              </a:p>
            </p:txBody>
          </p:sp>
          <p:sp>
            <p:nvSpPr>
              <p:cNvPr id="193" name="Text Box 120"/>
              <p:cNvSpPr txBox="1">
                <a:spLocks noChangeArrowheads="1"/>
              </p:cNvSpPr>
              <p:nvPr/>
            </p:nvSpPr>
            <p:spPr bwMode="auto">
              <a:xfrm>
                <a:off x="6079770" y="6324601"/>
                <a:ext cx="54963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latin typeface="Times New Roman" pitchFamily="18" charset="0"/>
                  </a:rPr>
                  <a:t>5</a:t>
                </a:r>
              </a:p>
            </p:txBody>
          </p:sp>
          <p:sp>
            <p:nvSpPr>
              <p:cNvPr id="194" name="Text Box 121"/>
              <p:cNvSpPr txBox="1">
                <a:spLocks noChangeArrowheads="1"/>
              </p:cNvSpPr>
              <p:nvPr/>
            </p:nvSpPr>
            <p:spPr bwMode="auto">
              <a:xfrm>
                <a:off x="4419600" y="6262688"/>
                <a:ext cx="54963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wrap="none"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latin typeface="Times New Roman" pitchFamily="18" charset="0"/>
                  </a:rPr>
                  <a:t>4</a:t>
                </a:r>
              </a:p>
            </p:txBody>
          </p:sp>
          <p:sp>
            <p:nvSpPr>
              <p:cNvPr id="195" name="Line 123"/>
              <p:cNvSpPr>
                <a:spLocks noChangeShapeType="1"/>
              </p:cNvSpPr>
              <p:nvPr/>
            </p:nvSpPr>
            <p:spPr bwMode="auto">
              <a:xfrm>
                <a:off x="4840905" y="5122863"/>
                <a:ext cx="1205639" cy="1223963"/>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96" name="Oval 100"/>
              <p:cNvSpPr>
                <a:spLocks noChangeArrowheads="1"/>
              </p:cNvSpPr>
              <p:nvPr/>
            </p:nvSpPr>
            <p:spPr bwMode="auto">
              <a:xfrm>
                <a:off x="4752000" y="5051424"/>
                <a:ext cx="144000" cy="144000"/>
              </a:xfrm>
              <a:prstGeom prst="ellipse">
                <a:avLst/>
              </a:prstGeom>
              <a:solidFill>
                <a:srgbClr val="FFFF00"/>
              </a:solidFill>
              <a:ln w="25400">
                <a:solidFill>
                  <a:srgbClr val="0000CC"/>
                </a:solidFill>
                <a:round/>
                <a:headEnd/>
                <a:tailEnd/>
              </a:ln>
            </p:spPr>
            <p:txBody>
              <a:bodyPr lIns="90000" tIns="46800" rIns="90000" bIns="46800" anchor="ctr">
                <a:spAutoFit/>
              </a:bodyPr>
              <a:lstStyle/>
              <a:p>
                <a:endParaRPr lang="zh-TW" altLang="en-US"/>
              </a:p>
            </p:txBody>
          </p:sp>
          <p:sp>
            <p:nvSpPr>
              <p:cNvPr id="197" name="Oval 104"/>
              <p:cNvSpPr>
                <a:spLocks noChangeArrowheads="1"/>
              </p:cNvSpPr>
              <p:nvPr/>
            </p:nvSpPr>
            <p:spPr bwMode="auto">
              <a:xfrm>
                <a:off x="5976000" y="6346824"/>
                <a:ext cx="144000" cy="144000"/>
              </a:xfrm>
              <a:prstGeom prst="ellipse">
                <a:avLst/>
              </a:prstGeom>
              <a:solidFill>
                <a:srgbClr val="FF6600"/>
              </a:solidFill>
              <a:ln w="25400">
                <a:solidFill>
                  <a:srgbClr val="FF6600"/>
                </a:solidFill>
                <a:round/>
                <a:headEnd/>
                <a:tailEnd/>
              </a:ln>
            </p:spPr>
            <p:txBody>
              <a:bodyPr wrap="none" lIns="90000" tIns="46800" rIns="90000" bIns="46800" anchor="ctr">
                <a:spAutoFit/>
              </a:bodyPr>
              <a:lstStyle/>
              <a:p>
                <a:endParaRPr lang="zh-TW" altLang="en-US"/>
              </a:p>
            </p:txBody>
          </p:sp>
          <p:sp>
            <p:nvSpPr>
              <p:cNvPr id="198" name="Oval 103"/>
              <p:cNvSpPr>
                <a:spLocks noChangeArrowheads="1"/>
              </p:cNvSpPr>
              <p:nvPr/>
            </p:nvSpPr>
            <p:spPr bwMode="auto">
              <a:xfrm>
                <a:off x="4752000" y="6346824"/>
                <a:ext cx="144000" cy="144000"/>
              </a:xfrm>
              <a:prstGeom prst="ellipse">
                <a:avLst/>
              </a:prstGeom>
              <a:solidFill>
                <a:srgbClr val="FF6600"/>
              </a:solidFill>
              <a:ln w="25400">
                <a:solidFill>
                  <a:srgbClr val="FF6600"/>
                </a:solidFill>
                <a:round/>
                <a:headEnd/>
                <a:tailEnd/>
              </a:ln>
            </p:spPr>
            <p:txBody>
              <a:bodyPr wrap="none" lIns="90000" tIns="46800" rIns="90000" bIns="46800" anchor="ctr">
                <a:spAutoFit/>
              </a:bodyPr>
              <a:lstStyle/>
              <a:p>
                <a:endParaRPr lang="zh-TW" altLang="en-US"/>
              </a:p>
            </p:txBody>
          </p:sp>
          <p:sp>
            <p:nvSpPr>
              <p:cNvPr id="199" name="Oval 105"/>
              <p:cNvSpPr>
                <a:spLocks noChangeArrowheads="1"/>
              </p:cNvSpPr>
              <p:nvPr/>
            </p:nvSpPr>
            <p:spPr bwMode="auto">
              <a:xfrm>
                <a:off x="7164000" y="6346824"/>
                <a:ext cx="144000" cy="144000"/>
              </a:xfrm>
              <a:prstGeom prst="ellipse">
                <a:avLst/>
              </a:prstGeom>
              <a:solidFill>
                <a:srgbClr val="FF6600"/>
              </a:solidFill>
              <a:ln w="25400">
                <a:solidFill>
                  <a:srgbClr val="FF6600"/>
                </a:solidFill>
                <a:round/>
                <a:headEnd/>
                <a:tailEnd/>
              </a:ln>
            </p:spPr>
            <p:txBody>
              <a:bodyPr wrap="none" lIns="90000" tIns="46800" rIns="90000" bIns="46800" anchor="ctr">
                <a:spAutoFit/>
              </a:bodyPr>
              <a:lstStyle/>
              <a:p>
                <a:endParaRPr lang="zh-TW" altLang="en-US"/>
              </a:p>
            </p:txBody>
          </p:sp>
          <p:sp>
            <p:nvSpPr>
              <p:cNvPr id="200" name="Oval 135"/>
              <p:cNvSpPr>
                <a:spLocks noChangeArrowheads="1"/>
              </p:cNvSpPr>
              <p:nvPr/>
            </p:nvSpPr>
            <p:spPr bwMode="auto">
              <a:xfrm>
                <a:off x="6561600" y="6028200"/>
                <a:ext cx="144000" cy="144000"/>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201" name="Text Box 112"/>
              <p:cNvSpPr txBox="1">
                <a:spLocks noChangeArrowheads="1"/>
              </p:cNvSpPr>
              <p:nvPr/>
            </p:nvSpPr>
            <p:spPr bwMode="auto">
              <a:xfrm>
                <a:off x="6466394" y="6105487"/>
                <a:ext cx="31540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7</a:t>
                </a:r>
              </a:p>
            </p:txBody>
          </p:sp>
        </p:grpSp>
        <p:grpSp>
          <p:nvGrpSpPr>
            <p:cNvPr id="202" name="群組 106"/>
            <p:cNvGrpSpPr>
              <a:grpSpLocks/>
            </p:cNvGrpSpPr>
            <p:nvPr/>
          </p:nvGrpSpPr>
          <p:grpSpPr bwMode="auto">
            <a:xfrm>
              <a:off x="5081430" y="4791113"/>
              <a:ext cx="2359025" cy="1584325"/>
              <a:chOff x="4840905" y="4762500"/>
              <a:chExt cx="2357639" cy="1584363"/>
            </a:xfrm>
          </p:grpSpPr>
          <p:sp>
            <p:nvSpPr>
              <p:cNvPr id="203" name="Text Box 112"/>
              <p:cNvSpPr txBox="1">
                <a:spLocks noChangeArrowheads="1"/>
              </p:cNvSpPr>
              <p:nvPr/>
            </p:nvSpPr>
            <p:spPr bwMode="auto">
              <a:xfrm>
                <a:off x="5780594" y="4762500"/>
                <a:ext cx="31540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2</a:t>
                </a:r>
              </a:p>
            </p:txBody>
          </p:sp>
          <p:sp>
            <p:nvSpPr>
              <p:cNvPr id="204" name="Line 125"/>
              <p:cNvSpPr>
                <a:spLocks noChangeShapeType="1"/>
              </p:cNvSpPr>
              <p:nvPr/>
            </p:nvSpPr>
            <p:spPr bwMode="auto">
              <a:xfrm>
                <a:off x="6046544" y="5122863"/>
                <a:ext cx="1152000" cy="1224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5" name="Line 108"/>
              <p:cNvSpPr>
                <a:spLocks noChangeShapeType="1"/>
              </p:cNvSpPr>
              <p:nvPr/>
            </p:nvSpPr>
            <p:spPr bwMode="auto">
              <a:xfrm>
                <a:off x="6046544" y="5122863"/>
                <a:ext cx="0" cy="122400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6" name="Line 122"/>
              <p:cNvSpPr>
                <a:spLocks noChangeShapeType="1"/>
              </p:cNvSpPr>
              <p:nvPr/>
            </p:nvSpPr>
            <p:spPr bwMode="auto">
              <a:xfrm flipH="1">
                <a:off x="4840905" y="5122863"/>
                <a:ext cx="1205639" cy="1223963"/>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7" name="Oval 101"/>
              <p:cNvSpPr>
                <a:spLocks noChangeArrowheads="1"/>
              </p:cNvSpPr>
              <p:nvPr/>
            </p:nvSpPr>
            <p:spPr bwMode="auto">
              <a:xfrm>
                <a:off x="5976000" y="5051424"/>
                <a:ext cx="144000" cy="144000"/>
              </a:xfrm>
              <a:prstGeom prst="ellipse">
                <a:avLst/>
              </a:prstGeom>
              <a:solidFill>
                <a:srgbClr val="FFFF00"/>
              </a:solidFill>
              <a:ln w="25400">
                <a:solidFill>
                  <a:srgbClr val="0000CC"/>
                </a:solidFill>
                <a:round/>
                <a:headEnd/>
                <a:tailEnd/>
              </a:ln>
            </p:spPr>
            <p:txBody>
              <a:bodyPr lIns="90000" tIns="46800" rIns="90000" bIns="46800" anchor="ctr">
                <a:spAutoFit/>
              </a:bodyPr>
              <a:lstStyle/>
              <a:p>
                <a:endParaRPr lang="zh-TW" altLang="en-US"/>
              </a:p>
            </p:txBody>
          </p:sp>
          <p:sp>
            <p:nvSpPr>
              <p:cNvPr id="208" name="Oval 138"/>
              <p:cNvSpPr>
                <a:spLocks noChangeArrowheads="1"/>
              </p:cNvSpPr>
              <p:nvPr/>
            </p:nvSpPr>
            <p:spPr bwMode="auto">
              <a:xfrm>
                <a:off x="5976000" y="5410200"/>
                <a:ext cx="144000" cy="144000"/>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sp>
            <p:nvSpPr>
              <p:cNvPr id="209" name="Text Box 112"/>
              <p:cNvSpPr txBox="1">
                <a:spLocks noChangeArrowheads="1"/>
              </p:cNvSpPr>
              <p:nvPr/>
            </p:nvSpPr>
            <p:spPr bwMode="auto">
              <a:xfrm>
                <a:off x="5715000" y="5343487"/>
                <a:ext cx="31540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8</a:t>
                </a:r>
              </a:p>
            </p:txBody>
          </p:sp>
        </p:grpSp>
        <p:sp>
          <p:nvSpPr>
            <p:cNvPr id="210" name="Line 124"/>
            <p:cNvSpPr>
              <a:spLocks noChangeShapeType="1"/>
            </p:cNvSpPr>
            <p:nvPr/>
          </p:nvSpPr>
          <p:spPr bwMode="auto">
            <a:xfrm flipH="1">
              <a:off x="6287687" y="5151468"/>
              <a:ext cx="1187999" cy="1187974"/>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11" name="Line 109"/>
            <p:cNvSpPr>
              <a:spLocks noChangeShapeType="1"/>
            </p:cNvSpPr>
            <p:nvPr/>
          </p:nvSpPr>
          <p:spPr bwMode="auto">
            <a:xfrm>
              <a:off x="7493325" y="5151468"/>
              <a:ext cx="0" cy="1223973"/>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12" name="Line 133"/>
            <p:cNvSpPr>
              <a:spLocks noChangeShapeType="1"/>
            </p:cNvSpPr>
            <p:nvPr/>
          </p:nvSpPr>
          <p:spPr bwMode="auto">
            <a:xfrm flipH="1">
              <a:off x="5117942" y="5151468"/>
              <a:ext cx="2303998" cy="1223973"/>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13" name="Oval 101"/>
            <p:cNvSpPr>
              <a:spLocks noChangeArrowheads="1"/>
            </p:cNvSpPr>
            <p:nvPr/>
          </p:nvSpPr>
          <p:spPr bwMode="auto">
            <a:xfrm>
              <a:off x="7412257" y="5057813"/>
              <a:ext cx="144085" cy="143997"/>
            </a:xfrm>
            <a:prstGeom prst="ellipse">
              <a:avLst/>
            </a:prstGeom>
            <a:solidFill>
              <a:srgbClr val="FFFF00"/>
            </a:solidFill>
            <a:ln w="25400">
              <a:solidFill>
                <a:srgbClr val="0000CC"/>
              </a:solidFill>
              <a:round/>
              <a:headEnd/>
              <a:tailEnd/>
            </a:ln>
          </p:spPr>
          <p:txBody>
            <a:bodyPr lIns="90000" tIns="46800" rIns="90000" bIns="46800" anchor="ctr">
              <a:spAutoFit/>
            </a:bodyPr>
            <a:lstStyle/>
            <a:p>
              <a:endParaRPr lang="zh-TW" altLang="en-US"/>
            </a:p>
          </p:txBody>
        </p:sp>
        <p:sp>
          <p:nvSpPr>
            <p:cNvPr id="214" name="Text Box 113"/>
            <p:cNvSpPr txBox="1">
              <a:spLocks noChangeArrowheads="1"/>
            </p:cNvSpPr>
            <p:nvPr/>
          </p:nvSpPr>
          <p:spPr bwMode="auto">
            <a:xfrm>
              <a:off x="7227375" y="4791113"/>
              <a:ext cx="328967" cy="3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latin typeface="Times New Roman" pitchFamily="18" charset="0"/>
                </a:rPr>
                <a:t>3</a:t>
              </a:r>
            </a:p>
          </p:txBody>
        </p:sp>
        <p:sp>
          <p:nvSpPr>
            <p:cNvPr id="215" name="Text Box 112"/>
            <p:cNvSpPr txBox="1">
              <a:spLocks noChangeArrowheads="1"/>
            </p:cNvSpPr>
            <p:nvPr/>
          </p:nvSpPr>
          <p:spPr bwMode="auto">
            <a:xfrm>
              <a:off x="5575144" y="6124583"/>
              <a:ext cx="457200" cy="3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Lst>
          </p:spPr>
          <p:txBody>
            <a:bodyPr lIns="90000" tIns="46800" rIns="90000" bIns="468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a:latin typeface="Times New Roman" pitchFamily="18" charset="0"/>
                </a:rPr>
                <a:t>9</a:t>
              </a:r>
            </a:p>
          </p:txBody>
        </p:sp>
        <p:sp>
          <p:nvSpPr>
            <p:cNvPr id="216" name="Oval 139"/>
            <p:cNvSpPr>
              <a:spLocks noChangeArrowheads="1"/>
            </p:cNvSpPr>
            <p:nvPr/>
          </p:nvSpPr>
          <p:spPr bwMode="auto">
            <a:xfrm>
              <a:off x="5497144" y="6076583"/>
              <a:ext cx="144000" cy="143997"/>
            </a:xfrm>
            <a:prstGeom prst="ellipse">
              <a:avLst/>
            </a:prstGeom>
            <a:solidFill>
              <a:schemeClr val="tx1"/>
            </a:solidFill>
            <a:ln w="25400">
              <a:solidFill>
                <a:schemeClr val="tx1"/>
              </a:solidFill>
              <a:round/>
              <a:headEnd/>
              <a:tailEnd/>
            </a:ln>
          </p:spPr>
          <p:txBody>
            <a:bodyPr wrap="none" lIns="90000" tIns="46800" rIns="90000" bIns="46800" anchor="ctr">
              <a:spAutoFit/>
            </a:bodyPr>
            <a:lstStyle/>
            <a:p>
              <a:endParaRPr lang="zh-TW" altLang="en-US"/>
            </a:p>
          </p:txBody>
        </p:sp>
      </p:grpSp>
    </p:spTree>
    <p:extLst>
      <p:ext uri="{BB962C8B-B14F-4D97-AF65-F5344CB8AC3E}">
        <p14:creationId xmlns:p14="http://schemas.microsoft.com/office/powerpoint/2010/main" val="1982852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a:latin typeface="Times New Roman" pitchFamily="18" charset="0"/>
                <a:cs typeface="Times New Roman" pitchFamily="18" charset="0"/>
              </a:rPr>
              <a:t>06</a:t>
            </a:r>
          </a:p>
        </p:txBody>
      </p:sp>
      <p:sp>
        <p:nvSpPr>
          <p:cNvPr id="1024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 name="Rectangle 2"/>
          <p:cNvSpPr/>
          <p:nvPr/>
        </p:nvSpPr>
        <p:spPr>
          <a:xfrm>
            <a:off x="152400" y="841375"/>
            <a:ext cx="8839200" cy="5632311"/>
          </a:xfrm>
          <a:prstGeom prst="rect">
            <a:avLst/>
          </a:prstGeom>
        </p:spPr>
        <p:txBody>
          <a:bodyPr>
            <a:spAutoFit/>
          </a:bodyPr>
          <a:lstStyle/>
          <a:p>
            <a:pPr marL="285750" indent="-285750">
              <a:buFontTx/>
              <a:buBlip>
                <a:blip r:embed="rId2"/>
              </a:buBlip>
              <a:defRPr/>
            </a:pPr>
            <a:r>
              <a:rPr lang="en-US" sz="2000" b="1" dirty="0">
                <a:latin typeface="Times New Roman" pitchFamily="18" charset="0"/>
                <a:ea typeface="DejaVu Sans" charset="0"/>
                <a:cs typeface="Times New Roman" pitchFamily="18" charset="0"/>
              </a:rPr>
              <a:t>Graph Terminology</a:t>
            </a:r>
            <a:r>
              <a:rPr lang="en-US" sz="2000" b="1" dirty="0" smtClean="0">
                <a:latin typeface="Times New Roman" pitchFamily="18" charset="0"/>
                <a:ea typeface="DejaVu Sans" charset="0"/>
                <a:cs typeface="Times New Roman" pitchFamily="18" charset="0"/>
              </a:rPr>
              <a:t>:</a:t>
            </a:r>
          </a:p>
          <a:p>
            <a:pPr marL="285750" indent="-285750">
              <a:buFontTx/>
              <a:buBlip>
                <a:blip r:embed="rId2"/>
              </a:buBlip>
              <a:defRPr/>
            </a:pPr>
            <a:endParaRPr lang="en-US" sz="2000" b="1" dirty="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smtClean="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smtClean="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smtClean="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smtClean="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a:latin typeface="Times New Roman" pitchFamily="18" charset="0"/>
              <a:ea typeface="DejaVu Sans" charset="0"/>
              <a:cs typeface="Times New Roman" pitchFamily="18" charset="0"/>
            </a:endParaRPr>
          </a:p>
          <a:p>
            <a:pPr marL="285750" indent="-285750">
              <a:buFontTx/>
              <a:buBlip>
                <a:blip r:embed="rId2"/>
              </a:buBlip>
              <a:defRPr/>
            </a:pPr>
            <a:endParaRPr lang="en-US" sz="2000" b="1" dirty="0" smtClean="0">
              <a:latin typeface="Times New Roman" pitchFamily="18" charset="0"/>
              <a:ea typeface="DejaVu Sans" charset="0"/>
              <a:cs typeface="Times New Roman" pitchFamily="18" charset="0"/>
            </a:endParaRPr>
          </a:p>
          <a:p>
            <a:pPr marL="285750" indent="-285750">
              <a:buFontTx/>
              <a:buBlip>
                <a:blip r:embed="rId2"/>
              </a:buBlip>
              <a:defRPr/>
            </a:pPr>
            <a:r>
              <a:rPr lang="en-US" sz="2000" b="1" dirty="0" smtClean="0">
                <a:latin typeface="Times New Roman" pitchFamily="18" charset="0"/>
                <a:ea typeface="DejaVu Sans" charset="0"/>
                <a:cs typeface="Times New Roman" pitchFamily="18" charset="0"/>
              </a:rPr>
              <a:t>Graph </a:t>
            </a:r>
            <a:r>
              <a:rPr lang="en-US" sz="2000" b="1" dirty="0">
                <a:latin typeface="Times New Roman" pitchFamily="18" charset="0"/>
                <a:ea typeface="DejaVu Sans" charset="0"/>
                <a:cs typeface="Times New Roman" pitchFamily="18" charset="0"/>
              </a:rPr>
              <a:t>models:</a:t>
            </a:r>
          </a:p>
          <a:p>
            <a:pPr marL="914400" lvl="1" indent="-457200">
              <a:buFont typeface="+mj-lt"/>
              <a:buAutoNum type="arabicParenR"/>
              <a:defRPr/>
            </a:pPr>
            <a:r>
              <a:rPr lang="en-US" sz="2000" dirty="0" smtClean="0">
                <a:latin typeface="Times New Roman" pitchFamily="18" charset="0"/>
                <a:ea typeface="DejaVu Sans" charset="0"/>
                <a:cs typeface="Times New Roman" pitchFamily="18" charset="0"/>
              </a:rPr>
              <a:t>Influence </a:t>
            </a:r>
            <a:r>
              <a:rPr lang="en-US" sz="2000" dirty="0">
                <a:latin typeface="Times New Roman" pitchFamily="18" charset="0"/>
                <a:ea typeface="DejaVu Sans" charset="0"/>
                <a:cs typeface="Times New Roman" pitchFamily="18" charset="0"/>
              </a:rPr>
              <a:t>graph</a:t>
            </a:r>
          </a:p>
          <a:p>
            <a:pPr marL="914400" lvl="1" indent="-457200">
              <a:buFont typeface="+mj-lt"/>
              <a:buAutoNum type="arabicParenR"/>
              <a:defRPr/>
            </a:pPr>
            <a:r>
              <a:rPr lang="en-US" sz="2000" dirty="0" smtClean="0">
                <a:latin typeface="Times New Roman" pitchFamily="18" charset="0"/>
                <a:ea typeface="DejaVu Sans" charset="0"/>
                <a:cs typeface="Times New Roman" pitchFamily="18" charset="0"/>
              </a:rPr>
              <a:t>Hollywood </a:t>
            </a:r>
            <a:r>
              <a:rPr lang="en-US" sz="2000" dirty="0">
                <a:latin typeface="Times New Roman" pitchFamily="18" charset="0"/>
                <a:ea typeface="DejaVu Sans" charset="0"/>
                <a:cs typeface="Times New Roman" pitchFamily="18" charset="0"/>
              </a:rPr>
              <a:t>graph</a:t>
            </a:r>
          </a:p>
          <a:p>
            <a:pPr marL="914400" lvl="1" indent="-457200">
              <a:buFont typeface="+mj-lt"/>
              <a:buAutoNum type="arabicParenR"/>
              <a:defRPr/>
            </a:pPr>
            <a:r>
              <a:rPr lang="en-US" sz="2000" dirty="0" smtClean="0">
                <a:latin typeface="Times New Roman" pitchFamily="18" charset="0"/>
                <a:ea typeface="DejaVu Sans" charset="0"/>
                <a:cs typeface="Times New Roman" pitchFamily="18" charset="0"/>
              </a:rPr>
              <a:t>Round </a:t>
            </a:r>
            <a:r>
              <a:rPr lang="en-US" sz="2000" dirty="0">
                <a:latin typeface="Times New Roman" pitchFamily="18" charset="0"/>
                <a:ea typeface="DejaVu Sans" charset="0"/>
                <a:cs typeface="Times New Roman" pitchFamily="18" charset="0"/>
              </a:rPr>
              <a:t>robin tournaments</a:t>
            </a:r>
          </a:p>
          <a:p>
            <a:pPr marL="914400" lvl="1" indent="-457200">
              <a:buFont typeface="+mj-lt"/>
              <a:buAutoNum type="arabicParenR"/>
              <a:defRPr/>
            </a:pPr>
            <a:r>
              <a:rPr lang="en-US" sz="2000" dirty="0" smtClean="0">
                <a:latin typeface="Times New Roman" pitchFamily="18" charset="0"/>
                <a:ea typeface="DejaVu Sans" charset="0"/>
                <a:cs typeface="Times New Roman" pitchFamily="18" charset="0"/>
              </a:rPr>
              <a:t>Call </a:t>
            </a:r>
            <a:r>
              <a:rPr lang="en-US" sz="2000" dirty="0">
                <a:latin typeface="Times New Roman" pitchFamily="18" charset="0"/>
                <a:ea typeface="DejaVu Sans" charset="0"/>
                <a:cs typeface="Times New Roman" pitchFamily="18" charset="0"/>
              </a:rPr>
              <a:t>graph</a:t>
            </a:r>
          </a:p>
          <a:p>
            <a:pPr marL="914400" lvl="1" indent="-457200">
              <a:buFont typeface="+mj-lt"/>
              <a:buAutoNum type="arabicParenR"/>
              <a:defRPr/>
            </a:pPr>
            <a:r>
              <a:rPr lang="en-US" sz="2000" dirty="0" smtClean="0">
                <a:latin typeface="Times New Roman" pitchFamily="18" charset="0"/>
                <a:ea typeface="DejaVu Sans" charset="0"/>
                <a:cs typeface="Times New Roman" pitchFamily="18" charset="0"/>
              </a:rPr>
              <a:t>The </a:t>
            </a:r>
            <a:r>
              <a:rPr lang="en-US" sz="2000" dirty="0">
                <a:latin typeface="Times New Roman" pitchFamily="18" charset="0"/>
                <a:ea typeface="DejaVu Sans" charset="0"/>
                <a:cs typeface="Times New Roman" pitchFamily="18" charset="0"/>
              </a:rPr>
              <a:t>web graph</a:t>
            </a:r>
          </a:p>
          <a:p>
            <a:pPr marL="914400" lvl="1" indent="-457200">
              <a:buFont typeface="+mj-lt"/>
              <a:buAutoNum type="arabicParenR"/>
              <a:defRPr/>
            </a:pPr>
            <a:r>
              <a:rPr lang="en-US" sz="2000" dirty="0" smtClean="0">
                <a:latin typeface="Times New Roman" pitchFamily="18" charset="0"/>
                <a:ea typeface="DejaVu Sans" charset="0"/>
                <a:cs typeface="Times New Roman" pitchFamily="18" charset="0"/>
              </a:rPr>
              <a:t>Roadmaps</a:t>
            </a:r>
            <a:endParaRPr lang="en-US" sz="2000" b="1" dirty="0" smtClean="0">
              <a:latin typeface="Times New Roman" pitchFamily="18" charset="0"/>
              <a:ea typeface="DejaVu Sans" charset="0"/>
              <a:cs typeface="Times New Roman" pitchFamily="18" charset="0"/>
            </a:endParaRPr>
          </a:p>
        </p:txBody>
      </p:sp>
      <p:sp>
        <p:nvSpPr>
          <p:cNvPr id="6" name="Rectangle 1"/>
          <p:cNvSpPr>
            <a:spLocks noChangeArrowheads="1"/>
          </p:cNvSpPr>
          <p:nvPr/>
        </p:nvSpPr>
        <p:spPr bwMode="auto">
          <a:xfrm>
            <a:off x="2133600" y="152400"/>
            <a:ext cx="53062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a:latin typeface="Times New Roman" pitchFamily="18" charset="0"/>
                <a:cs typeface="Times New Roman" pitchFamily="18" charset="0"/>
              </a:rPr>
              <a:t>8</a:t>
            </a:r>
            <a:r>
              <a:rPr lang="en-US" sz="3200" dirty="0" smtClean="0">
                <a:latin typeface="Times New Roman" pitchFamily="18" charset="0"/>
                <a:cs typeface="Times New Roman" pitchFamily="18" charset="0"/>
              </a:rPr>
              <a:t>.1 </a:t>
            </a:r>
            <a:r>
              <a:rPr lang="en-US" sz="3200" dirty="0">
                <a:latin typeface="Times New Roman" pitchFamily="18" charset="0"/>
                <a:cs typeface="Times New Roman" pitchFamily="18" charset="0"/>
              </a:rPr>
              <a:t>Graphs and Graphs Models</a:t>
            </a:r>
          </a:p>
        </p:txBody>
      </p:sp>
      <p:graphicFrame>
        <p:nvGraphicFramePr>
          <p:cNvPr id="8" name="Group 134"/>
          <p:cNvGraphicFramePr>
            <a:graphicFrameLocks/>
          </p:cNvGraphicFramePr>
          <p:nvPr>
            <p:extLst>
              <p:ext uri="{D42A27DB-BD31-4B8C-83A1-F6EECF244321}">
                <p14:modId xmlns:p14="http://schemas.microsoft.com/office/powerpoint/2010/main" val="3691176701"/>
              </p:ext>
            </p:extLst>
          </p:nvPr>
        </p:nvGraphicFramePr>
        <p:xfrm>
          <a:off x="304800" y="1310640"/>
          <a:ext cx="8458200" cy="2756535"/>
        </p:xfrm>
        <a:graphic>
          <a:graphicData uri="http://schemas.openxmlformats.org/drawingml/2006/table">
            <a:tbl>
              <a:tblPr/>
              <a:tblGrid>
                <a:gridCol w="2819400"/>
                <a:gridCol w="1905000"/>
                <a:gridCol w="2274888"/>
                <a:gridCol w="1458912"/>
              </a:tblGrid>
              <a:tr h="44196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dirty="0" smtClean="0">
                          <a:ln>
                            <a:noFill/>
                          </a:ln>
                          <a:solidFill>
                            <a:srgbClr val="0000CC"/>
                          </a:solidFill>
                          <a:effectLst/>
                          <a:latin typeface="Times New Roman" pitchFamily="18" charset="0"/>
                          <a:ea typeface="新細明體" charset="-120"/>
                          <a:cs typeface="Times New Roman" pitchFamily="18"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新細明體" charset="-120"/>
                          <a:cs typeface="Times New Roman" pitchFamily="18" charset="0"/>
                        </a:rPr>
                        <a:t>Edges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新細明體" charset="-120"/>
                          <a:cs typeface="Times New Roman" pitchFamily="18" charset="0"/>
                        </a:rPr>
                        <a:t>Multiple Edges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新細明體" charset="-120"/>
                          <a:cs typeface="Times New Roman" pitchFamily="18" charset="0"/>
                        </a:rPr>
                        <a:t>Loops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05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(simple) 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Undirected edge: {</a:t>
                      </a:r>
                      <a:r>
                        <a:rPr kumimoji="1" lang="en-US" altLang="zh-TW" sz="2400" b="0" i="0" u="none" strike="noStrike" cap="none" normalizeH="0" baseline="0" dirty="0" err="1" smtClean="0">
                          <a:ln>
                            <a:noFill/>
                          </a:ln>
                          <a:solidFill>
                            <a:schemeClr val="tx1"/>
                          </a:solidFill>
                          <a:effectLst/>
                          <a:latin typeface="Times New Roman" pitchFamily="18" charset="0"/>
                          <a:ea typeface="新細明體" charset="-120"/>
                          <a:cs typeface="Times New Roman" pitchFamily="18" charset="0"/>
                        </a:rPr>
                        <a:t>u,v</a:t>
                      </a:r>
                      <a:r>
                        <a:rPr kumimoji="1" lang="en-US" altLang="zh-TW" sz="24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Multigraph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Pseudograph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rPr>
                        <a:t>Directed 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directed</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edge: (</a:t>
                      </a:r>
                      <a:r>
                        <a:rPr kumimoji="1" lang="en-US" altLang="zh-TW" sz="2400" b="0" i="0" u="none" strike="noStrike" cap="none" normalizeH="0" baseline="0" dirty="0" err="1" smtClean="0">
                          <a:ln>
                            <a:noFill/>
                          </a:ln>
                          <a:solidFill>
                            <a:schemeClr val="tx1"/>
                          </a:solidFill>
                          <a:effectLst/>
                          <a:latin typeface="Times New Roman" pitchFamily="18" charset="0"/>
                          <a:ea typeface="新細明體" charset="-120"/>
                          <a:cs typeface="Times New Roman" pitchFamily="18" charset="0"/>
                        </a:rPr>
                        <a:t>u,v</a:t>
                      </a:r>
                      <a:r>
                        <a:rPr kumimoji="1" lang="en-US" altLang="zh-TW" sz="24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34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rPr>
                        <a:t>Directed multi graph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Times New Roman" pitchFamily="18" charset="0"/>
                          <a:ea typeface="新細明體" charset="-120"/>
                          <a:cs typeface="Times New Roman" pitchFamily="18" charset="0"/>
                          <a:sym typeface="Wingdings 2"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57</a:t>
            </a:r>
            <a:endParaRPr lang="en-US" sz="1400" dirty="0">
              <a:latin typeface="Times New Roman" pitchFamily="18" charset="0"/>
              <a:cs typeface="Times New Roman" pitchFamily="18" charset="0"/>
            </a:endParaRPr>
          </a:p>
        </p:txBody>
      </p:sp>
      <p:sp>
        <p:nvSpPr>
          <p:cNvPr id="1229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12292" name="Rectangle 1"/>
          <p:cNvSpPr>
            <a:spLocks noChangeArrowheads="1"/>
          </p:cNvSpPr>
          <p:nvPr/>
        </p:nvSpPr>
        <p:spPr bwMode="auto">
          <a:xfrm>
            <a:off x="2590800" y="3102114"/>
            <a:ext cx="43172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00" dirty="0" smtClean="0">
                <a:latin typeface="Times New Roman" pitchFamily="18" charset="0"/>
                <a:ea typeface="PMingLiU" pitchFamily="18" charset="-120"/>
                <a:cs typeface="Times New Roman" pitchFamily="18" charset="0"/>
              </a:rPr>
              <a:t>8.8 </a:t>
            </a:r>
            <a:r>
              <a:rPr lang="en-US" altLang="zh-TW" sz="4000" dirty="0">
                <a:latin typeface="Times New Roman" pitchFamily="18" charset="0"/>
                <a:ea typeface="PMingLiU" pitchFamily="18" charset="-120"/>
                <a:cs typeface="Times New Roman" pitchFamily="18" charset="0"/>
              </a:rPr>
              <a:t>Graph Coloring </a:t>
            </a:r>
            <a:endParaRPr lang="en-US" sz="4000" dirty="0">
              <a:latin typeface="Times New Roman" pitchFamily="18" charset="0"/>
              <a:ea typeface="PMingLiU" pitchFamily="18" charset="-120"/>
              <a:cs typeface="Times New Roman" pitchFamily="18" charset="0"/>
            </a:endParaRPr>
          </a:p>
        </p:txBody>
      </p:sp>
    </p:spTree>
    <p:extLst>
      <p:ext uri="{BB962C8B-B14F-4D97-AF65-F5344CB8AC3E}">
        <p14:creationId xmlns:p14="http://schemas.microsoft.com/office/powerpoint/2010/main" val="1891565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sz="2000" b="1" dirty="0" smtClean="0">
                <a:latin typeface="Times New Roman" pitchFamily="18" charset="0"/>
                <a:cs typeface="Times New Roman" pitchFamily="18" charset="0"/>
              </a:rPr>
              <a:t>Definition 1: </a:t>
            </a:r>
            <a:endParaRPr lang="en-US" altLang="zh-TW" sz="2000" dirty="0" smtClean="0">
              <a:latin typeface="Times New Roman" pitchFamily="18" charset="0"/>
              <a:cs typeface="Times New Roman" pitchFamily="18" charset="0"/>
            </a:endParaRPr>
          </a:p>
          <a:p>
            <a:pPr lvl="1">
              <a:buFont typeface="Wingdings" pitchFamily="2" charset="2"/>
              <a:buNone/>
            </a:pPr>
            <a:r>
              <a:rPr lang="en-US" altLang="zh-TW" sz="2000" dirty="0">
                <a:latin typeface="Times New Roman" pitchFamily="18" charset="0"/>
                <a:cs typeface="Times New Roman" pitchFamily="18" charset="0"/>
              </a:rPr>
              <a:t>A </a:t>
            </a:r>
            <a:r>
              <a:rPr lang="en-US" altLang="zh-TW" sz="2000" b="1" i="1" dirty="0">
                <a:latin typeface="Times New Roman" pitchFamily="18" charset="0"/>
                <a:cs typeface="Times New Roman" pitchFamily="18" charset="0"/>
              </a:rPr>
              <a:t>coloring</a:t>
            </a:r>
            <a:r>
              <a:rPr lang="en-US" altLang="zh-TW" sz="2000" dirty="0">
                <a:latin typeface="Times New Roman" pitchFamily="18" charset="0"/>
                <a:cs typeface="Times New Roman" pitchFamily="18" charset="0"/>
              </a:rPr>
              <a:t> of a simple graph is the assignment of a color to each vertex of the graph so that no two adjacent vertices are assigned the same color. </a:t>
            </a: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a:t>
            </a: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r>
              <a:rPr lang="en-US" sz="2000" b="1" dirty="0" smtClean="0">
                <a:latin typeface="Times New Roman" pitchFamily="18" charset="0"/>
                <a:cs typeface="Times New Roman" pitchFamily="18" charset="0"/>
              </a:rPr>
              <a:t>Definition 2: </a:t>
            </a:r>
            <a:endParaRPr lang="en-US" altLang="zh-TW" sz="2000" dirty="0">
              <a:latin typeface="Times New Roman" pitchFamily="18" charset="0"/>
              <a:cs typeface="Times New Roman" pitchFamily="18" charset="0"/>
            </a:endParaRPr>
          </a:p>
          <a:p>
            <a:pPr lvl="1">
              <a:buFont typeface="Wingdings" pitchFamily="2" charset="2"/>
              <a:buNone/>
            </a:pPr>
            <a:r>
              <a:rPr lang="en-US" altLang="zh-TW" sz="2000" dirty="0">
                <a:latin typeface="Times New Roman" pitchFamily="18" charset="0"/>
                <a:cs typeface="Times New Roman" pitchFamily="18" charset="0"/>
              </a:rPr>
              <a:t>The </a:t>
            </a:r>
            <a:r>
              <a:rPr lang="en-US" altLang="zh-TW" sz="2000" b="1" i="1" dirty="0">
                <a:latin typeface="Times New Roman" pitchFamily="18" charset="0"/>
                <a:cs typeface="Times New Roman" pitchFamily="18" charset="0"/>
              </a:rPr>
              <a:t>chromatic number </a:t>
            </a:r>
            <a:r>
              <a:rPr lang="en-US" altLang="zh-TW" sz="2000" dirty="0">
                <a:latin typeface="Times New Roman" pitchFamily="18" charset="0"/>
                <a:cs typeface="Times New Roman" pitchFamily="18" charset="0"/>
              </a:rPr>
              <a:t>of a graph is the least number of colors needed for a coloring of this graph. (denoted by </a:t>
            </a:r>
            <a:r>
              <a:rPr lang="en-US" altLang="zh-TW" sz="2000" kern="0" dirty="0" smtClean="0">
                <a:latin typeface="Symbol" pitchFamily="18" charset="2"/>
                <a:ea typeface="新細明體"/>
              </a:rPr>
              <a:t>c</a:t>
            </a:r>
            <a:r>
              <a:rPr lang="en-US" altLang="zh-TW" sz="2000" dirty="0" smtClean="0">
                <a:latin typeface="Times New Roman" pitchFamily="18" charset="0"/>
                <a:cs typeface="Times New Roman" pitchFamily="18" charset="0"/>
              </a:rPr>
              <a:t>(G))</a:t>
            </a:r>
            <a:endParaRPr lang="en-US" altLang="zh-TW" sz="2000" dirty="0">
              <a:latin typeface="Times New Roman" pitchFamily="18" charset="0"/>
              <a:cs typeface="Times New Roman" pitchFamily="18" charset="0"/>
            </a:endParaRPr>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2: </a:t>
            </a:r>
            <a:r>
              <a:rPr lang="en-US" altLang="zh-TW" sz="2000" kern="0" dirty="0">
                <a:latin typeface="Symbol" pitchFamily="18" charset="2"/>
                <a:ea typeface="新細明體"/>
              </a:rPr>
              <a:t>c</a:t>
            </a:r>
            <a:r>
              <a:rPr lang="en-US" altLang="zh-TW" sz="2000" kern="0" dirty="0">
                <a:latin typeface="Arial"/>
                <a:ea typeface="新細明體"/>
              </a:rPr>
              <a:t>(</a:t>
            </a:r>
            <a:r>
              <a:rPr lang="en-US" altLang="zh-TW" sz="2000" i="1" kern="0" dirty="0">
                <a:latin typeface="Times New Roman" pitchFamily="18" charset="0"/>
                <a:ea typeface="新細明體"/>
              </a:rPr>
              <a:t>K</a:t>
            </a:r>
            <a:r>
              <a:rPr lang="en-US" altLang="zh-TW" sz="2000" kern="0" baseline="-25000" dirty="0">
                <a:latin typeface="Times New Roman" pitchFamily="18" charset="0"/>
                <a:ea typeface="新細明體"/>
              </a:rPr>
              <a:t>5</a:t>
            </a:r>
            <a:r>
              <a:rPr lang="en-US" altLang="zh-TW" sz="2000" kern="0" dirty="0">
                <a:latin typeface="Arial"/>
                <a:ea typeface="新細明體"/>
              </a:rPr>
              <a:t>)=</a:t>
            </a:r>
            <a:r>
              <a:rPr lang="en-US" altLang="zh-TW" sz="2000" kern="0" dirty="0" smtClean="0">
                <a:latin typeface="Times New Roman" pitchFamily="18" charset="0"/>
                <a:ea typeface="新細明體"/>
              </a:rPr>
              <a:t>5</a:t>
            </a:r>
          </a:p>
          <a:p>
            <a:pPr marL="342900" indent="-342900">
              <a:spcAft>
                <a:spcPts val="0"/>
              </a:spcAft>
              <a:buBlip>
                <a:blip r:embed="rId2"/>
              </a:buBlip>
              <a:defRPr/>
            </a:pPr>
            <a:endParaRPr lang="en-US" altLang="zh-TW" sz="2000" i="1" kern="0" dirty="0">
              <a:latin typeface="Times New Roman" pitchFamily="18" charset="0"/>
              <a:ea typeface="新細明體"/>
            </a:endParaRPr>
          </a:p>
          <a:p>
            <a:pPr marL="342900" indent="-342900">
              <a:spcAft>
                <a:spcPts val="0"/>
              </a:spcAft>
              <a:buBlip>
                <a:blip r:embed="rId2"/>
              </a:buBlip>
              <a:defRPr/>
            </a:pPr>
            <a:endParaRPr lang="en-US" altLang="zh-TW" sz="2000" i="1" kern="0" dirty="0" smtClean="0">
              <a:latin typeface="Times New Roman" pitchFamily="18" charset="0"/>
              <a:ea typeface="新細明體"/>
            </a:endParaRPr>
          </a:p>
          <a:p>
            <a:pPr marL="342900" indent="-342900">
              <a:spcAft>
                <a:spcPts val="0"/>
              </a:spcAft>
              <a:buBlip>
                <a:blip r:embed="rId2"/>
              </a:buBlip>
              <a:defRPr/>
            </a:pPr>
            <a:endParaRPr lang="en-US" altLang="zh-TW" sz="2000" i="1" kern="0" dirty="0">
              <a:latin typeface="Times New Roman" pitchFamily="18" charset="0"/>
              <a:ea typeface="新細明體"/>
            </a:endParaRPr>
          </a:p>
          <a:p>
            <a:pPr lvl="1">
              <a:spcAft>
                <a:spcPts val="0"/>
              </a:spcAft>
              <a:defRPr/>
            </a:pPr>
            <a:r>
              <a:rPr lang="en-US" altLang="zh-TW" sz="2000" b="1" dirty="0">
                <a:solidFill>
                  <a:srgbClr val="008000"/>
                </a:solidFill>
                <a:latin typeface="Times New Roman" pitchFamily="18" charset="0"/>
                <a:cs typeface="Times New Roman" pitchFamily="18" charset="0"/>
              </a:rPr>
              <a:t>Note: </a:t>
            </a:r>
            <a:r>
              <a:rPr lang="en-US" altLang="zh-TW" sz="2000" kern="0" dirty="0" smtClean="0">
                <a:latin typeface="Symbol" pitchFamily="18" charset="2"/>
                <a:ea typeface="新細明體"/>
              </a:rPr>
              <a:t>c</a:t>
            </a:r>
            <a:r>
              <a:rPr lang="en-US" altLang="zh-TW" sz="2000" dirty="0" smtClean="0">
                <a:solidFill>
                  <a:srgbClr val="000000"/>
                </a:solidFill>
                <a:latin typeface="Times New Roman" pitchFamily="18" charset="0"/>
                <a:cs typeface="Times New Roman" pitchFamily="18" charset="0"/>
              </a:rPr>
              <a:t>(</a:t>
            </a:r>
            <a:r>
              <a:rPr lang="en-US" altLang="zh-TW" sz="2000" i="1" dirty="0" err="1" smtClean="0">
                <a:solidFill>
                  <a:srgbClr val="000000"/>
                </a:solidFill>
                <a:latin typeface="Times New Roman" pitchFamily="18" charset="0"/>
                <a:cs typeface="Times New Roman" pitchFamily="18" charset="0"/>
              </a:rPr>
              <a:t>K</a:t>
            </a:r>
            <a:r>
              <a:rPr lang="en-US" altLang="zh-TW" sz="2000" i="1" baseline="-25000" dirty="0" err="1" smtClean="0">
                <a:solidFill>
                  <a:srgbClr val="000000"/>
                </a:solidFill>
                <a:latin typeface="Times New Roman" pitchFamily="18" charset="0"/>
                <a:cs typeface="Times New Roman" pitchFamily="18" charset="0"/>
              </a:rPr>
              <a:t>n</a:t>
            </a:r>
            <a:r>
              <a:rPr lang="en-US" altLang="zh-TW" sz="2000" dirty="0">
                <a:solidFill>
                  <a:srgbClr val="000000"/>
                </a:solidFill>
                <a:latin typeface="Times New Roman" pitchFamily="18" charset="0"/>
                <a:cs typeface="Times New Roman" pitchFamily="18" charset="0"/>
              </a:rPr>
              <a:t>)=</a:t>
            </a:r>
            <a:r>
              <a:rPr lang="en-US" altLang="zh-TW" sz="2000" i="1" dirty="0">
                <a:solidFill>
                  <a:srgbClr val="000000"/>
                </a:solidFill>
                <a:latin typeface="Times New Roman" pitchFamily="18" charset="0"/>
                <a:cs typeface="Times New Roman" pitchFamily="18" charset="0"/>
              </a:rPr>
              <a:t>n </a:t>
            </a:r>
            <a:endParaRPr lang="zh-TW" altLang="en-US" sz="2000" dirty="0">
              <a:latin typeface="Times New Roman" pitchFamily="18" charset="0"/>
              <a:cs typeface="Times New Roman" pitchFamily="18" charset="0"/>
            </a:endParaRPr>
          </a:p>
          <a:p>
            <a:pPr lvl="1">
              <a:spcAft>
                <a:spcPts val="0"/>
              </a:spcAft>
              <a:defRPr/>
            </a:pPr>
            <a:r>
              <a:rPr lang="en-US" altLang="zh-TW" sz="2000" i="1" kern="0" dirty="0" smtClean="0">
                <a:latin typeface="Arial"/>
                <a:ea typeface="新細明體"/>
              </a:rPr>
              <a:t> </a:t>
            </a:r>
            <a:endParaRPr lang="en-US" altLang="zh-TW" sz="2000" i="1" kern="0" dirty="0">
              <a:latin typeface="Arial"/>
              <a:ea typeface="新細明體"/>
            </a:endParaRPr>
          </a:p>
          <a:p>
            <a:pPr marL="342900" indent="-342900">
              <a:spcAft>
                <a:spcPts val="0"/>
              </a:spcAft>
              <a:buBlip>
                <a:blip r:embed="rId2"/>
              </a:buBlip>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58</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8.8 Graph </a:t>
            </a:r>
            <a:r>
              <a:rPr lang="en-US" sz="3200" dirty="0">
                <a:latin typeface="Times New Roman" pitchFamily="18" charset="0"/>
                <a:cs typeface="Times New Roman" pitchFamily="18" charset="0"/>
              </a:rPr>
              <a:t>Coloring </a:t>
            </a:r>
          </a:p>
        </p:txBody>
      </p:sp>
      <p:grpSp>
        <p:nvGrpSpPr>
          <p:cNvPr id="6" name="群組 83"/>
          <p:cNvGrpSpPr>
            <a:grpSpLocks/>
          </p:cNvGrpSpPr>
          <p:nvPr/>
        </p:nvGrpSpPr>
        <p:grpSpPr bwMode="auto">
          <a:xfrm>
            <a:off x="914400" y="2133600"/>
            <a:ext cx="2555875" cy="1524000"/>
            <a:chOff x="1065212" y="4138612"/>
            <a:chExt cx="2555875" cy="1524000"/>
          </a:xfrm>
        </p:grpSpPr>
        <p:sp>
          <p:nvSpPr>
            <p:cNvPr id="7" name="Line 25"/>
            <p:cNvSpPr>
              <a:spLocks noChangeShapeType="1"/>
            </p:cNvSpPr>
            <p:nvPr/>
          </p:nvSpPr>
          <p:spPr bwMode="auto">
            <a:xfrm flipV="1">
              <a:off x="1752600" y="4191000"/>
              <a:ext cx="12176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5"/>
            <p:cNvSpPr>
              <a:spLocks noChangeShapeType="1"/>
            </p:cNvSpPr>
            <p:nvPr/>
          </p:nvSpPr>
          <p:spPr bwMode="auto">
            <a:xfrm flipV="1">
              <a:off x="1827212" y="4214812"/>
              <a:ext cx="114300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3"/>
            <p:cNvSpPr>
              <a:spLocks noChangeShapeType="1"/>
            </p:cNvSpPr>
            <p:nvPr/>
          </p:nvSpPr>
          <p:spPr bwMode="auto">
            <a:xfrm rot="-120000" flipH="1" flipV="1">
              <a:off x="2981325" y="4222750"/>
              <a:ext cx="587375" cy="688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34"/>
            <p:cNvSpPr>
              <a:spLocks noChangeShapeType="1"/>
            </p:cNvSpPr>
            <p:nvPr/>
          </p:nvSpPr>
          <p:spPr bwMode="auto">
            <a:xfrm>
              <a:off x="2963862" y="4214812"/>
              <a:ext cx="36513"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25"/>
            <p:cNvSpPr>
              <a:spLocks noChangeShapeType="1"/>
            </p:cNvSpPr>
            <p:nvPr/>
          </p:nvSpPr>
          <p:spPr bwMode="auto">
            <a:xfrm flipV="1">
              <a:off x="1827212" y="5613400"/>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25"/>
            <p:cNvSpPr>
              <a:spLocks noChangeShapeType="1"/>
            </p:cNvSpPr>
            <p:nvPr/>
          </p:nvSpPr>
          <p:spPr bwMode="auto">
            <a:xfrm rot="120000" flipH="1">
              <a:off x="3048000" y="4892675"/>
              <a:ext cx="509587" cy="6842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34"/>
            <p:cNvSpPr>
              <a:spLocks noChangeShapeType="1"/>
            </p:cNvSpPr>
            <p:nvPr/>
          </p:nvSpPr>
          <p:spPr bwMode="auto">
            <a:xfrm>
              <a:off x="1787525" y="4214812"/>
              <a:ext cx="36512"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25"/>
            <p:cNvSpPr>
              <a:spLocks noChangeShapeType="1"/>
            </p:cNvSpPr>
            <p:nvPr/>
          </p:nvSpPr>
          <p:spPr bwMode="auto">
            <a:xfrm rot="120000" flipH="1">
              <a:off x="1154112" y="4203700"/>
              <a:ext cx="584200" cy="708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25"/>
            <p:cNvSpPr>
              <a:spLocks noChangeShapeType="1"/>
            </p:cNvSpPr>
            <p:nvPr/>
          </p:nvSpPr>
          <p:spPr bwMode="auto">
            <a:xfrm rot="120000">
              <a:off x="1752600" y="4237037"/>
              <a:ext cx="1319212" cy="14033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25"/>
            <p:cNvSpPr>
              <a:spLocks noChangeShapeType="1"/>
            </p:cNvSpPr>
            <p:nvPr/>
          </p:nvSpPr>
          <p:spPr bwMode="auto">
            <a:xfrm rot="120000">
              <a:off x="1130300" y="4913312"/>
              <a:ext cx="708025" cy="660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AutoShape 11"/>
            <p:cNvSpPr>
              <a:spLocks noChangeArrowheads="1"/>
            </p:cNvSpPr>
            <p:nvPr/>
          </p:nvSpPr>
          <p:spPr bwMode="auto">
            <a:xfrm>
              <a:off x="1708150"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8" name="AutoShape 11"/>
            <p:cNvSpPr>
              <a:spLocks noChangeArrowheads="1"/>
            </p:cNvSpPr>
            <p:nvPr/>
          </p:nvSpPr>
          <p:spPr bwMode="auto">
            <a:xfrm>
              <a:off x="1065212" y="4824412"/>
              <a:ext cx="119063"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9" name="AutoShape 11"/>
            <p:cNvSpPr>
              <a:spLocks noChangeArrowheads="1"/>
            </p:cNvSpPr>
            <p:nvPr/>
          </p:nvSpPr>
          <p:spPr bwMode="auto">
            <a:xfrm>
              <a:off x="2317750"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0" name="AutoShape 11"/>
            <p:cNvSpPr>
              <a:spLocks noChangeArrowheads="1"/>
            </p:cNvSpPr>
            <p:nvPr/>
          </p:nvSpPr>
          <p:spPr bwMode="auto">
            <a:xfrm>
              <a:off x="3502025"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1" name="AutoShape 11"/>
            <p:cNvSpPr>
              <a:spLocks noChangeArrowheads="1"/>
            </p:cNvSpPr>
            <p:nvPr/>
          </p:nvSpPr>
          <p:spPr bwMode="auto">
            <a:xfrm>
              <a:off x="2886075"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2" name="AutoShape 11"/>
            <p:cNvSpPr>
              <a:spLocks noChangeArrowheads="1"/>
            </p:cNvSpPr>
            <p:nvPr/>
          </p:nvSpPr>
          <p:spPr bwMode="auto">
            <a:xfrm>
              <a:off x="1751012" y="5543550"/>
              <a:ext cx="119063"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23" name="AutoShape 11"/>
            <p:cNvSpPr>
              <a:spLocks noChangeArrowheads="1"/>
            </p:cNvSpPr>
            <p:nvPr/>
          </p:nvSpPr>
          <p:spPr bwMode="auto">
            <a:xfrm>
              <a:off x="2927350" y="5543550"/>
              <a:ext cx="119062"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grpSp>
        <p:nvGrpSpPr>
          <p:cNvPr id="24" name="群組 89"/>
          <p:cNvGrpSpPr>
            <a:grpSpLocks/>
          </p:cNvGrpSpPr>
          <p:nvPr/>
        </p:nvGrpSpPr>
        <p:grpSpPr bwMode="auto">
          <a:xfrm>
            <a:off x="4876800" y="2133600"/>
            <a:ext cx="2555875" cy="1524000"/>
            <a:chOff x="1065212" y="4138612"/>
            <a:chExt cx="2555875" cy="1524000"/>
          </a:xfrm>
        </p:grpSpPr>
        <p:sp>
          <p:nvSpPr>
            <p:cNvPr id="25" name="Line 25"/>
            <p:cNvSpPr>
              <a:spLocks noChangeShapeType="1"/>
            </p:cNvSpPr>
            <p:nvPr/>
          </p:nvSpPr>
          <p:spPr bwMode="auto">
            <a:xfrm flipV="1">
              <a:off x="1752600" y="4191000"/>
              <a:ext cx="12176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p:cNvSpPr>
              <a:spLocks noChangeShapeType="1"/>
            </p:cNvSpPr>
            <p:nvPr/>
          </p:nvSpPr>
          <p:spPr bwMode="auto">
            <a:xfrm flipV="1">
              <a:off x="1827212" y="4214812"/>
              <a:ext cx="114300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3"/>
            <p:cNvSpPr>
              <a:spLocks noChangeShapeType="1"/>
            </p:cNvSpPr>
            <p:nvPr/>
          </p:nvSpPr>
          <p:spPr bwMode="auto">
            <a:xfrm rot="-120000" flipH="1" flipV="1">
              <a:off x="2981325" y="4222750"/>
              <a:ext cx="587375" cy="688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34"/>
            <p:cNvSpPr>
              <a:spLocks noChangeShapeType="1"/>
            </p:cNvSpPr>
            <p:nvPr/>
          </p:nvSpPr>
          <p:spPr bwMode="auto">
            <a:xfrm>
              <a:off x="2963862" y="4214812"/>
              <a:ext cx="36513"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5"/>
            <p:cNvSpPr>
              <a:spLocks noChangeShapeType="1"/>
            </p:cNvSpPr>
            <p:nvPr/>
          </p:nvSpPr>
          <p:spPr bwMode="auto">
            <a:xfrm flipV="1">
              <a:off x="1827212" y="5613400"/>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5"/>
            <p:cNvSpPr>
              <a:spLocks noChangeShapeType="1"/>
            </p:cNvSpPr>
            <p:nvPr/>
          </p:nvSpPr>
          <p:spPr bwMode="auto">
            <a:xfrm rot="120000" flipH="1">
              <a:off x="3048000" y="4892675"/>
              <a:ext cx="509587" cy="6842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4"/>
            <p:cNvSpPr>
              <a:spLocks noChangeShapeType="1"/>
            </p:cNvSpPr>
            <p:nvPr/>
          </p:nvSpPr>
          <p:spPr bwMode="auto">
            <a:xfrm>
              <a:off x="1787525" y="4214812"/>
              <a:ext cx="36512"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5"/>
            <p:cNvSpPr>
              <a:spLocks noChangeShapeType="1"/>
            </p:cNvSpPr>
            <p:nvPr/>
          </p:nvSpPr>
          <p:spPr bwMode="auto">
            <a:xfrm rot="120000" flipH="1">
              <a:off x="1154112" y="4203700"/>
              <a:ext cx="584200" cy="708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25"/>
            <p:cNvSpPr>
              <a:spLocks noChangeShapeType="1"/>
            </p:cNvSpPr>
            <p:nvPr/>
          </p:nvSpPr>
          <p:spPr bwMode="auto">
            <a:xfrm rot="120000">
              <a:off x="1752600" y="4237037"/>
              <a:ext cx="1319212" cy="14033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25"/>
            <p:cNvSpPr>
              <a:spLocks noChangeShapeType="1"/>
            </p:cNvSpPr>
            <p:nvPr/>
          </p:nvSpPr>
          <p:spPr bwMode="auto">
            <a:xfrm rot="120000">
              <a:off x="1130300" y="4913312"/>
              <a:ext cx="708025" cy="660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AutoShape 11"/>
            <p:cNvSpPr>
              <a:spLocks noChangeArrowheads="1"/>
            </p:cNvSpPr>
            <p:nvPr/>
          </p:nvSpPr>
          <p:spPr bwMode="auto">
            <a:xfrm>
              <a:off x="1708150"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6" name="AutoShape 11"/>
            <p:cNvSpPr>
              <a:spLocks noChangeArrowheads="1"/>
            </p:cNvSpPr>
            <p:nvPr/>
          </p:nvSpPr>
          <p:spPr bwMode="auto">
            <a:xfrm>
              <a:off x="1065212" y="4824412"/>
              <a:ext cx="119063"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8" name="AutoShape 11"/>
            <p:cNvSpPr>
              <a:spLocks noChangeArrowheads="1"/>
            </p:cNvSpPr>
            <p:nvPr/>
          </p:nvSpPr>
          <p:spPr bwMode="auto">
            <a:xfrm>
              <a:off x="2317750"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9" name="AutoShape 11"/>
            <p:cNvSpPr>
              <a:spLocks noChangeArrowheads="1"/>
            </p:cNvSpPr>
            <p:nvPr/>
          </p:nvSpPr>
          <p:spPr bwMode="auto">
            <a:xfrm>
              <a:off x="3502025"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0" name="AutoShape 11"/>
            <p:cNvSpPr>
              <a:spLocks noChangeArrowheads="1"/>
            </p:cNvSpPr>
            <p:nvPr/>
          </p:nvSpPr>
          <p:spPr bwMode="auto">
            <a:xfrm>
              <a:off x="2886075"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1" name="AutoShape 11"/>
            <p:cNvSpPr>
              <a:spLocks noChangeArrowheads="1"/>
            </p:cNvSpPr>
            <p:nvPr/>
          </p:nvSpPr>
          <p:spPr bwMode="auto">
            <a:xfrm>
              <a:off x="1751012" y="5543550"/>
              <a:ext cx="119063"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2" name="AutoShape 11"/>
            <p:cNvSpPr>
              <a:spLocks noChangeArrowheads="1"/>
            </p:cNvSpPr>
            <p:nvPr/>
          </p:nvSpPr>
          <p:spPr bwMode="auto">
            <a:xfrm>
              <a:off x="2927350" y="5543550"/>
              <a:ext cx="119062"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sp>
        <p:nvSpPr>
          <p:cNvPr id="43" name="矩形 67"/>
          <p:cNvSpPr>
            <a:spLocks noChangeArrowheads="1"/>
          </p:cNvSpPr>
          <p:nvPr/>
        </p:nvSpPr>
        <p:spPr bwMode="auto">
          <a:xfrm>
            <a:off x="609600" y="2667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44" name="矩形 67"/>
          <p:cNvSpPr>
            <a:spLocks noChangeArrowheads="1"/>
          </p:cNvSpPr>
          <p:nvPr/>
        </p:nvSpPr>
        <p:spPr bwMode="auto">
          <a:xfrm>
            <a:off x="4564062" y="2667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45" name="矩形 67"/>
          <p:cNvSpPr>
            <a:spLocks noChangeArrowheads="1"/>
          </p:cNvSpPr>
          <p:nvPr/>
        </p:nvSpPr>
        <p:spPr bwMode="auto">
          <a:xfrm>
            <a:off x="6088062" y="3048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46" name="矩形 67"/>
          <p:cNvSpPr>
            <a:spLocks noChangeArrowheads="1"/>
          </p:cNvSpPr>
          <p:nvPr/>
        </p:nvSpPr>
        <p:spPr bwMode="auto">
          <a:xfrm>
            <a:off x="7383462" y="2667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47" name="矩形 67"/>
          <p:cNvSpPr>
            <a:spLocks noChangeArrowheads="1"/>
          </p:cNvSpPr>
          <p:nvPr/>
        </p:nvSpPr>
        <p:spPr bwMode="auto">
          <a:xfrm>
            <a:off x="2582862" y="1828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48" name="矩形 66"/>
          <p:cNvSpPr>
            <a:spLocks noChangeArrowheads="1"/>
          </p:cNvSpPr>
          <p:nvPr/>
        </p:nvSpPr>
        <p:spPr bwMode="auto">
          <a:xfrm>
            <a:off x="1516063" y="18288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49" name="矩形 66"/>
          <p:cNvSpPr>
            <a:spLocks noChangeArrowheads="1"/>
          </p:cNvSpPr>
          <p:nvPr/>
        </p:nvSpPr>
        <p:spPr bwMode="auto">
          <a:xfrm>
            <a:off x="3421063" y="26670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50" name="矩形 66"/>
          <p:cNvSpPr>
            <a:spLocks noChangeArrowheads="1"/>
          </p:cNvSpPr>
          <p:nvPr/>
        </p:nvSpPr>
        <p:spPr bwMode="auto">
          <a:xfrm>
            <a:off x="5249863" y="18288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51" name="矩形 66"/>
          <p:cNvSpPr>
            <a:spLocks noChangeArrowheads="1"/>
          </p:cNvSpPr>
          <p:nvPr/>
        </p:nvSpPr>
        <p:spPr bwMode="auto">
          <a:xfrm>
            <a:off x="6850063" y="34290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52" name="矩形 79"/>
          <p:cNvSpPr>
            <a:spLocks noChangeArrowheads="1"/>
          </p:cNvSpPr>
          <p:nvPr/>
        </p:nvSpPr>
        <p:spPr bwMode="auto">
          <a:xfrm>
            <a:off x="2887662" y="35052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3</a:t>
            </a:r>
            <a:endParaRPr lang="zh-TW" altLang="en-US" sz="2000" dirty="0"/>
          </a:p>
        </p:txBody>
      </p:sp>
      <p:sp>
        <p:nvSpPr>
          <p:cNvPr id="53" name="矩形 79"/>
          <p:cNvSpPr>
            <a:spLocks noChangeArrowheads="1"/>
          </p:cNvSpPr>
          <p:nvPr/>
        </p:nvSpPr>
        <p:spPr bwMode="auto">
          <a:xfrm>
            <a:off x="5326062" y="3429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3</a:t>
            </a:r>
            <a:endParaRPr lang="zh-TW" altLang="en-US" sz="2000" dirty="0"/>
          </a:p>
        </p:txBody>
      </p:sp>
      <p:sp>
        <p:nvSpPr>
          <p:cNvPr id="54" name="矩形 79"/>
          <p:cNvSpPr>
            <a:spLocks noChangeArrowheads="1"/>
          </p:cNvSpPr>
          <p:nvPr/>
        </p:nvSpPr>
        <p:spPr bwMode="auto">
          <a:xfrm>
            <a:off x="6781800" y="1828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3</a:t>
            </a:r>
            <a:endParaRPr lang="zh-TW" altLang="en-US" sz="2000" dirty="0"/>
          </a:p>
        </p:txBody>
      </p:sp>
      <p:sp>
        <p:nvSpPr>
          <p:cNvPr id="55" name="矩形 79"/>
          <p:cNvSpPr>
            <a:spLocks noChangeArrowheads="1"/>
          </p:cNvSpPr>
          <p:nvPr/>
        </p:nvSpPr>
        <p:spPr bwMode="auto">
          <a:xfrm>
            <a:off x="1363662" y="35052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smtClean="0">
                <a:latin typeface="Times New Roman" pitchFamily="18" charset="0"/>
                <a:cs typeface="Times New Roman" pitchFamily="18" charset="0"/>
              </a:rPr>
              <a:t>4</a:t>
            </a:r>
            <a:endParaRPr lang="zh-TW" altLang="en-US" sz="2000" dirty="0">
              <a:latin typeface="Times New Roman" pitchFamily="18" charset="0"/>
              <a:cs typeface="Times New Roman" pitchFamily="18" charset="0"/>
            </a:endParaRPr>
          </a:p>
        </p:txBody>
      </p:sp>
      <p:sp>
        <p:nvSpPr>
          <p:cNvPr id="56" name="矩形 79"/>
          <p:cNvSpPr>
            <a:spLocks noChangeArrowheads="1"/>
          </p:cNvSpPr>
          <p:nvPr/>
        </p:nvSpPr>
        <p:spPr bwMode="auto">
          <a:xfrm>
            <a:off x="2049462" y="28956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smtClean="0">
                <a:latin typeface="Times New Roman" pitchFamily="18" charset="0"/>
                <a:cs typeface="Times New Roman" pitchFamily="18" charset="0"/>
              </a:rPr>
              <a:t>5</a:t>
            </a:r>
            <a:endParaRPr lang="zh-TW" altLang="en-US" sz="2000" dirty="0">
              <a:latin typeface="Times New Roman" pitchFamily="18" charset="0"/>
              <a:cs typeface="Times New Roman" pitchFamily="18" charset="0"/>
            </a:endParaRPr>
          </a:p>
        </p:txBody>
      </p:sp>
      <p:grpSp>
        <p:nvGrpSpPr>
          <p:cNvPr id="57" name="群組 34"/>
          <p:cNvGrpSpPr>
            <a:grpSpLocks/>
          </p:cNvGrpSpPr>
          <p:nvPr/>
        </p:nvGrpSpPr>
        <p:grpSpPr bwMode="auto">
          <a:xfrm>
            <a:off x="2562225" y="5170487"/>
            <a:ext cx="2009775" cy="1535113"/>
            <a:chOff x="2438400" y="3581400"/>
            <a:chExt cx="2009775" cy="1534677"/>
          </a:xfrm>
        </p:grpSpPr>
        <p:sp>
          <p:nvSpPr>
            <p:cNvPr id="58" name="Line 34"/>
            <p:cNvSpPr>
              <a:spLocks noChangeShapeType="1"/>
            </p:cNvSpPr>
            <p:nvPr/>
          </p:nvSpPr>
          <p:spPr bwMode="auto">
            <a:xfrm flipH="1">
              <a:off x="3428518" y="3657587"/>
              <a:ext cx="457764" cy="13397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25"/>
            <p:cNvSpPr>
              <a:spLocks noChangeShapeType="1"/>
            </p:cNvSpPr>
            <p:nvPr/>
          </p:nvSpPr>
          <p:spPr bwMode="auto">
            <a:xfrm rot="120000" flipH="1">
              <a:off x="2505724" y="3650894"/>
              <a:ext cx="369580" cy="7998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25"/>
            <p:cNvSpPr>
              <a:spLocks noChangeShapeType="1"/>
            </p:cNvSpPr>
            <p:nvPr/>
          </p:nvSpPr>
          <p:spPr bwMode="auto">
            <a:xfrm rot="120000">
              <a:off x="2864606" y="3667426"/>
              <a:ext cx="588455" cy="1396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AutoShape 11"/>
            <p:cNvSpPr>
              <a:spLocks noChangeArrowheads="1"/>
            </p:cNvSpPr>
            <p:nvPr/>
          </p:nvSpPr>
          <p:spPr bwMode="auto">
            <a:xfrm>
              <a:off x="2812949" y="3581400"/>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2" name="AutoShape 11"/>
            <p:cNvSpPr>
              <a:spLocks noChangeArrowheads="1"/>
            </p:cNvSpPr>
            <p:nvPr/>
          </p:nvSpPr>
          <p:spPr bwMode="auto">
            <a:xfrm>
              <a:off x="2438400" y="4421335"/>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3" name="AutoShape 11"/>
            <p:cNvSpPr>
              <a:spLocks noChangeArrowheads="1"/>
            </p:cNvSpPr>
            <p:nvPr/>
          </p:nvSpPr>
          <p:spPr bwMode="auto">
            <a:xfrm>
              <a:off x="3352800" y="4997306"/>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 name="AutoShape 11"/>
            <p:cNvSpPr>
              <a:spLocks noChangeArrowheads="1"/>
            </p:cNvSpPr>
            <p:nvPr/>
          </p:nvSpPr>
          <p:spPr bwMode="auto">
            <a:xfrm>
              <a:off x="4329372" y="4421335"/>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5" name="Line 23"/>
            <p:cNvSpPr>
              <a:spLocks noChangeShapeType="1"/>
            </p:cNvSpPr>
            <p:nvPr/>
          </p:nvSpPr>
          <p:spPr bwMode="auto">
            <a:xfrm rot="-120000" flipH="1" flipV="1">
              <a:off x="3894011" y="3649749"/>
              <a:ext cx="434696" cy="8219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AutoShape 11"/>
            <p:cNvSpPr>
              <a:spLocks noChangeArrowheads="1"/>
            </p:cNvSpPr>
            <p:nvPr/>
          </p:nvSpPr>
          <p:spPr bwMode="auto">
            <a:xfrm>
              <a:off x="3803593" y="3581400"/>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7" name="Line 25"/>
            <p:cNvSpPr>
              <a:spLocks noChangeShapeType="1"/>
            </p:cNvSpPr>
            <p:nvPr/>
          </p:nvSpPr>
          <p:spPr bwMode="auto">
            <a:xfrm flipV="1">
              <a:off x="2514118" y="3657582"/>
              <a:ext cx="1365678" cy="80632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25"/>
            <p:cNvSpPr>
              <a:spLocks noChangeShapeType="1"/>
            </p:cNvSpPr>
            <p:nvPr/>
          </p:nvSpPr>
          <p:spPr bwMode="auto">
            <a:xfrm rot="120000">
              <a:off x="2881994" y="3683081"/>
              <a:ext cx="1474553" cy="7553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25"/>
            <p:cNvSpPr>
              <a:spLocks noChangeShapeType="1"/>
            </p:cNvSpPr>
            <p:nvPr/>
          </p:nvSpPr>
          <p:spPr bwMode="auto">
            <a:xfrm flipV="1">
              <a:off x="3428519" y="4463904"/>
              <a:ext cx="990600" cy="6096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25"/>
            <p:cNvSpPr>
              <a:spLocks noChangeShapeType="1"/>
            </p:cNvSpPr>
            <p:nvPr/>
          </p:nvSpPr>
          <p:spPr bwMode="auto">
            <a:xfrm rot="120000" flipV="1">
              <a:off x="2895638" y="3641640"/>
              <a:ext cx="913842" cy="457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25"/>
            <p:cNvSpPr>
              <a:spLocks noChangeShapeType="1"/>
            </p:cNvSpPr>
            <p:nvPr/>
          </p:nvSpPr>
          <p:spPr bwMode="auto">
            <a:xfrm>
              <a:off x="2514118" y="4495706"/>
              <a:ext cx="9144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25"/>
            <p:cNvSpPr>
              <a:spLocks noChangeShapeType="1"/>
            </p:cNvSpPr>
            <p:nvPr/>
          </p:nvSpPr>
          <p:spPr bwMode="auto">
            <a:xfrm flipV="1">
              <a:off x="2514118" y="4495706"/>
              <a:ext cx="190451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3" name="矩形 25"/>
          <p:cNvSpPr>
            <a:spLocks noChangeArrowheads="1"/>
          </p:cNvSpPr>
          <p:nvPr/>
        </p:nvSpPr>
        <p:spPr bwMode="auto">
          <a:xfrm>
            <a:off x="2667000" y="50101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74" name="矩形 26"/>
          <p:cNvSpPr>
            <a:spLocks noChangeArrowheads="1"/>
          </p:cNvSpPr>
          <p:nvPr/>
        </p:nvSpPr>
        <p:spPr bwMode="auto">
          <a:xfrm>
            <a:off x="4030662" y="50101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a:solidFill>
                  <a:srgbClr val="000000"/>
                </a:solidFill>
                <a:latin typeface="Times New Roman" pitchFamily="18" charset="0"/>
                <a:cs typeface="Times New Roman" pitchFamily="18" charset="0"/>
              </a:rPr>
              <a:t>2</a:t>
            </a:r>
            <a:endParaRPr lang="zh-TW" altLang="en-US" sz="2000"/>
          </a:p>
        </p:txBody>
      </p:sp>
      <p:sp>
        <p:nvSpPr>
          <p:cNvPr id="75" name="矩形 27"/>
          <p:cNvSpPr>
            <a:spLocks noChangeArrowheads="1"/>
          </p:cNvSpPr>
          <p:nvPr/>
        </p:nvSpPr>
        <p:spPr bwMode="auto">
          <a:xfrm>
            <a:off x="2278063" y="584835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5</a:t>
            </a:r>
            <a:endParaRPr lang="zh-TW" altLang="en-US" sz="2000" dirty="0"/>
          </a:p>
        </p:txBody>
      </p:sp>
      <p:sp>
        <p:nvSpPr>
          <p:cNvPr id="76" name="矩形 28"/>
          <p:cNvSpPr>
            <a:spLocks noChangeArrowheads="1"/>
          </p:cNvSpPr>
          <p:nvPr/>
        </p:nvSpPr>
        <p:spPr bwMode="auto">
          <a:xfrm>
            <a:off x="3192462" y="65341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4</a:t>
            </a:r>
            <a:endParaRPr lang="zh-TW" altLang="en-US" sz="2000" dirty="0"/>
          </a:p>
        </p:txBody>
      </p:sp>
      <p:sp>
        <p:nvSpPr>
          <p:cNvPr id="77" name="矩形 29"/>
          <p:cNvSpPr>
            <a:spLocks noChangeArrowheads="1"/>
          </p:cNvSpPr>
          <p:nvPr/>
        </p:nvSpPr>
        <p:spPr bwMode="auto">
          <a:xfrm>
            <a:off x="4564062" y="58483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3</a:t>
            </a:r>
            <a:endParaRPr lang="zh-TW" altLang="en-US" sz="2000" dirty="0"/>
          </a:p>
        </p:txBody>
      </p:sp>
    </p:spTree>
    <p:extLst>
      <p:ext uri="{BB962C8B-B14F-4D97-AF65-F5344CB8AC3E}">
        <p14:creationId xmlns:p14="http://schemas.microsoft.com/office/powerpoint/2010/main" val="389470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ppt_x"/>
                                          </p:val>
                                        </p:tav>
                                        <p:tav tm="100000">
                                          <p:val>
                                            <p:strVal val="#ppt_x"/>
                                          </p:val>
                                        </p:tav>
                                      </p:tavLst>
                                    </p:anim>
                                    <p:anim calcmode="lin" valueType="num">
                                      <p:cBhvr additive="base">
                                        <p:cTn id="2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ppt_x"/>
                                          </p:val>
                                        </p:tav>
                                        <p:tav tm="100000">
                                          <p:val>
                                            <p:strVal val="#ppt_x"/>
                                          </p:val>
                                        </p:tav>
                                      </p:tavLst>
                                    </p:anim>
                                    <p:anim calcmode="lin" valueType="num">
                                      <p:cBhvr additive="base">
                                        <p:cTn id="6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ppt_x"/>
                                          </p:val>
                                        </p:tav>
                                        <p:tav tm="100000">
                                          <p:val>
                                            <p:strVal val="#ppt_x"/>
                                          </p:val>
                                        </p:tav>
                                      </p:tavLst>
                                    </p:anim>
                                    <p:anim calcmode="lin" valueType="num">
                                      <p:cBhvr additive="base">
                                        <p:cTn id="7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additive="base">
                                        <p:cTn id="91" dur="500" fill="hold"/>
                                        <p:tgtEl>
                                          <p:spTgt spid="55"/>
                                        </p:tgtEl>
                                        <p:attrNameLst>
                                          <p:attrName>ppt_x</p:attrName>
                                        </p:attrNameLst>
                                      </p:cBhvr>
                                      <p:tavLst>
                                        <p:tav tm="0">
                                          <p:val>
                                            <p:strVal val="#ppt_x"/>
                                          </p:val>
                                        </p:tav>
                                        <p:tav tm="100000">
                                          <p:val>
                                            <p:strVal val="#ppt_x"/>
                                          </p:val>
                                        </p:tav>
                                      </p:tavLst>
                                    </p:anim>
                                    <p:anim calcmode="lin" valueType="num">
                                      <p:cBhvr additive="base">
                                        <p:cTn id="9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500" fill="hold"/>
                                        <p:tgtEl>
                                          <p:spTgt spid="56"/>
                                        </p:tgtEl>
                                        <p:attrNameLst>
                                          <p:attrName>ppt_x</p:attrName>
                                        </p:attrNameLst>
                                      </p:cBhvr>
                                      <p:tavLst>
                                        <p:tav tm="0">
                                          <p:val>
                                            <p:strVal val="#ppt_x"/>
                                          </p:val>
                                        </p:tav>
                                        <p:tav tm="100000">
                                          <p:val>
                                            <p:strVal val="#ppt_x"/>
                                          </p:val>
                                        </p:tav>
                                      </p:tavLst>
                                    </p:anim>
                                    <p:anim calcmode="lin" valueType="num">
                                      <p:cBhvr additive="base">
                                        <p:cTn id="9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additive="base">
                                        <p:cTn id="103" dur="500" fill="hold"/>
                                        <p:tgtEl>
                                          <p:spTgt spid="57"/>
                                        </p:tgtEl>
                                        <p:attrNameLst>
                                          <p:attrName>ppt_x</p:attrName>
                                        </p:attrNameLst>
                                      </p:cBhvr>
                                      <p:tavLst>
                                        <p:tav tm="0">
                                          <p:val>
                                            <p:strVal val="#ppt_x"/>
                                          </p:val>
                                        </p:tav>
                                        <p:tav tm="100000">
                                          <p:val>
                                            <p:strVal val="#ppt_x"/>
                                          </p:val>
                                        </p:tav>
                                      </p:tavLst>
                                    </p:anim>
                                    <p:anim calcmode="lin" valueType="num">
                                      <p:cBhvr additive="base">
                                        <p:cTn id="10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3"/>
                                        </p:tgtEl>
                                        <p:attrNameLst>
                                          <p:attrName>style.visibility</p:attrName>
                                        </p:attrNameLst>
                                      </p:cBhvr>
                                      <p:to>
                                        <p:strVal val="visible"/>
                                      </p:to>
                                    </p:set>
                                    <p:anim calcmode="lin" valueType="num">
                                      <p:cBhvr additive="base">
                                        <p:cTn id="109" dur="500" fill="hold"/>
                                        <p:tgtEl>
                                          <p:spTgt spid="73"/>
                                        </p:tgtEl>
                                        <p:attrNameLst>
                                          <p:attrName>ppt_x</p:attrName>
                                        </p:attrNameLst>
                                      </p:cBhvr>
                                      <p:tavLst>
                                        <p:tav tm="0">
                                          <p:val>
                                            <p:strVal val="#ppt_x"/>
                                          </p:val>
                                        </p:tav>
                                        <p:tav tm="100000">
                                          <p:val>
                                            <p:strVal val="#ppt_x"/>
                                          </p:val>
                                        </p:tav>
                                      </p:tavLst>
                                    </p:anim>
                                    <p:anim calcmode="lin" valueType="num">
                                      <p:cBhvr additive="base">
                                        <p:cTn id="11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fill="hold"/>
                                        <p:tgtEl>
                                          <p:spTgt spid="74"/>
                                        </p:tgtEl>
                                        <p:attrNameLst>
                                          <p:attrName>ppt_x</p:attrName>
                                        </p:attrNameLst>
                                      </p:cBhvr>
                                      <p:tavLst>
                                        <p:tav tm="0">
                                          <p:val>
                                            <p:strVal val="#ppt_x"/>
                                          </p:val>
                                        </p:tav>
                                        <p:tav tm="100000">
                                          <p:val>
                                            <p:strVal val="#ppt_x"/>
                                          </p:val>
                                        </p:tav>
                                      </p:tavLst>
                                    </p:anim>
                                    <p:anim calcmode="lin" valueType="num">
                                      <p:cBhvr additive="base">
                                        <p:cTn id="11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75"/>
                                        </p:tgtEl>
                                        <p:attrNameLst>
                                          <p:attrName>style.visibility</p:attrName>
                                        </p:attrNameLst>
                                      </p:cBhvr>
                                      <p:to>
                                        <p:strVal val="visible"/>
                                      </p:to>
                                    </p:set>
                                    <p:anim calcmode="lin" valueType="num">
                                      <p:cBhvr additive="base">
                                        <p:cTn id="121" dur="500" fill="hold"/>
                                        <p:tgtEl>
                                          <p:spTgt spid="75"/>
                                        </p:tgtEl>
                                        <p:attrNameLst>
                                          <p:attrName>ppt_x</p:attrName>
                                        </p:attrNameLst>
                                      </p:cBhvr>
                                      <p:tavLst>
                                        <p:tav tm="0">
                                          <p:val>
                                            <p:strVal val="#ppt_x"/>
                                          </p:val>
                                        </p:tav>
                                        <p:tav tm="100000">
                                          <p:val>
                                            <p:strVal val="#ppt_x"/>
                                          </p:val>
                                        </p:tav>
                                      </p:tavLst>
                                    </p:anim>
                                    <p:anim calcmode="lin" valueType="num">
                                      <p:cBhvr additive="base">
                                        <p:cTn id="1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76"/>
                                        </p:tgtEl>
                                        <p:attrNameLst>
                                          <p:attrName>style.visibility</p:attrName>
                                        </p:attrNameLst>
                                      </p:cBhvr>
                                      <p:to>
                                        <p:strVal val="visible"/>
                                      </p:to>
                                    </p:set>
                                    <p:anim calcmode="lin" valueType="num">
                                      <p:cBhvr additive="base">
                                        <p:cTn id="127" dur="500" fill="hold"/>
                                        <p:tgtEl>
                                          <p:spTgt spid="76"/>
                                        </p:tgtEl>
                                        <p:attrNameLst>
                                          <p:attrName>ppt_x</p:attrName>
                                        </p:attrNameLst>
                                      </p:cBhvr>
                                      <p:tavLst>
                                        <p:tav tm="0">
                                          <p:val>
                                            <p:strVal val="#ppt_x"/>
                                          </p:val>
                                        </p:tav>
                                        <p:tav tm="100000">
                                          <p:val>
                                            <p:strVal val="#ppt_x"/>
                                          </p:val>
                                        </p:tav>
                                      </p:tavLst>
                                    </p:anim>
                                    <p:anim calcmode="lin" valueType="num">
                                      <p:cBhvr additive="base">
                                        <p:cTn id="12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7"/>
                                        </p:tgtEl>
                                        <p:attrNameLst>
                                          <p:attrName>style.visibility</p:attrName>
                                        </p:attrNameLst>
                                      </p:cBhvr>
                                      <p:to>
                                        <p:strVal val="visible"/>
                                      </p:to>
                                    </p:set>
                                    <p:anim calcmode="lin" valueType="num">
                                      <p:cBhvr additive="base">
                                        <p:cTn id="133" dur="500" fill="hold"/>
                                        <p:tgtEl>
                                          <p:spTgt spid="77"/>
                                        </p:tgtEl>
                                        <p:attrNameLst>
                                          <p:attrName>ppt_x</p:attrName>
                                        </p:attrNameLst>
                                      </p:cBhvr>
                                      <p:tavLst>
                                        <p:tav tm="0">
                                          <p:val>
                                            <p:strVal val="#ppt_x"/>
                                          </p:val>
                                        </p:tav>
                                        <p:tav tm="100000">
                                          <p:val>
                                            <p:strVal val="#ppt_x"/>
                                          </p:val>
                                        </p:tav>
                                      </p:tavLst>
                                    </p:anim>
                                    <p:anim calcmode="lin" valueType="num">
                                      <p:cBhvr additive="base">
                                        <p:cTn id="13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73" grpId="0"/>
      <p:bldP spid="74" grpId="0"/>
      <p:bldP spid="75" grpId="0"/>
      <p:bldP spid="76" grpId="0"/>
      <p:bldP spid="7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a:t>
            </a:r>
            <a:r>
              <a:rPr lang="en-US" altLang="zh-TW" sz="2000" kern="0" dirty="0" smtClean="0">
                <a:latin typeface="Symbol" pitchFamily="18" charset="2"/>
                <a:ea typeface="新細明體"/>
              </a:rPr>
              <a:t>c</a:t>
            </a:r>
            <a:r>
              <a:rPr lang="en-US" altLang="zh-TW" sz="2000" dirty="0" smtClean="0">
                <a:latin typeface="Times New Roman" pitchFamily="18" charset="0"/>
                <a:cs typeface="Times New Roman" pitchFamily="18" charset="0"/>
              </a:rPr>
              <a:t>(</a:t>
            </a:r>
            <a:r>
              <a:rPr lang="en-US" altLang="zh-TW" sz="2000" i="1" dirty="0" smtClean="0">
                <a:latin typeface="Times New Roman" pitchFamily="18" charset="0"/>
                <a:cs typeface="Times New Roman" pitchFamily="18" charset="0"/>
              </a:rPr>
              <a:t>K</a:t>
            </a:r>
            <a:r>
              <a:rPr lang="en-US" altLang="zh-TW" sz="2000" baseline="-25000" dirty="0" smtClean="0">
                <a:latin typeface="Times New Roman" pitchFamily="18" charset="0"/>
                <a:cs typeface="Times New Roman" pitchFamily="18" charset="0"/>
              </a:rPr>
              <a:t>2,3</a:t>
            </a:r>
            <a:r>
              <a:rPr lang="en-US" altLang="zh-TW" sz="2000" dirty="0" smtClean="0">
                <a:latin typeface="Times New Roman" pitchFamily="18" charset="0"/>
                <a:cs typeface="Times New Roman" pitchFamily="18" charset="0"/>
              </a:rPr>
              <a:t>) = 2</a:t>
            </a:r>
            <a:r>
              <a:rPr lang="en-US" altLang="zh-TW" sz="2000" i="1" dirty="0" smtClean="0">
                <a:latin typeface="Times New Roman" pitchFamily="18" charset="0"/>
                <a:cs typeface="Times New Roman" pitchFamily="18" charset="0"/>
              </a:rPr>
              <a:t>.</a:t>
            </a:r>
          </a:p>
          <a:p>
            <a:pPr>
              <a:spcAft>
                <a:spcPts val="0"/>
              </a:spcAft>
              <a:defRPr/>
            </a:pPr>
            <a:endParaRPr lang="en-US" altLang="zh-TW" sz="2000" b="1"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b="1"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b="1"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r>
              <a:rPr lang="en-US" altLang="zh-TW" sz="2000" b="1" dirty="0" smtClean="0">
                <a:solidFill>
                  <a:srgbClr val="008000"/>
                </a:solidFill>
                <a:latin typeface="Times New Roman" pitchFamily="18" charset="0"/>
                <a:cs typeface="Times New Roman" pitchFamily="18" charset="0"/>
              </a:rPr>
              <a:t>Note:</a:t>
            </a:r>
            <a:r>
              <a:rPr lang="en-US" altLang="zh-TW" sz="2000" dirty="0" smtClean="0"/>
              <a:t> </a:t>
            </a:r>
            <a:r>
              <a:rPr lang="en-US" altLang="zh-TW" sz="2000" dirty="0" smtClean="0">
                <a:latin typeface="Symbol" pitchFamily="18" charset="2"/>
              </a:rPr>
              <a:t>c</a:t>
            </a:r>
            <a:r>
              <a:rPr lang="en-US" altLang="zh-TW" sz="2000" dirty="0" smtClean="0"/>
              <a:t>(</a:t>
            </a:r>
            <a:r>
              <a:rPr lang="en-US" altLang="zh-TW" sz="2000" i="1" dirty="0" err="1" smtClean="0">
                <a:latin typeface="Times New Roman" pitchFamily="18" charset="0"/>
              </a:rPr>
              <a:t>K</a:t>
            </a:r>
            <a:r>
              <a:rPr lang="en-US" altLang="zh-TW" sz="2000" i="1" baseline="-25000" dirty="0" err="1" smtClean="0">
                <a:latin typeface="Times New Roman" pitchFamily="18" charset="0"/>
              </a:rPr>
              <a:t>m,n</a:t>
            </a:r>
            <a:r>
              <a:rPr lang="en-US" altLang="zh-TW" sz="2000" dirty="0" smtClean="0"/>
              <a:t>) =</a:t>
            </a:r>
            <a:r>
              <a:rPr lang="en-US" altLang="zh-TW" sz="2000" dirty="0" smtClean="0">
                <a:latin typeface="Times New Roman" pitchFamily="18" charset="0"/>
                <a:cs typeface="Times New Roman" pitchFamily="18" charset="0"/>
              </a:rPr>
              <a:t> 2</a:t>
            </a:r>
            <a:endParaRPr lang="en-US" altLang="zh-TW" sz="2000" dirty="0" smtClean="0"/>
          </a:p>
          <a:p>
            <a:pPr lvl="1">
              <a:spcAft>
                <a:spcPts val="0"/>
              </a:spcAft>
              <a:defRPr/>
            </a:pPr>
            <a:r>
              <a:rPr lang="en-US" altLang="zh-TW" sz="2000" b="1" dirty="0" smtClean="0">
                <a:solidFill>
                  <a:srgbClr val="008000"/>
                </a:solidFill>
                <a:latin typeface="Times New Roman" pitchFamily="18" charset="0"/>
                <a:cs typeface="Times New Roman" pitchFamily="18" charset="0"/>
              </a:rPr>
              <a:t>Note:</a:t>
            </a:r>
            <a:r>
              <a:rPr lang="en-US" altLang="zh-TW" sz="2000" dirty="0" smtClean="0">
                <a:latin typeface="Times New Roman" pitchFamily="18" charset="0"/>
                <a:cs typeface="Times New Roman" pitchFamily="18" charset="0"/>
              </a:rPr>
              <a:t> If </a:t>
            </a:r>
            <a:r>
              <a:rPr lang="en-US" altLang="zh-TW" sz="2000" i="1" dirty="0" smtClean="0">
                <a:latin typeface="Times New Roman" pitchFamily="18" charset="0"/>
                <a:cs typeface="Times New Roman" pitchFamily="18" charset="0"/>
              </a:rPr>
              <a:t>G</a:t>
            </a:r>
            <a:r>
              <a:rPr lang="en-US" altLang="zh-TW" sz="2000" dirty="0" smtClean="0">
                <a:latin typeface="Times New Roman" pitchFamily="18" charset="0"/>
                <a:cs typeface="Times New Roman" pitchFamily="18" charset="0"/>
              </a:rPr>
              <a:t> is a bipartite graph, </a:t>
            </a:r>
            <a:r>
              <a:rPr lang="en-US" altLang="zh-TW" sz="2000" dirty="0" smtClean="0">
                <a:latin typeface="Symbol" pitchFamily="18" charset="2"/>
              </a:rPr>
              <a:t>c</a:t>
            </a:r>
            <a:r>
              <a:rPr lang="en-US" altLang="zh-TW" sz="2000" dirty="0" smtClean="0"/>
              <a:t>(</a:t>
            </a:r>
            <a:r>
              <a:rPr lang="en-US" altLang="zh-TW" sz="2000" i="1" dirty="0" smtClean="0">
                <a:latin typeface="Times New Roman" pitchFamily="18" charset="0"/>
              </a:rPr>
              <a:t>G</a:t>
            </a:r>
            <a:r>
              <a:rPr lang="en-US" altLang="zh-TW" sz="2000" dirty="0" smtClean="0"/>
              <a:t>) =</a:t>
            </a:r>
            <a:r>
              <a:rPr lang="en-US" altLang="zh-TW" sz="2000" dirty="0" smtClean="0">
                <a:latin typeface="Times New Roman" pitchFamily="18" charset="0"/>
                <a:cs typeface="Times New Roman" pitchFamily="18" charset="0"/>
              </a:rPr>
              <a:t> 2</a:t>
            </a:r>
            <a:r>
              <a:rPr lang="en-US" altLang="zh-TW" sz="2000" i="1" dirty="0" smtClean="0"/>
              <a:t>.</a:t>
            </a:r>
            <a:endParaRPr lang="en-US" altLang="zh-TW" sz="2000" dirty="0" smtClean="0"/>
          </a:p>
          <a:p>
            <a:pPr marL="342900" indent="-342900">
              <a:spcAft>
                <a:spcPts val="0"/>
              </a:spcAft>
              <a:buBlip>
                <a:blip r:embed="rId2"/>
              </a:buBlip>
              <a:defRPr/>
            </a:pPr>
            <a:r>
              <a:rPr lang="en-US" altLang="zh-TW" sz="2000" b="1" spc="20" dirty="0" smtClean="0">
                <a:latin typeface="Times New Roman" pitchFamily="18" charset="0"/>
                <a:ea typeface="DejaVu Sans" charset="0"/>
                <a:cs typeface="Times New Roman" pitchFamily="18" charset="0"/>
              </a:rPr>
              <a:t>Example 1: </a:t>
            </a:r>
            <a:r>
              <a:rPr lang="en-US" altLang="zh-TW" sz="2000" spc="20" dirty="0" smtClean="0">
                <a:latin typeface="Times New Roman" pitchFamily="18" charset="0"/>
                <a:ea typeface="DejaVu Sans" charset="0"/>
                <a:cs typeface="Times New Roman" pitchFamily="18" charset="0"/>
              </a:rPr>
              <a:t>What are the chromatic numbers of the graphs G and H?</a:t>
            </a: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r>
              <a:rPr lang="en-US" altLang="zh-TW" sz="2000" b="1" spc="20" dirty="0" smtClean="0">
                <a:latin typeface="Times New Roman" pitchFamily="18" charset="0"/>
                <a:ea typeface="DejaVu Sans" charset="0"/>
                <a:cs typeface="Times New Roman" pitchFamily="18" charset="0"/>
              </a:rPr>
              <a:t>Solution:</a:t>
            </a:r>
            <a:r>
              <a:rPr lang="en-US" altLang="zh-TW" sz="2000" spc="20" dirty="0" smtClean="0">
                <a:latin typeface="Times New Roman" pitchFamily="18" charset="0"/>
                <a:ea typeface="DejaVu Sans" charset="0"/>
                <a:cs typeface="Times New Roman" pitchFamily="18" charset="0"/>
              </a:rPr>
              <a:t> </a:t>
            </a:r>
            <a:r>
              <a:rPr lang="en-US" altLang="zh-TW" sz="2000" i="1" kern="0" dirty="0" smtClean="0">
                <a:latin typeface="Times New Roman" pitchFamily="18" charset="0"/>
                <a:ea typeface="新細明體"/>
              </a:rPr>
              <a:t>G </a:t>
            </a:r>
            <a:r>
              <a:rPr lang="en-US" altLang="zh-TW" sz="2000" kern="0" dirty="0" smtClean="0">
                <a:latin typeface="Times New Roman" pitchFamily="18" charset="0"/>
                <a:ea typeface="新細明體"/>
              </a:rPr>
              <a:t>has a 3-cycle </a:t>
            </a:r>
            <a:br>
              <a:rPr lang="en-US" altLang="zh-TW" sz="2000" kern="0" dirty="0" smtClean="0">
                <a:latin typeface="Times New Roman" pitchFamily="18" charset="0"/>
                <a:ea typeface="新細明體"/>
              </a:rPr>
            </a:br>
            <a:r>
              <a:rPr lang="en-US" altLang="zh-TW" sz="2000" kern="0" dirty="0" smtClean="0">
                <a:latin typeface="Times New Roman" pitchFamily="18" charset="0"/>
                <a:ea typeface="新細明體"/>
              </a:rPr>
              <a:t>                 </a:t>
            </a:r>
            <a:r>
              <a:rPr lang="en-US" altLang="zh-TW" sz="2000" kern="0" dirty="0" smtClean="0">
                <a:latin typeface="Times New Roman" pitchFamily="18" charset="0"/>
                <a:ea typeface="新細明體"/>
                <a:sym typeface="Symbol"/>
              </a:rPr>
              <a:t></a:t>
            </a:r>
            <a:r>
              <a:rPr lang="en-US" altLang="zh-TW" sz="2000" i="1" kern="0" dirty="0" smtClean="0">
                <a:latin typeface="Times New Roman" pitchFamily="18" charset="0"/>
                <a:ea typeface="新細明體"/>
              </a:rPr>
              <a:t> </a:t>
            </a:r>
            <a:r>
              <a:rPr lang="en-US" altLang="zh-TW" sz="2000" kern="0" dirty="0" smtClean="0">
                <a:latin typeface="Symbol" pitchFamily="18" charset="2"/>
                <a:ea typeface="新細明體"/>
              </a:rPr>
              <a:t>c</a:t>
            </a:r>
            <a:r>
              <a:rPr lang="en-US" altLang="zh-TW" sz="2000" kern="0" dirty="0" smtClean="0">
                <a:latin typeface="Arial"/>
                <a:ea typeface="新細明體"/>
              </a:rPr>
              <a:t>(</a:t>
            </a:r>
            <a:r>
              <a:rPr lang="en-US" altLang="zh-TW" sz="2000" i="1" kern="0" dirty="0" smtClean="0">
                <a:latin typeface="Times New Roman" pitchFamily="18" charset="0"/>
                <a:ea typeface="新細明體"/>
              </a:rPr>
              <a:t>G</a:t>
            </a:r>
            <a:r>
              <a:rPr lang="en-US" altLang="zh-TW" sz="2000" kern="0" dirty="0" smtClean="0">
                <a:latin typeface="Arial"/>
                <a:ea typeface="新細明體"/>
              </a:rPr>
              <a:t>)</a:t>
            </a:r>
            <a:r>
              <a:rPr lang="en-US" altLang="zh-TW" sz="2000" kern="0" dirty="0" smtClean="0">
                <a:latin typeface="Times New Roman" pitchFamily="18" charset="0"/>
                <a:ea typeface="新細明體"/>
                <a:sym typeface="Symbol"/>
              </a:rPr>
              <a:t></a:t>
            </a:r>
            <a:r>
              <a:rPr lang="en-US" altLang="zh-TW" sz="2000" kern="0" dirty="0" smtClean="0">
                <a:latin typeface="Times New Roman" pitchFamily="18" charset="0"/>
                <a:ea typeface="新細明體"/>
              </a:rPr>
              <a:t>3</a:t>
            </a:r>
            <a:r>
              <a:rPr lang="zh-TW" altLang="en-US" sz="2000" kern="0" dirty="0" smtClean="0">
                <a:latin typeface="Times New Roman" pitchFamily="18" charset="0"/>
                <a:ea typeface="新細明體"/>
              </a:rPr>
              <a:t> </a:t>
            </a:r>
          </a:p>
          <a:p>
            <a:pPr>
              <a:spcAft>
                <a:spcPts val="0"/>
              </a:spcAft>
              <a:defRPr/>
            </a:pPr>
            <a:r>
              <a:rPr lang="en-US" altLang="zh-TW" sz="2000" i="1" dirty="0" smtClean="0">
                <a:solidFill>
                  <a:srgbClr val="000000"/>
                </a:solidFill>
                <a:latin typeface="Times New Roman" pitchFamily="18" charset="0"/>
              </a:rPr>
              <a:t>                 G </a:t>
            </a:r>
            <a:r>
              <a:rPr lang="en-US" altLang="zh-TW" sz="2000" dirty="0" smtClean="0">
                <a:solidFill>
                  <a:srgbClr val="000000"/>
                </a:solidFill>
                <a:latin typeface="Times New Roman" pitchFamily="18" charset="0"/>
              </a:rPr>
              <a:t>has a 3-coloring </a:t>
            </a:r>
            <a:br>
              <a:rPr lang="en-US" altLang="zh-TW" sz="2000" dirty="0" smtClean="0">
                <a:solidFill>
                  <a:srgbClr val="000000"/>
                </a:solidFill>
                <a:latin typeface="Times New Roman" pitchFamily="18" charset="0"/>
              </a:rPr>
            </a:br>
            <a:r>
              <a:rPr lang="en-US" altLang="zh-TW" sz="2000" dirty="0" smtClean="0">
                <a:solidFill>
                  <a:srgbClr val="000000"/>
                </a:solidFill>
                <a:latin typeface="Times New Roman" pitchFamily="18" charset="0"/>
              </a:rPr>
              <a:t>                  </a:t>
            </a:r>
            <a:r>
              <a:rPr lang="en-US" altLang="zh-TW" sz="2000" dirty="0" smtClean="0">
                <a:solidFill>
                  <a:srgbClr val="000000"/>
                </a:solidFill>
                <a:latin typeface="Times New Roman" pitchFamily="18" charset="0"/>
                <a:sym typeface="Symbol" pitchFamily="18" charset="2"/>
              </a:rPr>
              <a:t></a:t>
            </a:r>
            <a:r>
              <a:rPr lang="en-US" altLang="zh-TW" sz="2000" i="1" dirty="0" smtClean="0">
                <a:solidFill>
                  <a:srgbClr val="000000"/>
                </a:solidFill>
                <a:latin typeface="Times New Roman" pitchFamily="18" charset="0"/>
              </a:rPr>
              <a:t> </a:t>
            </a:r>
            <a:r>
              <a:rPr lang="en-US" altLang="zh-TW" sz="2000" dirty="0" smtClean="0">
                <a:solidFill>
                  <a:srgbClr val="000000"/>
                </a:solidFill>
                <a:latin typeface="Symbol" pitchFamily="18" charset="2"/>
              </a:rPr>
              <a:t>c</a:t>
            </a:r>
            <a:r>
              <a:rPr lang="en-US" altLang="zh-TW" sz="2000" dirty="0" smtClean="0">
                <a:solidFill>
                  <a:srgbClr val="000000"/>
                </a:solidFill>
              </a:rPr>
              <a:t>(</a:t>
            </a:r>
            <a:r>
              <a:rPr lang="en-US" altLang="zh-TW" sz="2000" i="1" dirty="0" smtClean="0">
                <a:solidFill>
                  <a:srgbClr val="000000"/>
                </a:solidFill>
                <a:latin typeface="Times New Roman" pitchFamily="18" charset="0"/>
              </a:rPr>
              <a:t>G</a:t>
            </a:r>
            <a:r>
              <a:rPr lang="en-US" altLang="zh-TW" sz="2000" dirty="0" smtClean="0">
                <a:solidFill>
                  <a:srgbClr val="000000"/>
                </a:solidFill>
              </a:rPr>
              <a:t>)</a:t>
            </a:r>
            <a:r>
              <a:rPr lang="en-US" altLang="zh-TW" sz="2000" dirty="0" smtClean="0">
                <a:solidFill>
                  <a:srgbClr val="000000"/>
                </a:solidFill>
                <a:sym typeface="Symbol" pitchFamily="18" charset="2"/>
              </a:rPr>
              <a:t></a:t>
            </a:r>
            <a:r>
              <a:rPr lang="en-US" altLang="zh-TW" sz="2000" dirty="0" smtClean="0">
                <a:solidFill>
                  <a:srgbClr val="000000"/>
                </a:solidFill>
                <a:latin typeface="Times New Roman" pitchFamily="18" charset="0"/>
              </a:rPr>
              <a:t>3</a:t>
            </a:r>
          </a:p>
          <a:p>
            <a:pPr>
              <a:spcAft>
                <a:spcPts val="0"/>
              </a:spcAft>
              <a:defRPr/>
            </a:pPr>
            <a:r>
              <a:rPr lang="en-US" altLang="zh-TW" sz="2000" dirty="0" smtClean="0">
                <a:solidFill>
                  <a:srgbClr val="000000"/>
                </a:solidFill>
                <a:latin typeface="Times New Roman" pitchFamily="18" charset="0"/>
                <a:sym typeface="Symbol" pitchFamily="18" charset="2"/>
              </a:rPr>
              <a:t>                  </a:t>
            </a:r>
            <a:r>
              <a:rPr lang="en-US" altLang="zh-TW" sz="2000" i="1" dirty="0" smtClean="0">
                <a:solidFill>
                  <a:srgbClr val="000000"/>
                </a:solidFill>
                <a:latin typeface="Times New Roman" pitchFamily="18" charset="0"/>
              </a:rPr>
              <a:t> </a:t>
            </a:r>
            <a:r>
              <a:rPr lang="en-US" altLang="zh-TW" sz="2000" dirty="0" smtClean="0">
                <a:solidFill>
                  <a:srgbClr val="000000"/>
                </a:solidFill>
                <a:latin typeface="Symbol" pitchFamily="18" charset="2"/>
              </a:rPr>
              <a:t>c</a:t>
            </a:r>
            <a:r>
              <a:rPr lang="en-US" altLang="zh-TW" sz="2000" dirty="0" smtClean="0">
                <a:solidFill>
                  <a:srgbClr val="000000"/>
                </a:solidFill>
              </a:rPr>
              <a:t>(</a:t>
            </a:r>
            <a:r>
              <a:rPr lang="en-US" altLang="zh-TW" sz="2000" i="1" dirty="0" smtClean="0">
                <a:solidFill>
                  <a:srgbClr val="000000"/>
                </a:solidFill>
                <a:latin typeface="Times New Roman" pitchFamily="18" charset="0"/>
              </a:rPr>
              <a:t>G</a:t>
            </a:r>
            <a:r>
              <a:rPr lang="en-US" altLang="zh-TW" sz="2000" dirty="0" smtClean="0">
                <a:solidFill>
                  <a:srgbClr val="000000"/>
                </a:solidFill>
              </a:rPr>
              <a:t>)</a:t>
            </a:r>
            <a:r>
              <a:rPr lang="en-US" altLang="zh-TW" sz="2000" dirty="0" smtClean="0">
                <a:solidFill>
                  <a:srgbClr val="000000"/>
                </a:solidFill>
                <a:latin typeface="Times New Roman" pitchFamily="18" charset="0"/>
                <a:cs typeface="Times New Roman" pitchFamily="18" charset="0"/>
                <a:sym typeface="Symbol" pitchFamily="18" charset="2"/>
              </a:rPr>
              <a:t>=</a:t>
            </a:r>
            <a:r>
              <a:rPr lang="en-US" altLang="zh-TW" sz="2000" dirty="0" smtClean="0">
                <a:solidFill>
                  <a:srgbClr val="000000"/>
                </a:solidFill>
                <a:latin typeface="Times New Roman" pitchFamily="18" charset="0"/>
              </a:rPr>
              <a:t>3</a:t>
            </a:r>
            <a:r>
              <a:rPr lang="zh-TW" altLang="en-US" sz="2000" dirty="0" smtClean="0">
                <a:solidFill>
                  <a:srgbClr val="000000"/>
                </a:solidFill>
                <a:latin typeface="Times New Roman" pitchFamily="18" charset="0"/>
              </a:rPr>
              <a:t>  </a:t>
            </a:r>
            <a:endParaRPr lang="zh-TW" altLang="en-US" sz="2000" dirty="0" smtClean="0"/>
          </a:p>
          <a:p>
            <a:pPr>
              <a:spcAft>
                <a:spcPts val="0"/>
              </a:spcAft>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smtClean="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a:p>
            <a:pPr lvl="1"/>
            <a:r>
              <a:rPr lang="en-US" altLang="zh-TW" sz="2000" b="1" spc="20" dirty="0" smtClean="0">
                <a:latin typeface="Times New Roman" pitchFamily="18" charset="0"/>
                <a:ea typeface="DejaVu Sans" charset="0"/>
                <a:cs typeface="Times New Roman" pitchFamily="18" charset="0"/>
              </a:rPr>
              <a:t> </a:t>
            </a:r>
            <a:endParaRPr lang="zh-TW" altLang="en-US" sz="2000" i="1" dirty="0">
              <a:latin typeface="Times New Roman" pitchFamily="18"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59</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37"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8.8 Graph </a:t>
            </a:r>
            <a:r>
              <a:rPr lang="en-US" sz="3200" dirty="0">
                <a:latin typeface="Times New Roman" pitchFamily="18" charset="0"/>
                <a:cs typeface="Times New Roman" pitchFamily="18" charset="0"/>
              </a:rPr>
              <a:t>Coloring </a:t>
            </a:r>
          </a:p>
        </p:txBody>
      </p:sp>
      <p:grpSp>
        <p:nvGrpSpPr>
          <p:cNvPr id="6" name="群組 71"/>
          <p:cNvGrpSpPr>
            <a:grpSpLocks/>
          </p:cNvGrpSpPr>
          <p:nvPr/>
        </p:nvGrpSpPr>
        <p:grpSpPr bwMode="auto">
          <a:xfrm>
            <a:off x="2895600" y="1447800"/>
            <a:ext cx="2009775" cy="895350"/>
            <a:chOff x="616068" y="1981200"/>
            <a:chExt cx="2009685" cy="895536"/>
          </a:xfrm>
        </p:grpSpPr>
        <p:sp>
          <p:nvSpPr>
            <p:cNvPr id="7" name="Line 34"/>
            <p:cNvSpPr>
              <a:spLocks noChangeShapeType="1"/>
            </p:cNvSpPr>
            <p:nvPr/>
          </p:nvSpPr>
          <p:spPr bwMode="auto">
            <a:xfrm flipH="1">
              <a:off x="1600559" y="2057403"/>
              <a:ext cx="463327" cy="73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25"/>
            <p:cNvSpPr>
              <a:spLocks noChangeShapeType="1"/>
            </p:cNvSpPr>
            <p:nvPr/>
          </p:nvSpPr>
          <p:spPr bwMode="auto">
            <a:xfrm rot="120000" flipH="1">
              <a:off x="683389" y="2050708"/>
              <a:ext cx="369563" cy="8000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25"/>
            <p:cNvSpPr>
              <a:spLocks noChangeShapeType="1"/>
            </p:cNvSpPr>
            <p:nvPr/>
          </p:nvSpPr>
          <p:spPr bwMode="auto">
            <a:xfrm rot="120000">
              <a:off x="1053666" y="2066940"/>
              <a:ext cx="559652" cy="7428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AutoShape 11"/>
            <p:cNvSpPr>
              <a:spLocks noChangeArrowheads="1"/>
            </p:cNvSpPr>
            <p:nvPr/>
          </p:nvSpPr>
          <p:spPr bwMode="auto">
            <a:xfrm>
              <a:off x="990600" y="19812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1" name="AutoShape 11"/>
            <p:cNvSpPr>
              <a:spLocks noChangeArrowheads="1"/>
            </p:cNvSpPr>
            <p:nvPr/>
          </p:nvSpPr>
          <p:spPr bwMode="auto">
            <a:xfrm>
              <a:off x="616068" y="275794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2" name="AutoShape 11"/>
            <p:cNvSpPr>
              <a:spLocks noChangeArrowheads="1"/>
            </p:cNvSpPr>
            <p:nvPr/>
          </p:nvSpPr>
          <p:spPr bwMode="auto">
            <a:xfrm>
              <a:off x="1530456" y="2752817"/>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3" name="AutoShape 11"/>
            <p:cNvSpPr>
              <a:spLocks noChangeArrowheads="1"/>
            </p:cNvSpPr>
            <p:nvPr/>
          </p:nvSpPr>
          <p:spPr bwMode="auto">
            <a:xfrm>
              <a:off x="2506955" y="275794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Line 23"/>
            <p:cNvSpPr>
              <a:spLocks noChangeShapeType="1"/>
            </p:cNvSpPr>
            <p:nvPr/>
          </p:nvSpPr>
          <p:spPr bwMode="auto">
            <a:xfrm rot="-120000" flipH="1" flipV="1">
              <a:off x="2070858" y="2048324"/>
              <a:ext cx="506453" cy="78010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AutoShape 11"/>
            <p:cNvSpPr>
              <a:spLocks noChangeArrowheads="1"/>
            </p:cNvSpPr>
            <p:nvPr/>
          </p:nvSpPr>
          <p:spPr bwMode="auto">
            <a:xfrm>
              <a:off x="1981200" y="1981200"/>
              <a:ext cx="118798" cy="1187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 name="Line 25"/>
            <p:cNvSpPr>
              <a:spLocks noChangeShapeType="1"/>
            </p:cNvSpPr>
            <p:nvPr/>
          </p:nvSpPr>
          <p:spPr bwMode="auto">
            <a:xfrm flipV="1">
              <a:off x="685800" y="2057399"/>
              <a:ext cx="1371600" cy="7310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25"/>
            <p:cNvSpPr>
              <a:spLocks noChangeShapeType="1"/>
            </p:cNvSpPr>
            <p:nvPr/>
          </p:nvSpPr>
          <p:spPr bwMode="auto">
            <a:xfrm rot="120000">
              <a:off x="1060441" y="2084229"/>
              <a:ext cx="1549686" cy="7083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 name="矩形 25"/>
          <p:cNvSpPr>
            <a:spLocks noChangeArrowheads="1"/>
          </p:cNvSpPr>
          <p:nvPr/>
        </p:nvSpPr>
        <p:spPr bwMode="auto">
          <a:xfrm>
            <a:off x="3048000" y="1143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19" name="矩形 25"/>
          <p:cNvSpPr>
            <a:spLocks noChangeArrowheads="1"/>
          </p:cNvSpPr>
          <p:nvPr/>
        </p:nvSpPr>
        <p:spPr bwMode="auto">
          <a:xfrm>
            <a:off x="4030662" y="1143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20" name="矩形 27"/>
          <p:cNvSpPr>
            <a:spLocks noChangeArrowheads="1"/>
          </p:cNvSpPr>
          <p:nvPr/>
        </p:nvSpPr>
        <p:spPr bwMode="auto">
          <a:xfrm>
            <a:off x="2971800" y="21336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21" name="矩形 27"/>
          <p:cNvSpPr>
            <a:spLocks noChangeArrowheads="1"/>
          </p:cNvSpPr>
          <p:nvPr/>
        </p:nvSpPr>
        <p:spPr bwMode="auto">
          <a:xfrm>
            <a:off x="3886200" y="21145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a:solidFill>
                  <a:srgbClr val="000000"/>
                </a:solidFill>
                <a:latin typeface="Times New Roman" pitchFamily="18" charset="0"/>
                <a:cs typeface="Times New Roman" pitchFamily="18" charset="0"/>
              </a:rPr>
              <a:t>2</a:t>
            </a:r>
            <a:endParaRPr lang="zh-TW" altLang="en-US" sz="2000"/>
          </a:p>
        </p:txBody>
      </p:sp>
      <p:sp>
        <p:nvSpPr>
          <p:cNvPr id="22" name="矩形 27"/>
          <p:cNvSpPr>
            <a:spLocks noChangeArrowheads="1"/>
          </p:cNvSpPr>
          <p:nvPr/>
        </p:nvSpPr>
        <p:spPr bwMode="auto">
          <a:xfrm>
            <a:off x="4868862" y="21336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a:solidFill>
                  <a:srgbClr val="000000"/>
                </a:solidFill>
                <a:latin typeface="Times New Roman" pitchFamily="18" charset="0"/>
                <a:cs typeface="Times New Roman" pitchFamily="18" charset="0"/>
              </a:rPr>
              <a:t>2</a:t>
            </a:r>
            <a:endParaRPr lang="zh-TW" altLang="en-US" sz="2000"/>
          </a:p>
        </p:txBody>
      </p:sp>
      <p:grpSp>
        <p:nvGrpSpPr>
          <p:cNvPr id="23" name="群組 83"/>
          <p:cNvGrpSpPr>
            <a:grpSpLocks/>
          </p:cNvGrpSpPr>
          <p:nvPr/>
        </p:nvGrpSpPr>
        <p:grpSpPr bwMode="auto">
          <a:xfrm>
            <a:off x="914400" y="3657600"/>
            <a:ext cx="2555875" cy="1524000"/>
            <a:chOff x="1065212" y="4138612"/>
            <a:chExt cx="2555875" cy="1524000"/>
          </a:xfrm>
        </p:grpSpPr>
        <p:sp>
          <p:nvSpPr>
            <p:cNvPr id="24" name="Line 25"/>
            <p:cNvSpPr>
              <a:spLocks noChangeShapeType="1"/>
            </p:cNvSpPr>
            <p:nvPr/>
          </p:nvSpPr>
          <p:spPr bwMode="auto">
            <a:xfrm flipV="1">
              <a:off x="1752600" y="4191000"/>
              <a:ext cx="12176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5"/>
            <p:cNvSpPr>
              <a:spLocks noChangeShapeType="1"/>
            </p:cNvSpPr>
            <p:nvPr/>
          </p:nvSpPr>
          <p:spPr bwMode="auto">
            <a:xfrm flipV="1">
              <a:off x="1827212" y="4214812"/>
              <a:ext cx="114300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3"/>
            <p:cNvSpPr>
              <a:spLocks noChangeShapeType="1"/>
            </p:cNvSpPr>
            <p:nvPr/>
          </p:nvSpPr>
          <p:spPr bwMode="auto">
            <a:xfrm rot="-120000" flipH="1" flipV="1">
              <a:off x="2981325" y="4222750"/>
              <a:ext cx="587375" cy="688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34"/>
            <p:cNvSpPr>
              <a:spLocks noChangeShapeType="1"/>
            </p:cNvSpPr>
            <p:nvPr/>
          </p:nvSpPr>
          <p:spPr bwMode="auto">
            <a:xfrm>
              <a:off x="2963862" y="4214812"/>
              <a:ext cx="36513"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5"/>
            <p:cNvSpPr>
              <a:spLocks noChangeShapeType="1"/>
            </p:cNvSpPr>
            <p:nvPr/>
          </p:nvSpPr>
          <p:spPr bwMode="auto">
            <a:xfrm flipV="1">
              <a:off x="1827212" y="5613400"/>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5"/>
            <p:cNvSpPr>
              <a:spLocks noChangeShapeType="1"/>
            </p:cNvSpPr>
            <p:nvPr/>
          </p:nvSpPr>
          <p:spPr bwMode="auto">
            <a:xfrm rot="120000" flipH="1">
              <a:off x="3048000" y="4892675"/>
              <a:ext cx="509587" cy="6842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4"/>
            <p:cNvSpPr>
              <a:spLocks noChangeShapeType="1"/>
            </p:cNvSpPr>
            <p:nvPr/>
          </p:nvSpPr>
          <p:spPr bwMode="auto">
            <a:xfrm>
              <a:off x="1787525" y="4214812"/>
              <a:ext cx="36512"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5"/>
            <p:cNvSpPr>
              <a:spLocks noChangeShapeType="1"/>
            </p:cNvSpPr>
            <p:nvPr/>
          </p:nvSpPr>
          <p:spPr bwMode="auto">
            <a:xfrm rot="120000" flipH="1">
              <a:off x="1154112" y="4203700"/>
              <a:ext cx="584200" cy="708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5"/>
            <p:cNvSpPr>
              <a:spLocks noChangeShapeType="1"/>
            </p:cNvSpPr>
            <p:nvPr/>
          </p:nvSpPr>
          <p:spPr bwMode="auto">
            <a:xfrm rot="120000">
              <a:off x="1752600" y="4237037"/>
              <a:ext cx="1319212" cy="14033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25"/>
            <p:cNvSpPr>
              <a:spLocks noChangeShapeType="1"/>
            </p:cNvSpPr>
            <p:nvPr/>
          </p:nvSpPr>
          <p:spPr bwMode="auto">
            <a:xfrm rot="120000">
              <a:off x="1130300" y="4913312"/>
              <a:ext cx="708025" cy="660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AutoShape 11"/>
            <p:cNvSpPr>
              <a:spLocks noChangeArrowheads="1"/>
            </p:cNvSpPr>
            <p:nvPr/>
          </p:nvSpPr>
          <p:spPr bwMode="auto">
            <a:xfrm>
              <a:off x="1708150"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5" name="AutoShape 11"/>
            <p:cNvSpPr>
              <a:spLocks noChangeArrowheads="1"/>
            </p:cNvSpPr>
            <p:nvPr/>
          </p:nvSpPr>
          <p:spPr bwMode="auto">
            <a:xfrm>
              <a:off x="1065212" y="4824412"/>
              <a:ext cx="119063"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6" name="AutoShape 11"/>
            <p:cNvSpPr>
              <a:spLocks noChangeArrowheads="1"/>
            </p:cNvSpPr>
            <p:nvPr/>
          </p:nvSpPr>
          <p:spPr bwMode="auto">
            <a:xfrm>
              <a:off x="2317750"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8" name="AutoShape 11"/>
            <p:cNvSpPr>
              <a:spLocks noChangeArrowheads="1"/>
            </p:cNvSpPr>
            <p:nvPr/>
          </p:nvSpPr>
          <p:spPr bwMode="auto">
            <a:xfrm>
              <a:off x="3502025"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39" name="AutoShape 11"/>
            <p:cNvSpPr>
              <a:spLocks noChangeArrowheads="1"/>
            </p:cNvSpPr>
            <p:nvPr/>
          </p:nvSpPr>
          <p:spPr bwMode="auto">
            <a:xfrm>
              <a:off x="2886075"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0" name="AutoShape 11"/>
            <p:cNvSpPr>
              <a:spLocks noChangeArrowheads="1"/>
            </p:cNvSpPr>
            <p:nvPr/>
          </p:nvSpPr>
          <p:spPr bwMode="auto">
            <a:xfrm>
              <a:off x="1751012" y="5543550"/>
              <a:ext cx="119063"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41" name="AutoShape 11"/>
            <p:cNvSpPr>
              <a:spLocks noChangeArrowheads="1"/>
            </p:cNvSpPr>
            <p:nvPr/>
          </p:nvSpPr>
          <p:spPr bwMode="auto">
            <a:xfrm>
              <a:off x="2927350" y="5543550"/>
              <a:ext cx="119062"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grpSp>
        <p:nvGrpSpPr>
          <p:cNvPr id="2" name="Group 1"/>
          <p:cNvGrpSpPr/>
          <p:nvPr/>
        </p:nvGrpSpPr>
        <p:grpSpPr>
          <a:xfrm>
            <a:off x="4606925" y="3257550"/>
            <a:ext cx="2555875" cy="2076450"/>
            <a:chOff x="4606925" y="3257550"/>
            <a:chExt cx="2555875" cy="2076450"/>
          </a:xfrm>
        </p:grpSpPr>
        <p:grpSp>
          <p:nvGrpSpPr>
            <p:cNvPr id="42" name="群組 83"/>
            <p:cNvGrpSpPr>
              <a:grpSpLocks/>
            </p:cNvGrpSpPr>
            <p:nvPr/>
          </p:nvGrpSpPr>
          <p:grpSpPr bwMode="auto">
            <a:xfrm>
              <a:off x="4606925" y="3810000"/>
              <a:ext cx="2555875" cy="1524000"/>
              <a:chOff x="1065212" y="4138612"/>
              <a:chExt cx="2555875" cy="1524000"/>
            </a:xfrm>
          </p:grpSpPr>
          <p:sp>
            <p:nvSpPr>
              <p:cNvPr id="43" name="Line 25"/>
              <p:cNvSpPr>
                <a:spLocks noChangeShapeType="1"/>
              </p:cNvSpPr>
              <p:nvPr/>
            </p:nvSpPr>
            <p:spPr bwMode="auto">
              <a:xfrm flipV="1">
                <a:off x="1752600" y="4191000"/>
                <a:ext cx="12176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25"/>
              <p:cNvSpPr>
                <a:spLocks noChangeShapeType="1"/>
              </p:cNvSpPr>
              <p:nvPr/>
            </p:nvSpPr>
            <p:spPr bwMode="auto">
              <a:xfrm flipV="1">
                <a:off x="1827212" y="4214812"/>
                <a:ext cx="114300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23"/>
              <p:cNvSpPr>
                <a:spLocks noChangeShapeType="1"/>
              </p:cNvSpPr>
              <p:nvPr/>
            </p:nvSpPr>
            <p:spPr bwMode="auto">
              <a:xfrm rot="-120000" flipH="1" flipV="1">
                <a:off x="2981325" y="4222750"/>
                <a:ext cx="587375" cy="688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34"/>
              <p:cNvSpPr>
                <a:spLocks noChangeShapeType="1"/>
              </p:cNvSpPr>
              <p:nvPr/>
            </p:nvSpPr>
            <p:spPr bwMode="auto">
              <a:xfrm>
                <a:off x="2963862" y="4214812"/>
                <a:ext cx="36513"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25"/>
              <p:cNvSpPr>
                <a:spLocks noChangeShapeType="1"/>
              </p:cNvSpPr>
              <p:nvPr/>
            </p:nvSpPr>
            <p:spPr bwMode="auto">
              <a:xfrm flipV="1">
                <a:off x="1827212" y="5613400"/>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5"/>
              <p:cNvSpPr>
                <a:spLocks noChangeShapeType="1"/>
              </p:cNvSpPr>
              <p:nvPr/>
            </p:nvSpPr>
            <p:spPr bwMode="auto">
              <a:xfrm rot="120000" flipH="1">
                <a:off x="3048000" y="4892675"/>
                <a:ext cx="509587" cy="6842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34"/>
              <p:cNvSpPr>
                <a:spLocks noChangeShapeType="1"/>
              </p:cNvSpPr>
              <p:nvPr/>
            </p:nvSpPr>
            <p:spPr bwMode="auto">
              <a:xfrm>
                <a:off x="1787525" y="4214812"/>
                <a:ext cx="36512"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25"/>
              <p:cNvSpPr>
                <a:spLocks noChangeShapeType="1"/>
              </p:cNvSpPr>
              <p:nvPr/>
            </p:nvSpPr>
            <p:spPr bwMode="auto">
              <a:xfrm rot="120000" flipH="1">
                <a:off x="1154112" y="4203700"/>
                <a:ext cx="584200" cy="708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25"/>
              <p:cNvSpPr>
                <a:spLocks noChangeShapeType="1"/>
              </p:cNvSpPr>
              <p:nvPr/>
            </p:nvSpPr>
            <p:spPr bwMode="auto">
              <a:xfrm rot="120000">
                <a:off x="1752600" y="4237037"/>
                <a:ext cx="1319212" cy="14033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25"/>
              <p:cNvSpPr>
                <a:spLocks noChangeShapeType="1"/>
              </p:cNvSpPr>
              <p:nvPr/>
            </p:nvSpPr>
            <p:spPr bwMode="auto">
              <a:xfrm rot="120000">
                <a:off x="1130300" y="4913312"/>
                <a:ext cx="708025" cy="660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AutoShape 11"/>
              <p:cNvSpPr>
                <a:spLocks noChangeArrowheads="1"/>
              </p:cNvSpPr>
              <p:nvPr/>
            </p:nvSpPr>
            <p:spPr bwMode="auto">
              <a:xfrm>
                <a:off x="1708150"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4" name="AutoShape 11"/>
              <p:cNvSpPr>
                <a:spLocks noChangeArrowheads="1"/>
              </p:cNvSpPr>
              <p:nvPr/>
            </p:nvSpPr>
            <p:spPr bwMode="auto">
              <a:xfrm>
                <a:off x="1065212" y="4824412"/>
                <a:ext cx="119063"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5" name="AutoShape 11"/>
              <p:cNvSpPr>
                <a:spLocks noChangeArrowheads="1"/>
              </p:cNvSpPr>
              <p:nvPr/>
            </p:nvSpPr>
            <p:spPr bwMode="auto">
              <a:xfrm>
                <a:off x="2317750"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6" name="AutoShape 11"/>
              <p:cNvSpPr>
                <a:spLocks noChangeArrowheads="1"/>
              </p:cNvSpPr>
              <p:nvPr/>
            </p:nvSpPr>
            <p:spPr bwMode="auto">
              <a:xfrm>
                <a:off x="3502025"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7" name="AutoShape 11"/>
              <p:cNvSpPr>
                <a:spLocks noChangeArrowheads="1"/>
              </p:cNvSpPr>
              <p:nvPr/>
            </p:nvSpPr>
            <p:spPr bwMode="auto">
              <a:xfrm>
                <a:off x="2886075"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8" name="AutoShape 11"/>
              <p:cNvSpPr>
                <a:spLocks noChangeArrowheads="1"/>
              </p:cNvSpPr>
              <p:nvPr/>
            </p:nvSpPr>
            <p:spPr bwMode="auto">
              <a:xfrm>
                <a:off x="1751012" y="5543550"/>
                <a:ext cx="119063"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59" name="AutoShape 11"/>
              <p:cNvSpPr>
                <a:spLocks noChangeArrowheads="1"/>
              </p:cNvSpPr>
              <p:nvPr/>
            </p:nvSpPr>
            <p:spPr bwMode="auto">
              <a:xfrm>
                <a:off x="2927350" y="5543550"/>
                <a:ext cx="119062"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sp>
          <p:nvSpPr>
            <p:cNvPr id="60" name="手繪多邊形 59"/>
            <p:cNvSpPr/>
            <p:nvPr/>
          </p:nvSpPr>
          <p:spPr>
            <a:xfrm>
              <a:off x="4666456" y="3257550"/>
              <a:ext cx="2420144" cy="1314450"/>
            </a:xfrm>
            <a:custGeom>
              <a:avLst/>
              <a:gdLst>
                <a:gd name="connsiteX0" fmla="*/ 0 w 2427111"/>
                <a:gd name="connsiteY0" fmla="*/ 1315156 h 1315156"/>
                <a:gd name="connsiteX1" fmla="*/ 643467 w 2427111"/>
                <a:gd name="connsiteY1" fmla="*/ 186267 h 1315156"/>
                <a:gd name="connsiteX2" fmla="*/ 1851378 w 2427111"/>
                <a:gd name="connsiteY2" fmla="*/ 197556 h 1315156"/>
                <a:gd name="connsiteX3" fmla="*/ 2427111 w 2427111"/>
                <a:gd name="connsiteY3" fmla="*/ 1292578 h 1315156"/>
              </a:gdLst>
              <a:ahLst/>
              <a:cxnLst>
                <a:cxn ang="0">
                  <a:pos x="connsiteX0" y="connsiteY0"/>
                </a:cxn>
                <a:cxn ang="0">
                  <a:pos x="connsiteX1" y="connsiteY1"/>
                </a:cxn>
                <a:cxn ang="0">
                  <a:pos x="connsiteX2" y="connsiteY2"/>
                </a:cxn>
                <a:cxn ang="0">
                  <a:pos x="connsiteX3" y="connsiteY3"/>
                </a:cxn>
              </a:cxnLst>
              <a:rect l="l" t="t" r="r" b="b"/>
              <a:pathLst>
                <a:path w="2427111" h="1315156">
                  <a:moveTo>
                    <a:pt x="0" y="1315156"/>
                  </a:moveTo>
                  <a:cubicBezTo>
                    <a:pt x="167452" y="843845"/>
                    <a:pt x="334904" y="372534"/>
                    <a:pt x="643467" y="186267"/>
                  </a:cubicBezTo>
                  <a:cubicBezTo>
                    <a:pt x="952030" y="0"/>
                    <a:pt x="1554104" y="13171"/>
                    <a:pt x="1851378" y="197556"/>
                  </a:cubicBezTo>
                  <a:cubicBezTo>
                    <a:pt x="2148652" y="381941"/>
                    <a:pt x="2287881" y="837259"/>
                    <a:pt x="2427111" y="1292578"/>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grpSp>
      <p:sp>
        <p:nvSpPr>
          <p:cNvPr id="61" name="矩形 42"/>
          <p:cNvSpPr>
            <a:spLocks noChangeArrowheads="1"/>
          </p:cNvSpPr>
          <p:nvPr/>
        </p:nvSpPr>
        <p:spPr bwMode="auto">
          <a:xfrm>
            <a:off x="4265613" y="43434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dirty="0">
                <a:solidFill>
                  <a:srgbClr val="000000"/>
                </a:solidFill>
                <a:latin typeface="Times New Roman" pitchFamily="18" charset="0"/>
                <a:cs typeface="Times New Roman" pitchFamily="18" charset="0"/>
              </a:rPr>
              <a:t>a</a:t>
            </a:r>
            <a:endParaRPr lang="zh-TW" altLang="en-US" sz="2000" i="1" dirty="0"/>
          </a:p>
        </p:txBody>
      </p:sp>
      <p:sp>
        <p:nvSpPr>
          <p:cNvPr id="62" name="矩形 45"/>
          <p:cNvSpPr>
            <a:spLocks noChangeArrowheads="1"/>
          </p:cNvSpPr>
          <p:nvPr/>
        </p:nvSpPr>
        <p:spPr bwMode="auto">
          <a:xfrm>
            <a:off x="7154863" y="432435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i="1" dirty="0">
                <a:solidFill>
                  <a:srgbClr val="000000"/>
                </a:solidFill>
                <a:latin typeface="Times New Roman" pitchFamily="18" charset="0"/>
                <a:cs typeface="Times New Roman" pitchFamily="18" charset="0"/>
              </a:rPr>
              <a:t>g</a:t>
            </a:r>
            <a:endParaRPr lang="zh-TW" altLang="en-US" sz="2000" i="1" dirty="0"/>
          </a:p>
        </p:txBody>
      </p:sp>
      <p:sp>
        <p:nvSpPr>
          <p:cNvPr id="63" name="矩形 55"/>
          <p:cNvSpPr>
            <a:spLocks noChangeArrowheads="1"/>
          </p:cNvSpPr>
          <p:nvPr/>
        </p:nvSpPr>
        <p:spPr bwMode="auto">
          <a:xfrm>
            <a:off x="6718300" y="4876800"/>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800" i="1" dirty="0">
                <a:solidFill>
                  <a:srgbClr val="000000"/>
                </a:solidFill>
                <a:latin typeface="Times New Roman" pitchFamily="18" charset="0"/>
                <a:cs typeface="Times New Roman" pitchFamily="18" charset="0"/>
              </a:rPr>
              <a:t>H</a:t>
            </a:r>
            <a:endParaRPr lang="zh-TW" altLang="en-US" dirty="0"/>
          </a:p>
        </p:txBody>
      </p:sp>
      <p:sp>
        <p:nvSpPr>
          <p:cNvPr id="64" name="矩形 16"/>
          <p:cNvSpPr>
            <a:spLocks noChangeArrowheads="1"/>
          </p:cNvSpPr>
          <p:nvPr/>
        </p:nvSpPr>
        <p:spPr bwMode="auto">
          <a:xfrm>
            <a:off x="677862" y="41719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65" name="矩形 15"/>
          <p:cNvSpPr>
            <a:spLocks noChangeArrowheads="1"/>
          </p:cNvSpPr>
          <p:nvPr/>
        </p:nvSpPr>
        <p:spPr bwMode="auto">
          <a:xfrm>
            <a:off x="1287463" y="340995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66" name="矩形 17"/>
          <p:cNvSpPr>
            <a:spLocks noChangeArrowheads="1"/>
          </p:cNvSpPr>
          <p:nvPr/>
        </p:nvSpPr>
        <p:spPr bwMode="auto">
          <a:xfrm>
            <a:off x="2811463" y="348615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3</a:t>
            </a:r>
            <a:endParaRPr lang="zh-TW" altLang="en-US" sz="2000" dirty="0"/>
          </a:p>
        </p:txBody>
      </p:sp>
      <p:sp>
        <p:nvSpPr>
          <p:cNvPr id="67" name="矩形 17"/>
          <p:cNvSpPr>
            <a:spLocks noChangeArrowheads="1"/>
          </p:cNvSpPr>
          <p:nvPr/>
        </p:nvSpPr>
        <p:spPr bwMode="auto">
          <a:xfrm>
            <a:off x="1295400" y="493395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3</a:t>
            </a:r>
            <a:endParaRPr lang="zh-TW" altLang="en-US" sz="2000" dirty="0"/>
          </a:p>
        </p:txBody>
      </p:sp>
      <p:sp>
        <p:nvSpPr>
          <p:cNvPr id="68" name="矩形 15"/>
          <p:cNvSpPr>
            <a:spLocks noChangeArrowheads="1"/>
          </p:cNvSpPr>
          <p:nvPr/>
        </p:nvSpPr>
        <p:spPr bwMode="auto">
          <a:xfrm>
            <a:off x="2887663" y="48768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71" name="矩形 16"/>
          <p:cNvSpPr>
            <a:spLocks noChangeArrowheads="1"/>
          </p:cNvSpPr>
          <p:nvPr/>
        </p:nvSpPr>
        <p:spPr bwMode="auto">
          <a:xfrm>
            <a:off x="2286000" y="41910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72" name="矩形 16"/>
          <p:cNvSpPr>
            <a:spLocks noChangeArrowheads="1"/>
          </p:cNvSpPr>
          <p:nvPr/>
        </p:nvSpPr>
        <p:spPr bwMode="auto">
          <a:xfrm>
            <a:off x="3421062" y="42481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73" name="矩形 63"/>
          <p:cNvSpPr>
            <a:spLocks noChangeArrowheads="1"/>
          </p:cNvSpPr>
          <p:nvPr/>
        </p:nvSpPr>
        <p:spPr bwMode="auto">
          <a:xfrm>
            <a:off x="4267200" y="5221287"/>
            <a:ext cx="4800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2000" b="1" spc="20" dirty="0">
                <a:latin typeface="Times New Roman" pitchFamily="18" charset="0"/>
                <a:ea typeface="DejaVu Sans" charset="0"/>
                <a:cs typeface="Times New Roman" pitchFamily="18" charset="0"/>
              </a:rPr>
              <a:t>Solution:</a:t>
            </a:r>
            <a:r>
              <a:rPr lang="en-US" altLang="zh-TW" sz="2000" b="1" dirty="0" smtClean="0">
                <a:solidFill>
                  <a:srgbClr val="008000"/>
                </a:solidFill>
                <a:latin typeface="Times New Roman" pitchFamily="18" charset="0"/>
                <a:cs typeface="Times New Roman" pitchFamily="18" charset="0"/>
              </a:rPr>
              <a:t> </a:t>
            </a:r>
            <a:r>
              <a:rPr lang="en-US" altLang="zh-TW" sz="2000" dirty="0">
                <a:latin typeface="Times New Roman" pitchFamily="18" charset="0"/>
                <a:cs typeface="Times New Roman" pitchFamily="18" charset="0"/>
              </a:rPr>
              <a:t>any 3-coloring for</a:t>
            </a:r>
            <a:br>
              <a:rPr lang="en-US" altLang="zh-TW" sz="2000" dirty="0">
                <a:latin typeface="Times New Roman" pitchFamily="18" charset="0"/>
                <a:cs typeface="Times New Roman" pitchFamily="18" charset="0"/>
              </a:rPr>
            </a:br>
            <a:r>
              <a:rPr lang="en-US" altLang="zh-TW" sz="2000" dirty="0">
                <a:latin typeface="Times New Roman" pitchFamily="18" charset="0"/>
                <a:cs typeface="Times New Roman" pitchFamily="18" charset="0"/>
              </a:rPr>
              <a:t>    </a:t>
            </a:r>
            <a:r>
              <a:rPr lang="en-US" altLang="zh-TW" sz="2000" i="1" dirty="0">
                <a:latin typeface="Times New Roman" pitchFamily="18" charset="0"/>
                <a:cs typeface="Times New Roman" pitchFamily="18" charset="0"/>
              </a:rPr>
              <a:t>H</a:t>
            </a:r>
            <a:r>
              <a:rPr lang="en-US" altLang="zh-TW" sz="2000" dirty="0">
                <a:latin typeface="Times New Roman" pitchFamily="18" charset="0"/>
                <a:cs typeface="Times New Roman" pitchFamily="18" charset="0"/>
              </a:rPr>
              <a:t>-{(</a:t>
            </a:r>
            <a:r>
              <a:rPr lang="en-US" altLang="zh-TW" sz="2000" i="1" dirty="0" err="1">
                <a:latin typeface="Times New Roman" pitchFamily="18" charset="0"/>
                <a:cs typeface="Times New Roman" pitchFamily="18" charset="0"/>
              </a:rPr>
              <a:t>a</a:t>
            </a:r>
            <a:r>
              <a:rPr lang="en-US" altLang="zh-TW" sz="2000" dirty="0" err="1">
                <a:latin typeface="Times New Roman" pitchFamily="18" charset="0"/>
                <a:cs typeface="Times New Roman" pitchFamily="18" charset="0"/>
              </a:rPr>
              <a:t>,</a:t>
            </a:r>
            <a:r>
              <a:rPr lang="en-US" altLang="zh-TW" sz="2000" i="1" dirty="0" err="1">
                <a:latin typeface="Times New Roman" pitchFamily="18" charset="0"/>
                <a:cs typeface="Times New Roman" pitchFamily="18" charset="0"/>
              </a:rPr>
              <a:t>g</a:t>
            </a:r>
            <a:r>
              <a:rPr lang="en-US" altLang="zh-TW" sz="2000" dirty="0">
                <a:latin typeface="Times New Roman" pitchFamily="18" charset="0"/>
                <a:cs typeface="Times New Roman" pitchFamily="18" charset="0"/>
              </a:rPr>
              <a:t>)} gives the </a:t>
            </a:r>
            <a:r>
              <a:rPr lang="en-US" altLang="zh-TW" sz="2000" dirty="0" smtClean="0">
                <a:latin typeface="Times New Roman" pitchFamily="18" charset="0"/>
                <a:cs typeface="Times New Roman" pitchFamily="18" charset="0"/>
              </a:rPr>
              <a:t>same </a:t>
            </a:r>
            <a:r>
              <a:rPr lang="en-US" altLang="zh-TW" sz="2000" dirty="0">
                <a:latin typeface="Times New Roman" pitchFamily="18" charset="0"/>
                <a:cs typeface="Times New Roman" pitchFamily="18" charset="0"/>
              </a:rPr>
              <a:t>color to </a:t>
            </a:r>
            <a:r>
              <a:rPr lang="en-US" altLang="zh-TW" sz="2000" i="1" dirty="0">
                <a:latin typeface="Times New Roman" pitchFamily="18" charset="0"/>
                <a:cs typeface="Times New Roman" pitchFamily="18" charset="0"/>
              </a:rPr>
              <a:t>a</a:t>
            </a:r>
            <a:r>
              <a:rPr lang="en-US" altLang="zh-TW" sz="2000" dirty="0">
                <a:latin typeface="Times New Roman" pitchFamily="18" charset="0"/>
                <a:cs typeface="Times New Roman" pitchFamily="18" charset="0"/>
              </a:rPr>
              <a:t> and </a:t>
            </a:r>
            <a:r>
              <a:rPr lang="en-US" altLang="zh-TW" sz="2000" i="1" dirty="0">
                <a:latin typeface="Times New Roman" pitchFamily="18" charset="0"/>
                <a:cs typeface="Times New Roman" pitchFamily="18" charset="0"/>
              </a:rPr>
              <a:t>g</a:t>
            </a:r>
            <a:br>
              <a:rPr lang="en-US" altLang="zh-TW" sz="2000" i="1" dirty="0">
                <a:latin typeface="Times New Roman" pitchFamily="18" charset="0"/>
                <a:cs typeface="Times New Roman" pitchFamily="18" charset="0"/>
              </a:rPr>
            </a:br>
            <a:r>
              <a:rPr lang="en-US" altLang="zh-TW" sz="2000" i="1" dirty="0">
                <a:latin typeface="Times New Roman" pitchFamily="18" charset="0"/>
                <a:cs typeface="Times New Roman" pitchFamily="18" charset="0"/>
              </a:rPr>
              <a:t>    </a:t>
            </a:r>
            <a:r>
              <a:rPr lang="en-US" altLang="zh-TW" sz="2000" dirty="0">
                <a:latin typeface="Times New Roman" pitchFamily="18" charset="0"/>
                <a:cs typeface="Times New Roman" pitchFamily="18" charset="0"/>
                <a:sym typeface="Symbol" pitchFamily="18" charset="2"/>
              </a:rPr>
              <a:t> </a:t>
            </a:r>
            <a:r>
              <a:rPr lang="en-US" altLang="zh-TW" sz="2000" dirty="0">
                <a:solidFill>
                  <a:srgbClr val="000000"/>
                </a:solidFill>
                <a:latin typeface="Times New Roman" pitchFamily="18" charset="0"/>
                <a:cs typeface="Times New Roman" pitchFamily="18" charset="0"/>
              </a:rPr>
              <a:t>c(</a:t>
            </a:r>
            <a:r>
              <a:rPr lang="en-US" altLang="zh-TW" sz="2000" i="1" dirty="0">
                <a:solidFill>
                  <a:srgbClr val="000000"/>
                </a:solidFill>
                <a:latin typeface="Times New Roman" pitchFamily="18" charset="0"/>
                <a:cs typeface="Times New Roman" pitchFamily="18" charset="0"/>
              </a:rPr>
              <a:t>H</a:t>
            </a:r>
            <a:r>
              <a:rPr lang="en-US" altLang="zh-TW" sz="2000" dirty="0">
                <a:solidFill>
                  <a:srgbClr val="000000"/>
                </a:solidFill>
                <a:latin typeface="Times New Roman" pitchFamily="18" charset="0"/>
                <a:cs typeface="Times New Roman" pitchFamily="18" charset="0"/>
              </a:rPr>
              <a:t>)</a:t>
            </a:r>
            <a:r>
              <a:rPr lang="en-US" altLang="zh-TW" sz="2000" dirty="0">
                <a:solidFill>
                  <a:srgbClr val="000000"/>
                </a:solidFill>
                <a:latin typeface="Times New Roman" pitchFamily="18" charset="0"/>
                <a:cs typeface="Times New Roman" pitchFamily="18" charset="0"/>
                <a:sym typeface="Symbol" pitchFamily="18" charset="2"/>
              </a:rPr>
              <a:t>&gt;</a:t>
            </a:r>
            <a:r>
              <a:rPr lang="en-US" altLang="zh-TW" sz="2000" dirty="0">
                <a:solidFill>
                  <a:srgbClr val="000000"/>
                </a:solidFill>
                <a:latin typeface="Times New Roman" pitchFamily="18" charset="0"/>
                <a:cs typeface="Times New Roman" pitchFamily="18" charset="0"/>
              </a:rPr>
              <a:t>3</a:t>
            </a:r>
            <a:r>
              <a:rPr lang="zh-TW" altLang="en-US" sz="2000" dirty="0">
                <a:solidFill>
                  <a:srgbClr val="000000"/>
                </a:solidFill>
                <a:latin typeface="Times New Roman" pitchFamily="18" charset="0"/>
                <a:cs typeface="Times New Roman" pitchFamily="18" charset="0"/>
              </a:rPr>
              <a:t> </a:t>
            </a:r>
            <a:r>
              <a:rPr lang="en-US" altLang="zh-TW" sz="2000" dirty="0">
                <a:solidFill>
                  <a:srgbClr val="000000"/>
                </a:solidFill>
                <a:latin typeface="Times New Roman" pitchFamily="18" charset="0"/>
                <a:cs typeface="Times New Roman" pitchFamily="18" charset="0"/>
              </a:rPr>
              <a:t/>
            </a:r>
            <a:br>
              <a:rPr lang="en-US" altLang="zh-TW" sz="2000" dirty="0">
                <a:solidFill>
                  <a:srgbClr val="000000"/>
                </a:solidFill>
                <a:latin typeface="Times New Roman" pitchFamily="18" charset="0"/>
                <a:cs typeface="Times New Roman" pitchFamily="18" charset="0"/>
              </a:rPr>
            </a:br>
            <a:r>
              <a:rPr lang="en-US" altLang="zh-TW" sz="2000" dirty="0">
                <a:solidFill>
                  <a:srgbClr val="000000"/>
                </a:solidFill>
                <a:latin typeface="Times New Roman" pitchFamily="18" charset="0"/>
              </a:rPr>
              <a:t>   </a:t>
            </a:r>
            <a:r>
              <a:rPr lang="en-US" altLang="zh-TW" sz="2000" dirty="0">
                <a:solidFill>
                  <a:srgbClr val="000000"/>
                </a:solidFill>
                <a:latin typeface="Times New Roman" pitchFamily="18" charset="0"/>
                <a:sym typeface="Symbol" pitchFamily="18" charset="2"/>
              </a:rPr>
              <a:t>4-coloring exists </a:t>
            </a:r>
            <a:r>
              <a:rPr lang="en-US" altLang="zh-TW" sz="2000" i="1" dirty="0">
                <a:solidFill>
                  <a:srgbClr val="000000"/>
                </a:solidFill>
                <a:latin typeface="Times New Roman" pitchFamily="18" charset="0"/>
              </a:rPr>
              <a:t> </a:t>
            </a:r>
            <a:r>
              <a:rPr lang="en-US" altLang="zh-TW" sz="2000" dirty="0">
                <a:solidFill>
                  <a:srgbClr val="000000"/>
                </a:solidFill>
                <a:latin typeface="Symbol" pitchFamily="18" charset="2"/>
              </a:rPr>
              <a:t>c</a:t>
            </a:r>
            <a:r>
              <a:rPr lang="en-US" altLang="zh-TW" sz="2000" dirty="0">
                <a:solidFill>
                  <a:srgbClr val="000000"/>
                </a:solidFill>
              </a:rPr>
              <a:t>(</a:t>
            </a:r>
            <a:r>
              <a:rPr lang="en-US" altLang="zh-TW" sz="2000" i="1" dirty="0">
                <a:solidFill>
                  <a:srgbClr val="000000"/>
                </a:solidFill>
                <a:latin typeface="Times New Roman" pitchFamily="18" charset="0"/>
              </a:rPr>
              <a:t>H</a:t>
            </a:r>
            <a:r>
              <a:rPr lang="en-US" altLang="zh-TW" sz="2000" dirty="0">
                <a:solidFill>
                  <a:srgbClr val="000000"/>
                </a:solidFill>
              </a:rPr>
              <a:t>)</a:t>
            </a:r>
            <a:r>
              <a:rPr lang="en-US" altLang="zh-TW" sz="2000" dirty="0">
                <a:solidFill>
                  <a:srgbClr val="000000"/>
                </a:solidFill>
                <a:latin typeface="Times New Roman" pitchFamily="18" charset="0"/>
                <a:cs typeface="Times New Roman" pitchFamily="18" charset="0"/>
                <a:sym typeface="Symbol" pitchFamily="18" charset="2"/>
              </a:rPr>
              <a:t>=</a:t>
            </a:r>
            <a:r>
              <a:rPr lang="en-US" altLang="zh-TW" sz="2000" dirty="0">
                <a:solidFill>
                  <a:srgbClr val="000000"/>
                </a:solidFill>
                <a:latin typeface="Times New Roman" pitchFamily="18" charset="0"/>
                <a:cs typeface="Times New Roman" pitchFamily="18" charset="0"/>
              </a:rPr>
              <a:t>4</a:t>
            </a:r>
            <a:r>
              <a:rPr lang="zh-TW" altLang="en-US" sz="2000" dirty="0">
                <a:solidFill>
                  <a:srgbClr val="000000"/>
                </a:solidFill>
                <a:latin typeface="Times New Roman" pitchFamily="18" charset="0"/>
                <a:cs typeface="Times New Roman" pitchFamily="18" charset="0"/>
              </a:rPr>
              <a:t> </a:t>
            </a:r>
            <a:endParaRPr lang="zh-TW"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717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fill="hold"/>
                                        <p:tgtEl>
                                          <p:spTgt spid="64"/>
                                        </p:tgtEl>
                                        <p:attrNameLst>
                                          <p:attrName>ppt_x</p:attrName>
                                        </p:attrNameLst>
                                      </p:cBhvr>
                                      <p:tavLst>
                                        <p:tav tm="0">
                                          <p:val>
                                            <p:strVal val="#ppt_x"/>
                                          </p:val>
                                        </p:tav>
                                        <p:tav tm="100000">
                                          <p:val>
                                            <p:strVal val="#ppt_x"/>
                                          </p:val>
                                        </p:tav>
                                      </p:tavLst>
                                    </p:anim>
                                    <p:anim calcmode="lin" valueType="num">
                                      <p:cBhvr additive="base">
                                        <p:cTn id="5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fill="hold"/>
                                        <p:tgtEl>
                                          <p:spTgt spid="66"/>
                                        </p:tgtEl>
                                        <p:attrNameLst>
                                          <p:attrName>ppt_x</p:attrName>
                                        </p:attrNameLst>
                                      </p:cBhvr>
                                      <p:tavLst>
                                        <p:tav tm="0">
                                          <p:val>
                                            <p:strVal val="#ppt_x"/>
                                          </p:val>
                                        </p:tav>
                                        <p:tav tm="100000">
                                          <p:val>
                                            <p:strVal val="#ppt_x"/>
                                          </p:val>
                                        </p:tav>
                                      </p:tavLst>
                                    </p:anim>
                                    <p:anim calcmode="lin" valueType="num">
                                      <p:cBhvr additive="base">
                                        <p:cTn id="6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additive="base">
                                        <p:cTn id="67" dur="500" fill="hold"/>
                                        <p:tgtEl>
                                          <p:spTgt spid="67"/>
                                        </p:tgtEl>
                                        <p:attrNameLst>
                                          <p:attrName>ppt_x</p:attrName>
                                        </p:attrNameLst>
                                      </p:cBhvr>
                                      <p:tavLst>
                                        <p:tav tm="0">
                                          <p:val>
                                            <p:strVal val="#ppt_x"/>
                                          </p:val>
                                        </p:tav>
                                        <p:tav tm="100000">
                                          <p:val>
                                            <p:strVal val="#ppt_x"/>
                                          </p:val>
                                        </p:tav>
                                      </p:tavLst>
                                    </p:anim>
                                    <p:anim calcmode="lin" valueType="num">
                                      <p:cBhvr additive="base">
                                        <p:cTn id="6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anim calcmode="lin" valueType="num">
                                      <p:cBhvr additive="base">
                                        <p:cTn id="73" dur="500" fill="hold"/>
                                        <p:tgtEl>
                                          <p:spTgt spid="68"/>
                                        </p:tgtEl>
                                        <p:attrNameLst>
                                          <p:attrName>ppt_x</p:attrName>
                                        </p:attrNameLst>
                                      </p:cBhvr>
                                      <p:tavLst>
                                        <p:tav tm="0">
                                          <p:val>
                                            <p:strVal val="#ppt_x"/>
                                          </p:val>
                                        </p:tav>
                                        <p:tav tm="100000">
                                          <p:val>
                                            <p:strVal val="#ppt_x"/>
                                          </p:val>
                                        </p:tav>
                                      </p:tavLst>
                                    </p:anim>
                                    <p:anim calcmode="lin" valueType="num">
                                      <p:cBhvr additive="base">
                                        <p:cTn id="7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additive="base">
                                        <p:cTn id="79" dur="500" fill="hold"/>
                                        <p:tgtEl>
                                          <p:spTgt spid="71"/>
                                        </p:tgtEl>
                                        <p:attrNameLst>
                                          <p:attrName>ppt_x</p:attrName>
                                        </p:attrNameLst>
                                      </p:cBhvr>
                                      <p:tavLst>
                                        <p:tav tm="0">
                                          <p:val>
                                            <p:strVal val="#ppt_x"/>
                                          </p:val>
                                        </p:tav>
                                        <p:tav tm="100000">
                                          <p:val>
                                            <p:strVal val="#ppt_x"/>
                                          </p:val>
                                        </p:tav>
                                      </p:tavLst>
                                    </p:anim>
                                    <p:anim calcmode="lin" valueType="num">
                                      <p:cBhvr additive="base">
                                        <p:cTn id="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2"/>
                                        </p:tgtEl>
                                        <p:attrNameLst>
                                          <p:attrName>style.visibility</p:attrName>
                                        </p:attrNameLst>
                                      </p:cBhvr>
                                      <p:to>
                                        <p:strVal val="visible"/>
                                      </p:to>
                                    </p:set>
                                    <p:anim calcmode="lin" valueType="num">
                                      <p:cBhvr additive="base">
                                        <p:cTn id="85" dur="500" fill="hold"/>
                                        <p:tgtEl>
                                          <p:spTgt spid="72"/>
                                        </p:tgtEl>
                                        <p:attrNameLst>
                                          <p:attrName>ppt_x</p:attrName>
                                        </p:attrNameLst>
                                      </p:cBhvr>
                                      <p:tavLst>
                                        <p:tav tm="0">
                                          <p:val>
                                            <p:strVal val="#ppt_x"/>
                                          </p:val>
                                        </p:tav>
                                        <p:tav tm="100000">
                                          <p:val>
                                            <p:strVal val="#ppt_x"/>
                                          </p:val>
                                        </p:tav>
                                      </p:tavLst>
                                    </p:anim>
                                    <p:anim calcmode="lin" valueType="num">
                                      <p:cBhvr additive="base">
                                        <p:cTn id="8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additive="base">
                                        <p:cTn id="91" dur="500" fill="hold"/>
                                        <p:tgtEl>
                                          <p:spTgt spid="73"/>
                                        </p:tgtEl>
                                        <p:attrNameLst>
                                          <p:attrName>ppt_x</p:attrName>
                                        </p:attrNameLst>
                                      </p:cBhvr>
                                      <p:tavLst>
                                        <p:tav tm="0">
                                          <p:val>
                                            <p:strVal val="#ppt_x"/>
                                          </p:val>
                                        </p:tav>
                                        <p:tav tm="100000">
                                          <p:val>
                                            <p:strVal val="#ppt_x"/>
                                          </p:val>
                                        </p:tav>
                                      </p:tavLst>
                                    </p:anim>
                                    <p:anim calcmode="lin" valueType="num">
                                      <p:cBhvr additive="base">
                                        <p:cTn id="9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64" grpId="0"/>
      <p:bldP spid="65" grpId="0"/>
      <p:bldP spid="66" grpId="0"/>
      <p:bldP spid="67" grpId="0"/>
      <p:bldP spid="68" grpId="0"/>
      <p:bldP spid="71" grpId="0"/>
      <p:bldP spid="72" grpId="0"/>
      <p:bldP spid="7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buBlip>
                <a:blip r:embed="rId2"/>
              </a:buBlip>
            </a:pPr>
            <a:r>
              <a:rPr lang="en-US" altLang="zh-TW" sz="2000" b="1" spc="20" dirty="0" smtClean="0">
                <a:latin typeface="Times New Roman" pitchFamily="18" charset="0"/>
                <a:ea typeface="DejaVu Sans" charset="0"/>
                <a:cs typeface="Times New Roman" pitchFamily="18" charset="0"/>
              </a:rPr>
              <a:t>Example 4: </a:t>
            </a:r>
            <a:r>
              <a:rPr lang="en-US" altLang="zh-TW" sz="2000" dirty="0">
                <a:solidFill>
                  <a:srgbClr val="000000"/>
                </a:solidFill>
                <a:latin typeface="Symbol" pitchFamily="18" charset="2"/>
              </a:rPr>
              <a:t>c</a:t>
            </a:r>
            <a:r>
              <a:rPr lang="en-US" altLang="zh-TW" sz="2000" dirty="0">
                <a:solidFill>
                  <a:srgbClr val="000000"/>
                </a:solidFill>
              </a:rPr>
              <a:t>(</a:t>
            </a:r>
            <a:r>
              <a:rPr lang="en-US" altLang="zh-TW" sz="2000" i="1" dirty="0" err="1">
                <a:solidFill>
                  <a:srgbClr val="000000"/>
                </a:solidFill>
                <a:latin typeface="Times New Roman" pitchFamily="18" charset="0"/>
              </a:rPr>
              <a:t>C</a:t>
            </a:r>
            <a:r>
              <a:rPr lang="en-US" altLang="zh-TW" sz="2000" i="1" baseline="-25000" dirty="0" err="1">
                <a:solidFill>
                  <a:srgbClr val="000000"/>
                </a:solidFill>
                <a:latin typeface="Times New Roman" pitchFamily="18" charset="0"/>
              </a:rPr>
              <a:t>n</a:t>
            </a:r>
            <a:r>
              <a:rPr lang="en-US" altLang="zh-TW" sz="2000" dirty="0">
                <a:solidFill>
                  <a:srgbClr val="000000"/>
                </a:solidFill>
                <a:latin typeface="Times New Roman" pitchFamily="18" charset="0"/>
                <a:cs typeface="Times New Roman" pitchFamily="18" charset="0"/>
              </a:rPr>
              <a:t>) =    2</a:t>
            </a:r>
            <a:r>
              <a:rPr lang="en-US" altLang="zh-TW" sz="2000" i="1" dirty="0">
                <a:solidFill>
                  <a:srgbClr val="000000"/>
                </a:solidFill>
                <a:latin typeface="Times New Roman" pitchFamily="18" charset="0"/>
                <a:cs typeface="Times New Roman" pitchFamily="18" charset="0"/>
              </a:rPr>
              <a:t> </a:t>
            </a:r>
            <a:r>
              <a:rPr lang="en-US" altLang="zh-TW" sz="2000" dirty="0">
                <a:solidFill>
                  <a:srgbClr val="000000"/>
                </a:solidFill>
                <a:latin typeface="Times New Roman" pitchFamily="18" charset="0"/>
                <a:cs typeface="Times New Roman" pitchFamily="18" charset="0"/>
              </a:rPr>
              <a:t>if</a:t>
            </a:r>
            <a:r>
              <a:rPr lang="en-US" altLang="zh-TW" sz="2000" i="1" dirty="0">
                <a:solidFill>
                  <a:srgbClr val="000000"/>
                </a:solidFill>
                <a:latin typeface="Times New Roman" pitchFamily="18" charset="0"/>
                <a:cs typeface="Times New Roman" pitchFamily="18" charset="0"/>
              </a:rPr>
              <a:t> n </a:t>
            </a:r>
            <a:r>
              <a:rPr lang="en-US" altLang="zh-TW" sz="2000" dirty="0">
                <a:solidFill>
                  <a:srgbClr val="000000"/>
                </a:solidFill>
                <a:latin typeface="Times New Roman" pitchFamily="18" charset="0"/>
                <a:cs typeface="Times New Roman" pitchFamily="18" charset="0"/>
              </a:rPr>
              <a:t>is even</a:t>
            </a:r>
            <a:r>
              <a:rPr lang="en-US" altLang="zh-TW" sz="2000" i="1" dirty="0">
                <a:solidFill>
                  <a:srgbClr val="000000"/>
                </a:solidFill>
                <a:latin typeface="Times New Roman" pitchFamily="18" charset="0"/>
                <a:cs typeface="Times New Roman" pitchFamily="18" charset="0"/>
              </a:rPr>
              <a:t>,</a:t>
            </a:r>
            <a:r>
              <a:rPr lang="en-US" altLang="zh-TW" sz="2000" dirty="0">
                <a:solidFill>
                  <a:srgbClr val="000000"/>
                </a:solidFill>
                <a:latin typeface="Times New Roman" pitchFamily="18" charset="0"/>
                <a:cs typeface="Times New Roman" pitchFamily="18" charset="0"/>
              </a:rPr>
              <a:t/>
            </a:r>
            <a:br>
              <a:rPr lang="en-US" altLang="zh-TW" sz="2000" dirty="0">
                <a:solidFill>
                  <a:srgbClr val="000000"/>
                </a:solidFill>
                <a:latin typeface="Times New Roman" pitchFamily="18" charset="0"/>
                <a:cs typeface="Times New Roman" pitchFamily="18" charset="0"/>
              </a:rPr>
            </a:br>
            <a:r>
              <a:rPr lang="en-US" altLang="zh-TW" sz="2000" dirty="0">
                <a:solidFill>
                  <a:srgbClr val="000000"/>
                </a:solidFill>
                <a:latin typeface="Times New Roman" pitchFamily="18" charset="0"/>
                <a:cs typeface="Times New Roman" pitchFamily="18" charset="0"/>
              </a:rPr>
              <a:t>                                     </a:t>
            </a:r>
            <a:r>
              <a:rPr lang="en-US" altLang="zh-TW" sz="2000" dirty="0" smtClean="0">
                <a:solidFill>
                  <a:srgbClr val="000000"/>
                </a:solidFill>
                <a:latin typeface="Times New Roman" pitchFamily="18" charset="0"/>
                <a:cs typeface="Times New Roman" pitchFamily="18" charset="0"/>
              </a:rPr>
              <a:t>3</a:t>
            </a:r>
            <a:r>
              <a:rPr lang="en-US" altLang="zh-TW" sz="2000" i="1" dirty="0" smtClean="0">
                <a:solidFill>
                  <a:srgbClr val="000000"/>
                </a:solidFill>
                <a:latin typeface="Times New Roman" pitchFamily="18" charset="0"/>
                <a:cs typeface="Times New Roman" pitchFamily="18" charset="0"/>
              </a:rPr>
              <a:t> </a:t>
            </a:r>
            <a:r>
              <a:rPr lang="en-US" altLang="zh-TW" sz="2000" dirty="0">
                <a:solidFill>
                  <a:srgbClr val="000000"/>
                </a:solidFill>
                <a:latin typeface="Times New Roman" pitchFamily="18" charset="0"/>
                <a:cs typeface="Times New Roman" pitchFamily="18" charset="0"/>
              </a:rPr>
              <a:t>if</a:t>
            </a:r>
            <a:r>
              <a:rPr lang="en-US" altLang="zh-TW" sz="2000" i="1" dirty="0">
                <a:solidFill>
                  <a:srgbClr val="000000"/>
                </a:solidFill>
                <a:latin typeface="Times New Roman" pitchFamily="18" charset="0"/>
                <a:cs typeface="Times New Roman" pitchFamily="18" charset="0"/>
              </a:rPr>
              <a:t> n </a:t>
            </a:r>
            <a:r>
              <a:rPr lang="en-US" altLang="zh-TW" sz="2000" dirty="0">
                <a:solidFill>
                  <a:srgbClr val="000000"/>
                </a:solidFill>
                <a:latin typeface="Times New Roman" pitchFamily="18" charset="0"/>
                <a:cs typeface="Times New Roman" pitchFamily="18" charset="0"/>
              </a:rPr>
              <a:t>is odd</a:t>
            </a:r>
            <a:r>
              <a:rPr lang="en-US" altLang="zh-TW" sz="2000" i="1" dirty="0" smtClean="0">
                <a:solidFill>
                  <a:srgbClr val="000000"/>
                </a:solidFill>
                <a:latin typeface="Times New Roman" pitchFamily="18" charset="0"/>
                <a:cs typeface="Times New Roman" pitchFamily="18" charset="0"/>
              </a:rPr>
              <a:t>.</a:t>
            </a:r>
          </a:p>
          <a:p>
            <a:endParaRPr lang="en-US" altLang="zh-TW" sz="2000" i="1" dirty="0">
              <a:solidFill>
                <a:srgbClr val="000000"/>
              </a:solidFill>
              <a:latin typeface="Times New Roman" pitchFamily="18" charset="0"/>
              <a:cs typeface="Times New Roman" pitchFamily="18" charset="0"/>
            </a:endParaRPr>
          </a:p>
          <a:p>
            <a:pPr lvl="1">
              <a:spcAft>
                <a:spcPts val="0"/>
              </a:spcAft>
              <a:defRPr/>
            </a:pPr>
            <a:r>
              <a:rPr lang="en-US" altLang="zh-TW" sz="2000" i="1" dirty="0" err="1">
                <a:solidFill>
                  <a:srgbClr val="000000"/>
                </a:solidFill>
                <a:latin typeface="Times New Roman" pitchFamily="18" charset="0"/>
                <a:cs typeface="Times New Roman" pitchFamily="18" charset="0"/>
              </a:rPr>
              <a:t>C</a:t>
            </a:r>
            <a:r>
              <a:rPr lang="en-US" altLang="zh-TW" sz="2000" i="1" baseline="-25000" dirty="0" err="1">
                <a:solidFill>
                  <a:srgbClr val="000000"/>
                </a:solidFill>
                <a:latin typeface="Times New Roman" pitchFamily="18" charset="0"/>
                <a:cs typeface="Times New Roman" pitchFamily="18" charset="0"/>
              </a:rPr>
              <a:t>n</a:t>
            </a:r>
            <a:r>
              <a:rPr lang="en-US" altLang="zh-TW" sz="2000" i="1" dirty="0">
                <a:solidFill>
                  <a:srgbClr val="000000"/>
                </a:solidFill>
                <a:latin typeface="Times New Roman" pitchFamily="18" charset="0"/>
                <a:cs typeface="Times New Roman" pitchFamily="18" charset="0"/>
              </a:rPr>
              <a:t> </a:t>
            </a:r>
            <a:r>
              <a:rPr lang="en-US" altLang="zh-TW" sz="2000" dirty="0">
                <a:solidFill>
                  <a:srgbClr val="000000"/>
                </a:solidFill>
                <a:latin typeface="Times New Roman" pitchFamily="18" charset="0"/>
                <a:cs typeface="Times New Roman" pitchFamily="18" charset="0"/>
              </a:rPr>
              <a:t>is </a:t>
            </a:r>
            <a:r>
              <a:rPr lang="en-US" altLang="zh-TW" sz="2000" dirty="0" smtClean="0">
                <a:solidFill>
                  <a:srgbClr val="000000"/>
                </a:solidFill>
                <a:latin typeface="Times New Roman" pitchFamily="18" charset="0"/>
                <a:cs typeface="Times New Roman" pitchFamily="18" charset="0"/>
              </a:rPr>
              <a:t>bipartite when</a:t>
            </a:r>
            <a:r>
              <a:rPr lang="en-US" altLang="zh-TW" sz="2000" i="1" dirty="0" smtClean="0">
                <a:solidFill>
                  <a:srgbClr val="000000"/>
                </a:solidFill>
                <a:latin typeface="Times New Roman" pitchFamily="18" charset="0"/>
                <a:cs typeface="Times New Roman" pitchFamily="18" charset="0"/>
              </a:rPr>
              <a:t> </a:t>
            </a:r>
            <a:r>
              <a:rPr lang="en-US" altLang="zh-TW" sz="2000" i="1" dirty="0">
                <a:solidFill>
                  <a:srgbClr val="000000"/>
                </a:solidFill>
                <a:latin typeface="Times New Roman" pitchFamily="18" charset="0"/>
                <a:cs typeface="Times New Roman" pitchFamily="18" charset="0"/>
              </a:rPr>
              <a:t>n </a:t>
            </a:r>
            <a:r>
              <a:rPr lang="en-US" altLang="zh-TW" sz="2000" dirty="0">
                <a:solidFill>
                  <a:srgbClr val="000000"/>
                </a:solidFill>
                <a:latin typeface="Times New Roman" pitchFamily="18" charset="0"/>
                <a:cs typeface="Times New Roman" pitchFamily="18" charset="0"/>
              </a:rPr>
              <a:t>is even. </a:t>
            </a:r>
            <a:endParaRPr lang="zh-TW" altLang="en-US" sz="2000" dirty="0">
              <a:latin typeface="Times New Roman" pitchFamily="18" charset="0"/>
              <a:cs typeface="Times New Roman" pitchFamily="18" charset="0"/>
            </a:endParaRPr>
          </a:p>
          <a:p>
            <a:pPr>
              <a:spcAft>
                <a:spcPts val="0"/>
              </a:spcAft>
              <a:defRPr/>
            </a:pPr>
            <a:endParaRPr lang="en-US" altLang="zh-TW" sz="2000" b="1" dirty="0">
              <a:latin typeface="Times New Roman" pitchFamily="18" charset="0"/>
              <a:cs typeface="Times New Roman" pitchFamily="18" charset="0"/>
            </a:endParaRPr>
          </a:p>
          <a:p>
            <a:pPr marL="342900" indent="-342900">
              <a:spcAft>
                <a:spcPts val="0"/>
              </a:spcAft>
              <a:buBlip>
                <a:blip r:embed="rId2"/>
              </a:buBlip>
              <a:defRPr/>
            </a:pPr>
            <a:endParaRPr lang="en-US" altLang="zh-TW" sz="2000" b="1" dirty="0" smtClean="0">
              <a:latin typeface="Times New Roman" pitchFamily="18" charset="0"/>
              <a:cs typeface="Times New Roman" pitchFamily="18" charset="0"/>
            </a:endParaRPr>
          </a:p>
          <a:p>
            <a:pPr marL="342900" indent="-342900">
              <a:spcAft>
                <a:spcPts val="0"/>
              </a:spcAft>
              <a:buBlip>
                <a:blip r:embed="rId2"/>
              </a:buBlip>
              <a:defRPr/>
            </a:pPr>
            <a:endParaRPr lang="en-US" altLang="zh-TW" sz="2000" b="1" dirty="0">
              <a:latin typeface="Times New Roman" pitchFamily="18" charset="0"/>
              <a:cs typeface="Times New Roman" pitchFamily="18" charset="0"/>
            </a:endParaRPr>
          </a:p>
          <a:p>
            <a:pPr marL="342900" indent="-342900">
              <a:spcAft>
                <a:spcPts val="0"/>
              </a:spcAft>
              <a:buBlip>
                <a:blip r:embed="rId2"/>
              </a:buBlip>
              <a:defRPr/>
            </a:pPr>
            <a:endParaRPr lang="en-US" altLang="zh-TW" sz="2000" b="1" dirty="0" smtClean="0">
              <a:latin typeface="Times New Roman" pitchFamily="18" charset="0"/>
              <a:cs typeface="Times New Roman" pitchFamily="18" charset="0"/>
            </a:endParaRPr>
          </a:p>
          <a:p>
            <a:pPr marL="342900" indent="-342900">
              <a:spcAft>
                <a:spcPts val="0"/>
              </a:spcAft>
              <a:buBlip>
                <a:blip r:embed="rId2"/>
              </a:buBlip>
              <a:defRPr/>
            </a:pPr>
            <a:r>
              <a:rPr lang="en-US" altLang="zh-TW" sz="2000" b="1" dirty="0" smtClean="0">
                <a:latin typeface="Times New Roman" pitchFamily="18" charset="0"/>
                <a:cs typeface="Times New Roman" pitchFamily="18" charset="0"/>
              </a:rPr>
              <a:t>Theorem 1</a:t>
            </a:r>
            <a:r>
              <a:rPr lang="en-US" altLang="zh-TW" sz="2000" b="1" dirty="0">
                <a:latin typeface="Times New Roman" pitchFamily="18" charset="0"/>
                <a:cs typeface="Times New Roman" pitchFamily="18" charset="0"/>
              </a:rPr>
              <a:t>: </a:t>
            </a:r>
            <a:r>
              <a:rPr lang="en-US" altLang="zh-TW" sz="2000" dirty="0">
                <a:latin typeface="Times New Roman" pitchFamily="18" charset="0"/>
                <a:cs typeface="Times New Roman" pitchFamily="18" charset="0"/>
              </a:rPr>
              <a:t>(The Four Color Theorem)</a:t>
            </a:r>
            <a:endParaRPr lang="en-US" altLang="zh-TW" sz="2000" dirty="0" smtClean="0">
              <a:latin typeface="Times New Roman" pitchFamily="18" charset="0"/>
              <a:cs typeface="Times New Roman" pitchFamily="18" charset="0"/>
            </a:endParaRPr>
          </a:p>
          <a:p>
            <a:pPr lvl="1">
              <a:spcAft>
                <a:spcPts val="0"/>
              </a:spcAft>
              <a:defRPr/>
            </a:pPr>
            <a:r>
              <a:rPr lang="en-US" altLang="zh-TW" sz="2000" dirty="0">
                <a:latin typeface="Times New Roman" pitchFamily="18" charset="0"/>
                <a:cs typeface="Times New Roman" pitchFamily="18" charset="0"/>
              </a:rPr>
              <a:t>The chromatic number of a planar graph is no </a:t>
            </a:r>
            <a:r>
              <a:rPr lang="en-US" altLang="zh-TW" sz="2000" dirty="0" smtClean="0">
                <a:latin typeface="Times New Roman" pitchFamily="18" charset="0"/>
                <a:cs typeface="Times New Roman" pitchFamily="18" charset="0"/>
              </a:rPr>
              <a:t>greater </a:t>
            </a:r>
            <a:r>
              <a:rPr lang="en-US" altLang="zh-TW" sz="2000" dirty="0">
                <a:latin typeface="Times New Roman" pitchFamily="18" charset="0"/>
                <a:cs typeface="Times New Roman" pitchFamily="18" charset="0"/>
              </a:rPr>
              <a:t>than four.</a:t>
            </a:r>
          </a:p>
          <a:p>
            <a:pPr marL="342900" indent="-342900">
              <a:spcAft>
                <a:spcPts val="0"/>
              </a:spcAft>
              <a:buBlip>
                <a:blip r:embed="rId2"/>
              </a:buBlip>
              <a:defRPr/>
            </a:pPr>
            <a:r>
              <a:rPr lang="en-US" altLang="zh-TW" sz="2000" b="1" dirty="0" smtClean="0">
                <a:latin typeface="Times New Roman" pitchFamily="18" charset="0"/>
                <a:cs typeface="Times New Roman" pitchFamily="18" charset="0"/>
              </a:rPr>
              <a:t>Corollary:</a:t>
            </a:r>
          </a:p>
          <a:p>
            <a:pPr lvl="1"/>
            <a:r>
              <a:rPr lang="en-US" altLang="zh-TW" sz="2000" dirty="0">
                <a:latin typeface="Times New Roman" pitchFamily="18" charset="0"/>
                <a:cs typeface="Times New Roman" pitchFamily="18" charset="0"/>
              </a:rPr>
              <a:t>Any graph with chromatic number </a:t>
            </a:r>
            <a:r>
              <a:rPr lang="en-US" altLang="zh-TW" sz="2000" dirty="0" smtClean="0">
                <a:latin typeface="Times New Roman" pitchFamily="18" charset="0"/>
                <a:cs typeface="Times New Roman" pitchFamily="18" charset="0"/>
              </a:rPr>
              <a:t>&gt; 4 </a:t>
            </a:r>
            <a:r>
              <a:rPr lang="en-US" altLang="zh-TW" sz="2000" dirty="0">
                <a:latin typeface="Times New Roman" pitchFamily="18" charset="0"/>
                <a:cs typeface="Times New Roman" pitchFamily="18" charset="0"/>
              </a:rPr>
              <a:t>is </a:t>
            </a:r>
            <a:r>
              <a:rPr lang="en-US" altLang="zh-TW" sz="2000" dirty="0" err="1">
                <a:latin typeface="Times New Roman" pitchFamily="18" charset="0"/>
                <a:cs typeface="Times New Roman" pitchFamily="18" charset="0"/>
              </a:rPr>
              <a:t>nonplanar</a:t>
            </a:r>
            <a:r>
              <a:rPr lang="en-US" altLang="zh-TW" sz="2000" dirty="0" smtClean="0">
                <a:latin typeface="Times New Roman" pitchFamily="18" charset="0"/>
                <a:cs typeface="Times New Roman" pitchFamily="18" charset="0"/>
              </a:rPr>
              <a:t>.</a:t>
            </a:r>
          </a:p>
          <a:p>
            <a:pPr marL="342900" indent="-342900">
              <a:buBlip>
                <a:blip r:embed="rId2"/>
              </a:buBlip>
            </a:pPr>
            <a:r>
              <a:rPr lang="en-US" altLang="zh-TW" sz="2000" b="1" dirty="0">
                <a:latin typeface="Times New Roman" pitchFamily="18" charset="0"/>
                <a:cs typeface="Times New Roman" pitchFamily="18" charset="0"/>
              </a:rPr>
              <a:t>Applications of graph coloring:</a:t>
            </a:r>
          </a:p>
          <a:p>
            <a:pPr marL="914400" lvl="1" indent="-457200">
              <a:buFont typeface="+mj-lt"/>
              <a:buAutoNum type="arabicParenR"/>
            </a:pPr>
            <a:r>
              <a:rPr lang="en-US" altLang="zh-TW" sz="2000" dirty="0" smtClean="0">
                <a:latin typeface="Times New Roman" pitchFamily="18" charset="0"/>
                <a:cs typeface="Times New Roman" pitchFamily="18" charset="0"/>
              </a:rPr>
              <a:t>Scheduling </a:t>
            </a:r>
            <a:r>
              <a:rPr lang="en-US" altLang="zh-TW" sz="2000" dirty="0">
                <a:latin typeface="Times New Roman" pitchFamily="18" charset="0"/>
                <a:cs typeface="Times New Roman" pitchFamily="18" charset="0"/>
              </a:rPr>
              <a:t>final exam</a:t>
            </a:r>
          </a:p>
          <a:p>
            <a:pPr marL="914400" lvl="1" indent="-457200">
              <a:buFont typeface="+mj-lt"/>
              <a:buAutoNum type="arabicParenR"/>
            </a:pPr>
            <a:r>
              <a:rPr lang="en-US" altLang="zh-TW" sz="2000" smtClean="0">
                <a:latin typeface="Times New Roman" pitchFamily="18" charset="0"/>
                <a:cs typeface="Times New Roman" pitchFamily="18" charset="0"/>
              </a:rPr>
              <a:t>Frequency </a:t>
            </a:r>
            <a:r>
              <a:rPr lang="en-US" altLang="zh-TW" sz="2000" dirty="0">
                <a:latin typeface="Times New Roman" pitchFamily="18" charset="0"/>
                <a:cs typeface="Times New Roman" pitchFamily="18" charset="0"/>
              </a:rPr>
              <a:t>assignment</a:t>
            </a:r>
          </a:p>
          <a:p>
            <a:pPr marL="914400" lvl="1" indent="-457200">
              <a:buFont typeface="+mj-lt"/>
              <a:buAutoNum type="arabicParenR"/>
            </a:pPr>
            <a:r>
              <a:rPr lang="en-US" altLang="zh-TW" sz="2000" smtClean="0">
                <a:latin typeface="Times New Roman" pitchFamily="18" charset="0"/>
                <a:cs typeface="Times New Roman" pitchFamily="18" charset="0"/>
              </a:rPr>
              <a:t>Index </a:t>
            </a:r>
            <a:r>
              <a:rPr lang="en-US" altLang="zh-TW" sz="2000" dirty="0">
                <a:latin typeface="Times New Roman" pitchFamily="18" charset="0"/>
                <a:cs typeface="Times New Roman" pitchFamily="18" charset="0"/>
              </a:rPr>
              <a:t>registering</a:t>
            </a:r>
            <a:endParaRPr lang="zh-TW" altLang="en-US" sz="2000" dirty="0" smtClean="0">
              <a:latin typeface="Times New Roman" pitchFamily="18" charset="0"/>
              <a:cs typeface="Times New Roman" pitchFamily="18" charset="0"/>
            </a:endParaRPr>
          </a:p>
          <a:p>
            <a:pPr>
              <a:spcAft>
                <a:spcPts val="0"/>
              </a:spcAft>
              <a:defRPr/>
            </a:pPr>
            <a:endParaRPr lang="en-US" altLang="zh-TW" sz="2000" dirty="0">
              <a:effectLst>
                <a:outerShdw blurRad="38100" dist="38100" dir="2700000" algn="tl">
                  <a:srgbClr val="C0C0C0"/>
                </a:outerShdw>
              </a:effectLst>
              <a:latin typeface="Times New Roman" pitchFamily="18" charset="0"/>
              <a:cs typeface="Times New Roman" pitchFamily="18" charset="0"/>
              <a:sym typeface="Symbol" pitchFamily="18" charset="2"/>
            </a:endParaRPr>
          </a:p>
          <a:p>
            <a:pPr lvl="2">
              <a:spcAft>
                <a:spcPts val="0"/>
              </a:spcAft>
              <a:defRPr/>
            </a:pPr>
            <a:endParaRPr lang="en-US" altLang="zh-TW" sz="2000" dirty="0">
              <a:effectLst>
                <a:outerShdw blurRad="38100" dist="38100" dir="2700000" algn="tl">
                  <a:srgbClr val="C0C0C0"/>
                </a:outerShdw>
              </a:effectLst>
              <a:latin typeface="Times New Roman" pitchFamily="18"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60</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9"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8.8 Graph </a:t>
            </a:r>
            <a:r>
              <a:rPr lang="en-US" sz="3200" dirty="0">
                <a:latin typeface="Times New Roman" pitchFamily="18" charset="0"/>
                <a:cs typeface="Times New Roman" pitchFamily="18" charset="0"/>
              </a:rPr>
              <a:t>Coloring </a:t>
            </a:r>
          </a:p>
        </p:txBody>
      </p:sp>
      <p:sp>
        <p:nvSpPr>
          <p:cNvPr id="10" name="矩形 4"/>
          <p:cNvSpPr>
            <a:spLocks noChangeArrowheads="1"/>
          </p:cNvSpPr>
          <p:nvPr/>
        </p:nvSpPr>
        <p:spPr bwMode="auto">
          <a:xfrm>
            <a:off x="2438400" y="660400"/>
            <a:ext cx="533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5400" dirty="0">
                <a:solidFill>
                  <a:srgbClr val="000000"/>
                </a:solidFill>
                <a:latin typeface="Symbol" pitchFamily="18" charset="2"/>
                <a:cs typeface="Times New Roman" pitchFamily="18" charset="0"/>
              </a:rPr>
              <a:t>{</a:t>
            </a:r>
            <a:endParaRPr lang="zh-TW" altLang="en-US" sz="5400" dirty="0">
              <a:latin typeface="Symbol" pitchFamily="18" charset="2"/>
              <a:cs typeface="Times New Roman" pitchFamily="18" charset="0"/>
            </a:endParaRPr>
          </a:p>
        </p:txBody>
      </p:sp>
      <p:grpSp>
        <p:nvGrpSpPr>
          <p:cNvPr id="11" name="群組 14"/>
          <p:cNvGrpSpPr>
            <a:grpSpLocks/>
          </p:cNvGrpSpPr>
          <p:nvPr/>
        </p:nvGrpSpPr>
        <p:grpSpPr bwMode="auto">
          <a:xfrm>
            <a:off x="4724400" y="1295400"/>
            <a:ext cx="2009775" cy="1535113"/>
            <a:chOff x="2438400" y="3581400"/>
            <a:chExt cx="2009775" cy="1534677"/>
          </a:xfrm>
        </p:grpSpPr>
        <p:sp>
          <p:nvSpPr>
            <p:cNvPr id="12" name="Line 25"/>
            <p:cNvSpPr>
              <a:spLocks noChangeShapeType="1"/>
            </p:cNvSpPr>
            <p:nvPr/>
          </p:nvSpPr>
          <p:spPr bwMode="auto">
            <a:xfrm rot="120000" flipH="1">
              <a:off x="2505724" y="3650894"/>
              <a:ext cx="369580" cy="7998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AutoShape 11"/>
            <p:cNvSpPr>
              <a:spLocks noChangeArrowheads="1"/>
            </p:cNvSpPr>
            <p:nvPr/>
          </p:nvSpPr>
          <p:spPr bwMode="auto">
            <a:xfrm>
              <a:off x="2812949" y="3581400"/>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4" name="AutoShape 11"/>
            <p:cNvSpPr>
              <a:spLocks noChangeArrowheads="1"/>
            </p:cNvSpPr>
            <p:nvPr/>
          </p:nvSpPr>
          <p:spPr bwMode="auto">
            <a:xfrm>
              <a:off x="2438400" y="4421335"/>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5" name="AutoShape 11"/>
            <p:cNvSpPr>
              <a:spLocks noChangeArrowheads="1"/>
            </p:cNvSpPr>
            <p:nvPr/>
          </p:nvSpPr>
          <p:spPr bwMode="auto">
            <a:xfrm>
              <a:off x="3352800" y="4997306"/>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6" name="AutoShape 11"/>
            <p:cNvSpPr>
              <a:spLocks noChangeArrowheads="1"/>
            </p:cNvSpPr>
            <p:nvPr/>
          </p:nvSpPr>
          <p:spPr bwMode="auto">
            <a:xfrm>
              <a:off x="4329372" y="4421335"/>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7" name="Line 23"/>
            <p:cNvSpPr>
              <a:spLocks noChangeShapeType="1"/>
            </p:cNvSpPr>
            <p:nvPr/>
          </p:nvSpPr>
          <p:spPr bwMode="auto">
            <a:xfrm rot="-120000" flipH="1" flipV="1">
              <a:off x="3894011" y="3649749"/>
              <a:ext cx="434696" cy="8219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AutoShape 11"/>
            <p:cNvSpPr>
              <a:spLocks noChangeArrowheads="1"/>
            </p:cNvSpPr>
            <p:nvPr/>
          </p:nvSpPr>
          <p:spPr bwMode="auto">
            <a:xfrm>
              <a:off x="3803593" y="3581400"/>
              <a:ext cx="118803" cy="118771"/>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19" name="Line 25"/>
            <p:cNvSpPr>
              <a:spLocks noChangeShapeType="1"/>
            </p:cNvSpPr>
            <p:nvPr/>
          </p:nvSpPr>
          <p:spPr bwMode="auto">
            <a:xfrm flipV="1">
              <a:off x="3428519" y="4463904"/>
              <a:ext cx="990600" cy="60960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5"/>
            <p:cNvSpPr>
              <a:spLocks noChangeShapeType="1"/>
            </p:cNvSpPr>
            <p:nvPr/>
          </p:nvSpPr>
          <p:spPr bwMode="auto">
            <a:xfrm rot="120000" flipV="1">
              <a:off x="2895638" y="3641640"/>
              <a:ext cx="913842" cy="457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5"/>
            <p:cNvSpPr>
              <a:spLocks noChangeShapeType="1"/>
            </p:cNvSpPr>
            <p:nvPr/>
          </p:nvSpPr>
          <p:spPr bwMode="auto">
            <a:xfrm>
              <a:off x="2514118" y="4495706"/>
              <a:ext cx="9144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 name="矩形 8"/>
          <p:cNvSpPr>
            <a:spLocks noChangeArrowheads="1"/>
          </p:cNvSpPr>
          <p:nvPr/>
        </p:nvSpPr>
        <p:spPr bwMode="auto">
          <a:xfrm>
            <a:off x="4800600" y="1066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23" name="矩形 8"/>
          <p:cNvSpPr>
            <a:spLocks noChangeArrowheads="1"/>
          </p:cNvSpPr>
          <p:nvPr/>
        </p:nvSpPr>
        <p:spPr bwMode="auto">
          <a:xfrm>
            <a:off x="6697662" y="18859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1</a:t>
            </a:r>
            <a:endParaRPr lang="zh-TW" altLang="en-US" sz="2000" dirty="0"/>
          </a:p>
        </p:txBody>
      </p:sp>
      <p:sp>
        <p:nvSpPr>
          <p:cNvPr id="24" name="矩形 10"/>
          <p:cNvSpPr>
            <a:spLocks noChangeArrowheads="1"/>
          </p:cNvSpPr>
          <p:nvPr/>
        </p:nvSpPr>
        <p:spPr bwMode="auto">
          <a:xfrm>
            <a:off x="6164262" y="1066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25" name="矩形 10"/>
          <p:cNvSpPr>
            <a:spLocks noChangeArrowheads="1"/>
          </p:cNvSpPr>
          <p:nvPr/>
        </p:nvSpPr>
        <p:spPr bwMode="auto">
          <a:xfrm>
            <a:off x="5715000" y="26479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a:solidFill>
                  <a:srgbClr val="000000"/>
                </a:solidFill>
                <a:latin typeface="Times New Roman" pitchFamily="18" charset="0"/>
                <a:cs typeface="Times New Roman" pitchFamily="18" charset="0"/>
              </a:rPr>
              <a:t>2</a:t>
            </a:r>
            <a:endParaRPr lang="zh-TW" altLang="en-US" sz="2000" dirty="0"/>
          </a:p>
        </p:txBody>
      </p:sp>
      <p:sp>
        <p:nvSpPr>
          <p:cNvPr id="26" name="矩形 10"/>
          <p:cNvSpPr>
            <a:spLocks noChangeArrowheads="1"/>
          </p:cNvSpPr>
          <p:nvPr/>
        </p:nvSpPr>
        <p:spPr bwMode="auto">
          <a:xfrm>
            <a:off x="4495800" y="18859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dirty="0" smtClean="0">
                <a:latin typeface="Times New Roman" pitchFamily="18" charset="0"/>
                <a:cs typeface="Times New Roman" pitchFamily="18" charset="0"/>
              </a:rPr>
              <a:t>3</a:t>
            </a:r>
            <a:endParaRPr lang="zh-TW"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4615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buBlip>
                <a:blip r:embed="rId2"/>
              </a:buBlip>
            </a:pPr>
            <a:r>
              <a:rPr lang="en-US" altLang="zh-TW" sz="2000" b="1" spc="20" dirty="0" smtClean="0">
                <a:latin typeface="Times New Roman" pitchFamily="18" charset="0"/>
                <a:ea typeface="DejaVu Sans" charset="0"/>
                <a:cs typeface="Times New Roman" pitchFamily="18" charset="0"/>
              </a:rPr>
              <a:t>Example:</a:t>
            </a:r>
            <a:endParaRPr lang="en-US" altLang="zh-TW" sz="2000" dirty="0">
              <a:effectLst>
                <a:outerShdw blurRad="38100" dist="38100" dir="2700000" algn="tl">
                  <a:srgbClr val="C0C0C0"/>
                </a:outerShdw>
              </a:effectLst>
              <a:latin typeface="Times New Roman" pitchFamily="18" charset="0"/>
              <a:cs typeface="Times New Roman" pitchFamily="18" charset="0"/>
              <a:sym typeface="Symbol" pitchFamily="18" charset="2"/>
            </a:endParaRPr>
          </a:p>
          <a:p>
            <a:pPr lvl="2">
              <a:spcAft>
                <a:spcPts val="0"/>
              </a:spcAft>
              <a:defRPr/>
            </a:pPr>
            <a:endParaRPr lang="en-US" altLang="zh-TW" sz="2000" dirty="0">
              <a:effectLst>
                <a:outerShdw blurRad="38100" dist="38100" dir="2700000" algn="tl">
                  <a:srgbClr val="C0C0C0"/>
                </a:outerShdw>
              </a:effectLst>
              <a:latin typeface="Times New Roman" pitchFamily="18"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60</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9"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8.8 Graph </a:t>
            </a:r>
            <a:r>
              <a:rPr lang="en-US" sz="3200" dirty="0">
                <a:latin typeface="Times New Roman" pitchFamily="18" charset="0"/>
                <a:cs typeface="Times New Roman" pitchFamily="18" charset="0"/>
              </a:rPr>
              <a:t>Coloring </a:t>
            </a:r>
          </a:p>
        </p:txBody>
      </p:sp>
      <p:pic>
        <p:nvPicPr>
          <p:cNvPr id="11266" name="Picture 2" descr="C:\Users\khaled\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43000"/>
            <a:ext cx="609600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khaled\Downloads\Untitled - Co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596" y="4267200"/>
            <a:ext cx="4273604"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6233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ustomShape 2"/>
          <p:cNvSpPr>
            <a:spLocks noChangeArrowheads="1"/>
          </p:cNvSpPr>
          <p:nvPr/>
        </p:nvSpPr>
        <p:spPr bwMode="auto">
          <a:xfrm>
            <a:off x="76200" y="838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buBlip>
                <a:blip r:embed="rId2"/>
              </a:buBlip>
            </a:pPr>
            <a:r>
              <a:rPr lang="en-US" altLang="zh-TW" sz="2000" b="1" spc="20" dirty="0" smtClean="0">
                <a:latin typeface="Times New Roman" pitchFamily="18" charset="0"/>
                <a:ea typeface="DejaVu Sans" charset="0"/>
                <a:cs typeface="Times New Roman" pitchFamily="18" charset="0"/>
              </a:rPr>
              <a:t>Example: How many colors are needed?</a:t>
            </a:r>
          </a:p>
          <a:p>
            <a:endParaRPr lang="en-US" altLang="zh-TW" sz="2000" dirty="0">
              <a:effectLst>
                <a:outerShdw blurRad="38100" dist="38100" dir="2700000" algn="tl">
                  <a:srgbClr val="C0C0C0"/>
                </a:outerShdw>
              </a:effectLst>
              <a:latin typeface="Times New Roman" pitchFamily="18" charset="0"/>
              <a:cs typeface="Times New Roman" pitchFamily="18" charset="0"/>
              <a:sym typeface="Symbol" pitchFamily="18" charset="2"/>
            </a:endParaRPr>
          </a:p>
          <a:p>
            <a:pPr lvl="2">
              <a:spcAft>
                <a:spcPts val="0"/>
              </a:spcAft>
              <a:defRPr/>
            </a:pPr>
            <a:endParaRPr lang="en-US" altLang="zh-TW" sz="2000" dirty="0">
              <a:effectLst>
                <a:outerShdw blurRad="38100" dist="38100" dir="2700000" algn="tl">
                  <a:srgbClr val="C0C0C0"/>
                </a:outerShdw>
              </a:effectLst>
              <a:latin typeface="Times New Roman" pitchFamily="18"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a:spcAft>
                <a:spcPts val="0"/>
              </a:spcAft>
              <a:defRPr/>
            </a:pPr>
            <a:endParaRPr lang="en-US" altLang="zh-TW" sz="2000" spc="20" dirty="0">
              <a:latin typeface="Times New Roman" pitchFamily="18" charset="0"/>
              <a:ea typeface="DejaVu Sans" charset="0"/>
              <a:cs typeface="Times New Roman" pitchFamily="18" charset="0"/>
            </a:endParaRPr>
          </a:p>
          <a:p>
            <a:pPr marL="342900" indent="-342900">
              <a:spcAft>
                <a:spcPts val="0"/>
              </a:spcAft>
              <a:buBlip>
                <a:blip r:embed="rId2"/>
              </a:buBlip>
              <a:defRPr/>
            </a:pPr>
            <a:endParaRPr lang="en-US" altLang="zh-TW" sz="2000"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smtClean="0">
              <a:latin typeface="Times New Roman" pitchFamily="18" charset="0"/>
              <a:ea typeface="DejaVu Sans" charset="0"/>
              <a:cs typeface="Times New Roman" pitchFamily="18" charset="0"/>
            </a:endParaRPr>
          </a:p>
          <a:p>
            <a:pPr lvl="1">
              <a:spcAft>
                <a:spcPts val="0"/>
              </a:spcAft>
              <a:defRPr/>
            </a:pPr>
            <a:endParaRPr lang="en-US" altLang="zh-TW" sz="2000" b="1" spc="20" dirty="0">
              <a:latin typeface="Times New Roman" pitchFamily="18" charset="0"/>
              <a:ea typeface="DejaVu Sans" charset="0"/>
              <a:cs typeface="Times New Roman" pitchFamily="18" charset="0"/>
            </a:endParaRPr>
          </a:p>
          <a:p>
            <a:pPr marL="742950" lvl="1" indent="-285750">
              <a:spcBef>
                <a:spcPct val="20000"/>
              </a:spcBef>
            </a:pPr>
            <a:endParaRPr lang="en-US" altLang="zh-TW" sz="2000" b="1" spc="20" dirty="0" smtClean="0">
              <a:latin typeface="Times New Roman" pitchFamily="18" charset="0"/>
              <a:ea typeface="DejaVu Sans" charset="0"/>
              <a:cs typeface="Times New Roman" pitchFamily="18" charset="0"/>
            </a:endParaRPr>
          </a:p>
        </p:txBody>
      </p:sp>
      <p:sp>
        <p:nvSpPr>
          <p:cNvPr id="20483"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60</a:t>
            </a:r>
            <a:endParaRPr lang="en-US" sz="1400" dirty="0">
              <a:latin typeface="Times New Roman" pitchFamily="18" charset="0"/>
              <a:cs typeface="Times New Roman" pitchFamily="18" charset="0"/>
            </a:endParaRPr>
          </a:p>
        </p:txBody>
      </p:sp>
      <p:sp>
        <p:nvSpPr>
          <p:cNvPr id="20484"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9" name="Rectangle 1"/>
          <p:cNvSpPr>
            <a:spLocks noChangeArrowheads="1"/>
          </p:cNvSpPr>
          <p:nvPr/>
        </p:nvSpPr>
        <p:spPr bwMode="auto">
          <a:xfrm>
            <a:off x="2711342" y="152400"/>
            <a:ext cx="3384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smtClean="0">
                <a:latin typeface="Times New Roman" pitchFamily="18" charset="0"/>
                <a:cs typeface="Times New Roman" pitchFamily="18" charset="0"/>
              </a:rPr>
              <a:t>8.8 Graph </a:t>
            </a:r>
            <a:r>
              <a:rPr lang="en-US" sz="3200" dirty="0">
                <a:latin typeface="Times New Roman" pitchFamily="18" charset="0"/>
                <a:cs typeface="Times New Roman" pitchFamily="18" charset="0"/>
              </a:rPr>
              <a:t>Coloring </a:t>
            </a:r>
          </a:p>
        </p:txBody>
      </p:sp>
      <p:pic>
        <p:nvPicPr>
          <p:cNvPr id="12290" name="Picture 2" descr="C:\Users\khaled\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3657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5000" y="4560332"/>
            <a:ext cx="609600" cy="369332"/>
          </a:xfrm>
          <a:prstGeom prst="rect">
            <a:avLst/>
          </a:prstGeom>
          <a:noFill/>
        </p:spPr>
        <p:txBody>
          <a:bodyPr wrap="square" rtlCol="0">
            <a:spAutoFit/>
          </a:bodyPr>
          <a:lstStyle/>
          <a:p>
            <a:r>
              <a:rPr lang="en-US" dirty="0" smtClean="0"/>
              <a:t>G</a:t>
            </a:r>
            <a:endParaRPr lang="en-AU" dirty="0"/>
          </a:p>
        </p:txBody>
      </p:sp>
      <p:pic>
        <p:nvPicPr>
          <p:cNvPr id="12291" name="Picture 3" descr="C:\Users\khaled\Downloads\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654" y="1722293"/>
            <a:ext cx="2881745" cy="246870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788726" y="4419600"/>
            <a:ext cx="609600" cy="369332"/>
          </a:xfrm>
          <a:prstGeom prst="rect">
            <a:avLst/>
          </a:prstGeom>
          <a:noFill/>
        </p:spPr>
        <p:txBody>
          <a:bodyPr wrap="square" rtlCol="0">
            <a:spAutoFit/>
          </a:bodyPr>
          <a:lstStyle/>
          <a:p>
            <a:r>
              <a:rPr lang="en-US" dirty="0" smtClean="0"/>
              <a:t>H</a:t>
            </a:r>
            <a:endParaRPr lang="en-AU" dirty="0"/>
          </a:p>
        </p:txBody>
      </p:sp>
    </p:spTree>
    <p:extLst>
      <p:ext uri="{BB962C8B-B14F-4D97-AF65-F5344CB8AC3E}">
        <p14:creationId xmlns:p14="http://schemas.microsoft.com/office/powerpoint/2010/main" val="2975722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07</a:t>
            </a:r>
            <a:endParaRPr lang="en-US" sz="1400" dirty="0">
              <a:latin typeface="Times New Roman" pitchFamily="18" charset="0"/>
              <a:cs typeface="Times New Roman" pitchFamily="18" charset="0"/>
            </a:endParaRPr>
          </a:p>
        </p:txBody>
      </p:sp>
      <p:sp>
        <p:nvSpPr>
          <p:cNvPr id="12291"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12292" name="Rectangle 1"/>
          <p:cNvSpPr>
            <a:spLocks noChangeArrowheads="1"/>
          </p:cNvSpPr>
          <p:nvPr/>
        </p:nvSpPr>
        <p:spPr bwMode="auto">
          <a:xfrm>
            <a:off x="1853304" y="2743200"/>
            <a:ext cx="599529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00" dirty="0">
                <a:latin typeface="Times New Roman" pitchFamily="18" charset="0"/>
                <a:ea typeface="PMingLiU" pitchFamily="18" charset="-120"/>
                <a:cs typeface="Times New Roman" pitchFamily="18" charset="0"/>
              </a:rPr>
              <a:t>8.2 Graph Terminology and </a:t>
            </a:r>
            <a:endParaRPr lang="en-US" altLang="zh-TW" sz="4000" dirty="0" smtClean="0">
              <a:latin typeface="Times New Roman" pitchFamily="18" charset="0"/>
              <a:ea typeface="PMingLiU" pitchFamily="18" charset="-120"/>
              <a:cs typeface="Times New Roman" pitchFamily="18" charset="0"/>
            </a:endParaRPr>
          </a:p>
          <a:p>
            <a:r>
              <a:rPr lang="en-US" altLang="zh-TW" sz="4000" dirty="0" smtClean="0">
                <a:latin typeface="Times New Roman" pitchFamily="18" charset="0"/>
                <a:ea typeface="PMingLiU" pitchFamily="18" charset="-120"/>
                <a:cs typeface="Times New Roman" pitchFamily="18" charset="0"/>
              </a:rPr>
              <a:t>Special </a:t>
            </a:r>
            <a:r>
              <a:rPr lang="en-US" altLang="zh-TW" sz="4000" dirty="0">
                <a:latin typeface="Times New Roman" pitchFamily="18" charset="0"/>
                <a:ea typeface="PMingLiU" pitchFamily="18" charset="-120"/>
                <a:cs typeface="Times New Roman" pitchFamily="18" charset="0"/>
              </a:rPr>
              <a:t>Types of Graphs</a:t>
            </a:r>
            <a:endParaRPr lang="en-US" sz="4000" dirty="0">
              <a:latin typeface="Times New Roman" pitchFamily="18" charset="0"/>
              <a:ea typeface="PMingLiU" pitchFamily="18" charset="-120"/>
              <a:cs typeface="Times New Roman" pitchFamily="18" charset="0"/>
            </a:endParaRPr>
          </a:p>
        </p:txBody>
      </p:sp>
    </p:spTree>
    <p:extLst>
      <p:ext uri="{BB962C8B-B14F-4D97-AF65-F5344CB8AC3E}">
        <p14:creationId xmlns:p14="http://schemas.microsoft.com/office/powerpoint/2010/main" val="3088625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ustomShape 2"/>
          <p:cNvSpPr>
            <a:spLocks noChangeArrowheads="1"/>
          </p:cNvSpPr>
          <p:nvPr/>
        </p:nvSpPr>
        <p:spPr bwMode="auto">
          <a:xfrm>
            <a:off x="152400" y="838200"/>
            <a:ext cx="89916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marL="342900" indent="-342900">
              <a:buSzPct val="100000"/>
              <a:buFontTx/>
              <a:buBlip>
                <a:blip r:embed="rId2"/>
              </a:buBlip>
              <a:defRPr/>
            </a:pPr>
            <a:r>
              <a:rPr lang="en-US" sz="2000" b="1" dirty="0">
                <a:latin typeface="Times New Roman" pitchFamily="18" charset="0"/>
                <a:ea typeface="+mn-ea"/>
                <a:cs typeface="Times New Roman" pitchFamily="18" charset="0"/>
              </a:rPr>
              <a:t>Definition – 1(adjacent):</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G </a:t>
            </a:r>
            <a:r>
              <a:rPr lang="en-US" sz="2000" dirty="0">
                <a:latin typeface="Times New Roman" pitchFamily="18" charset="0"/>
                <a:ea typeface="+mn-ea"/>
                <a:cs typeface="Times New Roman" pitchFamily="18" charset="0"/>
              </a:rPr>
              <a:t>= (</a:t>
            </a:r>
            <a:r>
              <a:rPr lang="en-US" sz="2000" dirty="0" err="1">
                <a:latin typeface="Times New Roman" pitchFamily="18" charset="0"/>
                <a:ea typeface="+mn-ea"/>
                <a:cs typeface="Times New Roman" pitchFamily="18" charset="0"/>
              </a:rPr>
              <a:t>v,e</a:t>
            </a:r>
            <a:r>
              <a:rPr lang="en-US" sz="2000" dirty="0">
                <a:latin typeface="Times New Roman" pitchFamily="18" charset="0"/>
                <a:ea typeface="+mn-ea"/>
                <a:cs typeface="Times New Roman" pitchFamily="18" charset="0"/>
              </a:rPr>
              <a:t>) : undirected graph</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if </a:t>
            </a:r>
            <a:r>
              <a:rPr lang="en-US" sz="2000" dirty="0">
                <a:latin typeface="Times New Roman" pitchFamily="18" charset="0"/>
                <a:ea typeface="+mn-ea"/>
                <a:cs typeface="Times New Roman" pitchFamily="18" charset="0"/>
              </a:rPr>
              <a:t>u --e-- v ==&gt;</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u </a:t>
            </a:r>
            <a:r>
              <a:rPr lang="en-US" sz="2000" dirty="0">
                <a:latin typeface="Times New Roman" pitchFamily="18" charset="0"/>
                <a:ea typeface="+mn-ea"/>
                <a:cs typeface="Times New Roman" pitchFamily="18" charset="0"/>
              </a:rPr>
              <a:t>and v are </a:t>
            </a:r>
            <a:r>
              <a:rPr lang="en-US" sz="2000" b="1" i="1" dirty="0">
                <a:latin typeface="Times New Roman" pitchFamily="18" charset="0"/>
                <a:ea typeface="+mn-ea"/>
                <a:cs typeface="Times New Roman" pitchFamily="18" charset="0"/>
              </a:rPr>
              <a:t>adjacent</a:t>
            </a:r>
            <a:r>
              <a:rPr lang="en-US" sz="2000" dirty="0">
                <a:latin typeface="Times New Roman" pitchFamily="18" charset="0"/>
                <a:ea typeface="+mn-ea"/>
                <a:cs typeface="Times New Roman" pitchFamily="18" charset="0"/>
              </a:rPr>
              <a:t> (or neighbors)</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Edge </a:t>
            </a:r>
            <a:r>
              <a:rPr lang="en-US" sz="2000" dirty="0">
                <a:latin typeface="Times New Roman" pitchFamily="18" charset="0"/>
                <a:ea typeface="+mn-ea"/>
                <a:cs typeface="Times New Roman" pitchFamily="18" charset="0"/>
              </a:rPr>
              <a:t>e is </a:t>
            </a:r>
            <a:r>
              <a:rPr lang="en-US" sz="2000" b="1" i="1" dirty="0">
                <a:latin typeface="Times New Roman" pitchFamily="18" charset="0"/>
                <a:ea typeface="+mn-ea"/>
                <a:cs typeface="Times New Roman" pitchFamily="18" charset="0"/>
              </a:rPr>
              <a:t>incident</a:t>
            </a:r>
            <a:r>
              <a:rPr lang="en-US" sz="2000" dirty="0">
                <a:latin typeface="Times New Roman" pitchFamily="18" charset="0"/>
                <a:ea typeface="+mn-ea"/>
                <a:cs typeface="Times New Roman" pitchFamily="18" charset="0"/>
              </a:rPr>
              <a:t> with u (&amp; v).</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e </a:t>
            </a:r>
            <a:r>
              <a:rPr lang="en-US" sz="2000" dirty="0">
                <a:latin typeface="Times New Roman" pitchFamily="18" charset="0"/>
                <a:ea typeface="+mn-ea"/>
                <a:cs typeface="Times New Roman" pitchFamily="18" charset="0"/>
              </a:rPr>
              <a:t>connects u and v.</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u </a:t>
            </a:r>
            <a:r>
              <a:rPr lang="en-US" sz="2000" dirty="0">
                <a:latin typeface="Times New Roman" pitchFamily="18" charset="0"/>
                <a:ea typeface="+mn-ea"/>
                <a:cs typeface="Times New Roman" pitchFamily="18" charset="0"/>
              </a:rPr>
              <a:t>and v are </a:t>
            </a:r>
            <a:r>
              <a:rPr lang="en-US" sz="2000" b="1" i="1" dirty="0">
                <a:latin typeface="Times New Roman" pitchFamily="18" charset="0"/>
                <a:ea typeface="+mn-ea"/>
                <a:cs typeface="Times New Roman" pitchFamily="18" charset="0"/>
              </a:rPr>
              <a:t>end points </a:t>
            </a:r>
            <a:r>
              <a:rPr lang="en-US" sz="2000" dirty="0">
                <a:latin typeface="Times New Roman" pitchFamily="18" charset="0"/>
                <a:ea typeface="+mn-ea"/>
                <a:cs typeface="Times New Roman" pitchFamily="18" charset="0"/>
              </a:rPr>
              <a:t>of e</a:t>
            </a:r>
            <a:r>
              <a:rPr lang="en-US" sz="2000" dirty="0" smtClean="0">
                <a:latin typeface="Times New Roman" pitchFamily="18" charset="0"/>
                <a:ea typeface="+mn-ea"/>
                <a:cs typeface="Times New Roman" pitchFamily="18" charset="0"/>
              </a:rPr>
              <a:t>.</a:t>
            </a:r>
          </a:p>
          <a:p>
            <a:pPr marL="342900" indent="-342900">
              <a:buSzPct val="100000"/>
              <a:buFontTx/>
              <a:buBlip>
                <a:blip r:embed="rId2"/>
              </a:buBlip>
              <a:defRPr/>
            </a:pPr>
            <a:r>
              <a:rPr lang="en-US" sz="2000" b="1" dirty="0">
                <a:latin typeface="Times New Roman" pitchFamily="18" charset="0"/>
                <a:ea typeface="+mn-ea"/>
                <a:cs typeface="Times New Roman" pitchFamily="18" charset="0"/>
              </a:rPr>
              <a:t>Definition – 2(degree):</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Let </a:t>
            </a:r>
            <a:r>
              <a:rPr lang="en-US" sz="2000" dirty="0">
                <a:latin typeface="Times New Roman" pitchFamily="18" charset="0"/>
                <a:ea typeface="+mn-ea"/>
                <a:cs typeface="Times New Roman" pitchFamily="18" charset="0"/>
              </a:rPr>
              <a:t>G be an undirected graph, </a:t>
            </a:r>
            <a:r>
              <a:rPr lang="en-US" sz="2000" dirty="0" smtClean="0">
                <a:latin typeface="Times New Roman" pitchFamily="18" charset="0"/>
                <a:ea typeface="+mn-ea"/>
                <a:cs typeface="Times New Roman" pitchFamily="18" charset="0"/>
              </a:rPr>
              <a:t>v</a:t>
            </a:r>
            <a:r>
              <a:rPr lang="en-US" sz="2000" dirty="0">
                <a:latin typeface="Times New Roman" pitchFamily="18" charset="0"/>
                <a:cs typeface="Times New Roman" pitchFamily="18" charset="0"/>
                <a:sym typeface="Symbol" pitchFamily="18" charset="2"/>
              </a:rPr>
              <a:t>  </a:t>
            </a:r>
            <a:r>
              <a:rPr lang="en-US" sz="2000" dirty="0" smtClean="0">
                <a:latin typeface="Times New Roman" pitchFamily="18" charset="0"/>
                <a:ea typeface="+mn-ea"/>
                <a:cs typeface="Times New Roman" pitchFamily="18" charset="0"/>
              </a:rPr>
              <a:t>V </a:t>
            </a:r>
            <a:r>
              <a:rPr lang="en-US" sz="2000" dirty="0">
                <a:latin typeface="Times New Roman" pitchFamily="18" charset="0"/>
                <a:ea typeface="+mn-ea"/>
                <a:cs typeface="Times New Roman" pitchFamily="18" charset="0"/>
              </a:rPr>
              <a:t>a vertex.</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The </a:t>
            </a:r>
            <a:r>
              <a:rPr lang="en-US" sz="2000" dirty="0">
                <a:latin typeface="Times New Roman" pitchFamily="18" charset="0"/>
                <a:ea typeface="+mn-ea"/>
                <a:cs typeface="Times New Roman" pitchFamily="18" charset="0"/>
              </a:rPr>
              <a:t>degree of v, </a:t>
            </a:r>
            <a:r>
              <a:rPr lang="en-US" sz="2000" dirty="0" err="1">
                <a:latin typeface="Times New Roman" pitchFamily="18" charset="0"/>
                <a:ea typeface="+mn-ea"/>
                <a:cs typeface="Times New Roman" pitchFamily="18" charset="0"/>
              </a:rPr>
              <a:t>deg</a:t>
            </a:r>
            <a:r>
              <a:rPr lang="en-US" sz="2000" dirty="0">
                <a:latin typeface="Times New Roman" pitchFamily="18" charset="0"/>
                <a:ea typeface="+mn-ea"/>
                <a:cs typeface="Times New Roman" pitchFamily="18" charset="0"/>
              </a:rPr>
              <a:t>(v), is its number of incident edges. (Except that any self-loops are counted twice.) </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A </a:t>
            </a:r>
            <a:r>
              <a:rPr lang="en-US" sz="2000" dirty="0">
                <a:latin typeface="Times New Roman" pitchFamily="18" charset="0"/>
                <a:ea typeface="+mn-ea"/>
                <a:cs typeface="Times New Roman" pitchFamily="18" charset="0"/>
              </a:rPr>
              <a:t>vertex with degree 0 is </a:t>
            </a:r>
            <a:r>
              <a:rPr lang="en-US" sz="2000" b="1" i="1" dirty="0">
                <a:latin typeface="Times New Roman" pitchFamily="18" charset="0"/>
                <a:ea typeface="+mn-ea"/>
                <a:cs typeface="Times New Roman" pitchFamily="18" charset="0"/>
              </a:rPr>
              <a:t>isolated</a:t>
            </a:r>
            <a:r>
              <a:rPr lang="en-US" sz="2000" dirty="0">
                <a:latin typeface="Times New Roman" pitchFamily="18" charset="0"/>
                <a:ea typeface="+mn-ea"/>
                <a:cs typeface="Times New Roman" pitchFamily="18" charset="0"/>
              </a:rPr>
              <a:t>.</a:t>
            </a:r>
          </a:p>
          <a:p>
            <a:pPr marL="800100" lvl="1" indent="-342900">
              <a:buSzPct val="100000"/>
              <a:buFont typeface="Wingdings" pitchFamily="2" charset="2"/>
              <a:buChar char="ü"/>
              <a:defRPr/>
            </a:pPr>
            <a:r>
              <a:rPr lang="en-US" sz="2000" dirty="0" smtClean="0">
                <a:latin typeface="Times New Roman" pitchFamily="18" charset="0"/>
                <a:ea typeface="+mn-ea"/>
                <a:cs typeface="Times New Roman" pitchFamily="18" charset="0"/>
              </a:rPr>
              <a:t>A </a:t>
            </a:r>
            <a:r>
              <a:rPr lang="en-US" sz="2000" dirty="0">
                <a:latin typeface="Times New Roman" pitchFamily="18" charset="0"/>
                <a:ea typeface="+mn-ea"/>
                <a:cs typeface="Times New Roman" pitchFamily="18" charset="0"/>
              </a:rPr>
              <a:t>vertex of degree 1 is </a:t>
            </a:r>
            <a:r>
              <a:rPr lang="en-US" sz="2000" b="1" i="1" dirty="0">
                <a:latin typeface="Times New Roman" pitchFamily="18" charset="0"/>
                <a:ea typeface="+mn-ea"/>
                <a:cs typeface="Times New Roman" pitchFamily="18" charset="0"/>
              </a:rPr>
              <a:t>pendant</a:t>
            </a:r>
            <a:r>
              <a:rPr lang="en-US" sz="2000" dirty="0" smtClean="0">
                <a:latin typeface="Times New Roman" pitchFamily="18" charset="0"/>
                <a:ea typeface="+mn-ea"/>
                <a:cs typeface="Times New Roman" pitchFamily="18" charset="0"/>
              </a:rPr>
              <a:t>.</a:t>
            </a:r>
          </a:p>
          <a:p>
            <a:pPr marL="800100" lvl="1" indent="-342900">
              <a:buSzPct val="100000"/>
              <a:buFont typeface="Wingdings" pitchFamily="2" charset="2"/>
              <a:buChar char="ü"/>
              <a:defRPr/>
            </a:pPr>
            <a:endParaRPr lang="en-US" sz="2000" dirty="0">
              <a:latin typeface="Times New Roman" pitchFamily="18" charset="0"/>
              <a:ea typeface="+mn-ea"/>
              <a:cs typeface="Times New Roman" pitchFamily="18" charset="0"/>
            </a:endParaRPr>
          </a:p>
          <a:p>
            <a:pPr marL="800100" lvl="1" indent="-342900">
              <a:buSzPct val="100000"/>
              <a:buFont typeface="Wingdings" pitchFamily="2" charset="2"/>
              <a:buChar char="ü"/>
              <a:defRPr/>
            </a:pPr>
            <a:endParaRPr lang="en-US" sz="2000" dirty="0" smtClean="0">
              <a:latin typeface="Times New Roman" pitchFamily="18" charset="0"/>
              <a:ea typeface="+mn-ea"/>
              <a:cs typeface="Times New Roman" pitchFamily="18" charset="0"/>
            </a:endParaRPr>
          </a:p>
          <a:p>
            <a:pPr marL="800100" lvl="1" indent="-342900">
              <a:buSzPct val="100000"/>
              <a:buFont typeface="Wingdings" pitchFamily="2" charset="2"/>
              <a:buChar char="ü"/>
              <a:defRPr/>
            </a:pPr>
            <a:endParaRPr lang="en-US" sz="2000" dirty="0">
              <a:latin typeface="Times New Roman" pitchFamily="18" charset="0"/>
              <a:ea typeface="+mn-ea"/>
              <a:cs typeface="Times New Roman" pitchFamily="18" charset="0"/>
            </a:endParaRPr>
          </a:p>
          <a:p>
            <a:pPr lvl="1">
              <a:buSzPct val="100000"/>
              <a:defRPr/>
            </a:pPr>
            <a:endParaRPr lang="en-US" sz="2000" dirty="0" smtClean="0">
              <a:latin typeface="Times New Roman" pitchFamily="18" charset="0"/>
              <a:ea typeface="+mn-ea"/>
              <a:cs typeface="Times New Roman" pitchFamily="18" charset="0"/>
            </a:endParaRPr>
          </a:p>
          <a:p>
            <a:pPr marL="342900" indent="-342900">
              <a:buSzPct val="100000"/>
              <a:buFont typeface="Wingdings" pitchFamily="2" charset="2"/>
              <a:buChar char="v"/>
              <a:defRPr/>
            </a:pPr>
            <a:r>
              <a:rPr lang="en-US" sz="2000" dirty="0">
                <a:latin typeface="Times New Roman" pitchFamily="18" charset="0"/>
                <a:ea typeface="+mn-ea"/>
                <a:cs typeface="Times New Roman" pitchFamily="18" charset="0"/>
              </a:rPr>
              <a:t>In the figure </a:t>
            </a:r>
            <a:r>
              <a:rPr lang="en-US" sz="2000" dirty="0" err="1">
                <a:latin typeface="Times New Roman" pitchFamily="18" charset="0"/>
                <a:ea typeface="+mn-ea"/>
                <a:cs typeface="Times New Roman" pitchFamily="18" charset="0"/>
              </a:rPr>
              <a:t>deg</a:t>
            </a:r>
            <a:r>
              <a:rPr lang="en-US" sz="2000" dirty="0">
                <a:latin typeface="Times New Roman" pitchFamily="18" charset="0"/>
                <a:ea typeface="+mn-ea"/>
                <a:cs typeface="Times New Roman" pitchFamily="18" charset="0"/>
              </a:rPr>
              <a:t>(a) = 2, </a:t>
            </a:r>
            <a:r>
              <a:rPr lang="en-US" sz="2000" dirty="0" err="1">
                <a:latin typeface="Times New Roman" pitchFamily="18" charset="0"/>
                <a:ea typeface="+mn-ea"/>
                <a:cs typeface="Times New Roman" pitchFamily="18" charset="0"/>
              </a:rPr>
              <a:t>deg</a:t>
            </a:r>
            <a:r>
              <a:rPr lang="en-US" sz="2000" dirty="0">
                <a:latin typeface="Times New Roman" pitchFamily="18" charset="0"/>
                <a:ea typeface="+mn-ea"/>
                <a:cs typeface="Times New Roman" pitchFamily="18" charset="0"/>
              </a:rPr>
              <a:t>(b) = </a:t>
            </a:r>
            <a:r>
              <a:rPr lang="en-US" sz="2000" dirty="0" err="1">
                <a:latin typeface="Times New Roman" pitchFamily="18" charset="0"/>
                <a:ea typeface="+mn-ea"/>
                <a:cs typeface="Times New Roman" pitchFamily="18" charset="0"/>
              </a:rPr>
              <a:t>deg</a:t>
            </a:r>
            <a:r>
              <a:rPr lang="en-US" sz="2000" dirty="0">
                <a:latin typeface="Times New Roman" pitchFamily="18" charset="0"/>
                <a:ea typeface="+mn-ea"/>
                <a:cs typeface="Times New Roman" pitchFamily="18" charset="0"/>
              </a:rPr>
              <a:t>(c) = </a:t>
            </a:r>
            <a:r>
              <a:rPr lang="en-US" sz="2000" dirty="0" err="1">
                <a:latin typeface="Times New Roman" pitchFamily="18" charset="0"/>
                <a:ea typeface="+mn-ea"/>
                <a:cs typeface="Times New Roman" pitchFamily="18" charset="0"/>
              </a:rPr>
              <a:t>deg</a:t>
            </a:r>
            <a:r>
              <a:rPr lang="en-US" sz="2000" dirty="0">
                <a:latin typeface="Times New Roman" pitchFamily="18" charset="0"/>
                <a:ea typeface="+mn-ea"/>
                <a:cs typeface="Times New Roman" pitchFamily="18" charset="0"/>
              </a:rPr>
              <a:t>(f) = 4, </a:t>
            </a:r>
            <a:r>
              <a:rPr lang="en-US" sz="2000" dirty="0" err="1">
                <a:latin typeface="Times New Roman" pitchFamily="18" charset="0"/>
                <a:ea typeface="+mn-ea"/>
                <a:cs typeface="Times New Roman" pitchFamily="18" charset="0"/>
              </a:rPr>
              <a:t>deg</a:t>
            </a:r>
            <a:r>
              <a:rPr lang="en-US" sz="2000" dirty="0">
                <a:latin typeface="Times New Roman" pitchFamily="18" charset="0"/>
                <a:ea typeface="+mn-ea"/>
                <a:cs typeface="Times New Roman" pitchFamily="18" charset="0"/>
              </a:rPr>
              <a:t>(e) = </a:t>
            </a:r>
            <a:r>
              <a:rPr lang="en-US" sz="2000" dirty="0" smtClean="0">
                <a:latin typeface="Times New Roman" pitchFamily="18" charset="0"/>
                <a:ea typeface="+mn-ea"/>
                <a:cs typeface="Times New Roman" pitchFamily="18" charset="0"/>
              </a:rPr>
              <a:t>3, </a:t>
            </a:r>
            <a:r>
              <a:rPr lang="en-US" sz="2000" dirty="0" err="1" smtClean="0">
                <a:latin typeface="Times New Roman" pitchFamily="18" charset="0"/>
                <a:cs typeface="Times New Roman" pitchFamily="18" charset="0"/>
              </a:rPr>
              <a:t>deg</a:t>
            </a:r>
            <a:r>
              <a:rPr lang="en-US" sz="2000" dirty="0" smtClean="0">
                <a:latin typeface="Times New Roman" pitchFamily="18" charset="0"/>
                <a:cs typeface="Times New Roman" pitchFamily="18" charset="0"/>
              </a:rPr>
              <a:t>(d) = 1 and </a:t>
            </a:r>
            <a:r>
              <a:rPr lang="en-US" sz="2000" dirty="0" err="1" smtClean="0">
                <a:latin typeface="Times New Roman" pitchFamily="18" charset="0"/>
                <a:cs typeface="Times New Roman" pitchFamily="18" charset="0"/>
              </a:rPr>
              <a:t>deg</a:t>
            </a:r>
            <a:r>
              <a:rPr lang="en-US" sz="2000" dirty="0" smtClean="0">
                <a:latin typeface="Times New Roman" pitchFamily="18" charset="0"/>
                <a:cs typeface="Times New Roman" pitchFamily="18" charset="0"/>
              </a:rPr>
              <a:t>(g) = 0. </a:t>
            </a:r>
            <a:endParaRPr lang="en-US" sz="2000" dirty="0">
              <a:latin typeface="Times New Roman" pitchFamily="18" charset="0"/>
              <a:ea typeface="+mn-ea"/>
              <a:cs typeface="Times New Roman" pitchFamily="18" charset="0"/>
            </a:endParaRPr>
          </a:p>
          <a:p>
            <a:pPr lvl="1">
              <a:buSzPct val="100000"/>
              <a:defRPr/>
            </a:pPr>
            <a:endParaRPr lang="en-US" sz="2000" dirty="0">
              <a:latin typeface="Times New Roman" pitchFamily="18" charset="0"/>
              <a:ea typeface="+mn-ea"/>
              <a:cs typeface="Times New Roman" pitchFamily="18" charset="0"/>
            </a:endParaRPr>
          </a:p>
        </p:txBody>
      </p:sp>
      <p:sp>
        <p:nvSpPr>
          <p:cNvPr id="11267"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smtClean="0">
                <a:latin typeface="Times New Roman" pitchFamily="18" charset="0"/>
                <a:cs typeface="Times New Roman" pitchFamily="18" charset="0"/>
              </a:rPr>
              <a:t>08</a:t>
            </a:r>
            <a:endParaRPr lang="en-US" sz="1400" dirty="0">
              <a:latin typeface="Times New Roman" pitchFamily="18" charset="0"/>
              <a:cs typeface="Times New Roman" pitchFamily="18" charset="0"/>
            </a:endParaRPr>
          </a:p>
        </p:txBody>
      </p:sp>
      <p:sp>
        <p:nvSpPr>
          <p:cNvPr id="11268"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7"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grpSp>
        <p:nvGrpSpPr>
          <p:cNvPr id="6" name="群組 13"/>
          <p:cNvGrpSpPr>
            <a:grpSpLocks/>
          </p:cNvGrpSpPr>
          <p:nvPr/>
        </p:nvGrpSpPr>
        <p:grpSpPr bwMode="auto">
          <a:xfrm>
            <a:off x="5449887" y="2057401"/>
            <a:ext cx="1560513" cy="558803"/>
            <a:chOff x="6934200" y="1259998"/>
            <a:chExt cx="1560513" cy="559277"/>
          </a:xfrm>
        </p:grpSpPr>
        <p:sp>
          <p:nvSpPr>
            <p:cNvPr id="8" name="Oval 4"/>
            <p:cNvSpPr>
              <a:spLocks noChangeArrowheads="1"/>
            </p:cNvSpPr>
            <p:nvPr/>
          </p:nvSpPr>
          <p:spPr bwMode="auto">
            <a:xfrm>
              <a:off x="7010400" y="12600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9" name="Oval 5"/>
            <p:cNvSpPr>
              <a:spLocks noChangeArrowheads="1"/>
            </p:cNvSpPr>
            <p:nvPr/>
          </p:nvSpPr>
          <p:spPr bwMode="auto">
            <a:xfrm>
              <a:off x="8229600" y="1264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0" name="Line 6"/>
            <p:cNvSpPr>
              <a:spLocks noChangeShapeType="1"/>
            </p:cNvSpPr>
            <p:nvPr/>
          </p:nvSpPr>
          <p:spPr bwMode="auto">
            <a:xfrm flipV="1">
              <a:off x="7162800" y="1341116"/>
              <a:ext cx="1143000" cy="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1" name="Text Box 7"/>
            <p:cNvSpPr txBox="1">
              <a:spLocks noChangeArrowheads="1"/>
            </p:cNvSpPr>
            <p:nvPr/>
          </p:nvSpPr>
          <p:spPr bwMode="auto">
            <a:xfrm>
              <a:off x="6934200" y="1295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dirty="0">
                  <a:latin typeface="Times New Roman" pitchFamily="18" charset="0"/>
                </a:rPr>
                <a:t>u</a:t>
              </a:r>
            </a:p>
          </p:txBody>
        </p:sp>
        <p:sp>
          <p:nvSpPr>
            <p:cNvPr id="12" name="Text Box 8"/>
            <p:cNvSpPr txBox="1">
              <a:spLocks noChangeArrowheads="1"/>
            </p:cNvSpPr>
            <p:nvPr/>
          </p:nvSpPr>
          <p:spPr bwMode="auto">
            <a:xfrm>
              <a:off x="8153400" y="1259998"/>
              <a:ext cx="34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a:latin typeface="Times New Roman" pitchFamily="18" charset="0"/>
                </a:rPr>
                <a:t>v</a:t>
              </a:r>
            </a:p>
          </p:txBody>
        </p:sp>
        <p:sp>
          <p:nvSpPr>
            <p:cNvPr id="13" name="矩形 12"/>
            <p:cNvSpPr>
              <a:spLocks noChangeArrowheads="1"/>
            </p:cNvSpPr>
            <p:nvPr/>
          </p:nvSpPr>
          <p:spPr bwMode="auto">
            <a:xfrm>
              <a:off x="7543800" y="1295400"/>
              <a:ext cx="342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i="1">
                  <a:latin typeface="Times New Roman" pitchFamily="18" charset="0"/>
                </a:rPr>
                <a:t>e</a:t>
              </a:r>
              <a:endParaRPr lang="zh-TW" altLang="en-US" sz="2800"/>
            </a:p>
          </p:txBody>
        </p:sp>
      </p:grpSp>
      <p:sp>
        <p:nvSpPr>
          <p:cNvPr id="14" name="Oval 5"/>
          <p:cNvSpPr>
            <a:spLocks noChangeArrowheads="1"/>
          </p:cNvSpPr>
          <p:nvPr/>
        </p:nvSpPr>
        <p:spPr bwMode="auto">
          <a:xfrm>
            <a:off x="3422073" y="5036322"/>
            <a:ext cx="152400" cy="15227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5" name="Oval 5"/>
          <p:cNvSpPr>
            <a:spLocks noChangeArrowheads="1"/>
          </p:cNvSpPr>
          <p:nvPr/>
        </p:nvSpPr>
        <p:spPr bwMode="auto">
          <a:xfrm>
            <a:off x="6745287" y="2062196"/>
            <a:ext cx="152400" cy="15227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6" name="Oval 5"/>
          <p:cNvSpPr>
            <a:spLocks noChangeArrowheads="1"/>
          </p:cNvSpPr>
          <p:nvPr/>
        </p:nvSpPr>
        <p:spPr bwMode="auto">
          <a:xfrm>
            <a:off x="4648200" y="5029330"/>
            <a:ext cx="152400" cy="15227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7" name="Oval 5"/>
          <p:cNvSpPr>
            <a:spLocks noChangeArrowheads="1"/>
          </p:cNvSpPr>
          <p:nvPr/>
        </p:nvSpPr>
        <p:spPr bwMode="auto">
          <a:xfrm>
            <a:off x="6019800" y="5867530"/>
            <a:ext cx="152400" cy="15227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8" name="Oval 5"/>
          <p:cNvSpPr>
            <a:spLocks noChangeArrowheads="1"/>
          </p:cNvSpPr>
          <p:nvPr/>
        </p:nvSpPr>
        <p:spPr bwMode="auto">
          <a:xfrm>
            <a:off x="3429000" y="5867530"/>
            <a:ext cx="152400" cy="15227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19" name="Oval 5"/>
          <p:cNvSpPr>
            <a:spLocks noChangeArrowheads="1"/>
          </p:cNvSpPr>
          <p:nvPr/>
        </p:nvSpPr>
        <p:spPr bwMode="auto">
          <a:xfrm>
            <a:off x="2133600" y="5867530"/>
            <a:ext cx="152400" cy="15227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20" name="Oval 5"/>
          <p:cNvSpPr>
            <a:spLocks noChangeArrowheads="1"/>
          </p:cNvSpPr>
          <p:nvPr/>
        </p:nvSpPr>
        <p:spPr bwMode="auto">
          <a:xfrm>
            <a:off x="4648200" y="5867400"/>
            <a:ext cx="152400" cy="15227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3" name="Straight Connector 2"/>
          <p:cNvCxnSpPr/>
          <p:nvPr/>
        </p:nvCxnSpPr>
        <p:spPr>
          <a:xfrm flipV="1">
            <a:off x="3552155" y="5105400"/>
            <a:ext cx="1118363" cy="6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14" idx="4"/>
          </p:cNvCxnSpPr>
          <p:nvPr/>
        </p:nvCxnSpPr>
        <p:spPr>
          <a:xfrm>
            <a:off x="3498273" y="5188592"/>
            <a:ext cx="0" cy="741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24400" y="5105400"/>
            <a:ext cx="1371600" cy="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529837" y="5943600"/>
            <a:ext cx="1118363" cy="6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24400" y="5112522"/>
            <a:ext cx="6927" cy="831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09800" y="5921301"/>
            <a:ext cx="1241518" cy="22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endCxn id="14" idx="2"/>
          </p:cNvCxnSpPr>
          <p:nvPr/>
        </p:nvCxnSpPr>
        <p:spPr>
          <a:xfrm flipV="1">
            <a:off x="2209800" y="5112457"/>
            <a:ext cx="1212273" cy="824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5"/>
          <p:cNvSpPr>
            <a:spLocks noChangeArrowheads="1"/>
          </p:cNvSpPr>
          <p:nvPr/>
        </p:nvSpPr>
        <p:spPr bwMode="auto">
          <a:xfrm>
            <a:off x="6019800" y="5029200"/>
            <a:ext cx="152400" cy="15227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30" name="Straight Connector 29"/>
          <p:cNvCxnSpPr>
            <a:endCxn id="20" idx="5"/>
          </p:cNvCxnSpPr>
          <p:nvPr/>
        </p:nvCxnSpPr>
        <p:spPr>
          <a:xfrm>
            <a:off x="3498273" y="5105400"/>
            <a:ext cx="1280009" cy="8919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8" idx="2"/>
          </p:cNvCxnSpPr>
          <p:nvPr/>
        </p:nvCxnSpPr>
        <p:spPr>
          <a:xfrm flipV="1">
            <a:off x="3429000" y="5105402"/>
            <a:ext cx="1295400" cy="838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 Box 7"/>
          <p:cNvSpPr txBox="1">
            <a:spLocks noChangeArrowheads="1"/>
          </p:cNvSpPr>
          <p:nvPr/>
        </p:nvSpPr>
        <p:spPr bwMode="auto">
          <a:xfrm>
            <a:off x="6191250" y="569589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smtClean="0">
                <a:latin typeface="Times New Roman" pitchFamily="18" charset="0"/>
              </a:rPr>
              <a:t>g</a:t>
            </a:r>
            <a:endParaRPr lang="en-US" altLang="zh-TW" sz="2000" i="1" dirty="0">
              <a:latin typeface="Times New Roman" pitchFamily="18" charset="0"/>
            </a:endParaRPr>
          </a:p>
        </p:txBody>
      </p:sp>
      <p:sp>
        <p:nvSpPr>
          <p:cNvPr id="46" name="Text Box 7"/>
          <p:cNvSpPr txBox="1">
            <a:spLocks noChangeArrowheads="1"/>
          </p:cNvSpPr>
          <p:nvPr/>
        </p:nvSpPr>
        <p:spPr bwMode="auto">
          <a:xfrm>
            <a:off x="6172200" y="48768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smtClean="0">
                <a:latin typeface="Times New Roman" pitchFamily="18" charset="0"/>
              </a:rPr>
              <a:t>d</a:t>
            </a:r>
            <a:endParaRPr lang="en-US" altLang="zh-TW" sz="2000" i="1" dirty="0">
              <a:latin typeface="Times New Roman" pitchFamily="18" charset="0"/>
            </a:endParaRPr>
          </a:p>
        </p:txBody>
      </p:sp>
      <p:sp>
        <p:nvSpPr>
          <p:cNvPr id="47" name="Text Box 7"/>
          <p:cNvSpPr txBox="1">
            <a:spLocks noChangeArrowheads="1"/>
          </p:cNvSpPr>
          <p:nvPr/>
        </p:nvSpPr>
        <p:spPr bwMode="auto">
          <a:xfrm>
            <a:off x="4800600" y="571500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rPr>
              <a:t>e</a:t>
            </a:r>
          </a:p>
        </p:txBody>
      </p:sp>
      <p:sp>
        <p:nvSpPr>
          <p:cNvPr id="48" name="Text Box 7"/>
          <p:cNvSpPr txBox="1">
            <a:spLocks noChangeArrowheads="1"/>
          </p:cNvSpPr>
          <p:nvPr/>
        </p:nvSpPr>
        <p:spPr bwMode="auto">
          <a:xfrm>
            <a:off x="4640094" y="4629090"/>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rPr>
              <a:t>c</a:t>
            </a:r>
          </a:p>
        </p:txBody>
      </p:sp>
      <p:sp>
        <p:nvSpPr>
          <p:cNvPr id="49" name="Text Box 7"/>
          <p:cNvSpPr txBox="1">
            <a:spLocks noChangeArrowheads="1"/>
          </p:cNvSpPr>
          <p:nvPr/>
        </p:nvSpPr>
        <p:spPr bwMode="auto">
          <a:xfrm>
            <a:off x="3124200" y="47244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smtClean="0">
                <a:latin typeface="Times New Roman" pitchFamily="18" charset="0"/>
              </a:rPr>
              <a:t>b</a:t>
            </a:r>
            <a:endParaRPr lang="en-US" altLang="zh-TW" sz="2000" i="1" dirty="0">
              <a:latin typeface="Times New Roman" pitchFamily="18" charset="0"/>
            </a:endParaRPr>
          </a:p>
        </p:txBody>
      </p:sp>
      <p:sp>
        <p:nvSpPr>
          <p:cNvPr id="50" name="Text Box 7"/>
          <p:cNvSpPr txBox="1">
            <a:spLocks noChangeArrowheads="1"/>
          </p:cNvSpPr>
          <p:nvPr/>
        </p:nvSpPr>
        <p:spPr bwMode="auto">
          <a:xfrm>
            <a:off x="3200400" y="5848290"/>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rPr>
              <a:t>f</a:t>
            </a:r>
          </a:p>
        </p:txBody>
      </p:sp>
      <p:sp>
        <p:nvSpPr>
          <p:cNvPr id="51" name="Text Box 7"/>
          <p:cNvSpPr txBox="1">
            <a:spLocks noChangeArrowheads="1"/>
          </p:cNvSpPr>
          <p:nvPr/>
        </p:nvSpPr>
        <p:spPr bwMode="auto">
          <a:xfrm>
            <a:off x="1828800" y="571500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000" i="1" dirty="0">
                <a:latin typeface="Times New Roman" pitchFamily="18" charset="0"/>
              </a:rPr>
              <a:t>a</a:t>
            </a:r>
          </a:p>
        </p:txBody>
      </p:sp>
    </p:spTree>
    <p:extLst>
      <p:ext uri="{BB962C8B-B14F-4D97-AF65-F5344CB8AC3E}">
        <p14:creationId xmlns:p14="http://schemas.microsoft.com/office/powerpoint/2010/main" val="372742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ustomShape 2"/>
          <p:cNvSpPr>
            <a:spLocks noChangeArrowheads="1"/>
          </p:cNvSpPr>
          <p:nvPr/>
        </p:nvSpPr>
        <p:spPr bwMode="auto">
          <a:xfrm>
            <a:off x="152400" y="838200"/>
            <a:ext cx="8915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buSzPct val="100000"/>
            </a:pPr>
            <a:endParaRPr lang="en-US" sz="2000" b="1" dirty="0" smtClean="0">
              <a:latin typeface="Times New Roman" pitchFamily="18" charset="0"/>
              <a:cs typeface="Times New Roman" pitchFamily="18" charset="0"/>
            </a:endParaRPr>
          </a:p>
          <a:p>
            <a:pPr>
              <a:buSzPct val="100000"/>
            </a:pPr>
            <a:endParaRPr lang="en-US" sz="2000" b="1" dirty="0">
              <a:latin typeface="Times New Roman" pitchFamily="18" charset="0"/>
              <a:cs typeface="Times New Roman" pitchFamily="18" charset="0"/>
            </a:endParaRPr>
          </a:p>
          <a:p>
            <a:pPr>
              <a:buSzPct val="100000"/>
            </a:pPr>
            <a:endParaRPr lang="en-US" sz="2000" b="1" dirty="0" smtClean="0">
              <a:latin typeface="Times New Roman" pitchFamily="18" charset="0"/>
              <a:cs typeface="Times New Roman" pitchFamily="18" charset="0"/>
            </a:endParaRPr>
          </a:p>
          <a:p>
            <a:pPr>
              <a:buSzPct val="100000"/>
            </a:pPr>
            <a:endParaRPr lang="en-US" sz="2000" b="1" dirty="0">
              <a:latin typeface="Times New Roman" pitchFamily="18" charset="0"/>
              <a:cs typeface="Times New Roman" pitchFamily="18" charset="0"/>
            </a:endParaRPr>
          </a:p>
          <a:p>
            <a:pPr>
              <a:buSzPct val="100000"/>
            </a:pPr>
            <a:endParaRPr lang="en-US" sz="2000" b="1" dirty="0" smtClean="0">
              <a:latin typeface="Times New Roman" pitchFamily="18" charset="0"/>
              <a:cs typeface="Times New Roman" pitchFamily="18" charset="0"/>
            </a:endParaRPr>
          </a:p>
          <a:p>
            <a:pPr>
              <a:buSzPct val="100000"/>
            </a:pPr>
            <a:endParaRPr lang="en-US" sz="2000" b="1" dirty="0">
              <a:latin typeface="Times New Roman" pitchFamily="18" charset="0"/>
              <a:cs typeface="Times New Roman" pitchFamily="18" charset="0"/>
            </a:endParaRPr>
          </a:p>
          <a:p>
            <a:pPr>
              <a:buSzPct val="100000"/>
            </a:pPr>
            <a:endParaRPr lang="en-US" sz="2000" b="1" dirty="0" smtClean="0">
              <a:latin typeface="Times New Roman" pitchFamily="18" charset="0"/>
              <a:cs typeface="Times New Roman" pitchFamily="18" charset="0"/>
            </a:endParaRPr>
          </a:p>
          <a:p>
            <a:pPr marL="342900" indent="-342900">
              <a:buSzPct val="100000"/>
              <a:buBlip>
                <a:blip r:embed="rId2"/>
              </a:buBlip>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figure </a:t>
            </a:r>
            <a:r>
              <a:rPr lang="en-US" sz="2000" dirty="0" err="1" smtClean="0">
                <a:latin typeface="Times New Roman" pitchFamily="18" charset="0"/>
                <a:cs typeface="Times New Roman" pitchFamily="18" charset="0"/>
              </a:rPr>
              <a:t>deg</a:t>
            </a:r>
            <a:r>
              <a:rPr lang="en-US" sz="2000" dirty="0" smtClean="0">
                <a:latin typeface="Times New Roman" pitchFamily="18" charset="0"/>
                <a:cs typeface="Times New Roman" pitchFamily="18" charset="0"/>
              </a:rPr>
              <a:t>(a</a:t>
            </a: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deg</a:t>
            </a:r>
            <a:r>
              <a:rPr lang="en-US" sz="2000" dirty="0">
                <a:latin typeface="Times New Roman" pitchFamily="18" charset="0"/>
                <a:cs typeface="Times New Roman" pitchFamily="18" charset="0"/>
              </a:rPr>
              <a:t>(b)=</a:t>
            </a:r>
            <a:r>
              <a:rPr lang="en-US" sz="2000" dirty="0" smtClean="0">
                <a:latin typeface="Times New Roman" pitchFamily="18" charset="0"/>
                <a:cs typeface="Times New Roman" pitchFamily="18" charset="0"/>
              </a:rPr>
              <a:t>6, </a:t>
            </a:r>
            <a:r>
              <a:rPr lang="en-US" altLang="zh-TW" sz="2000" dirty="0" err="1">
                <a:latin typeface="Times New Roman" pitchFamily="18" charset="0"/>
                <a:cs typeface="Times New Roman" pitchFamily="18" charset="0"/>
              </a:rPr>
              <a:t>deg</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c</a:t>
            </a:r>
            <a:r>
              <a:rPr lang="en-US" altLang="zh-TW" sz="2000" dirty="0">
                <a:latin typeface="Times New Roman" pitchFamily="18" charset="0"/>
                <a:cs typeface="Times New Roman" pitchFamily="18" charset="0"/>
              </a:rPr>
              <a:t>)=</a:t>
            </a:r>
            <a:r>
              <a:rPr lang="en-US" altLang="zh-TW" sz="2000" dirty="0" smtClean="0">
                <a:latin typeface="Times New Roman" pitchFamily="18" charset="0"/>
                <a:cs typeface="Times New Roman" pitchFamily="18" charset="0"/>
              </a:rPr>
              <a:t>1, </a:t>
            </a:r>
            <a:r>
              <a:rPr lang="en-US" altLang="zh-TW" sz="2000" dirty="0" err="1">
                <a:latin typeface="Times New Roman" pitchFamily="18" charset="0"/>
                <a:cs typeface="Times New Roman" pitchFamily="18" charset="0"/>
              </a:rPr>
              <a:t>deg</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d</a:t>
            </a:r>
            <a:r>
              <a:rPr lang="en-US" altLang="zh-TW" sz="2000" dirty="0">
                <a:latin typeface="Times New Roman" pitchFamily="18" charset="0"/>
                <a:cs typeface="Times New Roman" pitchFamily="18" charset="0"/>
              </a:rPr>
              <a:t>)=</a:t>
            </a:r>
            <a:r>
              <a:rPr lang="en-US" altLang="zh-TW" sz="2000" dirty="0" smtClean="0">
                <a:latin typeface="Times New Roman" pitchFamily="18" charset="0"/>
                <a:cs typeface="Times New Roman" pitchFamily="18" charset="0"/>
              </a:rPr>
              <a:t>5, </a:t>
            </a:r>
            <a:r>
              <a:rPr lang="en-US" altLang="zh-TW" sz="2000" dirty="0" err="1">
                <a:latin typeface="Times New Roman" pitchFamily="18" charset="0"/>
                <a:cs typeface="Times New Roman" pitchFamily="18" charset="0"/>
              </a:rPr>
              <a:t>deg</a:t>
            </a:r>
            <a:r>
              <a:rPr lang="en-US" altLang="zh-TW" sz="2000" dirty="0">
                <a:latin typeface="Times New Roman" pitchFamily="18" charset="0"/>
                <a:cs typeface="Times New Roman" pitchFamily="18" charset="0"/>
              </a:rPr>
              <a:t>(</a:t>
            </a:r>
            <a:r>
              <a:rPr lang="en-US" altLang="zh-TW" sz="2000" i="1" dirty="0">
                <a:latin typeface="Times New Roman" pitchFamily="18" charset="0"/>
                <a:cs typeface="Times New Roman" pitchFamily="18" charset="0"/>
              </a:rPr>
              <a:t>e</a:t>
            </a:r>
            <a:r>
              <a:rPr lang="en-US" altLang="zh-TW" sz="2000" dirty="0">
                <a:latin typeface="Times New Roman" pitchFamily="18" charset="0"/>
                <a:cs typeface="Times New Roman" pitchFamily="18" charset="0"/>
              </a:rPr>
              <a:t>)=</a:t>
            </a:r>
            <a:r>
              <a:rPr lang="en-US" altLang="zh-TW" sz="2000" dirty="0" smtClean="0">
                <a:latin typeface="Times New Roman" pitchFamily="18" charset="0"/>
                <a:cs typeface="Times New Roman" pitchFamily="18" charset="0"/>
              </a:rPr>
              <a:t>6</a:t>
            </a:r>
          </a:p>
          <a:p>
            <a:pPr marL="342900" indent="-342900">
              <a:buSzPct val="100000"/>
              <a:buBlip>
                <a:blip r:embed="rId2"/>
              </a:buBlip>
            </a:pPr>
            <a:r>
              <a:rPr lang="en-US" altLang="zh-TW" sz="2000" b="1" dirty="0">
                <a:latin typeface="Times New Roman" pitchFamily="18" charset="0"/>
                <a:cs typeface="Times New Roman" pitchFamily="18" charset="0"/>
              </a:rPr>
              <a:t>Theorem 1:</a:t>
            </a:r>
          </a:p>
          <a:p>
            <a:pPr lvl="1">
              <a:buSzPct val="100000"/>
            </a:pPr>
            <a:r>
              <a:rPr lang="en-US" altLang="zh-TW" sz="2000" dirty="0">
                <a:latin typeface="Times New Roman" pitchFamily="18" charset="0"/>
                <a:cs typeface="Times New Roman" pitchFamily="18" charset="0"/>
              </a:rPr>
              <a:t>Let G be an undirected (simple, multi-, or pseudo-) graph with vertex set V </a:t>
            </a:r>
            <a:r>
              <a:rPr lang="en-US" altLang="zh-TW" sz="2000" dirty="0" smtClean="0">
                <a:latin typeface="Times New Roman" pitchFamily="18" charset="0"/>
                <a:cs typeface="Times New Roman" pitchFamily="18" charset="0"/>
              </a:rPr>
              <a:t>and edge </a:t>
            </a:r>
            <a:r>
              <a:rPr lang="en-US" altLang="zh-TW" sz="2000" dirty="0">
                <a:latin typeface="Times New Roman" pitchFamily="18" charset="0"/>
                <a:cs typeface="Times New Roman" pitchFamily="18" charset="0"/>
              </a:rPr>
              <a:t>set E. Then</a:t>
            </a:r>
          </a:p>
          <a:p>
            <a:pPr>
              <a:buSzPct val="100000"/>
            </a:pPr>
            <a:r>
              <a:rPr lang="en-US" altLang="zh-TW" sz="2000" dirty="0" smtClean="0">
                <a:latin typeface="Times New Roman" pitchFamily="18" charset="0"/>
                <a:cs typeface="Times New Roman" pitchFamily="18" charset="0"/>
              </a:rPr>
              <a:t>                                   2e = </a:t>
            </a:r>
          </a:p>
          <a:p>
            <a:pPr>
              <a:buSzPct val="100000"/>
            </a:pPr>
            <a:endParaRPr lang="en-US" altLang="zh-TW" sz="2000" dirty="0">
              <a:latin typeface="Times New Roman" pitchFamily="18" charset="0"/>
              <a:cs typeface="Times New Roman" pitchFamily="18" charset="0"/>
            </a:endParaRPr>
          </a:p>
          <a:p>
            <a:pPr marL="800100" lvl="1" indent="-342900">
              <a:buSzPct val="100000"/>
              <a:buFont typeface="Wingdings" pitchFamily="2" charset="2"/>
              <a:buChar char="v"/>
            </a:pPr>
            <a:r>
              <a:rPr lang="en-US" sz="2000" dirty="0">
                <a:latin typeface="Times New Roman" pitchFamily="18" charset="0"/>
                <a:cs typeface="Times New Roman" pitchFamily="18" charset="0"/>
              </a:rPr>
              <a:t>Note that this applies even if multiple edges and loops are present. </a:t>
            </a:r>
            <a:endParaRPr lang="en-US" altLang="zh-TW" sz="2000" dirty="0">
              <a:latin typeface="Times New Roman" pitchFamily="18" charset="0"/>
              <a:cs typeface="Times New Roman" pitchFamily="18" charset="0"/>
            </a:endParaRPr>
          </a:p>
          <a:p>
            <a:pPr marL="342900" indent="-342900">
              <a:buSzPct val="100000"/>
              <a:buBlip>
                <a:blip r:embed="rId2"/>
              </a:buBlip>
            </a:pPr>
            <a:r>
              <a:rPr lang="en-US" sz="2000" b="1" dirty="0">
                <a:latin typeface="Times New Roman" pitchFamily="18" charset="0"/>
                <a:cs typeface="Times New Roman" pitchFamily="18" charset="0"/>
              </a:rPr>
              <a:t>Example 3. </a:t>
            </a:r>
            <a:r>
              <a:rPr lang="en-US" sz="2000" dirty="0">
                <a:latin typeface="Times New Roman" pitchFamily="18" charset="0"/>
                <a:cs typeface="Times New Roman" pitchFamily="18" charset="0"/>
              </a:rPr>
              <a:t>How many edges are there in a </a:t>
            </a:r>
            <a:r>
              <a:rPr lang="en-US" sz="2000" dirty="0" smtClean="0">
                <a:latin typeface="Times New Roman" pitchFamily="18" charset="0"/>
                <a:cs typeface="Times New Roman" pitchFamily="18" charset="0"/>
              </a:rPr>
              <a:t>graph </a:t>
            </a:r>
            <a:r>
              <a:rPr lang="en-US" sz="2000" dirty="0">
                <a:latin typeface="Times New Roman" pitchFamily="18" charset="0"/>
                <a:cs typeface="Times New Roman" pitchFamily="18" charset="0"/>
              </a:rPr>
              <a:t>with 10 vertices each </a:t>
            </a:r>
            <a:r>
              <a:rPr lang="en-US" sz="2000" dirty="0" smtClean="0">
                <a:latin typeface="Times New Roman" pitchFamily="18" charset="0"/>
                <a:cs typeface="Times New Roman" pitchFamily="18" charset="0"/>
              </a:rPr>
              <a:t>of degree </a:t>
            </a:r>
            <a:r>
              <a:rPr lang="en-US" sz="2000" dirty="0">
                <a:latin typeface="Times New Roman" pitchFamily="18" charset="0"/>
                <a:cs typeface="Times New Roman" pitchFamily="18" charset="0"/>
              </a:rPr>
              <a:t>six</a:t>
            </a:r>
            <a:r>
              <a:rPr lang="en-US" sz="2000" dirty="0" smtClean="0">
                <a:latin typeface="Times New Roman" pitchFamily="18" charset="0"/>
                <a:cs typeface="Times New Roman" pitchFamily="18" charset="0"/>
              </a:rPr>
              <a:t>?</a:t>
            </a:r>
          </a:p>
          <a:p>
            <a:pPr lvl="1">
              <a:buSzPct val="100000"/>
            </a:pPr>
            <a:r>
              <a:rPr lang="en-US" sz="2000" b="1" dirty="0">
                <a:latin typeface="Times New Roman" pitchFamily="18" charset="0"/>
                <a:cs typeface="Times New Roman" pitchFamily="18" charset="0"/>
              </a:rPr>
              <a:t>Solution:</a:t>
            </a:r>
            <a:r>
              <a:rPr lang="en-US" sz="2000" dirty="0">
                <a:latin typeface="Times New Roman" pitchFamily="18" charset="0"/>
                <a:cs typeface="Times New Roman" pitchFamily="18" charset="0"/>
              </a:rPr>
              <a:t> Because the sum of the degrees of the vertices is 6 · 1 0 = 60, it follows that 2e = 60</a:t>
            </a:r>
            <a:r>
              <a:rPr lang="en-US" sz="2000" dirty="0" smtClean="0">
                <a:latin typeface="Times New Roman" pitchFamily="18" charset="0"/>
                <a:cs typeface="Times New Roman" pitchFamily="18" charset="0"/>
              </a:rPr>
              <a:t>. Therefore</a:t>
            </a:r>
            <a:r>
              <a:rPr lang="en-US" sz="2000" dirty="0">
                <a:latin typeface="Times New Roman" pitchFamily="18" charset="0"/>
                <a:cs typeface="Times New Roman" pitchFamily="18" charset="0"/>
              </a:rPr>
              <a:t>, e = 30.</a:t>
            </a:r>
          </a:p>
          <a:p>
            <a:pPr marL="342900" indent="-342900">
              <a:buSzPct val="100000"/>
              <a:buBlip>
                <a:blip r:embed="rId2"/>
              </a:buBlip>
            </a:pPr>
            <a:endParaRPr lang="en-US" sz="2000" b="1" dirty="0">
              <a:latin typeface="Times New Roman" pitchFamily="18" charset="0"/>
              <a:cs typeface="Times New Roman" pitchFamily="18" charset="0"/>
            </a:endParaRPr>
          </a:p>
        </p:txBody>
      </p:sp>
      <p:sp>
        <p:nvSpPr>
          <p:cNvPr id="13315" name="TextBox 7"/>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eaLnBrk="1" hangingPunct="1"/>
            <a:r>
              <a:rPr lang="en-US" sz="1400" dirty="0">
                <a:latin typeface="Times New Roman" pitchFamily="18" charset="0"/>
                <a:cs typeface="Times New Roman" pitchFamily="18" charset="0"/>
              </a:rPr>
              <a:t>09</a:t>
            </a:r>
          </a:p>
        </p:txBody>
      </p:sp>
      <p:sp>
        <p:nvSpPr>
          <p:cNvPr id="13316" name="TextBox 8"/>
          <p:cNvSpPr txBox="1">
            <a:spLocks noChangeArrowheads="1"/>
          </p:cNvSpPr>
          <p:nvPr/>
        </p:nvSpPr>
        <p:spPr bwMode="auto">
          <a:xfrm>
            <a:off x="2362200" y="6505575"/>
            <a:ext cx="525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DejaVu Sans"/>
                <a:cs typeface="DejaVu Sans"/>
              </a:defRPr>
            </a:lvl1pPr>
            <a:lvl2pPr marL="742950" indent="-285750" eaLnBrk="0" hangingPunct="0">
              <a:defRPr>
                <a:solidFill>
                  <a:schemeClr val="tx1"/>
                </a:solidFill>
                <a:latin typeface="Arial" pitchFamily="34" charset="0"/>
                <a:ea typeface="DejaVu Sans"/>
                <a:cs typeface="DejaVu Sans"/>
              </a:defRPr>
            </a:lvl2pPr>
            <a:lvl3pPr marL="1143000" indent="-228600" eaLnBrk="0" hangingPunct="0">
              <a:defRPr>
                <a:solidFill>
                  <a:schemeClr val="tx1"/>
                </a:solidFill>
                <a:latin typeface="Arial" pitchFamily="34" charset="0"/>
                <a:ea typeface="DejaVu Sans"/>
                <a:cs typeface="DejaVu Sans"/>
              </a:defRPr>
            </a:lvl3pPr>
            <a:lvl4pPr marL="1600200" indent="-228600" eaLnBrk="0" hangingPunct="0">
              <a:defRPr>
                <a:solidFill>
                  <a:schemeClr val="tx1"/>
                </a:solidFill>
                <a:latin typeface="Arial" pitchFamily="34" charset="0"/>
                <a:ea typeface="DejaVu Sans"/>
                <a:cs typeface="DejaVu Sans"/>
              </a:defRPr>
            </a:lvl4pPr>
            <a:lvl5pPr marL="2057400" indent="-228600" eaLnBrk="0" hangingPunct="0">
              <a:defRPr>
                <a:solidFill>
                  <a:schemeClr val="tx1"/>
                </a:solidFill>
                <a:latin typeface="Arial"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itchFamily="34" charset="0"/>
                <a:ea typeface="DejaVu Sans"/>
                <a:cs typeface="DejaVu Sans"/>
              </a:defRPr>
            </a:lvl9pPr>
          </a:lstStyle>
          <a:p>
            <a:pPr algn="ctr" eaLnBrk="1" hangingPunct="1"/>
            <a:r>
              <a:rPr lang="en-US" sz="1200">
                <a:latin typeface="Times New Roman" pitchFamily="18" charset="0"/>
                <a:cs typeface="Times New Roman" pitchFamily="18" charset="0"/>
              </a:rPr>
              <a:t>Julia Rahman, Dept. CSE, RUET</a:t>
            </a:r>
          </a:p>
        </p:txBody>
      </p:sp>
      <p:sp>
        <p:nvSpPr>
          <p:cNvPr id="6" name="Rectangle 1"/>
          <p:cNvSpPr>
            <a:spLocks noChangeArrowheads="1"/>
          </p:cNvSpPr>
          <p:nvPr/>
        </p:nvSpPr>
        <p:spPr bwMode="auto">
          <a:xfrm>
            <a:off x="228600" y="152400"/>
            <a:ext cx="8844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dirty="0" smtClean="0">
                <a:latin typeface="Times New Roman" pitchFamily="18" charset="0"/>
                <a:cs typeface="Times New Roman" pitchFamily="18" charset="0"/>
              </a:rPr>
              <a:t>8</a:t>
            </a:r>
            <a:r>
              <a:rPr lang="en-US" sz="3200" dirty="0">
                <a:latin typeface="Times New Roman" pitchFamily="18" charset="0"/>
                <a:cs typeface="Times New Roman" pitchFamily="18" charset="0"/>
              </a:rPr>
              <a:t>.2 Graph Terminology and Special Types of Graphs</a:t>
            </a:r>
          </a:p>
        </p:txBody>
      </p:sp>
      <p:grpSp>
        <p:nvGrpSpPr>
          <p:cNvPr id="7" name="群組 40"/>
          <p:cNvGrpSpPr>
            <a:grpSpLocks/>
          </p:cNvGrpSpPr>
          <p:nvPr/>
        </p:nvGrpSpPr>
        <p:grpSpPr bwMode="auto">
          <a:xfrm>
            <a:off x="2362199" y="762000"/>
            <a:ext cx="3733798" cy="2138065"/>
            <a:chOff x="888976" y="2550795"/>
            <a:chExt cx="3734315" cy="2138065"/>
          </a:xfrm>
        </p:grpSpPr>
        <p:sp>
          <p:nvSpPr>
            <p:cNvPr id="9" name="Text Box 26"/>
            <p:cNvSpPr txBox="1">
              <a:spLocks noChangeArrowheads="1"/>
            </p:cNvSpPr>
            <p:nvPr/>
          </p:nvSpPr>
          <p:spPr bwMode="auto">
            <a:xfrm>
              <a:off x="1193818" y="25908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a</a:t>
              </a:r>
            </a:p>
          </p:txBody>
        </p:sp>
        <p:sp>
          <p:nvSpPr>
            <p:cNvPr id="10" name="Text Box 27"/>
            <p:cNvSpPr txBox="1">
              <a:spLocks noChangeArrowheads="1"/>
            </p:cNvSpPr>
            <p:nvPr/>
          </p:nvSpPr>
          <p:spPr bwMode="auto">
            <a:xfrm>
              <a:off x="3099081" y="2586335"/>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b</a:t>
              </a:r>
            </a:p>
          </p:txBody>
        </p:sp>
        <p:cxnSp>
          <p:nvCxnSpPr>
            <p:cNvPr id="11" name="AutoShape 13"/>
            <p:cNvCxnSpPr>
              <a:cxnSpLocks noChangeShapeType="1"/>
              <a:stCxn id="26" idx="6"/>
              <a:endCxn id="29" idx="2"/>
            </p:cNvCxnSpPr>
            <p:nvPr/>
          </p:nvCxnSpPr>
          <p:spPr bwMode="auto">
            <a:xfrm>
              <a:off x="1237227" y="3047167"/>
              <a:ext cx="1538930" cy="130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 name="AutoShape 14"/>
            <p:cNvCxnSpPr>
              <a:cxnSpLocks noChangeShapeType="1"/>
              <a:endCxn id="27" idx="1"/>
            </p:cNvCxnSpPr>
            <p:nvPr/>
          </p:nvCxnSpPr>
          <p:spPr bwMode="auto">
            <a:xfrm rot="16200000" flipH="1">
              <a:off x="560001" y="3682611"/>
              <a:ext cx="1274326" cy="1653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 name="AutoShape 15"/>
            <p:cNvCxnSpPr>
              <a:cxnSpLocks noChangeShapeType="1"/>
              <a:stCxn id="29" idx="0"/>
              <a:endCxn id="28" idx="0"/>
            </p:cNvCxnSpPr>
            <p:nvPr/>
          </p:nvCxnSpPr>
          <p:spPr bwMode="auto">
            <a:xfrm rot="16200000" flipH="1">
              <a:off x="2171401" y="3651606"/>
              <a:ext cx="1320165" cy="127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 name="AutoShape 16"/>
            <p:cNvCxnSpPr>
              <a:cxnSpLocks noChangeShapeType="1"/>
              <a:endCxn id="28" idx="5"/>
            </p:cNvCxnSpPr>
            <p:nvPr/>
          </p:nvCxnSpPr>
          <p:spPr bwMode="auto">
            <a:xfrm>
              <a:off x="1188897" y="3053715"/>
              <a:ext cx="1680105" cy="135290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 name="AutoShape 17"/>
            <p:cNvCxnSpPr>
              <a:cxnSpLocks noChangeShapeType="1"/>
              <a:stCxn id="29" idx="3"/>
              <a:endCxn id="27" idx="7"/>
            </p:cNvCxnSpPr>
            <p:nvPr/>
          </p:nvCxnSpPr>
          <p:spPr bwMode="auto">
            <a:xfrm rot="5400000">
              <a:off x="1416425" y="2951775"/>
              <a:ext cx="1241584" cy="1510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 name="AutoShape 18"/>
            <p:cNvCxnSpPr>
              <a:cxnSpLocks noChangeShapeType="1"/>
              <a:endCxn id="28" idx="6"/>
            </p:cNvCxnSpPr>
            <p:nvPr/>
          </p:nvCxnSpPr>
          <p:spPr bwMode="auto">
            <a:xfrm flipV="1">
              <a:off x="1249945" y="4367332"/>
              <a:ext cx="1635590" cy="654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 name="AutoShape 19"/>
            <p:cNvCxnSpPr>
              <a:cxnSpLocks noChangeShapeType="1"/>
            </p:cNvCxnSpPr>
            <p:nvPr/>
          </p:nvCxnSpPr>
          <p:spPr bwMode="auto">
            <a:xfrm rot="16200000" flipH="1">
              <a:off x="2013669" y="3610157"/>
              <a:ext cx="1310" cy="1528756"/>
            </a:xfrm>
            <a:prstGeom prst="curvedConnector3">
              <a:avLst>
                <a:gd name="adj1" fmla="val 16500005"/>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20"/>
            <p:cNvCxnSpPr>
              <a:cxnSpLocks noChangeShapeType="1"/>
            </p:cNvCxnSpPr>
            <p:nvPr/>
          </p:nvCxnSpPr>
          <p:spPr bwMode="auto">
            <a:xfrm rot="5400000" flipV="1">
              <a:off x="2013669" y="3610157"/>
              <a:ext cx="1310" cy="1528756"/>
            </a:xfrm>
            <a:prstGeom prst="curvedConnector3">
              <a:avLst>
                <a:gd name="adj1" fmla="val -16500005"/>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 name="AutoShape 23"/>
            <p:cNvCxnSpPr>
              <a:cxnSpLocks noChangeShapeType="1"/>
            </p:cNvCxnSpPr>
            <p:nvPr/>
          </p:nvCxnSpPr>
          <p:spPr bwMode="auto">
            <a:xfrm rot="10800000" flipH="1" flipV="1">
              <a:off x="1188897" y="3022283"/>
              <a:ext cx="1272" cy="1320165"/>
            </a:xfrm>
            <a:prstGeom prst="curvedConnector3">
              <a:avLst>
                <a:gd name="adj1" fmla="val -14400005"/>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24"/>
            <p:cNvCxnSpPr>
              <a:cxnSpLocks noChangeShapeType="1"/>
              <a:stCxn id="29" idx="6"/>
              <a:endCxn id="30" idx="2"/>
            </p:cNvCxnSpPr>
            <p:nvPr/>
          </p:nvCxnSpPr>
          <p:spPr bwMode="auto">
            <a:xfrm>
              <a:off x="2885536" y="3047167"/>
              <a:ext cx="1477882" cy="130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1" name="AutoShape 28"/>
            <p:cNvCxnSpPr>
              <a:cxnSpLocks noChangeShapeType="1"/>
            </p:cNvCxnSpPr>
            <p:nvPr/>
          </p:nvCxnSpPr>
          <p:spPr bwMode="auto">
            <a:xfrm flipH="1">
              <a:off x="2776157" y="3053715"/>
              <a:ext cx="115738" cy="1310"/>
            </a:xfrm>
            <a:prstGeom prst="curvedConnector5">
              <a:avLst>
                <a:gd name="adj1" fmla="val -100000"/>
                <a:gd name="adj2" fmla="val -21600009"/>
                <a:gd name="adj3" fmla="val 200000"/>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22" name="Text Box 30"/>
            <p:cNvSpPr txBox="1">
              <a:spLocks noChangeArrowheads="1"/>
            </p:cNvSpPr>
            <p:nvPr/>
          </p:nvSpPr>
          <p:spPr bwMode="auto">
            <a:xfrm>
              <a:off x="4302369" y="2550795"/>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c</a:t>
              </a:r>
            </a:p>
          </p:txBody>
        </p:sp>
        <p:sp>
          <p:nvSpPr>
            <p:cNvPr id="23" name="Text Box 31"/>
            <p:cNvSpPr txBox="1">
              <a:spLocks noChangeArrowheads="1"/>
            </p:cNvSpPr>
            <p:nvPr/>
          </p:nvSpPr>
          <p:spPr bwMode="auto">
            <a:xfrm>
              <a:off x="888976" y="4227195"/>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cs typeface="Times New Roman" pitchFamily="18" charset="0"/>
                </a:rPr>
                <a:t>e</a:t>
              </a:r>
            </a:p>
          </p:txBody>
        </p:sp>
        <p:sp>
          <p:nvSpPr>
            <p:cNvPr id="24" name="Text Box 32"/>
            <p:cNvSpPr txBox="1">
              <a:spLocks noChangeArrowheads="1"/>
            </p:cNvSpPr>
            <p:nvPr/>
          </p:nvSpPr>
          <p:spPr bwMode="auto">
            <a:xfrm>
              <a:off x="2912950" y="4150995"/>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cs typeface="Times New Roman" pitchFamily="18" charset="0"/>
                </a:rPr>
                <a:t>d</a:t>
              </a:r>
            </a:p>
          </p:txBody>
        </p:sp>
        <p:sp>
          <p:nvSpPr>
            <p:cNvPr id="26" name="Oval 4"/>
            <p:cNvSpPr>
              <a:spLocks noChangeArrowheads="1"/>
            </p:cNvSpPr>
            <p:nvPr/>
          </p:nvSpPr>
          <p:spPr bwMode="auto">
            <a:xfrm>
              <a:off x="1127848" y="2990850"/>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7" name="Oval 4"/>
            <p:cNvSpPr>
              <a:spLocks noChangeArrowheads="1"/>
            </p:cNvSpPr>
            <p:nvPr/>
          </p:nvSpPr>
          <p:spPr bwMode="auto">
            <a:xfrm>
              <a:off x="1188897" y="4311015"/>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8" name="Oval 4"/>
            <p:cNvSpPr>
              <a:spLocks noChangeArrowheads="1"/>
            </p:cNvSpPr>
            <p:nvPr/>
          </p:nvSpPr>
          <p:spPr bwMode="auto">
            <a:xfrm>
              <a:off x="2776157" y="4311015"/>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9" name="Oval 4"/>
            <p:cNvSpPr>
              <a:spLocks noChangeArrowheads="1"/>
            </p:cNvSpPr>
            <p:nvPr/>
          </p:nvSpPr>
          <p:spPr bwMode="auto">
            <a:xfrm>
              <a:off x="2776157" y="2990850"/>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30" name="Oval 4"/>
            <p:cNvSpPr>
              <a:spLocks noChangeArrowheads="1"/>
            </p:cNvSpPr>
            <p:nvPr/>
          </p:nvSpPr>
          <p:spPr bwMode="auto">
            <a:xfrm>
              <a:off x="4363418" y="2990850"/>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2" name="TextBox 1"/>
              <p:cNvSpPr txBox="1"/>
              <p:nvPr/>
            </p:nvSpPr>
            <p:spPr>
              <a:xfrm>
                <a:off x="2895600" y="4031287"/>
                <a:ext cx="1139864" cy="7693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a:rPr>
                          </m:ctrlPr>
                        </m:naryPr>
                        <m:sub>
                          <m:r>
                            <m:rPr>
                              <m:brk m:alnAt="7"/>
                            </m:rPr>
                            <a:rPr lang="en-US" i="1" smtClean="0">
                              <a:latin typeface="Cambria Math"/>
                              <a:ea typeface="Cambria Math"/>
                            </a:rPr>
                            <m:t>∈</m:t>
                          </m:r>
                          <m:r>
                            <a:rPr lang="en-US" b="0" i="1" smtClean="0">
                              <a:latin typeface="Cambria Math"/>
                              <a:ea typeface="Cambria Math"/>
                            </a:rPr>
                            <m:t> </m:t>
                          </m:r>
                          <m:r>
                            <a:rPr lang="en-US" b="0" i="1" smtClean="0">
                              <a:latin typeface="Cambria Math"/>
                              <a:ea typeface="Cambria Math"/>
                            </a:rPr>
                            <m:t>𝑉</m:t>
                          </m:r>
                        </m:sub>
                        <m:sup/>
                        <m:e>
                          <m:r>
                            <m:rPr>
                              <m:sty m:val="p"/>
                            </m:rPr>
                            <a:rPr lang="en-US" b="0" i="0" smtClean="0">
                              <a:latin typeface="Cambria Math"/>
                            </a:rPr>
                            <m:t>deg</m:t>
                          </m:r>
                          <m:r>
                            <a:rPr lang="en-US" b="0" i="1" smtClean="0">
                              <a:latin typeface="Cambria Math"/>
                            </a:rPr>
                            <m:t>⁡()</m:t>
                          </m:r>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4031287"/>
                <a:ext cx="1139864" cy="769313"/>
              </a:xfrm>
              <a:prstGeom prst="rect">
                <a:avLst/>
              </a:prstGeom>
              <a:blipFill rotWithShape="1">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5165</TotalTime>
  <Words>6865</Words>
  <Application>Microsoft Office PowerPoint</Application>
  <PresentationFormat>On-screen Show (4:3)</PresentationFormat>
  <Paragraphs>1649</Paragraphs>
  <Slides>65</Slides>
  <Notes>4</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65</vt:i4>
      </vt:variant>
    </vt:vector>
  </HeadingPairs>
  <TitlesOfParts>
    <vt:vector size="69" baseType="lpstr">
      <vt:lpstr>Office Theme</vt:lpstr>
      <vt:lpstr>1_Office Theme</vt:lpstr>
      <vt:lpstr>方程式</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dc:creator>
  <cp:lastModifiedBy>julia</cp:lastModifiedBy>
  <cp:revision>354</cp:revision>
  <dcterms:modified xsi:type="dcterms:W3CDTF">2018-05-07T13:44:26Z</dcterms:modified>
</cp:coreProperties>
</file>