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39"/>
  </p:notesMasterIdLst>
  <p:sldIdLst>
    <p:sldId id="321" r:id="rId2"/>
    <p:sldId id="540" r:id="rId3"/>
    <p:sldId id="541" r:id="rId4"/>
    <p:sldId id="542" r:id="rId5"/>
    <p:sldId id="558" r:id="rId6"/>
    <p:sldId id="543" r:id="rId7"/>
    <p:sldId id="544" r:id="rId8"/>
    <p:sldId id="546" r:id="rId9"/>
    <p:sldId id="559" r:id="rId10"/>
    <p:sldId id="547" r:id="rId11"/>
    <p:sldId id="398" r:id="rId12"/>
    <p:sldId id="538" r:id="rId13"/>
    <p:sldId id="322" r:id="rId14"/>
    <p:sldId id="495" r:id="rId15"/>
    <p:sldId id="386" r:id="rId16"/>
    <p:sldId id="403" r:id="rId17"/>
    <p:sldId id="404" r:id="rId18"/>
    <p:sldId id="560" r:id="rId19"/>
    <p:sldId id="561" r:id="rId20"/>
    <p:sldId id="329" r:id="rId21"/>
    <p:sldId id="548" r:id="rId22"/>
    <p:sldId id="387" r:id="rId23"/>
    <p:sldId id="409" r:id="rId24"/>
    <p:sldId id="410" r:id="rId25"/>
    <p:sldId id="383" r:id="rId26"/>
    <p:sldId id="506" r:id="rId27"/>
    <p:sldId id="505" r:id="rId28"/>
    <p:sldId id="508" r:id="rId29"/>
    <p:sldId id="509" r:id="rId30"/>
    <p:sldId id="510" r:id="rId31"/>
    <p:sldId id="511" r:id="rId32"/>
    <p:sldId id="553" r:id="rId33"/>
    <p:sldId id="512" r:id="rId34"/>
    <p:sldId id="555" r:id="rId35"/>
    <p:sldId id="556" r:id="rId36"/>
    <p:sldId id="557" r:id="rId37"/>
    <p:sldId id="562" r:id="rId3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0" autoAdjust="0"/>
    <p:restoredTop sz="99467" autoAdjust="0"/>
  </p:normalViewPr>
  <p:slideViewPr>
    <p:cSldViewPr snapToGrid="0">
      <p:cViewPr>
        <p:scale>
          <a:sx n="80" d="100"/>
          <a:sy n="80" d="100"/>
        </p:scale>
        <p:origin x="-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2.1.2.1</a:t>
            </a:r>
            <a:r>
              <a:rPr lang="en-US" baseline="0" dirty="0" smtClean="0"/>
              <a:t> Access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2.2.1.1 Device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2.2.1.2 </a:t>
            </a:r>
            <a:r>
              <a:rPr lang="en-US" sz="1200" dirty="0" smtClean="0"/>
              <a:t>Configure</a:t>
            </a:r>
            <a:r>
              <a:rPr lang="en-US" sz="1200" baseline="0" dirty="0" smtClean="0"/>
              <a:t> Hostnames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2.2.2.1</a:t>
            </a:r>
            <a:r>
              <a:rPr lang="en-US" sz="1200" baseline="0" dirty="0" smtClean="0"/>
              <a:t> Secure Device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2.2.2.2</a:t>
            </a:r>
            <a:r>
              <a:rPr lang="en-US" sz="1200" baseline="0" dirty="0" smtClean="0"/>
              <a:t> Configure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2.2.2.2</a:t>
            </a:r>
            <a:r>
              <a:rPr lang="en-US" sz="1200" baseline="0" dirty="0" smtClean="0"/>
              <a:t> Configure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2.2.2.2</a:t>
            </a:r>
            <a:r>
              <a:rPr lang="en-US" sz="1200" baseline="0" dirty="0" smtClean="0"/>
              <a:t> Configure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2.2.2.3</a:t>
            </a:r>
            <a:r>
              <a:rPr lang="en-US" baseline="0" dirty="0" smtClean="0"/>
              <a:t> Encrypt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2.2.2.4</a:t>
            </a:r>
            <a:r>
              <a:rPr lang="en-US" baseline="0" dirty="0" smtClean="0"/>
              <a:t> Banner Messages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2.2.2.5 </a:t>
            </a:r>
            <a:r>
              <a:rPr lang="en-US" b="0" dirty="0" smtClean="0"/>
              <a:t>Syntax Checker - Limiting Access to a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2.2.3.1</a:t>
            </a:r>
            <a:r>
              <a:rPr lang="en-US" baseline="0" dirty="0" smtClean="0"/>
              <a:t> Save the Running Configuration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2.2.3.2 Video Tutorial: Alter</a:t>
            </a:r>
            <a:r>
              <a:rPr lang="en-US" baseline="0" dirty="0" smtClean="0"/>
              <a:t> the Running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2.1.3.2</a:t>
            </a:r>
            <a:r>
              <a:rPr lang="en-US" baseline="0" dirty="0" smtClean="0"/>
              <a:t> Primary Command Modes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2.3.1.1 IP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2.3.1.2</a:t>
            </a:r>
            <a:r>
              <a:rPr lang="en-US" baseline="0" dirty="0" smtClean="0"/>
              <a:t> Interfaces and Ports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2.3.2.1</a:t>
            </a:r>
            <a:r>
              <a:rPr lang="en-US" baseline="0" dirty="0" smtClean="0"/>
              <a:t> Manual IP Address Configuration for End Devices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2.3.2.2</a:t>
            </a:r>
            <a:r>
              <a:rPr lang="en-US" baseline="0" dirty="0" smtClean="0"/>
              <a:t> Automatic IP Address Configuration for End Devices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2.3.2.2</a:t>
            </a:r>
            <a:r>
              <a:rPr lang="en-US" baseline="0" dirty="0" smtClean="0"/>
              <a:t> Automatic IP Address Configuration for End Devices (Cont.)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2.3.2.3</a:t>
            </a:r>
            <a:r>
              <a:rPr lang="en-US" baseline="0" dirty="0" smtClean="0"/>
              <a:t> Switch Virtual Interface Configuration</a:t>
            </a:r>
          </a:p>
          <a:p>
            <a:r>
              <a:rPr lang="en-US" dirty="0" smtClean="0"/>
              <a:t>2.3.2.4</a:t>
            </a:r>
            <a:r>
              <a:rPr lang="en-US" baseline="0" dirty="0" smtClean="0"/>
              <a:t> Syntax Checker – Configuring a Switch Virtual Interface</a:t>
            </a:r>
          </a:p>
          <a:p>
            <a:r>
              <a:rPr lang="en-US" dirty="0" smtClean="0"/>
              <a:t>2.3.2.5</a:t>
            </a:r>
            <a:r>
              <a:rPr lang="en-US" baseline="0" dirty="0" smtClean="0"/>
              <a:t>  Packet Tracer – Implementing Basic Connectivity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2.3.3.1</a:t>
            </a:r>
            <a:r>
              <a:rPr lang="en-US" baseline="0" dirty="0" smtClean="0"/>
              <a:t>  Interface Addressing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2.3.3.2</a:t>
            </a:r>
            <a:r>
              <a:rPr lang="en-US" baseline="0" dirty="0" smtClean="0"/>
              <a:t>  End-to-End Connectivity Test</a:t>
            </a:r>
          </a:p>
          <a:p>
            <a:r>
              <a:rPr lang="en-US" baseline="0" dirty="0" smtClean="0"/>
              <a:t>2.3.3.3 Lab – Building a Simple Network</a:t>
            </a:r>
          </a:p>
          <a:p>
            <a:r>
              <a:rPr lang="en-US" baseline="0" dirty="0" smtClean="0"/>
              <a:t>2.3.3.4 Lab – Configuring a Switch Management Address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2.4.1.1</a:t>
            </a:r>
            <a:r>
              <a:rPr lang="en-US" b="0" baseline="0" dirty="0" smtClean="0"/>
              <a:t> </a:t>
            </a:r>
            <a:r>
              <a:rPr lang="en-US" b="0" dirty="0" smtClean="0"/>
              <a:t>Class Activity - Tutor 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2.4.1.2 </a:t>
            </a:r>
            <a:r>
              <a:rPr lang="sv-SE" b="0" dirty="0" smtClean="0"/>
              <a:t>Packet Tracer - Skills Integration Challenge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2.4.1.3 Chapter 2: Configure a Network Operating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2.1.3.3</a:t>
            </a:r>
            <a:r>
              <a:rPr lang="en-US" baseline="0" dirty="0" smtClean="0"/>
              <a:t> Configuration Command Modes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2.1.3.4 Navigate Between IOS Modes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2.1.3.4 Navigate Between IOS Modes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2.1.4.1 Basic IOS Command Structure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2.1.4.3</a:t>
            </a:r>
            <a:r>
              <a:rPr lang="en-US" baseline="0" dirty="0" smtClean="0"/>
              <a:t> IOS Help Features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2.1.4.3</a:t>
            </a:r>
            <a:r>
              <a:rPr lang="en-US" baseline="0" dirty="0" smtClean="0"/>
              <a:t> IOS Help Features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2.1.4.4</a:t>
            </a:r>
            <a:r>
              <a:rPr lang="en-US" baseline="0" dirty="0" smtClean="0"/>
              <a:t> Hotkeys and Shortcuts</a:t>
            </a:r>
          </a:p>
          <a:p>
            <a:r>
              <a:rPr lang="en-US" sz="1200" baseline="0" dirty="0" smtClean="0"/>
              <a:t>2.1.4.5 Video Demonstration – Hotkeys and Shortcuts</a:t>
            </a:r>
          </a:p>
          <a:p>
            <a:r>
              <a:rPr lang="en-US" sz="1200" baseline="0" dirty="0" smtClean="0"/>
              <a:t>2.1.4.6  Packet Tracer – Navigating the IOS</a:t>
            </a:r>
          </a:p>
          <a:p>
            <a:r>
              <a:rPr lang="en-US" sz="1200" baseline="0" dirty="0" smtClean="0"/>
              <a:t>2.1.4.7 Lab – Establishing a Console Session with </a:t>
            </a:r>
            <a:r>
              <a:rPr lang="en-US" sz="1200" baseline="0" dirty="0" err="1" smtClean="0"/>
              <a:t>Tera</a:t>
            </a:r>
            <a:r>
              <a:rPr lang="en-US" sz="1200" baseline="0" dirty="0" smtClean="0"/>
              <a:t> Term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Access Methods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40" y="964500"/>
            <a:ext cx="283177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64500"/>
            <a:ext cx="2831770" cy="337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971801"/>
            <a:ext cx="2835587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7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Hotkeys and Shortcuts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599" y="1344168"/>
            <a:ext cx="8857211" cy="4965192"/>
          </a:xfrm>
        </p:spPr>
        <p:txBody>
          <a:bodyPr/>
          <a:lstStyle/>
          <a:p>
            <a:pPr>
              <a:defRPr/>
            </a:pPr>
            <a:r>
              <a:rPr lang="en-US" sz="2000" b="1" dirty="0"/>
              <a:t>Tab</a:t>
            </a:r>
            <a:r>
              <a:rPr lang="en-US" sz="2000" dirty="0"/>
              <a:t> </a:t>
            </a:r>
            <a:r>
              <a:rPr lang="en-US" sz="2000" b="1" dirty="0"/>
              <a:t> – </a:t>
            </a:r>
            <a:r>
              <a:rPr lang="en-US" sz="2000" dirty="0" smtClean="0"/>
              <a:t>Completes </a:t>
            </a:r>
            <a:r>
              <a:rPr lang="en-US" sz="2000" dirty="0"/>
              <a:t>the remainder of a partially typed command or keyword</a:t>
            </a:r>
          </a:p>
          <a:p>
            <a:pPr>
              <a:defRPr/>
            </a:pPr>
            <a:r>
              <a:rPr lang="en-US" sz="2000" b="1" dirty="0" smtClean="0"/>
              <a:t>Ctrl-R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Redisplays a line</a:t>
            </a:r>
          </a:p>
          <a:p>
            <a:pPr>
              <a:defRPr/>
            </a:pPr>
            <a:r>
              <a:rPr lang="en-US" sz="2000" b="1" dirty="0"/>
              <a:t>Ctrl-A – </a:t>
            </a:r>
            <a:r>
              <a:rPr lang="en-US" sz="2000" dirty="0"/>
              <a:t>Moves cursor to the beginning of the line</a:t>
            </a:r>
          </a:p>
          <a:p>
            <a:pPr>
              <a:defRPr/>
            </a:pPr>
            <a:r>
              <a:rPr lang="en-US" sz="2000" b="1" dirty="0" smtClean="0"/>
              <a:t>Ctrl-Z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Exits configuration mode and returns to user EXEC</a:t>
            </a:r>
          </a:p>
          <a:p>
            <a:pPr>
              <a:defRPr/>
            </a:pPr>
            <a:r>
              <a:rPr lang="en-US" sz="2000" b="1" dirty="0"/>
              <a:t>Down </a:t>
            </a:r>
            <a:r>
              <a:rPr lang="en-US" sz="2000" b="1" dirty="0" smtClean="0"/>
              <a:t>Arrow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Allows the user to scroll forward through former commands</a:t>
            </a:r>
          </a:p>
          <a:p>
            <a:pPr>
              <a:defRPr/>
            </a:pPr>
            <a:r>
              <a:rPr lang="en-US" sz="2000" b="1" dirty="0"/>
              <a:t>Up </a:t>
            </a:r>
            <a:r>
              <a:rPr lang="en-US" sz="2000" b="1" dirty="0" smtClean="0"/>
              <a:t>Arrow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Allows the user to scroll backward through former commands</a:t>
            </a:r>
          </a:p>
          <a:p>
            <a:pPr>
              <a:defRPr/>
            </a:pPr>
            <a:r>
              <a:rPr lang="en-US" sz="2000" b="1" dirty="0" smtClean="0"/>
              <a:t>Ctrl-Shift-6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Allows the user to interrupt an IOS process such as </a:t>
            </a:r>
            <a:r>
              <a:rPr lang="en-US" sz="2000" b="1" dirty="0"/>
              <a:t>ping </a:t>
            </a:r>
            <a:r>
              <a:rPr lang="en-US" sz="2000" dirty="0"/>
              <a:t>or </a:t>
            </a:r>
            <a:r>
              <a:rPr lang="en-US" sz="2000" b="1" dirty="0"/>
              <a:t>traceroute. </a:t>
            </a:r>
            <a:endParaRPr lang="en-US" sz="2000" dirty="0"/>
          </a:p>
          <a:p>
            <a:pPr>
              <a:defRPr/>
            </a:pPr>
            <a:r>
              <a:rPr lang="en-US" sz="2000" b="1" dirty="0" smtClean="0"/>
              <a:t>Ctrl-C </a:t>
            </a:r>
            <a:r>
              <a:rPr lang="en-US" sz="2000" b="1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Aborts the current command and exits the configuration mode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2254276" y="1740568"/>
            <a:ext cx="8343770" cy="5048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ja-JP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389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2.2:</a:t>
            </a:r>
            <a:br>
              <a:rPr lang="en-US" sz="4000" dirty="0" smtClean="0"/>
            </a:br>
            <a:r>
              <a:rPr lang="en-US" sz="4000" dirty="0" smtClean="0"/>
              <a:t>Basic Device Configuration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/>
              <a:t>Configure hostnames on a Cisco IOS device using the CLI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Use Cisco IOS commands to limit access to device configurations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Use IOS commands to save the running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5046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2.2.1:</a:t>
            </a:r>
            <a:br>
              <a:rPr lang="en-US" sz="2800" dirty="0" smtClean="0"/>
            </a:br>
            <a:r>
              <a:rPr lang="en-US" sz="2800" dirty="0" smtClean="0"/>
              <a:t>Hostnames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2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Device Names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27461" y="1130599"/>
            <a:ext cx="4387414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Guidelines to Choose a Hostname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6" y="1604963"/>
            <a:ext cx="3668224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47" y="2170309"/>
            <a:ext cx="4083852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714875" y="1704837"/>
            <a:ext cx="3242643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Configuring Device Names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62547" y="5336824"/>
            <a:ext cx="4266660" cy="7848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75000"/>
              </a:lnSpc>
            </a:pPr>
            <a:r>
              <a:rPr lang="en-US" sz="2000" dirty="0">
                <a:solidFill>
                  <a:srgbClr val="435153"/>
                </a:solidFill>
                <a:latin typeface="+mj-lt"/>
              </a:rPr>
              <a:t>Hostnames allow devices to be identified by network administrators over a network or the Internet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7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Configure Hostnames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3" y="2541319"/>
            <a:ext cx="5304123" cy="116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2.2.2:</a:t>
            </a:r>
            <a:br>
              <a:rPr lang="en-US" sz="2800" dirty="0" smtClean="0"/>
            </a:br>
            <a:r>
              <a:rPr lang="en-US" sz="2800" dirty="0" smtClean="0"/>
              <a:t>Limit Access to Device Configurations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4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r>
              <a:rPr lang="en-US" sz="3200" dirty="0"/>
              <a:t>Secure Device Access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305391"/>
            <a:ext cx="3657600" cy="454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05" y="1305391"/>
            <a:ext cx="3657600" cy="454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8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Configure Passwords</a:t>
            </a:r>
            <a:endParaRPr 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76325"/>
            <a:ext cx="5105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905125"/>
            <a:ext cx="5105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62425"/>
            <a:ext cx="5105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3972393" y="1218445"/>
            <a:ext cx="4866807" cy="670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Privileged EXEC Password Example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210175" y="3500678"/>
            <a:ext cx="393382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User EXEC Password Example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210175" y="5474552"/>
            <a:ext cx="374332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VTY Line Password Example</a:t>
            </a:r>
          </a:p>
        </p:txBody>
      </p:sp>
    </p:spTree>
    <p:extLst>
      <p:ext uri="{BB962C8B-B14F-4D97-AF65-F5344CB8AC3E}">
        <p14:creationId xmlns:p14="http://schemas.microsoft.com/office/powerpoint/2010/main" val="34398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Configure Passwords (cont.)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405745"/>
            <a:ext cx="8577072" cy="1903614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000" dirty="0">
                <a:cs typeface="Arial" charset="0"/>
              </a:rPr>
              <a:t>Use the </a:t>
            </a:r>
            <a:r>
              <a:rPr lang="en-US" sz="2000" b="1" dirty="0">
                <a:cs typeface="Arial" charset="0"/>
              </a:rPr>
              <a:t>enable secret </a:t>
            </a:r>
            <a:r>
              <a:rPr lang="en-US" sz="2000" dirty="0">
                <a:cs typeface="Arial" charset="0"/>
              </a:rPr>
              <a:t>command, not the older </a:t>
            </a:r>
            <a:r>
              <a:rPr lang="en-US" sz="2000" b="1" dirty="0">
                <a:cs typeface="Arial" charset="0"/>
              </a:rPr>
              <a:t>enable</a:t>
            </a:r>
            <a:r>
              <a:rPr lang="en-US" sz="2000" dirty="0">
                <a:cs typeface="Arial" charset="0"/>
              </a:rPr>
              <a:t> password command.</a:t>
            </a:r>
          </a:p>
          <a:p>
            <a:pPr>
              <a:lnSpc>
                <a:spcPct val="75000"/>
              </a:lnSpc>
            </a:pPr>
            <a:r>
              <a:rPr lang="en-US" sz="2000" dirty="0">
                <a:cs typeface="Arial" charset="0"/>
              </a:rPr>
              <a:t>The</a:t>
            </a:r>
            <a:r>
              <a:rPr lang="en-US" sz="2000" b="1" dirty="0">
                <a:cs typeface="Arial" charset="0"/>
              </a:rPr>
              <a:t> enable secret</a:t>
            </a:r>
            <a:r>
              <a:rPr lang="en-US" sz="2000" dirty="0">
                <a:cs typeface="Arial" charset="0"/>
              </a:rPr>
              <a:t>  command provides greater security because the password is encrypted</a:t>
            </a:r>
            <a:r>
              <a:rPr lang="en-US" sz="2000" dirty="0" smtClean="0">
                <a:cs typeface="Arial" charset="0"/>
              </a:rPr>
              <a:t>.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23" y="1591296"/>
            <a:ext cx="6122963" cy="242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4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Configure Passwords (cont.)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3883835"/>
            <a:ext cx="8577072" cy="246708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/>
              <a:t>Console port must be </a:t>
            </a:r>
            <a:r>
              <a:rPr lang="en-US" sz="2000" dirty="0" smtClean="0"/>
              <a:t>secured.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000" dirty="0" smtClean="0"/>
              <a:t>Reduces </a:t>
            </a:r>
            <a:r>
              <a:rPr lang="en-US" sz="2000" dirty="0"/>
              <a:t>the chance of unauthorized personnel physically plugging a cable into the device and gaining device </a:t>
            </a:r>
            <a:r>
              <a:rPr lang="en-US" sz="2000" dirty="0" smtClean="0"/>
              <a:t>access.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 smtClean="0"/>
              <a:t>VTY </a:t>
            </a:r>
            <a:r>
              <a:rPr lang="en-US" sz="2000" dirty="0"/>
              <a:t>lines allow access to a Cisco device via </a:t>
            </a:r>
            <a:r>
              <a:rPr lang="en-US" sz="2000" dirty="0" smtClean="0"/>
              <a:t>Telnet.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000" dirty="0" smtClean="0"/>
              <a:t>The number </a:t>
            </a:r>
            <a:r>
              <a:rPr lang="en-US" sz="2000" dirty="0"/>
              <a:t>of </a:t>
            </a:r>
            <a:r>
              <a:rPr lang="en-US" sz="2000" dirty="0" smtClean="0"/>
              <a:t>VTY </a:t>
            </a:r>
            <a:r>
              <a:rPr lang="en-US" sz="2000" dirty="0"/>
              <a:t>lines supported varies with the type of device and the IOS </a:t>
            </a:r>
            <a:r>
              <a:rPr lang="en-US" sz="2000" dirty="0" smtClean="0"/>
              <a:t>version.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01" y="1460664"/>
            <a:ext cx="5961577" cy="217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0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Primary Command Modes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7" y="2047874"/>
            <a:ext cx="7907727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63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Encrypt Passwords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34792" y="1144655"/>
            <a:ext cx="2867892" cy="5173017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>
                <a:cs typeface="Arial" pitchFamily="34" charset="0"/>
              </a:rPr>
              <a:t>service password-encryption</a:t>
            </a:r>
            <a:endParaRPr lang="en-US" sz="2000" dirty="0">
              <a:cs typeface="Arial" pitchFamily="34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sz="2000" dirty="0"/>
              <a:t>Prevents passwords from showing up as plain text when viewing the </a:t>
            </a:r>
            <a:r>
              <a:rPr lang="en-US" sz="2000" dirty="0" smtClean="0"/>
              <a:t>configuration.</a:t>
            </a:r>
            <a:r>
              <a:rPr lang="en-US" sz="2000" dirty="0"/>
              <a:t> </a:t>
            </a:r>
            <a:r>
              <a:rPr lang="en-US" sz="2000" b="1" dirty="0"/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sz="2000" dirty="0"/>
              <a:t>Purpose of this command is to keep unauthorized individuals from viewing passwords in the configuration file.</a:t>
            </a:r>
          </a:p>
          <a:p>
            <a:pPr>
              <a:lnSpc>
                <a:spcPct val="75000"/>
              </a:lnSpc>
              <a:defRPr/>
            </a:pPr>
            <a:r>
              <a:rPr lang="en-US" sz="2000" dirty="0" smtClean="0"/>
              <a:t>After this command is applied</a:t>
            </a:r>
            <a:r>
              <a:rPr lang="en-US" sz="2000" dirty="0"/>
              <a:t>, removing the encryption service does not reverse the encryption</a:t>
            </a:r>
            <a:endParaRPr lang="en-US" altLang="ja-JP" sz="2000" dirty="0">
              <a:ea typeface="ＭＳ Ｐゴシック" pitchFamily="34" charset="-128"/>
            </a:endParaRPr>
          </a:p>
          <a:p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5"/>
          <a:stretch/>
        </p:blipFill>
        <p:spPr bwMode="auto">
          <a:xfrm>
            <a:off x="540079" y="1352207"/>
            <a:ext cx="54559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8911168" y="799954"/>
            <a:ext cx="2365375" cy="5340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en-US" altLang="ja-JP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3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Banner Messages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660370"/>
            <a:ext cx="3268663" cy="4022591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000" dirty="0" smtClean="0">
                <a:cs typeface="Arial" charset="0"/>
              </a:rPr>
              <a:t>These are an important </a:t>
            </a:r>
            <a:r>
              <a:rPr lang="en-US" sz="2000" dirty="0">
                <a:cs typeface="Arial" charset="0"/>
              </a:rPr>
              <a:t>part of the legal process in the event that someone is prosecuted for breaking into a </a:t>
            </a:r>
            <a:r>
              <a:rPr lang="en-US" sz="2000" dirty="0" smtClean="0">
                <a:cs typeface="Arial" charset="0"/>
              </a:rPr>
              <a:t>device.</a:t>
            </a:r>
            <a:endParaRPr lang="en-US" sz="2000" dirty="0">
              <a:cs typeface="Arial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cs typeface="Arial" charset="0"/>
              </a:rPr>
              <a:t>Wording that implies that a login is "welcome" or "invited" is not </a:t>
            </a:r>
            <a:r>
              <a:rPr lang="en-US" sz="2000" dirty="0" smtClean="0">
                <a:cs typeface="Arial" charset="0"/>
              </a:rPr>
              <a:t>appropriate.</a:t>
            </a:r>
            <a:endParaRPr lang="en-US" sz="2000" dirty="0">
              <a:cs typeface="Arial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cs typeface="Arial" charset="0"/>
              </a:rPr>
              <a:t>Often used for legal notification because it is displayed to all connected </a:t>
            </a:r>
            <a:r>
              <a:rPr lang="en-US" sz="2000" dirty="0" smtClean="0">
                <a:cs typeface="Arial" charset="0"/>
              </a:rPr>
              <a:t>terminals.</a:t>
            </a:r>
            <a:endParaRPr lang="en-US" sz="2000" dirty="0">
              <a:cs typeface="Arial" charset="0"/>
            </a:endParaRPr>
          </a:p>
          <a:p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07" y="1421844"/>
            <a:ext cx="53625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7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2.2.3:</a:t>
            </a:r>
            <a:br>
              <a:rPr lang="en-US" sz="2800" dirty="0" smtClean="0"/>
            </a:br>
            <a:r>
              <a:rPr lang="en-US" sz="2800" dirty="0" smtClean="0"/>
              <a:t>Save Configurations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5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Save the Running Configuration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34100" y="1633728"/>
            <a:ext cx="2842953" cy="4401312"/>
          </a:xfrm>
        </p:spPr>
        <p:txBody>
          <a:bodyPr/>
          <a:lstStyle/>
          <a:p>
            <a:r>
              <a:rPr lang="en-US" sz="1600" b="1" dirty="0">
                <a:solidFill>
                  <a:schemeClr val="bg2"/>
                </a:solidFill>
              </a:rPr>
              <a:t>Startup configuration </a:t>
            </a:r>
            <a:r>
              <a:rPr lang="en-US" sz="1600" dirty="0">
                <a:solidFill>
                  <a:schemeClr val="bg2"/>
                </a:solidFill>
              </a:rPr>
              <a:t>–File stored in NVRAM that contains all of the commands that will be used upon startup or reboot. NVRAM does not lose its contents when the device is powered off</a:t>
            </a:r>
            <a:r>
              <a:rPr lang="en-US" sz="1600" dirty="0" smtClean="0">
                <a:solidFill>
                  <a:schemeClr val="bg2"/>
                </a:solidFill>
              </a:rPr>
              <a:t>.</a:t>
            </a:r>
            <a:endParaRPr lang="en-US" sz="1600" b="1" dirty="0">
              <a:solidFill>
                <a:schemeClr val="bg2"/>
              </a:solidFill>
            </a:endParaRPr>
          </a:p>
          <a:p>
            <a:r>
              <a:rPr lang="en-US" sz="1600" b="1" dirty="0">
                <a:solidFill>
                  <a:schemeClr val="bg2"/>
                </a:solidFill>
              </a:rPr>
              <a:t>Running configuration</a:t>
            </a:r>
            <a:r>
              <a:rPr lang="en-US" sz="1600" dirty="0">
                <a:solidFill>
                  <a:schemeClr val="bg2"/>
                </a:solidFill>
              </a:rPr>
              <a:t> – </a:t>
            </a:r>
            <a:r>
              <a:rPr lang="en-US" sz="1600" dirty="0" smtClean="0">
                <a:solidFill>
                  <a:schemeClr val="bg2"/>
                </a:solidFill>
              </a:rPr>
              <a:t/>
            </a:r>
            <a:br>
              <a:rPr lang="en-US" sz="1600" dirty="0" smtClean="0">
                <a:solidFill>
                  <a:schemeClr val="bg2"/>
                </a:solidFill>
              </a:rPr>
            </a:br>
            <a:r>
              <a:rPr lang="en-US" sz="1600" dirty="0" smtClean="0">
                <a:solidFill>
                  <a:schemeClr val="bg2"/>
                </a:solidFill>
              </a:rPr>
              <a:t>File </a:t>
            </a:r>
            <a:r>
              <a:rPr lang="en-US" sz="1600" dirty="0">
                <a:solidFill>
                  <a:schemeClr val="bg2"/>
                </a:solidFill>
              </a:rPr>
              <a:t>stored in RAM that reflects the current configuration, modifying affects the operation of a Cisco device immediately. RAM loses all of its content when the device is powered off or restarted.</a:t>
            </a:r>
          </a:p>
          <a:p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" y="1616854"/>
            <a:ext cx="5700832" cy="44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4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Alter the Running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Restore the device to its previous configuration by removing the changed commands individually.</a:t>
            </a:r>
          </a:p>
          <a:p>
            <a:r>
              <a:rPr lang="en-US" sz="2000" dirty="0"/>
              <a:t>Copy the startup configuration file to the running configuration with the </a:t>
            </a:r>
            <a:r>
              <a:rPr lang="en-US" sz="2000" b="1" dirty="0"/>
              <a:t>copy startup-</a:t>
            </a:r>
            <a:r>
              <a:rPr lang="en-US" sz="2000" b="1" dirty="0" err="1"/>
              <a:t>config</a:t>
            </a:r>
            <a:r>
              <a:rPr lang="en-US" sz="2000" b="1" dirty="0"/>
              <a:t> running-</a:t>
            </a:r>
            <a:r>
              <a:rPr lang="en-US" sz="2000" b="1" dirty="0" err="1"/>
              <a:t>config</a:t>
            </a:r>
            <a:r>
              <a:rPr lang="en-US" sz="2000" dirty="0"/>
              <a:t> privileged EXEC mode command.</a:t>
            </a:r>
          </a:p>
          <a:p>
            <a:r>
              <a:rPr lang="en-US" sz="2000" dirty="0"/>
              <a:t>Reload the device with the </a:t>
            </a:r>
            <a:r>
              <a:rPr lang="en-US" sz="2000" b="1" dirty="0"/>
              <a:t>reload </a:t>
            </a:r>
            <a:r>
              <a:rPr lang="en-US" sz="2000" dirty="0"/>
              <a:t>command from privileged EXEC mode.</a:t>
            </a:r>
          </a:p>
          <a:p>
            <a:pPr>
              <a:defRPr/>
            </a:pPr>
            <a:r>
              <a:rPr lang="en-US" sz="2000" dirty="0">
                <a:cs typeface="Arial" pitchFamily="34" charset="0"/>
              </a:rPr>
              <a:t>Switch# </a:t>
            </a:r>
            <a:r>
              <a:rPr lang="en-US" sz="2000" b="1" dirty="0">
                <a:cs typeface="Arial" pitchFamily="34" charset="0"/>
              </a:rPr>
              <a:t>reload</a:t>
            </a:r>
            <a:endParaRPr lang="en-US" sz="2000" dirty="0">
              <a:cs typeface="Arial" pitchFamily="34" charset="0"/>
            </a:endParaRPr>
          </a:p>
          <a:p>
            <a:pPr marL="465138" lvl="1" indent="-22225">
              <a:defRPr/>
            </a:pPr>
            <a:r>
              <a:rPr lang="en-US" sz="1600" dirty="0">
                <a:cs typeface="Arial" pitchFamily="34" charset="0"/>
              </a:rPr>
              <a:t>System configuration has been modified. Save? [yes/no]: </a:t>
            </a:r>
            <a:r>
              <a:rPr lang="en-US" sz="1600" b="1" dirty="0">
                <a:cs typeface="Arial" pitchFamily="34" charset="0"/>
              </a:rPr>
              <a:t>n</a:t>
            </a:r>
            <a:endParaRPr lang="en-US" sz="1600" dirty="0">
              <a:cs typeface="Arial" pitchFamily="34" charset="0"/>
            </a:endParaRPr>
          </a:p>
          <a:p>
            <a:pPr marL="465138" lvl="1" indent="-7938">
              <a:defRPr/>
            </a:pPr>
            <a:r>
              <a:rPr lang="en-US" sz="1600" dirty="0">
                <a:cs typeface="Arial" pitchFamily="34" charset="0"/>
              </a:rPr>
              <a:t>Proceed with reload? [confirm]</a:t>
            </a:r>
          </a:p>
          <a:p>
            <a:pPr marL="465138" lvl="1" indent="-7938">
              <a:defRPr/>
            </a:pP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72640"/>
            <a:ext cx="8112125" cy="688368"/>
          </a:xfrm>
        </p:spPr>
        <p:txBody>
          <a:bodyPr/>
          <a:lstStyle/>
          <a:p>
            <a:r>
              <a:rPr lang="en-US" sz="4000" dirty="0" smtClean="0"/>
              <a:t>Section 2.3:</a:t>
            </a:r>
            <a:br>
              <a:rPr lang="en-US" sz="4000" dirty="0" smtClean="0"/>
            </a:br>
            <a:r>
              <a:rPr lang="en-US" sz="4000" dirty="0" smtClean="0"/>
              <a:t>Address Schemes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Chapter Objectives: </a:t>
            </a:r>
          </a:p>
          <a:p>
            <a:r>
              <a:rPr lang="en-US" sz="1800" dirty="0"/>
              <a:t>Explain how devices communicate across network media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Configure a host device with an IP address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Verify connectivity between two end devices.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2.3.1:</a:t>
            </a:r>
            <a:br>
              <a:rPr lang="en-US" sz="2800" dirty="0" smtClean="0"/>
            </a:br>
            <a:r>
              <a:rPr lang="en-US" sz="2800" dirty="0" smtClean="0"/>
              <a:t>Ports and Addresses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66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396590"/>
            <a:ext cx="8588861" cy="838200"/>
          </a:xfrm>
        </p:spPr>
        <p:txBody>
          <a:bodyPr/>
          <a:lstStyle/>
          <a:p>
            <a:r>
              <a:rPr lang="en-US" sz="2800" dirty="0" smtClean="0"/>
              <a:t>IP Addresses</a:t>
            </a:r>
            <a:endParaRPr 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" y="2004635"/>
            <a:ext cx="3450487" cy="430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0" y="2007162"/>
            <a:ext cx="3710804" cy="430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670560" y="1559966"/>
            <a:ext cx="3190876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Connecting End Devices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044440" y="1191195"/>
            <a:ext cx="3634603" cy="7105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Configuring a Static IP Address on a Host</a:t>
            </a:r>
          </a:p>
        </p:txBody>
      </p:sp>
    </p:spTree>
    <p:extLst>
      <p:ext uri="{BB962C8B-B14F-4D97-AF65-F5344CB8AC3E}">
        <p14:creationId xmlns:p14="http://schemas.microsoft.com/office/powerpoint/2010/main" val="12391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Interfaces and Ports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267968"/>
            <a:ext cx="8577072" cy="496519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1800" dirty="0"/>
              <a:t>Network communications depend on end user device interfaces, networking device interfaces, and the cables that connect </a:t>
            </a:r>
            <a:r>
              <a:rPr lang="en-US" sz="1800" dirty="0" smtClean="0"/>
              <a:t>them.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Types of network media include twisted-pair copper cables, fiber-optic cables, coaxial cables, or </a:t>
            </a:r>
            <a:r>
              <a:rPr lang="en-US" sz="1800" dirty="0" smtClean="0"/>
              <a:t>wireless.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Different types of network media have different features and </a:t>
            </a:r>
            <a:r>
              <a:rPr lang="en-US" sz="1800" dirty="0" smtClean="0"/>
              <a:t>benefits.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Ethernet is the most common local area network (LAN) </a:t>
            </a:r>
            <a:r>
              <a:rPr lang="en-US" sz="1800" dirty="0" smtClean="0"/>
              <a:t>technology.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Ethernet ports are found on end user devices, switch devices, and other networking </a:t>
            </a:r>
            <a:r>
              <a:rPr lang="en-US" sz="1800" dirty="0" smtClean="0"/>
              <a:t>devices.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Cisco IOS switches have physical ports for devices to connect to, but </a:t>
            </a:r>
            <a:r>
              <a:rPr lang="en-US" sz="1800" dirty="0" smtClean="0"/>
              <a:t>they also </a:t>
            </a:r>
            <a:r>
              <a:rPr lang="en-US" sz="1800" dirty="0"/>
              <a:t>have one or more switch virtual interfaces (</a:t>
            </a:r>
            <a:r>
              <a:rPr lang="en-US" sz="1800" dirty="0" smtClean="0"/>
              <a:t>SVIs). No </a:t>
            </a:r>
            <a:r>
              <a:rPr lang="en-US" sz="1800" dirty="0"/>
              <a:t>physical hardware on the device </a:t>
            </a:r>
            <a:r>
              <a:rPr lang="en-US" sz="1800" dirty="0" smtClean="0"/>
              <a:t>is associated </a:t>
            </a:r>
            <a:r>
              <a:rPr lang="en-US" sz="1800" dirty="0"/>
              <a:t>with </a:t>
            </a:r>
            <a:r>
              <a:rPr lang="en-US" sz="1800" dirty="0" smtClean="0"/>
              <a:t>it. It is created </a:t>
            </a:r>
            <a:r>
              <a:rPr lang="en-US" sz="1800" dirty="0"/>
              <a:t>in </a:t>
            </a:r>
            <a:r>
              <a:rPr lang="en-US" sz="1800" dirty="0" smtClean="0"/>
              <a:t>software</a:t>
            </a:r>
            <a:r>
              <a:rPr lang="en-US" sz="1800" dirty="0"/>
              <a:t>.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SVI provides a means to remotely manage a switch over a </a:t>
            </a:r>
            <a:r>
              <a:rPr lang="en-US" sz="1800" dirty="0" smtClean="0"/>
              <a:t>network. 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36" y="4850540"/>
            <a:ext cx="201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6" y="5012465"/>
            <a:ext cx="1716088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11" y="4960078"/>
            <a:ext cx="172720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2.3.2:</a:t>
            </a:r>
            <a:br>
              <a:rPr lang="en-US" sz="2800" dirty="0" smtClean="0"/>
            </a:br>
            <a:r>
              <a:rPr lang="en-US" sz="2800" dirty="0" smtClean="0"/>
              <a:t>Configure IP Addressing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4878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Configuration Command Modes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069839"/>
            <a:ext cx="8577072" cy="496519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Global Configuration Mode</a:t>
            </a:r>
          </a:p>
          <a:p>
            <a:pPr marL="342900" indent="-342900"/>
            <a:r>
              <a:rPr lang="en-US" sz="2000" dirty="0" smtClean="0"/>
              <a:t>To </a:t>
            </a:r>
            <a:r>
              <a:rPr lang="en-US" sz="2000" dirty="0"/>
              <a:t>configure the device must enter this mode with</a:t>
            </a:r>
            <a:r>
              <a:rPr lang="en-US" sz="2000" b="1" dirty="0"/>
              <a:t> configure terminal </a:t>
            </a:r>
            <a:r>
              <a:rPr lang="en-US" sz="2000" dirty="0"/>
              <a:t>command  </a:t>
            </a:r>
          </a:p>
          <a:p>
            <a:pPr marL="342900" indent="-342900"/>
            <a:r>
              <a:rPr lang="en-US" sz="2000" dirty="0"/>
              <a:t>Example: </a:t>
            </a:r>
            <a:r>
              <a:rPr lang="en-US" sz="2000" b="1" dirty="0"/>
              <a:t>Switch(</a:t>
            </a:r>
            <a:r>
              <a:rPr lang="en-US" sz="2000" b="1" dirty="0" err="1"/>
              <a:t>config</a:t>
            </a:r>
            <a:r>
              <a:rPr lang="en-US" sz="2000" b="1" dirty="0"/>
              <a:t>)#</a:t>
            </a:r>
            <a:r>
              <a:rPr lang="en-US" sz="2000" dirty="0"/>
              <a:t> </a:t>
            </a:r>
          </a:p>
          <a:p>
            <a:pPr marL="342900" indent="-342900"/>
            <a:r>
              <a:rPr lang="en-US" sz="2000" dirty="0"/>
              <a:t>CLI configuration changes are made that affect the operation of the device as a whole </a:t>
            </a:r>
          </a:p>
          <a:p>
            <a:pPr marL="342900" indent="-342900"/>
            <a:r>
              <a:rPr lang="en-US" sz="2000" dirty="0"/>
              <a:t>From this mode, the user can enter different sub-configuration modes</a:t>
            </a:r>
          </a:p>
          <a:p>
            <a:pPr marL="0" indent="0">
              <a:buNone/>
            </a:pPr>
            <a:r>
              <a:rPr lang="en-US" sz="2000" dirty="0"/>
              <a:t>Two common sub-configuration modes include:</a:t>
            </a:r>
          </a:p>
          <a:p>
            <a:pPr marL="342900" indent="-342900"/>
            <a:r>
              <a:rPr lang="en-US" sz="2000" b="1" dirty="0"/>
              <a:t>Line Configuration Mode - </a:t>
            </a:r>
            <a:r>
              <a:rPr lang="en-US" sz="2000" dirty="0"/>
              <a:t>Used to configure console, SSH, Telnet, or AUX access. Example: </a:t>
            </a:r>
            <a:r>
              <a:rPr lang="en-US" sz="2000" b="1" dirty="0"/>
              <a:t>Switch(</a:t>
            </a:r>
            <a:r>
              <a:rPr lang="en-US" sz="2000" b="1" dirty="0" err="1"/>
              <a:t>config</a:t>
            </a:r>
            <a:r>
              <a:rPr lang="en-US" sz="2000" b="1" dirty="0"/>
              <a:t>-line)# </a:t>
            </a:r>
            <a:endParaRPr lang="en-US" sz="2000" dirty="0"/>
          </a:p>
          <a:p>
            <a:pPr marL="342900" indent="-342900"/>
            <a:r>
              <a:rPr lang="en-US" sz="2000" b="1" dirty="0"/>
              <a:t>Interface Configuration Mode - </a:t>
            </a:r>
            <a:r>
              <a:rPr lang="en-US" sz="2000" dirty="0"/>
              <a:t>Used to configure a switch port or router network interface. Example: </a:t>
            </a:r>
            <a:r>
              <a:rPr lang="en-US" sz="2000" b="1" dirty="0"/>
              <a:t>Switch(</a:t>
            </a:r>
            <a:r>
              <a:rPr lang="en-US" sz="2000" b="1" dirty="0" err="1"/>
              <a:t>config</a:t>
            </a:r>
            <a:r>
              <a:rPr lang="en-US" sz="2000" b="1" dirty="0"/>
              <a:t>-if)#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4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Manual IP Address Configuration for End Devices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86256"/>
            <a:ext cx="3490913" cy="417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20" y="2179283"/>
            <a:ext cx="3618765" cy="417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4895850" y="1528916"/>
            <a:ext cx="3190876" cy="703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Manually Assigning IPv4 Address Information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19150" y="1744181"/>
            <a:ext cx="3371850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Ethernet Adapter Properties</a:t>
            </a:r>
          </a:p>
        </p:txBody>
      </p:sp>
    </p:spTree>
    <p:extLst>
      <p:ext uri="{BB962C8B-B14F-4D97-AF65-F5344CB8AC3E}">
        <p14:creationId xmlns:p14="http://schemas.microsoft.com/office/powerpoint/2010/main" val="241237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Automatic IP Address Configuration for End Devices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09030"/>
            <a:ext cx="4252912" cy="456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247650" y="1235128"/>
            <a:ext cx="3769714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Assigning Dynamic Addresses</a:t>
            </a:r>
          </a:p>
        </p:txBody>
      </p:sp>
    </p:spTree>
    <p:extLst>
      <p:ext uri="{BB962C8B-B14F-4D97-AF65-F5344CB8AC3E}">
        <p14:creationId xmlns:p14="http://schemas.microsoft.com/office/powerpoint/2010/main" val="359728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Automatic IP Address Configuration for End </a:t>
            </a:r>
            <a:r>
              <a:rPr lang="en-US" sz="2800" dirty="0" smtClean="0"/>
              <a:t>Devices (cont.)</a:t>
            </a:r>
            <a:endParaRPr lang="en-US" sz="2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8210" y="1569908"/>
            <a:ext cx="5013898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Verifying Windows PC IP Configuration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9" y="1907686"/>
            <a:ext cx="7121843" cy="441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Switch Virtual Interface 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3017520"/>
            <a:ext cx="8577072" cy="3185159"/>
          </a:xfrm>
        </p:spPr>
        <p:txBody>
          <a:bodyPr/>
          <a:lstStyle/>
          <a:p>
            <a:r>
              <a:rPr lang="en-US" sz="1600" b="1" dirty="0">
                <a:cs typeface="Arial" charset="0"/>
              </a:rPr>
              <a:t>IP address</a:t>
            </a:r>
            <a:r>
              <a:rPr lang="en-US" sz="1600" dirty="0">
                <a:cs typeface="Arial" charset="0"/>
              </a:rPr>
              <a:t> - </a:t>
            </a:r>
            <a:r>
              <a:rPr lang="en-US" sz="1600" dirty="0" smtClean="0">
                <a:cs typeface="Arial" charset="0"/>
              </a:rPr>
              <a:t>Together </a:t>
            </a:r>
            <a:r>
              <a:rPr lang="en-US" sz="1600" dirty="0">
                <a:cs typeface="Arial" charset="0"/>
              </a:rPr>
              <a:t>with subnet mask, uniquely identifies end device on internetwork</a:t>
            </a:r>
          </a:p>
          <a:p>
            <a:r>
              <a:rPr lang="en-US" sz="1600" b="1" dirty="0">
                <a:cs typeface="Arial" charset="0"/>
              </a:rPr>
              <a:t>Subnet mask</a:t>
            </a:r>
            <a:r>
              <a:rPr lang="en-US" sz="1600" dirty="0">
                <a:cs typeface="Arial" charset="0"/>
              </a:rPr>
              <a:t> - </a:t>
            </a:r>
            <a:r>
              <a:rPr lang="en-US" sz="1600" dirty="0" smtClean="0">
                <a:cs typeface="Arial" charset="0"/>
              </a:rPr>
              <a:t>Determines </a:t>
            </a:r>
            <a:r>
              <a:rPr lang="en-US" sz="1600" dirty="0">
                <a:cs typeface="Arial" charset="0"/>
              </a:rPr>
              <a:t>which part of a larger network is used by an IP address</a:t>
            </a:r>
          </a:p>
          <a:p>
            <a:r>
              <a:rPr lang="en-US" sz="1600" b="1" dirty="0"/>
              <a:t>interface VLAN 1</a:t>
            </a:r>
            <a:r>
              <a:rPr lang="en-US" sz="1600" dirty="0"/>
              <a:t> - </a:t>
            </a:r>
            <a:r>
              <a:rPr lang="en-US" sz="1600" dirty="0" smtClean="0"/>
              <a:t>Interface </a:t>
            </a:r>
            <a:r>
              <a:rPr lang="en-US" sz="1600" dirty="0"/>
              <a:t>configuration mode </a:t>
            </a:r>
          </a:p>
          <a:p>
            <a:r>
              <a:rPr lang="en-US" sz="1600" b="1" dirty="0" err="1"/>
              <a:t>ip</a:t>
            </a:r>
            <a:r>
              <a:rPr lang="en-US" sz="1600" b="1" dirty="0"/>
              <a:t> address 192.168.10.2 255.255.255.0</a:t>
            </a:r>
            <a:r>
              <a:rPr lang="en-US" sz="1600" dirty="0"/>
              <a:t> - </a:t>
            </a:r>
            <a:r>
              <a:rPr lang="en-US" sz="1600" dirty="0" smtClean="0"/>
              <a:t>Configures </a:t>
            </a:r>
            <a:r>
              <a:rPr lang="en-US" sz="1600" dirty="0"/>
              <a:t>the IP address and subnet mask for the switch </a:t>
            </a:r>
          </a:p>
          <a:p>
            <a:r>
              <a:rPr lang="en-US" sz="1600" b="1" dirty="0"/>
              <a:t>no shutdown</a:t>
            </a:r>
            <a:r>
              <a:rPr lang="en-US" sz="1600" dirty="0"/>
              <a:t> - </a:t>
            </a:r>
            <a:r>
              <a:rPr lang="en-US" sz="1600" dirty="0" smtClean="0"/>
              <a:t>Administratively </a:t>
            </a:r>
            <a:r>
              <a:rPr lang="en-US" sz="1600" dirty="0"/>
              <a:t>enables the interface</a:t>
            </a:r>
          </a:p>
          <a:p>
            <a:r>
              <a:rPr lang="en-US" sz="1600" dirty="0"/>
              <a:t>Switch</a:t>
            </a:r>
            <a:r>
              <a:rPr lang="en-US" sz="1600" b="1" dirty="0"/>
              <a:t> </a:t>
            </a:r>
            <a:r>
              <a:rPr lang="en-US" sz="1600" dirty="0"/>
              <a:t>still needs to have physical ports configured and VTY lines to enable remote management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2547703" y="3197632"/>
            <a:ext cx="8589363" cy="3866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1243712"/>
            <a:ext cx="6793645" cy="181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043" y="1817183"/>
            <a:ext cx="118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Available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2.3.3:</a:t>
            </a:r>
            <a:br>
              <a:rPr lang="en-US" sz="2800" dirty="0" smtClean="0"/>
            </a:br>
            <a:r>
              <a:rPr lang="en-US" sz="2800" dirty="0" smtClean="0"/>
              <a:t>Verifying Connectivity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63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Interface </a:t>
            </a:r>
            <a:r>
              <a:rPr lang="en-US" sz="2800" dirty="0" smtClean="0"/>
              <a:t>Addressing Verification</a:t>
            </a:r>
            <a:endParaRPr lang="en-US" sz="2800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3" y="1261755"/>
            <a:ext cx="6159500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05337" y="1738859"/>
            <a:ext cx="15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Available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1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End-to-End Connectivity Test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90" y="1410609"/>
            <a:ext cx="5761521" cy="490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40617" y="1738859"/>
            <a:ext cx="15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Available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0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72640"/>
            <a:ext cx="8112125" cy="688368"/>
          </a:xfrm>
        </p:spPr>
        <p:txBody>
          <a:bodyPr/>
          <a:lstStyle/>
          <a:p>
            <a:r>
              <a:rPr lang="en-US" sz="4000" dirty="0" smtClean="0"/>
              <a:t>Section 2.4:</a:t>
            </a:r>
            <a:br>
              <a:rPr lang="en-US" sz="4000" dirty="0" smtClean="0"/>
            </a:b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28600" y="3099460"/>
            <a:ext cx="8577072" cy="3209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Chapter</a:t>
            </a:r>
            <a:r>
              <a:rPr lang="en-US" sz="2400" dirty="0" smtClean="0"/>
              <a:t> Objectives: </a:t>
            </a:r>
          </a:p>
          <a:p>
            <a:r>
              <a:rPr lang="en-US" sz="1800" dirty="0" smtClean="0"/>
              <a:t>Explain the features and functions of Cisco IOS Software.</a:t>
            </a:r>
          </a:p>
          <a:p>
            <a:pPr>
              <a:defRPr/>
            </a:pPr>
            <a:r>
              <a:rPr lang="en-US" sz="1800" dirty="0" smtClean="0"/>
              <a:t>Configure initial settings on a network device using the Cisco IOS software. </a:t>
            </a:r>
          </a:p>
          <a:p>
            <a:pPr>
              <a:defRPr/>
            </a:pPr>
            <a:r>
              <a:rPr lang="en-US" sz="1800" dirty="0" smtClean="0"/>
              <a:t>Given an IP addressing scheme, configure IP address parameters on end devices to provide end-to-end connectivity in a small to medium-sized business network.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95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Navigate Between IOS Modes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1293188"/>
            <a:ext cx="5820994" cy="432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27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Navigate Between IOS Modes (cont.)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728597" y="1349115"/>
            <a:ext cx="220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35153"/>
                </a:solidFill>
              </a:rPr>
              <a:t>Exit</a:t>
            </a:r>
          </a:p>
          <a:p>
            <a:r>
              <a:rPr lang="en-US" b="1" dirty="0" smtClean="0">
                <a:solidFill>
                  <a:srgbClr val="435153"/>
                </a:solidFill>
              </a:rPr>
              <a:t>End </a:t>
            </a:r>
            <a:r>
              <a:rPr lang="en-US" dirty="0" smtClean="0">
                <a:solidFill>
                  <a:srgbClr val="435153"/>
                </a:solidFill>
              </a:rPr>
              <a:t>or</a:t>
            </a:r>
            <a:r>
              <a:rPr lang="en-US" b="1" dirty="0" smtClean="0">
                <a:solidFill>
                  <a:srgbClr val="435153"/>
                </a:solidFill>
              </a:rPr>
              <a:t> </a:t>
            </a:r>
            <a:r>
              <a:rPr lang="en-US" b="1" dirty="0" err="1" smtClean="0">
                <a:solidFill>
                  <a:srgbClr val="435153"/>
                </a:solidFill>
              </a:rPr>
              <a:t>Ctrl+Z</a:t>
            </a:r>
            <a:endParaRPr lang="en-US" b="1" dirty="0" smtClean="0">
              <a:solidFill>
                <a:srgbClr val="435153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47271"/>
            <a:ext cx="43624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77" y="2596856"/>
            <a:ext cx="43434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51" y="3879850"/>
            <a:ext cx="43243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0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2.1.4:</a:t>
            </a:r>
            <a:br>
              <a:rPr lang="en-US" sz="2800" dirty="0" smtClean="0"/>
            </a:br>
            <a:r>
              <a:rPr lang="en-US" sz="2800" dirty="0" smtClean="0"/>
              <a:t>The Command Structure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6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Basic IOS Command Structure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46" y="2313430"/>
            <a:ext cx="5943600" cy="218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1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IOS Help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5456" y="3005957"/>
            <a:ext cx="193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Available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3" y="1170888"/>
            <a:ext cx="5988538" cy="487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4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39" y="1406990"/>
            <a:ext cx="6310357" cy="438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IOS Help </a:t>
            </a:r>
            <a:r>
              <a:rPr lang="en-US" sz="3200" dirty="0" smtClean="0"/>
              <a:t>Features (cont.)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38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11971</TotalTime>
  <Words>984</Words>
  <Application>Microsoft Office PowerPoint</Application>
  <PresentationFormat>On-screen Show (4:3)</PresentationFormat>
  <Paragraphs>184</Paragraphs>
  <Slides>37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NetAcad_White_PPT_Template 05Oct12</vt:lpstr>
      <vt:lpstr>Access Methods</vt:lpstr>
      <vt:lpstr>Primary Command Modes</vt:lpstr>
      <vt:lpstr>Configuration Command Modes</vt:lpstr>
      <vt:lpstr>Navigate Between IOS Modes</vt:lpstr>
      <vt:lpstr>Navigate Between IOS Modes (cont.)</vt:lpstr>
      <vt:lpstr>Topic 2.1.4: The Command Structure</vt:lpstr>
      <vt:lpstr>Basic IOS Command Structure</vt:lpstr>
      <vt:lpstr>IOS Help Features</vt:lpstr>
      <vt:lpstr>IOS Help Features (cont.)</vt:lpstr>
      <vt:lpstr>Hotkeys and Shortcuts</vt:lpstr>
      <vt:lpstr>Section 2.2: Basic Device Configuration</vt:lpstr>
      <vt:lpstr>Topic 2.2.1: Hostnames</vt:lpstr>
      <vt:lpstr>Device Names</vt:lpstr>
      <vt:lpstr>Configure Hostnames</vt:lpstr>
      <vt:lpstr>Topic 2.2.2: Limit Access to Device Configurations</vt:lpstr>
      <vt:lpstr>Secure Device Access</vt:lpstr>
      <vt:lpstr>Configure Passwords</vt:lpstr>
      <vt:lpstr>Configure Passwords (cont.)</vt:lpstr>
      <vt:lpstr>Configure Passwords (cont.)</vt:lpstr>
      <vt:lpstr>Encrypt Passwords</vt:lpstr>
      <vt:lpstr>Banner Messages</vt:lpstr>
      <vt:lpstr>Topic 2.2.3: Save Configurations</vt:lpstr>
      <vt:lpstr>Save the Running Configuration File</vt:lpstr>
      <vt:lpstr>Alter the Running Configuration</vt:lpstr>
      <vt:lpstr>Section 2.3: Address Schemes</vt:lpstr>
      <vt:lpstr>Topic 2.3.1: Ports and Addresses</vt:lpstr>
      <vt:lpstr>IP Addresses</vt:lpstr>
      <vt:lpstr>Interfaces and Ports</vt:lpstr>
      <vt:lpstr>Topic 2.3.2: Configure IP Addressing</vt:lpstr>
      <vt:lpstr>Manual IP Address Configuration for End Devices</vt:lpstr>
      <vt:lpstr>Automatic IP Address Configuration for End Devices</vt:lpstr>
      <vt:lpstr>Automatic IP Address Configuration for End Devices (cont.)</vt:lpstr>
      <vt:lpstr>Switch Virtual Interface Configuration</vt:lpstr>
      <vt:lpstr>Topic 2.3.3: Verifying Connectivity</vt:lpstr>
      <vt:lpstr>Interface Addressing Verification</vt:lpstr>
      <vt:lpstr>End-to-End Connectivity Test</vt:lpstr>
      <vt:lpstr>Section 2.4: Summary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Firoz</cp:lastModifiedBy>
  <cp:revision>271</cp:revision>
  <dcterms:created xsi:type="dcterms:W3CDTF">2012-10-09T16:58:47Z</dcterms:created>
  <dcterms:modified xsi:type="dcterms:W3CDTF">2016-11-04T15:20:19Z</dcterms:modified>
</cp:coreProperties>
</file>