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2" r:id="rId2"/>
    <p:sldMasterId id="2147483688" r:id="rId3"/>
  </p:sldMasterIdLst>
  <p:notesMasterIdLst>
    <p:notesMasterId r:id="rId36"/>
  </p:notesMasterIdLst>
  <p:handoutMasterIdLst>
    <p:handoutMasterId r:id="rId37"/>
  </p:handoutMasterIdLst>
  <p:sldIdLst>
    <p:sldId id="343" r:id="rId4"/>
    <p:sldId id="344" r:id="rId5"/>
    <p:sldId id="372" r:id="rId6"/>
    <p:sldId id="358" r:id="rId7"/>
    <p:sldId id="378" r:id="rId8"/>
    <p:sldId id="376" r:id="rId9"/>
    <p:sldId id="375" r:id="rId10"/>
    <p:sldId id="373" r:id="rId11"/>
    <p:sldId id="377" r:id="rId12"/>
    <p:sldId id="360" r:id="rId13"/>
    <p:sldId id="356" r:id="rId14"/>
    <p:sldId id="379" r:id="rId15"/>
    <p:sldId id="355" r:id="rId16"/>
    <p:sldId id="352" r:id="rId17"/>
    <p:sldId id="381" r:id="rId18"/>
    <p:sldId id="350" r:id="rId19"/>
    <p:sldId id="349" r:id="rId20"/>
    <p:sldId id="366" r:id="rId21"/>
    <p:sldId id="363" r:id="rId22"/>
    <p:sldId id="364" r:id="rId23"/>
    <p:sldId id="362" r:id="rId24"/>
    <p:sldId id="368" r:id="rId25"/>
    <p:sldId id="369" r:id="rId26"/>
    <p:sldId id="384" r:id="rId27"/>
    <p:sldId id="385" r:id="rId28"/>
    <p:sldId id="386" r:id="rId29"/>
    <p:sldId id="387" r:id="rId30"/>
    <p:sldId id="388" r:id="rId31"/>
    <p:sldId id="389" r:id="rId32"/>
    <p:sldId id="361" r:id="rId33"/>
    <p:sldId id="390" r:id="rId34"/>
    <p:sldId id="391" r:id="rId3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8024" autoAdjust="0"/>
  </p:normalViewPr>
  <p:slideViewPr>
    <p:cSldViewPr>
      <p:cViewPr varScale="1">
        <p:scale>
          <a:sx n="68" d="100"/>
          <a:sy n="68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3874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1886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9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619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3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51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555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68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700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42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85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175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279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324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88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27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138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5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23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3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27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139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044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567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034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330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67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539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943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497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0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40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r>
              <a:rPr lang="en-US" smtClean="0"/>
              <a:t>9/12/2017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Comparative Analysis of Effective Subspace Detection Techniques for Hyperspectral Image Classification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r>
              <a:rPr lang="en-US" sz="1200" smtClean="0">
                <a:solidFill>
                  <a:schemeClr val="tx2"/>
                </a:solidFill>
              </a:rPr>
              <a:t>9/12/2017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en-US" sz="1200" smtClean="0">
                <a:solidFill>
                  <a:schemeClr val="tx2"/>
                </a:solidFill>
              </a:rPr>
              <a:t>Comparative Analysis of Effective Subspace Detection Techniques for Hyperspectral Image Classification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ransition spd="slow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ransition spd="slow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4.emf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41.xml"/><Relationship Id="rId4" Type="http://schemas.openxmlformats.org/officeDocument/2006/relationships/tags" Target="../tags/tag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jpeg"/><Relationship Id="rId5" Type="http://schemas.openxmlformats.org/officeDocument/2006/relationships/hyperlink" Target="https://en.wikipedia.org/wiki/File:HyperspectralCube.jpg" TargetMode="Externa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457200"/>
            <a:ext cx="8229600" cy="129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80000"/>
              </a:lnSpc>
            </a:pPr>
            <a:r>
              <a:rPr lang="en-US" sz="2000" b="1" dirty="0">
                <a:solidFill>
                  <a:srgbClr val="262626">
                    <a:lumMod val="90000"/>
                    <a:lumOff val="10000"/>
                  </a:srgbClr>
                </a:solidFill>
              </a:rPr>
              <a:t>Heaven’s light is our guide</a:t>
            </a:r>
          </a:p>
          <a:p>
            <a:pPr lvl="0" algn="ctr">
              <a:lnSpc>
                <a:spcPct val="80000"/>
              </a:lnSpc>
            </a:pPr>
            <a:r>
              <a:rPr lang="en-US" sz="3600" dirty="0">
                <a:solidFill>
                  <a:srgbClr val="130901"/>
                </a:solidFill>
              </a:rPr>
              <a:t> </a:t>
            </a:r>
            <a:r>
              <a:rPr lang="en-US" sz="2400" b="1" dirty="0">
                <a:solidFill>
                  <a:srgbClr val="130901"/>
                </a:solidFill>
              </a:rPr>
              <a:t>RAJSHAHI UNIVERSITY OF ENGINEEERING AND TECHNOLOGY </a:t>
            </a:r>
          </a:p>
          <a:p>
            <a:pPr lvl="0" algn="ctr">
              <a:lnSpc>
                <a:spcPct val="80000"/>
              </a:lnSpc>
            </a:pPr>
            <a:r>
              <a:rPr lang="en-US" sz="2000" b="1" dirty="0">
                <a:solidFill>
                  <a:srgbClr val="130901"/>
                </a:solidFill>
              </a:rPr>
              <a:t>DEPARTMENT OF COMPUTER SCIENCE AND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7526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2286000"/>
            <a:ext cx="8229600" cy="14478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80000"/>
              </a:lnSpc>
            </a:pPr>
            <a:r>
              <a:rPr lang="en-US" sz="2400" b="1" dirty="0" smtClean="0">
                <a:ln>
                  <a:gradFill>
                    <a:gsLst>
                      <a:gs pos="0">
                        <a:prstClr val="white"/>
                      </a:gs>
                      <a:gs pos="50000">
                        <a:prstClr val="white">
                          <a:lumMod val="75000"/>
                        </a:prstClr>
                      </a:gs>
                    </a:gsLst>
                    <a:lin ang="5400000" scaled="0"/>
                  </a:gradFill>
                </a:ln>
                <a:solidFill>
                  <a:schemeClr val="bg1"/>
                </a:solidFill>
              </a:rPr>
              <a:t>Comparative </a:t>
            </a:r>
            <a:r>
              <a:rPr lang="en-US" sz="2400" b="1" dirty="0">
                <a:ln>
                  <a:gradFill>
                    <a:gsLst>
                      <a:gs pos="0">
                        <a:prstClr val="white"/>
                      </a:gs>
                      <a:gs pos="50000">
                        <a:prstClr val="white">
                          <a:lumMod val="75000"/>
                        </a:prstClr>
                      </a:gs>
                    </a:gsLst>
                    <a:lin ang="5400000" scaled="0"/>
                  </a:gradFill>
                </a:ln>
                <a:solidFill>
                  <a:schemeClr val="bg1"/>
                </a:solidFill>
              </a:rPr>
              <a:t>Analysis of Effective Subspace Detection </a:t>
            </a:r>
            <a:r>
              <a:rPr lang="en-US" sz="2400" b="1" dirty="0" smtClean="0">
                <a:ln>
                  <a:gradFill>
                    <a:gsLst>
                      <a:gs pos="0">
                        <a:prstClr val="white"/>
                      </a:gs>
                      <a:gs pos="50000">
                        <a:prstClr val="white">
                          <a:lumMod val="75000"/>
                        </a:prstClr>
                      </a:gs>
                    </a:gsLst>
                    <a:lin ang="5400000" scaled="0"/>
                  </a:gradFill>
                </a:ln>
                <a:solidFill>
                  <a:schemeClr val="bg1"/>
                </a:solidFill>
              </a:rPr>
              <a:t>Techniques for </a:t>
            </a:r>
            <a:r>
              <a:rPr lang="en-US" sz="2400" b="1" dirty="0" err="1">
                <a:ln>
                  <a:gradFill>
                    <a:gsLst>
                      <a:gs pos="0">
                        <a:prstClr val="white"/>
                      </a:gs>
                      <a:gs pos="50000">
                        <a:prstClr val="white">
                          <a:lumMod val="75000"/>
                        </a:prstClr>
                      </a:gs>
                    </a:gsLst>
                    <a:lin ang="5400000" scaled="0"/>
                  </a:gradFill>
                </a:ln>
                <a:solidFill>
                  <a:schemeClr val="bg1"/>
                </a:solidFill>
              </a:rPr>
              <a:t>Hyperspectral</a:t>
            </a:r>
            <a:r>
              <a:rPr lang="en-US" sz="2400" b="1" dirty="0">
                <a:ln>
                  <a:gradFill>
                    <a:gsLst>
                      <a:gs pos="0">
                        <a:prstClr val="white"/>
                      </a:gs>
                      <a:gs pos="50000">
                        <a:prstClr val="white">
                          <a:lumMod val="75000"/>
                        </a:prstClr>
                      </a:gs>
                    </a:gsLst>
                    <a:lin ang="5400000" scaled="0"/>
                  </a:gradFill>
                </a:ln>
                <a:solidFill>
                  <a:schemeClr val="bg1"/>
                </a:solidFill>
              </a:rPr>
              <a:t> Image Classification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191000"/>
            <a:ext cx="3733800" cy="189703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just"/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</a:rPr>
              <a:t>Presented </a:t>
            </a:r>
            <a:r>
              <a:rPr lang="en-US" sz="2400" b="1" dirty="0">
                <a:solidFill>
                  <a:srgbClr val="000066"/>
                </a:solidFill>
              </a:rPr>
              <a:t>By </a:t>
            </a: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</a:rPr>
              <a:t>Arifa</a:t>
            </a:r>
            <a:r>
              <a:rPr lang="en-US" sz="2400" dirty="0" smtClean="0">
                <a:solidFill>
                  <a:srgbClr val="000066"/>
                </a:solidFill>
              </a:rPr>
              <a:t> Islam </a:t>
            </a:r>
            <a:r>
              <a:rPr lang="en-US" sz="2400" dirty="0" err="1" smtClean="0">
                <a:solidFill>
                  <a:srgbClr val="000066"/>
                </a:solidFill>
              </a:rPr>
              <a:t>Champa</a:t>
            </a:r>
            <a:r>
              <a:rPr lang="en-US" sz="2400" dirty="0" smtClean="0">
                <a:solidFill>
                  <a:srgbClr val="000066"/>
                </a:solidFill>
              </a:rPr>
              <a:t> </a:t>
            </a:r>
            <a:endParaRPr lang="en-US" sz="2400" dirty="0">
              <a:solidFill>
                <a:srgbClr val="000066"/>
              </a:solidFill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</a:t>
            </a:r>
            <a:r>
              <a:rPr lang="en-US" sz="2400" dirty="0" smtClean="0">
                <a:solidFill>
                  <a:srgbClr val="000066"/>
                </a:solidFill>
              </a:rPr>
              <a:t>Roll No: 123023</a:t>
            </a:r>
            <a:endParaRPr lang="en-US" sz="2400" dirty="0">
              <a:solidFill>
                <a:srgbClr val="000066"/>
              </a:solidFill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Dept. of CSE </a:t>
            </a: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RUET </a:t>
            </a:r>
          </a:p>
          <a:p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8609" y="4191000"/>
            <a:ext cx="3781425" cy="189703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just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2400" b="1" dirty="0">
                <a:solidFill>
                  <a:srgbClr val="000066"/>
                </a:solidFill>
              </a:rPr>
              <a:t>Supervised By </a:t>
            </a:r>
            <a:endParaRPr lang="en-US" sz="2400" b="1" dirty="0" smtClean="0">
              <a:solidFill>
                <a:srgbClr val="000066"/>
              </a:solidFill>
            </a:endParaRPr>
          </a:p>
          <a:p>
            <a:pPr algn="just"/>
            <a:r>
              <a:rPr lang="en-US" sz="2400" dirty="0" smtClean="0">
                <a:solidFill>
                  <a:srgbClr val="000066"/>
                </a:solidFill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</a:rPr>
              <a:t>Sadia</a:t>
            </a:r>
            <a:r>
              <a:rPr lang="en-US" sz="2400" dirty="0" smtClean="0">
                <a:solidFill>
                  <a:srgbClr val="000066"/>
                </a:solidFill>
              </a:rPr>
              <a:t> </a:t>
            </a:r>
            <a:r>
              <a:rPr lang="en-US" sz="2400" dirty="0" err="1">
                <a:solidFill>
                  <a:srgbClr val="000066"/>
                </a:solidFill>
              </a:rPr>
              <a:t>Zaman</a:t>
            </a:r>
            <a:r>
              <a:rPr lang="en-US" sz="2400" dirty="0">
                <a:solidFill>
                  <a:srgbClr val="000066"/>
                </a:solidFill>
              </a:rPr>
              <a:t> </a:t>
            </a:r>
            <a:r>
              <a:rPr lang="en-US" sz="2400" dirty="0" err="1">
                <a:solidFill>
                  <a:srgbClr val="000066"/>
                </a:solidFill>
              </a:rPr>
              <a:t>Mishu</a:t>
            </a:r>
            <a:r>
              <a:rPr lang="en-US" sz="2400" dirty="0">
                <a:solidFill>
                  <a:srgbClr val="000066"/>
                </a:solidFill>
              </a:rPr>
              <a:t> </a:t>
            </a:r>
            <a:endParaRPr lang="en-US" sz="2400" dirty="0" smtClean="0">
              <a:solidFill>
                <a:srgbClr val="000066"/>
              </a:solidFill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Lecturer </a:t>
            </a:r>
            <a:endParaRPr lang="en-US" sz="2400" dirty="0" smtClean="0">
              <a:solidFill>
                <a:srgbClr val="000066"/>
              </a:solidFill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Dept. of CSE </a:t>
            </a:r>
            <a:endParaRPr lang="en-US" sz="2400" dirty="0" smtClean="0">
              <a:solidFill>
                <a:srgbClr val="000066"/>
              </a:solidFill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RUET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72946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9/12/2017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492875"/>
            <a:ext cx="8236634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Comparative Analysis of Effective Subspace Detection Techniques for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Hyperspectral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Image Classification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/>
              <a:t>1</a:t>
            </a:fld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534"/>
    </mc:Choice>
    <mc:Fallback xmlns="">
      <p:transition advTm="235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</a:t>
            </a:r>
            <a:r>
              <a:rPr lang="en-US" sz="3200" b="1" dirty="0" smtClean="0">
                <a:solidFill>
                  <a:prstClr val="white"/>
                </a:solidFill>
              </a:rPr>
              <a:t>Methodology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2285999" y="1225647"/>
            <a:ext cx="4572002" cy="609600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Input </a:t>
            </a:r>
            <a:r>
              <a:rPr lang="en-US" dirty="0" err="1" smtClean="0">
                <a:solidFill>
                  <a:prstClr val="black"/>
                </a:solidFill>
              </a:rPr>
              <a:t>Hyperspectral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prstClr val="black"/>
                </a:solidFill>
              </a:rPr>
              <a:t>Image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19600" y="1835247"/>
            <a:ext cx="304800" cy="470095"/>
          </a:xfrm>
          <a:prstGeom prst="downArrow">
            <a:avLst>
              <a:gd name="adj1" fmla="val 50000"/>
              <a:gd name="adj2" fmla="val 470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5999" y="2305342"/>
            <a:ext cx="4572002" cy="64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Feature Extraction Using </a:t>
            </a:r>
            <a:r>
              <a:rPr lang="en-US" dirty="0" smtClean="0">
                <a:solidFill>
                  <a:prstClr val="black"/>
                </a:solidFill>
              </a:rPr>
              <a:t>PCA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999" y="3415517"/>
            <a:ext cx="4572001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Feature Selection using n-MI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5999" y="4495212"/>
            <a:ext cx="4572001" cy="6295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Classification </a:t>
            </a:r>
            <a:r>
              <a:rPr lang="en-US" dirty="0" smtClean="0">
                <a:solidFill>
                  <a:prstClr val="black"/>
                </a:solidFill>
              </a:rPr>
              <a:t> Using KSVM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461803" y="4025117"/>
            <a:ext cx="304800" cy="470095"/>
          </a:xfrm>
          <a:prstGeom prst="downArrow">
            <a:avLst>
              <a:gd name="adj1" fmla="val 50000"/>
              <a:gd name="adj2" fmla="val 470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461803" y="2945422"/>
            <a:ext cx="304800" cy="470095"/>
          </a:xfrm>
          <a:prstGeom prst="downArrow">
            <a:avLst>
              <a:gd name="adj1" fmla="val 50000"/>
              <a:gd name="adj2" fmla="val 470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0909" y="5562600"/>
            <a:ext cx="5262179" cy="392088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400" b="1" dirty="0">
                <a:solidFill>
                  <a:srgbClr val="1F497D">
                    <a:lumMod val="75000"/>
                  </a:srgbClr>
                </a:solidFill>
              </a:rPr>
              <a:t>Figure 4</a:t>
            </a:r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: </a:t>
            </a:r>
            <a:r>
              <a:rPr lang="en-US" sz="2400" b="1" dirty="0" smtClean="0">
                <a:solidFill>
                  <a:prstClr val="black"/>
                </a:solidFill>
              </a:rPr>
              <a:t>Flow chart of methodology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48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092"/>
    </mc:Choice>
    <mc:Fallback xmlns="">
      <p:transition advTm="3409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914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Remote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Sensing Data </a:t>
            </a:r>
            <a:endParaRPr lang="en-US" sz="3200" dirty="0" smtClean="0"/>
          </a:p>
          <a:p>
            <a:r>
              <a:rPr lang="en-US" sz="2400" b="1" dirty="0">
                <a:solidFill>
                  <a:schemeClr val="bg1"/>
                </a:solidFill>
              </a:rPr>
              <a:t>Remote Sensing Data for Analysis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   </a:t>
            </a:r>
            <a:r>
              <a:rPr lang="en-US" sz="3200" b="1" dirty="0" err="1" smtClean="0">
                <a:solidFill>
                  <a:schemeClr val="bg1"/>
                </a:solidFill>
              </a:rPr>
              <a:t>Implementation</a:t>
            </a:r>
            <a:r>
              <a:rPr lang="en-US" sz="3200" b="1" dirty="0" err="1" smtClean="0">
                <a:solidFill>
                  <a:schemeClr val="accent5">
                    <a:lumMod val="50000"/>
                  </a:schemeClr>
                </a:solidFill>
              </a:rPr>
              <a:t>eote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Sensing Data for Analysis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447800"/>
            <a:ext cx="8305800" cy="4800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Dataset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AVIRIS 92AV3C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Spectral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0.4 µm-2.5  µm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220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Classes:16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21" y="3200400"/>
            <a:ext cx="3019425" cy="190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" y="3200400"/>
            <a:ext cx="30194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07961" y="5235088"/>
            <a:ext cx="3019425" cy="4982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(b)  RGB Image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5856312"/>
            <a:ext cx="5262179" cy="392088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Figure 5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:  </a:t>
            </a:r>
            <a:r>
              <a:rPr lang="en-US" sz="2400" b="1" dirty="0" smtClean="0"/>
              <a:t>AVIRIS 92AV3C Dataset[6]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3738" y="5305426"/>
            <a:ext cx="3019425" cy="498286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(a) Ground Truth Image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122"/>
    </mc:Choice>
    <mc:Fallback xmlns="">
      <p:transition advTm="2812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914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Remote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Sensing Data </a:t>
            </a:r>
            <a:endParaRPr lang="en-US" sz="3200" dirty="0" smtClean="0"/>
          </a:p>
          <a:p>
            <a:r>
              <a:rPr lang="en-US" sz="2400" b="1" dirty="0">
                <a:solidFill>
                  <a:schemeClr val="bg1"/>
                </a:solidFill>
              </a:rPr>
              <a:t>Remote Sensing Data for Analysis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   </a:t>
            </a:r>
            <a:r>
              <a:rPr lang="en-US" sz="3200" b="1" dirty="0" err="1" smtClean="0">
                <a:solidFill>
                  <a:prstClr val="white"/>
                </a:solidFill>
              </a:rPr>
              <a:t>Implementation</a:t>
            </a:r>
            <a:r>
              <a:rPr lang="en-US" sz="3200" b="1" dirty="0" err="1" smtClean="0">
                <a:solidFill>
                  <a:srgbClr val="4BACC6">
                    <a:lumMod val="50000"/>
                  </a:srgbClr>
                </a:solidFill>
              </a:rPr>
              <a:t>eote</a:t>
            </a:r>
            <a:r>
              <a:rPr lang="en-US" sz="3200" b="1" dirty="0" smtClean="0">
                <a:solidFill>
                  <a:srgbClr val="4BACC6">
                    <a:lumMod val="50000"/>
                  </a:srgbClr>
                </a:solidFill>
              </a:rPr>
              <a:t> </a:t>
            </a:r>
            <a:r>
              <a:rPr lang="en-US" sz="3200" b="1" dirty="0">
                <a:solidFill>
                  <a:srgbClr val="4BACC6">
                    <a:lumMod val="50000"/>
                  </a:srgbClr>
                </a:solidFill>
              </a:rPr>
              <a:t>Sensing Data for Analysis</a:t>
            </a:r>
            <a:endParaRPr lang="en-US" sz="3200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76400"/>
            <a:ext cx="4267200" cy="381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1295400"/>
            <a:ext cx="8305800" cy="4953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Dataset: HYDICE DC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Spectral</a:t>
            </a:r>
            <a:r>
              <a:rPr lang="en-US" sz="2400" dirty="0">
                <a:solidFill>
                  <a:prstClr val="black"/>
                </a:solidFill>
              </a:rPr>
              <a:t>: 0.4 </a:t>
            </a:r>
            <a:r>
              <a:rPr lang="en-US" sz="2400" dirty="0" smtClean="0">
                <a:solidFill>
                  <a:prstClr val="black"/>
                </a:solidFill>
              </a:rPr>
              <a:t>µm-2.4  </a:t>
            </a:r>
            <a:r>
              <a:rPr lang="en-US" sz="2400" dirty="0">
                <a:solidFill>
                  <a:prstClr val="black"/>
                </a:solidFill>
              </a:rPr>
              <a:t>µ</a:t>
            </a:r>
            <a:r>
              <a:rPr lang="en-US" sz="2400" dirty="0" smtClean="0">
                <a:solidFill>
                  <a:prstClr val="black"/>
                </a:solidFill>
              </a:rPr>
              <a:t>m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Band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 smtClean="0">
                <a:solidFill>
                  <a:prstClr val="black"/>
                </a:solidFill>
              </a:rPr>
              <a:t>191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Classes:7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5856312"/>
            <a:ext cx="5262179" cy="392088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Figure 6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:  </a:t>
            </a:r>
            <a:r>
              <a:rPr lang="en-US" sz="2400" b="1" dirty="0" smtClean="0"/>
              <a:t>HYDICE DC Dataset[6]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7084"/>
    </mc:Choice>
    <mc:Fallback xmlns="">
      <p:transition advTm="1708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1143000"/>
            <a:ext cx="77724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    </a:t>
            </a:r>
            <a:r>
              <a:rPr lang="en-US" sz="3200" b="1" dirty="0" smtClean="0">
                <a:solidFill>
                  <a:prstClr val="white"/>
                </a:solidFill>
              </a:rPr>
              <a:t>Feature </a:t>
            </a:r>
            <a:r>
              <a:rPr lang="en-US" sz="3200" b="1" dirty="0">
                <a:solidFill>
                  <a:prstClr val="white"/>
                </a:solidFill>
              </a:rPr>
              <a:t>Extraction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305800" cy="52724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Principal </a:t>
            </a:r>
            <a:r>
              <a:rPr lang="en-US" sz="2800" b="1" dirty="0">
                <a:solidFill>
                  <a:schemeClr val="accent1"/>
                </a:solidFill>
              </a:rPr>
              <a:t>Component Analysis(PCA) 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endParaRPr lang="en-US" sz="2800" b="1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Transforming  highly correlated data set  into </a:t>
            </a:r>
            <a:r>
              <a:rPr lang="en-US" sz="2400" dirty="0">
                <a:solidFill>
                  <a:prstClr val="black"/>
                </a:solidFill>
              </a:rPr>
              <a:t>new set of orthogonal uncorrelated variables </a:t>
            </a:r>
          </a:p>
        </p:txBody>
      </p:sp>
      <p:pic>
        <p:nvPicPr>
          <p:cNvPr id="9" name="Picture 2" descr="F:\8th semester\presentation slides\images\ind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3810000" cy="25146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5999" y="5360524"/>
            <a:ext cx="4038601" cy="42062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Figure 7 : </a:t>
            </a:r>
            <a:r>
              <a:rPr lang="en-US" sz="2400" b="1" dirty="0" smtClean="0">
                <a:solidFill>
                  <a:prstClr val="black"/>
                </a:solidFill>
              </a:rPr>
              <a:t>Principal Components[7]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575"/>
    </mc:Choice>
    <mc:Fallback xmlns="">
      <p:transition advTm="1557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prstClr val="white"/>
                </a:solidFill>
              </a:rPr>
              <a:t>   </a:t>
            </a:r>
            <a:r>
              <a:rPr lang="en-US" sz="3200" b="1" dirty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prstClr val="white"/>
                </a:solidFill>
              </a:rPr>
              <a:t> Results </a:t>
            </a:r>
            <a:r>
              <a:rPr lang="en-US" sz="3200" b="1" dirty="0">
                <a:solidFill>
                  <a:prstClr val="white"/>
                </a:solidFill>
              </a:rPr>
              <a:t>of PCA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95400"/>
            <a:ext cx="2438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57" y="1295400"/>
            <a:ext cx="2412243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1587"/>
            <a:ext cx="2490788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5868" y="4535099"/>
            <a:ext cx="6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8938" y="45350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9524" y="453509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5257800"/>
            <a:ext cx="5545524" cy="5334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Figure </a:t>
            </a:r>
            <a:r>
              <a:rPr lang="en-US" sz="2400" b="1" dirty="0">
                <a:solidFill>
                  <a:srgbClr val="1F497D">
                    <a:lumMod val="75000"/>
                  </a:srgbClr>
                </a:solidFill>
              </a:rPr>
              <a:t>8</a:t>
            </a:r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: </a:t>
            </a:r>
            <a:r>
              <a:rPr lang="en-US" sz="2400" b="1" dirty="0" smtClean="0"/>
              <a:t>Principal </a:t>
            </a:r>
            <a:r>
              <a:rPr lang="en-US" sz="2400" b="1" dirty="0"/>
              <a:t>Components of AVIRIS </a:t>
            </a:r>
            <a:r>
              <a:rPr lang="en-US" sz="2400" b="1" dirty="0" smtClean="0"/>
              <a:t>Data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5128"/>
    </mc:Choice>
    <mc:Fallback xmlns="">
      <p:transition advTm="4512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prstClr val="white"/>
                </a:solidFill>
              </a:rPr>
              <a:t>   </a:t>
            </a:r>
            <a:r>
              <a:rPr lang="en-US" sz="3200" b="1" dirty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prstClr val="white"/>
                </a:solidFill>
              </a:rPr>
              <a:t> Results </a:t>
            </a:r>
            <a:r>
              <a:rPr lang="en-US" sz="3200" b="1" dirty="0">
                <a:solidFill>
                  <a:prstClr val="white"/>
                </a:solidFill>
              </a:rPr>
              <a:t>of PCA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868" y="4535099"/>
            <a:ext cx="6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PC1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8938" y="45350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PC2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9524" y="453509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PC3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2376" y="5257800"/>
            <a:ext cx="6078924" cy="5334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Figure </a:t>
            </a:r>
            <a:r>
              <a:rPr lang="en-US" sz="2400" b="1" dirty="0">
                <a:solidFill>
                  <a:srgbClr val="1F497D">
                    <a:lumMod val="75000"/>
                  </a:srgbClr>
                </a:solidFill>
              </a:rPr>
              <a:t>9</a:t>
            </a:r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: </a:t>
            </a:r>
            <a:r>
              <a:rPr lang="en-US" sz="2400" b="1" dirty="0" smtClean="0">
                <a:solidFill>
                  <a:prstClr val="black"/>
                </a:solidFill>
              </a:rPr>
              <a:t>Principal </a:t>
            </a:r>
            <a:r>
              <a:rPr lang="en-US" sz="2400" b="1" dirty="0">
                <a:solidFill>
                  <a:prstClr val="black"/>
                </a:solidFill>
              </a:rPr>
              <a:t>Components of </a:t>
            </a:r>
            <a:r>
              <a:rPr lang="en-US" sz="2400" b="1" dirty="0" smtClean="0">
                <a:solidFill>
                  <a:prstClr val="black"/>
                </a:solidFill>
              </a:rPr>
              <a:t>HYDICE DC Data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3" y="1143000"/>
            <a:ext cx="2739537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7" y="1143000"/>
            <a:ext cx="2794306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8237"/>
            <a:ext cx="2804013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0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846"/>
    </mc:Choice>
    <mc:Fallback xmlns="">
      <p:transition advTm="684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Feature </a:t>
            </a:r>
            <a:r>
              <a:rPr lang="en-US" sz="3200" b="1" dirty="0">
                <a:solidFill>
                  <a:prstClr val="white"/>
                </a:solidFill>
              </a:rPr>
              <a:t>Selection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8600" y="990600"/>
                <a:ext cx="8724900" cy="533400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 lnSpcReduction="10000"/>
              </a:bodyPr>
              <a:lstStyle/>
              <a:p>
                <a:r>
                  <a:rPr lang="en-US" sz="2800" b="1" dirty="0" smtClean="0">
                    <a:solidFill>
                      <a:schemeClr val="accent1"/>
                    </a:solidFill>
                  </a:rPr>
                  <a:t>Mutual Information:</a:t>
                </a:r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M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easures </a:t>
                </a:r>
                <a:r>
                  <a:rPr lang="en-US" sz="2400" dirty="0">
                    <a:solidFill>
                      <a:prstClr val="black"/>
                    </a:solidFill>
                  </a:rPr>
                  <a:t>the similarities between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two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variables</a:t>
                </a:r>
              </a:p>
              <a:p>
                <a:pPr algn="just"/>
                <a:endParaRPr lang="en-US" sz="2400" dirty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>
                    <a:solidFill>
                      <a:prstClr val="black"/>
                    </a:solidFill>
                  </a:rPr>
                  <a:t>   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I(X,Y </a:t>
                </a:r>
                <a:r>
                  <a:rPr lang="en-US" sz="2400" dirty="0">
                    <a:solidFill>
                      <a:prstClr val="black"/>
                    </a:solidFill>
                  </a:rPr>
                  <a:t>)=H(X) + H(Y) - H(X,Y)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 [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8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]</a:t>
                </a:r>
              </a:p>
              <a:p>
                <a:pPr algn="just"/>
                <a:endParaRPr lang="en-US" sz="2400" dirty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Normalized Mutual Information is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     Î(X,Y)=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𝑚𝑖𝑛𝐼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𝑚𝑎𝑥𝐼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𝑚𝑖𝑛𝐼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Here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H(X)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Entropy </a:t>
                </a:r>
                <a:r>
                  <a:rPr lang="en-US" sz="2400" dirty="0">
                    <a:solidFill>
                      <a:prstClr val="black"/>
                    </a:solidFill>
                  </a:rPr>
                  <a:t>of X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H(Y)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Entropy </a:t>
                </a:r>
                <a:r>
                  <a:rPr lang="en-US" sz="2400" dirty="0">
                    <a:solidFill>
                      <a:prstClr val="black"/>
                    </a:solidFill>
                  </a:rPr>
                  <a:t>of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Y</a:t>
                </a: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H(X,Y) = Joint entropy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of X and Y</a:t>
                </a: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I(X,Y)= Mutual Information between X and Y</a:t>
                </a:r>
              </a:p>
              <a:p>
                <a:pPr algn="just"/>
                <a:r>
                  <a:rPr lang="en-US" sz="2400" dirty="0" err="1" smtClean="0">
                    <a:solidFill>
                      <a:prstClr val="black"/>
                    </a:solidFill>
                  </a:rPr>
                  <a:t>minI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(X,Y) = Minimum Value of I(X,Y)</a:t>
                </a:r>
              </a:p>
              <a:p>
                <a:pPr algn="just"/>
                <a:r>
                  <a:rPr lang="en-US" sz="2400" dirty="0" err="1" smtClean="0">
                    <a:solidFill>
                      <a:prstClr val="black"/>
                    </a:solidFill>
                  </a:rPr>
                  <a:t>maxI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(X,Y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Maximum </a:t>
                </a:r>
                <a:r>
                  <a:rPr lang="en-US" sz="2400" dirty="0">
                    <a:solidFill>
                      <a:prstClr val="black"/>
                    </a:solidFill>
                  </a:rPr>
                  <a:t>Value of I(X,Y)</a:t>
                </a:r>
              </a:p>
              <a:p>
                <a:pPr algn="just"/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724900" cy="5334000"/>
              </a:xfrm>
              <a:prstGeom prst="rect">
                <a:avLst/>
              </a:prstGeom>
              <a:blipFill rotWithShape="1">
                <a:blip r:embed="rId5"/>
                <a:stretch>
                  <a:fillRect l="-1258" t="-1714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Image result for mutual information feature selectio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94835"/>
            <a:ext cx="4038600" cy="31242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754880" y="4498406"/>
            <a:ext cx="4114800" cy="42062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Figure 10  : </a:t>
            </a:r>
            <a:r>
              <a:rPr lang="en-US" sz="2400" b="1" dirty="0" smtClean="0"/>
              <a:t>Mutual Information[9]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2957"/>
    </mc:Choice>
    <mc:Fallback xmlns="">
      <p:transition advTm="4295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</a:t>
            </a:r>
            <a:r>
              <a:rPr lang="en-US" sz="3200" b="1" dirty="0">
                <a:solidFill>
                  <a:prstClr val="white"/>
                </a:solidFill>
              </a:rPr>
              <a:t>Histogram of Class Labels and Samples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974" y="5638800"/>
            <a:ext cx="8305800" cy="583076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Figure 11  : </a:t>
            </a:r>
            <a:r>
              <a:rPr lang="en-US" sz="2400" b="1" dirty="0"/>
              <a:t>Class </a:t>
            </a:r>
            <a:r>
              <a:rPr lang="en-US" sz="2400" b="1" dirty="0" smtClean="0"/>
              <a:t>Labels (Left) and sample data histogram(right)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724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8887" y="4858043"/>
            <a:ext cx="185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(a)AVIRIS 92AV3C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74" y="1066800"/>
            <a:ext cx="4560126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24600" y="504270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(b)HYDICE DC 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453"/>
    </mc:Choice>
    <mc:Fallback xmlns="">
      <p:transition advTm="1145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</a:t>
            </a:r>
            <a:r>
              <a:rPr lang="en-US" sz="3200" b="1" dirty="0" err="1">
                <a:solidFill>
                  <a:prstClr val="white"/>
                </a:solidFill>
              </a:rPr>
              <a:t>n</a:t>
            </a:r>
            <a:r>
              <a:rPr lang="en-US" sz="3200" b="1" dirty="0" err="1" smtClean="0">
                <a:solidFill>
                  <a:prstClr val="white"/>
                </a:solidFill>
              </a:rPr>
              <a:t>MI</a:t>
            </a:r>
            <a:r>
              <a:rPr lang="en-US" sz="3200" b="1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prstClr val="white"/>
                </a:solidFill>
              </a:rPr>
              <a:t>between Class Labels and PCs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079" y="5486400"/>
            <a:ext cx="8305800" cy="5068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Figure 12 : </a:t>
            </a:r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sz="2400" b="1" dirty="0" err="1" smtClean="0"/>
              <a:t>nMI</a:t>
            </a:r>
            <a:r>
              <a:rPr lang="en-US" sz="2400" b="1" dirty="0" smtClean="0"/>
              <a:t> </a:t>
            </a:r>
            <a:r>
              <a:rPr lang="en-US" sz="2400" b="1" dirty="0"/>
              <a:t>between Class Labels and PCs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5117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(a)AVIRIS 92AV3C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94254" y="512935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(b)HYDICE DC</a:t>
            </a:r>
            <a:endParaRPr lang="en-US" b="1" dirty="0"/>
          </a:p>
        </p:txBody>
      </p:sp>
      <p:pic>
        <p:nvPicPr>
          <p:cNvPr id="1026" name="Picture 2" descr="I:\Book\av5\nmu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8006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:\Book\dc\nmu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90600"/>
            <a:ext cx="4800600" cy="405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3756"/>
    </mc:Choice>
    <mc:Fallback xmlns="">
      <p:transition advTm="5375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81000" y="990600"/>
            <a:ext cx="8305800" cy="51911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Supervised learning method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Used for classification and regression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Classifies  complex data sets in higher dimensional space by constructing linear plane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Machine (SVM)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472535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325" y="5715000"/>
            <a:ext cx="8305800" cy="5068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Figure 13 : </a:t>
            </a:r>
            <a:r>
              <a:rPr lang="en-US" sz="2400" b="1" dirty="0" smtClean="0"/>
              <a:t>Representation of Support Vectors [10]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785"/>
    </mc:Choice>
    <mc:Fallback xmlns="">
      <p:transition advTm="237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Outline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295400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Introduction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Motivation</a:t>
            </a:r>
            <a:endParaRPr lang="en-US" sz="2800" dirty="0">
              <a:solidFill>
                <a:prstClr val="black"/>
              </a:solidFill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 Objectives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 Related Works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 Background Study</a:t>
            </a:r>
            <a:endParaRPr lang="en-US" sz="2800" dirty="0">
              <a:solidFill>
                <a:prstClr val="black"/>
              </a:solidFill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 Methodology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 Implementation</a:t>
            </a:r>
            <a:endParaRPr lang="en-US" sz="2800" dirty="0">
              <a:solidFill>
                <a:prstClr val="black"/>
              </a:solidFill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 Conclusion</a:t>
            </a:r>
            <a:endParaRPr lang="en-US" sz="2800" dirty="0">
              <a:solidFill>
                <a:prstClr val="black"/>
              </a:solidFill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 References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9/12/2017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86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791"/>
    </mc:Choice>
    <mc:Fallback xmlns="">
      <p:transition advTm="279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1143000"/>
            <a:ext cx="77724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Steps of SVM Classifier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9906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and test data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33400" y="990600"/>
            <a:ext cx="81534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937260" y="19050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Conducted scaling on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37260" y="28194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Considered the RBF kernel K(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dirty="0"/>
              <a:t>e</a:t>
            </a:r>
            <a:r>
              <a:rPr lang="en-US" sz="2400" baseline="30000" dirty="0"/>
              <a:t>-ϒ||x-y||</a:t>
            </a:r>
            <a:r>
              <a:rPr lang="en-US" sz="2400" baseline="30000" dirty="0" smtClean="0"/>
              <a:t>2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929640" y="37338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10-fold Cross validation to  find best  C and 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ϒ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400" y="46482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C and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ϒ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train whole training 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4400" y="55626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9" idx="2"/>
            <a:endCxn id="14" idx="0"/>
          </p:cNvCxnSpPr>
          <p:nvPr/>
        </p:nvCxnSpPr>
        <p:spPr>
          <a:xfrm>
            <a:off x="4610100" y="1600200"/>
            <a:ext cx="2286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4632960" y="2514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6" idx="0"/>
          </p:cNvCxnSpPr>
          <p:nvPr/>
        </p:nvCxnSpPr>
        <p:spPr>
          <a:xfrm flipH="1">
            <a:off x="4625340" y="3429000"/>
            <a:ext cx="762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2"/>
            <a:endCxn id="17" idx="0"/>
          </p:cNvCxnSpPr>
          <p:nvPr/>
        </p:nvCxnSpPr>
        <p:spPr>
          <a:xfrm flipH="1">
            <a:off x="4610100" y="4343400"/>
            <a:ext cx="1524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4610100" y="525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5494"/>
    </mc:Choice>
    <mc:Fallback xmlns="">
      <p:transition advTm="4549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81000" y="914400"/>
            <a:ext cx="83058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In 10-fold cross validation: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Training set is divided into 10 equal sized sets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1 subset is tested using the classifier trained on the remaining 9 subsets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</a:t>
            </a:r>
            <a:r>
              <a:rPr lang="en-US" sz="3200" b="1" dirty="0" smtClean="0">
                <a:solidFill>
                  <a:prstClr val="white"/>
                </a:solidFill>
              </a:rPr>
              <a:t>Cross Validation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2484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9200" y="58769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14 : </a:t>
            </a:r>
            <a:r>
              <a:rPr lang="en-US" sz="2400" b="1" dirty="0" smtClean="0"/>
              <a:t>10-fold </a:t>
            </a:r>
            <a:r>
              <a:rPr lang="en-US" sz="2400" b="1" dirty="0"/>
              <a:t>c</a:t>
            </a:r>
            <a:r>
              <a:rPr lang="en-US" sz="2400" b="1" dirty="0" smtClean="0"/>
              <a:t>ross validation [11]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91"/>
    </mc:Choice>
    <mc:Fallback xmlns="">
      <p:transition advTm="119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Train and test sample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50388"/>
            <a:ext cx="3924300" cy="609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Table 1 : </a:t>
            </a:r>
            <a:r>
              <a:rPr lang="en-US" sz="2400" b="1" dirty="0" smtClean="0"/>
              <a:t>HYDICE </a:t>
            </a:r>
            <a:r>
              <a:rPr lang="en-US" sz="2400" b="1" dirty="0"/>
              <a:t>DC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99014"/>
              </p:ext>
            </p:extLst>
          </p:nvPr>
        </p:nvGraphicFramePr>
        <p:xfrm>
          <a:off x="443132" y="1659988"/>
          <a:ext cx="3747868" cy="364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468"/>
                <a:gridCol w="1066800"/>
                <a:gridCol w="990600"/>
              </a:tblGrid>
              <a:tr h="4253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Classes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Test</a:t>
                      </a:r>
                      <a:endParaRPr lang="en-US" sz="2000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0" y="1050388"/>
            <a:ext cx="4419600" cy="70221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just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Table 2 : </a:t>
            </a:r>
            <a:r>
              <a:rPr lang="en-US" sz="2600" b="1" dirty="0" smtClean="0"/>
              <a:t>AVIRIS 92AV3C Data</a:t>
            </a:r>
            <a:endParaRPr lang="en-US" sz="2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42674"/>
              </p:ext>
            </p:extLst>
          </p:nvPr>
        </p:nvGraphicFramePr>
        <p:xfrm>
          <a:off x="5067300" y="1659988"/>
          <a:ext cx="36957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066800"/>
                <a:gridCol w="9144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Corn-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Soybean-min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Soybean-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Hay-windrowed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513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11"/>
    </mc:Choice>
    <mc:Fallback xmlns="">
      <p:transition advTm="341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Classification 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0" y="3711526"/>
            <a:ext cx="4800600" cy="38100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just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</a:t>
            </a:r>
            <a:r>
              <a:rPr lang="en-US" sz="3200" b="1" dirty="0" smtClean="0">
                <a:solidFill>
                  <a:srgbClr val="1F497D">
                    <a:lumMod val="75000"/>
                  </a:srgbClr>
                </a:solidFill>
              </a:rPr>
              <a:t>Table </a:t>
            </a:r>
            <a:r>
              <a:rPr lang="en-US" sz="3200" b="1" dirty="0">
                <a:solidFill>
                  <a:srgbClr val="1F497D">
                    <a:lumMod val="75000"/>
                  </a:srgbClr>
                </a:solidFill>
              </a:rPr>
              <a:t>5</a:t>
            </a:r>
            <a:r>
              <a:rPr lang="en-US" sz="3200" b="1" dirty="0" smtClean="0">
                <a:solidFill>
                  <a:srgbClr val="1F497D">
                    <a:lumMod val="75000"/>
                  </a:srgbClr>
                </a:solidFill>
              </a:rPr>
              <a:t> : </a:t>
            </a:r>
            <a:r>
              <a:rPr lang="en-US" sz="3200" b="1" dirty="0" smtClean="0"/>
              <a:t> Classification result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914400"/>
            <a:ext cx="4572000" cy="381000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/>
            <a:r>
              <a:rPr lang="en-US" sz="2600" b="1" dirty="0" smtClean="0">
                <a:solidFill>
                  <a:srgbClr val="1F497D">
                    <a:lumMod val="75000"/>
                  </a:srgbClr>
                </a:solidFill>
              </a:rPr>
              <a:t>Table </a:t>
            </a:r>
            <a:r>
              <a:rPr lang="en-US" sz="2600" b="1" dirty="0">
                <a:solidFill>
                  <a:srgbClr val="1F497D">
                    <a:lumMod val="75000"/>
                  </a:srgbClr>
                </a:solidFill>
              </a:rPr>
              <a:t>3</a:t>
            </a:r>
            <a:r>
              <a:rPr lang="en-US" sz="2600" b="1" dirty="0" smtClean="0">
                <a:solidFill>
                  <a:srgbClr val="1F497D">
                    <a:lumMod val="75000"/>
                  </a:srgbClr>
                </a:solidFill>
              </a:rPr>
              <a:t> : </a:t>
            </a:r>
            <a:r>
              <a:rPr lang="en-US" sz="2600" b="1" dirty="0" smtClean="0"/>
              <a:t> Cost and gamma value (AVIRIS)</a:t>
            </a:r>
            <a:endParaRPr lang="en-US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914400"/>
            <a:ext cx="4572000" cy="381000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/>
            <a:r>
              <a:rPr lang="en-US" sz="2600" b="1" dirty="0" smtClean="0">
                <a:solidFill>
                  <a:srgbClr val="1F497D">
                    <a:lumMod val="75000"/>
                  </a:srgbClr>
                </a:solidFill>
              </a:rPr>
              <a:t>Table </a:t>
            </a:r>
            <a:r>
              <a:rPr lang="en-US" sz="2600" b="1" dirty="0">
                <a:solidFill>
                  <a:srgbClr val="1F497D">
                    <a:lumMod val="75000"/>
                  </a:srgbClr>
                </a:solidFill>
              </a:rPr>
              <a:t>4</a:t>
            </a:r>
            <a:r>
              <a:rPr lang="en-US" sz="2600" b="1" dirty="0" smtClean="0">
                <a:solidFill>
                  <a:srgbClr val="1F497D">
                    <a:lumMod val="75000"/>
                  </a:srgbClr>
                </a:solidFill>
              </a:rPr>
              <a:t> : </a:t>
            </a:r>
            <a:r>
              <a:rPr lang="en-US" sz="2600" b="1" dirty="0" smtClean="0"/>
              <a:t> Cost and gamma value (HYDICE)</a:t>
            </a:r>
            <a:endParaRPr lang="en-US" sz="2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73161"/>
              </p:ext>
            </p:extLst>
          </p:nvPr>
        </p:nvGraphicFramePr>
        <p:xfrm>
          <a:off x="304800" y="1384300"/>
          <a:ext cx="388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1430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ϒ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18996"/>
              </p:ext>
            </p:extLst>
          </p:nvPr>
        </p:nvGraphicFramePr>
        <p:xfrm>
          <a:off x="4876800" y="1397000"/>
          <a:ext cx="396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ϒ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PCA-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08988"/>
              </p:ext>
            </p:extLst>
          </p:nvPr>
        </p:nvGraphicFramePr>
        <p:xfrm>
          <a:off x="1524000" y="4140004"/>
          <a:ext cx="6096000" cy="220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231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AVIRIS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HYDICE DC</a:t>
                      </a:r>
                    </a:p>
                  </a:txBody>
                  <a:tcPr/>
                </a:tc>
              </a:tr>
              <a:tr h="34231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65.82%</a:t>
                      </a:r>
                    </a:p>
                  </a:txBody>
                  <a:tcPr/>
                </a:tc>
              </a:tr>
              <a:tr h="34231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70.2158%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96.5654%</a:t>
                      </a:r>
                    </a:p>
                  </a:txBody>
                  <a:tcPr/>
                </a:tc>
              </a:tr>
              <a:tr h="47243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92.2302%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99.0753%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PCA-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97.2662%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99.2074%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513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631"/>
    </mc:Choice>
    <mc:Fallback xmlns="">
      <p:transition advTm="163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prstClr val="white"/>
                </a:solidFill>
              </a:rPr>
              <a:t>AVIRIS 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 descr="I:\Book\New folder\diff. shapes\m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838201"/>
            <a:ext cx="8534400" cy="47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81555" y="56102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15 : </a:t>
            </a:r>
            <a:r>
              <a:rPr lang="en-US" sz="2400" b="1" dirty="0" smtClean="0"/>
              <a:t>Classification after applying MI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97"/>
    </mc:Choice>
    <mc:Fallback xmlns="">
      <p:transition advTm="697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prstClr val="white"/>
                </a:solidFill>
              </a:rPr>
              <a:t>AVIRIS 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5" y="56102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16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PCA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1026" name="Picture 2" descr="I:\Book\New folder\diff. shapes\pc3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27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45"/>
    </mc:Choice>
    <mc:Fallback xmlns="">
      <p:transition advTm="44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prstClr val="white"/>
                </a:solidFill>
              </a:rPr>
              <a:t>AVIRIS 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4" y="5610225"/>
            <a:ext cx="6567045" cy="533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17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PCA-</a:t>
            </a:r>
            <a:r>
              <a:rPr lang="en-US" sz="2400" b="1" dirty="0" err="1" smtClean="0">
                <a:solidFill>
                  <a:prstClr val="black"/>
                </a:solidFill>
              </a:rPr>
              <a:t>nMI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2051" name="Picture 3" descr="I:\Book\New folder\diff. shapes\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1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27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1"/>
    </mc:Choice>
    <mc:Fallback xmlns="">
      <p:transition advTm="38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HYDICE </a:t>
            </a:r>
            <a:r>
              <a:rPr lang="en-US" sz="3200" b="1" dirty="0">
                <a:solidFill>
                  <a:prstClr val="white"/>
                </a:solidFill>
              </a:rPr>
              <a:t>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5" y="56102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18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MI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5122" name="Picture 2" descr="I:\Book\New folder\diff. shapes\DCM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1"/>
            <a:ext cx="9144001" cy="48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5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2"/>
    </mc:Choice>
    <mc:Fallback xmlns="">
      <p:transition advTm="38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HYDICE </a:t>
            </a:r>
            <a:r>
              <a:rPr lang="en-US" sz="3200" b="1" dirty="0">
                <a:solidFill>
                  <a:prstClr val="white"/>
                </a:solidFill>
              </a:rPr>
              <a:t>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5" y="56102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19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PCA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4098" name="Picture 2" descr="I:\Book\New folder\diff. shapes\DCPC3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1"/>
            <a:ext cx="9144001" cy="49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20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59"/>
    </mc:Choice>
    <mc:Fallback xmlns="">
      <p:transition advTm="55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HYDICE </a:t>
            </a:r>
            <a:r>
              <a:rPr lang="en-US" sz="3200" b="1" dirty="0">
                <a:solidFill>
                  <a:prstClr val="white"/>
                </a:solidFill>
              </a:rPr>
              <a:t>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4" y="5610225"/>
            <a:ext cx="6567045" cy="533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20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PCA-</a:t>
            </a:r>
            <a:r>
              <a:rPr lang="en-US" sz="2400" b="1" dirty="0" err="1" smtClean="0">
                <a:solidFill>
                  <a:prstClr val="black"/>
                </a:solidFill>
              </a:rPr>
              <a:t>nMI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3074" name="Picture 2" descr="I:\Book\New folder\diff. shapes\DC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8201"/>
            <a:ext cx="9144001" cy="47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0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939"/>
    </mc:Choice>
    <mc:Fallback xmlns="">
      <p:transition advTm="393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Introduction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https://upload.wikimedia.org/wikipedia/commons/thumb/4/48/HyperspectralCube.jpg/300px-HyperspectralCube.jpg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24" y="1600200"/>
            <a:ext cx="36576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970273" y="5149748"/>
            <a:ext cx="3848102" cy="68219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    Figure 1: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Two Dimensional Projection of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Hyperspectral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Cube[1]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222" y="1143000"/>
            <a:ext cx="4412777" cy="49225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Hyperspectral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Images: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ollects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processes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information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across the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 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electromagnetic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spectrum where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certain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objects leave unique 'fingerprints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‘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Spectral signatures enable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identification of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materials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7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481"/>
    </mc:Choice>
    <mc:Fallback xmlns="">
      <p:transition advTm="1548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1143000"/>
            <a:ext cx="77724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Conclusion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785" y="1327243"/>
            <a:ext cx="8229600" cy="49882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400" dirty="0" smtClean="0"/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800" b="1" dirty="0" smtClean="0">
                <a:solidFill>
                  <a:schemeClr val="accent1"/>
                </a:solidFill>
              </a:rPr>
              <a:t>Future Works:</a:t>
            </a:r>
            <a:endParaRPr lang="en-US" sz="28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Feature extraction using Kernel PCA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Feature Selection Using Quadratic Mutual Information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Introducing Adaptive Threshold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05"/>
    </mc:Choice>
    <mc:Fallback xmlns="">
      <p:transition advTm="705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smtClean="0">
                <a:solidFill>
                  <a:prstClr val="white"/>
                </a:solidFill>
              </a:rPr>
              <a:t>   </a:t>
            </a:r>
            <a:r>
              <a:rPr lang="en-US" sz="1050" b="1" smtClean="0">
                <a:solidFill>
                  <a:prstClr val="white"/>
                </a:solidFill>
              </a:rPr>
              <a:t>          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3446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References</a:t>
            </a:r>
            <a:endParaRPr lang="en-US" sz="3200" b="1" dirty="0">
              <a:solidFill>
                <a:prstClr val="white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13607"/>
              </p:ext>
            </p:extLst>
          </p:nvPr>
        </p:nvGraphicFramePr>
        <p:xfrm>
          <a:off x="281354" y="1066800"/>
          <a:ext cx="8534400" cy="504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/>
                <a:gridCol w="7977554"/>
              </a:tblGrid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“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Hyperspectral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Image”,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https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://en.wikipedia.org/wiki/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Hyperspectral_imaging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/.</a:t>
                      </a: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M.Ciznicki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K.Kurowski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and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A.Plaza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, “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GPU Implementation of JPEG2000 for </a:t>
                      </a:r>
                      <a:r>
                        <a:rPr lang="en-US" sz="1800" b="1" i="1" dirty="0" err="1" smtClean="0">
                          <a:solidFill>
                            <a:schemeClr val="tx1"/>
                          </a:solidFill>
                        </a:rPr>
                        <a:t>Hyperspectral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 Image Compression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Published in SPIE Proceedings, 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University of Extremadura,  Spain, pp.8183 Oct   2011.</a:t>
                      </a: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M. A.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Hossain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, M. Pickering, X.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Jia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, ”Unsupervised feature extraction based on mutual information measure for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hyperspectral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image classification” ,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 IEEE  International Geoscience and Remote  Sensing Symposium(IGARSS)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,978-1-4577-1005-6,2011.</a:t>
                      </a: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M. A.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Hossain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X.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Jia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M. Pickering, ”Subspace detection using a mutual information  measure for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hyperspectral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image classiﬁcation ”, 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IEEE Geoscience  and Remote Sensing  Letters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vol. 11, no. 2, Feb. 2014 .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“The curse of dimensionality in classification,”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http://www.visiondummy.com/2014/04/curse-dimensionality-affect-classification/.</a:t>
                      </a: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D.A.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Landgrebe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.“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Available:https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://engineering.purdue.edu/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biehl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MultiSpec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/hyperspectral.html”. 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419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07"/>
    </mc:Choice>
    <mc:Fallback xmlns="">
      <p:transition advTm="2207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smtClean="0">
                <a:solidFill>
                  <a:prstClr val="white"/>
                </a:solidFill>
              </a:rPr>
              <a:t>   </a:t>
            </a:r>
            <a:r>
              <a:rPr lang="en-US" sz="1050" b="1" smtClean="0">
                <a:solidFill>
                  <a:prstClr val="white"/>
                </a:solidFill>
              </a:rPr>
              <a:t>          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3446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References</a:t>
            </a:r>
            <a:endParaRPr lang="en-US" sz="3200" b="1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49674"/>
              </p:ext>
            </p:extLst>
          </p:nvPr>
        </p:nvGraphicFramePr>
        <p:xfrm>
          <a:off x="304800" y="1143000"/>
          <a:ext cx="8534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924800"/>
              </a:tblGrid>
              <a:tr h="4216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“Principal Component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Analysis”,https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://sebastianraschka.com/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/docs/lda-vs-pca.html. </a:t>
                      </a:r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[8]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 G. Learned-Miller</a:t>
                      </a:r>
                      <a:r>
                        <a:rPr lang="en-US" sz="1800" b="1" smtClean="0">
                          <a:solidFill>
                            <a:prstClr val="black"/>
                          </a:solidFill>
                        </a:rPr>
                        <a:t>, “</a:t>
                      </a:r>
                      <a:r>
                        <a:rPr lang="en-US" sz="1800" b="1" i="1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 and Mutual Information</a:t>
                      </a:r>
                      <a:r>
                        <a:rPr lang="en-US" sz="1800" b="1" smtClean="0">
                          <a:solidFill>
                            <a:prstClr val="black"/>
                          </a:solidFill>
                        </a:rPr>
                        <a:t>, ”</a:t>
                      </a:r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Department of Computer Science, University of Massachusetts, Amherst</a:t>
                      </a:r>
                      <a:r>
                        <a:rPr lang="en-US" sz="1800" b="1" smtClean="0">
                          <a:solidFill>
                            <a:prstClr val="black"/>
                          </a:solidFill>
                        </a:rPr>
                        <a:t>, </a:t>
                      </a:r>
                      <a:r>
                        <a:rPr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September 16, 2013</a:t>
                      </a:r>
                      <a:r>
                        <a:rPr lang="en-US" sz="1800" b="1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sz="1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[9]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prstClr val="black"/>
                          </a:solidFill>
                        </a:rPr>
                        <a:t>“Mutual</a:t>
                      </a:r>
                      <a:r>
                        <a:rPr lang="en-US" sz="1800" b="1" baseline="0" dirty="0" smtClean="0">
                          <a:solidFill>
                            <a:prstClr val="black"/>
                          </a:solidFill>
                        </a:rPr>
                        <a:t> Information</a:t>
                      </a:r>
                      <a:r>
                        <a:rPr lang="en-US" sz="1800" b="1" dirty="0" smtClean="0">
                          <a:solidFill>
                            <a:prstClr val="black"/>
                          </a:solidFill>
                        </a:rPr>
                        <a:t>”,</a:t>
                      </a:r>
                      <a:r>
                        <a:rPr lang="en-US" sz="1800" b="1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b="1" dirty="0" smtClean="0"/>
                        <a:t>https://en.wikipedia.org/wiki/Mutual_information#/media/File:Entropy-mutual-information-relative-entropy-relation-diagram.svg</a:t>
                      </a:r>
                    </a:p>
                    <a:p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[10]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err="1" smtClean="0"/>
                        <a:t>ResearchGate</a:t>
                      </a:r>
                      <a:r>
                        <a:rPr lang="en-US" sz="1800" b="1" dirty="0" smtClean="0"/>
                        <a:t>,“Support vector,” https://www.researchgate.net/figure/268232391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fig5Figure-5-Hyperplane-blue-line-representation-in-SVM-Red-and-blue-circles-represent.</a:t>
                      </a:r>
                    </a:p>
                    <a:p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[11]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ResearchGate</a:t>
                      </a:r>
                      <a:r>
                        <a:rPr lang="en-US" sz="1800" b="1" dirty="0" smtClean="0"/>
                        <a:t>, “10 fold </a:t>
                      </a:r>
                      <a:r>
                        <a:rPr lang="en-US" sz="1800" b="1" dirty="0" err="1" smtClean="0"/>
                        <a:t>crosss</a:t>
                      </a:r>
                      <a:r>
                        <a:rPr lang="en-US" sz="1800" b="1" dirty="0" smtClean="0"/>
                        <a:t> validation,” https://www.researchgate.net/figure/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06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07"/>
    </mc:Choice>
    <mc:Fallback xmlns="">
      <p:transition advTm="22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</a:t>
            </a:r>
            <a:r>
              <a:rPr lang="en-US" sz="2800" b="1" dirty="0" smtClean="0">
                <a:solidFill>
                  <a:prstClr val="white"/>
                </a:solidFill>
              </a:rPr>
              <a:t>Motivation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066800"/>
            <a:ext cx="8229600" cy="5257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lvl="1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Applications </a:t>
            </a:r>
            <a:r>
              <a:rPr lang="en-US" sz="2400" dirty="0">
                <a:latin typeface="+mj-lt"/>
              </a:rPr>
              <a:t>in astronomy, agriculture, biomedical imaging, geosciences, physics, </a:t>
            </a:r>
            <a:r>
              <a:rPr lang="en-US" sz="2400" dirty="0" smtClean="0">
                <a:latin typeface="+mj-lt"/>
              </a:rPr>
              <a:t>surveillance</a:t>
            </a:r>
            <a:r>
              <a:rPr lang="en-US" sz="2400" dirty="0" smtClean="0">
                <a:latin typeface="+mj-lt"/>
              </a:rPr>
              <a:t>, eye care, food processing, mineralogy, chemical </a:t>
            </a:r>
            <a:r>
              <a:rPr lang="en-US" sz="2400" dirty="0" smtClean="0">
                <a:latin typeface="+mj-lt"/>
              </a:rPr>
              <a:t>imaging </a:t>
            </a:r>
            <a:r>
              <a:rPr lang="en-US" sz="2400" dirty="0" err="1" smtClean="0">
                <a:latin typeface="+mj-lt"/>
              </a:rPr>
              <a:t>etc</a:t>
            </a:r>
            <a:endParaRPr lang="en-US" sz="2400" dirty="0" smtClean="0">
              <a:latin typeface="+mj-lt"/>
            </a:endParaRP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altLang="zh-CN" sz="2400" dirty="0" smtClean="0">
                <a:latin typeface="+mj-lt"/>
              </a:rPr>
              <a:t>Widely </a:t>
            </a:r>
            <a:r>
              <a:rPr lang="en-US" altLang="zh-CN" sz="2400" dirty="0">
                <a:latin typeface="+mj-lt"/>
              </a:rPr>
              <a:t>used for </a:t>
            </a:r>
            <a:r>
              <a:rPr lang="en-US" altLang="zh-CN" sz="2400" dirty="0">
                <a:solidFill>
                  <a:srgbClr val="336699"/>
                </a:solidFill>
                <a:latin typeface="+mj-lt"/>
              </a:rPr>
              <a:t>ground cover classification </a:t>
            </a:r>
            <a:r>
              <a:rPr lang="en-US" altLang="zh-CN" sz="2400" dirty="0">
                <a:latin typeface="+mj-lt"/>
              </a:rPr>
              <a:t>problems</a:t>
            </a:r>
            <a:endParaRPr lang="en-US" sz="2400" dirty="0" smtClean="0">
              <a:latin typeface="+mj-lt"/>
            </a:endParaRPr>
          </a:p>
          <a:p>
            <a:pPr marL="0" lvl="1"/>
            <a:endParaRPr lang="en-US" sz="2000" dirty="0">
              <a:latin typeface="+mj-lt"/>
            </a:endParaRPr>
          </a:p>
          <a:p>
            <a:endParaRPr lang="en-US" sz="2400" dirty="0" smtClean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9" y="2876776"/>
            <a:ext cx="7321550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5887872"/>
            <a:ext cx="8382000" cy="457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Figure 2: </a:t>
            </a:r>
            <a:r>
              <a:rPr lang="en-US" sz="2400" b="1" dirty="0" smtClean="0"/>
              <a:t>Mixture problem in </a:t>
            </a:r>
            <a:r>
              <a:rPr lang="en-US" sz="2400" b="1" dirty="0" err="1" smtClean="0"/>
              <a:t>hyperspectral</a:t>
            </a:r>
            <a:r>
              <a:rPr lang="en-US" sz="2400" b="1" dirty="0" smtClean="0"/>
              <a:t> data analysis[2]</a:t>
            </a:r>
            <a:endParaRPr lang="en-US" altLang="zh-CN" sz="2400" dirty="0"/>
          </a:p>
          <a:p>
            <a:endParaRPr lang="en-US" sz="24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955"/>
    </mc:Choice>
    <mc:Fallback xmlns="">
      <p:transition advTm="495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Objectives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6300" y="1371600"/>
            <a:ext cx="7391400" cy="7620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 Extract </a:t>
            </a:r>
            <a:r>
              <a:rPr lang="en-US" sz="2400" dirty="0">
                <a:solidFill>
                  <a:prstClr val="black"/>
                </a:solidFill>
              </a:rPr>
              <a:t>only relevant features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6300" y="3657600"/>
            <a:ext cx="7391400" cy="7620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NimbusRomNo9L-Regu"/>
              </a:rPr>
              <a:t>Evaluate </a:t>
            </a:r>
            <a:r>
              <a:rPr lang="en-US" sz="2400" dirty="0" smtClean="0">
                <a:solidFill>
                  <a:prstClr val="black"/>
                </a:solidFill>
                <a:latin typeface="NimbusRomNo9L-Regu"/>
              </a:rPr>
              <a:t>efficient subspace detection </a:t>
            </a:r>
            <a:r>
              <a:rPr lang="en-US" sz="2400" dirty="0">
                <a:solidFill>
                  <a:prstClr val="black"/>
                </a:solidFill>
                <a:latin typeface="NimbusRomNo9L-Regu"/>
              </a:rPr>
              <a:t>technique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6300" y="2514600"/>
            <a:ext cx="7391400" cy="7620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 Select </a:t>
            </a:r>
            <a:r>
              <a:rPr lang="en-US" sz="2400" dirty="0">
                <a:solidFill>
                  <a:prstClr val="black"/>
                </a:solidFill>
              </a:rPr>
              <a:t>most informative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3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890"/>
    </mc:Choice>
    <mc:Fallback xmlns="">
      <p:transition advTm="1289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Related Works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8229600" cy="4953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400" dirty="0" smtClean="0">
              <a:solidFill>
                <a:prstClr val="black"/>
              </a:solidFill>
            </a:endParaRPr>
          </a:p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[1] M. </a:t>
            </a:r>
            <a:r>
              <a:rPr lang="en-US" sz="2400" dirty="0" smtClean="0">
                <a:solidFill>
                  <a:prstClr val="black"/>
                </a:solidFill>
              </a:rPr>
              <a:t>Ali </a:t>
            </a:r>
            <a:r>
              <a:rPr lang="en-US" sz="2400" dirty="0" err="1" smtClean="0">
                <a:solidFill>
                  <a:prstClr val="black"/>
                </a:solidFill>
              </a:rPr>
              <a:t>Hossain</a:t>
            </a:r>
            <a:r>
              <a:rPr lang="en-US" sz="2400" dirty="0" smtClean="0">
                <a:solidFill>
                  <a:prstClr val="black"/>
                </a:solidFill>
              </a:rPr>
              <a:t> , M. Pickering, X. </a:t>
            </a:r>
            <a:r>
              <a:rPr lang="en-US" sz="2400" dirty="0" err="1" smtClean="0">
                <a:solidFill>
                  <a:prstClr val="black"/>
                </a:solidFill>
              </a:rPr>
              <a:t>Jia</a:t>
            </a:r>
            <a:r>
              <a:rPr lang="en-US" sz="2400" dirty="0" smtClean="0">
                <a:solidFill>
                  <a:prstClr val="black"/>
                </a:solidFill>
              </a:rPr>
              <a:t> , ”Unsupervised feature extraction based on mutual information measure for </a:t>
            </a:r>
            <a:r>
              <a:rPr lang="en-US" sz="2400" dirty="0" err="1" smtClean="0">
                <a:solidFill>
                  <a:prstClr val="black"/>
                </a:solidFill>
              </a:rPr>
              <a:t>hyperspectral</a:t>
            </a:r>
            <a:r>
              <a:rPr lang="en-US" sz="2400" dirty="0" smtClean="0">
                <a:solidFill>
                  <a:prstClr val="black"/>
                </a:solidFill>
              </a:rPr>
              <a:t> image classification” ,</a:t>
            </a:r>
            <a:r>
              <a:rPr lang="en-US" sz="2400" i="1" dirty="0">
                <a:solidFill>
                  <a:prstClr val="black"/>
                </a:solidFill>
              </a:rPr>
              <a:t> IEEE  International Geoscience and Remote  Sensing Symposium(IGARSS)</a:t>
            </a:r>
            <a:r>
              <a:rPr lang="en-US" sz="2400" dirty="0" smtClean="0">
                <a:solidFill>
                  <a:prstClr val="black"/>
                </a:solidFill>
              </a:rPr>
              <a:t> ,978-1-4577-1005-6,2011 [3].</a:t>
            </a:r>
          </a:p>
          <a:p>
            <a:pPr lvl="0" algn="just"/>
            <a:r>
              <a:rPr lang="en-US" sz="2400" b="1" dirty="0" smtClean="0">
                <a:solidFill>
                  <a:srgbClr val="0070C0"/>
                </a:solidFill>
              </a:rPr>
              <a:t>Contributions: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Combined </a:t>
            </a:r>
            <a:r>
              <a:rPr lang="en-US" sz="2400" dirty="0" smtClean="0"/>
              <a:t> Mutual </a:t>
            </a:r>
            <a:r>
              <a:rPr lang="en-US" sz="2400" dirty="0"/>
              <a:t>Information with  PCA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Obtained </a:t>
            </a:r>
            <a:r>
              <a:rPr lang="en-US" sz="2400" dirty="0" smtClean="0"/>
              <a:t>80% classification </a:t>
            </a:r>
            <a:r>
              <a:rPr lang="en-US" sz="2400" dirty="0"/>
              <a:t>accuracy</a:t>
            </a:r>
          </a:p>
          <a:p>
            <a:pPr lvl="0" algn="just"/>
            <a:endParaRPr lang="en-US" sz="2400" b="1" dirty="0" smtClean="0">
              <a:solidFill>
                <a:srgbClr val="0070C0"/>
              </a:solidFill>
            </a:endParaRPr>
          </a:p>
          <a:p>
            <a:pPr lvl="0" algn="just"/>
            <a:r>
              <a:rPr lang="en-US" sz="2400" b="1" dirty="0" smtClean="0">
                <a:solidFill>
                  <a:srgbClr val="0070C0"/>
                </a:solidFill>
              </a:rPr>
              <a:t>Limitation:</a:t>
            </a:r>
          </a:p>
          <a:p>
            <a:pPr marL="342900" lvl="0" indent="-342900" algn="just">
              <a:buFont typeface="Wingdings" pitchFamily="2" charset="2"/>
              <a:buChar char="§"/>
            </a:pPr>
            <a:r>
              <a:rPr lang="en-US" sz="2400" dirty="0" smtClean="0"/>
              <a:t>Only for 10 features for test data</a:t>
            </a: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315"/>
    </mc:Choice>
    <mc:Fallback xmlns="">
      <p:transition advTm="4031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Related Works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[2]M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sz="2400" dirty="0" smtClean="0">
                <a:solidFill>
                  <a:prstClr val="black"/>
                </a:solidFill>
              </a:rPr>
              <a:t>Ali </a:t>
            </a:r>
            <a:r>
              <a:rPr lang="en-US" sz="2400" dirty="0" err="1">
                <a:solidFill>
                  <a:prstClr val="black"/>
                </a:solidFill>
              </a:rPr>
              <a:t>Hossain</a:t>
            </a:r>
            <a:r>
              <a:rPr lang="en-US" sz="2400" dirty="0">
                <a:solidFill>
                  <a:prstClr val="black"/>
                </a:solidFill>
              </a:rPr>
              <a:t>, X. </a:t>
            </a:r>
            <a:r>
              <a:rPr lang="en-US" sz="2400" dirty="0" err="1">
                <a:solidFill>
                  <a:prstClr val="black"/>
                </a:solidFill>
              </a:rPr>
              <a:t>Jia</a:t>
            </a:r>
            <a:r>
              <a:rPr lang="en-US" sz="2400" dirty="0">
                <a:solidFill>
                  <a:prstClr val="black"/>
                </a:solidFill>
              </a:rPr>
              <a:t>, M. Pickering, ”Subspace detection using a mutual information  measure for </a:t>
            </a:r>
            <a:r>
              <a:rPr lang="en-US" sz="2400" dirty="0" err="1">
                <a:solidFill>
                  <a:prstClr val="black"/>
                </a:solidFill>
              </a:rPr>
              <a:t>hyperspectral</a:t>
            </a:r>
            <a:r>
              <a:rPr lang="en-US" sz="2400" dirty="0">
                <a:solidFill>
                  <a:prstClr val="black"/>
                </a:solidFill>
              </a:rPr>
              <a:t> image classiﬁcation ”, </a:t>
            </a:r>
            <a:r>
              <a:rPr lang="en-US" sz="2400" i="1" dirty="0">
                <a:solidFill>
                  <a:prstClr val="black"/>
                </a:solidFill>
              </a:rPr>
              <a:t>IEEE </a:t>
            </a:r>
            <a:r>
              <a:rPr lang="en-US" sz="2400" i="1" dirty="0" smtClean="0">
                <a:solidFill>
                  <a:prstClr val="black"/>
                </a:solidFill>
              </a:rPr>
              <a:t>Geoscience  </a:t>
            </a:r>
            <a:r>
              <a:rPr lang="en-US" sz="2400" i="1" dirty="0">
                <a:solidFill>
                  <a:prstClr val="black"/>
                </a:solidFill>
              </a:rPr>
              <a:t>and Remote </a:t>
            </a:r>
            <a:r>
              <a:rPr lang="en-US" sz="2400" i="1" dirty="0" smtClean="0">
                <a:solidFill>
                  <a:prstClr val="black"/>
                </a:solidFill>
              </a:rPr>
              <a:t>Sensing  Letters </a:t>
            </a:r>
            <a:r>
              <a:rPr lang="en-US" sz="2400" dirty="0">
                <a:solidFill>
                  <a:prstClr val="black"/>
                </a:solidFill>
              </a:rPr>
              <a:t>, vol. 11, no. 2, Feb. </a:t>
            </a:r>
            <a:r>
              <a:rPr lang="en-US" sz="2400" dirty="0" smtClean="0">
                <a:solidFill>
                  <a:prstClr val="black"/>
                </a:solidFill>
              </a:rPr>
              <a:t>2014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[4].</a:t>
            </a:r>
            <a:endParaRPr lang="en-US" sz="2400" dirty="0">
              <a:solidFill>
                <a:prstClr val="black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Contributions: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Combined  normalized </a:t>
            </a:r>
            <a:r>
              <a:rPr lang="en-US" sz="2400" dirty="0" smtClean="0"/>
              <a:t>Mutual  </a:t>
            </a:r>
            <a:r>
              <a:rPr lang="en-US" sz="2400" dirty="0"/>
              <a:t>Information with  PCA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Obtained 96% classification accuracy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Limitations: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Good for a limited number of training samples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Fixed threshold value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5651"/>
    </mc:Choice>
    <mc:Fallback xmlns="">
      <p:transition advTm="356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Background Study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8744"/>
            <a:ext cx="8229600" cy="540205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Hughes Phenomenon: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 size  of  the  training  data  does  not  grow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correspondingly with increment of feature space dimension, then  classiﬁcation accuracy reduces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Also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known as curse of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dimensionality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Feature reduction to mitigate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9" y="3352799"/>
            <a:ext cx="4125351" cy="250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5887872"/>
            <a:ext cx="8382000" cy="457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Figure 3: </a:t>
            </a:r>
            <a:r>
              <a:rPr lang="en-US" sz="2400" b="1" kern="0" dirty="0" smtClean="0"/>
              <a:t>Hughes Phenomenon</a:t>
            </a:r>
            <a:r>
              <a:rPr lang="en-US" sz="2400" b="1" dirty="0" smtClean="0"/>
              <a:t> [5]</a:t>
            </a:r>
            <a:endParaRPr lang="en-US" altLang="zh-CN" sz="2400" dirty="0"/>
          </a:p>
          <a:p>
            <a:endParaRPr lang="en-US" sz="24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7317"/>
    </mc:Choice>
    <mc:Fallback xmlns="">
      <p:transition advTm="2731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Background Study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Comparative Analysis of Effective Subspace Detection Techniques for Hyperspectral Image Classification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9/12/2017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229600" cy="48605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Subspace Detection: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 dimensional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dataset transformed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into low dimensional space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Done in two ways: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</a:rPr>
              <a:t>Feature Extraction: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Creates new features based on transformations of original feature set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</a:rPr>
              <a:t>Feature Selection: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Selects best  subset of the original feature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6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277"/>
    </mc:Choice>
    <mc:Fallback xmlns="">
      <p:transition advTm="3027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2708</Words>
  <Application>Microsoft Office PowerPoint</Application>
  <PresentationFormat>On-screen Show (4:3)</PresentationFormat>
  <Paragraphs>468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Classic Photo Album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</vt:lpstr>
      <vt:lpstr>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2017-08-22T16:23:13Z</dcterms:created>
  <dcterms:modified xsi:type="dcterms:W3CDTF">2017-12-08T17:46:26Z</dcterms:modified>
</cp:coreProperties>
</file>