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0" r:id="rId1"/>
  </p:sldMasterIdLst>
  <p:notesMasterIdLst>
    <p:notesMasterId r:id="rId27"/>
  </p:notesMasterIdLst>
  <p:sldIdLst>
    <p:sldId id="256" r:id="rId2"/>
    <p:sldId id="272" r:id="rId3"/>
    <p:sldId id="301" r:id="rId4"/>
    <p:sldId id="274" r:id="rId5"/>
    <p:sldId id="273" r:id="rId6"/>
    <p:sldId id="275" r:id="rId7"/>
    <p:sldId id="276" r:id="rId8"/>
    <p:sldId id="277" r:id="rId9"/>
    <p:sldId id="278" r:id="rId10"/>
    <p:sldId id="293" r:id="rId11"/>
    <p:sldId id="300" r:id="rId12"/>
    <p:sldId id="299" r:id="rId13"/>
    <p:sldId id="289" r:id="rId14"/>
    <p:sldId id="280" r:id="rId15"/>
    <p:sldId id="308" r:id="rId16"/>
    <p:sldId id="309" r:id="rId17"/>
    <p:sldId id="306" r:id="rId18"/>
    <p:sldId id="307" r:id="rId19"/>
    <p:sldId id="281" r:id="rId20"/>
    <p:sldId id="283" r:id="rId21"/>
    <p:sldId id="284" r:id="rId22"/>
    <p:sldId id="285" r:id="rId23"/>
    <p:sldId id="304" r:id="rId24"/>
    <p:sldId id="305" r:id="rId25"/>
    <p:sldId id="2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6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B8AB8-90B8-4215-82D0-39D34FE32E42}" type="datetimeFigureOut">
              <a:rPr lang="en-US" smtClean="0"/>
              <a:t>3/22/2018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7BE84F-23D2-4DF1-97EA-E7D202181A54}" type="slidenum">
              <a:rPr lang="en-US" smtClean="0"/>
              <a:t>‹#›</a:t>
            </a:fld>
            <a:endParaRPr lang="en-US"/>
          </a:p>
        </p:txBody>
      </p:sp>
    </p:spTree>
    <p:extLst>
      <p:ext uri="{BB962C8B-B14F-4D97-AF65-F5344CB8AC3E}">
        <p14:creationId xmlns:p14="http://schemas.microsoft.com/office/powerpoint/2010/main" val="4040246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7BE84F-23D2-4DF1-97EA-E7D202181A54}" type="slidenum">
              <a:rPr lang="en-US" smtClean="0"/>
              <a:t>1</a:t>
            </a:fld>
            <a:endParaRPr lang="en-US"/>
          </a:p>
        </p:txBody>
      </p:sp>
    </p:spTree>
    <p:extLst>
      <p:ext uri="{BB962C8B-B14F-4D97-AF65-F5344CB8AC3E}">
        <p14:creationId xmlns:p14="http://schemas.microsoft.com/office/powerpoint/2010/main" val="688763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7BE84F-23D2-4DF1-97EA-E7D202181A54}" type="slidenum">
              <a:rPr lang="en-US" smtClean="0"/>
              <a:t>11</a:t>
            </a:fld>
            <a:endParaRPr lang="en-US"/>
          </a:p>
        </p:txBody>
      </p:sp>
    </p:spTree>
    <p:extLst>
      <p:ext uri="{BB962C8B-B14F-4D97-AF65-F5344CB8AC3E}">
        <p14:creationId xmlns:p14="http://schemas.microsoft.com/office/powerpoint/2010/main" val="1750546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7BE84F-23D2-4DF1-97EA-E7D202181A54}" type="slidenum">
              <a:rPr lang="en-US" smtClean="0"/>
              <a:t>12</a:t>
            </a:fld>
            <a:endParaRPr lang="en-US"/>
          </a:p>
        </p:txBody>
      </p:sp>
    </p:spTree>
    <p:extLst>
      <p:ext uri="{BB962C8B-B14F-4D97-AF65-F5344CB8AC3E}">
        <p14:creationId xmlns:p14="http://schemas.microsoft.com/office/powerpoint/2010/main" val="2639878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7BE84F-23D2-4DF1-97EA-E7D202181A54}" type="slidenum">
              <a:rPr lang="en-US" smtClean="0"/>
              <a:t>14</a:t>
            </a:fld>
            <a:endParaRPr lang="en-US"/>
          </a:p>
        </p:txBody>
      </p:sp>
    </p:spTree>
    <p:extLst>
      <p:ext uri="{BB962C8B-B14F-4D97-AF65-F5344CB8AC3E}">
        <p14:creationId xmlns:p14="http://schemas.microsoft.com/office/powerpoint/2010/main" val="1074127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7BE84F-23D2-4DF1-97EA-E7D202181A54}" type="slidenum">
              <a:rPr lang="en-US" smtClean="0"/>
              <a:t>15</a:t>
            </a:fld>
            <a:endParaRPr lang="en-US"/>
          </a:p>
        </p:txBody>
      </p:sp>
    </p:spTree>
    <p:extLst>
      <p:ext uri="{BB962C8B-B14F-4D97-AF65-F5344CB8AC3E}">
        <p14:creationId xmlns:p14="http://schemas.microsoft.com/office/powerpoint/2010/main" val="1585473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7BE84F-23D2-4DF1-97EA-E7D202181A54}" type="slidenum">
              <a:rPr lang="en-US" smtClean="0"/>
              <a:t>18</a:t>
            </a:fld>
            <a:endParaRPr lang="en-US"/>
          </a:p>
        </p:txBody>
      </p:sp>
    </p:spTree>
    <p:extLst>
      <p:ext uri="{BB962C8B-B14F-4D97-AF65-F5344CB8AC3E}">
        <p14:creationId xmlns:p14="http://schemas.microsoft.com/office/powerpoint/2010/main" val="1917556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7BE84F-23D2-4DF1-97EA-E7D202181A54}" type="slidenum">
              <a:rPr lang="en-US" smtClean="0"/>
              <a:t>19</a:t>
            </a:fld>
            <a:endParaRPr lang="en-US"/>
          </a:p>
        </p:txBody>
      </p:sp>
    </p:spTree>
    <p:extLst>
      <p:ext uri="{BB962C8B-B14F-4D97-AF65-F5344CB8AC3E}">
        <p14:creationId xmlns:p14="http://schemas.microsoft.com/office/powerpoint/2010/main" val="2893797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7BE84F-23D2-4DF1-97EA-E7D202181A54}" type="slidenum">
              <a:rPr lang="en-US" smtClean="0"/>
              <a:t>20</a:t>
            </a:fld>
            <a:endParaRPr lang="en-US"/>
          </a:p>
        </p:txBody>
      </p:sp>
    </p:spTree>
    <p:extLst>
      <p:ext uri="{BB962C8B-B14F-4D97-AF65-F5344CB8AC3E}">
        <p14:creationId xmlns:p14="http://schemas.microsoft.com/office/powerpoint/2010/main" val="657587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7BE84F-23D2-4DF1-97EA-E7D202181A54}" type="slidenum">
              <a:rPr lang="en-US" smtClean="0"/>
              <a:t>21</a:t>
            </a:fld>
            <a:endParaRPr lang="en-US"/>
          </a:p>
        </p:txBody>
      </p:sp>
    </p:spTree>
    <p:extLst>
      <p:ext uri="{BB962C8B-B14F-4D97-AF65-F5344CB8AC3E}">
        <p14:creationId xmlns:p14="http://schemas.microsoft.com/office/powerpoint/2010/main" val="3397358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7BE84F-23D2-4DF1-97EA-E7D202181A54}" type="slidenum">
              <a:rPr lang="en-US" smtClean="0"/>
              <a:t>22</a:t>
            </a:fld>
            <a:endParaRPr lang="en-US"/>
          </a:p>
        </p:txBody>
      </p:sp>
    </p:spTree>
    <p:extLst>
      <p:ext uri="{BB962C8B-B14F-4D97-AF65-F5344CB8AC3E}">
        <p14:creationId xmlns:p14="http://schemas.microsoft.com/office/powerpoint/2010/main" val="3577992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7BE84F-23D2-4DF1-97EA-E7D202181A54}" type="slidenum">
              <a:rPr lang="en-US" smtClean="0"/>
              <a:t>23</a:t>
            </a:fld>
            <a:endParaRPr lang="en-US"/>
          </a:p>
        </p:txBody>
      </p:sp>
    </p:spTree>
    <p:extLst>
      <p:ext uri="{BB962C8B-B14F-4D97-AF65-F5344CB8AC3E}">
        <p14:creationId xmlns:p14="http://schemas.microsoft.com/office/powerpoint/2010/main" val="602111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7BE84F-23D2-4DF1-97EA-E7D202181A54}" type="slidenum">
              <a:rPr lang="en-US" smtClean="0"/>
              <a:t>2</a:t>
            </a:fld>
            <a:endParaRPr lang="en-US"/>
          </a:p>
        </p:txBody>
      </p:sp>
    </p:spTree>
    <p:extLst>
      <p:ext uri="{BB962C8B-B14F-4D97-AF65-F5344CB8AC3E}">
        <p14:creationId xmlns:p14="http://schemas.microsoft.com/office/powerpoint/2010/main" val="9628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7BE84F-23D2-4DF1-97EA-E7D202181A54}" type="slidenum">
              <a:rPr lang="en-US" smtClean="0"/>
              <a:t>24</a:t>
            </a:fld>
            <a:endParaRPr lang="en-US"/>
          </a:p>
        </p:txBody>
      </p:sp>
    </p:spTree>
    <p:extLst>
      <p:ext uri="{BB962C8B-B14F-4D97-AF65-F5344CB8AC3E}">
        <p14:creationId xmlns:p14="http://schemas.microsoft.com/office/powerpoint/2010/main" val="706369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7BE84F-23D2-4DF1-97EA-E7D202181A54}" type="slidenum">
              <a:rPr lang="en-US" smtClean="0"/>
              <a:t>25</a:t>
            </a:fld>
            <a:endParaRPr lang="en-US"/>
          </a:p>
        </p:txBody>
      </p:sp>
    </p:spTree>
    <p:extLst>
      <p:ext uri="{BB962C8B-B14F-4D97-AF65-F5344CB8AC3E}">
        <p14:creationId xmlns:p14="http://schemas.microsoft.com/office/powerpoint/2010/main" val="3535831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7BE84F-23D2-4DF1-97EA-E7D202181A54}" type="slidenum">
              <a:rPr lang="en-US" smtClean="0"/>
              <a:t>4</a:t>
            </a:fld>
            <a:endParaRPr lang="en-US"/>
          </a:p>
        </p:txBody>
      </p:sp>
    </p:spTree>
    <p:extLst>
      <p:ext uri="{BB962C8B-B14F-4D97-AF65-F5344CB8AC3E}">
        <p14:creationId xmlns:p14="http://schemas.microsoft.com/office/powerpoint/2010/main" val="274487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7BE84F-23D2-4DF1-97EA-E7D202181A54}" type="slidenum">
              <a:rPr lang="en-US" smtClean="0"/>
              <a:t>5</a:t>
            </a:fld>
            <a:endParaRPr lang="en-US"/>
          </a:p>
        </p:txBody>
      </p:sp>
    </p:spTree>
    <p:extLst>
      <p:ext uri="{BB962C8B-B14F-4D97-AF65-F5344CB8AC3E}">
        <p14:creationId xmlns:p14="http://schemas.microsoft.com/office/powerpoint/2010/main" val="970542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7BE84F-23D2-4DF1-97EA-E7D202181A54}" type="slidenum">
              <a:rPr lang="en-US" smtClean="0"/>
              <a:t>6</a:t>
            </a:fld>
            <a:endParaRPr lang="en-US"/>
          </a:p>
        </p:txBody>
      </p:sp>
    </p:spTree>
    <p:extLst>
      <p:ext uri="{BB962C8B-B14F-4D97-AF65-F5344CB8AC3E}">
        <p14:creationId xmlns:p14="http://schemas.microsoft.com/office/powerpoint/2010/main" val="2419329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7BE84F-23D2-4DF1-97EA-E7D202181A54}" type="slidenum">
              <a:rPr lang="en-US" smtClean="0"/>
              <a:t>7</a:t>
            </a:fld>
            <a:endParaRPr lang="en-US"/>
          </a:p>
        </p:txBody>
      </p:sp>
    </p:spTree>
    <p:extLst>
      <p:ext uri="{BB962C8B-B14F-4D97-AF65-F5344CB8AC3E}">
        <p14:creationId xmlns:p14="http://schemas.microsoft.com/office/powerpoint/2010/main" val="499197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7BE84F-23D2-4DF1-97EA-E7D202181A54}" type="slidenum">
              <a:rPr lang="en-US" smtClean="0"/>
              <a:t>8</a:t>
            </a:fld>
            <a:endParaRPr lang="en-US"/>
          </a:p>
        </p:txBody>
      </p:sp>
    </p:spTree>
    <p:extLst>
      <p:ext uri="{BB962C8B-B14F-4D97-AF65-F5344CB8AC3E}">
        <p14:creationId xmlns:p14="http://schemas.microsoft.com/office/powerpoint/2010/main" val="862299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7BE84F-23D2-4DF1-97EA-E7D202181A54}" type="slidenum">
              <a:rPr lang="en-US" smtClean="0"/>
              <a:t>9</a:t>
            </a:fld>
            <a:endParaRPr lang="en-US"/>
          </a:p>
        </p:txBody>
      </p:sp>
    </p:spTree>
    <p:extLst>
      <p:ext uri="{BB962C8B-B14F-4D97-AF65-F5344CB8AC3E}">
        <p14:creationId xmlns:p14="http://schemas.microsoft.com/office/powerpoint/2010/main" val="584438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7BE84F-23D2-4DF1-97EA-E7D202181A54}" type="slidenum">
              <a:rPr lang="en-US" smtClean="0"/>
              <a:t>10</a:t>
            </a:fld>
            <a:endParaRPr lang="en-US"/>
          </a:p>
        </p:txBody>
      </p:sp>
    </p:spTree>
    <p:extLst>
      <p:ext uri="{BB962C8B-B14F-4D97-AF65-F5344CB8AC3E}">
        <p14:creationId xmlns:p14="http://schemas.microsoft.com/office/powerpoint/2010/main" val="3360626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6F4C7FC-BE95-4A91-9E63-B0AE9FD57A87}" type="datetime1">
              <a:rPr lang="en-US" smtClean="0"/>
              <a:t>3/22/2018</a:t>
            </a:fld>
            <a:endParaRPr lang="en-US"/>
          </a:p>
        </p:txBody>
      </p:sp>
      <p:sp>
        <p:nvSpPr>
          <p:cNvPr id="5" name="Footer Placeholder 4"/>
          <p:cNvSpPr>
            <a:spLocks noGrp="1"/>
          </p:cNvSpPr>
          <p:nvPr>
            <p:ph type="ftr" sz="quarter" idx="11"/>
          </p:nvPr>
        </p:nvSpPr>
        <p:spPr/>
        <p:txBody>
          <a:bodyPr/>
          <a:lstStyle/>
          <a:p>
            <a:r>
              <a:rPr lang="en-US" smtClean="0"/>
              <a:t>Sspatial-Spectral Feature Extraction For Hyperspectral Image Classification Based on Convolutional Neural Network </a:t>
            </a:r>
            <a:endParaRPr lang="en-US"/>
          </a:p>
        </p:txBody>
      </p:sp>
      <p:sp>
        <p:nvSpPr>
          <p:cNvPr id="6" name="Slide Number Placeholder 5"/>
          <p:cNvSpPr>
            <a:spLocks noGrp="1"/>
          </p:cNvSpPr>
          <p:nvPr>
            <p:ph type="sldNum" sz="quarter" idx="12"/>
          </p:nvPr>
        </p:nvSpPr>
        <p:spPr/>
        <p:txBody>
          <a:bodyPr/>
          <a:lstStyle/>
          <a:p>
            <a:fld id="{731D6401-3EBE-458B-B16E-FC392B106175}" type="slidenum">
              <a:rPr lang="en-US" smtClean="0"/>
              <a:t>‹#›</a:t>
            </a:fld>
            <a:endParaRPr lang="en-US"/>
          </a:p>
        </p:txBody>
      </p:sp>
    </p:spTree>
    <p:extLst>
      <p:ext uri="{BB962C8B-B14F-4D97-AF65-F5344CB8AC3E}">
        <p14:creationId xmlns:p14="http://schemas.microsoft.com/office/powerpoint/2010/main" val="2047034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D385A-D7A7-4172-830D-97F9E4C60044}" type="datetime1">
              <a:rPr lang="en-US" smtClean="0"/>
              <a:t>3/22/2018</a:t>
            </a:fld>
            <a:endParaRPr lang="en-US"/>
          </a:p>
        </p:txBody>
      </p:sp>
      <p:sp>
        <p:nvSpPr>
          <p:cNvPr id="6" name="Footer Placeholder 5"/>
          <p:cNvSpPr>
            <a:spLocks noGrp="1"/>
          </p:cNvSpPr>
          <p:nvPr>
            <p:ph type="ftr" sz="quarter" idx="11"/>
          </p:nvPr>
        </p:nvSpPr>
        <p:spPr/>
        <p:txBody>
          <a:bodyPr/>
          <a:lstStyle/>
          <a:p>
            <a:r>
              <a:rPr lang="en-US" smtClean="0"/>
              <a:t>Sspatial-Spectral Feature Extraction For Hyperspectral Image Classification Based on Convolutional Neural Network </a:t>
            </a:r>
            <a:endParaRPr lang="en-US"/>
          </a:p>
        </p:txBody>
      </p:sp>
      <p:sp>
        <p:nvSpPr>
          <p:cNvPr id="7" name="Slide Number Placeholder 6"/>
          <p:cNvSpPr>
            <a:spLocks noGrp="1"/>
          </p:cNvSpPr>
          <p:nvPr>
            <p:ph type="sldNum" sz="quarter" idx="12"/>
          </p:nvPr>
        </p:nvSpPr>
        <p:spPr/>
        <p:txBody>
          <a:bodyPr/>
          <a:lstStyle/>
          <a:p>
            <a:fld id="{50D5F15F-1CE6-43A5-AA94-5F0F2BC6EE0C}" type="slidenum">
              <a:rPr lang="en-US" smtClean="0"/>
              <a:t>‹#›</a:t>
            </a:fld>
            <a:endParaRPr lang="en-US"/>
          </a:p>
        </p:txBody>
      </p:sp>
    </p:spTree>
    <p:extLst>
      <p:ext uri="{BB962C8B-B14F-4D97-AF65-F5344CB8AC3E}">
        <p14:creationId xmlns:p14="http://schemas.microsoft.com/office/powerpoint/2010/main" val="2785142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F9639D-530D-4D13-97B9-B8E3C1B3887F}" type="datetime1">
              <a:rPr lang="en-US" smtClean="0"/>
              <a:t>3/22/2018</a:t>
            </a:fld>
            <a:endParaRPr lang="en-US"/>
          </a:p>
        </p:txBody>
      </p:sp>
      <p:sp>
        <p:nvSpPr>
          <p:cNvPr id="5" name="Footer Placeholder 4"/>
          <p:cNvSpPr>
            <a:spLocks noGrp="1"/>
          </p:cNvSpPr>
          <p:nvPr>
            <p:ph type="ftr" sz="quarter" idx="11"/>
          </p:nvPr>
        </p:nvSpPr>
        <p:spPr/>
        <p:txBody>
          <a:bodyPr/>
          <a:lstStyle/>
          <a:p>
            <a:r>
              <a:rPr lang="en-US" smtClean="0"/>
              <a:t>Sspatial-Spectral Feature Extraction For Hyperspectral Image Classification Based on Convolutional Neural Network </a:t>
            </a:r>
            <a:endParaRPr lang="en-US"/>
          </a:p>
        </p:txBody>
      </p:sp>
      <p:sp>
        <p:nvSpPr>
          <p:cNvPr id="6" name="Slide Number Placeholder 5"/>
          <p:cNvSpPr>
            <a:spLocks noGrp="1"/>
          </p:cNvSpPr>
          <p:nvPr>
            <p:ph type="sldNum" sz="quarter" idx="12"/>
          </p:nvPr>
        </p:nvSpPr>
        <p:spPr/>
        <p:txBody>
          <a:bodyPr/>
          <a:lstStyle/>
          <a:p>
            <a:fld id="{50D5F15F-1CE6-43A5-AA94-5F0F2BC6EE0C}" type="slidenum">
              <a:rPr lang="en-US" smtClean="0"/>
              <a:t>‹#›</a:t>
            </a:fld>
            <a:endParaRPr lang="en-US"/>
          </a:p>
        </p:txBody>
      </p:sp>
    </p:spTree>
    <p:extLst>
      <p:ext uri="{BB962C8B-B14F-4D97-AF65-F5344CB8AC3E}">
        <p14:creationId xmlns:p14="http://schemas.microsoft.com/office/powerpoint/2010/main" val="2354676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6CF99-A0E8-4AC6-9758-25EAF3F385FA}" type="datetime1">
              <a:rPr lang="en-US" smtClean="0"/>
              <a:t>3/22/2018</a:t>
            </a:fld>
            <a:endParaRPr lang="en-US"/>
          </a:p>
        </p:txBody>
      </p:sp>
      <p:sp>
        <p:nvSpPr>
          <p:cNvPr id="5" name="Footer Placeholder 4"/>
          <p:cNvSpPr>
            <a:spLocks noGrp="1"/>
          </p:cNvSpPr>
          <p:nvPr>
            <p:ph type="ftr" sz="quarter" idx="11"/>
          </p:nvPr>
        </p:nvSpPr>
        <p:spPr/>
        <p:txBody>
          <a:bodyPr/>
          <a:lstStyle/>
          <a:p>
            <a:r>
              <a:rPr lang="en-US" smtClean="0"/>
              <a:t>Sspatial-Spectral Feature Extraction For Hyperspectral Image Classification Based on Convolutional Neural Network </a:t>
            </a:r>
            <a:endParaRPr lang="en-US"/>
          </a:p>
        </p:txBody>
      </p:sp>
      <p:sp>
        <p:nvSpPr>
          <p:cNvPr id="6" name="Slide Number Placeholder 5"/>
          <p:cNvSpPr>
            <a:spLocks noGrp="1"/>
          </p:cNvSpPr>
          <p:nvPr>
            <p:ph type="sldNum" sz="quarter" idx="12"/>
          </p:nvPr>
        </p:nvSpPr>
        <p:spPr/>
        <p:txBody>
          <a:bodyPr/>
          <a:lstStyle/>
          <a:p>
            <a:fld id="{50D5F15F-1CE6-43A5-AA94-5F0F2BC6EE0C}"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52447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9D468E-9EC2-4777-9599-6B9253CB038D}" type="datetime1">
              <a:rPr lang="en-US" smtClean="0"/>
              <a:t>3/22/2018</a:t>
            </a:fld>
            <a:endParaRPr lang="en-US"/>
          </a:p>
        </p:txBody>
      </p:sp>
      <p:sp>
        <p:nvSpPr>
          <p:cNvPr id="5" name="Footer Placeholder 4"/>
          <p:cNvSpPr>
            <a:spLocks noGrp="1"/>
          </p:cNvSpPr>
          <p:nvPr>
            <p:ph type="ftr" sz="quarter" idx="11"/>
          </p:nvPr>
        </p:nvSpPr>
        <p:spPr/>
        <p:txBody>
          <a:bodyPr/>
          <a:lstStyle/>
          <a:p>
            <a:r>
              <a:rPr lang="en-US" smtClean="0"/>
              <a:t>Sspatial-Spectral Feature Extraction For Hyperspectral Image Classification Based on Convolutional Neural Network </a:t>
            </a:r>
            <a:endParaRPr lang="en-US"/>
          </a:p>
        </p:txBody>
      </p:sp>
      <p:sp>
        <p:nvSpPr>
          <p:cNvPr id="6" name="Slide Number Placeholder 5"/>
          <p:cNvSpPr>
            <a:spLocks noGrp="1"/>
          </p:cNvSpPr>
          <p:nvPr>
            <p:ph type="sldNum" sz="quarter" idx="12"/>
          </p:nvPr>
        </p:nvSpPr>
        <p:spPr/>
        <p:txBody>
          <a:bodyPr/>
          <a:lstStyle/>
          <a:p>
            <a:fld id="{50D5F15F-1CE6-43A5-AA94-5F0F2BC6EE0C}" type="slidenum">
              <a:rPr lang="en-US" smtClean="0"/>
              <a:t>‹#›</a:t>
            </a:fld>
            <a:endParaRPr lang="en-US"/>
          </a:p>
        </p:txBody>
      </p:sp>
    </p:spTree>
    <p:extLst>
      <p:ext uri="{BB962C8B-B14F-4D97-AF65-F5344CB8AC3E}">
        <p14:creationId xmlns:p14="http://schemas.microsoft.com/office/powerpoint/2010/main" val="1083930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6907B4-EE75-4C62-B38B-F4ABA939D67F}" type="datetime1">
              <a:rPr lang="en-US" smtClean="0"/>
              <a:t>3/22/2018</a:t>
            </a:fld>
            <a:endParaRPr lang="en-US"/>
          </a:p>
        </p:txBody>
      </p:sp>
      <p:sp>
        <p:nvSpPr>
          <p:cNvPr id="4" name="Footer Placeholder 4"/>
          <p:cNvSpPr>
            <a:spLocks noGrp="1"/>
          </p:cNvSpPr>
          <p:nvPr>
            <p:ph type="ftr" sz="quarter" idx="11"/>
          </p:nvPr>
        </p:nvSpPr>
        <p:spPr/>
        <p:txBody>
          <a:bodyPr/>
          <a:lstStyle/>
          <a:p>
            <a:r>
              <a:rPr lang="en-US" smtClean="0"/>
              <a:t>Sspatial-Spectral Feature Extraction For Hyperspectral Image Classification Based on Convolutional Neural Network </a:t>
            </a:r>
            <a:endParaRPr lang="en-US"/>
          </a:p>
        </p:txBody>
      </p:sp>
      <p:sp>
        <p:nvSpPr>
          <p:cNvPr id="6" name="Slide Number Placeholder 5"/>
          <p:cNvSpPr>
            <a:spLocks noGrp="1"/>
          </p:cNvSpPr>
          <p:nvPr>
            <p:ph type="sldNum" sz="quarter" idx="12"/>
          </p:nvPr>
        </p:nvSpPr>
        <p:spPr/>
        <p:txBody>
          <a:bodyPr/>
          <a:lstStyle/>
          <a:p>
            <a:fld id="{50D5F15F-1CE6-43A5-AA94-5F0F2BC6EE0C}" type="slidenum">
              <a:rPr lang="en-US" smtClean="0"/>
              <a:t>‹#›</a:t>
            </a:fld>
            <a:endParaRPr lang="en-US"/>
          </a:p>
        </p:txBody>
      </p:sp>
    </p:spTree>
    <p:extLst>
      <p:ext uri="{BB962C8B-B14F-4D97-AF65-F5344CB8AC3E}">
        <p14:creationId xmlns:p14="http://schemas.microsoft.com/office/powerpoint/2010/main" val="3668087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047AFA-DDF3-4C83-A80F-D24B904F1C93}" type="datetime1">
              <a:rPr lang="en-US" smtClean="0"/>
              <a:t>3/22/2018</a:t>
            </a:fld>
            <a:endParaRPr lang="en-US"/>
          </a:p>
        </p:txBody>
      </p:sp>
      <p:sp>
        <p:nvSpPr>
          <p:cNvPr id="4" name="Footer Placeholder 4"/>
          <p:cNvSpPr>
            <a:spLocks noGrp="1"/>
          </p:cNvSpPr>
          <p:nvPr>
            <p:ph type="ftr" sz="quarter" idx="11"/>
          </p:nvPr>
        </p:nvSpPr>
        <p:spPr/>
        <p:txBody>
          <a:bodyPr/>
          <a:lstStyle/>
          <a:p>
            <a:r>
              <a:rPr lang="en-US" smtClean="0"/>
              <a:t>Sspatial-Spectral Feature Extraction For Hyperspectral Image Classification Based on Convolutional Neural Network </a:t>
            </a:r>
            <a:endParaRPr lang="en-US"/>
          </a:p>
        </p:txBody>
      </p:sp>
      <p:sp>
        <p:nvSpPr>
          <p:cNvPr id="6" name="Slide Number Placeholder 5"/>
          <p:cNvSpPr>
            <a:spLocks noGrp="1"/>
          </p:cNvSpPr>
          <p:nvPr>
            <p:ph type="sldNum" sz="quarter" idx="12"/>
          </p:nvPr>
        </p:nvSpPr>
        <p:spPr/>
        <p:txBody>
          <a:bodyPr/>
          <a:lstStyle/>
          <a:p>
            <a:fld id="{50D5F15F-1CE6-43A5-AA94-5F0F2BC6EE0C}" type="slidenum">
              <a:rPr lang="en-US" smtClean="0"/>
              <a:t>‹#›</a:t>
            </a:fld>
            <a:endParaRPr lang="en-US"/>
          </a:p>
        </p:txBody>
      </p:sp>
    </p:spTree>
    <p:extLst>
      <p:ext uri="{BB962C8B-B14F-4D97-AF65-F5344CB8AC3E}">
        <p14:creationId xmlns:p14="http://schemas.microsoft.com/office/powerpoint/2010/main" val="2440711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AD02B6-CECC-4DEC-9593-E17823F5CD01}" type="datetime1">
              <a:rPr lang="en-US" smtClean="0"/>
              <a:t>3/22/2018</a:t>
            </a:fld>
            <a:endParaRPr lang="en-US"/>
          </a:p>
        </p:txBody>
      </p:sp>
      <p:sp>
        <p:nvSpPr>
          <p:cNvPr id="5" name="Footer Placeholder 4"/>
          <p:cNvSpPr>
            <a:spLocks noGrp="1"/>
          </p:cNvSpPr>
          <p:nvPr>
            <p:ph type="ftr" sz="quarter" idx="11"/>
          </p:nvPr>
        </p:nvSpPr>
        <p:spPr/>
        <p:txBody>
          <a:bodyPr/>
          <a:lstStyle/>
          <a:p>
            <a:r>
              <a:rPr lang="en-US" smtClean="0"/>
              <a:t>Sspatial-Spectral Feature Extraction For Hyperspectral Image Classification Based on Convolutional Neural Network </a:t>
            </a:r>
            <a:endParaRPr lang="en-US"/>
          </a:p>
        </p:txBody>
      </p:sp>
      <p:sp>
        <p:nvSpPr>
          <p:cNvPr id="6" name="Slide Number Placeholder 5"/>
          <p:cNvSpPr>
            <a:spLocks noGrp="1"/>
          </p:cNvSpPr>
          <p:nvPr>
            <p:ph type="sldNum" sz="quarter" idx="12"/>
          </p:nvPr>
        </p:nvSpPr>
        <p:spPr/>
        <p:txBody>
          <a:bodyPr/>
          <a:lstStyle/>
          <a:p>
            <a:fld id="{50D5F15F-1CE6-43A5-AA94-5F0F2BC6EE0C}" type="slidenum">
              <a:rPr lang="en-US" smtClean="0"/>
              <a:t>‹#›</a:t>
            </a:fld>
            <a:endParaRPr lang="en-US"/>
          </a:p>
        </p:txBody>
      </p:sp>
    </p:spTree>
    <p:extLst>
      <p:ext uri="{BB962C8B-B14F-4D97-AF65-F5344CB8AC3E}">
        <p14:creationId xmlns:p14="http://schemas.microsoft.com/office/powerpoint/2010/main" val="1355506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E99DB7-A52B-432C-A83E-F96020BF71E0}" type="datetime1">
              <a:rPr lang="en-US" smtClean="0"/>
              <a:t>3/22/2018</a:t>
            </a:fld>
            <a:endParaRPr lang="en-US"/>
          </a:p>
        </p:txBody>
      </p:sp>
      <p:sp>
        <p:nvSpPr>
          <p:cNvPr id="5" name="Footer Placeholder 4"/>
          <p:cNvSpPr>
            <a:spLocks noGrp="1"/>
          </p:cNvSpPr>
          <p:nvPr>
            <p:ph type="ftr" sz="quarter" idx="11"/>
          </p:nvPr>
        </p:nvSpPr>
        <p:spPr/>
        <p:txBody>
          <a:bodyPr/>
          <a:lstStyle/>
          <a:p>
            <a:r>
              <a:rPr lang="en-US" smtClean="0"/>
              <a:t>Sspatial-Spectral Feature Extraction For Hyperspectral Image Classification Based on Convolutional Neural Network </a:t>
            </a:r>
            <a:endParaRPr lang="en-US"/>
          </a:p>
        </p:txBody>
      </p:sp>
      <p:sp>
        <p:nvSpPr>
          <p:cNvPr id="6" name="Slide Number Placeholder 5"/>
          <p:cNvSpPr>
            <a:spLocks noGrp="1"/>
          </p:cNvSpPr>
          <p:nvPr>
            <p:ph type="sldNum" sz="quarter" idx="12"/>
          </p:nvPr>
        </p:nvSpPr>
        <p:spPr/>
        <p:txBody>
          <a:bodyPr/>
          <a:lstStyle/>
          <a:p>
            <a:fld id="{50D5F15F-1CE6-43A5-AA94-5F0F2BC6EE0C}" type="slidenum">
              <a:rPr lang="en-US" smtClean="0"/>
              <a:t>‹#›</a:t>
            </a:fld>
            <a:endParaRPr lang="en-US"/>
          </a:p>
        </p:txBody>
      </p:sp>
    </p:spTree>
    <p:extLst>
      <p:ext uri="{BB962C8B-B14F-4D97-AF65-F5344CB8AC3E}">
        <p14:creationId xmlns:p14="http://schemas.microsoft.com/office/powerpoint/2010/main" val="2608803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3C4BE3-D642-44E3-A502-FDBC16C9440C}" type="datetime1">
              <a:rPr lang="en-US" smtClean="0"/>
              <a:t>3/22/2018</a:t>
            </a:fld>
            <a:endParaRPr lang="en-US"/>
          </a:p>
        </p:txBody>
      </p:sp>
      <p:sp>
        <p:nvSpPr>
          <p:cNvPr id="5" name="Footer Placeholder 4"/>
          <p:cNvSpPr>
            <a:spLocks noGrp="1"/>
          </p:cNvSpPr>
          <p:nvPr>
            <p:ph type="ftr" sz="quarter" idx="11"/>
          </p:nvPr>
        </p:nvSpPr>
        <p:spPr/>
        <p:txBody>
          <a:bodyPr/>
          <a:lstStyle/>
          <a:p>
            <a:r>
              <a:rPr lang="en-US" smtClean="0"/>
              <a:t>Sspatial-Spectral Feature Extraction For Hyperspectral Image Classification Based on Convolutional Neural Network </a:t>
            </a:r>
            <a:endParaRPr lang="en-US"/>
          </a:p>
        </p:txBody>
      </p:sp>
      <p:sp>
        <p:nvSpPr>
          <p:cNvPr id="6" name="Slide Number Placeholder 5"/>
          <p:cNvSpPr>
            <a:spLocks noGrp="1"/>
          </p:cNvSpPr>
          <p:nvPr>
            <p:ph type="sldNum" sz="quarter" idx="12"/>
          </p:nvPr>
        </p:nvSpPr>
        <p:spPr/>
        <p:txBody>
          <a:bodyPr/>
          <a:lstStyle/>
          <a:p>
            <a:fld id="{731D6401-3EBE-458B-B16E-FC392B106175}" type="slidenum">
              <a:rPr lang="en-US" smtClean="0"/>
              <a:t>‹#›</a:t>
            </a:fld>
            <a:endParaRPr lang="en-US"/>
          </a:p>
        </p:txBody>
      </p:sp>
    </p:spTree>
    <p:extLst>
      <p:ext uri="{BB962C8B-B14F-4D97-AF65-F5344CB8AC3E}">
        <p14:creationId xmlns:p14="http://schemas.microsoft.com/office/powerpoint/2010/main" val="375222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05E969-7FC5-4EA8-A5BB-64EB9A3D6F71}" type="datetime1">
              <a:rPr lang="en-US" smtClean="0"/>
              <a:t>3/22/2018</a:t>
            </a:fld>
            <a:endParaRPr lang="en-US"/>
          </a:p>
        </p:txBody>
      </p:sp>
      <p:sp>
        <p:nvSpPr>
          <p:cNvPr id="5" name="Footer Placeholder 4"/>
          <p:cNvSpPr>
            <a:spLocks noGrp="1"/>
          </p:cNvSpPr>
          <p:nvPr>
            <p:ph type="ftr" sz="quarter" idx="11"/>
          </p:nvPr>
        </p:nvSpPr>
        <p:spPr/>
        <p:txBody>
          <a:bodyPr/>
          <a:lstStyle/>
          <a:p>
            <a:r>
              <a:rPr lang="en-US" smtClean="0"/>
              <a:t>Sspatial-Spectral Feature Extraction For Hyperspectral Image Classification Based on Convolutional Neural Network </a:t>
            </a:r>
            <a:endParaRPr lang="en-US"/>
          </a:p>
        </p:txBody>
      </p:sp>
      <p:sp>
        <p:nvSpPr>
          <p:cNvPr id="6" name="Slide Number Placeholder 5"/>
          <p:cNvSpPr>
            <a:spLocks noGrp="1"/>
          </p:cNvSpPr>
          <p:nvPr>
            <p:ph type="sldNum" sz="quarter" idx="12"/>
          </p:nvPr>
        </p:nvSpPr>
        <p:spPr/>
        <p:txBody>
          <a:bodyPr/>
          <a:lstStyle/>
          <a:p>
            <a:fld id="{50D5F15F-1CE6-43A5-AA94-5F0F2BC6EE0C}" type="slidenum">
              <a:rPr lang="en-US" smtClean="0"/>
              <a:t>‹#›</a:t>
            </a:fld>
            <a:endParaRPr lang="en-US"/>
          </a:p>
        </p:txBody>
      </p:sp>
    </p:spTree>
    <p:extLst>
      <p:ext uri="{BB962C8B-B14F-4D97-AF65-F5344CB8AC3E}">
        <p14:creationId xmlns:p14="http://schemas.microsoft.com/office/powerpoint/2010/main" val="177390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E08901-AB93-46DF-8BF9-05C5C230A002}" type="datetime1">
              <a:rPr lang="en-US" smtClean="0"/>
              <a:t>3/22/2018</a:t>
            </a:fld>
            <a:endParaRPr lang="en-US"/>
          </a:p>
        </p:txBody>
      </p:sp>
      <p:sp>
        <p:nvSpPr>
          <p:cNvPr id="6" name="Footer Placeholder 5"/>
          <p:cNvSpPr>
            <a:spLocks noGrp="1"/>
          </p:cNvSpPr>
          <p:nvPr>
            <p:ph type="ftr" sz="quarter" idx="11"/>
          </p:nvPr>
        </p:nvSpPr>
        <p:spPr/>
        <p:txBody>
          <a:bodyPr/>
          <a:lstStyle/>
          <a:p>
            <a:r>
              <a:rPr lang="en-US" smtClean="0"/>
              <a:t>Sspatial-Spectral Feature Extraction For Hyperspectral Image Classification Based on Convolutional Neural Network </a:t>
            </a:r>
            <a:endParaRPr lang="en-US"/>
          </a:p>
        </p:txBody>
      </p:sp>
      <p:sp>
        <p:nvSpPr>
          <p:cNvPr id="7" name="Slide Number Placeholder 6"/>
          <p:cNvSpPr>
            <a:spLocks noGrp="1"/>
          </p:cNvSpPr>
          <p:nvPr>
            <p:ph type="sldNum" sz="quarter" idx="12"/>
          </p:nvPr>
        </p:nvSpPr>
        <p:spPr/>
        <p:txBody>
          <a:bodyPr/>
          <a:lstStyle/>
          <a:p>
            <a:fld id="{50D5F15F-1CE6-43A5-AA94-5F0F2BC6EE0C}" type="slidenum">
              <a:rPr lang="en-US" smtClean="0"/>
              <a:t>‹#›</a:t>
            </a:fld>
            <a:endParaRPr lang="en-US"/>
          </a:p>
        </p:txBody>
      </p:sp>
    </p:spTree>
    <p:extLst>
      <p:ext uri="{BB962C8B-B14F-4D97-AF65-F5344CB8AC3E}">
        <p14:creationId xmlns:p14="http://schemas.microsoft.com/office/powerpoint/2010/main" val="632956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2F0D3B2-8C79-4560-84C2-660707E9CFB3}" type="datetime1">
              <a:rPr lang="en-US" smtClean="0"/>
              <a:t>3/22/2018</a:t>
            </a:fld>
            <a:endParaRPr lang="en-US"/>
          </a:p>
        </p:txBody>
      </p:sp>
      <p:sp>
        <p:nvSpPr>
          <p:cNvPr id="8" name="Footer Placeholder 7"/>
          <p:cNvSpPr>
            <a:spLocks noGrp="1"/>
          </p:cNvSpPr>
          <p:nvPr>
            <p:ph type="ftr" sz="quarter" idx="11"/>
          </p:nvPr>
        </p:nvSpPr>
        <p:spPr/>
        <p:txBody>
          <a:bodyPr/>
          <a:lstStyle/>
          <a:p>
            <a:r>
              <a:rPr lang="en-US" smtClean="0"/>
              <a:t>Sspatial-Spectral Feature Extraction For Hyperspectral Image Classification Based on Convolutional Neural Network </a:t>
            </a:r>
            <a:endParaRPr lang="en-US"/>
          </a:p>
        </p:txBody>
      </p:sp>
      <p:sp>
        <p:nvSpPr>
          <p:cNvPr id="9" name="Slide Number Placeholder 8"/>
          <p:cNvSpPr>
            <a:spLocks noGrp="1"/>
          </p:cNvSpPr>
          <p:nvPr>
            <p:ph type="sldNum" sz="quarter" idx="12"/>
          </p:nvPr>
        </p:nvSpPr>
        <p:spPr/>
        <p:txBody>
          <a:bodyPr/>
          <a:lstStyle/>
          <a:p>
            <a:fld id="{50D5F15F-1CE6-43A5-AA94-5F0F2BC6EE0C}" type="slidenum">
              <a:rPr lang="en-US" smtClean="0"/>
              <a:t>‹#›</a:t>
            </a:fld>
            <a:endParaRPr lang="en-US"/>
          </a:p>
        </p:txBody>
      </p:sp>
    </p:spTree>
    <p:extLst>
      <p:ext uri="{BB962C8B-B14F-4D97-AF65-F5344CB8AC3E}">
        <p14:creationId xmlns:p14="http://schemas.microsoft.com/office/powerpoint/2010/main" val="1863288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1CDE408-2242-4794-9D59-96F99075CF83}" type="datetime1">
              <a:rPr lang="en-US" smtClean="0"/>
              <a:t>3/22/2018</a:t>
            </a:fld>
            <a:endParaRPr lang="en-US"/>
          </a:p>
        </p:txBody>
      </p:sp>
      <p:sp>
        <p:nvSpPr>
          <p:cNvPr id="5" name="Footer Placeholder 3"/>
          <p:cNvSpPr>
            <a:spLocks noGrp="1"/>
          </p:cNvSpPr>
          <p:nvPr>
            <p:ph type="ftr" sz="quarter" idx="11"/>
          </p:nvPr>
        </p:nvSpPr>
        <p:spPr/>
        <p:txBody>
          <a:bodyPr/>
          <a:lstStyle/>
          <a:p>
            <a:r>
              <a:rPr lang="en-US" smtClean="0"/>
              <a:t>Sspatial-Spectral Feature Extraction For Hyperspectral Image Classification Based on Convolutional Neural Network </a:t>
            </a:r>
            <a:endParaRPr lang="en-US"/>
          </a:p>
        </p:txBody>
      </p:sp>
      <p:sp>
        <p:nvSpPr>
          <p:cNvPr id="6" name="Slide Number Placeholder 4"/>
          <p:cNvSpPr>
            <a:spLocks noGrp="1"/>
          </p:cNvSpPr>
          <p:nvPr>
            <p:ph type="sldNum" sz="quarter" idx="12"/>
          </p:nvPr>
        </p:nvSpPr>
        <p:spPr/>
        <p:txBody>
          <a:bodyPr/>
          <a:lstStyle/>
          <a:p>
            <a:fld id="{50D5F15F-1CE6-43A5-AA94-5F0F2BC6EE0C}" type="slidenum">
              <a:rPr lang="en-US" smtClean="0"/>
              <a:t>‹#›</a:t>
            </a:fld>
            <a:endParaRPr lang="en-US"/>
          </a:p>
        </p:txBody>
      </p:sp>
    </p:spTree>
    <p:extLst>
      <p:ext uri="{BB962C8B-B14F-4D97-AF65-F5344CB8AC3E}">
        <p14:creationId xmlns:p14="http://schemas.microsoft.com/office/powerpoint/2010/main" val="862044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FC81A2-73B8-47C9-9BAD-1C11D81452DB}" type="datetime1">
              <a:rPr lang="en-US" smtClean="0"/>
              <a:t>3/22/2018</a:t>
            </a:fld>
            <a:endParaRPr lang="en-US"/>
          </a:p>
        </p:txBody>
      </p:sp>
      <p:sp>
        <p:nvSpPr>
          <p:cNvPr id="5" name="Footer Placeholder 2"/>
          <p:cNvSpPr>
            <a:spLocks noGrp="1"/>
          </p:cNvSpPr>
          <p:nvPr>
            <p:ph type="ftr" sz="quarter" idx="11"/>
          </p:nvPr>
        </p:nvSpPr>
        <p:spPr/>
        <p:txBody>
          <a:bodyPr/>
          <a:lstStyle/>
          <a:p>
            <a:r>
              <a:rPr lang="en-US" smtClean="0"/>
              <a:t>Sspatial-Spectral Feature Extraction For Hyperspectral Image Classification Based on Convolutional Neural Network </a:t>
            </a:r>
            <a:endParaRPr lang="en-US"/>
          </a:p>
        </p:txBody>
      </p:sp>
      <p:sp>
        <p:nvSpPr>
          <p:cNvPr id="6" name="Slide Number Placeholder 3"/>
          <p:cNvSpPr>
            <a:spLocks noGrp="1"/>
          </p:cNvSpPr>
          <p:nvPr>
            <p:ph type="sldNum" sz="quarter" idx="12"/>
          </p:nvPr>
        </p:nvSpPr>
        <p:spPr/>
        <p:txBody>
          <a:bodyPr/>
          <a:lstStyle/>
          <a:p>
            <a:fld id="{50D5F15F-1CE6-43A5-AA94-5F0F2BC6EE0C}" type="slidenum">
              <a:rPr lang="en-US" smtClean="0"/>
              <a:t>‹#›</a:t>
            </a:fld>
            <a:endParaRPr lang="en-US"/>
          </a:p>
        </p:txBody>
      </p:sp>
    </p:spTree>
    <p:extLst>
      <p:ext uri="{BB962C8B-B14F-4D97-AF65-F5344CB8AC3E}">
        <p14:creationId xmlns:p14="http://schemas.microsoft.com/office/powerpoint/2010/main" val="221843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CCAA328-A73A-4949-B73C-6ACFF1361E43}" type="datetime1">
              <a:rPr lang="en-US" smtClean="0"/>
              <a:t>3/22/2018</a:t>
            </a:fld>
            <a:endParaRPr lang="en-US"/>
          </a:p>
        </p:txBody>
      </p:sp>
      <p:sp>
        <p:nvSpPr>
          <p:cNvPr id="5" name="Footer Placeholder 5"/>
          <p:cNvSpPr>
            <a:spLocks noGrp="1"/>
          </p:cNvSpPr>
          <p:nvPr>
            <p:ph type="ftr" sz="quarter" idx="11"/>
          </p:nvPr>
        </p:nvSpPr>
        <p:spPr/>
        <p:txBody>
          <a:bodyPr/>
          <a:lstStyle/>
          <a:p>
            <a:r>
              <a:rPr lang="en-US" smtClean="0"/>
              <a:t>Sspatial-Spectral Feature Extraction For Hyperspectral Image Classification Based on Convolutional Neural Network </a:t>
            </a:r>
            <a:endParaRPr lang="en-US"/>
          </a:p>
        </p:txBody>
      </p:sp>
      <p:sp>
        <p:nvSpPr>
          <p:cNvPr id="6" name="Slide Number Placeholder 6"/>
          <p:cNvSpPr>
            <a:spLocks noGrp="1"/>
          </p:cNvSpPr>
          <p:nvPr>
            <p:ph type="sldNum" sz="quarter" idx="12"/>
          </p:nvPr>
        </p:nvSpPr>
        <p:spPr/>
        <p:txBody>
          <a:bodyPr/>
          <a:lstStyle/>
          <a:p>
            <a:fld id="{50D5F15F-1CE6-43A5-AA94-5F0F2BC6EE0C}" type="slidenum">
              <a:rPr lang="en-US" smtClean="0"/>
              <a:t>‹#›</a:t>
            </a:fld>
            <a:endParaRPr lang="en-US"/>
          </a:p>
        </p:txBody>
      </p:sp>
    </p:spTree>
    <p:extLst>
      <p:ext uri="{BB962C8B-B14F-4D97-AF65-F5344CB8AC3E}">
        <p14:creationId xmlns:p14="http://schemas.microsoft.com/office/powerpoint/2010/main" val="1634186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CBAB91-CEF7-4605-8A01-80FA40E12237}" type="datetime1">
              <a:rPr lang="en-US" smtClean="0"/>
              <a:t>3/22/2018</a:t>
            </a:fld>
            <a:endParaRPr lang="en-US"/>
          </a:p>
        </p:txBody>
      </p:sp>
      <p:sp>
        <p:nvSpPr>
          <p:cNvPr id="6" name="Footer Placeholder 5"/>
          <p:cNvSpPr>
            <a:spLocks noGrp="1"/>
          </p:cNvSpPr>
          <p:nvPr>
            <p:ph type="ftr" sz="quarter" idx="11"/>
          </p:nvPr>
        </p:nvSpPr>
        <p:spPr/>
        <p:txBody>
          <a:bodyPr/>
          <a:lstStyle/>
          <a:p>
            <a:r>
              <a:rPr lang="en-US" smtClean="0"/>
              <a:t>Sspatial-Spectral Feature Extraction For Hyperspectral Image Classification Based on Convolutional Neural Network </a:t>
            </a:r>
            <a:endParaRPr lang="en-US"/>
          </a:p>
        </p:txBody>
      </p:sp>
      <p:sp>
        <p:nvSpPr>
          <p:cNvPr id="7" name="Slide Number Placeholder 6"/>
          <p:cNvSpPr>
            <a:spLocks noGrp="1"/>
          </p:cNvSpPr>
          <p:nvPr>
            <p:ph type="sldNum" sz="quarter" idx="12"/>
          </p:nvPr>
        </p:nvSpPr>
        <p:spPr/>
        <p:txBody>
          <a:bodyPr/>
          <a:lstStyle/>
          <a:p>
            <a:fld id="{50D5F15F-1CE6-43A5-AA94-5F0F2BC6EE0C}" type="slidenum">
              <a:rPr lang="en-US" smtClean="0"/>
              <a:t>‹#›</a:t>
            </a:fld>
            <a:endParaRPr lang="en-US"/>
          </a:p>
        </p:txBody>
      </p:sp>
    </p:spTree>
    <p:extLst>
      <p:ext uri="{BB962C8B-B14F-4D97-AF65-F5344CB8AC3E}">
        <p14:creationId xmlns:p14="http://schemas.microsoft.com/office/powerpoint/2010/main" val="414595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91A0C14-8CA1-4152-9FA6-E73250376F99}" type="datetime1">
              <a:rPr lang="en-US" smtClean="0"/>
              <a:t>3/22/2018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mtClean="0"/>
              <a:t>Sspatial-Spectral Feature Extraction For Hyperspectral Image Classification Based on Convolutional Neural Network </a:t>
            </a:r>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0D5F15F-1CE6-43A5-AA94-5F0F2BC6EE0C}" type="slidenum">
              <a:rPr lang="en-US" smtClean="0"/>
              <a:t>‹#›</a:t>
            </a:fld>
            <a:endParaRPr lang="en-US"/>
          </a:p>
        </p:txBody>
      </p:sp>
    </p:spTree>
    <p:extLst>
      <p:ext uri="{BB962C8B-B14F-4D97-AF65-F5344CB8AC3E}">
        <p14:creationId xmlns:p14="http://schemas.microsoft.com/office/powerpoint/2010/main" val="523197788"/>
      </p:ext>
    </p:extLst>
  </p:cSld>
  <p:clrMap bg1="dk1" tx1="lt1" bg2="dk2" tx2="lt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 id="2147483933" r:id="rId13"/>
    <p:sldLayoutId id="2147483934" r:id="rId14"/>
    <p:sldLayoutId id="2147483935" r:id="rId15"/>
    <p:sldLayoutId id="2147483936" r:id="rId16"/>
    <p:sldLayoutId id="214748393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ehu.eus/%20ccwintco/index.php/%20Hyperspectral_Remote_Sensing_Scene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165" y="1627446"/>
            <a:ext cx="10900857" cy="1832930"/>
          </a:xfrm>
        </p:spPr>
        <p:txBody>
          <a:bodyPr>
            <a:normAutofit fontScale="90000"/>
          </a:bodyPr>
          <a:lstStyle/>
          <a:p>
            <a:pPr algn="ctr"/>
            <a:r>
              <a:rPr lang="en-US" sz="4000" dirty="0" smtClean="0"/>
              <a:t>Tentative title: Special-Spectral Feature Extraction Based on Convolutional Neural Network </a:t>
            </a:r>
            <a:r>
              <a:rPr lang="en-US" sz="4000" dirty="0"/>
              <a:t>for Hyperspectral Image Classification </a:t>
            </a:r>
          </a:p>
        </p:txBody>
      </p:sp>
      <p:sp>
        <p:nvSpPr>
          <p:cNvPr id="3" name="Subtitle 2"/>
          <p:cNvSpPr>
            <a:spLocks noGrp="1"/>
          </p:cNvSpPr>
          <p:nvPr>
            <p:ph type="subTitle" idx="1"/>
          </p:nvPr>
        </p:nvSpPr>
        <p:spPr>
          <a:xfrm>
            <a:off x="602167" y="4237462"/>
            <a:ext cx="10900856" cy="2386362"/>
          </a:xfrm>
        </p:spPr>
        <p:txBody>
          <a:bodyPr>
            <a:normAutofit/>
          </a:bodyPr>
          <a:lstStyle/>
          <a:p>
            <a:pPr algn="ctr"/>
            <a:endParaRPr lang="en-US" b="1" dirty="0" smtClean="0">
              <a:solidFill>
                <a:schemeClr val="tx1"/>
              </a:solidFill>
            </a:endParaRPr>
          </a:p>
          <a:p>
            <a:pPr algn="ctr"/>
            <a:endParaRPr lang="en-US" b="1" dirty="0">
              <a:solidFill>
                <a:schemeClr val="tx1"/>
              </a:solidFill>
            </a:endParaRPr>
          </a:p>
          <a:p>
            <a:r>
              <a:rPr lang="en-US" b="1" dirty="0" smtClean="0">
                <a:solidFill>
                  <a:schemeClr val="tx1"/>
                </a:solidFill>
              </a:rPr>
              <a:t>	</a:t>
            </a:r>
            <a:r>
              <a:rPr lang="en-US" b="1" dirty="0" err="1" smtClean="0">
                <a:solidFill>
                  <a:schemeClr val="tx1"/>
                </a:solidFill>
              </a:rPr>
              <a:t>Hasin</a:t>
            </a:r>
            <a:r>
              <a:rPr lang="en-US" b="1" dirty="0" smtClean="0">
                <a:solidFill>
                  <a:schemeClr val="tx1"/>
                </a:solidFill>
              </a:rPr>
              <a:t> </a:t>
            </a:r>
            <a:r>
              <a:rPr lang="en-US" b="1" dirty="0" err="1" smtClean="0">
                <a:solidFill>
                  <a:schemeClr val="tx1"/>
                </a:solidFill>
              </a:rPr>
              <a:t>Rehana</a:t>
            </a:r>
            <a:r>
              <a:rPr lang="en-US" b="1" dirty="0">
                <a:solidFill>
                  <a:schemeClr val="tx1"/>
                </a:solidFill>
              </a:rPr>
              <a:t>											</a:t>
            </a:r>
            <a:r>
              <a:rPr lang="en-US" b="1" dirty="0" smtClean="0">
                <a:solidFill>
                  <a:schemeClr val="tx1"/>
                </a:solidFill>
              </a:rPr>
              <a:t>	</a:t>
            </a:r>
            <a:r>
              <a:rPr lang="en-US" b="1" dirty="0" err="1" smtClean="0">
                <a:solidFill>
                  <a:schemeClr val="tx1"/>
                </a:solidFill>
              </a:rPr>
              <a:t>Sadia</a:t>
            </a:r>
            <a:r>
              <a:rPr lang="en-US" b="1" dirty="0" smtClean="0">
                <a:solidFill>
                  <a:schemeClr val="tx1"/>
                </a:solidFill>
              </a:rPr>
              <a:t> </a:t>
            </a:r>
            <a:r>
              <a:rPr lang="en-US" b="1" dirty="0" err="1">
                <a:solidFill>
                  <a:schemeClr val="tx1"/>
                </a:solidFill>
              </a:rPr>
              <a:t>Zaman</a:t>
            </a:r>
            <a:r>
              <a:rPr lang="en-US" b="1" dirty="0">
                <a:solidFill>
                  <a:schemeClr val="tx1"/>
                </a:solidFill>
              </a:rPr>
              <a:t> </a:t>
            </a:r>
            <a:r>
              <a:rPr lang="en-US" b="1" dirty="0" err="1">
                <a:solidFill>
                  <a:schemeClr val="tx1"/>
                </a:solidFill>
              </a:rPr>
              <a:t>Mishu</a:t>
            </a:r>
            <a:endParaRPr lang="en-US" b="1" dirty="0" smtClean="0">
              <a:solidFill>
                <a:schemeClr val="tx1"/>
              </a:solidFill>
            </a:endParaRPr>
          </a:p>
          <a:p>
            <a:r>
              <a:rPr lang="en-US" b="1" dirty="0" smtClean="0">
                <a:solidFill>
                  <a:schemeClr val="tx1"/>
                </a:solidFill>
              </a:rPr>
              <a:t>	Roll no</a:t>
            </a:r>
            <a:r>
              <a:rPr lang="en-US" b="1" dirty="0">
                <a:solidFill>
                  <a:schemeClr val="tx1"/>
                </a:solidFill>
              </a:rPr>
              <a:t>.: 133056											</a:t>
            </a:r>
            <a:r>
              <a:rPr lang="en-US" b="1" dirty="0" smtClean="0">
                <a:solidFill>
                  <a:schemeClr val="tx1"/>
                </a:solidFill>
              </a:rPr>
              <a:t>Lecturer</a:t>
            </a:r>
          </a:p>
          <a:p>
            <a:r>
              <a:rPr lang="en-US" b="1" dirty="0" smtClean="0">
                <a:solidFill>
                  <a:schemeClr val="tx1"/>
                </a:solidFill>
              </a:rPr>
              <a:t>	Department: </a:t>
            </a:r>
            <a:r>
              <a:rPr lang="en-US" b="1" dirty="0">
                <a:solidFill>
                  <a:schemeClr val="tx1"/>
                </a:solidFill>
              </a:rPr>
              <a:t>CSE, RUET			</a:t>
            </a:r>
            <a:r>
              <a:rPr lang="en-US" b="1" dirty="0" smtClean="0">
                <a:solidFill>
                  <a:schemeClr val="tx1"/>
                </a:solidFill>
              </a:rPr>
              <a:t>						</a:t>
            </a:r>
            <a:r>
              <a:rPr lang="en-US" b="1" dirty="0" err="1" smtClean="0">
                <a:solidFill>
                  <a:schemeClr val="tx1"/>
                </a:solidFill>
              </a:rPr>
              <a:t>DepT.</a:t>
            </a:r>
            <a:r>
              <a:rPr lang="en-US" b="1" dirty="0" smtClean="0">
                <a:solidFill>
                  <a:schemeClr val="tx1"/>
                </a:solidFill>
              </a:rPr>
              <a:t> </a:t>
            </a:r>
            <a:r>
              <a:rPr lang="en-US" b="1" dirty="0">
                <a:solidFill>
                  <a:schemeClr val="tx1"/>
                </a:solidFill>
              </a:rPr>
              <a:t>of CSE, </a:t>
            </a:r>
            <a:r>
              <a:rPr lang="en-US" b="1" dirty="0" smtClean="0">
                <a:solidFill>
                  <a:schemeClr val="tx1"/>
                </a:solidFill>
              </a:rPr>
              <a:t>RUET</a:t>
            </a:r>
          </a:p>
          <a:p>
            <a:pPr algn="ctr"/>
            <a:endParaRPr lang="en-US" b="1" dirty="0" smtClean="0">
              <a:solidFill>
                <a:schemeClr val="tx1"/>
              </a:solidFill>
            </a:endParaRPr>
          </a:p>
        </p:txBody>
      </p:sp>
      <p:sp>
        <p:nvSpPr>
          <p:cNvPr id="4" name="TextBox 3"/>
          <p:cNvSpPr txBox="1"/>
          <p:nvPr/>
        </p:nvSpPr>
        <p:spPr>
          <a:xfrm>
            <a:off x="4004225" y="179595"/>
            <a:ext cx="4148254" cy="369332"/>
          </a:xfrm>
          <a:prstGeom prst="rect">
            <a:avLst/>
          </a:prstGeom>
          <a:noFill/>
        </p:spPr>
        <p:txBody>
          <a:bodyPr wrap="square" rtlCol="0">
            <a:spAutoFit/>
          </a:bodyPr>
          <a:lstStyle/>
          <a:p>
            <a:pPr algn="ctr"/>
            <a:r>
              <a:rPr lang="en-US" dirty="0" smtClean="0"/>
              <a:t>Heaven’s Light is Our Guide</a:t>
            </a:r>
            <a:endParaRPr lang="en-US" dirty="0"/>
          </a:p>
        </p:txBody>
      </p:sp>
      <p:sp>
        <p:nvSpPr>
          <p:cNvPr id="5" name="TextBox 4"/>
          <p:cNvSpPr txBox="1"/>
          <p:nvPr/>
        </p:nvSpPr>
        <p:spPr>
          <a:xfrm>
            <a:off x="2194272" y="493579"/>
            <a:ext cx="7716644" cy="677108"/>
          </a:xfrm>
          <a:prstGeom prst="rect">
            <a:avLst/>
          </a:prstGeom>
          <a:noFill/>
        </p:spPr>
        <p:txBody>
          <a:bodyPr wrap="square" rtlCol="0">
            <a:spAutoFit/>
          </a:bodyPr>
          <a:lstStyle/>
          <a:p>
            <a:pPr algn="ctr"/>
            <a:r>
              <a:rPr lang="en-US" sz="2000" b="1" dirty="0" err="1" smtClean="0"/>
              <a:t>Rajshahi</a:t>
            </a:r>
            <a:r>
              <a:rPr lang="en-US" sz="2000" b="1" dirty="0" smtClean="0"/>
              <a:t> University of Engineering and Technology</a:t>
            </a:r>
          </a:p>
          <a:p>
            <a:pPr algn="ctr"/>
            <a:r>
              <a:rPr lang="en-US" dirty="0" smtClean="0"/>
              <a:t>Department of Computer Science &amp; Engineering</a:t>
            </a:r>
            <a:endParaRPr lang="en-US" dirty="0"/>
          </a:p>
        </p:txBody>
      </p:sp>
      <p:sp>
        <p:nvSpPr>
          <p:cNvPr id="7" name="TextBox 6"/>
          <p:cNvSpPr txBox="1"/>
          <p:nvPr/>
        </p:nvSpPr>
        <p:spPr>
          <a:xfrm>
            <a:off x="112449" y="4560941"/>
            <a:ext cx="11931806"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b="1" dirty="0" smtClean="0"/>
              <a:t>               Presented By						       Supervised By</a:t>
            </a:r>
            <a:endParaRPr lang="en-US" b="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230" y="0"/>
            <a:ext cx="1081087"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1573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06429" cy="1400530"/>
          </a:xfrm>
        </p:spPr>
        <p:txBody>
          <a:bodyPr/>
          <a:lstStyle/>
          <a:p>
            <a:pPr lvl="1"/>
            <a:r>
              <a:rPr lang="en-US" sz="4200" dirty="0" smtClean="0">
                <a:latin typeface="+mj-lt"/>
              </a:rPr>
              <a:t>Literature Review</a:t>
            </a:r>
            <a:br>
              <a:rPr lang="en-US" sz="4200" dirty="0" smtClean="0">
                <a:latin typeface="+mj-lt"/>
              </a:rPr>
            </a:br>
            <a:r>
              <a:rPr lang="en-US" sz="2300" dirty="0" smtClean="0">
                <a:latin typeface="+mj-lt"/>
              </a:rPr>
              <a:t>( Spectral–Spatial Feature Extraction for Hyperspectral Image Classification: A Dimension Reduction and Deep Learning Approach[3])</a:t>
            </a:r>
            <a:endParaRPr lang="en-US" sz="2300" dirty="0">
              <a:latin typeface="+mj-lt"/>
            </a:endParaRPr>
          </a:p>
        </p:txBody>
      </p:sp>
      <p:sp>
        <p:nvSpPr>
          <p:cNvPr id="3" name="Content Placeholder 2"/>
          <p:cNvSpPr>
            <a:spLocks noGrp="1"/>
          </p:cNvSpPr>
          <p:nvPr>
            <p:ph idx="1"/>
          </p:nvPr>
        </p:nvSpPr>
        <p:spPr>
          <a:xfrm>
            <a:off x="972354" y="2052918"/>
            <a:ext cx="9214836" cy="4195481"/>
          </a:xfrm>
        </p:spPr>
        <p:txBody>
          <a:bodyPr>
            <a:normAutofit/>
          </a:bodyPr>
          <a:lstStyle/>
          <a:p>
            <a:r>
              <a:rPr lang="en-US" sz="2200" b="1" dirty="0"/>
              <a:t>Methodology:</a:t>
            </a:r>
            <a:endParaRPr lang="en-US" sz="2200" dirty="0"/>
          </a:p>
          <a:p>
            <a:pPr lvl="1"/>
            <a:r>
              <a:rPr lang="en-US" sz="2200" dirty="0" smtClean="0"/>
              <a:t>Balanced </a:t>
            </a:r>
            <a:r>
              <a:rPr lang="en-US" sz="2200" dirty="0"/>
              <a:t>Linear Discriminant Analysis (BLDE) is used to extract low-dimensionality spectral features from the original HSI data sets. </a:t>
            </a:r>
            <a:r>
              <a:rPr lang="en-US" sz="2200" dirty="0" smtClean="0"/>
              <a:t>To </a:t>
            </a:r>
            <a:r>
              <a:rPr lang="en-US" sz="2200" dirty="0"/>
              <a:t>overcome this singularity problem the original data is transformed to a PCA subspace.</a:t>
            </a:r>
          </a:p>
          <a:p>
            <a:pPr lvl="1"/>
            <a:r>
              <a:rPr lang="en-US" sz="2200" dirty="0"/>
              <a:t>Second, high-level spatial features are extracted by a CNN framework.</a:t>
            </a:r>
          </a:p>
          <a:p>
            <a:pPr lvl="1"/>
            <a:r>
              <a:rPr lang="en-US" sz="2200" dirty="0"/>
              <a:t>Finally, both spectral and spatial features are stacked together, and an LR classifier is trained for classification</a:t>
            </a:r>
            <a:r>
              <a:rPr lang="en-US" sz="2200" dirty="0" smtClean="0"/>
              <a:t>.</a:t>
            </a:r>
          </a:p>
          <a:p>
            <a:pPr lvl="1"/>
            <a:endParaRPr lang="en-US" sz="2200" dirty="0"/>
          </a:p>
        </p:txBody>
      </p:sp>
      <p:sp>
        <p:nvSpPr>
          <p:cNvPr id="5" name="Slide Number Placeholder 4"/>
          <p:cNvSpPr>
            <a:spLocks noGrp="1"/>
          </p:cNvSpPr>
          <p:nvPr>
            <p:ph type="sldNum" sz="quarter" idx="12"/>
          </p:nvPr>
        </p:nvSpPr>
        <p:spPr/>
        <p:txBody>
          <a:bodyPr/>
          <a:lstStyle/>
          <a:p>
            <a:fld id="{731D6401-3EBE-458B-B16E-FC392B106175}" type="slidenum">
              <a:rPr lang="en-US" smtClean="0"/>
              <a:t>10</a:t>
            </a:fld>
            <a:endParaRPr lang="en-US"/>
          </a:p>
        </p:txBody>
      </p:sp>
      <p:sp>
        <p:nvSpPr>
          <p:cNvPr id="9" name="TextBox 8"/>
          <p:cNvSpPr txBox="1"/>
          <p:nvPr/>
        </p:nvSpPr>
        <p:spPr>
          <a:xfrm>
            <a:off x="972353" y="6402287"/>
            <a:ext cx="10187190" cy="307777"/>
          </a:xfrm>
          <a:prstGeom prst="rect">
            <a:avLst/>
          </a:prstGeom>
          <a:noFill/>
        </p:spPr>
        <p:txBody>
          <a:bodyPr wrap="square" rtlCol="0">
            <a:spAutoFit/>
          </a:bodyPr>
          <a:lstStyle/>
          <a:p>
            <a:pPr algn="ctr"/>
            <a:r>
              <a:rPr lang="en-US" sz="1400" b="1" dirty="0"/>
              <a:t>Special-Spectral Feature Extraction for Hyperspectral Image Classification Based on Convolutional Neural Network </a:t>
            </a:r>
          </a:p>
        </p:txBody>
      </p:sp>
      <p:sp>
        <p:nvSpPr>
          <p:cNvPr id="10" name="TextBox 9"/>
          <p:cNvSpPr txBox="1"/>
          <p:nvPr/>
        </p:nvSpPr>
        <p:spPr>
          <a:xfrm>
            <a:off x="141666" y="6094511"/>
            <a:ext cx="1223493" cy="307777"/>
          </a:xfrm>
          <a:prstGeom prst="rect">
            <a:avLst/>
          </a:prstGeom>
          <a:noFill/>
        </p:spPr>
        <p:txBody>
          <a:bodyPr wrap="square" rtlCol="0">
            <a:spAutoFit/>
          </a:bodyPr>
          <a:lstStyle/>
          <a:p>
            <a:r>
              <a:rPr lang="en-US" sz="1400" dirty="0" smtClean="0"/>
              <a:t>25/03/18</a:t>
            </a:r>
            <a:endParaRPr lang="en-US" sz="1400" dirty="0"/>
          </a:p>
        </p:txBody>
      </p:sp>
    </p:spTree>
    <p:extLst>
      <p:ext uri="{BB962C8B-B14F-4D97-AF65-F5344CB8AC3E}">
        <p14:creationId xmlns:p14="http://schemas.microsoft.com/office/powerpoint/2010/main" val="7146962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06429" cy="1400530"/>
          </a:xfrm>
        </p:spPr>
        <p:txBody>
          <a:bodyPr/>
          <a:lstStyle/>
          <a:p>
            <a:pPr lvl="1"/>
            <a:r>
              <a:rPr lang="en-US" sz="4200" dirty="0" smtClean="0">
                <a:latin typeface="+mj-lt"/>
              </a:rPr>
              <a:t>Literature Review</a:t>
            </a:r>
            <a:br>
              <a:rPr lang="en-US" sz="4200" dirty="0" smtClean="0">
                <a:latin typeface="+mj-lt"/>
              </a:rPr>
            </a:br>
            <a:r>
              <a:rPr lang="en-US" sz="2300" dirty="0" smtClean="0">
                <a:latin typeface="+mj-lt"/>
              </a:rPr>
              <a:t>( Spectral–Spatial Feature Extraction for Hyperspectral Image Classification: A Dimension Reduction and Deep Learning Approach[3])</a:t>
            </a:r>
            <a:endParaRPr lang="en-US" sz="2300" dirty="0">
              <a:latin typeface="+mj-lt"/>
            </a:endParaRPr>
          </a:p>
        </p:txBody>
      </p:sp>
      <p:sp>
        <p:nvSpPr>
          <p:cNvPr id="3" name="Content Placeholder 2"/>
          <p:cNvSpPr>
            <a:spLocks noGrp="1"/>
          </p:cNvSpPr>
          <p:nvPr>
            <p:ph idx="1"/>
          </p:nvPr>
        </p:nvSpPr>
        <p:spPr/>
        <p:txBody>
          <a:bodyPr>
            <a:normAutofit/>
          </a:bodyPr>
          <a:lstStyle/>
          <a:p>
            <a:pPr lvl="1"/>
            <a:r>
              <a:rPr lang="en-US" b="1" dirty="0" smtClean="0"/>
              <a:t>Experimental </a:t>
            </a:r>
            <a:r>
              <a:rPr lang="en-US" b="1" dirty="0" smtClean="0"/>
              <a:t>Accuracy[2]:</a:t>
            </a:r>
            <a:endParaRPr lang="en-US" b="1" dirty="0" smtClean="0"/>
          </a:p>
          <a:p>
            <a:pPr lvl="1"/>
            <a:endParaRPr lang="en-US" b="1" dirty="0" smtClean="0"/>
          </a:p>
        </p:txBody>
      </p:sp>
      <p:sp>
        <p:nvSpPr>
          <p:cNvPr id="5" name="Slide Number Placeholder 4"/>
          <p:cNvSpPr>
            <a:spLocks noGrp="1"/>
          </p:cNvSpPr>
          <p:nvPr>
            <p:ph type="sldNum" sz="quarter" idx="12"/>
          </p:nvPr>
        </p:nvSpPr>
        <p:spPr/>
        <p:txBody>
          <a:bodyPr/>
          <a:lstStyle/>
          <a:p>
            <a:fld id="{731D6401-3EBE-458B-B16E-FC392B106175}" type="slidenum">
              <a:rPr lang="en-US" smtClean="0"/>
              <a:t>11</a:t>
            </a:fld>
            <a:endParaRPr lang="en-US"/>
          </a:p>
        </p:txBody>
      </p:sp>
      <p:pic>
        <p:nvPicPr>
          <p:cNvPr id="8" name="Picture 7"/>
          <p:cNvPicPr/>
          <p:nvPr/>
        </p:nvPicPr>
        <p:blipFill>
          <a:blip r:embed="rId3"/>
          <a:stretch>
            <a:fillRect/>
          </a:stretch>
        </p:blipFill>
        <p:spPr>
          <a:xfrm>
            <a:off x="1584100" y="2566143"/>
            <a:ext cx="8465753" cy="2815472"/>
          </a:xfrm>
          <a:prstGeom prst="rect">
            <a:avLst/>
          </a:prstGeom>
        </p:spPr>
      </p:pic>
      <p:sp>
        <p:nvSpPr>
          <p:cNvPr id="9" name="TextBox 8"/>
          <p:cNvSpPr txBox="1"/>
          <p:nvPr/>
        </p:nvSpPr>
        <p:spPr>
          <a:xfrm>
            <a:off x="972353" y="6402287"/>
            <a:ext cx="10187190" cy="307777"/>
          </a:xfrm>
          <a:prstGeom prst="rect">
            <a:avLst/>
          </a:prstGeom>
          <a:noFill/>
        </p:spPr>
        <p:txBody>
          <a:bodyPr wrap="square" rtlCol="0">
            <a:spAutoFit/>
          </a:bodyPr>
          <a:lstStyle/>
          <a:p>
            <a:pPr algn="ctr"/>
            <a:r>
              <a:rPr lang="en-US" sz="1400" b="1" dirty="0"/>
              <a:t>Special-Spectral Feature Extraction for Hyperspectral Image Classification Based on Convolutional Neural Network </a:t>
            </a:r>
          </a:p>
        </p:txBody>
      </p:sp>
      <p:sp>
        <p:nvSpPr>
          <p:cNvPr id="10" name="TextBox 9"/>
          <p:cNvSpPr txBox="1"/>
          <p:nvPr/>
        </p:nvSpPr>
        <p:spPr>
          <a:xfrm>
            <a:off x="141666" y="6094511"/>
            <a:ext cx="1223493" cy="307777"/>
          </a:xfrm>
          <a:prstGeom prst="rect">
            <a:avLst/>
          </a:prstGeom>
          <a:noFill/>
        </p:spPr>
        <p:txBody>
          <a:bodyPr wrap="square" rtlCol="0">
            <a:spAutoFit/>
          </a:bodyPr>
          <a:lstStyle/>
          <a:p>
            <a:r>
              <a:rPr lang="en-US" sz="1400" dirty="0" smtClean="0"/>
              <a:t>25/03/18</a:t>
            </a:r>
            <a:endParaRPr lang="en-US" sz="1400" dirty="0"/>
          </a:p>
        </p:txBody>
      </p:sp>
    </p:spTree>
    <p:extLst>
      <p:ext uri="{BB962C8B-B14F-4D97-AF65-F5344CB8AC3E}">
        <p14:creationId xmlns:p14="http://schemas.microsoft.com/office/powerpoint/2010/main" val="2129593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06429" cy="1400530"/>
          </a:xfrm>
        </p:spPr>
        <p:txBody>
          <a:bodyPr/>
          <a:lstStyle/>
          <a:p>
            <a:pPr lvl="1"/>
            <a:r>
              <a:rPr lang="en-US" sz="4200" dirty="0" smtClean="0">
                <a:latin typeface="+mj-lt"/>
              </a:rPr>
              <a:t>Literature Review</a:t>
            </a:r>
            <a:br>
              <a:rPr lang="en-US" sz="4200" dirty="0" smtClean="0">
                <a:latin typeface="+mj-lt"/>
              </a:rPr>
            </a:br>
            <a:r>
              <a:rPr lang="en-US" sz="2300" dirty="0" smtClean="0">
                <a:latin typeface="+mj-lt"/>
              </a:rPr>
              <a:t>( Spectral–Spatial </a:t>
            </a:r>
            <a:r>
              <a:rPr lang="en-US" sz="2300" dirty="0">
                <a:latin typeface="+mj-lt"/>
              </a:rPr>
              <a:t>Feature Extraction for Hyperspectral Image Classification: A Dimension Reduction and Deep Learning </a:t>
            </a:r>
            <a:r>
              <a:rPr lang="en-US" sz="2300" dirty="0" smtClean="0">
                <a:latin typeface="+mj-lt"/>
              </a:rPr>
              <a:t>Approach[3])</a:t>
            </a:r>
            <a:endParaRPr lang="en-US" sz="2300" dirty="0">
              <a:latin typeface="+mj-lt"/>
            </a:endParaRPr>
          </a:p>
        </p:txBody>
      </p:sp>
      <p:sp>
        <p:nvSpPr>
          <p:cNvPr id="3" name="Content Placeholder 2"/>
          <p:cNvSpPr>
            <a:spLocks noGrp="1"/>
          </p:cNvSpPr>
          <p:nvPr>
            <p:ph idx="1"/>
          </p:nvPr>
        </p:nvSpPr>
        <p:spPr/>
        <p:txBody>
          <a:bodyPr>
            <a:normAutofit/>
          </a:bodyPr>
          <a:lstStyle/>
          <a:p>
            <a:pPr algn="just"/>
            <a:r>
              <a:rPr lang="en-US" sz="2400" b="1" dirty="0" smtClean="0"/>
              <a:t>Limitations</a:t>
            </a:r>
            <a:r>
              <a:rPr lang="en-US" sz="2400" b="1" dirty="0"/>
              <a:t>:</a:t>
            </a:r>
            <a:endParaRPr lang="en-US" sz="2400" dirty="0"/>
          </a:p>
          <a:p>
            <a:pPr lvl="1" algn="just"/>
            <a:r>
              <a:rPr lang="en-US" sz="2200" dirty="0"/>
              <a:t>How to set the size of training samples P is a key aspect in DL-based methods, which has not been considered in the current framework yet. </a:t>
            </a:r>
          </a:p>
          <a:p>
            <a:pPr lvl="1" algn="just"/>
            <a:r>
              <a:rPr lang="en-US" sz="2200" dirty="0"/>
              <a:t>It is difficult to interpret the significance of CNN features for possible improvements in the future. </a:t>
            </a:r>
          </a:p>
          <a:p>
            <a:pPr lvl="1" algn="just"/>
            <a:r>
              <a:rPr lang="en-US" sz="2200" dirty="0"/>
              <a:t>How to select the optimal observation scale in order to obtain the best classification accuracies for SSFC is a potential scope of this paper.</a:t>
            </a:r>
          </a:p>
          <a:p>
            <a:pPr lvl="1" algn="just"/>
            <a:endParaRPr lang="en-US" dirty="0" smtClean="0"/>
          </a:p>
        </p:txBody>
      </p:sp>
      <p:sp>
        <p:nvSpPr>
          <p:cNvPr id="5" name="Slide Number Placeholder 4"/>
          <p:cNvSpPr>
            <a:spLocks noGrp="1"/>
          </p:cNvSpPr>
          <p:nvPr>
            <p:ph type="sldNum" sz="quarter" idx="12"/>
          </p:nvPr>
        </p:nvSpPr>
        <p:spPr/>
        <p:txBody>
          <a:bodyPr/>
          <a:lstStyle/>
          <a:p>
            <a:fld id="{731D6401-3EBE-458B-B16E-FC392B106175}" type="slidenum">
              <a:rPr lang="en-US" smtClean="0"/>
              <a:t>12</a:t>
            </a:fld>
            <a:endParaRPr lang="en-US"/>
          </a:p>
        </p:txBody>
      </p:sp>
      <p:sp>
        <p:nvSpPr>
          <p:cNvPr id="7" name="TextBox 6"/>
          <p:cNvSpPr txBox="1"/>
          <p:nvPr/>
        </p:nvSpPr>
        <p:spPr>
          <a:xfrm>
            <a:off x="972353" y="6402287"/>
            <a:ext cx="10187190" cy="307777"/>
          </a:xfrm>
          <a:prstGeom prst="rect">
            <a:avLst/>
          </a:prstGeom>
          <a:noFill/>
        </p:spPr>
        <p:txBody>
          <a:bodyPr wrap="square" rtlCol="0">
            <a:spAutoFit/>
          </a:bodyPr>
          <a:lstStyle/>
          <a:p>
            <a:pPr algn="ctr"/>
            <a:r>
              <a:rPr lang="en-US" sz="1400" b="1" dirty="0"/>
              <a:t>Special-Spectral Feature Extraction for Hyperspectral Image Classification Based on Convolutional Neural Network </a:t>
            </a:r>
          </a:p>
        </p:txBody>
      </p:sp>
      <p:sp>
        <p:nvSpPr>
          <p:cNvPr id="8" name="TextBox 7"/>
          <p:cNvSpPr txBox="1"/>
          <p:nvPr/>
        </p:nvSpPr>
        <p:spPr>
          <a:xfrm>
            <a:off x="141666" y="6094511"/>
            <a:ext cx="1223493" cy="307777"/>
          </a:xfrm>
          <a:prstGeom prst="rect">
            <a:avLst/>
          </a:prstGeom>
          <a:noFill/>
        </p:spPr>
        <p:txBody>
          <a:bodyPr wrap="square" rtlCol="0">
            <a:spAutoFit/>
          </a:bodyPr>
          <a:lstStyle/>
          <a:p>
            <a:r>
              <a:rPr lang="en-US" sz="1400" dirty="0" smtClean="0"/>
              <a:t>25/03/18</a:t>
            </a:r>
            <a:endParaRPr lang="en-US" sz="1400" dirty="0"/>
          </a:p>
        </p:txBody>
      </p:sp>
    </p:spTree>
    <p:extLst>
      <p:ext uri="{BB962C8B-B14F-4D97-AF65-F5344CB8AC3E}">
        <p14:creationId xmlns:p14="http://schemas.microsoft.com/office/powerpoint/2010/main" val="1701626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a:t>
            </a:r>
            <a:endParaRPr lang="en-US" dirty="0"/>
          </a:p>
        </p:txBody>
      </p:sp>
      <p:sp>
        <p:nvSpPr>
          <p:cNvPr id="3" name="Content Placeholder 2"/>
          <p:cNvSpPr>
            <a:spLocks noGrp="1"/>
          </p:cNvSpPr>
          <p:nvPr>
            <p:ph idx="1"/>
          </p:nvPr>
        </p:nvSpPr>
        <p:spPr>
          <a:xfrm>
            <a:off x="972353" y="1303954"/>
            <a:ext cx="9799286" cy="4680856"/>
          </a:xfrm>
          <a:noFill/>
        </p:spPr>
        <p:style>
          <a:lnRef idx="2">
            <a:schemeClr val="accent1"/>
          </a:lnRef>
          <a:fillRef idx="1">
            <a:schemeClr val="lt1"/>
          </a:fillRef>
          <a:effectRef idx="0">
            <a:schemeClr val="accent1"/>
          </a:effectRef>
          <a:fontRef idx="minor">
            <a:schemeClr val="dk1"/>
          </a:fontRef>
        </p:style>
        <p:txBody>
          <a:bodyPr/>
          <a:lstStyle/>
          <a:p>
            <a:pPr marL="0" indent="0">
              <a:buNone/>
            </a:pPr>
            <a:r>
              <a:rPr lang="en-US" dirty="0" smtClean="0">
                <a:solidFill>
                  <a:schemeClr val="bg1"/>
                </a:solidFill>
              </a:rPr>
              <a:t>                           </a:t>
            </a:r>
          </a:p>
          <a:p>
            <a:pPr marL="0" indent="0">
              <a:buNone/>
            </a:pPr>
            <a:r>
              <a:rPr lang="en-US" dirty="0">
                <a:solidFill>
                  <a:schemeClr val="bg1"/>
                </a:solidFill>
              </a:rPr>
              <a:t> </a:t>
            </a:r>
            <a:r>
              <a:rPr lang="en-US" dirty="0" smtClean="0">
                <a:solidFill>
                  <a:schemeClr val="bg1"/>
                </a:solidFill>
              </a:rPr>
              <a:t>                                      </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731D6401-3EBE-458B-B16E-FC392B106175}" type="slidenum">
              <a:rPr lang="en-US" smtClean="0"/>
              <a:t>13</a:t>
            </a:fld>
            <a:endParaRPr lang="en-US"/>
          </a:p>
        </p:txBody>
      </p:sp>
      <p:sp>
        <p:nvSpPr>
          <p:cNvPr id="8" name="Rectangle 7"/>
          <p:cNvSpPr/>
          <p:nvPr/>
        </p:nvSpPr>
        <p:spPr>
          <a:xfrm>
            <a:off x="1285946" y="2153281"/>
            <a:ext cx="1793174" cy="62554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Hyperspectral Image</a:t>
            </a:r>
            <a:endParaRPr lang="en-US" dirty="0"/>
          </a:p>
        </p:txBody>
      </p:sp>
      <p:sp>
        <p:nvSpPr>
          <p:cNvPr id="11" name="Right Arrow 10"/>
          <p:cNvSpPr/>
          <p:nvPr/>
        </p:nvSpPr>
        <p:spPr>
          <a:xfrm>
            <a:off x="3112324" y="2361858"/>
            <a:ext cx="856456" cy="259334"/>
          </a:xfrm>
          <a:prstGeom prst="rightArrow">
            <a:avLst/>
          </a:prstGeom>
          <a:solidFill>
            <a:schemeClr val="accent5">
              <a:lumMod val="40000"/>
              <a:lumOff val="60000"/>
            </a:schemeClr>
          </a:solidFill>
          <a:ln>
            <a:solidFill>
              <a:schemeClr val="bg2">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p:cNvSpPr/>
          <p:nvPr/>
        </p:nvSpPr>
        <p:spPr>
          <a:xfrm>
            <a:off x="3965858" y="2153281"/>
            <a:ext cx="1638795" cy="62554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PC Components</a:t>
            </a:r>
            <a:endParaRPr lang="en-US" dirty="0"/>
          </a:p>
        </p:txBody>
      </p:sp>
      <p:sp>
        <p:nvSpPr>
          <p:cNvPr id="13" name="Oval 12"/>
          <p:cNvSpPr/>
          <p:nvPr/>
        </p:nvSpPr>
        <p:spPr>
          <a:xfrm>
            <a:off x="5930420" y="2084120"/>
            <a:ext cx="2006930" cy="795646"/>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CNN Framework</a:t>
            </a:r>
            <a:endParaRPr lang="en-US" dirty="0"/>
          </a:p>
        </p:txBody>
      </p:sp>
      <p:sp>
        <p:nvSpPr>
          <p:cNvPr id="14" name="Rectangle 13"/>
          <p:cNvSpPr/>
          <p:nvPr/>
        </p:nvSpPr>
        <p:spPr>
          <a:xfrm>
            <a:off x="8263117" y="2153281"/>
            <a:ext cx="1318161" cy="629393"/>
          </a:xfrm>
          <a:prstGeom prst="rect">
            <a:avLst/>
          </a:prstGeom>
          <a:solidFill>
            <a:schemeClr val="tx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Deep features</a:t>
            </a:r>
            <a:endParaRPr lang="en-US" dirty="0"/>
          </a:p>
        </p:txBody>
      </p:sp>
      <p:sp>
        <p:nvSpPr>
          <p:cNvPr id="15" name="Rectangle 14"/>
          <p:cNvSpPr/>
          <p:nvPr/>
        </p:nvSpPr>
        <p:spPr>
          <a:xfrm>
            <a:off x="4085113" y="3807031"/>
            <a:ext cx="1555666" cy="807522"/>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Spectral Features</a:t>
            </a:r>
            <a:endParaRPr lang="en-US" dirty="0"/>
          </a:p>
        </p:txBody>
      </p:sp>
      <p:sp>
        <p:nvSpPr>
          <p:cNvPr id="17" name="Flowchart: Data 16"/>
          <p:cNvSpPr/>
          <p:nvPr/>
        </p:nvSpPr>
        <p:spPr>
          <a:xfrm>
            <a:off x="7450641" y="5118851"/>
            <a:ext cx="2851742" cy="745237"/>
          </a:xfrm>
          <a:prstGeom prst="flowChartInputOutpu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Classification Result</a:t>
            </a:r>
            <a:endParaRPr lang="en-US" dirty="0"/>
          </a:p>
        </p:txBody>
      </p:sp>
      <p:sp>
        <p:nvSpPr>
          <p:cNvPr id="18" name="Rectangle 17"/>
          <p:cNvSpPr/>
          <p:nvPr/>
        </p:nvSpPr>
        <p:spPr>
          <a:xfrm>
            <a:off x="1313827" y="3829327"/>
            <a:ext cx="1667121" cy="785226"/>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Pixel Vector</a:t>
            </a:r>
            <a:endParaRPr lang="en-US" dirty="0"/>
          </a:p>
        </p:txBody>
      </p:sp>
      <p:sp>
        <p:nvSpPr>
          <p:cNvPr id="19" name="Diamond 18"/>
          <p:cNvSpPr/>
          <p:nvPr/>
        </p:nvSpPr>
        <p:spPr>
          <a:xfrm>
            <a:off x="7685981" y="3742253"/>
            <a:ext cx="2364853" cy="725788"/>
          </a:xfrm>
          <a:prstGeom prst="diamond">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Classifier</a:t>
            </a:r>
            <a:endParaRPr lang="en-US" dirty="0"/>
          </a:p>
        </p:txBody>
      </p:sp>
      <p:sp>
        <p:nvSpPr>
          <p:cNvPr id="20" name="Right Arrow 19"/>
          <p:cNvSpPr/>
          <p:nvPr/>
        </p:nvSpPr>
        <p:spPr>
          <a:xfrm>
            <a:off x="5627986" y="2351314"/>
            <a:ext cx="279101" cy="273133"/>
          </a:xfrm>
          <a:prstGeom prst="rightArrow">
            <a:avLst/>
          </a:prstGeom>
          <a:solidFill>
            <a:schemeClr val="accent5">
              <a:lumMod val="40000"/>
              <a:lumOff val="60000"/>
            </a:schemeClr>
          </a:solidFill>
          <a:ln>
            <a:solidFill>
              <a:schemeClr val="bg2">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ight Arrow 20"/>
          <p:cNvSpPr/>
          <p:nvPr/>
        </p:nvSpPr>
        <p:spPr>
          <a:xfrm>
            <a:off x="7960683" y="2331410"/>
            <a:ext cx="279101" cy="273133"/>
          </a:xfrm>
          <a:prstGeom prst="rightArrow">
            <a:avLst/>
          </a:prstGeom>
          <a:solidFill>
            <a:schemeClr val="accent5">
              <a:lumMod val="40000"/>
              <a:lumOff val="60000"/>
            </a:schemeClr>
          </a:solidFill>
          <a:ln>
            <a:solidFill>
              <a:schemeClr val="bg2">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ight Arrow 21"/>
          <p:cNvSpPr/>
          <p:nvPr/>
        </p:nvSpPr>
        <p:spPr>
          <a:xfrm>
            <a:off x="3028755" y="4020494"/>
            <a:ext cx="1021036" cy="241052"/>
          </a:xfrm>
          <a:prstGeom prst="rightArrow">
            <a:avLst/>
          </a:prstGeom>
          <a:solidFill>
            <a:schemeClr val="accent5">
              <a:lumMod val="40000"/>
              <a:lumOff val="60000"/>
            </a:schemeClr>
          </a:solidFill>
          <a:ln>
            <a:solidFill>
              <a:schemeClr val="bg2">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Right Arrow 22"/>
          <p:cNvSpPr/>
          <p:nvPr/>
        </p:nvSpPr>
        <p:spPr>
          <a:xfrm>
            <a:off x="5676100" y="4020494"/>
            <a:ext cx="1962074" cy="241052"/>
          </a:xfrm>
          <a:prstGeom prst="rightArrow">
            <a:avLst/>
          </a:prstGeom>
          <a:solidFill>
            <a:schemeClr val="accent5">
              <a:lumMod val="40000"/>
              <a:lumOff val="60000"/>
            </a:schemeClr>
          </a:solidFill>
          <a:ln>
            <a:solidFill>
              <a:schemeClr val="bg2">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Down Arrow 23"/>
          <p:cNvSpPr/>
          <p:nvPr/>
        </p:nvSpPr>
        <p:spPr>
          <a:xfrm>
            <a:off x="2029717" y="2840444"/>
            <a:ext cx="235339" cy="927265"/>
          </a:xfrm>
          <a:prstGeom prst="downArrow">
            <a:avLst/>
          </a:prstGeom>
          <a:solidFill>
            <a:schemeClr val="accent5">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a:off x="8716429" y="2902943"/>
            <a:ext cx="313611" cy="814218"/>
          </a:xfrm>
          <a:prstGeom prst="downArrow">
            <a:avLst/>
          </a:prstGeom>
          <a:solidFill>
            <a:schemeClr val="accent5">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8716429" y="4513249"/>
            <a:ext cx="313611" cy="560393"/>
          </a:xfrm>
          <a:prstGeom prst="downArrow">
            <a:avLst/>
          </a:prstGeom>
          <a:solidFill>
            <a:schemeClr val="accent5">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972353" y="6402287"/>
            <a:ext cx="10187190" cy="307777"/>
          </a:xfrm>
          <a:prstGeom prst="rect">
            <a:avLst/>
          </a:prstGeom>
          <a:noFill/>
        </p:spPr>
        <p:txBody>
          <a:bodyPr wrap="square" rtlCol="0">
            <a:spAutoFit/>
          </a:bodyPr>
          <a:lstStyle/>
          <a:p>
            <a:pPr algn="ctr"/>
            <a:r>
              <a:rPr lang="en-US" sz="1400" b="1" dirty="0"/>
              <a:t>Special-Spectral Feature Extraction for Hyperspectral Image Classification Based on Convolutional Neural Network </a:t>
            </a:r>
          </a:p>
        </p:txBody>
      </p:sp>
      <p:sp>
        <p:nvSpPr>
          <p:cNvPr id="28" name="TextBox 27"/>
          <p:cNvSpPr txBox="1"/>
          <p:nvPr/>
        </p:nvSpPr>
        <p:spPr>
          <a:xfrm>
            <a:off x="141666" y="6094511"/>
            <a:ext cx="1223493" cy="307777"/>
          </a:xfrm>
          <a:prstGeom prst="rect">
            <a:avLst/>
          </a:prstGeom>
          <a:noFill/>
        </p:spPr>
        <p:txBody>
          <a:bodyPr wrap="square" rtlCol="0">
            <a:spAutoFit/>
          </a:bodyPr>
          <a:lstStyle/>
          <a:p>
            <a:r>
              <a:rPr lang="en-US" sz="1400" dirty="0" smtClean="0"/>
              <a:t>25/03/18</a:t>
            </a:r>
            <a:endParaRPr lang="en-US" sz="1400" dirty="0"/>
          </a:p>
        </p:txBody>
      </p:sp>
      <p:sp>
        <p:nvSpPr>
          <p:cNvPr id="5" name="TextBox 4"/>
          <p:cNvSpPr txBox="1"/>
          <p:nvPr/>
        </p:nvSpPr>
        <p:spPr>
          <a:xfrm>
            <a:off x="3182288" y="2034028"/>
            <a:ext cx="735023" cy="369332"/>
          </a:xfrm>
          <a:prstGeom prst="rect">
            <a:avLst/>
          </a:prstGeom>
          <a:noFill/>
        </p:spPr>
        <p:txBody>
          <a:bodyPr wrap="square" rtlCol="0">
            <a:spAutoFit/>
          </a:bodyPr>
          <a:lstStyle/>
          <a:p>
            <a:r>
              <a:rPr lang="en-US" dirty="0" smtClean="0"/>
              <a:t>PCA</a:t>
            </a:r>
            <a:endParaRPr lang="en-US" dirty="0"/>
          </a:p>
        </p:txBody>
      </p:sp>
    </p:spTree>
    <p:extLst>
      <p:ext uri="{BB962C8B-B14F-4D97-AF65-F5344CB8AC3E}">
        <p14:creationId xmlns:p14="http://schemas.microsoft.com/office/powerpoint/2010/main" val="28202302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a:t>
            </a:r>
            <a:r>
              <a:rPr lang="en-US" dirty="0" smtClean="0"/>
              <a:t>Dataset[4][5]</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55411668"/>
              </p:ext>
            </p:extLst>
          </p:nvPr>
        </p:nvGraphicFramePr>
        <p:xfrm>
          <a:off x="1103313" y="2052638"/>
          <a:ext cx="10087428" cy="3474720"/>
        </p:xfrm>
        <a:graphic>
          <a:graphicData uri="http://schemas.openxmlformats.org/drawingml/2006/table">
            <a:tbl>
              <a:tblPr firstRow="1" bandRow="1">
                <a:tableStyleId>{5C22544A-7EE6-4342-B048-85BDC9FD1C3A}</a:tableStyleId>
              </a:tblPr>
              <a:tblGrid>
                <a:gridCol w="3146715"/>
                <a:gridCol w="2472744"/>
                <a:gridCol w="1622738"/>
                <a:gridCol w="2845231"/>
              </a:tblGrid>
              <a:tr h="370840">
                <a:tc>
                  <a:txBody>
                    <a:bodyPr/>
                    <a:lstStyle/>
                    <a:p>
                      <a:r>
                        <a:rPr lang="en-US" sz="2400" dirty="0" smtClean="0"/>
                        <a:t>Dataset</a:t>
                      </a:r>
                      <a:endParaRPr lang="en-US" sz="2400" dirty="0"/>
                    </a:p>
                  </a:txBody>
                  <a:tcPr/>
                </a:tc>
                <a:tc>
                  <a:txBody>
                    <a:bodyPr/>
                    <a:lstStyle/>
                    <a:p>
                      <a:r>
                        <a:rPr lang="en-US" sz="2400" dirty="0" smtClean="0"/>
                        <a:t>Size</a:t>
                      </a:r>
                      <a:endParaRPr lang="en-US" sz="2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Sensor</a:t>
                      </a:r>
                    </a:p>
                  </a:txBody>
                  <a:tcPr/>
                </a:tc>
                <a:tc>
                  <a:txBody>
                    <a:bodyPr/>
                    <a:lstStyle/>
                    <a:p>
                      <a:r>
                        <a:rPr lang="en-US" sz="2400" dirty="0" err="1" smtClean="0"/>
                        <a:t>Wevlength</a:t>
                      </a:r>
                      <a:r>
                        <a:rPr lang="en-US" sz="2400" baseline="0" dirty="0" smtClean="0"/>
                        <a:t> Range</a:t>
                      </a:r>
                      <a:endParaRPr lang="en-US" sz="2400" dirty="0"/>
                    </a:p>
                  </a:txBody>
                  <a:tcPr/>
                </a:tc>
              </a:tr>
              <a:tr h="370840">
                <a:tc>
                  <a:txBody>
                    <a:bodyPr/>
                    <a:lstStyle/>
                    <a:p>
                      <a:r>
                        <a:rPr lang="en-US" sz="2400" dirty="0" smtClean="0"/>
                        <a:t>Indiana Pine Dataset</a:t>
                      </a:r>
                      <a:endParaRPr lang="en-US" sz="2400" dirty="0"/>
                    </a:p>
                  </a:txBody>
                  <a:tcPr/>
                </a:tc>
                <a:tc>
                  <a:txBody>
                    <a:bodyPr/>
                    <a:lstStyle/>
                    <a:p>
                      <a:r>
                        <a:rPr lang="en-US" sz="2400" dirty="0" smtClean="0"/>
                        <a:t>145x145x224</a:t>
                      </a:r>
                      <a:endParaRPr lang="en-US" sz="2400" dirty="0"/>
                    </a:p>
                  </a:txBody>
                  <a:tcPr/>
                </a:tc>
                <a:tc>
                  <a:txBody>
                    <a:bodyPr/>
                    <a:lstStyle/>
                    <a:p>
                      <a:endParaRPr lang="en-US" sz="2400" dirty="0"/>
                    </a:p>
                  </a:txBody>
                  <a:tcPr/>
                </a:tc>
                <a:tc>
                  <a:txBody>
                    <a:bodyPr/>
                    <a:lstStyle/>
                    <a:p>
                      <a:r>
                        <a:rPr lang="en-US" sz="2400" dirty="0" smtClean="0"/>
                        <a:t>0.4-2.510</a:t>
                      </a:r>
                      <a:endParaRPr lang="en-US" sz="2400" dirty="0"/>
                    </a:p>
                  </a:txBody>
                  <a:tcPr/>
                </a:tc>
              </a:tr>
              <a:tr h="370840">
                <a:tc>
                  <a:txBody>
                    <a:bodyPr/>
                    <a:lstStyle/>
                    <a:p>
                      <a:r>
                        <a:rPr lang="en-US" sz="2400" dirty="0" smtClean="0"/>
                        <a:t>University of Pavia</a:t>
                      </a:r>
                      <a:r>
                        <a:rPr lang="en-US" sz="2400" baseline="0" dirty="0" smtClean="0"/>
                        <a:t> Dataset</a:t>
                      </a:r>
                      <a:endParaRPr lang="en-US" sz="2400" dirty="0"/>
                    </a:p>
                  </a:txBody>
                  <a:tcPr/>
                </a:tc>
                <a:tc>
                  <a:txBody>
                    <a:bodyPr/>
                    <a:lstStyle/>
                    <a:p>
                      <a:r>
                        <a:rPr lang="en-US" sz="2400" dirty="0" smtClean="0"/>
                        <a:t>610x340x103</a:t>
                      </a:r>
                      <a:endParaRPr lang="en-US" sz="2400" dirty="0"/>
                    </a:p>
                  </a:txBody>
                  <a:tcPr/>
                </a:tc>
                <a:tc>
                  <a:txBody>
                    <a:bodyPr/>
                    <a:lstStyle/>
                    <a:p>
                      <a:endParaRPr lang="en-US" sz="2400"/>
                    </a:p>
                  </a:txBody>
                  <a:tcPr/>
                </a:tc>
                <a:tc>
                  <a:txBody>
                    <a:bodyPr/>
                    <a:lstStyle/>
                    <a:p>
                      <a:endParaRPr lang="en-US" sz="2400" dirty="0"/>
                    </a:p>
                  </a:txBody>
                  <a:tcPr/>
                </a:tc>
              </a:tr>
              <a:tr h="370840">
                <a:tc>
                  <a:txBody>
                    <a:bodyPr/>
                    <a:lstStyle/>
                    <a:p>
                      <a:r>
                        <a:rPr lang="en-US" sz="2400" dirty="0" smtClean="0"/>
                        <a:t>Pavia Center Dataset</a:t>
                      </a:r>
                      <a:endParaRPr lang="en-US" sz="2400" dirty="0"/>
                    </a:p>
                  </a:txBody>
                  <a:tcPr/>
                </a:tc>
                <a:tc>
                  <a:txBody>
                    <a:bodyPr/>
                    <a:lstStyle/>
                    <a:p>
                      <a:r>
                        <a:rPr lang="en-US" sz="2400" smtClean="0"/>
                        <a:t>1096x715x1</a:t>
                      </a:r>
                      <a:endParaRPr lang="en-US" sz="2400"/>
                    </a:p>
                  </a:txBody>
                  <a:tcPr/>
                </a:tc>
                <a:tc>
                  <a:txBody>
                    <a:bodyPr/>
                    <a:lstStyle/>
                    <a:p>
                      <a:endParaRPr lang="en-US" sz="2400"/>
                    </a:p>
                  </a:txBody>
                  <a:tcPr/>
                </a:tc>
                <a:tc>
                  <a:txBody>
                    <a:bodyPr/>
                    <a:lstStyle/>
                    <a:p>
                      <a:endParaRPr lang="en-US" sz="2400"/>
                    </a:p>
                  </a:txBody>
                  <a:tcPr/>
                </a:tc>
              </a:tr>
              <a:tr h="370840">
                <a:tc>
                  <a:txBody>
                    <a:bodyPr/>
                    <a:lstStyle/>
                    <a:p>
                      <a:r>
                        <a:rPr lang="en-US" sz="2400" dirty="0" smtClean="0"/>
                        <a:t>KSC dataset</a:t>
                      </a:r>
                      <a:endParaRPr lang="en-US" sz="2400" dirty="0"/>
                    </a:p>
                  </a:txBody>
                  <a:tcPr/>
                </a:tc>
                <a:tc>
                  <a:txBody>
                    <a:bodyPr/>
                    <a:lstStyle/>
                    <a:p>
                      <a:endParaRPr lang="en-US" sz="2400"/>
                    </a:p>
                  </a:txBody>
                  <a:tcPr/>
                </a:tc>
                <a:tc>
                  <a:txBody>
                    <a:bodyPr/>
                    <a:lstStyle/>
                    <a:p>
                      <a:endParaRPr lang="en-US" sz="2400" dirty="0"/>
                    </a:p>
                  </a:txBody>
                  <a:tcPr/>
                </a:tc>
                <a:tc>
                  <a:txBody>
                    <a:bodyPr/>
                    <a:lstStyle/>
                    <a:p>
                      <a:endParaRPr lang="en-US" sz="2400" dirty="0"/>
                    </a:p>
                  </a:txBody>
                  <a:tcPr/>
                </a:tc>
              </a:tr>
              <a:tr h="370840">
                <a:tc>
                  <a:txBody>
                    <a:bodyPr/>
                    <a:lstStyle/>
                    <a:p>
                      <a:r>
                        <a:rPr lang="en-US" sz="2400" dirty="0" smtClean="0"/>
                        <a:t>Washington</a:t>
                      </a:r>
                      <a:r>
                        <a:rPr lang="en-US" sz="2400" baseline="0" dirty="0" smtClean="0"/>
                        <a:t> DC Shopping Mall</a:t>
                      </a:r>
                      <a:endParaRPr lang="en-US" sz="2400" dirty="0"/>
                    </a:p>
                  </a:txBody>
                  <a:tcPr/>
                </a:tc>
                <a:tc>
                  <a:txBody>
                    <a:bodyPr/>
                    <a:lstStyle/>
                    <a:p>
                      <a:endParaRPr lang="en-US" sz="2400"/>
                    </a:p>
                  </a:txBody>
                  <a:tcPr/>
                </a:tc>
                <a:tc>
                  <a:txBody>
                    <a:bodyPr/>
                    <a:lstStyle/>
                    <a:p>
                      <a:endParaRPr lang="en-US" sz="2400" dirty="0"/>
                    </a:p>
                  </a:txBody>
                  <a:tcPr/>
                </a:tc>
                <a:tc>
                  <a:txBody>
                    <a:bodyPr/>
                    <a:lstStyle/>
                    <a:p>
                      <a:endParaRPr lang="en-US" sz="2400" dirty="0"/>
                    </a:p>
                  </a:txBody>
                  <a:tcPr/>
                </a:tc>
              </a:tr>
            </a:tbl>
          </a:graphicData>
        </a:graphic>
      </p:graphicFrame>
      <p:sp>
        <p:nvSpPr>
          <p:cNvPr id="5" name="Slide Number Placeholder 4"/>
          <p:cNvSpPr>
            <a:spLocks noGrp="1"/>
          </p:cNvSpPr>
          <p:nvPr>
            <p:ph type="sldNum" sz="quarter" idx="12"/>
          </p:nvPr>
        </p:nvSpPr>
        <p:spPr/>
        <p:txBody>
          <a:bodyPr/>
          <a:lstStyle/>
          <a:p>
            <a:fld id="{731D6401-3EBE-458B-B16E-FC392B106175}" type="slidenum">
              <a:rPr lang="en-US" smtClean="0"/>
              <a:t>14</a:t>
            </a:fld>
            <a:endParaRPr lang="en-US"/>
          </a:p>
        </p:txBody>
      </p:sp>
      <p:sp>
        <p:nvSpPr>
          <p:cNvPr id="8" name="TextBox 7"/>
          <p:cNvSpPr txBox="1"/>
          <p:nvPr/>
        </p:nvSpPr>
        <p:spPr>
          <a:xfrm>
            <a:off x="972353" y="6402287"/>
            <a:ext cx="10187190" cy="307777"/>
          </a:xfrm>
          <a:prstGeom prst="rect">
            <a:avLst/>
          </a:prstGeom>
          <a:noFill/>
        </p:spPr>
        <p:txBody>
          <a:bodyPr wrap="square" rtlCol="0">
            <a:spAutoFit/>
          </a:bodyPr>
          <a:lstStyle/>
          <a:p>
            <a:pPr algn="ctr"/>
            <a:r>
              <a:rPr lang="en-US" sz="1400" b="1" dirty="0"/>
              <a:t>Special-Spectral Feature Extraction for Hyperspectral Image Classification Based on Convolutional Neural Network </a:t>
            </a:r>
          </a:p>
        </p:txBody>
      </p:sp>
      <p:sp>
        <p:nvSpPr>
          <p:cNvPr id="7" name="TextBox 6"/>
          <p:cNvSpPr txBox="1"/>
          <p:nvPr/>
        </p:nvSpPr>
        <p:spPr>
          <a:xfrm>
            <a:off x="141666" y="6094511"/>
            <a:ext cx="1223493" cy="307777"/>
          </a:xfrm>
          <a:prstGeom prst="rect">
            <a:avLst/>
          </a:prstGeom>
          <a:noFill/>
        </p:spPr>
        <p:txBody>
          <a:bodyPr wrap="square" rtlCol="0">
            <a:spAutoFit/>
          </a:bodyPr>
          <a:lstStyle/>
          <a:p>
            <a:r>
              <a:rPr lang="en-US" sz="1400" dirty="0" smtClean="0"/>
              <a:t>25/03/18</a:t>
            </a:r>
            <a:endParaRPr lang="en-US" sz="1400" dirty="0"/>
          </a:p>
        </p:txBody>
      </p:sp>
    </p:spTree>
    <p:extLst>
      <p:ext uri="{BB962C8B-B14F-4D97-AF65-F5344CB8AC3E}">
        <p14:creationId xmlns:p14="http://schemas.microsoft.com/office/powerpoint/2010/main" val="40346277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Component Analysis</a:t>
            </a:r>
            <a:endParaRPr lang="en-US" dirty="0"/>
          </a:p>
        </p:txBody>
      </p:sp>
      <p:sp>
        <p:nvSpPr>
          <p:cNvPr id="3" name="Content Placeholder 2"/>
          <p:cNvSpPr>
            <a:spLocks noGrp="1"/>
          </p:cNvSpPr>
          <p:nvPr>
            <p:ph idx="1"/>
          </p:nvPr>
        </p:nvSpPr>
        <p:spPr>
          <a:xfrm>
            <a:off x="1103312" y="1352282"/>
            <a:ext cx="8946541" cy="4896117"/>
          </a:xfrm>
        </p:spPr>
        <p:txBody>
          <a:bodyPr>
            <a:normAutofit fontScale="92500"/>
          </a:bodyPr>
          <a:lstStyle/>
          <a:p>
            <a:r>
              <a:rPr lang="en-US" sz="2400" dirty="0"/>
              <a:t>A statistical technique used to emphasize variation and bring out strong patterns in a </a:t>
            </a:r>
            <a:r>
              <a:rPr lang="en-US" sz="2400" dirty="0" smtClean="0"/>
              <a:t>dataset[6]. </a:t>
            </a:r>
            <a:endParaRPr lang="en-US" sz="2400" dirty="0"/>
          </a:p>
          <a:p>
            <a:r>
              <a:rPr lang="en-US" sz="2400" dirty="0" smtClean="0"/>
              <a:t>Forms a smaller set of uncorrelated features.</a:t>
            </a:r>
          </a:p>
          <a:p>
            <a:r>
              <a:rPr lang="en-US" sz="2400" dirty="0" smtClean="0"/>
              <a:t>Useful for reducing dimensionality without much </a:t>
            </a:r>
            <a:r>
              <a:rPr lang="en-US" sz="2400" dirty="0"/>
              <a:t>loss of </a:t>
            </a:r>
            <a:r>
              <a:rPr lang="en-US" sz="2400" dirty="0" smtClean="0"/>
              <a:t>information.</a:t>
            </a:r>
          </a:p>
          <a:p>
            <a:r>
              <a:rPr lang="en-US" sz="2400" dirty="0" smtClean="0"/>
              <a:t>Often </a:t>
            </a:r>
            <a:r>
              <a:rPr lang="en-US" sz="2400" dirty="0"/>
              <a:t>used to make data easy to explore and visualize. </a:t>
            </a:r>
            <a:endParaRPr lang="en-US" sz="2400" dirty="0" smtClean="0"/>
          </a:p>
          <a:p>
            <a:endParaRPr lang="en-US" dirty="0"/>
          </a:p>
          <a:p>
            <a:endParaRPr lang="en-US" dirty="0" smtClean="0"/>
          </a:p>
          <a:p>
            <a:pPr marL="0" indent="0" algn="ctr">
              <a:buNone/>
            </a:pPr>
            <a:endParaRPr lang="en-US" dirty="0" smtClean="0"/>
          </a:p>
          <a:p>
            <a:pPr marL="0" indent="0" algn="ctr">
              <a:buNone/>
            </a:pPr>
            <a:endParaRPr lang="en-US" dirty="0" smtClean="0"/>
          </a:p>
          <a:p>
            <a:pPr marL="0" indent="0" algn="ctr">
              <a:buNone/>
            </a:pPr>
            <a:endParaRPr lang="en-US" sz="1600" dirty="0"/>
          </a:p>
          <a:p>
            <a:pPr marL="0" indent="0" algn="ctr">
              <a:buNone/>
            </a:pPr>
            <a:endParaRPr lang="en-US" sz="1600" dirty="0" smtClean="0"/>
          </a:p>
          <a:p>
            <a:pPr marL="0" indent="0" algn="ctr">
              <a:buNone/>
            </a:pPr>
            <a:r>
              <a:rPr lang="en-US" sz="1600" dirty="0" smtClean="0"/>
              <a:t>Fig. </a:t>
            </a:r>
            <a:r>
              <a:rPr lang="en-US" sz="1600" dirty="0"/>
              <a:t>Principal Component Analysis. </a:t>
            </a:r>
            <a:endParaRPr lang="en-US" sz="1600" dirty="0" smtClean="0"/>
          </a:p>
          <a:p>
            <a:endParaRPr lang="en-US" dirty="0"/>
          </a:p>
        </p:txBody>
      </p:sp>
      <p:sp>
        <p:nvSpPr>
          <p:cNvPr id="5" name="Slide Number Placeholder 4"/>
          <p:cNvSpPr>
            <a:spLocks noGrp="1"/>
          </p:cNvSpPr>
          <p:nvPr>
            <p:ph type="sldNum" sz="quarter" idx="12"/>
          </p:nvPr>
        </p:nvSpPr>
        <p:spPr/>
        <p:txBody>
          <a:bodyPr/>
          <a:lstStyle/>
          <a:p>
            <a:fld id="{731D6401-3EBE-458B-B16E-FC392B106175}" type="slidenum">
              <a:rPr lang="en-US" smtClean="0"/>
              <a:t>15</a:t>
            </a:fld>
            <a:endParaRPr lang="en-US"/>
          </a:p>
        </p:txBody>
      </p:sp>
      <p:sp>
        <p:nvSpPr>
          <p:cNvPr id="8" name="TextBox 7"/>
          <p:cNvSpPr txBox="1"/>
          <p:nvPr/>
        </p:nvSpPr>
        <p:spPr>
          <a:xfrm>
            <a:off x="972353" y="6402287"/>
            <a:ext cx="10187190" cy="307777"/>
          </a:xfrm>
          <a:prstGeom prst="rect">
            <a:avLst/>
          </a:prstGeom>
          <a:noFill/>
        </p:spPr>
        <p:txBody>
          <a:bodyPr wrap="square" rtlCol="0">
            <a:spAutoFit/>
          </a:bodyPr>
          <a:lstStyle/>
          <a:p>
            <a:pPr algn="ctr"/>
            <a:r>
              <a:rPr lang="en-US" sz="1400" b="1" dirty="0"/>
              <a:t>Special-Spectral Feature Extraction for Hyperspectral Image Classification Based on Convolutional Neural Network </a:t>
            </a:r>
          </a:p>
        </p:txBody>
      </p:sp>
      <p:sp>
        <p:nvSpPr>
          <p:cNvPr id="7" name="TextBox 6"/>
          <p:cNvSpPr txBox="1"/>
          <p:nvPr/>
        </p:nvSpPr>
        <p:spPr>
          <a:xfrm>
            <a:off x="141666" y="6094511"/>
            <a:ext cx="1223493" cy="307777"/>
          </a:xfrm>
          <a:prstGeom prst="rect">
            <a:avLst/>
          </a:prstGeom>
          <a:noFill/>
        </p:spPr>
        <p:txBody>
          <a:bodyPr wrap="square" rtlCol="0">
            <a:spAutoFit/>
          </a:bodyPr>
          <a:lstStyle/>
          <a:p>
            <a:r>
              <a:rPr lang="en-US" sz="1400" dirty="0" smtClean="0"/>
              <a:t>25/03/18</a:t>
            </a:r>
            <a:endParaRPr lang="en-US" sz="1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2201" y="3653704"/>
            <a:ext cx="3688761" cy="2141788"/>
          </a:xfrm>
          <a:prstGeom prst="rect">
            <a:avLst/>
          </a:prstGeom>
        </p:spPr>
      </p:pic>
    </p:spTree>
    <p:extLst>
      <p:ext uri="{BB962C8B-B14F-4D97-AF65-F5344CB8AC3E}">
        <p14:creationId xmlns:p14="http://schemas.microsoft.com/office/powerpoint/2010/main" val="31602601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44628" cy="1400530"/>
          </a:xfrm>
        </p:spPr>
        <p:txBody>
          <a:bodyPr/>
          <a:lstStyle/>
          <a:p>
            <a:r>
              <a:rPr lang="en-US" dirty="0" smtClean="0"/>
              <a:t>Principal Component Analysis </a:t>
            </a:r>
            <a:r>
              <a:rPr lang="en-US" sz="3000" dirty="0" smtClean="0"/>
              <a:t>(Contd.)</a:t>
            </a:r>
            <a:endParaRPr lang="en-US" sz="3000" dirty="0"/>
          </a:p>
        </p:txBody>
      </p:sp>
      <p:sp>
        <p:nvSpPr>
          <p:cNvPr id="3" name="Content Placeholder 2"/>
          <p:cNvSpPr>
            <a:spLocks noGrp="1"/>
          </p:cNvSpPr>
          <p:nvPr>
            <p:ph idx="1"/>
          </p:nvPr>
        </p:nvSpPr>
        <p:spPr>
          <a:xfrm>
            <a:off x="1103312" y="1442434"/>
            <a:ext cx="8946541" cy="4805966"/>
          </a:xfrm>
        </p:spPr>
        <p:txBody>
          <a:bodyPr>
            <a:noAutofit/>
          </a:bodyPr>
          <a:lstStyle/>
          <a:p>
            <a:r>
              <a:rPr lang="en-US" sz="2200" b="1" dirty="0"/>
              <a:t>Properties of PCA:</a:t>
            </a:r>
          </a:p>
          <a:p>
            <a:pPr lvl="1"/>
            <a:r>
              <a:rPr lang="en-US" sz="2200" dirty="0"/>
              <a:t>Maximizing the variance</a:t>
            </a:r>
          </a:p>
          <a:p>
            <a:pPr lvl="1"/>
            <a:r>
              <a:rPr lang="en-US" sz="2200" dirty="0" err="1"/>
              <a:t>Orthogonality</a:t>
            </a:r>
            <a:r>
              <a:rPr lang="en-US" sz="2200" dirty="0"/>
              <a:t> of basis</a:t>
            </a:r>
          </a:p>
          <a:p>
            <a:pPr lvl="1"/>
            <a:r>
              <a:rPr lang="en-US" sz="2200" dirty="0"/>
              <a:t>Dimension reduction</a:t>
            </a:r>
          </a:p>
          <a:p>
            <a:r>
              <a:rPr lang="en-US" sz="2200" b="1" dirty="0"/>
              <a:t>Applications of PCA:</a:t>
            </a:r>
          </a:p>
          <a:p>
            <a:pPr lvl="1"/>
            <a:r>
              <a:rPr lang="en-US" sz="2200" dirty="0"/>
              <a:t>Risk management of interest rate derivatives portfolios</a:t>
            </a:r>
          </a:p>
          <a:p>
            <a:pPr lvl="1"/>
            <a:r>
              <a:rPr lang="en-US" sz="2200" dirty="0"/>
              <a:t>A variant of principal components analysis is used in </a:t>
            </a:r>
            <a:r>
              <a:rPr lang="en-US" sz="2200" dirty="0" smtClean="0"/>
              <a:t>neuroscience</a:t>
            </a:r>
            <a:endParaRPr lang="en-US" sz="2200" dirty="0"/>
          </a:p>
        </p:txBody>
      </p:sp>
      <p:sp>
        <p:nvSpPr>
          <p:cNvPr id="4" name="Slide Number Placeholder 3"/>
          <p:cNvSpPr>
            <a:spLocks noGrp="1"/>
          </p:cNvSpPr>
          <p:nvPr>
            <p:ph type="sldNum" sz="quarter" idx="12"/>
          </p:nvPr>
        </p:nvSpPr>
        <p:spPr/>
        <p:txBody>
          <a:bodyPr/>
          <a:lstStyle/>
          <a:p>
            <a:fld id="{731D6401-3EBE-458B-B16E-FC392B106175}" type="slidenum">
              <a:rPr lang="en-US" smtClean="0"/>
              <a:t>16</a:t>
            </a:fld>
            <a:endParaRPr lang="en-US" dirty="0"/>
          </a:p>
        </p:txBody>
      </p:sp>
      <p:sp>
        <p:nvSpPr>
          <p:cNvPr id="6" name="TextBox 5"/>
          <p:cNvSpPr txBox="1"/>
          <p:nvPr/>
        </p:nvSpPr>
        <p:spPr>
          <a:xfrm>
            <a:off x="141666" y="6094511"/>
            <a:ext cx="1223493" cy="307777"/>
          </a:xfrm>
          <a:prstGeom prst="rect">
            <a:avLst/>
          </a:prstGeom>
          <a:noFill/>
        </p:spPr>
        <p:txBody>
          <a:bodyPr wrap="square" rtlCol="0">
            <a:spAutoFit/>
          </a:bodyPr>
          <a:lstStyle/>
          <a:p>
            <a:r>
              <a:rPr lang="en-US" sz="1400" dirty="0" smtClean="0"/>
              <a:t>25/03/18</a:t>
            </a:r>
            <a:endParaRPr lang="en-US" sz="1400" dirty="0"/>
          </a:p>
        </p:txBody>
      </p:sp>
      <p:sp>
        <p:nvSpPr>
          <p:cNvPr id="7" name="TextBox 6"/>
          <p:cNvSpPr txBox="1"/>
          <p:nvPr/>
        </p:nvSpPr>
        <p:spPr>
          <a:xfrm>
            <a:off x="972353" y="6402287"/>
            <a:ext cx="10187190" cy="307777"/>
          </a:xfrm>
          <a:prstGeom prst="rect">
            <a:avLst/>
          </a:prstGeom>
          <a:noFill/>
        </p:spPr>
        <p:txBody>
          <a:bodyPr wrap="square" rtlCol="0">
            <a:spAutoFit/>
          </a:bodyPr>
          <a:lstStyle/>
          <a:p>
            <a:pPr algn="ctr"/>
            <a:r>
              <a:rPr lang="en-US" sz="1400" b="1" dirty="0"/>
              <a:t>Special-Spectral Feature Extraction for Hyperspectral Image Classification Based on Convolutional Neural Network </a:t>
            </a:r>
          </a:p>
        </p:txBody>
      </p:sp>
    </p:spTree>
    <p:extLst>
      <p:ext uri="{BB962C8B-B14F-4D97-AF65-F5344CB8AC3E}">
        <p14:creationId xmlns:p14="http://schemas.microsoft.com/office/powerpoint/2010/main" val="11308441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990" y="452718"/>
            <a:ext cx="9404723" cy="1400530"/>
          </a:xfrm>
        </p:spPr>
        <p:txBody>
          <a:bodyPr/>
          <a:lstStyle/>
          <a:p>
            <a:r>
              <a:rPr lang="en-US" dirty="0"/>
              <a:t>Principal Component Analysis </a:t>
            </a:r>
            <a:r>
              <a:rPr lang="en-US" sz="3000" dirty="0"/>
              <a:t>(Contd.)</a:t>
            </a:r>
            <a:endParaRPr lang="en-US" dirty="0"/>
          </a:p>
        </p:txBody>
      </p:sp>
      <p:sp>
        <p:nvSpPr>
          <p:cNvPr id="3" name="Content Placeholder 2"/>
          <p:cNvSpPr>
            <a:spLocks noGrp="1"/>
          </p:cNvSpPr>
          <p:nvPr>
            <p:ph idx="1"/>
          </p:nvPr>
        </p:nvSpPr>
        <p:spPr>
          <a:xfrm>
            <a:off x="1137643" y="1416974"/>
            <a:ext cx="9856609" cy="4195481"/>
          </a:xfrm>
        </p:spPr>
        <p:txBody>
          <a:bodyPr>
            <a:normAutofit/>
          </a:bodyPr>
          <a:lstStyle/>
          <a:p>
            <a:r>
              <a:rPr lang="en-US" sz="2200" b="1" dirty="0"/>
              <a:t>Limitations of PCA:</a:t>
            </a:r>
          </a:p>
          <a:p>
            <a:pPr lvl="1"/>
            <a:r>
              <a:rPr lang="en-US" sz="2200" dirty="0"/>
              <a:t>Principal components are usually linear combinations of all input variables. </a:t>
            </a:r>
            <a:endParaRPr lang="en-US" sz="2200" dirty="0" smtClean="0"/>
          </a:p>
          <a:p>
            <a:pPr lvl="1"/>
            <a:r>
              <a:rPr lang="en-US" sz="2200" dirty="0"/>
              <a:t>D</a:t>
            </a:r>
            <a:r>
              <a:rPr lang="en-US" sz="2200" dirty="0" smtClean="0"/>
              <a:t>oesn’t </a:t>
            </a:r>
            <a:r>
              <a:rPr lang="en-US" sz="2200" dirty="0"/>
              <a:t>emphasize individual classes during </a:t>
            </a:r>
            <a:r>
              <a:rPr lang="en-US" sz="2200" dirty="0" err="1"/>
              <a:t>eigen</a:t>
            </a:r>
            <a:r>
              <a:rPr lang="en-US" sz="2200" dirty="0"/>
              <a:t> </a:t>
            </a:r>
            <a:r>
              <a:rPr lang="en-US" sz="2200" dirty="0" err="1" smtClean="0"/>
              <a:t>analysiss</a:t>
            </a:r>
            <a:r>
              <a:rPr lang="en-US" sz="2200" dirty="0" smtClean="0"/>
              <a:t>.</a:t>
            </a:r>
          </a:p>
          <a:p>
            <a:pPr lvl="1"/>
            <a:r>
              <a:rPr lang="en-US" sz="2200" dirty="0"/>
              <a:t>S</a:t>
            </a:r>
            <a:r>
              <a:rPr lang="en-US" sz="2200" dirty="0" smtClean="0"/>
              <a:t>ome </a:t>
            </a:r>
            <a:r>
              <a:rPr lang="en-US" sz="2200" dirty="0"/>
              <a:t>of the important features may be lost.</a:t>
            </a:r>
          </a:p>
          <a:p>
            <a:pPr lvl="1"/>
            <a:r>
              <a:rPr lang="en-US" sz="2200" dirty="0"/>
              <a:t>PCA doesn’t guarantee that the selected features are the best for class separation.</a:t>
            </a:r>
          </a:p>
          <a:p>
            <a:endParaRPr lang="en-US" sz="2200" dirty="0" smtClean="0"/>
          </a:p>
          <a:p>
            <a:endParaRPr lang="en-US" sz="2200" dirty="0"/>
          </a:p>
        </p:txBody>
      </p:sp>
      <p:sp>
        <p:nvSpPr>
          <p:cNvPr id="4" name="Slide Number Placeholder 3"/>
          <p:cNvSpPr>
            <a:spLocks noGrp="1"/>
          </p:cNvSpPr>
          <p:nvPr>
            <p:ph type="sldNum" sz="quarter" idx="12"/>
          </p:nvPr>
        </p:nvSpPr>
        <p:spPr/>
        <p:txBody>
          <a:bodyPr/>
          <a:lstStyle/>
          <a:p>
            <a:fld id="{731D6401-3EBE-458B-B16E-FC392B106175}" type="slidenum">
              <a:rPr lang="en-US" smtClean="0"/>
              <a:t>17</a:t>
            </a:fld>
            <a:endParaRPr lang="en-US"/>
          </a:p>
        </p:txBody>
      </p:sp>
      <p:sp>
        <p:nvSpPr>
          <p:cNvPr id="5" name="TextBox 4"/>
          <p:cNvSpPr txBox="1"/>
          <p:nvPr/>
        </p:nvSpPr>
        <p:spPr>
          <a:xfrm>
            <a:off x="141666" y="6094511"/>
            <a:ext cx="1223493" cy="307777"/>
          </a:xfrm>
          <a:prstGeom prst="rect">
            <a:avLst/>
          </a:prstGeom>
          <a:noFill/>
        </p:spPr>
        <p:txBody>
          <a:bodyPr wrap="square" rtlCol="0">
            <a:spAutoFit/>
          </a:bodyPr>
          <a:lstStyle/>
          <a:p>
            <a:r>
              <a:rPr lang="en-US" sz="1400" dirty="0" smtClean="0"/>
              <a:t>25/03/18</a:t>
            </a:r>
            <a:endParaRPr lang="en-US" sz="1400" dirty="0"/>
          </a:p>
        </p:txBody>
      </p:sp>
      <p:sp>
        <p:nvSpPr>
          <p:cNvPr id="6" name="TextBox 5"/>
          <p:cNvSpPr txBox="1"/>
          <p:nvPr/>
        </p:nvSpPr>
        <p:spPr>
          <a:xfrm>
            <a:off x="972353" y="6402287"/>
            <a:ext cx="10187190" cy="307777"/>
          </a:xfrm>
          <a:prstGeom prst="rect">
            <a:avLst/>
          </a:prstGeom>
          <a:noFill/>
        </p:spPr>
        <p:txBody>
          <a:bodyPr wrap="square" rtlCol="0">
            <a:spAutoFit/>
          </a:bodyPr>
          <a:lstStyle/>
          <a:p>
            <a:pPr algn="ctr"/>
            <a:r>
              <a:rPr lang="en-US" sz="1400" b="1" dirty="0"/>
              <a:t>Special-Spectral Feature Extraction for Hyperspectral Image Classification Based on Convolutional Neural Network </a:t>
            </a:r>
          </a:p>
        </p:txBody>
      </p:sp>
    </p:spTree>
    <p:extLst>
      <p:ext uri="{BB962C8B-B14F-4D97-AF65-F5344CB8AC3E}">
        <p14:creationId xmlns:p14="http://schemas.microsoft.com/office/powerpoint/2010/main" val="2158539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Convolutional Neural Network</a:t>
            </a:r>
            <a:endParaRPr lang="en-US" dirty="0"/>
          </a:p>
        </p:txBody>
      </p:sp>
      <p:sp>
        <p:nvSpPr>
          <p:cNvPr id="3" name="Content Placeholder 2"/>
          <p:cNvSpPr>
            <a:spLocks noGrp="1"/>
          </p:cNvSpPr>
          <p:nvPr>
            <p:ph idx="1"/>
          </p:nvPr>
        </p:nvSpPr>
        <p:spPr>
          <a:xfrm>
            <a:off x="1104293" y="1319250"/>
            <a:ext cx="8946541" cy="4621142"/>
          </a:xfrm>
        </p:spPr>
        <p:txBody>
          <a:bodyPr>
            <a:noAutofit/>
          </a:bodyPr>
          <a:lstStyle/>
          <a:p>
            <a:r>
              <a:rPr lang="en-US" sz="2200" dirty="0" smtClean="0"/>
              <a:t>Usually called CNN or </a:t>
            </a:r>
            <a:r>
              <a:rPr lang="en-US" sz="2200" dirty="0" err="1" smtClean="0"/>
              <a:t>ConvNet</a:t>
            </a:r>
            <a:endParaRPr lang="en-US" sz="2200" dirty="0" smtClean="0"/>
          </a:p>
          <a:p>
            <a:r>
              <a:rPr lang="en-US" sz="2200" dirty="0"/>
              <a:t>A</a:t>
            </a:r>
            <a:r>
              <a:rPr lang="en-US" sz="2200" dirty="0" smtClean="0"/>
              <a:t> </a:t>
            </a:r>
            <a:r>
              <a:rPr lang="en-US" sz="2200" dirty="0"/>
              <a:t>class of deep, feed-forward artificial neural </a:t>
            </a:r>
            <a:r>
              <a:rPr lang="en-US" sz="2200" dirty="0" smtClean="0"/>
              <a:t>networks.</a:t>
            </a:r>
          </a:p>
          <a:p>
            <a:r>
              <a:rPr lang="en-US" sz="2200" dirty="0" smtClean="0"/>
              <a:t> Successfully being </a:t>
            </a:r>
            <a:r>
              <a:rPr lang="en-US" sz="2200" dirty="0"/>
              <a:t>applied to analyzing visual imagery</a:t>
            </a:r>
            <a:r>
              <a:rPr lang="en-US" sz="2200" dirty="0" smtClean="0"/>
              <a:t>.</a:t>
            </a:r>
          </a:p>
          <a:p>
            <a:r>
              <a:rPr lang="en-US" sz="2200" b="1" dirty="0" smtClean="0"/>
              <a:t>Layers:</a:t>
            </a:r>
          </a:p>
          <a:p>
            <a:pPr lvl="1"/>
            <a:r>
              <a:rPr lang="en-US" sz="2200" dirty="0"/>
              <a:t>Convolutional Layer</a:t>
            </a:r>
          </a:p>
          <a:p>
            <a:pPr lvl="1"/>
            <a:r>
              <a:rPr lang="en-US" sz="2200" dirty="0"/>
              <a:t>Pooling Layer</a:t>
            </a:r>
          </a:p>
          <a:p>
            <a:pPr lvl="1"/>
            <a:r>
              <a:rPr lang="en-US" sz="2200" dirty="0"/>
              <a:t>Fully connected Layer</a:t>
            </a:r>
            <a:r>
              <a:rPr lang="en-US" sz="2200" dirty="0" smtClean="0"/>
              <a:t>.</a:t>
            </a:r>
            <a:endParaRPr lang="en-US" sz="2200" dirty="0" smtClean="0"/>
          </a:p>
          <a:p>
            <a:r>
              <a:rPr lang="en-US" sz="2200" b="1" dirty="0" err="1" smtClean="0"/>
              <a:t>ReLU</a:t>
            </a:r>
            <a:r>
              <a:rPr lang="en-US" sz="2200" b="1" dirty="0" smtClean="0"/>
              <a:t>: </a:t>
            </a:r>
          </a:p>
          <a:p>
            <a:pPr lvl="1"/>
            <a:r>
              <a:rPr lang="en-US" sz="2200" dirty="0" smtClean="0"/>
              <a:t>Non-linearity function.</a:t>
            </a:r>
            <a:endParaRPr lang="en-US" sz="2200" dirty="0" smtClean="0"/>
          </a:p>
          <a:p>
            <a:pPr lvl="1"/>
            <a:endParaRPr lang="en-US" sz="2200" dirty="0" smtClean="0"/>
          </a:p>
          <a:p>
            <a:endParaRPr lang="en-US" sz="2200" dirty="0" smtClean="0"/>
          </a:p>
        </p:txBody>
      </p:sp>
      <p:sp>
        <p:nvSpPr>
          <p:cNvPr id="5" name="Slide Number Placeholder 4"/>
          <p:cNvSpPr>
            <a:spLocks noGrp="1"/>
          </p:cNvSpPr>
          <p:nvPr>
            <p:ph type="sldNum" sz="quarter" idx="12"/>
          </p:nvPr>
        </p:nvSpPr>
        <p:spPr/>
        <p:txBody>
          <a:bodyPr/>
          <a:lstStyle/>
          <a:p>
            <a:fld id="{731D6401-3EBE-458B-B16E-FC392B106175}" type="slidenum">
              <a:rPr lang="en-US" smtClean="0"/>
              <a:t>18</a:t>
            </a:fld>
            <a:endParaRPr lang="en-US"/>
          </a:p>
        </p:txBody>
      </p:sp>
      <p:sp>
        <p:nvSpPr>
          <p:cNvPr id="8" name="TextBox 7"/>
          <p:cNvSpPr txBox="1"/>
          <p:nvPr/>
        </p:nvSpPr>
        <p:spPr>
          <a:xfrm>
            <a:off x="972353" y="6402287"/>
            <a:ext cx="10187190" cy="307777"/>
          </a:xfrm>
          <a:prstGeom prst="rect">
            <a:avLst/>
          </a:prstGeom>
          <a:noFill/>
        </p:spPr>
        <p:txBody>
          <a:bodyPr wrap="square" rtlCol="0">
            <a:spAutoFit/>
          </a:bodyPr>
          <a:lstStyle/>
          <a:p>
            <a:pPr algn="ctr"/>
            <a:r>
              <a:rPr lang="en-US" sz="1400" b="1" dirty="0"/>
              <a:t>Special-Spectral Feature Extraction for Hyperspectral Image Classification Based on Convolutional Neural Network </a:t>
            </a:r>
          </a:p>
        </p:txBody>
      </p:sp>
      <p:sp>
        <p:nvSpPr>
          <p:cNvPr id="7" name="TextBox 6"/>
          <p:cNvSpPr txBox="1"/>
          <p:nvPr/>
        </p:nvSpPr>
        <p:spPr>
          <a:xfrm>
            <a:off x="141666" y="6094511"/>
            <a:ext cx="1223493" cy="307777"/>
          </a:xfrm>
          <a:prstGeom prst="rect">
            <a:avLst/>
          </a:prstGeom>
          <a:noFill/>
        </p:spPr>
        <p:txBody>
          <a:bodyPr wrap="square" rtlCol="0">
            <a:spAutoFit/>
          </a:bodyPr>
          <a:lstStyle/>
          <a:p>
            <a:r>
              <a:rPr lang="en-US" sz="1400" dirty="0" smtClean="0"/>
              <a:t>25/03/18</a:t>
            </a:r>
            <a:endParaRPr lang="en-US" sz="1400" dirty="0"/>
          </a:p>
        </p:txBody>
      </p:sp>
      <p:sp>
        <p:nvSpPr>
          <p:cNvPr id="6" name="TextBox 5"/>
          <p:cNvSpPr txBox="1"/>
          <p:nvPr/>
        </p:nvSpPr>
        <p:spPr>
          <a:xfrm>
            <a:off x="6813960" y="5196902"/>
            <a:ext cx="3140371" cy="338554"/>
          </a:xfrm>
          <a:prstGeom prst="rect">
            <a:avLst/>
          </a:prstGeom>
          <a:noFill/>
        </p:spPr>
        <p:txBody>
          <a:bodyPr wrap="square" rtlCol="0">
            <a:spAutoFit/>
          </a:bodyPr>
          <a:lstStyle/>
          <a:p>
            <a:r>
              <a:rPr lang="en-US" sz="1600" dirty="0" smtClean="0"/>
              <a:t>Fig. : Visualization of CNN for FE</a:t>
            </a:r>
            <a:endParaRPr lang="en-US" sz="1600"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1097" y="3203379"/>
            <a:ext cx="5306095" cy="1993522"/>
          </a:xfrm>
          <a:prstGeom prst="rect">
            <a:avLst/>
          </a:prstGeom>
        </p:spPr>
      </p:pic>
    </p:spTree>
    <p:extLst>
      <p:ext uri="{BB962C8B-B14F-4D97-AF65-F5344CB8AC3E}">
        <p14:creationId xmlns:p14="http://schemas.microsoft.com/office/powerpoint/2010/main" val="39707618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PCA (Washington DC Shopping </a:t>
            </a:r>
            <a:r>
              <a:rPr lang="en-US" dirty="0" smtClean="0"/>
              <a:t>Mall dataset[5])</a:t>
            </a:r>
            <a:endParaRPr lang="en-US" dirty="0"/>
          </a:p>
        </p:txBody>
      </p:sp>
      <p:sp>
        <p:nvSpPr>
          <p:cNvPr id="5" name="Slide Number Placeholder 4"/>
          <p:cNvSpPr>
            <a:spLocks noGrp="1"/>
          </p:cNvSpPr>
          <p:nvPr>
            <p:ph type="sldNum" sz="quarter" idx="12"/>
          </p:nvPr>
        </p:nvSpPr>
        <p:spPr/>
        <p:txBody>
          <a:bodyPr/>
          <a:lstStyle/>
          <a:p>
            <a:fld id="{731D6401-3EBE-458B-B16E-FC392B106175}" type="slidenum">
              <a:rPr lang="en-US" smtClean="0"/>
              <a:t>19</a:t>
            </a:fld>
            <a:endParaRPr lang="en-US"/>
          </a:p>
        </p:txBody>
      </p:sp>
      <p:sp>
        <p:nvSpPr>
          <p:cNvPr id="8" name="TextBox 7"/>
          <p:cNvSpPr txBox="1"/>
          <p:nvPr/>
        </p:nvSpPr>
        <p:spPr>
          <a:xfrm>
            <a:off x="972353" y="6402287"/>
            <a:ext cx="10187190" cy="307777"/>
          </a:xfrm>
          <a:prstGeom prst="rect">
            <a:avLst/>
          </a:prstGeom>
          <a:noFill/>
        </p:spPr>
        <p:txBody>
          <a:bodyPr wrap="square" rtlCol="0">
            <a:spAutoFit/>
          </a:bodyPr>
          <a:lstStyle/>
          <a:p>
            <a:pPr algn="ctr"/>
            <a:r>
              <a:rPr lang="en-US" sz="1400" b="1" dirty="0"/>
              <a:t>Special-Spectral Feature Extraction for Hyperspectral Image Classification Based on Convolutional Neural Network </a:t>
            </a:r>
          </a:p>
        </p:txBody>
      </p:sp>
      <p:sp>
        <p:nvSpPr>
          <p:cNvPr id="7" name="TextBox 6"/>
          <p:cNvSpPr txBox="1"/>
          <p:nvPr/>
        </p:nvSpPr>
        <p:spPr>
          <a:xfrm>
            <a:off x="141666" y="6094511"/>
            <a:ext cx="1223493" cy="307777"/>
          </a:xfrm>
          <a:prstGeom prst="rect">
            <a:avLst/>
          </a:prstGeom>
          <a:noFill/>
        </p:spPr>
        <p:txBody>
          <a:bodyPr wrap="square" rtlCol="0">
            <a:spAutoFit/>
          </a:bodyPr>
          <a:lstStyle/>
          <a:p>
            <a:r>
              <a:rPr lang="en-US" sz="1400" dirty="0" smtClean="0"/>
              <a:t>25/03/18</a:t>
            </a:r>
            <a:endParaRPr lang="en-US" sz="1400" dirty="0"/>
          </a:p>
        </p:txBody>
      </p:sp>
      <p:pic>
        <p:nvPicPr>
          <p:cNvPr id="10" name="Content Placeholder 9"/>
          <p:cNvPicPr>
            <a:picLocks noGrp="1"/>
          </p:cNvPicPr>
          <p:nvPr>
            <p:ph idx="1"/>
          </p:nvPr>
        </p:nvPicPr>
        <p:blipFill>
          <a:blip r:embed="rId3"/>
          <a:stretch>
            <a:fillRect/>
          </a:stretch>
        </p:blipFill>
        <p:spPr>
          <a:xfrm>
            <a:off x="906483" y="2167681"/>
            <a:ext cx="2063935" cy="3800774"/>
          </a:xfrm>
          <a:prstGeom prst="rect">
            <a:avLst/>
          </a:prstGeom>
        </p:spPr>
      </p:pic>
      <p:pic>
        <p:nvPicPr>
          <p:cNvPr id="11" name="Picture 10"/>
          <p:cNvPicPr/>
          <p:nvPr/>
        </p:nvPicPr>
        <p:blipFill>
          <a:blip r:embed="rId4"/>
          <a:stretch>
            <a:fillRect/>
          </a:stretch>
        </p:blipFill>
        <p:spPr>
          <a:xfrm>
            <a:off x="3034764" y="2167681"/>
            <a:ext cx="2052170" cy="3800774"/>
          </a:xfrm>
          <a:prstGeom prst="rect">
            <a:avLst/>
          </a:prstGeom>
        </p:spPr>
      </p:pic>
      <p:pic>
        <p:nvPicPr>
          <p:cNvPr id="12" name="Picture 11"/>
          <p:cNvPicPr/>
          <p:nvPr/>
        </p:nvPicPr>
        <p:blipFill>
          <a:blip r:embed="rId5"/>
          <a:stretch>
            <a:fillRect/>
          </a:stretch>
        </p:blipFill>
        <p:spPr>
          <a:xfrm>
            <a:off x="5151281" y="2165821"/>
            <a:ext cx="1932100" cy="3802634"/>
          </a:xfrm>
          <a:prstGeom prst="rect">
            <a:avLst/>
          </a:prstGeom>
        </p:spPr>
      </p:pic>
      <p:pic>
        <p:nvPicPr>
          <p:cNvPr id="13" name="Picture 12"/>
          <p:cNvPicPr/>
          <p:nvPr/>
        </p:nvPicPr>
        <p:blipFill>
          <a:blip r:embed="rId6"/>
          <a:stretch>
            <a:fillRect/>
          </a:stretch>
        </p:blipFill>
        <p:spPr>
          <a:xfrm>
            <a:off x="7147728" y="2165821"/>
            <a:ext cx="1929211" cy="3802634"/>
          </a:xfrm>
          <a:prstGeom prst="rect">
            <a:avLst/>
          </a:prstGeom>
        </p:spPr>
      </p:pic>
      <p:pic>
        <p:nvPicPr>
          <p:cNvPr id="14" name="Picture 13"/>
          <p:cNvPicPr/>
          <p:nvPr/>
        </p:nvPicPr>
        <p:blipFill>
          <a:blip r:embed="rId7"/>
          <a:stretch>
            <a:fillRect/>
          </a:stretch>
        </p:blipFill>
        <p:spPr>
          <a:xfrm>
            <a:off x="9141285" y="2165821"/>
            <a:ext cx="1908787" cy="3802634"/>
          </a:xfrm>
          <a:prstGeom prst="rect">
            <a:avLst/>
          </a:prstGeom>
        </p:spPr>
      </p:pic>
      <p:sp>
        <p:nvSpPr>
          <p:cNvPr id="4" name="TextBox 3"/>
          <p:cNvSpPr txBox="1"/>
          <p:nvPr/>
        </p:nvSpPr>
        <p:spPr>
          <a:xfrm>
            <a:off x="906483" y="1807081"/>
            <a:ext cx="10027680" cy="400110"/>
          </a:xfrm>
          <a:prstGeom prst="rect">
            <a:avLst/>
          </a:prstGeom>
          <a:noFill/>
        </p:spPr>
        <p:txBody>
          <a:bodyPr wrap="square" rtlCol="0">
            <a:spAutoFit/>
          </a:bodyPr>
          <a:lstStyle/>
          <a:p>
            <a:r>
              <a:rPr lang="en-US" sz="2000" b="1" dirty="0" smtClean="0"/>
              <a:t>	PC1	                 PC2		      PC3		        PC4		          PC5</a:t>
            </a:r>
            <a:endParaRPr lang="en-US" sz="2000" b="1" dirty="0"/>
          </a:p>
        </p:txBody>
      </p:sp>
    </p:spTree>
    <p:extLst>
      <p:ext uri="{BB962C8B-B14F-4D97-AF65-F5344CB8AC3E}">
        <p14:creationId xmlns:p14="http://schemas.microsoft.com/office/powerpoint/2010/main" val="2148750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1103312" y="1365162"/>
            <a:ext cx="8946541" cy="4584878"/>
          </a:xfrm>
        </p:spPr>
        <p:txBody>
          <a:bodyPr>
            <a:normAutofit/>
          </a:bodyPr>
          <a:lstStyle/>
          <a:p>
            <a:r>
              <a:rPr lang="en-US" dirty="0" smtClean="0"/>
              <a:t>Introduction</a:t>
            </a:r>
            <a:endParaRPr lang="en-US" dirty="0"/>
          </a:p>
          <a:p>
            <a:r>
              <a:rPr lang="en-US" dirty="0" smtClean="0"/>
              <a:t>Motivation</a:t>
            </a:r>
          </a:p>
          <a:p>
            <a:r>
              <a:rPr lang="en-US" dirty="0" smtClean="0"/>
              <a:t>Objectives</a:t>
            </a:r>
            <a:endParaRPr lang="en-US" dirty="0" smtClean="0"/>
          </a:p>
          <a:p>
            <a:r>
              <a:rPr lang="en-US" dirty="0" smtClean="0"/>
              <a:t>Literature </a:t>
            </a:r>
            <a:r>
              <a:rPr lang="en-US" dirty="0"/>
              <a:t>Review</a:t>
            </a:r>
          </a:p>
          <a:p>
            <a:r>
              <a:rPr lang="en-US" dirty="0"/>
              <a:t>Proposed Method</a:t>
            </a:r>
          </a:p>
          <a:p>
            <a:r>
              <a:rPr lang="en-US" dirty="0" smtClean="0"/>
              <a:t>Dataset</a:t>
            </a:r>
            <a:endParaRPr lang="en-US" dirty="0"/>
          </a:p>
          <a:p>
            <a:r>
              <a:rPr lang="en-US" dirty="0" smtClean="0"/>
              <a:t>Implementation</a:t>
            </a:r>
            <a:endParaRPr lang="en-US" dirty="0"/>
          </a:p>
          <a:p>
            <a:r>
              <a:rPr lang="en-US" dirty="0"/>
              <a:t>Conclusion</a:t>
            </a:r>
          </a:p>
          <a:p>
            <a:r>
              <a:rPr lang="en-US" dirty="0"/>
              <a:t>Future work</a:t>
            </a:r>
          </a:p>
          <a:p>
            <a:r>
              <a:rPr lang="en-US" dirty="0" smtClean="0"/>
              <a:t>References</a:t>
            </a:r>
            <a:endParaRPr lang="en-US" dirty="0"/>
          </a:p>
        </p:txBody>
      </p:sp>
      <p:sp>
        <p:nvSpPr>
          <p:cNvPr id="5" name="Slide Number Placeholder 4"/>
          <p:cNvSpPr>
            <a:spLocks noGrp="1"/>
          </p:cNvSpPr>
          <p:nvPr>
            <p:ph type="sldNum" sz="quarter" idx="12"/>
          </p:nvPr>
        </p:nvSpPr>
        <p:spPr/>
        <p:txBody>
          <a:bodyPr/>
          <a:lstStyle/>
          <a:p>
            <a:fld id="{731D6401-3EBE-458B-B16E-FC392B106175}" type="slidenum">
              <a:rPr lang="en-US" smtClean="0"/>
              <a:t>2</a:t>
            </a:fld>
            <a:endParaRPr lang="en-US"/>
          </a:p>
        </p:txBody>
      </p:sp>
      <p:sp>
        <p:nvSpPr>
          <p:cNvPr id="6" name="TextBox 5"/>
          <p:cNvSpPr txBox="1"/>
          <p:nvPr/>
        </p:nvSpPr>
        <p:spPr>
          <a:xfrm>
            <a:off x="141666" y="6094511"/>
            <a:ext cx="1223493" cy="307777"/>
          </a:xfrm>
          <a:prstGeom prst="rect">
            <a:avLst/>
          </a:prstGeom>
          <a:noFill/>
        </p:spPr>
        <p:txBody>
          <a:bodyPr wrap="square" rtlCol="0">
            <a:spAutoFit/>
          </a:bodyPr>
          <a:lstStyle/>
          <a:p>
            <a:r>
              <a:rPr lang="en-US" sz="1400" dirty="0" smtClean="0"/>
              <a:t>25/03/18</a:t>
            </a:r>
            <a:endParaRPr lang="en-US" sz="1400" dirty="0"/>
          </a:p>
        </p:txBody>
      </p:sp>
      <p:sp>
        <p:nvSpPr>
          <p:cNvPr id="8" name="TextBox 7"/>
          <p:cNvSpPr txBox="1"/>
          <p:nvPr/>
        </p:nvSpPr>
        <p:spPr>
          <a:xfrm>
            <a:off x="972353" y="6402287"/>
            <a:ext cx="10187190" cy="307777"/>
          </a:xfrm>
          <a:prstGeom prst="rect">
            <a:avLst/>
          </a:prstGeom>
          <a:noFill/>
        </p:spPr>
        <p:txBody>
          <a:bodyPr wrap="square" rtlCol="0">
            <a:spAutoFit/>
          </a:bodyPr>
          <a:lstStyle/>
          <a:p>
            <a:pPr algn="ctr"/>
            <a:r>
              <a:rPr lang="en-US" sz="1400" b="1" dirty="0"/>
              <a:t>Special-Spectral Feature Extraction for Hyperspectral Image Classification Based on Convolutional Neural Network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4132" y="3392938"/>
            <a:ext cx="3569326" cy="2855461"/>
          </a:xfrm>
          <a:prstGeom prst="rect">
            <a:avLst/>
          </a:prstGeom>
        </p:spPr>
      </p:pic>
    </p:spTree>
    <p:extLst>
      <p:ext uri="{BB962C8B-B14F-4D97-AF65-F5344CB8AC3E}">
        <p14:creationId xmlns:p14="http://schemas.microsoft.com/office/powerpoint/2010/main" val="24754805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104293" y="1635111"/>
            <a:ext cx="8946541" cy="4195481"/>
          </a:xfrm>
        </p:spPr>
        <p:txBody>
          <a:bodyPr>
            <a:normAutofit/>
          </a:bodyPr>
          <a:lstStyle/>
          <a:p>
            <a:pPr marL="0" lvl="1" indent="0">
              <a:buNone/>
            </a:pPr>
            <a:r>
              <a:rPr lang="en-US" sz="2400" dirty="0" smtClean="0"/>
              <a:t>PCA </a:t>
            </a:r>
            <a:r>
              <a:rPr lang="en-US" sz="2400" dirty="0"/>
              <a:t>has been widely used in pattern recognition and remote sensing application for reducing dimensionality</a:t>
            </a:r>
            <a:r>
              <a:rPr lang="en-US" sz="2400" dirty="0" smtClean="0"/>
              <a:t>. But PCA </a:t>
            </a:r>
            <a:r>
              <a:rPr lang="en-US" sz="2400" dirty="0"/>
              <a:t>doesn’t emphasize individual classes during </a:t>
            </a:r>
            <a:r>
              <a:rPr lang="en-US" sz="2400" dirty="0" err="1"/>
              <a:t>eigen</a:t>
            </a:r>
            <a:r>
              <a:rPr lang="en-US" sz="2400" dirty="0"/>
              <a:t> </a:t>
            </a:r>
            <a:r>
              <a:rPr lang="en-US" sz="2400" dirty="0" smtClean="0"/>
              <a:t>analysis resulting in loss of </a:t>
            </a:r>
            <a:r>
              <a:rPr lang="en-US" sz="2400" dirty="0"/>
              <a:t>some of the important </a:t>
            </a:r>
            <a:r>
              <a:rPr lang="en-US" sz="2400" dirty="0" smtClean="0"/>
              <a:t>features. So it is needed to be followed by some other feature extraction and feature reduction techniques to get better result.</a:t>
            </a:r>
            <a:endParaRPr lang="en-US" sz="2400" dirty="0"/>
          </a:p>
          <a:p>
            <a:endParaRPr lang="en-US" sz="2400" dirty="0"/>
          </a:p>
        </p:txBody>
      </p:sp>
      <p:sp>
        <p:nvSpPr>
          <p:cNvPr id="5" name="Slide Number Placeholder 4"/>
          <p:cNvSpPr>
            <a:spLocks noGrp="1"/>
          </p:cNvSpPr>
          <p:nvPr>
            <p:ph type="sldNum" sz="quarter" idx="12"/>
          </p:nvPr>
        </p:nvSpPr>
        <p:spPr/>
        <p:txBody>
          <a:bodyPr/>
          <a:lstStyle/>
          <a:p>
            <a:fld id="{731D6401-3EBE-458B-B16E-FC392B106175}" type="slidenum">
              <a:rPr lang="en-US" smtClean="0"/>
              <a:t>20</a:t>
            </a:fld>
            <a:endParaRPr lang="en-US"/>
          </a:p>
        </p:txBody>
      </p:sp>
      <p:sp>
        <p:nvSpPr>
          <p:cNvPr id="8" name="TextBox 7"/>
          <p:cNvSpPr txBox="1"/>
          <p:nvPr/>
        </p:nvSpPr>
        <p:spPr>
          <a:xfrm>
            <a:off x="972353" y="6402287"/>
            <a:ext cx="10187190" cy="307777"/>
          </a:xfrm>
          <a:prstGeom prst="rect">
            <a:avLst/>
          </a:prstGeom>
          <a:noFill/>
        </p:spPr>
        <p:txBody>
          <a:bodyPr wrap="square" rtlCol="0">
            <a:spAutoFit/>
          </a:bodyPr>
          <a:lstStyle/>
          <a:p>
            <a:pPr algn="ctr"/>
            <a:r>
              <a:rPr lang="en-US" sz="1400" b="1" dirty="0"/>
              <a:t>Special-Spectral Feature Extraction for Hyperspectral Image Classification Based on Convolutional Neural Network </a:t>
            </a:r>
          </a:p>
        </p:txBody>
      </p:sp>
      <p:sp>
        <p:nvSpPr>
          <p:cNvPr id="7" name="TextBox 6"/>
          <p:cNvSpPr txBox="1"/>
          <p:nvPr/>
        </p:nvSpPr>
        <p:spPr>
          <a:xfrm>
            <a:off x="141666" y="6094511"/>
            <a:ext cx="1223493" cy="307777"/>
          </a:xfrm>
          <a:prstGeom prst="rect">
            <a:avLst/>
          </a:prstGeom>
          <a:noFill/>
        </p:spPr>
        <p:txBody>
          <a:bodyPr wrap="square" rtlCol="0">
            <a:spAutoFit/>
          </a:bodyPr>
          <a:lstStyle/>
          <a:p>
            <a:r>
              <a:rPr lang="en-US" sz="1400" dirty="0" smtClean="0"/>
              <a:t>25/03/18</a:t>
            </a:r>
            <a:endParaRPr lang="en-US" sz="1400" dirty="0"/>
          </a:p>
        </p:txBody>
      </p:sp>
    </p:spTree>
    <p:extLst>
      <p:ext uri="{BB962C8B-B14F-4D97-AF65-F5344CB8AC3E}">
        <p14:creationId xmlns:p14="http://schemas.microsoft.com/office/powerpoint/2010/main" val="25992789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t>
            </a:r>
            <a:r>
              <a:rPr lang="en-US" dirty="0" smtClean="0"/>
              <a:t>works</a:t>
            </a:r>
            <a:endParaRPr lang="en-US" dirty="0"/>
          </a:p>
        </p:txBody>
      </p:sp>
      <p:sp>
        <p:nvSpPr>
          <p:cNvPr id="3" name="Content Placeholder 2"/>
          <p:cNvSpPr>
            <a:spLocks noGrp="1"/>
          </p:cNvSpPr>
          <p:nvPr>
            <p:ph idx="1"/>
          </p:nvPr>
        </p:nvSpPr>
        <p:spPr>
          <a:xfrm>
            <a:off x="1255146" y="1635111"/>
            <a:ext cx="8946541" cy="4195481"/>
          </a:xfrm>
        </p:spPr>
        <p:txBody>
          <a:bodyPr>
            <a:normAutofit/>
          </a:bodyPr>
          <a:lstStyle/>
          <a:p>
            <a:r>
              <a:rPr lang="en-US" sz="2400" dirty="0" smtClean="0"/>
              <a:t>Spatial Feature </a:t>
            </a:r>
            <a:r>
              <a:rPr lang="en-US" sz="2400" dirty="0" smtClean="0"/>
              <a:t>Extraction</a:t>
            </a:r>
            <a:endParaRPr lang="en-US" sz="2400" dirty="0" smtClean="0"/>
          </a:p>
          <a:p>
            <a:r>
              <a:rPr lang="en-US" sz="2400" dirty="0" smtClean="0"/>
              <a:t>Spectral Feature </a:t>
            </a:r>
            <a:r>
              <a:rPr lang="en-US" sz="2400" dirty="0" smtClean="0"/>
              <a:t>Extraction</a:t>
            </a:r>
            <a:endParaRPr lang="en-US" sz="2400" dirty="0" smtClean="0"/>
          </a:p>
          <a:p>
            <a:r>
              <a:rPr lang="en-US" sz="2400" dirty="0" smtClean="0"/>
              <a:t>Generate Spatial-Spectral Feature using feature fusion technique.</a:t>
            </a:r>
          </a:p>
          <a:p>
            <a:r>
              <a:rPr lang="en-US" sz="2400" dirty="0" smtClean="0"/>
              <a:t>Application of Classification on the new feature set</a:t>
            </a:r>
          </a:p>
          <a:p>
            <a:r>
              <a:rPr lang="en-US" sz="2400" dirty="0" smtClean="0"/>
              <a:t>Comparison of the efficiency with the existing methods.</a:t>
            </a:r>
            <a:endParaRPr lang="en-US" sz="2400" dirty="0"/>
          </a:p>
        </p:txBody>
      </p:sp>
      <p:sp>
        <p:nvSpPr>
          <p:cNvPr id="5" name="Slide Number Placeholder 4"/>
          <p:cNvSpPr>
            <a:spLocks noGrp="1"/>
          </p:cNvSpPr>
          <p:nvPr>
            <p:ph type="sldNum" sz="quarter" idx="12"/>
          </p:nvPr>
        </p:nvSpPr>
        <p:spPr/>
        <p:txBody>
          <a:bodyPr/>
          <a:lstStyle/>
          <a:p>
            <a:fld id="{731D6401-3EBE-458B-B16E-FC392B106175}" type="slidenum">
              <a:rPr lang="en-US" smtClean="0"/>
              <a:t>21</a:t>
            </a:fld>
            <a:endParaRPr lang="en-US"/>
          </a:p>
        </p:txBody>
      </p:sp>
      <p:sp>
        <p:nvSpPr>
          <p:cNvPr id="8" name="TextBox 7"/>
          <p:cNvSpPr txBox="1"/>
          <p:nvPr/>
        </p:nvSpPr>
        <p:spPr>
          <a:xfrm>
            <a:off x="972353" y="6402287"/>
            <a:ext cx="10187190" cy="307777"/>
          </a:xfrm>
          <a:prstGeom prst="rect">
            <a:avLst/>
          </a:prstGeom>
          <a:noFill/>
        </p:spPr>
        <p:txBody>
          <a:bodyPr wrap="square" rtlCol="0">
            <a:spAutoFit/>
          </a:bodyPr>
          <a:lstStyle/>
          <a:p>
            <a:pPr algn="ctr"/>
            <a:r>
              <a:rPr lang="en-US" sz="1400" b="1" dirty="0"/>
              <a:t>Special-Spectral Feature Extraction for Hyperspectral Image Classification Based on Convolutional Neural Network </a:t>
            </a:r>
          </a:p>
        </p:txBody>
      </p:sp>
      <p:sp>
        <p:nvSpPr>
          <p:cNvPr id="7" name="TextBox 6"/>
          <p:cNvSpPr txBox="1"/>
          <p:nvPr/>
        </p:nvSpPr>
        <p:spPr>
          <a:xfrm>
            <a:off x="141666" y="6094511"/>
            <a:ext cx="1223493" cy="307777"/>
          </a:xfrm>
          <a:prstGeom prst="rect">
            <a:avLst/>
          </a:prstGeom>
          <a:noFill/>
        </p:spPr>
        <p:txBody>
          <a:bodyPr wrap="square" rtlCol="0">
            <a:spAutoFit/>
          </a:bodyPr>
          <a:lstStyle/>
          <a:p>
            <a:r>
              <a:rPr lang="en-US" sz="1400" dirty="0" smtClean="0"/>
              <a:t>25/03/18</a:t>
            </a:r>
            <a:endParaRPr lang="en-US" sz="1400"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0664" y="4221264"/>
            <a:ext cx="2780535" cy="2018205"/>
          </a:xfrm>
          <a:prstGeom prst="rect">
            <a:avLst/>
          </a:prstGeom>
        </p:spPr>
      </p:pic>
    </p:spTree>
    <p:extLst>
      <p:ext uri="{BB962C8B-B14F-4D97-AF65-F5344CB8AC3E}">
        <p14:creationId xmlns:p14="http://schemas.microsoft.com/office/powerpoint/2010/main" val="33691733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104293" y="1426037"/>
            <a:ext cx="8946541" cy="4195481"/>
          </a:xfrm>
        </p:spPr>
        <p:txBody>
          <a:bodyPr>
            <a:normAutofit fontScale="92500" lnSpcReduction="10000"/>
          </a:bodyPr>
          <a:lstStyle/>
          <a:p>
            <a:r>
              <a:rPr lang="en-US" sz="2400" dirty="0" smtClean="0"/>
              <a:t>[1] John</a:t>
            </a:r>
            <a:r>
              <a:rPr lang="en-US" sz="2400" dirty="0"/>
              <a:t>, A.R. and </a:t>
            </a:r>
            <a:r>
              <a:rPr lang="en-US" sz="2400" dirty="0" err="1"/>
              <a:t>Xiuping</a:t>
            </a:r>
            <a:r>
              <a:rPr lang="en-US" sz="2400" dirty="0"/>
              <a:t>, J., 2006. Remote sensing digital image analysis. </a:t>
            </a:r>
            <a:r>
              <a:rPr lang="en-US" sz="2400" i="1" dirty="0"/>
              <a:t>New York: Springer-</a:t>
            </a:r>
            <a:r>
              <a:rPr lang="en-US" sz="2400" i="1" dirty="0" err="1"/>
              <a:t>Verlag</a:t>
            </a:r>
            <a:r>
              <a:rPr lang="en-US" sz="2400" i="1" dirty="0"/>
              <a:t> Berlin Heidelberg</a:t>
            </a:r>
            <a:r>
              <a:rPr lang="en-US" sz="2400" dirty="0"/>
              <a:t>, p.55</a:t>
            </a:r>
            <a:r>
              <a:rPr lang="en-US" sz="2400" dirty="0" smtClean="0"/>
              <a:t>.</a:t>
            </a:r>
          </a:p>
          <a:p>
            <a:r>
              <a:rPr lang="en-US" sz="2400" dirty="0" smtClean="0"/>
              <a:t>[2] Chen</a:t>
            </a:r>
            <a:r>
              <a:rPr lang="en-US" sz="2400" dirty="0"/>
              <a:t>, Y., Jiang, H., Li, C., </a:t>
            </a:r>
            <a:r>
              <a:rPr lang="en-US" sz="2400" dirty="0" err="1"/>
              <a:t>Jia</a:t>
            </a:r>
            <a:r>
              <a:rPr lang="en-US" sz="2400" dirty="0"/>
              <a:t>, X. and </a:t>
            </a:r>
            <a:r>
              <a:rPr lang="en-US" sz="2400" dirty="0" err="1"/>
              <a:t>Ghamisi</a:t>
            </a:r>
            <a:r>
              <a:rPr lang="en-US" sz="2400" dirty="0"/>
              <a:t>, P., 2016. Deep feature extraction and classification of hyperspectral images based on convolutional neural networks. </a:t>
            </a:r>
            <a:r>
              <a:rPr lang="en-US" sz="2400" i="1" dirty="0"/>
              <a:t>IEEE Transactions on Geoscience and Remote Sensing</a:t>
            </a:r>
            <a:r>
              <a:rPr lang="en-US" sz="2400" dirty="0"/>
              <a:t>, </a:t>
            </a:r>
            <a:r>
              <a:rPr lang="en-US" sz="2400" i="1" dirty="0"/>
              <a:t>54</a:t>
            </a:r>
            <a:r>
              <a:rPr lang="en-US" sz="2400" dirty="0"/>
              <a:t>(10), pp.6232-6251</a:t>
            </a:r>
            <a:r>
              <a:rPr lang="en-US" sz="2400" dirty="0" smtClean="0"/>
              <a:t>.</a:t>
            </a:r>
            <a:endParaRPr lang="en-US" sz="2400" dirty="0" smtClean="0"/>
          </a:p>
          <a:p>
            <a:r>
              <a:rPr lang="en-US" sz="2400" dirty="0" smtClean="0"/>
              <a:t>[3] Zhao</a:t>
            </a:r>
            <a:r>
              <a:rPr lang="en-US" sz="2400" dirty="0"/>
              <a:t>, W. and Du, S., 2016. Spectral–spatial feature extraction for hyperspectral image classification: A dimension reduction and deep learning approach. </a:t>
            </a:r>
            <a:r>
              <a:rPr lang="en-US" sz="2400" i="1" dirty="0"/>
              <a:t>IEEE Transactions on Geoscience and Remote Sensing</a:t>
            </a:r>
            <a:r>
              <a:rPr lang="en-US" sz="2400" dirty="0"/>
              <a:t>, </a:t>
            </a:r>
            <a:r>
              <a:rPr lang="en-US" sz="2400" i="1" dirty="0"/>
              <a:t>54</a:t>
            </a:r>
            <a:r>
              <a:rPr lang="en-US" sz="2400" dirty="0"/>
              <a:t>(8), pp.4544-4554</a:t>
            </a:r>
            <a:r>
              <a:rPr lang="en-US" sz="2400" dirty="0" smtClean="0"/>
              <a:t>.</a:t>
            </a:r>
          </a:p>
          <a:p>
            <a:r>
              <a:rPr lang="en-US" sz="2400" dirty="0" smtClean="0"/>
              <a:t>[4] D</a:t>
            </a:r>
            <a:r>
              <a:rPr lang="en-US" sz="2400" dirty="0"/>
              <a:t>. A. </a:t>
            </a:r>
            <a:r>
              <a:rPr lang="en-US" sz="2400" dirty="0" err="1"/>
              <a:t>Landgrebe</a:t>
            </a:r>
            <a:r>
              <a:rPr lang="en-US" sz="2400" dirty="0"/>
              <a:t>. [Online]. Available: “https://ngineering.purdue. </a:t>
            </a:r>
            <a:r>
              <a:rPr lang="en-US" sz="2400" dirty="0" err="1"/>
              <a:t>edu</a:t>
            </a:r>
            <a:r>
              <a:rPr lang="en-US" sz="2400" dirty="0"/>
              <a:t>/~</a:t>
            </a:r>
            <a:r>
              <a:rPr lang="en-US" sz="2400" dirty="0" err="1"/>
              <a:t>biehl</a:t>
            </a:r>
            <a:r>
              <a:rPr lang="en-US" sz="2400" dirty="0"/>
              <a:t>/</a:t>
            </a:r>
            <a:r>
              <a:rPr lang="en-US" sz="2400" dirty="0" err="1"/>
              <a:t>MultiSpec</a:t>
            </a:r>
            <a:r>
              <a:rPr lang="en-US" sz="2400" dirty="0"/>
              <a:t>/hyperspectral.html</a:t>
            </a:r>
            <a:r>
              <a:rPr lang="en-US" sz="2400" dirty="0" smtClean="0"/>
              <a:t>”.</a:t>
            </a:r>
          </a:p>
          <a:p>
            <a:endParaRPr lang="en-US" sz="2400" dirty="0" smtClean="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731D6401-3EBE-458B-B16E-FC392B106175}" type="slidenum">
              <a:rPr lang="en-US" smtClean="0"/>
              <a:t>22</a:t>
            </a:fld>
            <a:endParaRPr lang="en-US"/>
          </a:p>
        </p:txBody>
      </p:sp>
      <p:sp>
        <p:nvSpPr>
          <p:cNvPr id="8" name="TextBox 7"/>
          <p:cNvSpPr txBox="1"/>
          <p:nvPr/>
        </p:nvSpPr>
        <p:spPr>
          <a:xfrm>
            <a:off x="972353" y="6402287"/>
            <a:ext cx="10187190" cy="307777"/>
          </a:xfrm>
          <a:prstGeom prst="rect">
            <a:avLst/>
          </a:prstGeom>
          <a:noFill/>
        </p:spPr>
        <p:txBody>
          <a:bodyPr wrap="square" rtlCol="0">
            <a:spAutoFit/>
          </a:bodyPr>
          <a:lstStyle/>
          <a:p>
            <a:pPr algn="ctr"/>
            <a:r>
              <a:rPr lang="en-US" sz="1400" b="1" dirty="0"/>
              <a:t>Special-Spectral Feature Extraction for Hyperspectral Image Classification Based on Convolutional Neural Network </a:t>
            </a:r>
          </a:p>
        </p:txBody>
      </p:sp>
      <p:sp>
        <p:nvSpPr>
          <p:cNvPr id="7" name="TextBox 6"/>
          <p:cNvSpPr txBox="1"/>
          <p:nvPr/>
        </p:nvSpPr>
        <p:spPr>
          <a:xfrm>
            <a:off x="141666" y="6094511"/>
            <a:ext cx="1223493" cy="307777"/>
          </a:xfrm>
          <a:prstGeom prst="rect">
            <a:avLst/>
          </a:prstGeom>
          <a:noFill/>
        </p:spPr>
        <p:txBody>
          <a:bodyPr wrap="square" rtlCol="0">
            <a:spAutoFit/>
          </a:bodyPr>
          <a:lstStyle/>
          <a:p>
            <a:r>
              <a:rPr lang="en-US" sz="1400" dirty="0" smtClean="0"/>
              <a:t>25/03/18</a:t>
            </a:r>
            <a:endParaRPr lang="en-US" sz="14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02061" y="4747966"/>
            <a:ext cx="2160337" cy="1728977"/>
          </a:xfrm>
          <a:prstGeom prst="rect">
            <a:avLst/>
          </a:prstGeom>
        </p:spPr>
      </p:pic>
    </p:spTree>
    <p:extLst>
      <p:ext uri="{BB962C8B-B14F-4D97-AF65-F5344CB8AC3E}">
        <p14:creationId xmlns:p14="http://schemas.microsoft.com/office/powerpoint/2010/main" val="2560583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104293" y="1327335"/>
            <a:ext cx="8946541" cy="4195481"/>
          </a:xfrm>
        </p:spPr>
        <p:txBody>
          <a:bodyPr>
            <a:noAutofit/>
          </a:bodyPr>
          <a:lstStyle/>
          <a:p>
            <a:r>
              <a:rPr lang="en-US" sz="2400" dirty="0"/>
              <a:t>[5] D. Manuel, [Online] Available: </a:t>
            </a:r>
            <a:r>
              <a:rPr lang="en-US" sz="2400" dirty="0" smtClean="0">
                <a:hlinkClick r:id="rId3"/>
              </a:rPr>
              <a:t>http</a:t>
            </a:r>
            <a:r>
              <a:rPr lang="en-US" sz="2400" dirty="0">
                <a:hlinkClick r:id="rId3"/>
              </a:rPr>
              <a:t>://www.ehu.eus/ </a:t>
            </a:r>
            <a:r>
              <a:rPr lang="en-US" sz="2400" dirty="0" err="1">
                <a:hlinkClick r:id="rId3"/>
              </a:rPr>
              <a:t>ccwintco</a:t>
            </a:r>
            <a:r>
              <a:rPr lang="en-US" sz="2400" dirty="0">
                <a:hlinkClick r:id="rId3"/>
              </a:rPr>
              <a:t>/</a:t>
            </a:r>
            <a:r>
              <a:rPr lang="en-US" sz="2400" dirty="0" err="1">
                <a:hlinkClick r:id="rId3"/>
              </a:rPr>
              <a:t>index.php</a:t>
            </a:r>
            <a:r>
              <a:rPr lang="en-US" sz="2400" dirty="0">
                <a:hlinkClick r:id="rId3"/>
              </a:rPr>
              <a:t>/ </a:t>
            </a:r>
            <a:r>
              <a:rPr lang="en-US" sz="2400" dirty="0" err="1" smtClean="0">
                <a:hlinkClick r:id="rId3"/>
              </a:rPr>
              <a:t>Hyperspectral_Remote_Sensing_Scenes</a:t>
            </a:r>
            <a:endParaRPr lang="en-US" sz="2400" dirty="0" smtClean="0"/>
          </a:p>
          <a:p>
            <a:r>
              <a:rPr lang="en-US" sz="2400" dirty="0" smtClean="0"/>
              <a:t>[6] Abdi</a:t>
            </a:r>
            <a:r>
              <a:rPr lang="en-US" sz="2400" dirty="0"/>
              <a:t>, H. and Williams, L.J., 2010. Principal component analysis. </a:t>
            </a:r>
            <a:r>
              <a:rPr lang="en-US" sz="2400" i="1" dirty="0"/>
              <a:t>Wiley interdisciplinary reviews: computational statistics</a:t>
            </a:r>
            <a:r>
              <a:rPr lang="en-US" sz="2400" dirty="0"/>
              <a:t>, </a:t>
            </a:r>
            <a:r>
              <a:rPr lang="en-US" sz="2400" i="1" dirty="0"/>
              <a:t>2</a:t>
            </a:r>
            <a:r>
              <a:rPr lang="en-US" sz="2400" dirty="0"/>
              <a:t>(4), pp.433-459</a:t>
            </a:r>
            <a:r>
              <a:rPr lang="en-US" sz="2400" dirty="0" smtClean="0"/>
              <a:t>.</a:t>
            </a:r>
            <a:endParaRPr lang="en-US" sz="2400" dirty="0" smtClean="0"/>
          </a:p>
          <a:p>
            <a:r>
              <a:rPr lang="en-US" sz="2400" dirty="0" err="1" smtClean="0"/>
              <a:t>Makantasis</a:t>
            </a:r>
            <a:r>
              <a:rPr lang="en-US" sz="2400" dirty="0"/>
              <a:t>, K., </a:t>
            </a:r>
            <a:r>
              <a:rPr lang="en-US" sz="2400" dirty="0" err="1"/>
              <a:t>Karantzalos</a:t>
            </a:r>
            <a:r>
              <a:rPr lang="en-US" sz="2400" dirty="0"/>
              <a:t>, K., </a:t>
            </a:r>
            <a:r>
              <a:rPr lang="en-US" sz="2400" dirty="0" err="1"/>
              <a:t>Doulamis</a:t>
            </a:r>
            <a:r>
              <a:rPr lang="en-US" sz="2400" dirty="0"/>
              <a:t>, A. and </a:t>
            </a:r>
            <a:r>
              <a:rPr lang="en-US" sz="2400" dirty="0" err="1"/>
              <a:t>Doulamis</a:t>
            </a:r>
            <a:r>
              <a:rPr lang="en-US" sz="2400" dirty="0"/>
              <a:t>, N., 2015, July. Deep supervised learning for hyperspectral data classification through convolutional neural networks. In </a:t>
            </a:r>
            <a:r>
              <a:rPr lang="en-US" sz="2400" i="1" dirty="0"/>
              <a:t>Geoscience and Remote Sensing Symposium (IGARSS), 2015 IEEE International</a:t>
            </a:r>
            <a:r>
              <a:rPr lang="en-US" sz="2400" dirty="0"/>
              <a:t> (pp. 4959-4962). IEEE</a:t>
            </a:r>
            <a:r>
              <a:rPr lang="en-US" sz="2400" dirty="0" smtClean="0"/>
              <a:t>.</a:t>
            </a:r>
          </a:p>
          <a:p>
            <a:endParaRPr lang="en-US" sz="2400" dirty="0" smtClean="0"/>
          </a:p>
          <a:p>
            <a:endParaRPr lang="en-US" sz="2400" dirty="0"/>
          </a:p>
        </p:txBody>
      </p:sp>
      <p:sp>
        <p:nvSpPr>
          <p:cNvPr id="5" name="Slide Number Placeholder 4"/>
          <p:cNvSpPr>
            <a:spLocks noGrp="1"/>
          </p:cNvSpPr>
          <p:nvPr>
            <p:ph type="sldNum" sz="quarter" idx="12"/>
          </p:nvPr>
        </p:nvSpPr>
        <p:spPr/>
        <p:txBody>
          <a:bodyPr/>
          <a:lstStyle/>
          <a:p>
            <a:fld id="{731D6401-3EBE-458B-B16E-FC392B106175}" type="slidenum">
              <a:rPr lang="en-US" smtClean="0"/>
              <a:t>23</a:t>
            </a:fld>
            <a:endParaRPr lang="en-US"/>
          </a:p>
        </p:txBody>
      </p:sp>
      <p:sp>
        <p:nvSpPr>
          <p:cNvPr id="8" name="TextBox 7"/>
          <p:cNvSpPr txBox="1"/>
          <p:nvPr/>
        </p:nvSpPr>
        <p:spPr>
          <a:xfrm>
            <a:off x="972353" y="6402287"/>
            <a:ext cx="10187190" cy="307777"/>
          </a:xfrm>
          <a:prstGeom prst="rect">
            <a:avLst/>
          </a:prstGeom>
          <a:noFill/>
        </p:spPr>
        <p:txBody>
          <a:bodyPr wrap="square" rtlCol="0">
            <a:spAutoFit/>
          </a:bodyPr>
          <a:lstStyle/>
          <a:p>
            <a:pPr algn="ctr"/>
            <a:r>
              <a:rPr lang="en-US" sz="1400" b="1" dirty="0"/>
              <a:t>Special-Spectral Feature Extraction for Hyperspectral Image Classification Based on Convolutional Neural Network </a:t>
            </a:r>
          </a:p>
        </p:txBody>
      </p:sp>
      <p:sp>
        <p:nvSpPr>
          <p:cNvPr id="7" name="TextBox 6"/>
          <p:cNvSpPr txBox="1"/>
          <p:nvPr/>
        </p:nvSpPr>
        <p:spPr>
          <a:xfrm>
            <a:off x="141666" y="6094511"/>
            <a:ext cx="1223493" cy="307777"/>
          </a:xfrm>
          <a:prstGeom prst="rect">
            <a:avLst/>
          </a:prstGeom>
          <a:noFill/>
        </p:spPr>
        <p:txBody>
          <a:bodyPr wrap="square" rtlCol="0">
            <a:spAutoFit/>
          </a:bodyPr>
          <a:lstStyle/>
          <a:p>
            <a:r>
              <a:rPr lang="en-US" sz="1400" dirty="0" smtClean="0"/>
              <a:t>25/03/18</a:t>
            </a:r>
            <a:endParaRPr lang="en-US" sz="1400"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02061" y="4747966"/>
            <a:ext cx="2160337" cy="1728977"/>
          </a:xfrm>
          <a:prstGeom prst="rect">
            <a:avLst/>
          </a:prstGeom>
        </p:spPr>
      </p:pic>
    </p:spTree>
    <p:extLst>
      <p:ext uri="{BB962C8B-B14F-4D97-AF65-F5344CB8AC3E}">
        <p14:creationId xmlns:p14="http://schemas.microsoft.com/office/powerpoint/2010/main" val="27362634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104293" y="1327335"/>
            <a:ext cx="8946541" cy="4195481"/>
          </a:xfrm>
        </p:spPr>
        <p:txBody>
          <a:bodyPr>
            <a:normAutofit/>
          </a:bodyPr>
          <a:lstStyle/>
          <a:p>
            <a:r>
              <a:rPr lang="en-US" sz="2400" dirty="0" smtClean="0"/>
              <a:t>Hossain</a:t>
            </a:r>
            <a:r>
              <a:rPr lang="en-US" sz="2400" dirty="0"/>
              <a:t>, M.A., </a:t>
            </a:r>
            <a:r>
              <a:rPr lang="en-US" sz="2400" dirty="0" err="1"/>
              <a:t>Jia</a:t>
            </a:r>
            <a:r>
              <a:rPr lang="en-US" sz="2400" dirty="0"/>
              <a:t>, X. and Pickering, M., 2014. Subspace detection using a mutual information measure for hyperspectral image classification. </a:t>
            </a:r>
            <a:r>
              <a:rPr lang="en-US" sz="2400" i="1" dirty="0"/>
              <a:t>IEEE Geoscience and Remote Sensing Letters</a:t>
            </a:r>
            <a:r>
              <a:rPr lang="en-US" sz="2400" dirty="0"/>
              <a:t>, </a:t>
            </a:r>
            <a:r>
              <a:rPr lang="en-US" sz="2400" i="1" dirty="0"/>
              <a:t>11</a:t>
            </a:r>
            <a:r>
              <a:rPr lang="en-US" sz="2400" dirty="0"/>
              <a:t>(2), pp.424-428</a:t>
            </a:r>
            <a:r>
              <a:rPr lang="en-US" sz="2400" dirty="0" smtClean="0"/>
              <a:t>.</a:t>
            </a:r>
          </a:p>
          <a:p>
            <a:endParaRPr lang="en-US" sz="2400" dirty="0" smtClean="0"/>
          </a:p>
          <a:p>
            <a:endParaRPr lang="en-US" sz="2400" dirty="0"/>
          </a:p>
        </p:txBody>
      </p:sp>
      <p:sp>
        <p:nvSpPr>
          <p:cNvPr id="5" name="Slide Number Placeholder 4"/>
          <p:cNvSpPr>
            <a:spLocks noGrp="1"/>
          </p:cNvSpPr>
          <p:nvPr>
            <p:ph type="sldNum" sz="quarter" idx="12"/>
          </p:nvPr>
        </p:nvSpPr>
        <p:spPr/>
        <p:txBody>
          <a:bodyPr/>
          <a:lstStyle/>
          <a:p>
            <a:fld id="{731D6401-3EBE-458B-B16E-FC392B106175}" type="slidenum">
              <a:rPr lang="en-US" smtClean="0"/>
              <a:t>24</a:t>
            </a:fld>
            <a:endParaRPr lang="en-US"/>
          </a:p>
        </p:txBody>
      </p:sp>
      <p:sp>
        <p:nvSpPr>
          <p:cNvPr id="8" name="TextBox 7"/>
          <p:cNvSpPr txBox="1"/>
          <p:nvPr/>
        </p:nvSpPr>
        <p:spPr>
          <a:xfrm>
            <a:off x="972353" y="6402287"/>
            <a:ext cx="10187190" cy="307777"/>
          </a:xfrm>
          <a:prstGeom prst="rect">
            <a:avLst/>
          </a:prstGeom>
          <a:noFill/>
        </p:spPr>
        <p:txBody>
          <a:bodyPr wrap="square" rtlCol="0">
            <a:spAutoFit/>
          </a:bodyPr>
          <a:lstStyle/>
          <a:p>
            <a:pPr algn="ctr"/>
            <a:r>
              <a:rPr lang="en-US" sz="1400" b="1" dirty="0"/>
              <a:t>Special-Spectral Feature Extraction for Hyperspectral Image Classification Based on Convolutional Neural Network </a:t>
            </a:r>
          </a:p>
        </p:txBody>
      </p:sp>
      <p:sp>
        <p:nvSpPr>
          <p:cNvPr id="7" name="TextBox 6"/>
          <p:cNvSpPr txBox="1"/>
          <p:nvPr/>
        </p:nvSpPr>
        <p:spPr>
          <a:xfrm>
            <a:off x="141666" y="6094511"/>
            <a:ext cx="1223493" cy="307777"/>
          </a:xfrm>
          <a:prstGeom prst="rect">
            <a:avLst/>
          </a:prstGeom>
          <a:noFill/>
        </p:spPr>
        <p:txBody>
          <a:bodyPr wrap="square" rtlCol="0">
            <a:spAutoFit/>
          </a:bodyPr>
          <a:lstStyle/>
          <a:p>
            <a:r>
              <a:rPr lang="en-US" sz="1400" dirty="0" smtClean="0"/>
              <a:t>25/03/18</a:t>
            </a:r>
            <a:endParaRPr lang="en-US" sz="14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02061" y="4747966"/>
            <a:ext cx="2160337" cy="1728977"/>
          </a:xfrm>
          <a:prstGeom prst="rect">
            <a:avLst/>
          </a:prstGeom>
        </p:spPr>
      </p:pic>
    </p:spTree>
    <p:extLst>
      <p:ext uri="{BB962C8B-B14F-4D97-AF65-F5344CB8AC3E}">
        <p14:creationId xmlns:p14="http://schemas.microsoft.com/office/powerpoint/2010/main" val="12806117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31D6401-3EBE-458B-B16E-FC392B106175}" type="slidenum">
              <a:rPr lang="en-US" smtClean="0"/>
              <a:t>25</a:t>
            </a:fld>
            <a:endParaRPr lang="en-US"/>
          </a:p>
        </p:txBody>
      </p:sp>
      <p:sp>
        <p:nvSpPr>
          <p:cNvPr id="8" name="Title 1"/>
          <p:cNvSpPr>
            <a:spLocks noGrp="1"/>
          </p:cNvSpPr>
          <p:nvPr>
            <p:ph type="title"/>
          </p:nvPr>
        </p:nvSpPr>
        <p:spPr>
          <a:xfrm>
            <a:off x="1484311" y="1769423"/>
            <a:ext cx="9167856" cy="3839640"/>
          </a:xfrm>
        </p:spPr>
        <p:txBody>
          <a:bodyPr>
            <a:normAutofit/>
          </a:bodyPr>
          <a:lstStyle/>
          <a:p>
            <a:pPr algn="ctr"/>
            <a:r>
              <a:rPr lang="en-US" sz="8000" dirty="0" smtClean="0"/>
              <a:t>Thank You</a:t>
            </a:r>
            <a:br>
              <a:rPr lang="en-US" sz="8000" dirty="0" smtClean="0"/>
            </a:br>
            <a:r>
              <a:rPr lang="en-US" sz="8000" dirty="0" smtClean="0"/>
              <a:t>Any Question??</a:t>
            </a:r>
            <a:endParaRPr lang="en-US" sz="8000" dirty="0"/>
          </a:p>
        </p:txBody>
      </p:sp>
      <p:sp>
        <p:nvSpPr>
          <p:cNvPr id="9" name="TextBox 8"/>
          <p:cNvSpPr txBox="1"/>
          <p:nvPr/>
        </p:nvSpPr>
        <p:spPr>
          <a:xfrm>
            <a:off x="972353" y="6402287"/>
            <a:ext cx="10187190" cy="307777"/>
          </a:xfrm>
          <a:prstGeom prst="rect">
            <a:avLst/>
          </a:prstGeom>
          <a:noFill/>
        </p:spPr>
        <p:txBody>
          <a:bodyPr wrap="square" rtlCol="0">
            <a:spAutoFit/>
          </a:bodyPr>
          <a:lstStyle/>
          <a:p>
            <a:pPr algn="ctr"/>
            <a:r>
              <a:rPr lang="en-US" sz="1400" b="1" dirty="0"/>
              <a:t>Special-Spectral Feature Extraction for Hyperspectral Image Classification Based on Convolutional Neural Network </a:t>
            </a:r>
          </a:p>
        </p:txBody>
      </p:sp>
      <p:sp>
        <p:nvSpPr>
          <p:cNvPr id="7" name="TextBox 6"/>
          <p:cNvSpPr txBox="1"/>
          <p:nvPr/>
        </p:nvSpPr>
        <p:spPr>
          <a:xfrm>
            <a:off x="141666" y="6094511"/>
            <a:ext cx="1223493" cy="307777"/>
          </a:xfrm>
          <a:prstGeom prst="rect">
            <a:avLst/>
          </a:prstGeom>
          <a:noFill/>
        </p:spPr>
        <p:txBody>
          <a:bodyPr wrap="square" rtlCol="0">
            <a:spAutoFit/>
          </a:bodyPr>
          <a:lstStyle/>
          <a:p>
            <a:r>
              <a:rPr lang="en-US" sz="1400" dirty="0" smtClean="0"/>
              <a:t>25/03/18</a:t>
            </a:r>
            <a:endParaRPr lang="en-US" sz="1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7936" y="4305106"/>
            <a:ext cx="3349208" cy="1859894"/>
          </a:xfrm>
          <a:prstGeom prst="rect">
            <a:avLst/>
          </a:prstGeom>
        </p:spPr>
      </p:pic>
    </p:spTree>
    <p:extLst>
      <p:ext uri="{BB962C8B-B14F-4D97-AF65-F5344CB8AC3E}">
        <p14:creationId xmlns:p14="http://schemas.microsoft.com/office/powerpoint/2010/main" val="50435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159098" y="1584102"/>
            <a:ext cx="6053071" cy="4664298"/>
          </a:xfrm>
        </p:spPr>
        <p:txBody>
          <a:bodyPr>
            <a:normAutofit/>
          </a:bodyPr>
          <a:lstStyle/>
          <a:p>
            <a:pPr marL="0" indent="0">
              <a:buNone/>
            </a:pPr>
            <a:r>
              <a:rPr lang="en-US" sz="2200" dirty="0" smtClean="0"/>
              <a:t>Hyperspectral </a:t>
            </a:r>
            <a:r>
              <a:rPr lang="en-US" sz="2200" dirty="0"/>
              <a:t>images have abundant of information stored in the various spectral bands ranging from visible to infrared region in the electromagnetic spectrum. </a:t>
            </a:r>
            <a:r>
              <a:rPr lang="en-US" sz="2200" dirty="0" smtClean="0"/>
              <a:t>So the main challenge of  processing Hyperspectral </a:t>
            </a:r>
            <a:r>
              <a:rPr lang="en-US" sz="2200" dirty="0"/>
              <a:t>I</a:t>
            </a:r>
            <a:r>
              <a:rPr lang="en-US" sz="2200" dirty="0" smtClean="0"/>
              <a:t>mage is its high dimensionality. So its has been the area of interest for the researchers to reduce the dimensionality of HIS without losing important information so that learning algorithm can work efficiently on the dataset.</a:t>
            </a:r>
            <a:endParaRPr lang="en-US" sz="2200" dirty="0"/>
          </a:p>
        </p:txBody>
      </p:sp>
      <p:sp>
        <p:nvSpPr>
          <p:cNvPr id="4" name="Slide Number Placeholder 3"/>
          <p:cNvSpPr>
            <a:spLocks noGrp="1"/>
          </p:cNvSpPr>
          <p:nvPr>
            <p:ph type="sldNum" sz="quarter" idx="12"/>
          </p:nvPr>
        </p:nvSpPr>
        <p:spPr/>
        <p:txBody>
          <a:bodyPr/>
          <a:lstStyle/>
          <a:p>
            <a:fld id="{731D6401-3EBE-458B-B16E-FC392B106175}" type="slidenum">
              <a:rPr lang="en-US" smtClean="0"/>
              <a:t>3</a:t>
            </a:fld>
            <a:endParaRPr lang="en-US"/>
          </a:p>
        </p:txBody>
      </p:sp>
      <p:sp>
        <p:nvSpPr>
          <p:cNvPr id="5" name="TextBox 4"/>
          <p:cNvSpPr txBox="1"/>
          <p:nvPr/>
        </p:nvSpPr>
        <p:spPr>
          <a:xfrm>
            <a:off x="141666" y="6094511"/>
            <a:ext cx="1223493" cy="307777"/>
          </a:xfrm>
          <a:prstGeom prst="rect">
            <a:avLst/>
          </a:prstGeom>
          <a:noFill/>
        </p:spPr>
        <p:txBody>
          <a:bodyPr wrap="square" rtlCol="0">
            <a:spAutoFit/>
          </a:bodyPr>
          <a:lstStyle/>
          <a:p>
            <a:r>
              <a:rPr lang="en-US" sz="1400" dirty="0" smtClean="0"/>
              <a:t>25/03/18</a:t>
            </a:r>
            <a:endParaRPr lang="en-US" sz="1400"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5156" y="1584102"/>
            <a:ext cx="4019550" cy="3867150"/>
          </a:xfrm>
          <a:prstGeom prst="rect">
            <a:avLst/>
          </a:prstGeom>
        </p:spPr>
      </p:pic>
      <p:sp>
        <p:nvSpPr>
          <p:cNvPr id="13" name="TextBox 12"/>
          <p:cNvSpPr txBox="1"/>
          <p:nvPr/>
        </p:nvSpPr>
        <p:spPr>
          <a:xfrm>
            <a:off x="7973583" y="5451252"/>
            <a:ext cx="3522696" cy="369332"/>
          </a:xfrm>
          <a:prstGeom prst="rect">
            <a:avLst/>
          </a:prstGeom>
          <a:noFill/>
        </p:spPr>
        <p:txBody>
          <a:bodyPr wrap="none" rtlCol="0">
            <a:spAutoFit/>
          </a:bodyPr>
          <a:lstStyle/>
          <a:p>
            <a:r>
              <a:rPr lang="en-US" dirty="0" smtClean="0"/>
              <a:t>Figure: Hyperspectral image Cube</a:t>
            </a:r>
            <a:endParaRPr lang="en-US" dirty="0"/>
          </a:p>
        </p:txBody>
      </p:sp>
    </p:spTree>
    <p:extLst>
      <p:ext uri="{BB962C8B-B14F-4D97-AF65-F5344CB8AC3E}">
        <p14:creationId xmlns:p14="http://schemas.microsoft.com/office/powerpoint/2010/main" val="1631312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1104293" y="1526700"/>
            <a:ext cx="8946541" cy="4195481"/>
          </a:xfrm>
        </p:spPr>
        <p:txBody>
          <a:bodyPr>
            <a:normAutofit/>
          </a:bodyPr>
          <a:lstStyle/>
          <a:p>
            <a:r>
              <a:rPr lang="en-US" sz="2200" dirty="0" smtClean="0"/>
              <a:t>Curse </a:t>
            </a:r>
            <a:r>
              <a:rPr lang="en-US" sz="2200" dirty="0"/>
              <a:t>of high </a:t>
            </a:r>
            <a:r>
              <a:rPr lang="en-US" sz="2200" dirty="0" smtClean="0"/>
              <a:t>Dimensionality- A lot of features.</a:t>
            </a:r>
            <a:endParaRPr lang="en-US" sz="2200" dirty="0" smtClean="0"/>
          </a:p>
          <a:p>
            <a:r>
              <a:rPr lang="en-US" sz="2200" dirty="0" smtClean="0"/>
              <a:t>Extremely </a:t>
            </a:r>
            <a:r>
              <a:rPr lang="en-US" sz="2200" dirty="0"/>
              <a:t>h</a:t>
            </a:r>
            <a:r>
              <a:rPr lang="en-US" sz="2200" dirty="0" smtClean="0"/>
              <a:t>igh cost </a:t>
            </a:r>
            <a:r>
              <a:rPr lang="en-US" sz="2200" dirty="0"/>
              <a:t>and </a:t>
            </a:r>
            <a:r>
              <a:rPr lang="en-US" sz="2200" dirty="0" smtClean="0"/>
              <a:t>complexity of processing HSI</a:t>
            </a:r>
            <a:endParaRPr lang="en-US" sz="2200" dirty="0"/>
          </a:p>
          <a:p>
            <a:r>
              <a:rPr lang="en-US" sz="2200" dirty="0"/>
              <a:t>Relatively small number of images available to train the </a:t>
            </a:r>
            <a:r>
              <a:rPr lang="en-US" sz="2200" dirty="0" smtClean="0"/>
              <a:t>algorithm</a:t>
            </a:r>
          </a:p>
          <a:p>
            <a:r>
              <a:rPr lang="en-US" sz="2200" dirty="0" smtClean="0"/>
              <a:t>Scope of using the a</a:t>
            </a:r>
            <a:r>
              <a:rPr lang="en-US" sz="2200" dirty="0" smtClean="0"/>
              <a:t>dvantage </a:t>
            </a:r>
            <a:r>
              <a:rPr lang="en-US" sz="2200" dirty="0"/>
              <a:t>of the spatial relationships among the different spectra in a </a:t>
            </a:r>
            <a:r>
              <a:rPr lang="en-US" sz="2200" dirty="0" smtClean="0"/>
              <a:t>neighborhood</a:t>
            </a:r>
          </a:p>
        </p:txBody>
      </p:sp>
      <p:sp>
        <p:nvSpPr>
          <p:cNvPr id="5" name="Slide Number Placeholder 4"/>
          <p:cNvSpPr>
            <a:spLocks noGrp="1"/>
          </p:cNvSpPr>
          <p:nvPr>
            <p:ph type="sldNum" sz="quarter" idx="12"/>
          </p:nvPr>
        </p:nvSpPr>
        <p:spPr/>
        <p:txBody>
          <a:bodyPr/>
          <a:lstStyle/>
          <a:p>
            <a:fld id="{731D6401-3EBE-458B-B16E-FC392B106175}" type="slidenum">
              <a:rPr lang="en-US" smtClean="0"/>
              <a:t>4</a:t>
            </a:fld>
            <a:endParaRPr lang="en-US"/>
          </a:p>
        </p:txBody>
      </p:sp>
      <p:sp>
        <p:nvSpPr>
          <p:cNvPr id="8" name="TextBox 7"/>
          <p:cNvSpPr txBox="1"/>
          <p:nvPr/>
        </p:nvSpPr>
        <p:spPr>
          <a:xfrm>
            <a:off x="972353" y="6402287"/>
            <a:ext cx="10187190" cy="307777"/>
          </a:xfrm>
          <a:prstGeom prst="rect">
            <a:avLst/>
          </a:prstGeom>
          <a:noFill/>
        </p:spPr>
        <p:txBody>
          <a:bodyPr wrap="square" rtlCol="0">
            <a:spAutoFit/>
          </a:bodyPr>
          <a:lstStyle/>
          <a:p>
            <a:pPr algn="ctr"/>
            <a:r>
              <a:rPr lang="en-US" sz="1400" b="1" dirty="0"/>
              <a:t>Special-Spectral Feature Extraction for Hyperspectral Image Classification Based on Convolutional Neural Network </a:t>
            </a:r>
          </a:p>
        </p:txBody>
      </p:sp>
      <p:sp>
        <p:nvSpPr>
          <p:cNvPr id="7" name="TextBox 6"/>
          <p:cNvSpPr txBox="1"/>
          <p:nvPr/>
        </p:nvSpPr>
        <p:spPr>
          <a:xfrm>
            <a:off x="141666" y="6094511"/>
            <a:ext cx="1223493" cy="307777"/>
          </a:xfrm>
          <a:prstGeom prst="rect">
            <a:avLst/>
          </a:prstGeom>
          <a:noFill/>
        </p:spPr>
        <p:txBody>
          <a:bodyPr wrap="square" rtlCol="0">
            <a:spAutoFit/>
          </a:bodyPr>
          <a:lstStyle/>
          <a:p>
            <a:r>
              <a:rPr lang="en-US" sz="1400" dirty="0" smtClean="0"/>
              <a:t>25/03/18</a:t>
            </a:r>
            <a:endParaRPr lang="en-US" sz="1400" dirty="0"/>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04734" y="3667401"/>
            <a:ext cx="1945188" cy="2734886"/>
          </a:xfrm>
          <a:prstGeom prst="rect">
            <a:avLst/>
          </a:prstGeom>
        </p:spPr>
      </p:pic>
    </p:spTree>
    <p:extLst>
      <p:ext uri="{BB962C8B-B14F-4D97-AF65-F5344CB8AC3E}">
        <p14:creationId xmlns:p14="http://schemas.microsoft.com/office/powerpoint/2010/main" val="11715007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1104293" y="1455082"/>
            <a:ext cx="8946541" cy="4195481"/>
          </a:xfrm>
        </p:spPr>
        <p:txBody>
          <a:bodyPr>
            <a:normAutofit/>
          </a:bodyPr>
          <a:lstStyle/>
          <a:p>
            <a:r>
              <a:rPr lang="en-US" sz="2200" dirty="0" smtClean="0"/>
              <a:t>To study </a:t>
            </a:r>
            <a:r>
              <a:rPr lang="en-US" sz="2200" dirty="0"/>
              <a:t>the basics of Hyperspectral Image</a:t>
            </a:r>
          </a:p>
          <a:p>
            <a:r>
              <a:rPr lang="en-US" sz="2200" dirty="0" smtClean="0"/>
              <a:t>To study </a:t>
            </a:r>
            <a:r>
              <a:rPr lang="en-US" sz="2200" dirty="0"/>
              <a:t>the basics of Feature extraction.</a:t>
            </a:r>
          </a:p>
          <a:p>
            <a:r>
              <a:rPr lang="en-US" sz="2200" dirty="0" smtClean="0"/>
              <a:t>To learn </a:t>
            </a:r>
            <a:r>
              <a:rPr lang="en-US" sz="2200" dirty="0" smtClean="0"/>
              <a:t> about band selection techniques.</a:t>
            </a:r>
            <a:endParaRPr lang="en-US" sz="2200" dirty="0"/>
          </a:p>
          <a:p>
            <a:r>
              <a:rPr lang="en-US" sz="2200" dirty="0" smtClean="0"/>
              <a:t>To implement </a:t>
            </a:r>
            <a:r>
              <a:rPr lang="en-US" sz="2200" dirty="0"/>
              <a:t>Principal Component Analysis.</a:t>
            </a:r>
          </a:p>
          <a:p>
            <a:r>
              <a:rPr lang="en-US" sz="2200" dirty="0" smtClean="0"/>
              <a:t>To learn the Implementation </a:t>
            </a:r>
            <a:r>
              <a:rPr lang="en-US" sz="2200" dirty="0"/>
              <a:t>of Convolutional Neural </a:t>
            </a:r>
            <a:r>
              <a:rPr lang="en-US" sz="2200" dirty="0" smtClean="0"/>
              <a:t>Network.</a:t>
            </a:r>
            <a:endParaRPr lang="en-US" sz="2200" dirty="0"/>
          </a:p>
          <a:p>
            <a:r>
              <a:rPr lang="en-US" sz="2200" dirty="0" smtClean="0"/>
              <a:t>To </a:t>
            </a:r>
            <a:r>
              <a:rPr lang="en-US" sz="2200" dirty="0" smtClean="0"/>
              <a:t>uphold</a:t>
            </a:r>
            <a:r>
              <a:rPr lang="en-US" sz="2200" dirty="0" smtClean="0"/>
              <a:t> </a:t>
            </a:r>
            <a:r>
              <a:rPr lang="en-US" sz="2200" dirty="0"/>
              <a:t>a brief </a:t>
            </a:r>
            <a:r>
              <a:rPr lang="en-US" sz="2200" dirty="0"/>
              <a:t> </a:t>
            </a:r>
            <a:r>
              <a:rPr lang="en-US" sz="2200" dirty="0" smtClean="0"/>
              <a:t>scheme</a:t>
            </a:r>
            <a:r>
              <a:rPr lang="en-US" sz="2200" dirty="0" smtClean="0"/>
              <a:t> </a:t>
            </a:r>
            <a:r>
              <a:rPr lang="en-US" sz="2200" dirty="0"/>
              <a:t>about future work</a:t>
            </a:r>
            <a:r>
              <a:rPr lang="en-US" sz="2200" dirty="0" smtClean="0"/>
              <a:t>.</a:t>
            </a:r>
            <a:endParaRPr lang="en-US" sz="2200" dirty="0"/>
          </a:p>
        </p:txBody>
      </p:sp>
      <p:sp>
        <p:nvSpPr>
          <p:cNvPr id="5" name="Slide Number Placeholder 4"/>
          <p:cNvSpPr>
            <a:spLocks noGrp="1"/>
          </p:cNvSpPr>
          <p:nvPr>
            <p:ph type="sldNum" sz="quarter" idx="12"/>
          </p:nvPr>
        </p:nvSpPr>
        <p:spPr/>
        <p:txBody>
          <a:bodyPr/>
          <a:lstStyle/>
          <a:p>
            <a:fld id="{731D6401-3EBE-458B-B16E-FC392B106175}" type="slidenum">
              <a:rPr lang="en-US" smtClean="0"/>
              <a:t>5</a:t>
            </a:fld>
            <a:endParaRPr lang="en-US"/>
          </a:p>
        </p:txBody>
      </p:sp>
      <p:sp>
        <p:nvSpPr>
          <p:cNvPr id="8" name="TextBox 7"/>
          <p:cNvSpPr txBox="1"/>
          <p:nvPr/>
        </p:nvSpPr>
        <p:spPr>
          <a:xfrm>
            <a:off x="972353" y="6402287"/>
            <a:ext cx="10187190" cy="307777"/>
          </a:xfrm>
          <a:prstGeom prst="rect">
            <a:avLst/>
          </a:prstGeom>
          <a:noFill/>
        </p:spPr>
        <p:txBody>
          <a:bodyPr wrap="square" rtlCol="0">
            <a:spAutoFit/>
          </a:bodyPr>
          <a:lstStyle/>
          <a:p>
            <a:pPr algn="ctr"/>
            <a:r>
              <a:rPr lang="en-US" sz="1400" b="1" dirty="0"/>
              <a:t>Special-Spectral Feature Extraction for Hyperspectral Image Classification Based on Convolutional Neural Network </a:t>
            </a:r>
          </a:p>
        </p:txBody>
      </p:sp>
      <p:sp>
        <p:nvSpPr>
          <p:cNvPr id="7" name="TextBox 6"/>
          <p:cNvSpPr txBox="1"/>
          <p:nvPr/>
        </p:nvSpPr>
        <p:spPr>
          <a:xfrm>
            <a:off x="141666" y="6094511"/>
            <a:ext cx="1223493" cy="307777"/>
          </a:xfrm>
          <a:prstGeom prst="rect">
            <a:avLst/>
          </a:prstGeom>
          <a:noFill/>
        </p:spPr>
        <p:txBody>
          <a:bodyPr wrap="square" rtlCol="0">
            <a:spAutoFit/>
          </a:bodyPr>
          <a:lstStyle/>
          <a:p>
            <a:r>
              <a:rPr lang="en-US" sz="1400" dirty="0" smtClean="0"/>
              <a:t>25/03/18</a:t>
            </a:r>
            <a:endParaRPr lang="en-US" sz="1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9324" y="3552824"/>
            <a:ext cx="2533650" cy="2695575"/>
          </a:xfrm>
          <a:prstGeom prst="rect">
            <a:avLst/>
          </a:prstGeom>
        </p:spPr>
      </p:pic>
    </p:spTree>
    <p:extLst>
      <p:ext uri="{BB962C8B-B14F-4D97-AF65-F5344CB8AC3E}">
        <p14:creationId xmlns:p14="http://schemas.microsoft.com/office/powerpoint/2010/main" val="3782829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outline</a:t>
            </a:r>
            <a:endParaRPr lang="en-US" dirty="0"/>
          </a:p>
        </p:txBody>
      </p:sp>
      <p:sp>
        <p:nvSpPr>
          <p:cNvPr id="3" name="Content Placeholder 2"/>
          <p:cNvSpPr>
            <a:spLocks noGrp="1"/>
          </p:cNvSpPr>
          <p:nvPr>
            <p:ph idx="1"/>
          </p:nvPr>
        </p:nvSpPr>
        <p:spPr>
          <a:xfrm>
            <a:off x="1104293" y="1590748"/>
            <a:ext cx="8946541" cy="4195481"/>
          </a:xfrm>
        </p:spPr>
        <p:txBody>
          <a:bodyPr>
            <a:normAutofit/>
          </a:bodyPr>
          <a:lstStyle/>
          <a:p>
            <a:r>
              <a:rPr lang="en-US" sz="2400" dirty="0" smtClean="0"/>
              <a:t>Hyperspectral Image</a:t>
            </a:r>
          </a:p>
          <a:p>
            <a:r>
              <a:rPr lang="en-US" sz="2400" dirty="0" smtClean="0"/>
              <a:t>Feature extraction</a:t>
            </a:r>
          </a:p>
          <a:p>
            <a:r>
              <a:rPr lang="en-US" sz="2400" dirty="0" smtClean="0"/>
              <a:t>Principal Component Analysis</a:t>
            </a:r>
          </a:p>
          <a:p>
            <a:r>
              <a:rPr lang="en-US" sz="2400" dirty="0" smtClean="0"/>
              <a:t>Convolutional Neural </a:t>
            </a:r>
            <a:r>
              <a:rPr lang="en-US" sz="2400" dirty="0" smtClean="0"/>
              <a:t>Network</a:t>
            </a:r>
          </a:p>
          <a:p>
            <a:r>
              <a:rPr lang="en-US" sz="2400" dirty="0" smtClean="0"/>
              <a:t>Base paper 1</a:t>
            </a:r>
          </a:p>
          <a:p>
            <a:r>
              <a:rPr lang="en-US" sz="2400" dirty="0" smtClean="0"/>
              <a:t>Base Paper 2</a:t>
            </a:r>
            <a:endParaRPr lang="en-US" sz="2400" dirty="0" smtClean="0"/>
          </a:p>
          <a:p>
            <a:endParaRPr lang="en-US" sz="2400" dirty="0" smtClean="0"/>
          </a:p>
          <a:p>
            <a:endParaRPr lang="en-US" sz="2400" dirty="0"/>
          </a:p>
        </p:txBody>
      </p:sp>
      <p:sp>
        <p:nvSpPr>
          <p:cNvPr id="5" name="Slide Number Placeholder 4"/>
          <p:cNvSpPr>
            <a:spLocks noGrp="1"/>
          </p:cNvSpPr>
          <p:nvPr>
            <p:ph type="sldNum" sz="quarter" idx="12"/>
          </p:nvPr>
        </p:nvSpPr>
        <p:spPr/>
        <p:txBody>
          <a:bodyPr/>
          <a:lstStyle/>
          <a:p>
            <a:fld id="{731D6401-3EBE-458B-B16E-FC392B106175}" type="slidenum">
              <a:rPr lang="en-US" smtClean="0"/>
              <a:t>6</a:t>
            </a:fld>
            <a:endParaRPr lang="en-US"/>
          </a:p>
        </p:txBody>
      </p:sp>
      <p:sp>
        <p:nvSpPr>
          <p:cNvPr id="8" name="TextBox 7"/>
          <p:cNvSpPr txBox="1"/>
          <p:nvPr/>
        </p:nvSpPr>
        <p:spPr>
          <a:xfrm>
            <a:off x="972353" y="6402287"/>
            <a:ext cx="10187190" cy="307777"/>
          </a:xfrm>
          <a:prstGeom prst="rect">
            <a:avLst/>
          </a:prstGeom>
          <a:noFill/>
        </p:spPr>
        <p:txBody>
          <a:bodyPr wrap="square" rtlCol="0">
            <a:spAutoFit/>
          </a:bodyPr>
          <a:lstStyle/>
          <a:p>
            <a:pPr algn="ctr"/>
            <a:r>
              <a:rPr lang="en-US" sz="1400" b="1" dirty="0"/>
              <a:t>Special-Spectral Feature Extraction for Hyperspectral Image Classification Based on Convolutional Neural Network </a:t>
            </a:r>
          </a:p>
        </p:txBody>
      </p:sp>
      <p:sp>
        <p:nvSpPr>
          <p:cNvPr id="7" name="TextBox 6"/>
          <p:cNvSpPr txBox="1"/>
          <p:nvPr/>
        </p:nvSpPr>
        <p:spPr>
          <a:xfrm>
            <a:off x="141666" y="6094511"/>
            <a:ext cx="1223493" cy="307777"/>
          </a:xfrm>
          <a:prstGeom prst="rect">
            <a:avLst/>
          </a:prstGeom>
          <a:noFill/>
        </p:spPr>
        <p:txBody>
          <a:bodyPr wrap="square" rtlCol="0">
            <a:spAutoFit/>
          </a:bodyPr>
          <a:lstStyle/>
          <a:p>
            <a:r>
              <a:rPr lang="en-US" sz="1400" dirty="0" smtClean="0"/>
              <a:t>25/03/18</a:t>
            </a:r>
            <a:endParaRPr lang="en-US" sz="1400"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8850" y="3099839"/>
            <a:ext cx="2138875" cy="3302448"/>
          </a:xfrm>
          <a:prstGeom prst="rect">
            <a:avLst/>
          </a:prstGeom>
        </p:spPr>
      </p:pic>
    </p:spTree>
    <p:extLst>
      <p:ext uri="{BB962C8B-B14F-4D97-AF65-F5344CB8AC3E}">
        <p14:creationId xmlns:p14="http://schemas.microsoft.com/office/powerpoint/2010/main" val="959962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300931" cy="1400530"/>
          </a:xfrm>
        </p:spPr>
        <p:txBody>
          <a:bodyPr/>
          <a:lstStyle/>
          <a:p>
            <a:r>
              <a:rPr lang="en-US" dirty="0" smtClean="0"/>
              <a:t>Hyperspectral Image</a:t>
            </a:r>
            <a:endParaRPr lang="en-US" dirty="0"/>
          </a:p>
        </p:txBody>
      </p:sp>
      <p:sp>
        <p:nvSpPr>
          <p:cNvPr id="5" name="Slide Number Placeholder 4"/>
          <p:cNvSpPr>
            <a:spLocks noGrp="1"/>
          </p:cNvSpPr>
          <p:nvPr>
            <p:ph type="sldNum" sz="quarter" idx="12"/>
          </p:nvPr>
        </p:nvSpPr>
        <p:spPr/>
        <p:txBody>
          <a:bodyPr/>
          <a:lstStyle/>
          <a:p>
            <a:fld id="{731D6401-3EBE-458B-B16E-FC392B106175}" type="slidenum">
              <a:rPr lang="en-US" smtClean="0"/>
              <a:t>7</a:t>
            </a:fld>
            <a:endParaRPr lang="en-US"/>
          </a:p>
        </p:txBody>
      </p:sp>
      <p:sp>
        <p:nvSpPr>
          <p:cNvPr id="8" name="Content Placeholder 7"/>
          <p:cNvSpPr>
            <a:spLocks noGrp="1"/>
          </p:cNvSpPr>
          <p:nvPr>
            <p:ph idx="1"/>
          </p:nvPr>
        </p:nvSpPr>
        <p:spPr>
          <a:xfrm>
            <a:off x="1103312" y="1506828"/>
            <a:ext cx="8946541" cy="4741571"/>
          </a:xfrm>
        </p:spPr>
        <p:txBody>
          <a:bodyPr/>
          <a:lstStyle/>
          <a:p>
            <a:r>
              <a:rPr lang="en-US" sz="2200" dirty="0" smtClean="0"/>
              <a:t>A Lot of spectral bands (100 and more</a:t>
            </a:r>
            <a:r>
              <a:rPr lang="en-US" sz="2200" dirty="0" smtClean="0"/>
              <a:t>).[1]</a:t>
            </a:r>
            <a:endParaRPr lang="en-US" sz="2200" dirty="0" smtClean="0"/>
          </a:p>
          <a:p>
            <a:r>
              <a:rPr lang="en-US" sz="2200" dirty="0" smtClean="0"/>
              <a:t>Resulting in a continuous spectra.</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lgn="ctr">
              <a:buNone/>
            </a:pPr>
            <a:r>
              <a:rPr lang="en-US" sz="1500" dirty="0" smtClean="0"/>
              <a:t>Figure: Multispectral Vs. Hyperspectral Image</a:t>
            </a:r>
          </a:p>
          <a:p>
            <a:endParaRPr lang="en-US" dirty="0"/>
          </a:p>
        </p:txBody>
      </p:sp>
      <p:pic>
        <p:nvPicPr>
          <p:cNvPr id="9"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708" y="2408351"/>
            <a:ext cx="6784542" cy="3438658"/>
          </a:xfrm>
          <a:prstGeom prst="rect">
            <a:avLst/>
          </a:prstGeom>
        </p:spPr>
      </p:pic>
      <p:sp>
        <p:nvSpPr>
          <p:cNvPr id="10" name="TextBox 9"/>
          <p:cNvSpPr txBox="1"/>
          <p:nvPr/>
        </p:nvSpPr>
        <p:spPr>
          <a:xfrm>
            <a:off x="972353" y="6402287"/>
            <a:ext cx="10187190" cy="307777"/>
          </a:xfrm>
          <a:prstGeom prst="rect">
            <a:avLst/>
          </a:prstGeom>
          <a:noFill/>
        </p:spPr>
        <p:txBody>
          <a:bodyPr wrap="square" rtlCol="0">
            <a:spAutoFit/>
          </a:bodyPr>
          <a:lstStyle/>
          <a:p>
            <a:pPr algn="ctr"/>
            <a:r>
              <a:rPr lang="en-US" sz="1400" b="1" dirty="0"/>
              <a:t>Special-Spectral Feature Extraction for Hyperspectral Image Classification Based on Convolutional Neural Network </a:t>
            </a:r>
          </a:p>
        </p:txBody>
      </p:sp>
      <p:sp>
        <p:nvSpPr>
          <p:cNvPr id="11" name="TextBox 10"/>
          <p:cNvSpPr txBox="1"/>
          <p:nvPr/>
        </p:nvSpPr>
        <p:spPr>
          <a:xfrm>
            <a:off x="141666" y="6094511"/>
            <a:ext cx="1223493" cy="307777"/>
          </a:xfrm>
          <a:prstGeom prst="rect">
            <a:avLst/>
          </a:prstGeom>
          <a:noFill/>
        </p:spPr>
        <p:txBody>
          <a:bodyPr wrap="square" rtlCol="0">
            <a:spAutoFit/>
          </a:bodyPr>
          <a:lstStyle/>
          <a:p>
            <a:r>
              <a:rPr lang="en-US" sz="1400" dirty="0" smtClean="0"/>
              <a:t>25/03/18</a:t>
            </a:r>
            <a:endParaRPr lang="en-US" sz="1400" dirty="0"/>
          </a:p>
        </p:txBody>
      </p:sp>
    </p:spTree>
    <p:extLst>
      <p:ext uri="{BB962C8B-B14F-4D97-AF65-F5344CB8AC3E}">
        <p14:creationId xmlns:p14="http://schemas.microsoft.com/office/powerpoint/2010/main" val="1945349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eature extraction</a:t>
            </a:r>
            <a:endParaRPr lang="en-US" dirty="0"/>
          </a:p>
        </p:txBody>
      </p:sp>
      <p:sp>
        <p:nvSpPr>
          <p:cNvPr id="3" name="Content Placeholder 2"/>
          <p:cNvSpPr>
            <a:spLocks noGrp="1"/>
          </p:cNvSpPr>
          <p:nvPr>
            <p:ph idx="1"/>
          </p:nvPr>
        </p:nvSpPr>
        <p:spPr>
          <a:xfrm>
            <a:off x="1104293" y="1327335"/>
            <a:ext cx="8946541" cy="4195481"/>
          </a:xfrm>
        </p:spPr>
        <p:txBody>
          <a:bodyPr>
            <a:noAutofit/>
          </a:bodyPr>
          <a:lstStyle/>
          <a:p>
            <a:r>
              <a:rPr lang="en-US" sz="2200" dirty="0" smtClean="0"/>
              <a:t>A </a:t>
            </a:r>
            <a:r>
              <a:rPr lang="en-US" sz="2200" dirty="0"/>
              <a:t>type of dimensionality </a:t>
            </a:r>
            <a:r>
              <a:rPr lang="en-US" sz="2200" dirty="0" smtClean="0"/>
              <a:t>reduction.</a:t>
            </a:r>
          </a:p>
          <a:p>
            <a:r>
              <a:rPr lang="en-US" sz="2200" dirty="0"/>
              <a:t>E</a:t>
            </a:r>
            <a:r>
              <a:rPr lang="en-US" sz="2200" dirty="0" smtClean="0"/>
              <a:t>fficiently </a:t>
            </a:r>
            <a:r>
              <a:rPr lang="en-US" sz="2200" dirty="0"/>
              <a:t>represents interesting parts of an image as a compact feature </a:t>
            </a:r>
            <a:r>
              <a:rPr lang="en-US" sz="2200" dirty="0" smtClean="0"/>
              <a:t>vector</a:t>
            </a:r>
            <a:endParaRPr lang="en-US" sz="2200" dirty="0"/>
          </a:p>
          <a:p>
            <a:r>
              <a:rPr lang="en-US" sz="2200" dirty="0"/>
              <a:t>It is a process of deriving new </a:t>
            </a:r>
            <a:r>
              <a:rPr lang="en-US" sz="2200" b="1" dirty="0"/>
              <a:t>feature</a:t>
            </a:r>
            <a:r>
              <a:rPr lang="en-US" sz="2200" dirty="0"/>
              <a:t>s from the original </a:t>
            </a:r>
            <a:r>
              <a:rPr lang="en-US" sz="2200" b="1" dirty="0"/>
              <a:t>feature</a:t>
            </a:r>
            <a:r>
              <a:rPr lang="en-US" sz="2200" dirty="0"/>
              <a:t>s in order to reduce the cost of </a:t>
            </a:r>
            <a:r>
              <a:rPr lang="en-US" sz="2200" b="1" dirty="0"/>
              <a:t>feature</a:t>
            </a:r>
            <a:r>
              <a:rPr lang="en-US" sz="2200" dirty="0"/>
              <a:t> measurement, increase classifier efficiency, and allow higher classification accuracy.</a:t>
            </a:r>
          </a:p>
          <a:p>
            <a:r>
              <a:rPr lang="en-US" sz="2200" b="1" dirty="0" smtClean="0"/>
              <a:t>Algorithms for feature extraction:</a:t>
            </a:r>
          </a:p>
          <a:p>
            <a:pPr lvl="1"/>
            <a:r>
              <a:rPr lang="en-US" sz="2200" dirty="0" smtClean="0"/>
              <a:t>Principal Component Analysis</a:t>
            </a:r>
          </a:p>
          <a:p>
            <a:pPr lvl="1"/>
            <a:r>
              <a:rPr lang="en-US" sz="2200" dirty="0" smtClean="0"/>
              <a:t>Kernel PCA</a:t>
            </a:r>
          </a:p>
          <a:p>
            <a:pPr lvl="1"/>
            <a:r>
              <a:rPr lang="en-US" sz="2200" dirty="0"/>
              <a:t>Histogram of oriented gradients (HOG)</a:t>
            </a:r>
          </a:p>
        </p:txBody>
      </p:sp>
      <p:sp>
        <p:nvSpPr>
          <p:cNvPr id="5" name="Slide Number Placeholder 4"/>
          <p:cNvSpPr>
            <a:spLocks noGrp="1"/>
          </p:cNvSpPr>
          <p:nvPr>
            <p:ph type="sldNum" sz="quarter" idx="12"/>
          </p:nvPr>
        </p:nvSpPr>
        <p:spPr/>
        <p:txBody>
          <a:bodyPr/>
          <a:lstStyle/>
          <a:p>
            <a:fld id="{731D6401-3EBE-458B-B16E-FC392B106175}" type="slidenum">
              <a:rPr lang="en-US" smtClean="0"/>
              <a:t>8</a:t>
            </a:fld>
            <a:endParaRPr lang="en-US"/>
          </a:p>
        </p:txBody>
      </p:sp>
      <p:sp>
        <p:nvSpPr>
          <p:cNvPr id="8" name="TextBox 7"/>
          <p:cNvSpPr txBox="1"/>
          <p:nvPr/>
        </p:nvSpPr>
        <p:spPr>
          <a:xfrm>
            <a:off x="972353" y="6402287"/>
            <a:ext cx="10187190" cy="307777"/>
          </a:xfrm>
          <a:prstGeom prst="rect">
            <a:avLst/>
          </a:prstGeom>
          <a:noFill/>
        </p:spPr>
        <p:txBody>
          <a:bodyPr wrap="square" rtlCol="0">
            <a:spAutoFit/>
          </a:bodyPr>
          <a:lstStyle/>
          <a:p>
            <a:pPr algn="ctr"/>
            <a:r>
              <a:rPr lang="en-US" sz="1400" b="1" dirty="0"/>
              <a:t>Special-Spectral Feature Extraction for Hyperspectral Image Classification Based on Convolutional Neural Network </a:t>
            </a:r>
          </a:p>
        </p:txBody>
      </p:sp>
      <p:sp>
        <p:nvSpPr>
          <p:cNvPr id="7" name="TextBox 6"/>
          <p:cNvSpPr txBox="1"/>
          <p:nvPr/>
        </p:nvSpPr>
        <p:spPr>
          <a:xfrm>
            <a:off x="141666" y="6094511"/>
            <a:ext cx="1223493" cy="307777"/>
          </a:xfrm>
          <a:prstGeom prst="rect">
            <a:avLst/>
          </a:prstGeom>
          <a:noFill/>
        </p:spPr>
        <p:txBody>
          <a:bodyPr wrap="square" rtlCol="0">
            <a:spAutoFit/>
          </a:bodyPr>
          <a:lstStyle/>
          <a:p>
            <a:r>
              <a:rPr lang="en-US" sz="1400" dirty="0" smtClean="0"/>
              <a:t>25/03/18</a:t>
            </a:r>
            <a:endParaRPr lang="en-US" sz="1400" dirty="0"/>
          </a:p>
        </p:txBody>
      </p:sp>
    </p:spTree>
    <p:extLst>
      <p:ext uri="{BB962C8B-B14F-4D97-AF65-F5344CB8AC3E}">
        <p14:creationId xmlns:p14="http://schemas.microsoft.com/office/powerpoint/2010/main" val="498785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11534" cy="1400530"/>
          </a:xfrm>
        </p:spPr>
        <p:txBody>
          <a:bodyPr/>
          <a:lstStyle/>
          <a:p>
            <a:r>
              <a:rPr lang="en-US" dirty="0"/>
              <a:t>Literature Review </a:t>
            </a:r>
            <a:r>
              <a:rPr lang="en-US" sz="3600" dirty="0" smtClean="0"/>
              <a:t/>
            </a:r>
            <a:br>
              <a:rPr lang="en-US" sz="3600" dirty="0" smtClean="0"/>
            </a:br>
            <a:r>
              <a:rPr lang="en-US" sz="2300" dirty="0" smtClean="0"/>
              <a:t>(Deep </a:t>
            </a:r>
            <a:r>
              <a:rPr lang="en-US" sz="2300" dirty="0"/>
              <a:t>feature Extraction and Classification of Hyperspectral Image Based on Convolutional Neural </a:t>
            </a:r>
            <a:r>
              <a:rPr lang="en-US" sz="2300" dirty="0" smtClean="0"/>
              <a:t>Network[2])</a:t>
            </a:r>
            <a:r>
              <a:rPr lang="en-US" sz="2300" dirty="0"/>
              <a:t/>
            </a:r>
            <a:br>
              <a:rPr lang="en-US" sz="2300" dirty="0"/>
            </a:br>
            <a:endParaRPr lang="en-US" sz="2300" dirty="0"/>
          </a:p>
        </p:txBody>
      </p:sp>
      <p:sp>
        <p:nvSpPr>
          <p:cNvPr id="3" name="Content Placeholder 2"/>
          <p:cNvSpPr>
            <a:spLocks noGrp="1"/>
          </p:cNvSpPr>
          <p:nvPr>
            <p:ph idx="1"/>
          </p:nvPr>
        </p:nvSpPr>
        <p:spPr>
          <a:xfrm>
            <a:off x="1080216" y="1853248"/>
            <a:ext cx="8943323" cy="4490385"/>
          </a:xfrm>
        </p:spPr>
        <p:txBody>
          <a:bodyPr>
            <a:normAutofit fontScale="92500" lnSpcReduction="20000"/>
          </a:bodyPr>
          <a:lstStyle/>
          <a:p>
            <a:pPr lvl="1"/>
            <a:r>
              <a:rPr lang="en-US" sz="2200" b="1" dirty="0" smtClean="0"/>
              <a:t>Dataset:</a:t>
            </a:r>
          </a:p>
          <a:p>
            <a:pPr lvl="2"/>
            <a:r>
              <a:rPr lang="en-US" sz="2000" dirty="0" smtClean="0"/>
              <a:t>Indian Pines Dataset</a:t>
            </a:r>
          </a:p>
          <a:p>
            <a:pPr lvl="2"/>
            <a:r>
              <a:rPr lang="en-US" sz="2000" dirty="0" smtClean="0"/>
              <a:t>University of Pavia Dataset</a:t>
            </a:r>
          </a:p>
          <a:p>
            <a:pPr lvl="2"/>
            <a:r>
              <a:rPr lang="en-US" sz="2000" dirty="0" smtClean="0"/>
              <a:t>KSC dataset</a:t>
            </a:r>
          </a:p>
          <a:p>
            <a:pPr lvl="1"/>
            <a:r>
              <a:rPr lang="en-US" sz="2200" b="1" dirty="0" smtClean="0"/>
              <a:t>Feature extraction architectures:</a:t>
            </a:r>
          </a:p>
          <a:p>
            <a:pPr lvl="2"/>
            <a:r>
              <a:rPr lang="en-US" sz="2200" dirty="0"/>
              <a:t>Spatial feature</a:t>
            </a:r>
          </a:p>
          <a:p>
            <a:pPr lvl="2"/>
            <a:r>
              <a:rPr lang="en-US" sz="2200" dirty="0"/>
              <a:t>Spectral feature</a:t>
            </a:r>
          </a:p>
          <a:p>
            <a:pPr lvl="2"/>
            <a:r>
              <a:rPr lang="en-US" sz="2200" dirty="0"/>
              <a:t>Spatial-Spectral </a:t>
            </a:r>
            <a:r>
              <a:rPr lang="en-US" sz="2200" dirty="0" smtClean="0"/>
              <a:t>feature</a:t>
            </a:r>
            <a:endParaRPr lang="en-US" sz="2200" b="1" dirty="0" smtClean="0"/>
          </a:p>
          <a:p>
            <a:pPr lvl="1"/>
            <a:r>
              <a:rPr lang="en-US" sz="2200" b="1" dirty="0" smtClean="0"/>
              <a:t>  Algorithms:</a:t>
            </a:r>
          </a:p>
          <a:p>
            <a:pPr lvl="2"/>
            <a:r>
              <a:rPr lang="en-US" sz="2000" dirty="0" smtClean="0"/>
              <a:t>CNN</a:t>
            </a:r>
          </a:p>
          <a:p>
            <a:pPr lvl="2"/>
            <a:r>
              <a:rPr lang="en-US" sz="2000" dirty="0" smtClean="0"/>
              <a:t>L2 regularization</a:t>
            </a:r>
          </a:p>
          <a:p>
            <a:pPr lvl="2"/>
            <a:r>
              <a:rPr lang="en-US" sz="2000" dirty="0" smtClean="0"/>
              <a:t>Logistic Regression</a:t>
            </a:r>
          </a:p>
          <a:p>
            <a:pPr marL="2286000" lvl="5" indent="0">
              <a:buNone/>
            </a:pPr>
            <a:endParaRPr lang="en-US" sz="2000" dirty="0" smtClean="0"/>
          </a:p>
        </p:txBody>
      </p:sp>
      <p:sp>
        <p:nvSpPr>
          <p:cNvPr id="5" name="Slide Number Placeholder 4"/>
          <p:cNvSpPr>
            <a:spLocks noGrp="1"/>
          </p:cNvSpPr>
          <p:nvPr>
            <p:ph type="sldNum" sz="quarter" idx="12"/>
          </p:nvPr>
        </p:nvSpPr>
        <p:spPr/>
        <p:txBody>
          <a:bodyPr/>
          <a:lstStyle/>
          <a:p>
            <a:fld id="{731D6401-3EBE-458B-B16E-FC392B106175}" type="slidenum">
              <a:rPr lang="en-US" smtClean="0"/>
              <a:t>9</a:t>
            </a:fld>
            <a:endParaRPr lang="en-US"/>
          </a:p>
        </p:txBody>
      </p:sp>
      <p:sp>
        <p:nvSpPr>
          <p:cNvPr id="9" name="TextBox 8"/>
          <p:cNvSpPr txBox="1"/>
          <p:nvPr/>
        </p:nvSpPr>
        <p:spPr>
          <a:xfrm>
            <a:off x="972353" y="6402287"/>
            <a:ext cx="10187190" cy="307777"/>
          </a:xfrm>
          <a:prstGeom prst="rect">
            <a:avLst/>
          </a:prstGeom>
          <a:noFill/>
        </p:spPr>
        <p:txBody>
          <a:bodyPr wrap="square" rtlCol="0">
            <a:spAutoFit/>
          </a:bodyPr>
          <a:lstStyle/>
          <a:p>
            <a:pPr algn="ctr"/>
            <a:r>
              <a:rPr lang="en-US" sz="1400" b="1" dirty="0"/>
              <a:t>Special-Spectral Feature Extraction for Hyperspectral Image Classification Based on Convolutional Neural Network </a:t>
            </a:r>
          </a:p>
        </p:txBody>
      </p:sp>
      <p:sp>
        <p:nvSpPr>
          <p:cNvPr id="7" name="TextBox 6"/>
          <p:cNvSpPr txBox="1"/>
          <p:nvPr/>
        </p:nvSpPr>
        <p:spPr>
          <a:xfrm>
            <a:off x="141666" y="6094511"/>
            <a:ext cx="1223493" cy="307777"/>
          </a:xfrm>
          <a:prstGeom prst="rect">
            <a:avLst/>
          </a:prstGeom>
          <a:noFill/>
        </p:spPr>
        <p:txBody>
          <a:bodyPr wrap="square" rtlCol="0">
            <a:spAutoFit/>
          </a:bodyPr>
          <a:lstStyle/>
          <a:p>
            <a:r>
              <a:rPr lang="en-US" sz="1400" dirty="0" smtClean="0"/>
              <a:t>25/03/18</a:t>
            </a:r>
            <a:endParaRPr lang="en-US" sz="1400" dirty="0"/>
          </a:p>
        </p:txBody>
      </p:sp>
    </p:spTree>
    <p:extLst>
      <p:ext uri="{BB962C8B-B14F-4D97-AF65-F5344CB8AC3E}">
        <p14:creationId xmlns:p14="http://schemas.microsoft.com/office/powerpoint/2010/main" val="18304412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1594</TotalTime>
  <Words>1490</Words>
  <Application>Microsoft Office PowerPoint</Application>
  <PresentationFormat>Widescreen</PresentationFormat>
  <Paragraphs>266</Paragraphs>
  <Slides>25</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Cambria</vt:lpstr>
      <vt:lpstr>Wingdings 3</vt:lpstr>
      <vt:lpstr>Ion</vt:lpstr>
      <vt:lpstr>Tentative title: Special-Spectral Feature Extraction Based on Convolutional Neural Network for Hyperspectral Image Classification </vt:lpstr>
      <vt:lpstr>Outline</vt:lpstr>
      <vt:lpstr>Introduction</vt:lpstr>
      <vt:lpstr>Motivation</vt:lpstr>
      <vt:lpstr>Objectives</vt:lpstr>
      <vt:lpstr>Literature Review outline</vt:lpstr>
      <vt:lpstr>Hyperspectral Image</vt:lpstr>
      <vt:lpstr>Feature extraction</vt:lpstr>
      <vt:lpstr>Literature Review  (Deep feature Extraction and Classification of Hyperspectral Image Based on Convolutional Neural Network[2]) </vt:lpstr>
      <vt:lpstr>Literature Review ( Spectral–Spatial Feature Extraction for Hyperspectral Image Classification: A Dimension Reduction and Deep Learning Approach[3])</vt:lpstr>
      <vt:lpstr>Literature Review ( Spectral–Spatial Feature Extraction for Hyperspectral Image Classification: A Dimension Reduction and Deep Learning Approach[3])</vt:lpstr>
      <vt:lpstr>Literature Review ( Spectral–Spatial Feature Extraction for Hyperspectral Image Classification: A Dimension Reduction and Deep Learning Approach[3])</vt:lpstr>
      <vt:lpstr>Proposed Method</vt:lpstr>
      <vt:lpstr>Available Dataset[4][5]</vt:lpstr>
      <vt:lpstr>Principal Component Analysis</vt:lpstr>
      <vt:lpstr>Principal Component Analysis (Contd.)</vt:lpstr>
      <vt:lpstr>Principal Component Analysis (Contd.)</vt:lpstr>
      <vt:lpstr>Convolutional Neural Network</vt:lpstr>
      <vt:lpstr>Implementation of PCA (Washington DC Shopping Mall dataset[5])</vt:lpstr>
      <vt:lpstr>Conclusion</vt:lpstr>
      <vt:lpstr>Future works</vt:lpstr>
      <vt:lpstr>References</vt:lpstr>
      <vt:lpstr>References</vt:lpstr>
      <vt:lpstr>References</vt:lpstr>
      <vt:lpstr>Thank You Any 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Special-Spectral Feature Extraction and Classification Based on Convolutional Neural Network</dc:title>
  <dc:creator>Hasin_rehana</dc:creator>
  <cp:lastModifiedBy>Hasin_rehana</cp:lastModifiedBy>
  <cp:revision>131</cp:revision>
  <dcterms:created xsi:type="dcterms:W3CDTF">2018-03-19T13:04:29Z</dcterms:created>
  <dcterms:modified xsi:type="dcterms:W3CDTF">2018-03-22T20:39:47Z</dcterms:modified>
</cp:coreProperties>
</file>