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78" r:id="rId9"/>
    <p:sldId id="268" r:id="rId10"/>
    <p:sldId id="276" r:id="rId11"/>
    <p:sldId id="269" r:id="rId12"/>
    <p:sldId id="279" r:id="rId13"/>
    <p:sldId id="277" r:id="rId14"/>
    <p:sldId id="270" r:id="rId15"/>
    <p:sldId id="280" r:id="rId16"/>
    <p:sldId id="281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4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2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927330-D087-448E-A05D-FFAECD0987CA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018E68-26D9-4B73-BA2F-79CDDFB19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11194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Tentative Title: A Comparative Analysis Of Different Machine Learning Approaches In Sentiment Analysis And Opinion 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13113"/>
            <a:ext cx="5181600" cy="39638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Presented By:</a:t>
            </a:r>
            <a:br>
              <a:rPr lang="en-US" dirty="0" smtClean="0"/>
            </a:br>
            <a:r>
              <a:rPr lang="en-US" dirty="0" err="1" smtClean="0"/>
              <a:t>Tanha</a:t>
            </a:r>
            <a:r>
              <a:rPr lang="en-US" dirty="0" smtClean="0"/>
              <a:t> </a:t>
            </a:r>
            <a:r>
              <a:rPr lang="en-US" dirty="0" err="1" smtClean="0"/>
              <a:t>Tahseen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Roll: 1503021</a:t>
            </a:r>
            <a:br>
              <a:rPr lang="en-US" dirty="0" smtClean="0"/>
            </a:br>
            <a:r>
              <a:rPr lang="en-US" dirty="0" smtClean="0"/>
              <a:t>Department Of CSE,</a:t>
            </a:r>
            <a:br>
              <a:rPr lang="en-US" dirty="0" smtClean="0"/>
            </a:br>
            <a:r>
              <a:rPr lang="en-US" dirty="0" smtClean="0"/>
              <a:t>RUET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13113"/>
            <a:ext cx="5181600" cy="3963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Supervised By:</a:t>
            </a:r>
            <a:br>
              <a:rPr lang="en-US" dirty="0" smtClean="0"/>
            </a:br>
            <a:r>
              <a:rPr lang="en-US" dirty="0" smtClean="0"/>
              <a:t>Dr. Mir Md. Jahangir </a:t>
            </a:r>
            <a:r>
              <a:rPr lang="en-US" dirty="0" err="1" smtClean="0"/>
              <a:t>Kabir</a:t>
            </a:r>
            <a:r>
              <a:rPr lang="en-US" dirty="0" smtClean="0"/>
              <a:t>                                                                                    Professor                                                                                         Department Of CSE,                                                                                              RUET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61" y="656822"/>
            <a:ext cx="10735614" cy="10303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79" y="2524259"/>
            <a:ext cx="10625607" cy="4134117"/>
          </a:xfrm>
        </p:spPr>
        <p:txBody>
          <a:bodyPr/>
          <a:lstStyle/>
          <a:p>
            <a:r>
              <a:rPr lang="en-US" sz="2400" u="sng" dirty="0" smtClean="0"/>
              <a:t>Maximum Entropy Classification:</a:t>
            </a:r>
            <a:br>
              <a:rPr lang="en-US" sz="2400" u="sng" dirty="0" smtClean="0"/>
            </a:br>
            <a:endParaRPr lang="en-US" sz="2400" u="sng" dirty="0" smtClean="0"/>
          </a:p>
          <a:p>
            <a:r>
              <a:rPr lang="en-US" sz="2400" dirty="0"/>
              <a:t>Nigam, John, and McCallum [26] made a comparative accuracy of Maximum Entropy with Naïve Bayes and showed that ME sometimes performs better based on feature selection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But the drawback of Maximum Entropy technique is, it requires more time than the other approaches for training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31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1"/>
            <a:ext cx="10825766" cy="22538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2627290"/>
            <a:ext cx="10386811" cy="3837904"/>
          </a:xfrm>
        </p:spPr>
        <p:txBody>
          <a:bodyPr>
            <a:normAutofit fontScale="92500" lnSpcReduction="10000"/>
          </a:bodyPr>
          <a:lstStyle/>
          <a:p>
            <a:r>
              <a:rPr lang="en-US" sz="2600" u="sng" dirty="0" smtClean="0"/>
              <a:t>Support Vector Machine(SVM):</a:t>
            </a:r>
          </a:p>
          <a:p>
            <a:r>
              <a:rPr lang="en-US" sz="2400" dirty="0" smtClean="0"/>
              <a:t>The main concept </a:t>
            </a:r>
            <a:r>
              <a:rPr lang="en-US" sz="2400" dirty="0"/>
              <a:t>of SVM is to construct a linear separator in a hyperplane that can </a:t>
            </a:r>
            <a:r>
              <a:rPr lang="en-US" sz="2400" dirty="0" smtClean="0"/>
              <a:t>best separate the input data into different classes.</a:t>
            </a:r>
          </a:p>
          <a:p>
            <a:r>
              <a:rPr lang="en-US" sz="2400" dirty="0" smtClean="0"/>
              <a:t>The hyperplane is </a:t>
            </a:r>
            <a:r>
              <a:rPr lang="en-US" sz="2400" dirty="0"/>
              <a:t>learned by using an optimization procedure in training data. </a:t>
            </a:r>
            <a:endParaRPr lang="en-US" sz="2400" dirty="0" smtClean="0"/>
          </a:p>
          <a:p>
            <a:r>
              <a:rPr lang="en-US" sz="2400" dirty="0"/>
              <a:t>After that, the largest margin is selected in the hyperplane so that it can </a:t>
            </a:r>
            <a:r>
              <a:rPr lang="en-US" sz="2400" dirty="0" smtClean="0"/>
              <a:t>optimally separate dataset into classes[27].</a:t>
            </a:r>
          </a:p>
          <a:p>
            <a:r>
              <a:rPr lang="en-US" sz="2400" dirty="0" smtClean="0"/>
              <a:t>For input vector x, weight vector w and bias b, the linear separator can be defined as,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42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8" y="916444"/>
            <a:ext cx="8989453" cy="386366"/>
          </a:xfrm>
        </p:spPr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8" y="2511380"/>
            <a:ext cx="9478336" cy="3508420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Support Vector </a:t>
            </a:r>
            <a:r>
              <a:rPr lang="en-US" sz="2400" u="sng" dirty="0" err="1" smtClean="0"/>
              <a:t>Machie</a:t>
            </a:r>
            <a:r>
              <a:rPr lang="en-US" sz="2400" u="sng" dirty="0" smtClean="0"/>
              <a:t>(SVM):</a:t>
            </a:r>
          </a:p>
          <a:p>
            <a:r>
              <a:rPr lang="en-US" sz="2400" dirty="0"/>
              <a:t>For input vector x, weight vector w and bias b, the linear separator can be defined as,</a:t>
            </a:r>
          </a:p>
          <a:p>
            <a:pPr marL="0" indent="0">
              <a:buNone/>
            </a:pP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68" y="3719950"/>
            <a:ext cx="7529213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9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708339"/>
            <a:ext cx="11204619" cy="8886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627290"/>
            <a:ext cx="10515600" cy="3284112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Support Vector Machine(SVM):</a:t>
            </a:r>
          </a:p>
          <a:p>
            <a:r>
              <a:rPr lang="en-US" sz="2400" dirty="0" smtClean="0"/>
              <a:t>SVM </a:t>
            </a:r>
            <a:r>
              <a:rPr lang="en-US" sz="2400" dirty="0"/>
              <a:t>is </a:t>
            </a:r>
            <a:r>
              <a:rPr lang="en-US" sz="2400" dirty="0" smtClean="0"/>
              <a:t>well </a:t>
            </a:r>
            <a:r>
              <a:rPr lang="en-US" sz="2400" dirty="0"/>
              <a:t>suited for sentiment analysis because of the nature of the text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As most of the text is linearly separable, it shows very good </a:t>
            </a:r>
            <a:r>
              <a:rPr lang="en-US" sz="2400" dirty="0" smtClean="0"/>
              <a:t>performance on sentiment analysis[30].</a:t>
            </a:r>
          </a:p>
          <a:p>
            <a:r>
              <a:rPr lang="en-US" sz="2400" dirty="0" smtClean="0"/>
              <a:t>But SVM is computationally expensive and a very slow process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74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708338"/>
            <a:ext cx="10903039" cy="9787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627289"/>
            <a:ext cx="10515600" cy="4134119"/>
          </a:xfrm>
        </p:spPr>
        <p:txBody>
          <a:bodyPr/>
          <a:lstStyle/>
          <a:p>
            <a:r>
              <a:rPr lang="en-US" sz="2400" u="sng" dirty="0" smtClean="0"/>
              <a:t>Decision Tree Classifier:</a:t>
            </a:r>
          </a:p>
          <a:p>
            <a:r>
              <a:rPr lang="en-US" sz="2400" dirty="0" smtClean="0"/>
              <a:t>To construct the tree structure </a:t>
            </a:r>
            <a:r>
              <a:rPr lang="en-US" sz="2400" dirty="0"/>
              <a:t>and for classification, the value of each variable is calculated. </a:t>
            </a:r>
            <a:endParaRPr lang="en-US" sz="2400" dirty="0" smtClean="0"/>
          </a:p>
          <a:p>
            <a:r>
              <a:rPr lang="en-US" sz="2400" dirty="0"/>
              <a:t>To measure the level of uncertainty of an element, Entropy can be used</a:t>
            </a:r>
            <a:r>
              <a:rPr lang="en-US" sz="2400" dirty="0" smtClean="0"/>
              <a:t>. For probability pi of any class p, Entropy can be mathematically represented as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69" y="5306096"/>
            <a:ext cx="4314422" cy="11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0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901521"/>
            <a:ext cx="8757635" cy="373488"/>
          </a:xfrm>
        </p:spPr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68" y="2487590"/>
            <a:ext cx="8825659" cy="3416300"/>
          </a:xfrm>
        </p:spPr>
        <p:txBody>
          <a:bodyPr/>
          <a:lstStyle/>
          <a:p>
            <a:r>
              <a:rPr lang="en-US" sz="2400" dirty="0" smtClean="0"/>
              <a:t>For </a:t>
            </a:r>
            <a:r>
              <a:rPr lang="en-US" sz="2400" dirty="0" err="1" smtClean="0"/>
              <a:t>classification,the</a:t>
            </a:r>
            <a:r>
              <a:rPr lang="en-US" sz="2400" dirty="0" smtClean="0"/>
              <a:t> best attribute is selected and data is split recursively until the nodes reach the minimum value[40].</a:t>
            </a:r>
          </a:p>
          <a:p>
            <a:r>
              <a:rPr lang="en-US" sz="2400" dirty="0" smtClean="0"/>
              <a:t>Based on Entropy </a:t>
            </a:r>
            <a:r>
              <a:rPr lang="en-US" sz="2400" dirty="0" err="1" smtClean="0"/>
              <a:t>E,the</a:t>
            </a:r>
            <a:r>
              <a:rPr lang="en-US" sz="2400" dirty="0" smtClean="0"/>
              <a:t> classes are divided into multiple branches measuring Information Gain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80" y="4726276"/>
            <a:ext cx="3464417" cy="7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837126"/>
            <a:ext cx="8268236" cy="515155"/>
          </a:xfrm>
        </p:spPr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40" y="2434107"/>
            <a:ext cx="9516973" cy="35856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Tree algorithm is rarely used for sentiment classification</a:t>
            </a:r>
            <a:r>
              <a:rPr lang="en-US" sz="2400" dirty="0"/>
              <a:t>. It works fine for smaller dimension space to preserve the </a:t>
            </a:r>
            <a:r>
              <a:rPr lang="en-US" sz="2400" dirty="0" smtClean="0"/>
              <a:t>semantics.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37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8" y="824247"/>
            <a:ext cx="10722735" cy="55379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Challenges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2" y="2640169"/>
            <a:ext cx="10490915" cy="36687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Domain </a:t>
            </a:r>
            <a:r>
              <a:rPr lang="en-US" sz="2400" dirty="0" err="1" smtClean="0"/>
              <a:t>specifity</a:t>
            </a:r>
            <a:r>
              <a:rPr lang="en-US" sz="2400" dirty="0" smtClean="0"/>
              <a:t> problem: Machine learning approaches work better within specific domains.</a:t>
            </a:r>
          </a:p>
          <a:p>
            <a:r>
              <a:rPr lang="en-US" sz="2400" dirty="0" smtClean="0"/>
              <a:t>Determination of the polarity of a text with overlapping and mixed sentiment. </a:t>
            </a:r>
            <a:r>
              <a:rPr lang="en-US" sz="2400" dirty="0" err="1" smtClean="0"/>
              <a:t>i.e,sarcasm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50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699976"/>
            <a:ext cx="10812887" cy="7682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Research Objectives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498501"/>
            <a:ext cx="10605752" cy="30989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know about the unigram, bigram and n-grams</a:t>
            </a:r>
          </a:p>
          <a:p>
            <a:r>
              <a:rPr lang="en-US" sz="2400" dirty="0" smtClean="0"/>
              <a:t>To combine the n-grams with the algorithms appropriately </a:t>
            </a:r>
          </a:p>
        </p:txBody>
      </p:sp>
    </p:spTree>
    <p:extLst>
      <p:ext uri="{BB962C8B-B14F-4D97-AF65-F5344CB8AC3E}">
        <p14:creationId xmlns:p14="http://schemas.microsoft.com/office/powerpoint/2010/main" val="73830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592429"/>
            <a:ext cx="10903039" cy="1056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Future 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485622"/>
            <a:ext cx="10529552" cy="29217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Polarity Classification From Overlapping and Mixed Sentiments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0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26" y="436760"/>
            <a:ext cx="10671220" cy="1458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2451651"/>
            <a:ext cx="10889974" cy="37253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Related Work</a:t>
            </a:r>
          </a:p>
          <a:p>
            <a:r>
              <a:rPr lang="en-US" sz="2400" dirty="0" smtClean="0"/>
              <a:t>Methodology</a:t>
            </a:r>
          </a:p>
          <a:p>
            <a:r>
              <a:rPr lang="en-US" sz="2400" dirty="0" smtClean="0"/>
              <a:t>Challenges</a:t>
            </a:r>
          </a:p>
          <a:p>
            <a:r>
              <a:rPr lang="en-US" sz="2400" dirty="0" smtClean="0"/>
              <a:t>Research Objectives </a:t>
            </a:r>
          </a:p>
          <a:p>
            <a:r>
              <a:rPr lang="en-US" sz="2400" dirty="0" smtClean="0"/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284190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515155"/>
            <a:ext cx="10890161" cy="11719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Bibliography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2653047"/>
            <a:ext cx="10928797" cy="3514213"/>
          </a:xfrm>
        </p:spPr>
        <p:txBody>
          <a:bodyPr>
            <a:normAutofit/>
          </a:bodyPr>
          <a:lstStyle/>
          <a:p>
            <a:r>
              <a:rPr lang="en-US" sz="2400" dirty="0"/>
              <a:t>[1] Monika </a:t>
            </a:r>
            <a:r>
              <a:rPr lang="en-US" sz="2400" dirty="0" err="1"/>
              <a:t>Kabir</a:t>
            </a:r>
            <a:r>
              <a:rPr lang="en-US" sz="2400" dirty="0"/>
              <a:t>, Mir Md. Jahangir </a:t>
            </a:r>
            <a:r>
              <a:rPr lang="en-US" sz="2400" dirty="0" err="1"/>
              <a:t>Kabir</a:t>
            </a:r>
            <a:r>
              <a:rPr lang="en-US" sz="2400" dirty="0"/>
              <a:t>, </a:t>
            </a:r>
            <a:r>
              <a:rPr lang="en-US" sz="2400" dirty="0" err="1"/>
              <a:t>Shuxiang</a:t>
            </a:r>
            <a:r>
              <a:rPr lang="en-US" sz="2400" dirty="0"/>
              <a:t> Xu &amp; </a:t>
            </a:r>
            <a:r>
              <a:rPr lang="en-US" sz="2400" dirty="0" err="1"/>
              <a:t>Bodrunnessa</a:t>
            </a:r>
            <a:r>
              <a:rPr lang="en-US" sz="2400" dirty="0"/>
              <a:t> </a:t>
            </a:r>
            <a:r>
              <a:rPr lang="en-US" sz="2400" dirty="0" err="1"/>
              <a:t>Badhon</a:t>
            </a:r>
            <a:r>
              <a:rPr lang="en-US" sz="2400" dirty="0"/>
              <a:t>. An empirical research on sentiment analysis using machine learning approaches , 24 Jul 2019.</a:t>
            </a:r>
          </a:p>
        </p:txBody>
      </p:sp>
    </p:spTree>
    <p:extLst>
      <p:ext uri="{BB962C8B-B14F-4D97-AF65-F5344CB8AC3E}">
        <p14:creationId xmlns:p14="http://schemas.microsoft.com/office/powerpoint/2010/main" val="92330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86" y="901521"/>
            <a:ext cx="10515600" cy="50227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Bibliography (</a:t>
            </a:r>
            <a:r>
              <a:rPr lang="en-US" sz="3200" dirty="0" err="1" smtClean="0"/>
              <a:t>con’d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786" y="2395470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-1"/>
            <a:ext cx="10836964" cy="21866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6" y="2438400"/>
            <a:ext cx="10449406" cy="3205489"/>
          </a:xfrm>
        </p:spPr>
        <p:txBody>
          <a:bodyPr>
            <a:noAutofit/>
          </a:bodyPr>
          <a:lstStyle/>
          <a:p>
            <a:r>
              <a:rPr lang="en-US" sz="2400" dirty="0"/>
              <a:t>There has been an increased interest in the detection and classification of sentiment and opinion from text data in recent years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Types of classification:</a:t>
            </a:r>
          </a:p>
          <a:p>
            <a:r>
              <a:rPr lang="en-US" sz="2400" dirty="0" smtClean="0"/>
              <a:t>Polarity classification, </a:t>
            </a:r>
            <a:r>
              <a:rPr lang="en-US" sz="2400" dirty="0" err="1" smtClean="0"/>
              <a:t>i.e</a:t>
            </a:r>
            <a:r>
              <a:rPr lang="en-US" sz="2400" dirty="0" smtClean="0"/>
              <a:t>, positive or negative</a:t>
            </a:r>
          </a:p>
          <a:p>
            <a:r>
              <a:rPr lang="en-US" sz="2400" dirty="0" smtClean="0"/>
              <a:t>Multi-label classification, </a:t>
            </a:r>
            <a:r>
              <a:rPr lang="en-US" sz="2400" dirty="0" err="1" smtClean="0"/>
              <a:t>i.e</a:t>
            </a:r>
            <a:r>
              <a:rPr lang="en-US" sz="2400" dirty="0" smtClean="0"/>
              <a:t>, </a:t>
            </a:r>
            <a:r>
              <a:rPr lang="en-US" sz="2400" dirty="0" err="1" smtClean="0"/>
              <a:t>happiness,sadness,anxiety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Only polarity classification will be covered </a:t>
            </a:r>
          </a:p>
        </p:txBody>
      </p:sp>
    </p:spTree>
    <p:extLst>
      <p:ext uri="{BB962C8B-B14F-4D97-AF65-F5344CB8AC3E}">
        <p14:creationId xmlns:p14="http://schemas.microsoft.com/office/powerpoint/2010/main" val="301554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02" y="702366"/>
            <a:ext cx="11031828" cy="7984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2557669"/>
            <a:ext cx="10373746" cy="270489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Traditional approaches:</a:t>
            </a:r>
          </a:p>
          <a:p>
            <a:endParaRPr lang="en-US" sz="2400" dirty="0" smtClean="0"/>
          </a:p>
          <a:p>
            <a:r>
              <a:rPr lang="en-US" sz="2400" dirty="0" smtClean="0"/>
              <a:t>Lexicon Based: Robust across domains and texts. </a:t>
            </a:r>
            <a:endParaRPr lang="en-US" sz="2400" dirty="0"/>
          </a:p>
          <a:p>
            <a:r>
              <a:rPr lang="en-US" sz="2400" dirty="0" smtClean="0"/>
              <a:t>Machine-learning: Domain specific</a:t>
            </a:r>
            <a:endParaRPr lang="en-US" sz="2400" dirty="0"/>
          </a:p>
          <a:p>
            <a:r>
              <a:rPr lang="en-US" sz="2400" dirty="0" smtClean="0"/>
              <a:t>Hybrid: A combination of lexicon and machine-learning approach. Shows better accuracy than a single machine learning approach.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21" y="746974"/>
            <a:ext cx="11006070" cy="875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Related Work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20" y="24293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hybrid approach was proposed by </a:t>
            </a:r>
            <a:r>
              <a:rPr lang="en-US" sz="2400" dirty="0" err="1" smtClean="0"/>
              <a:t>Zhangetal</a:t>
            </a:r>
            <a:r>
              <a:rPr lang="en-US" sz="2400" dirty="0" smtClean="0"/>
              <a:t>[10</a:t>
            </a:r>
            <a:r>
              <a:rPr lang="en-US" sz="2400" dirty="0"/>
              <a:t>] for sentiment analysis by combining both lexicon and learning </a:t>
            </a:r>
            <a:r>
              <a:rPr lang="en-US" sz="2400" dirty="0" smtClean="0"/>
              <a:t>based approaches and implemented on </a:t>
            </a:r>
            <a:r>
              <a:rPr lang="en-US" sz="2400" dirty="0" err="1" smtClean="0"/>
              <a:t>Twitterdata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Not only supervised </a:t>
            </a:r>
            <a:r>
              <a:rPr lang="en-US" sz="2400" dirty="0"/>
              <a:t>techniques but also unsupervised techniques can achieve a </a:t>
            </a:r>
            <a:r>
              <a:rPr lang="en-US" sz="2400" dirty="0" smtClean="0"/>
              <a:t>good accuracy which was presented </a:t>
            </a:r>
            <a:r>
              <a:rPr lang="en-US" sz="2400" dirty="0" err="1" smtClean="0"/>
              <a:t>byTurney</a:t>
            </a:r>
            <a:r>
              <a:rPr lang="en-US" sz="2400" dirty="0" smtClean="0"/>
              <a:t>[11].</a:t>
            </a:r>
          </a:p>
          <a:p>
            <a:r>
              <a:rPr lang="en-US" sz="2400" dirty="0" smtClean="0"/>
              <a:t>Dave, Lawrence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Pennock</a:t>
            </a:r>
            <a:r>
              <a:rPr lang="en-US" sz="2400" dirty="0" smtClean="0"/>
              <a:t>[12] designed a model of semantic orientation for positive </a:t>
            </a:r>
            <a:r>
              <a:rPr lang="en-US" sz="2400" dirty="0"/>
              <a:t>and negative words with scoring which is used to classify the </a:t>
            </a:r>
            <a:r>
              <a:rPr lang="en-US" sz="2400" dirty="0" smtClean="0"/>
              <a:t>review data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151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6" y="914400"/>
            <a:ext cx="11018950" cy="50227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Related 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2468025"/>
            <a:ext cx="106315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Hu and Liu [13] presented a feature based summarization to determine the polarity of the review data. They used data mining and natural language processing techniques for identifying, summarizing and classifying the data as positive or </a:t>
            </a:r>
            <a:r>
              <a:rPr lang="en-US" sz="2400" dirty="0" smtClean="0"/>
              <a:t>negative.</a:t>
            </a:r>
          </a:p>
          <a:p>
            <a:r>
              <a:rPr lang="en-US" sz="2400" dirty="0" smtClean="0"/>
              <a:t>A lexicon-based approach was also studied by </a:t>
            </a:r>
            <a:r>
              <a:rPr lang="en-US" sz="2400" dirty="0" err="1" smtClean="0"/>
              <a:t>Taboadaetal</a:t>
            </a:r>
            <a:r>
              <a:rPr lang="en-US" sz="2400" dirty="0"/>
              <a:t>. [7] in which dictionaries of words annotated with their semantic </a:t>
            </a:r>
            <a:r>
              <a:rPr lang="en-US" sz="2400" dirty="0" smtClean="0"/>
              <a:t>orientation</a:t>
            </a:r>
          </a:p>
          <a:p>
            <a:r>
              <a:rPr lang="en-US" sz="2400" dirty="0"/>
              <a:t>An unsupervised hierarchical Bayesian model was proposed by Lin and He [14]. </a:t>
            </a:r>
          </a:p>
        </p:txBody>
      </p:sp>
    </p:spTree>
    <p:extLst>
      <p:ext uri="{BB962C8B-B14F-4D97-AF65-F5344CB8AC3E}">
        <p14:creationId xmlns:p14="http://schemas.microsoft.com/office/powerpoint/2010/main" val="419192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681904"/>
            <a:ext cx="11006070" cy="10431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2292439"/>
            <a:ext cx="10425448" cy="3102088"/>
          </a:xfrm>
        </p:spPr>
        <p:txBody>
          <a:bodyPr/>
          <a:lstStyle/>
          <a:p>
            <a:r>
              <a:rPr lang="en-US" sz="2400" u="sng" dirty="0" smtClean="0"/>
              <a:t>Naïve Bayes Classifier:</a:t>
            </a:r>
          </a:p>
          <a:p>
            <a:r>
              <a:rPr lang="en-US" sz="2400" dirty="0"/>
              <a:t>We derive the Naive Bayes (NB) classiﬁer by ﬁrst observing that by Bayes’ rule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</a:t>
            </a:r>
            <a:br>
              <a:rPr lang="en-US" sz="2400" dirty="0" smtClean="0"/>
            </a:br>
            <a:r>
              <a:rPr lang="en-US" u="sng" dirty="0" smtClean="0"/>
              <a:t> 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2400" dirty="0" smtClean="0"/>
              <a:t>   where </a:t>
            </a:r>
            <a:r>
              <a:rPr lang="en-US" sz="2400" dirty="0"/>
              <a:t>P(d) plays no role in selecting c∗.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099" y="3427133"/>
            <a:ext cx="3853494" cy="11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3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605307"/>
            <a:ext cx="10515600" cy="11333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2627290"/>
            <a:ext cx="10413642" cy="2738304"/>
          </a:xfrm>
        </p:spPr>
        <p:txBody>
          <a:bodyPr>
            <a:normAutofit fontScale="85000" lnSpcReduction="20000"/>
          </a:bodyPr>
          <a:lstStyle/>
          <a:p>
            <a:r>
              <a:rPr lang="en-US" sz="2800" u="sng" dirty="0" smtClean="0"/>
              <a:t>Naïve Bayes Classifier:</a:t>
            </a:r>
          </a:p>
          <a:p>
            <a:r>
              <a:rPr lang="en-US" sz="2400" dirty="0"/>
              <a:t>To estimate the term P(d | c), Naive Bayes decomposes it by assuming the </a:t>
            </a:r>
            <a:r>
              <a:rPr lang="en-US" sz="2400" dirty="0" err="1"/>
              <a:t>fi’s</a:t>
            </a:r>
            <a:r>
              <a:rPr lang="en-US" sz="2400" dirty="0"/>
              <a:t> are conditionally independent </a:t>
            </a:r>
            <a:r>
              <a:rPr lang="en-US" sz="2400" dirty="0" smtClean="0"/>
              <a:t>given d’s </a:t>
            </a:r>
            <a:r>
              <a:rPr lang="en-US" sz="2400" dirty="0"/>
              <a:t>class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training </a:t>
            </a:r>
            <a:r>
              <a:rPr lang="en-US" sz="2400" dirty="0"/>
              <a:t>method consists of relative-frequency estimation of P(c) and P(fi | c), using add-one smoothing.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09" y="3601221"/>
            <a:ext cx="5917510" cy="10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708339"/>
            <a:ext cx="10941676" cy="9659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Methodologies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2678806"/>
            <a:ext cx="10748492" cy="3498156"/>
          </a:xfrm>
        </p:spPr>
        <p:txBody>
          <a:bodyPr>
            <a:normAutofit fontScale="85000" lnSpcReduction="20000"/>
          </a:bodyPr>
          <a:lstStyle/>
          <a:p>
            <a:r>
              <a:rPr lang="en-US" sz="2600" u="sng" dirty="0" smtClean="0"/>
              <a:t>Maximum Entropy Classification</a:t>
            </a:r>
          </a:p>
          <a:p>
            <a:r>
              <a:rPr lang="en-US" sz="2400" dirty="0"/>
              <a:t>The Maximum Entropy classification requires a set of features where each feature defines a class. For instance, in the review text documents, words can be considered as features that belong to the </a:t>
            </a:r>
            <a:r>
              <a:rPr lang="en-US" sz="2400" dirty="0" smtClean="0"/>
              <a:t>documents in that class.</a:t>
            </a:r>
          </a:p>
          <a:p>
            <a:r>
              <a:rPr lang="en-US" sz="2400" dirty="0" smtClean="0"/>
              <a:t>A feature f is a binary function that maps to </a:t>
            </a:r>
            <a:r>
              <a:rPr lang="en-US" sz="2400" dirty="0"/>
              <a:t>‘1</a:t>
            </a:r>
            <a:r>
              <a:rPr lang="en-US" sz="2400" dirty="0" smtClean="0"/>
              <a:t>’ if a document belonging to a category contains the feature(word). For class c, dataset d and weighting vector w, this model can be represented as,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424" y="5042181"/>
            <a:ext cx="3549236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8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789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Tentative Title: A Comparative Analysis Of Different Machine Learning Approaches In Sentiment Analysis And Opinion Mining </vt:lpstr>
      <vt:lpstr>Outline</vt:lpstr>
      <vt:lpstr>Introduction</vt:lpstr>
      <vt:lpstr>Introduction</vt:lpstr>
      <vt:lpstr>Related Work</vt:lpstr>
      <vt:lpstr>Related Work</vt:lpstr>
      <vt:lpstr>Methodologies</vt:lpstr>
      <vt:lpstr>Methodologies</vt:lpstr>
      <vt:lpstr>Methodologies</vt:lpstr>
      <vt:lpstr>Methodologies</vt:lpstr>
      <vt:lpstr>Methodologies</vt:lpstr>
      <vt:lpstr>Methodologies</vt:lpstr>
      <vt:lpstr>Methodologies</vt:lpstr>
      <vt:lpstr>Methodologies</vt:lpstr>
      <vt:lpstr>Methodologies</vt:lpstr>
      <vt:lpstr>Methodologies</vt:lpstr>
      <vt:lpstr>Challenges</vt:lpstr>
      <vt:lpstr>Research Objectives</vt:lpstr>
      <vt:lpstr>Future Work</vt:lpstr>
      <vt:lpstr>Bibliography </vt:lpstr>
      <vt:lpstr>Bibliography (con’d)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Tentative Title:</dc:title>
  <dc:creator>User</dc:creator>
  <cp:lastModifiedBy>User</cp:lastModifiedBy>
  <cp:revision>24</cp:revision>
  <dcterms:created xsi:type="dcterms:W3CDTF">2020-01-25T19:50:29Z</dcterms:created>
  <dcterms:modified xsi:type="dcterms:W3CDTF">2020-01-26T15:31:04Z</dcterms:modified>
</cp:coreProperties>
</file>