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84" r:id="rId3"/>
    <p:sldId id="286" r:id="rId4"/>
    <p:sldId id="287" r:id="rId5"/>
    <p:sldId id="288" r:id="rId6"/>
    <p:sldId id="261" r:id="rId7"/>
    <p:sldId id="260" r:id="rId8"/>
    <p:sldId id="289" r:id="rId9"/>
    <p:sldId id="265" r:id="rId10"/>
    <p:sldId id="259" r:id="rId11"/>
    <p:sldId id="290" r:id="rId12"/>
    <p:sldId id="291" r:id="rId13"/>
    <p:sldId id="276" r:id="rId14"/>
    <p:sldId id="283" r:id="rId15"/>
    <p:sldId id="293" r:id="rId16"/>
    <p:sldId id="292" r:id="rId17"/>
    <p:sldId id="263" r:id="rId18"/>
    <p:sldId id="294" r:id="rId19"/>
    <p:sldId id="295" r:id="rId20"/>
    <p:sldId id="296" r:id="rId21"/>
    <p:sldId id="278" r:id="rId22"/>
    <p:sldId id="297" r:id="rId23"/>
    <p:sldId id="298" r:id="rId24"/>
    <p:sldId id="280" r:id="rId25"/>
    <p:sldId id="299" r:id="rId26"/>
    <p:sldId id="277"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AADC"/>
    <a:srgbClr val="406DBE"/>
    <a:srgbClr val="3E6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9" autoAdjust="0"/>
    <p:restoredTop sz="94434" autoAdjust="0"/>
  </p:normalViewPr>
  <p:slideViewPr>
    <p:cSldViewPr snapToGrid="0">
      <p:cViewPr varScale="1">
        <p:scale>
          <a:sx n="70" d="100"/>
          <a:sy n="70" d="100"/>
        </p:scale>
        <p:origin x="5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AB6673-EDC3-4081-9D5E-BA390D086782}"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628FB590-4B51-4DEB-A4F9-4613C99E0808}">
      <dgm:prSet phldrT="[Text]"/>
      <dgm:spPr/>
      <dgm:t>
        <a:bodyPr/>
        <a:lstStyle/>
        <a:p>
          <a:r>
            <a:rPr lang="en-US" dirty="0" smtClean="0">
              <a:latin typeface="Times New Roman" panose="02020603050405020304" pitchFamily="18" charset="0"/>
              <a:cs typeface="Times New Roman" panose="02020603050405020304" pitchFamily="18" charset="0"/>
            </a:rPr>
            <a:t>Linear feature extraction methods can’t deal with non-linear nature of Hyperspectral data</a:t>
          </a:r>
          <a:endParaRPr lang="en-US" dirty="0"/>
        </a:p>
      </dgm:t>
    </dgm:pt>
    <dgm:pt modelId="{482D7A57-3859-4299-AEA4-B234C3BFBA95}" type="parTrans" cxnId="{A1797ED6-B454-4CCF-A997-2382E36FCDE2}">
      <dgm:prSet/>
      <dgm:spPr/>
      <dgm:t>
        <a:bodyPr/>
        <a:lstStyle/>
        <a:p>
          <a:endParaRPr lang="en-US"/>
        </a:p>
      </dgm:t>
    </dgm:pt>
    <dgm:pt modelId="{850F596C-2F18-4902-839C-2515B76376AE}" type="sibTrans" cxnId="{A1797ED6-B454-4CCF-A997-2382E36FCDE2}">
      <dgm:prSet/>
      <dgm:spPr/>
      <dgm:t>
        <a:bodyPr/>
        <a:lstStyle/>
        <a:p>
          <a:endParaRPr lang="en-US"/>
        </a:p>
      </dgm:t>
    </dgm:pt>
    <dgm:pt modelId="{626AC339-B27D-4F73-97E1-6E064FC62294}">
      <dgm:prSet phldrT="[Text]"/>
      <dgm:spPr/>
      <dgm:t>
        <a:bodyPr/>
        <a:lstStyle/>
        <a:p>
          <a:r>
            <a:rPr lang="en-US" dirty="0" smtClean="0">
              <a:latin typeface="Times New Roman" panose="02020603050405020304" pitchFamily="18" charset="0"/>
              <a:cs typeface="Times New Roman" panose="02020603050405020304" pitchFamily="18" charset="0"/>
            </a:rPr>
            <a:t>CNN has shown remarkable performance on other Computer Vision areas.</a:t>
          </a:r>
          <a:endParaRPr lang="en-US" dirty="0"/>
        </a:p>
      </dgm:t>
    </dgm:pt>
    <dgm:pt modelId="{D31FFADF-1003-4E02-B925-DA660F9AC36B}" type="parTrans" cxnId="{99B0DB60-A2D6-40D7-B9D6-C4E69884F870}">
      <dgm:prSet/>
      <dgm:spPr/>
      <dgm:t>
        <a:bodyPr/>
        <a:lstStyle/>
        <a:p>
          <a:endParaRPr lang="en-US"/>
        </a:p>
      </dgm:t>
    </dgm:pt>
    <dgm:pt modelId="{B2299D96-6DB0-4157-8DDC-6C790874826B}" type="sibTrans" cxnId="{99B0DB60-A2D6-40D7-B9D6-C4E69884F870}">
      <dgm:prSet/>
      <dgm:spPr/>
      <dgm:t>
        <a:bodyPr/>
        <a:lstStyle/>
        <a:p>
          <a:endParaRPr lang="en-US"/>
        </a:p>
      </dgm:t>
    </dgm:pt>
    <dgm:pt modelId="{4891F5BD-829B-4A92-B185-78423A53A00E}">
      <dgm:prSet phldrT="[Text]"/>
      <dgm:spPr/>
      <dgm:t>
        <a:bodyPr/>
        <a:lstStyle/>
        <a:p>
          <a:r>
            <a:rPr lang="en-US" dirty="0" smtClean="0">
              <a:latin typeface="Times New Roman" panose="02020603050405020304" pitchFamily="18" charset="0"/>
              <a:cs typeface="Times New Roman" panose="02020603050405020304" pitchFamily="18" charset="0"/>
            </a:rPr>
            <a:t>Individual high performance of Autoencoder &amp; CNN has motivated us to combine them together</a:t>
          </a:r>
          <a:endParaRPr lang="en-US" dirty="0">
            <a:latin typeface="Times New Roman" panose="02020603050405020304" pitchFamily="18" charset="0"/>
            <a:cs typeface="Times New Roman" panose="02020603050405020304" pitchFamily="18" charset="0"/>
          </a:endParaRPr>
        </a:p>
      </dgm:t>
    </dgm:pt>
    <dgm:pt modelId="{D176AA93-FE8E-41ED-88D7-1ADD049B73A8}" type="parTrans" cxnId="{81223DCB-3223-4F3D-A116-5149FCBDCF69}">
      <dgm:prSet/>
      <dgm:spPr/>
      <dgm:t>
        <a:bodyPr/>
        <a:lstStyle/>
        <a:p>
          <a:endParaRPr lang="en-US"/>
        </a:p>
      </dgm:t>
    </dgm:pt>
    <dgm:pt modelId="{E772683D-E1A3-42C7-8105-6EFD864D4BD9}" type="sibTrans" cxnId="{81223DCB-3223-4F3D-A116-5149FCBDCF69}">
      <dgm:prSet/>
      <dgm:spPr/>
      <dgm:t>
        <a:bodyPr/>
        <a:lstStyle/>
        <a:p>
          <a:endParaRPr lang="en-US"/>
        </a:p>
      </dgm:t>
    </dgm:pt>
    <dgm:pt modelId="{A130EB56-0E5E-41DA-AC6B-E0578BC58487}">
      <dgm:prSet/>
      <dgm:spPr/>
      <dgm:t>
        <a:bodyPr/>
        <a:lstStyle/>
        <a:p>
          <a:r>
            <a:rPr lang="en-US" dirty="0" smtClean="0">
              <a:latin typeface="Times New Roman" panose="02020603050405020304" pitchFamily="18" charset="0"/>
              <a:cs typeface="Times New Roman" panose="02020603050405020304" pitchFamily="18" charset="0"/>
            </a:rPr>
            <a:t>Widely used PCA-SVM method performs poorly on KSC dataset</a:t>
          </a:r>
          <a:endParaRPr lang="en-US" dirty="0">
            <a:latin typeface="Times New Roman" panose="02020603050405020304" pitchFamily="18" charset="0"/>
            <a:cs typeface="Times New Roman" panose="02020603050405020304" pitchFamily="18" charset="0"/>
          </a:endParaRPr>
        </a:p>
      </dgm:t>
    </dgm:pt>
    <dgm:pt modelId="{54788F8C-13C6-4CD3-A9A7-2AE6BD0AF8E8}" type="parTrans" cxnId="{88D9DFAE-6CDA-4312-A3F1-75C044F3CC31}">
      <dgm:prSet/>
      <dgm:spPr/>
      <dgm:t>
        <a:bodyPr/>
        <a:lstStyle/>
        <a:p>
          <a:endParaRPr lang="en-US"/>
        </a:p>
      </dgm:t>
    </dgm:pt>
    <dgm:pt modelId="{DABEB611-FD51-4CD0-B46E-441F4B2CD586}" type="sibTrans" cxnId="{88D9DFAE-6CDA-4312-A3F1-75C044F3CC31}">
      <dgm:prSet/>
      <dgm:spPr/>
      <dgm:t>
        <a:bodyPr/>
        <a:lstStyle/>
        <a:p>
          <a:endParaRPr lang="en-US"/>
        </a:p>
      </dgm:t>
    </dgm:pt>
    <dgm:pt modelId="{75E93CEC-42F7-430E-B282-64A42A18DF36}">
      <dgm:prSet/>
      <dgm:spPr/>
      <dgm:t>
        <a:bodyPr/>
        <a:lstStyle/>
        <a:p>
          <a:r>
            <a:rPr lang="en-US" dirty="0" smtClean="0">
              <a:latin typeface="Times New Roman" panose="02020603050405020304" pitchFamily="18" charset="0"/>
              <a:cs typeface="Times New Roman" panose="02020603050405020304" pitchFamily="18" charset="0"/>
            </a:rPr>
            <a:t>Various experiments have shown Autoencoders are better at feature extraction than PCA [1]</a:t>
          </a:r>
          <a:endParaRPr lang="en-US" dirty="0">
            <a:latin typeface="Times New Roman" panose="02020603050405020304" pitchFamily="18" charset="0"/>
            <a:cs typeface="Times New Roman" panose="02020603050405020304" pitchFamily="18" charset="0"/>
          </a:endParaRPr>
        </a:p>
      </dgm:t>
    </dgm:pt>
    <dgm:pt modelId="{F390CE65-7161-499F-B812-2CFAD00F0FDA}" type="parTrans" cxnId="{548EA6B2-804D-4752-AADF-365905677F56}">
      <dgm:prSet/>
      <dgm:spPr/>
      <dgm:t>
        <a:bodyPr/>
        <a:lstStyle/>
        <a:p>
          <a:endParaRPr lang="en-US"/>
        </a:p>
      </dgm:t>
    </dgm:pt>
    <dgm:pt modelId="{0DB30F1B-3497-49D4-8280-7A2478DF2C63}" type="sibTrans" cxnId="{548EA6B2-804D-4752-AADF-365905677F56}">
      <dgm:prSet/>
      <dgm:spPr/>
      <dgm:t>
        <a:bodyPr/>
        <a:lstStyle/>
        <a:p>
          <a:endParaRPr lang="en-US"/>
        </a:p>
      </dgm:t>
    </dgm:pt>
    <dgm:pt modelId="{41BE050F-D14D-426E-A622-C5F8A50405FA}" type="pres">
      <dgm:prSet presAssocID="{33AB6673-EDC3-4081-9D5E-BA390D086782}" presName="Name0" presStyleCnt="0">
        <dgm:presLayoutVars>
          <dgm:chMax val="7"/>
          <dgm:chPref val="7"/>
          <dgm:dir/>
        </dgm:presLayoutVars>
      </dgm:prSet>
      <dgm:spPr/>
    </dgm:pt>
    <dgm:pt modelId="{DA528DDE-1B7E-4BCC-B938-7BF55C9C792A}" type="pres">
      <dgm:prSet presAssocID="{33AB6673-EDC3-4081-9D5E-BA390D086782}" presName="Name1" presStyleCnt="0"/>
      <dgm:spPr/>
    </dgm:pt>
    <dgm:pt modelId="{63024668-7657-4F8C-9F60-235AA0D78164}" type="pres">
      <dgm:prSet presAssocID="{33AB6673-EDC3-4081-9D5E-BA390D086782}" presName="cycle" presStyleCnt="0"/>
      <dgm:spPr/>
    </dgm:pt>
    <dgm:pt modelId="{AEAD5970-0F79-46A6-B28C-FCB165B5D762}" type="pres">
      <dgm:prSet presAssocID="{33AB6673-EDC3-4081-9D5E-BA390D086782}" presName="srcNode" presStyleLbl="node1" presStyleIdx="0" presStyleCnt="5"/>
      <dgm:spPr/>
    </dgm:pt>
    <dgm:pt modelId="{C5CF60FA-8B22-4A46-BC88-C75E4F04262B}" type="pres">
      <dgm:prSet presAssocID="{33AB6673-EDC3-4081-9D5E-BA390D086782}" presName="conn" presStyleLbl="parChTrans1D2" presStyleIdx="0" presStyleCnt="1"/>
      <dgm:spPr/>
    </dgm:pt>
    <dgm:pt modelId="{42FCA30A-A62C-4E50-8AE5-8942D69C5BAA}" type="pres">
      <dgm:prSet presAssocID="{33AB6673-EDC3-4081-9D5E-BA390D086782}" presName="extraNode" presStyleLbl="node1" presStyleIdx="0" presStyleCnt="5"/>
      <dgm:spPr/>
    </dgm:pt>
    <dgm:pt modelId="{F6F94360-0FB1-4F28-9C3B-F74ED8B6FD9C}" type="pres">
      <dgm:prSet presAssocID="{33AB6673-EDC3-4081-9D5E-BA390D086782}" presName="dstNode" presStyleLbl="node1" presStyleIdx="0" presStyleCnt="5"/>
      <dgm:spPr/>
    </dgm:pt>
    <dgm:pt modelId="{F1C501DD-55FF-4485-BEF5-FF5F7566B5BD}" type="pres">
      <dgm:prSet presAssocID="{628FB590-4B51-4DEB-A4F9-4613C99E0808}" presName="text_1" presStyleLbl="node1" presStyleIdx="0" presStyleCnt="5">
        <dgm:presLayoutVars>
          <dgm:bulletEnabled val="1"/>
        </dgm:presLayoutVars>
      </dgm:prSet>
      <dgm:spPr/>
      <dgm:t>
        <a:bodyPr/>
        <a:lstStyle/>
        <a:p>
          <a:endParaRPr lang="en-US"/>
        </a:p>
      </dgm:t>
    </dgm:pt>
    <dgm:pt modelId="{A5203543-554C-4F50-80A6-49B2A0497582}" type="pres">
      <dgm:prSet presAssocID="{628FB590-4B51-4DEB-A4F9-4613C99E0808}" presName="accent_1" presStyleCnt="0"/>
      <dgm:spPr/>
    </dgm:pt>
    <dgm:pt modelId="{270FA903-3B8C-4AA7-AD59-7D2F1171D118}" type="pres">
      <dgm:prSet presAssocID="{628FB590-4B51-4DEB-A4F9-4613C99E0808}" presName="accentRepeatNode" presStyleLbl="solidFgAcc1" presStyleIdx="0" presStyleCnt="5"/>
      <dgm:spPr/>
    </dgm:pt>
    <dgm:pt modelId="{A3F6F2C2-76D1-4909-9EB1-617A3FA54AEF}" type="pres">
      <dgm:prSet presAssocID="{A130EB56-0E5E-41DA-AC6B-E0578BC58487}" presName="text_2" presStyleLbl="node1" presStyleIdx="1" presStyleCnt="5">
        <dgm:presLayoutVars>
          <dgm:bulletEnabled val="1"/>
        </dgm:presLayoutVars>
      </dgm:prSet>
      <dgm:spPr/>
      <dgm:t>
        <a:bodyPr/>
        <a:lstStyle/>
        <a:p>
          <a:endParaRPr lang="en-US"/>
        </a:p>
      </dgm:t>
    </dgm:pt>
    <dgm:pt modelId="{2F99A558-D24F-4CBD-8ECE-979DEDBD5406}" type="pres">
      <dgm:prSet presAssocID="{A130EB56-0E5E-41DA-AC6B-E0578BC58487}" presName="accent_2" presStyleCnt="0"/>
      <dgm:spPr/>
    </dgm:pt>
    <dgm:pt modelId="{0FD31825-39E9-4111-A05E-F93B946D1AEE}" type="pres">
      <dgm:prSet presAssocID="{A130EB56-0E5E-41DA-AC6B-E0578BC58487}" presName="accentRepeatNode" presStyleLbl="solidFgAcc1" presStyleIdx="1" presStyleCnt="5"/>
      <dgm:spPr/>
    </dgm:pt>
    <dgm:pt modelId="{1970BB16-3B57-4927-B2CD-B04180BCBCA0}" type="pres">
      <dgm:prSet presAssocID="{75E93CEC-42F7-430E-B282-64A42A18DF36}" presName="text_3" presStyleLbl="node1" presStyleIdx="2" presStyleCnt="5">
        <dgm:presLayoutVars>
          <dgm:bulletEnabled val="1"/>
        </dgm:presLayoutVars>
      </dgm:prSet>
      <dgm:spPr/>
      <dgm:t>
        <a:bodyPr/>
        <a:lstStyle/>
        <a:p>
          <a:endParaRPr lang="en-US"/>
        </a:p>
      </dgm:t>
    </dgm:pt>
    <dgm:pt modelId="{7271E531-8949-40A9-BDE5-529E723A0589}" type="pres">
      <dgm:prSet presAssocID="{75E93CEC-42F7-430E-B282-64A42A18DF36}" presName="accent_3" presStyleCnt="0"/>
      <dgm:spPr/>
    </dgm:pt>
    <dgm:pt modelId="{A336DA3D-158B-466C-9CF2-B7F1CE01C40B}" type="pres">
      <dgm:prSet presAssocID="{75E93CEC-42F7-430E-B282-64A42A18DF36}" presName="accentRepeatNode" presStyleLbl="solidFgAcc1" presStyleIdx="2" presStyleCnt="5"/>
      <dgm:spPr/>
    </dgm:pt>
    <dgm:pt modelId="{84D6A358-9D2A-402C-B461-3E9584C16E00}" type="pres">
      <dgm:prSet presAssocID="{626AC339-B27D-4F73-97E1-6E064FC62294}" presName="text_4" presStyleLbl="node1" presStyleIdx="3" presStyleCnt="5">
        <dgm:presLayoutVars>
          <dgm:bulletEnabled val="1"/>
        </dgm:presLayoutVars>
      </dgm:prSet>
      <dgm:spPr/>
      <dgm:t>
        <a:bodyPr/>
        <a:lstStyle/>
        <a:p>
          <a:endParaRPr lang="en-US"/>
        </a:p>
      </dgm:t>
    </dgm:pt>
    <dgm:pt modelId="{A78AA4FB-6BA4-47FF-8EDC-40DB8A651839}" type="pres">
      <dgm:prSet presAssocID="{626AC339-B27D-4F73-97E1-6E064FC62294}" presName="accent_4" presStyleCnt="0"/>
      <dgm:spPr/>
    </dgm:pt>
    <dgm:pt modelId="{3DC08BEE-A169-4EC9-94C6-1961D63CEC37}" type="pres">
      <dgm:prSet presAssocID="{626AC339-B27D-4F73-97E1-6E064FC62294}" presName="accentRepeatNode" presStyleLbl="solidFgAcc1" presStyleIdx="3" presStyleCnt="5"/>
      <dgm:spPr/>
    </dgm:pt>
    <dgm:pt modelId="{381F606F-0184-4BE5-9866-D574258B5F62}" type="pres">
      <dgm:prSet presAssocID="{4891F5BD-829B-4A92-B185-78423A53A00E}" presName="text_5" presStyleLbl="node1" presStyleIdx="4" presStyleCnt="5">
        <dgm:presLayoutVars>
          <dgm:bulletEnabled val="1"/>
        </dgm:presLayoutVars>
      </dgm:prSet>
      <dgm:spPr/>
      <dgm:t>
        <a:bodyPr/>
        <a:lstStyle/>
        <a:p>
          <a:endParaRPr lang="en-US"/>
        </a:p>
      </dgm:t>
    </dgm:pt>
    <dgm:pt modelId="{3D65F7F8-C187-4466-AB48-32858BC57962}" type="pres">
      <dgm:prSet presAssocID="{4891F5BD-829B-4A92-B185-78423A53A00E}" presName="accent_5" presStyleCnt="0"/>
      <dgm:spPr/>
    </dgm:pt>
    <dgm:pt modelId="{EDA9A918-531F-41BA-96A8-EE4C2A0F0E09}" type="pres">
      <dgm:prSet presAssocID="{4891F5BD-829B-4A92-B185-78423A53A00E}" presName="accentRepeatNode" presStyleLbl="solidFgAcc1" presStyleIdx="4" presStyleCnt="5"/>
      <dgm:spPr/>
    </dgm:pt>
  </dgm:ptLst>
  <dgm:cxnLst>
    <dgm:cxn modelId="{D4904A46-EAA9-406D-A666-5FE2750C3C67}" type="presOf" srcId="{33AB6673-EDC3-4081-9D5E-BA390D086782}" destId="{41BE050F-D14D-426E-A622-C5F8A50405FA}" srcOrd="0" destOrd="0" presId="urn:microsoft.com/office/officeart/2008/layout/VerticalCurvedList"/>
    <dgm:cxn modelId="{AFB9CF49-2A42-41F4-B904-3382F595DD13}" type="presOf" srcId="{850F596C-2F18-4902-839C-2515B76376AE}" destId="{C5CF60FA-8B22-4A46-BC88-C75E4F04262B}" srcOrd="0" destOrd="0" presId="urn:microsoft.com/office/officeart/2008/layout/VerticalCurvedList"/>
    <dgm:cxn modelId="{8B331E5E-546D-4339-8AD3-A398CFEEC2B6}" type="presOf" srcId="{75E93CEC-42F7-430E-B282-64A42A18DF36}" destId="{1970BB16-3B57-4927-B2CD-B04180BCBCA0}" srcOrd="0" destOrd="0" presId="urn:microsoft.com/office/officeart/2008/layout/VerticalCurvedList"/>
    <dgm:cxn modelId="{9DA41489-C8BF-4999-ACD9-9A00BBD5664C}" type="presOf" srcId="{A130EB56-0E5E-41DA-AC6B-E0578BC58487}" destId="{A3F6F2C2-76D1-4909-9EB1-617A3FA54AEF}" srcOrd="0" destOrd="0" presId="urn:microsoft.com/office/officeart/2008/layout/VerticalCurvedList"/>
    <dgm:cxn modelId="{3C43E6E1-5B42-4DAB-9A16-B734228EC784}" type="presOf" srcId="{4891F5BD-829B-4A92-B185-78423A53A00E}" destId="{381F606F-0184-4BE5-9866-D574258B5F62}" srcOrd="0" destOrd="0" presId="urn:microsoft.com/office/officeart/2008/layout/VerticalCurvedList"/>
    <dgm:cxn modelId="{3552613F-133A-43B9-BBE7-C2FAE4E76542}" type="presOf" srcId="{626AC339-B27D-4F73-97E1-6E064FC62294}" destId="{84D6A358-9D2A-402C-B461-3E9584C16E00}" srcOrd="0" destOrd="0" presId="urn:microsoft.com/office/officeart/2008/layout/VerticalCurvedList"/>
    <dgm:cxn modelId="{99B0DB60-A2D6-40D7-B9D6-C4E69884F870}" srcId="{33AB6673-EDC3-4081-9D5E-BA390D086782}" destId="{626AC339-B27D-4F73-97E1-6E064FC62294}" srcOrd="3" destOrd="0" parTransId="{D31FFADF-1003-4E02-B925-DA660F9AC36B}" sibTransId="{B2299D96-6DB0-4157-8DDC-6C790874826B}"/>
    <dgm:cxn modelId="{81223DCB-3223-4F3D-A116-5149FCBDCF69}" srcId="{33AB6673-EDC3-4081-9D5E-BA390D086782}" destId="{4891F5BD-829B-4A92-B185-78423A53A00E}" srcOrd="4" destOrd="0" parTransId="{D176AA93-FE8E-41ED-88D7-1ADD049B73A8}" sibTransId="{E772683D-E1A3-42C7-8105-6EFD864D4BD9}"/>
    <dgm:cxn modelId="{548EA6B2-804D-4752-AADF-365905677F56}" srcId="{33AB6673-EDC3-4081-9D5E-BA390D086782}" destId="{75E93CEC-42F7-430E-B282-64A42A18DF36}" srcOrd="2" destOrd="0" parTransId="{F390CE65-7161-499F-B812-2CFAD00F0FDA}" sibTransId="{0DB30F1B-3497-49D4-8280-7A2478DF2C63}"/>
    <dgm:cxn modelId="{88D9DFAE-6CDA-4312-A3F1-75C044F3CC31}" srcId="{33AB6673-EDC3-4081-9D5E-BA390D086782}" destId="{A130EB56-0E5E-41DA-AC6B-E0578BC58487}" srcOrd="1" destOrd="0" parTransId="{54788F8C-13C6-4CD3-A9A7-2AE6BD0AF8E8}" sibTransId="{DABEB611-FD51-4CD0-B46E-441F4B2CD586}"/>
    <dgm:cxn modelId="{4DF02401-2D24-4615-9E94-2B432364173E}" type="presOf" srcId="{628FB590-4B51-4DEB-A4F9-4613C99E0808}" destId="{F1C501DD-55FF-4485-BEF5-FF5F7566B5BD}" srcOrd="0" destOrd="0" presId="urn:microsoft.com/office/officeart/2008/layout/VerticalCurvedList"/>
    <dgm:cxn modelId="{A1797ED6-B454-4CCF-A997-2382E36FCDE2}" srcId="{33AB6673-EDC3-4081-9D5E-BA390D086782}" destId="{628FB590-4B51-4DEB-A4F9-4613C99E0808}" srcOrd="0" destOrd="0" parTransId="{482D7A57-3859-4299-AEA4-B234C3BFBA95}" sibTransId="{850F596C-2F18-4902-839C-2515B76376AE}"/>
    <dgm:cxn modelId="{A2B6EF87-FA04-4988-8BC8-C29C4715F1EF}" type="presParOf" srcId="{41BE050F-D14D-426E-A622-C5F8A50405FA}" destId="{DA528DDE-1B7E-4BCC-B938-7BF55C9C792A}" srcOrd="0" destOrd="0" presId="urn:microsoft.com/office/officeart/2008/layout/VerticalCurvedList"/>
    <dgm:cxn modelId="{CD64F5D1-2043-40CB-AC38-A90EBC1AA5A1}" type="presParOf" srcId="{DA528DDE-1B7E-4BCC-B938-7BF55C9C792A}" destId="{63024668-7657-4F8C-9F60-235AA0D78164}" srcOrd="0" destOrd="0" presId="urn:microsoft.com/office/officeart/2008/layout/VerticalCurvedList"/>
    <dgm:cxn modelId="{5B2568D5-19C9-48E4-8095-7B75E6D0AF00}" type="presParOf" srcId="{63024668-7657-4F8C-9F60-235AA0D78164}" destId="{AEAD5970-0F79-46A6-B28C-FCB165B5D762}" srcOrd="0" destOrd="0" presId="urn:microsoft.com/office/officeart/2008/layout/VerticalCurvedList"/>
    <dgm:cxn modelId="{77B2CBD4-AD71-4325-BADE-664468D58229}" type="presParOf" srcId="{63024668-7657-4F8C-9F60-235AA0D78164}" destId="{C5CF60FA-8B22-4A46-BC88-C75E4F04262B}" srcOrd="1" destOrd="0" presId="urn:microsoft.com/office/officeart/2008/layout/VerticalCurvedList"/>
    <dgm:cxn modelId="{696A6E71-51FF-44EE-A9FE-A1B7322CB7E7}" type="presParOf" srcId="{63024668-7657-4F8C-9F60-235AA0D78164}" destId="{42FCA30A-A62C-4E50-8AE5-8942D69C5BAA}" srcOrd="2" destOrd="0" presId="urn:microsoft.com/office/officeart/2008/layout/VerticalCurvedList"/>
    <dgm:cxn modelId="{B9098827-D429-42C7-8457-AF5AEEB2AC84}" type="presParOf" srcId="{63024668-7657-4F8C-9F60-235AA0D78164}" destId="{F6F94360-0FB1-4F28-9C3B-F74ED8B6FD9C}" srcOrd="3" destOrd="0" presId="urn:microsoft.com/office/officeart/2008/layout/VerticalCurvedList"/>
    <dgm:cxn modelId="{1002A042-2A72-4110-923B-DEE486C70DEE}" type="presParOf" srcId="{DA528DDE-1B7E-4BCC-B938-7BF55C9C792A}" destId="{F1C501DD-55FF-4485-BEF5-FF5F7566B5BD}" srcOrd="1" destOrd="0" presId="urn:microsoft.com/office/officeart/2008/layout/VerticalCurvedList"/>
    <dgm:cxn modelId="{0F052E3C-921C-4DA1-A7DF-6C2EDC0F6E07}" type="presParOf" srcId="{DA528DDE-1B7E-4BCC-B938-7BF55C9C792A}" destId="{A5203543-554C-4F50-80A6-49B2A0497582}" srcOrd="2" destOrd="0" presId="urn:microsoft.com/office/officeart/2008/layout/VerticalCurvedList"/>
    <dgm:cxn modelId="{64CD63C9-792A-4862-903B-33471B6E75A5}" type="presParOf" srcId="{A5203543-554C-4F50-80A6-49B2A0497582}" destId="{270FA903-3B8C-4AA7-AD59-7D2F1171D118}" srcOrd="0" destOrd="0" presId="urn:microsoft.com/office/officeart/2008/layout/VerticalCurvedList"/>
    <dgm:cxn modelId="{53EE412F-E180-49DF-9D97-7EF95C9EC61E}" type="presParOf" srcId="{DA528DDE-1B7E-4BCC-B938-7BF55C9C792A}" destId="{A3F6F2C2-76D1-4909-9EB1-617A3FA54AEF}" srcOrd="3" destOrd="0" presId="urn:microsoft.com/office/officeart/2008/layout/VerticalCurvedList"/>
    <dgm:cxn modelId="{24F5E8D6-B832-40F8-B29B-57F7330F4A55}" type="presParOf" srcId="{DA528DDE-1B7E-4BCC-B938-7BF55C9C792A}" destId="{2F99A558-D24F-4CBD-8ECE-979DEDBD5406}" srcOrd="4" destOrd="0" presId="urn:microsoft.com/office/officeart/2008/layout/VerticalCurvedList"/>
    <dgm:cxn modelId="{51BD1868-D336-4E9D-B6F8-A716A404874E}" type="presParOf" srcId="{2F99A558-D24F-4CBD-8ECE-979DEDBD5406}" destId="{0FD31825-39E9-4111-A05E-F93B946D1AEE}" srcOrd="0" destOrd="0" presId="urn:microsoft.com/office/officeart/2008/layout/VerticalCurvedList"/>
    <dgm:cxn modelId="{891CE84E-909C-4DE7-918D-60ADACA5C262}" type="presParOf" srcId="{DA528DDE-1B7E-4BCC-B938-7BF55C9C792A}" destId="{1970BB16-3B57-4927-B2CD-B04180BCBCA0}" srcOrd="5" destOrd="0" presId="urn:microsoft.com/office/officeart/2008/layout/VerticalCurvedList"/>
    <dgm:cxn modelId="{3E257101-919B-4C95-AAAF-D7AC26C9BA15}" type="presParOf" srcId="{DA528DDE-1B7E-4BCC-B938-7BF55C9C792A}" destId="{7271E531-8949-40A9-BDE5-529E723A0589}" srcOrd="6" destOrd="0" presId="urn:microsoft.com/office/officeart/2008/layout/VerticalCurvedList"/>
    <dgm:cxn modelId="{8277DE74-E254-418F-A119-95E04DE91768}" type="presParOf" srcId="{7271E531-8949-40A9-BDE5-529E723A0589}" destId="{A336DA3D-158B-466C-9CF2-B7F1CE01C40B}" srcOrd="0" destOrd="0" presId="urn:microsoft.com/office/officeart/2008/layout/VerticalCurvedList"/>
    <dgm:cxn modelId="{8B3CC391-4E78-4A20-BE24-3A2649AA9EAD}" type="presParOf" srcId="{DA528DDE-1B7E-4BCC-B938-7BF55C9C792A}" destId="{84D6A358-9D2A-402C-B461-3E9584C16E00}" srcOrd="7" destOrd="0" presId="urn:microsoft.com/office/officeart/2008/layout/VerticalCurvedList"/>
    <dgm:cxn modelId="{5836566A-57B1-4CA1-B319-5DB5A50CCD5C}" type="presParOf" srcId="{DA528DDE-1B7E-4BCC-B938-7BF55C9C792A}" destId="{A78AA4FB-6BA4-47FF-8EDC-40DB8A651839}" srcOrd="8" destOrd="0" presId="urn:microsoft.com/office/officeart/2008/layout/VerticalCurvedList"/>
    <dgm:cxn modelId="{571C1BC5-1174-4BA6-A38A-942B1B421081}" type="presParOf" srcId="{A78AA4FB-6BA4-47FF-8EDC-40DB8A651839}" destId="{3DC08BEE-A169-4EC9-94C6-1961D63CEC37}" srcOrd="0" destOrd="0" presId="urn:microsoft.com/office/officeart/2008/layout/VerticalCurvedList"/>
    <dgm:cxn modelId="{402ACC91-1D04-4321-818B-149315D6A4D5}" type="presParOf" srcId="{DA528DDE-1B7E-4BCC-B938-7BF55C9C792A}" destId="{381F606F-0184-4BE5-9866-D574258B5F62}" srcOrd="9" destOrd="0" presId="urn:microsoft.com/office/officeart/2008/layout/VerticalCurvedList"/>
    <dgm:cxn modelId="{F71B38C8-FC99-446E-8C58-B67653ADD707}" type="presParOf" srcId="{DA528DDE-1B7E-4BCC-B938-7BF55C9C792A}" destId="{3D65F7F8-C187-4466-AB48-32858BC57962}" srcOrd="10" destOrd="0" presId="urn:microsoft.com/office/officeart/2008/layout/VerticalCurvedList"/>
    <dgm:cxn modelId="{F08561AA-8BCD-4CDF-9C26-01716F4CCEDE}" type="presParOf" srcId="{3D65F7F8-C187-4466-AB48-32858BC57962}" destId="{EDA9A918-531F-41BA-96A8-EE4C2A0F0E09}"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549C01-8CF7-4CA5-B9C4-CC8117E65DB2}" type="doc">
      <dgm:prSet loTypeId="urn:microsoft.com/office/officeart/2005/8/layout/vList3" loCatId="list" qsTypeId="urn:microsoft.com/office/officeart/2005/8/quickstyle/simple3" qsCatId="simple" csTypeId="urn:microsoft.com/office/officeart/2005/8/colors/colorful5" csCatId="colorful" phldr="1"/>
      <dgm:spPr/>
    </dgm:pt>
    <dgm:pt modelId="{7E40B0A9-A35A-4245-9FB8-B04074B37067}">
      <dgm:prSet phldrT="[Text]"/>
      <dgm:spPr/>
      <dgm:t>
        <a:bodyPr/>
        <a:lstStyle/>
        <a:p>
          <a:r>
            <a:rPr lang="en-US" dirty="0" smtClean="0">
              <a:latin typeface="Times New Roman" panose="02020603050405020304" pitchFamily="18" charset="0"/>
              <a:cs typeface="Times New Roman" panose="02020603050405020304" pitchFamily="18" charset="0"/>
            </a:rPr>
            <a:t>Using Stacked Autoencoder for feature extraction &amp; dimensionality reduction </a:t>
          </a:r>
          <a:endParaRPr lang="en-US" dirty="0">
            <a:latin typeface="Times New Roman" panose="02020603050405020304" pitchFamily="18" charset="0"/>
            <a:cs typeface="Times New Roman" panose="02020603050405020304" pitchFamily="18" charset="0"/>
          </a:endParaRPr>
        </a:p>
      </dgm:t>
    </dgm:pt>
    <dgm:pt modelId="{6FB03668-3356-4469-8244-4B674B751DD2}" type="parTrans" cxnId="{490003A0-FF6D-4CED-B010-95C537256126}">
      <dgm:prSet/>
      <dgm:spPr/>
      <dgm:t>
        <a:bodyPr/>
        <a:lstStyle/>
        <a:p>
          <a:endParaRPr lang="en-US"/>
        </a:p>
      </dgm:t>
    </dgm:pt>
    <dgm:pt modelId="{0B1D6095-5FC3-44D4-8EF1-941AE6238CC9}" type="sibTrans" cxnId="{490003A0-FF6D-4CED-B010-95C537256126}">
      <dgm:prSet/>
      <dgm:spPr/>
      <dgm:t>
        <a:bodyPr/>
        <a:lstStyle/>
        <a:p>
          <a:endParaRPr lang="en-US"/>
        </a:p>
      </dgm:t>
    </dgm:pt>
    <dgm:pt modelId="{C307184C-355D-4A39-8335-6894F458E45B}">
      <dgm:prSet phldrT="[Text]"/>
      <dgm:spPr/>
      <dgm:t>
        <a:bodyPr/>
        <a:lstStyle/>
        <a:p>
          <a:r>
            <a:rPr lang="en-US" dirty="0" smtClean="0">
              <a:latin typeface="Times New Roman" panose="02020603050405020304" pitchFamily="18" charset="0"/>
              <a:cs typeface="Times New Roman" panose="02020603050405020304" pitchFamily="18" charset="0"/>
            </a:rPr>
            <a:t>Using CNN to classify the extracted features by autoencoder </a:t>
          </a:r>
          <a:endParaRPr lang="en-US" dirty="0">
            <a:latin typeface="Times New Roman" panose="02020603050405020304" pitchFamily="18" charset="0"/>
            <a:cs typeface="Times New Roman" panose="02020603050405020304" pitchFamily="18" charset="0"/>
          </a:endParaRPr>
        </a:p>
      </dgm:t>
    </dgm:pt>
    <dgm:pt modelId="{3471C54E-2B8D-4C49-AE33-082CD821A8F4}" type="parTrans" cxnId="{DF9A5C4E-0286-4DAF-8DDE-DE2A5FBC8791}">
      <dgm:prSet/>
      <dgm:spPr/>
      <dgm:t>
        <a:bodyPr/>
        <a:lstStyle/>
        <a:p>
          <a:endParaRPr lang="en-US"/>
        </a:p>
      </dgm:t>
    </dgm:pt>
    <dgm:pt modelId="{229F14B4-A1CD-47A3-8E71-17A9AF244983}" type="sibTrans" cxnId="{DF9A5C4E-0286-4DAF-8DDE-DE2A5FBC8791}">
      <dgm:prSet/>
      <dgm:spPr/>
      <dgm:t>
        <a:bodyPr/>
        <a:lstStyle/>
        <a:p>
          <a:endParaRPr lang="en-US"/>
        </a:p>
      </dgm:t>
    </dgm:pt>
    <dgm:pt modelId="{6B537B61-480D-4678-BA3A-0BB249584B59}">
      <dgm:prSet phldrT="[Text]"/>
      <dgm:spPr/>
      <dgm:t>
        <a:bodyPr/>
        <a:lstStyle/>
        <a:p>
          <a:r>
            <a:rPr lang="en-US" dirty="0" smtClean="0">
              <a:latin typeface="Times New Roman" panose="02020603050405020304" pitchFamily="18" charset="0"/>
              <a:cs typeface="Times New Roman" panose="02020603050405020304" pitchFamily="18" charset="0"/>
            </a:rPr>
            <a:t>Compare the result with other benchmark methods</a:t>
          </a:r>
          <a:endParaRPr lang="en-US" dirty="0">
            <a:latin typeface="Times New Roman" panose="02020603050405020304" pitchFamily="18" charset="0"/>
            <a:cs typeface="Times New Roman" panose="02020603050405020304" pitchFamily="18" charset="0"/>
          </a:endParaRPr>
        </a:p>
      </dgm:t>
    </dgm:pt>
    <dgm:pt modelId="{6959E721-702E-416D-AC02-6D1EF301F483}" type="parTrans" cxnId="{117993D1-35B8-4AD9-8C05-81C40AF9A039}">
      <dgm:prSet/>
      <dgm:spPr/>
      <dgm:t>
        <a:bodyPr/>
        <a:lstStyle/>
        <a:p>
          <a:endParaRPr lang="en-US"/>
        </a:p>
      </dgm:t>
    </dgm:pt>
    <dgm:pt modelId="{488B568A-18BF-4254-9FD3-EC63A7046D3F}" type="sibTrans" cxnId="{117993D1-35B8-4AD9-8C05-81C40AF9A039}">
      <dgm:prSet/>
      <dgm:spPr/>
      <dgm:t>
        <a:bodyPr/>
        <a:lstStyle/>
        <a:p>
          <a:endParaRPr lang="en-US"/>
        </a:p>
      </dgm:t>
    </dgm:pt>
    <dgm:pt modelId="{A4C7D1C3-1C10-44ED-B770-A52767581634}" type="pres">
      <dgm:prSet presAssocID="{5B549C01-8CF7-4CA5-B9C4-CC8117E65DB2}" presName="linearFlow" presStyleCnt="0">
        <dgm:presLayoutVars>
          <dgm:dir/>
          <dgm:resizeHandles val="exact"/>
        </dgm:presLayoutVars>
      </dgm:prSet>
      <dgm:spPr/>
    </dgm:pt>
    <dgm:pt modelId="{4627DB98-79EE-40B9-B585-29ECE43059E4}" type="pres">
      <dgm:prSet presAssocID="{7E40B0A9-A35A-4245-9FB8-B04074B37067}" presName="composite" presStyleCnt="0"/>
      <dgm:spPr/>
    </dgm:pt>
    <dgm:pt modelId="{964753EA-CC93-42EA-AEB8-6DFD38565C69}" type="pres">
      <dgm:prSet presAssocID="{7E40B0A9-A35A-4245-9FB8-B04074B37067}" presName="imgShp" presStyleLbl="fgImgPlace1" presStyleIdx="0" presStyleCnt="3"/>
      <dgm:spPr/>
    </dgm:pt>
    <dgm:pt modelId="{B4DAC419-D988-45A7-B7A2-109A38C99F6B}" type="pres">
      <dgm:prSet presAssocID="{7E40B0A9-A35A-4245-9FB8-B04074B37067}" presName="txShp" presStyleLbl="node1" presStyleIdx="0" presStyleCnt="3">
        <dgm:presLayoutVars>
          <dgm:bulletEnabled val="1"/>
        </dgm:presLayoutVars>
      </dgm:prSet>
      <dgm:spPr/>
      <dgm:t>
        <a:bodyPr/>
        <a:lstStyle/>
        <a:p>
          <a:endParaRPr lang="en-US"/>
        </a:p>
      </dgm:t>
    </dgm:pt>
    <dgm:pt modelId="{4D782B5C-C1AD-4430-9818-73E9593EE633}" type="pres">
      <dgm:prSet presAssocID="{0B1D6095-5FC3-44D4-8EF1-941AE6238CC9}" presName="spacing" presStyleCnt="0"/>
      <dgm:spPr/>
    </dgm:pt>
    <dgm:pt modelId="{894D1674-18A4-4E76-A4B3-32F6310EF20F}" type="pres">
      <dgm:prSet presAssocID="{C307184C-355D-4A39-8335-6894F458E45B}" presName="composite" presStyleCnt="0"/>
      <dgm:spPr/>
    </dgm:pt>
    <dgm:pt modelId="{45627706-56F5-45C1-A283-FD877BF594A8}" type="pres">
      <dgm:prSet presAssocID="{C307184C-355D-4A39-8335-6894F458E45B}" presName="imgShp" presStyleLbl="fgImgPlace1" presStyleIdx="1" presStyleCnt="3"/>
      <dgm:spPr/>
    </dgm:pt>
    <dgm:pt modelId="{E9467EC1-0F48-42C2-BC6B-13DC3F0F24A4}" type="pres">
      <dgm:prSet presAssocID="{C307184C-355D-4A39-8335-6894F458E45B}" presName="txShp" presStyleLbl="node1" presStyleIdx="1" presStyleCnt="3">
        <dgm:presLayoutVars>
          <dgm:bulletEnabled val="1"/>
        </dgm:presLayoutVars>
      </dgm:prSet>
      <dgm:spPr/>
      <dgm:t>
        <a:bodyPr/>
        <a:lstStyle/>
        <a:p>
          <a:endParaRPr lang="en-US"/>
        </a:p>
      </dgm:t>
    </dgm:pt>
    <dgm:pt modelId="{250D7CA3-939E-4D67-9944-505C3B7F6C87}" type="pres">
      <dgm:prSet presAssocID="{229F14B4-A1CD-47A3-8E71-17A9AF244983}" presName="spacing" presStyleCnt="0"/>
      <dgm:spPr/>
    </dgm:pt>
    <dgm:pt modelId="{1BD789C5-AE1D-416F-8103-33A3C0743B68}" type="pres">
      <dgm:prSet presAssocID="{6B537B61-480D-4678-BA3A-0BB249584B59}" presName="composite" presStyleCnt="0"/>
      <dgm:spPr/>
    </dgm:pt>
    <dgm:pt modelId="{932CF5BA-30DA-4980-88EE-6F667A99F040}" type="pres">
      <dgm:prSet presAssocID="{6B537B61-480D-4678-BA3A-0BB249584B59}" presName="imgShp" presStyleLbl="fgImgPlace1" presStyleIdx="2" presStyleCnt="3"/>
      <dgm:spPr/>
    </dgm:pt>
    <dgm:pt modelId="{786BCB71-FA55-4136-96C8-AB59F2D26F25}" type="pres">
      <dgm:prSet presAssocID="{6B537B61-480D-4678-BA3A-0BB249584B59}" presName="txShp" presStyleLbl="node1" presStyleIdx="2" presStyleCnt="3">
        <dgm:presLayoutVars>
          <dgm:bulletEnabled val="1"/>
        </dgm:presLayoutVars>
      </dgm:prSet>
      <dgm:spPr/>
      <dgm:t>
        <a:bodyPr/>
        <a:lstStyle/>
        <a:p>
          <a:endParaRPr lang="en-US"/>
        </a:p>
      </dgm:t>
    </dgm:pt>
  </dgm:ptLst>
  <dgm:cxnLst>
    <dgm:cxn modelId="{AB594442-2428-4278-AA72-ABADCB23B770}" type="presOf" srcId="{5B549C01-8CF7-4CA5-B9C4-CC8117E65DB2}" destId="{A4C7D1C3-1C10-44ED-B770-A52767581634}" srcOrd="0" destOrd="0" presId="urn:microsoft.com/office/officeart/2005/8/layout/vList3"/>
    <dgm:cxn modelId="{490003A0-FF6D-4CED-B010-95C537256126}" srcId="{5B549C01-8CF7-4CA5-B9C4-CC8117E65DB2}" destId="{7E40B0A9-A35A-4245-9FB8-B04074B37067}" srcOrd="0" destOrd="0" parTransId="{6FB03668-3356-4469-8244-4B674B751DD2}" sibTransId="{0B1D6095-5FC3-44D4-8EF1-941AE6238CC9}"/>
    <dgm:cxn modelId="{5C5B797D-4C33-418D-8EFD-C9F4EF82260C}" type="presOf" srcId="{6B537B61-480D-4678-BA3A-0BB249584B59}" destId="{786BCB71-FA55-4136-96C8-AB59F2D26F25}" srcOrd="0" destOrd="0" presId="urn:microsoft.com/office/officeart/2005/8/layout/vList3"/>
    <dgm:cxn modelId="{FDB1AC38-48BD-4AF9-9E72-0387F49584FE}" type="presOf" srcId="{C307184C-355D-4A39-8335-6894F458E45B}" destId="{E9467EC1-0F48-42C2-BC6B-13DC3F0F24A4}" srcOrd="0" destOrd="0" presId="urn:microsoft.com/office/officeart/2005/8/layout/vList3"/>
    <dgm:cxn modelId="{DF9A5C4E-0286-4DAF-8DDE-DE2A5FBC8791}" srcId="{5B549C01-8CF7-4CA5-B9C4-CC8117E65DB2}" destId="{C307184C-355D-4A39-8335-6894F458E45B}" srcOrd="1" destOrd="0" parTransId="{3471C54E-2B8D-4C49-AE33-082CD821A8F4}" sibTransId="{229F14B4-A1CD-47A3-8E71-17A9AF244983}"/>
    <dgm:cxn modelId="{3D9F8446-CC16-4709-A950-403A250CD9DC}" type="presOf" srcId="{7E40B0A9-A35A-4245-9FB8-B04074B37067}" destId="{B4DAC419-D988-45A7-B7A2-109A38C99F6B}" srcOrd="0" destOrd="0" presId="urn:microsoft.com/office/officeart/2005/8/layout/vList3"/>
    <dgm:cxn modelId="{117993D1-35B8-4AD9-8C05-81C40AF9A039}" srcId="{5B549C01-8CF7-4CA5-B9C4-CC8117E65DB2}" destId="{6B537B61-480D-4678-BA3A-0BB249584B59}" srcOrd="2" destOrd="0" parTransId="{6959E721-702E-416D-AC02-6D1EF301F483}" sibTransId="{488B568A-18BF-4254-9FD3-EC63A7046D3F}"/>
    <dgm:cxn modelId="{20545BC9-39D4-4811-A816-4A64298E9326}" type="presParOf" srcId="{A4C7D1C3-1C10-44ED-B770-A52767581634}" destId="{4627DB98-79EE-40B9-B585-29ECE43059E4}" srcOrd="0" destOrd="0" presId="urn:microsoft.com/office/officeart/2005/8/layout/vList3"/>
    <dgm:cxn modelId="{BE2E64F3-6ABC-4F7B-B585-AAFB5D658F10}" type="presParOf" srcId="{4627DB98-79EE-40B9-B585-29ECE43059E4}" destId="{964753EA-CC93-42EA-AEB8-6DFD38565C69}" srcOrd="0" destOrd="0" presId="urn:microsoft.com/office/officeart/2005/8/layout/vList3"/>
    <dgm:cxn modelId="{2138653E-8AAD-4910-B60E-EAB690212EF6}" type="presParOf" srcId="{4627DB98-79EE-40B9-B585-29ECE43059E4}" destId="{B4DAC419-D988-45A7-B7A2-109A38C99F6B}" srcOrd="1" destOrd="0" presId="urn:microsoft.com/office/officeart/2005/8/layout/vList3"/>
    <dgm:cxn modelId="{493F4C47-BC4C-44CF-8AD9-43277EB34C56}" type="presParOf" srcId="{A4C7D1C3-1C10-44ED-B770-A52767581634}" destId="{4D782B5C-C1AD-4430-9818-73E9593EE633}" srcOrd="1" destOrd="0" presId="urn:microsoft.com/office/officeart/2005/8/layout/vList3"/>
    <dgm:cxn modelId="{B82637BC-FBCA-4399-8AE3-04310CBC2FD7}" type="presParOf" srcId="{A4C7D1C3-1C10-44ED-B770-A52767581634}" destId="{894D1674-18A4-4E76-A4B3-32F6310EF20F}" srcOrd="2" destOrd="0" presId="urn:microsoft.com/office/officeart/2005/8/layout/vList3"/>
    <dgm:cxn modelId="{65BD292E-BCD5-403E-860D-5571E8298EC9}" type="presParOf" srcId="{894D1674-18A4-4E76-A4B3-32F6310EF20F}" destId="{45627706-56F5-45C1-A283-FD877BF594A8}" srcOrd="0" destOrd="0" presId="urn:microsoft.com/office/officeart/2005/8/layout/vList3"/>
    <dgm:cxn modelId="{3CA95CA9-8D0A-4BC1-BD63-52A905CA7D88}" type="presParOf" srcId="{894D1674-18A4-4E76-A4B3-32F6310EF20F}" destId="{E9467EC1-0F48-42C2-BC6B-13DC3F0F24A4}" srcOrd="1" destOrd="0" presId="urn:microsoft.com/office/officeart/2005/8/layout/vList3"/>
    <dgm:cxn modelId="{EE66448C-A298-45BE-850D-97D645D83A3E}" type="presParOf" srcId="{A4C7D1C3-1C10-44ED-B770-A52767581634}" destId="{250D7CA3-939E-4D67-9944-505C3B7F6C87}" srcOrd="3" destOrd="0" presId="urn:microsoft.com/office/officeart/2005/8/layout/vList3"/>
    <dgm:cxn modelId="{127A03CD-DCB6-4D18-A9F1-17B5DD3DC572}" type="presParOf" srcId="{A4C7D1C3-1C10-44ED-B770-A52767581634}" destId="{1BD789C5-AE1D-416F-8103-33A3C0743B68}" srcOrd="4" destOrd="0" presId="urn:microsoft.com/office/officeart/2005/8/layout/vList3"/>
    <dgm:cxn modelId="{C1675BC4-15D7-4F91-8B6A-403A08FACD80}" type="presParOf" srcId="{1BD789C5-AE1D-416F-8103-33A3C0743B68}" destId="{932CF5BA-30DA-4980-88EE-6F667A99F040}" srcOrd="0" destOrd="0" presId="urn:microsoft.com/office/officeart/2005/8/layout/vList3"/>
    <dgm:cxn modelId="{45A08FD5-15B4-4AA5-A617-35F2F7BDE2D7}" type="presParOf" srcId="{1BD789C5-AE1D-416F-8103-33A3C0743B68}" destId="{786BCB71-FA55-4136-96C8-AB59F2D26F25}"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F60FA-8B22-4A46-BC88-C75E4F04262B}">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C501DD-55FF-4485-BEF5-FF5F7566B5BD}">
      <dsp:nvSpPr>
        <dsp:cNvPr id="0" name=""/>
        <dsp:cNvSpPr/>
      </dsp:nvSpPr>
      <dsp:spPr>
        <a:xfrm>
          <a:off x="509717" y="338558"/>
          <a:ext cx="9593833" cy="67755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latin typeface="Times New Roman" panose="02020603050405020304" pitchFamily="18" charset="0"/>
              <a:cs typeface="Times New Roman" panose="02020603050405020304" pitchFamily="18" charset="0"/>
            </a:rPr>
            <a:t>Linear feature extraction methods can’t deal with non-linear nature of Hyperspectral data</a:t>
          </a:r>
          <a:endParaRPr lang="en-US" sz="2100" kern="1200" dirty="0"/>
        </a:p>
      </dsp:txBody>
      <dsp:txXfrm>
        <a:off x="509717" y="338558"/>
        <a:ext cx="9593833" cy="677550"/>
      </dsp:txXfrm>
    </dsp:sp>
    <dsp:sp modelId="{270FA903-3B8C-4AA7-AD59-7D2F1171D118}">
      <dsp:nvSpPr>
        <dsp:cNvPr id="0" name=""/>
        <dsp:cNvSpPr/>
      </dsp:nvSpPr>
      <dsp:spPr>
        <a:xfrm>
          <a:off x="86248" y="253864"/>
          <a:ext cx="846937" cy="846937"/>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F6F2C2-76D1-4909-9EB1-617A3FA54AEF}">
      <dsp:nvSpPr>
        <dsp:cNvPr id="0" name=""/>
        <dsp:cNvSpPr/>
      </dsp:nvSpPr>
      <dsp:spPr>
        <a:xfrm>
          <a:off x="995230" y="1354558"/>
          <a:ext cx="9108320" cy="677550"/>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latin typeface="Times New Roman" panose="02020603050405020304" pitchFamily="18" charset="0"/>
              <a:cs typeface="Times New Roman" panose="02020603050405020304" pitchFamily="18" charset="0"/>
            </a:rPr>
            <a:t>Widely used PCA-SVM method performs poorly on KSC dataset</a:t>
          </a:r>
          <a:endParaRPr lang="en-US" sz="2100" kern="1200" dirty="0">
            <a:latin typeface="Times New Roman" panose="02020603050405020304" pitchFamily="18" charset="0"/>
            <a:cs typeface="Times New Roman" panose="02020603050405020304" pitchFamily="18" charset="0"/>
          </a:endParaRPr>
        </a:p>
      </dsp:txBody>
      <dsp:txXfrm>
        <a:off x="995230" y="1354558"/>
        <a:ext cx="9108320" cy="677550"/>
      </dsp:txXfrm>
    </dsp:sp>
    <dsp:sp modelId="{0FD31825-39E9-4111-A05E-F93B946D1AEE}">
      <dsp:nvSpPr>
        <dsp:cNvPr id="0" name=""/>
        <dsp:cNvSpPr/>
      </dsp:nvSpPr>
      <dsp:spPr>
        <a:xfrm>
          <a:off x="571761" y="1269864"/>
          <a:ext cx="846937" cy="846937"/>
        </a:xfrm>
        <a:prstGeom prst="ellipse">
          <a:avLst/>
        </a:prstGeom>
        <a:solidFill>
          <a:schemeClr val="lt1">
            <a:hueOff val="0"/>
            <a:satOff val="0"/>
            <a:lumOff val="0"/>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70BB16-3B57-4927-B2CD-B04180BCBCA0}">
      <dsp:nvSpPr>
        <dsp:cNvPr id="0" name=""/>
        <dsp:cNvSpPr/>
      </dsp:nvSpPr>
      <dsp:spPr>
        <a:xfrm>
          <a:off x="1144243" y="2370558"/>
          <a:ext cx="8959307" cy="677550"/>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latin typeface="Times New Roman" panose="02020603050405020304" pitchFamily="18" charset="0"/>
              <a:cs typeface="Times New Roman" panose="02020603050405020304" pitchFamily="18" charset="0"/>
            </a:rPr>
            <a:t>Various experiments have shown Autoencoders are better at feature extraction than PCA [1]</a:t>
          </a:r>
          <a:endParaRPr lang="en-US" sz="2100" kern="1200" dirty="0">
            <a:latin typeface="Times New Roman" panose="02020603050405020304" pitchFamily="18" charset="0"/>
            <a:cs typeface="Times New Roman" panose="02020603050405020304" pitchFamily="18" charset="0"/>
          </a:endParaRPr>
        </a:p>
      </dsp:txBody>
      <dsp:txXfrm>
        <a:off x="1144243" y="2370558"/>
        <a:ext cx="8959307" cy="677550"/>
      </dsp:txXfrm>
    </dsp:sp>
    <dsp:sp modelId="{A336DA3D-158B-466C-9CF2-B7F1CE01C40B}">
      <dsp:nvSpPr>
        <dsp:cNvPr id="0" name=""/>
        <dsp:cNvSpPr/>
      </dsp:nvSpPr>
      <dsp:spPr>
        <a:xfrm>
          <a:off x="720774" y="2285864"/>
          <a:ext cx="846937" cy="846937"/>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D6A358-9D2A-402C-B461-3E9584C16E00}">
      <dsp:nvSpPr>
        <dsp:cNvPr id="0" name=""/>
        <dsp:cNvSpPr/>
      </dsp:nvSpPr>
      <dsp:spPr>
        <a:xfrm>
          <a:off x="995230" y="3386558"/>
          <a:ext cx="9108320" cy="677550"/>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latin typeface="Times New Roman" panose="02020603050405020304" pitchFamily="18" charset="0"/>
              <a:cs typeface="Times New Roman" panose="02020603050405020304" pitchFamily="18" charset="0"/>
            </a:rPr>
            <a:t>CNN has shown remarkable performance on other Computer Vision areas.</a:t>
          </a:r>
          <a:endParaRPr lang="en-US" sz="2100" kern="1200" dirty="0"/>
        </a:p>
      </dsp:txBody>
      <dsp:txXfrm>
        <a:off x="995230" y="3386558"/>
        <a:ext cx="9108320" cy="677550"/>
      </dsp:txXfrm>
    </dsp:sp>
    <dsp:sp modelId="{3DC08BEE-A169-4EC9-94C6-1961D63CEC37}">
      <dsp:nvSpPr>
        <dsp:cNvPr id="0" name=""/>
        <dsp:cNvSpPr/>
      </dsp:nvSpPr>
      <dsp:spPr>
        <a:xfrm>
          <a:off x="571761" y="3301864"/>
          <a:ext cx="846937" cy="846937"/>
        </a:xfrm>
        <a:prstGeom prst="ellipse">
          <a:avLst/>
        </a:prstGeom>
        <a:solidFill>
          <a:schemeClr val="lt1">
            <a:hueOff val="0"/>
            <a:satOff val="0"/>
            <a:lumOff val="0"/>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1F606F-0184-4BE5-9866-D574258B5F62}">
      <dsp:nvSpPr>
        <dsp:cNvPr id="0" name=""/>
        <dsp:cNvSpPr/>
      </dsp:nvSpPr>
      <dsp:spPr>
        <a:xfrm>
          <a:off x="509717" y="4402558"/>
          <a:ext cx="9593833" cy="677550"/>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latin typeface="Times New Roman" panose="02020603050405020304" pitchFamily="18" charset="0"/>
              <a:cs typeface="Times New Roman" panose="02020603050405020304" pitchFamily="18" charset="0"/>
            </a:rPr>
            <a:t>Individual high performance of Autoencoder &amp; CNN has motivated us to combine them together</a:t>
          </a:r>
          <a:endParaRPr lang="en-US" sz="2100" kern="1200" dirty="0">
            <a:latin typeface="Times New Roman" panose="02020603050405020304" pitchFamily="18" charset="0"/>
            <a:cs typeface="Times New Roman" panose="02020603050405020304" pitchFamily="18" charset="0"/>
          </a:endParaRPr>
        </a:p>
      </dsp:txBody>
      <dsp:txXfrm>
        <a:off x="509717" y="4402558"/>
        <a:ext cx="9593833" cy="677550"/>
      </dsp:txXfrm>
    </dsp:sp>
    <dsp:sp modelId="{EDA9A918-531F-41BA-96A8-EE4C2A0F0E09}">
      <dsp:nvSpPr>
        <dsp:cNvPr id="0" name=""/>
        <dsp:cNvSpPr/>
      </dsp:nvSpPr>
      <dsp:spPr>
        <a:xfrm>
          <a:off x="86248" y="4317864"/>
          <a:ext cx="846937" cy="846937"/>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AC419-D988-45A7-B7A2-109A38C99F6B}">
      <dsp:nvSpPr>
        <dsp:cNvPr id="0" name=""/>
        <dsp:cNvSpPr/>
      </dsp:nvSpPr>
      <dsp:spPr>
        <a:xfrm rot="10800000">
          <a:off x="2429365" y="116"/>
          <a:ext cx="8421592" cy="1232549"/>
        </a:xfrm>
        <a:prstGeom prst="homePlat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3520"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latin typeface="Times New Roman" panose="02020603050405020304" pitchFamily="18" charset="0"/>
              <a:cs typeface="Times New Roman" panose="02020603050405020304" pitchFamily="18" charset="0"/>
            </a:rPr>
            <a:t>Using Stacked Autoencoder for feature extraction &amp; dimensionality reduction </a:t>
          </a:r>
          <a:endParaRPr lang="en-US" sz="3600" kern="1200" dirty="0">
            <a:latin typeface="Times New Roman" panose="02020603050405020304" pitchFamily="18" charset="0"/>
            <a:cs typeface="Times New Roman" panose="02020603050405020304" pitchFamily="18" charset="0"/>
          </a:endParaRPr>
        </a:p>
      </dsp:txBody>
      <dsp:txXfrm rot="10800000">
        <a:off x="2737502" y="116"/>
        <a:ext cx="8113455" cy="1232549"/>
      </dsp:txXfrm>
    </dsp:sp>
    <dsp:sp modelId="{964753EA-CC93-42EA-AEB8-6DFD38565C69}">
      <dsp:nvSpPr>
        <dsp:cNvPr id="0" name=""/>
        <dsp:cNvSpPr/>
      </dsp:nvSpPr>
      <dsp:spPr>
        <a:xfrm>
          <a:off x="1813090" y="116"/>
          <a:ext cx="1232549" cy="1232549"/>
        </a:xfrm>
        <a:prstGeom prst="ellipse">
          <a:avLst/>
        </a:prstGeom>
        <a:solidFill>
          <a:schemeClr val="accent5">
            <a:tint val="5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E9467EC1-0F48-42C2-BC6B-13DC3F0F24A4}">
      <dsp:nvSpPr>
        <dsp:cNvPr id="0" name=""/>
        <dsp:cNvSpPr/>
      </dsp:nvSpPr>
      <dsp:spPr>
        <a:xfrm rot="10800000">
          <a:off x="2429365" y="1546895"/>
          <a:ext cx="8421592" cy="1232549"/>
        </a:xfrm>
        <a:prstGeom prst="homePlate">
          <a:avLst/>
        </a:prstGeom>
        <a:gradFill rotWithShape="0">
          <a:gsLst>
            <a:gs pos="0">
              <a:schemeClr val="accent5">
                <a:hueOff val="-3379271"/>
                <a:satOff val="-8710"/>
                <a:lumOff val="-5883"/>
                <a:alphaOff val="0"/>
                <a:lumMod val="110000"/>
                <a:satMod val="105000"/>
                <a:tint val="67000"/>
              </a:schemeClr>
            </a:gs>
            <a:gs pos="50000">
              <a:schemeClr val="accent5">
                <a:hueOff val="-3379271"/>
                <a:satOff val="-8710"/>
                <a:lumOff val="-5883"/>
                <a:alphaOff val="0"/>
                <a:lumMod val="105000"/>
                <a:satMod val="103000"/>
                <a:tint val="73000"/>
              </a:schemeClr>
            </a:gs>
            <a:gs pos="100000">
              <a:schemeClr val="accent5">
                <a:hueOff val="-3379271"/>
                <a:satOff val="-8710"/>
                <a:lumOff val="-588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3520"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latin typeface="Times New Roman" panose="02020603050405020304" pitchFamily="18" charset="0"/>
              <a:cs typeface="Times New Roman" panose="02020603050405020304" pitchFamily="18" charset="0"/>
            </a:rPr>
            <a:t>Using CNN to classify the extracted features by autoencoder </a:t>
          </a:r>
          <a:endParaRPr lang="en-US" sz="3600" kern="1200" dirty="0">
            <a:latin typeface="Times New Roman" panose="02020603050405020304" pitchFamily="18" charset="0"/>
            <a:cs typeface="Times New Roman" panose="02020603050405020304" pitchFamily="18" charset="0"/>
          </a:endParaRPr>
        </a:p>
      </dsp:txBody>
      <dsp:txXfrm rot="10800000">
        <a:off x="2737502" y="1546895"/>
        <a:ext cx="8113455" cy="1232549"/>
      </dsp:txXfrm>
    </dsp:sp>
    <dsp:sp modelId="{45627706-56F5-45C1-A283-FD877BF594A8}">
      <dsp:nvSpPr>
        <dsp:cNvPr id="0" name=""/>
        <dsp:cNvSpPr/>
      </dsp:nvSpPr>
      <dsp:spPr>
        <a:xfrm>
          <a:off x="1813090" y="1546895"/>
          <a:ext cx="1232549" cy="1232549"/>
        </a:xfrm>
        <a:prstGeom prst="ellipse">
          <a:avLst/>
        </a:prstGeom>
        <a:solidFill>
          <a:schemeClr val="accent5">
            <a:tint val="50000"/>
            <a:hueOff val="-3364820"/>
            <a:satOff val="-11474"/>
            <a:lumOff val="-1911"/>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786BCB71-FA55-4136-96C8-AB59F2D26F25}">
      <dsp:nvSpPr>
        <dsp:cNvPr id="0" name=""/>
        <dsp:cNvSpPr/>
      </dsp:nvSpPr>
      <dsp:spPr>
        <a:xfrm rot="10800000">
          <a:off x="2429365" y="3093675"/>
          <a:ext cx="8421592" cy="1232549"/>
        </a:xfrm>
        <a:prstGeom prst="homePlate">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3520"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latin typeface="Times New Roman" panose="02020603050405020304" pitchFamily="18" charset="0"/>
              <a:cs typeface="Times New Roman" panose="02020603050405020304" pitchFamily="18" charset="0"/>
            </a:rPr>
            <a:t>Compare the result with other benchmark methods</a:t>
          </a:r>
          <a:endParaRPr lang="en-US" sz="3600" kern="1200" dirty="0">
            <a:latin typeface="Times New Roman" panose="02020603050405020304" pitchFamily="18" charset="0"/>
            <a:cs typeface="Times New Roman" panose="02020603050405020304" pitchFamily="18" charset="0"/>
          </a:endParaRPr>
        </a:p>
      </dsp:txBody>
      <dsp:txXfrm rot="10800000">
        <a:off x="2737502" y="3093675"/>
        <a:ext cx="8113455" cy="1232549"/>
      </dsp:txXfrm>
    </dsp:sp>
    <dsp:sp modelId="{932CF5BA-30DA-4980-88EE-6F667A99F040}">
      <dsp:nvSpPr>
        <dsp:cNvPr id="0" name=""/>
        <dsp:cNvSpPr/>
      </dsp:nvSpPr>
      <dsp:spPr>
        <a:xfrm>
          <a:off x="1813090" y="3093675"/>
          <a:ext cx="1232549" cy="1232549"/>
        </a:xfrm>
        <a:prstGeom prst="ellipse">
          <a:avLst/>
        </a:prstGeom>
        <a:solidFill>
          <a:schemeClr val="accent5">
            <a:tint val="50000"/>
            <a:hueOff val="-6729641"/>
            <a:satOff val="-22947"/>
            <a:lumOff val="-3823"/>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ED6586-E3F2-4C10-99AF-5E12F444C987}" type="datetimeFigureOut">
              <a:rPr lang="en-US" smtClean="0"/>
              <a:t>2/14/2021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D4024F-A344-46C5-BABC-67C8289DFCED}" type="slidenum">
              <a:rPr lang="en-US" smtClean="0"/>
              <a:t>‹#›</a:t>
            </a:fld>
            <a:endParaRPr lang="en-US"/>
          </a:p>
        </p:txBody>
      </p:sp>
    </p:spTree>
    <p:extLst>
      <p:ext uri="{BB962C8B-B14F-4D97-AF65-F5344CB8AC3E}">
        <p14:creationId xmlns:p14="http://schemas.microsoft.com/office/powerpoint/2010/main" val="3984940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D4024F-A344-46C5-BABC-67C8289DFCED}" type="slidenum">
              <a:rPr lang="en-US" smtClean="0"/>
              <a:t>1</a:t>
            </a:fld>
            <a:endParaRPr lang="en-US"/>
          </a:p>
        </p:txBody>
      </p:sp>
    </p:spTree>
    <p:extLst>
      <p:ext uri="{BB962C8B-B14F-4D97-AF65-F5344CB8AC3E}">
        <p14:creationId xmlns:p14="http://schemas.microsoft.com/office/powerpoint/2010/main" val="1904730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D4024F-A344-46C5-BABC-67C8289DFCED}" type="slidenum">
              <a:rPr lang="en-US" smtClean="0"/>
              <a:t>10</a:t>
            </a:fld>
            <a:endParaRPr lang="en-US"/>
          </a:p>
        </p:txBody>
      </p:sp>
    </p:spTree>
    <p:extLst>
      <p:ext uri="{BB962C8B-B14F-4D97-AF65-F5344CB8AC3E}">
        <p14:creationId xmlns:p14="http://schemas.microsoft.com/office/powerpoint/2010/main" val="1199550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D4024F-A344-46C5-BABC-67C8289DFCED}" type="slidenum">
              <a:rPr lang="en-US" smtClean="0"/>
              <a:t>13</a:t>
            </a:fld>
            <a:endParaRPr lang="en-US"/>
          </a:p>
        </p:txBody>
      </p:sp>
    </p:spTree>
    <p:extLst>
      <p:ext uri="{BB962C8B-B14F-4D97-AF65-F5344CB8AC3E}">
        <p14:creationId xmlns:p14="http://schemas.microsoft.com/office/powerpoint/2010/main" val="1771608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D4024F-A344-46C5-BABC-67C8289DFCED}" type="slidenum">
              <a:rPr lang="en-US" smtClean="0"/>
              <a:t>14</a:t>
            </a:fld>
            <a:endParaRPr lang="en-US"/>
          </a:p>
        </p:txBody>
      </p:sp>
    </p:spTree>
    <p:extLst>
      <p:ext uri="{BB962C8B-B14F-4D97-AF65-F5344CB8AC3E}">
        <p14:creationId xmlns:p14="http://schemas.microsoft.com/office/powerpoint/2010/main" val="3614813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D4024F-A344-46C5-BABC-67C8289DFCED}" type="slidenum">
              <a:rPr lang="en-US" smtClean="0"/>
              <a:t>15</a:t>
            </a:fld>
            <a:endParaRPr lang="en-US"/>
          </a:p>
        </p:txBody>
      </p:sp>
    </p:spTree>
    <p:extLst>
      <p:ext uri="{BB962C8B-B14F-4D97-AF65-F5344CB8AC3E}">
        <p14:creationId xmlns:p14="http://schemas.microsoft.com/office/powerpoint/2010/main" val="3549023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D4024F-A344-46C5-BABC-67C8289DFCED}" type="slidenum">
              <a:rPr lang="en-US" smtClean="0"/>
              <a:t>16</a:t>
            </a:fld>
            <a:endParaRPr lang="en-US"/>
          </a:p>
        </p:txBody>
      </p:sp>
    </p:spTree>
    <p:extLst>
      <p:ext uri="{BB962C8B-B14F-4D97-AF65-F5344CB8AC3E}">
        <p14:creationId xmlns:p14="http://schemas.microsoft.com/office/powerpoint/2010/main" val="586038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D4024F-A344-46C5-BABC-67C8289DFCED}" type="slidenum">
              <a:rPr lang="en-US" smtClean="0"/>
              <a:t>17</a:t>
            </a:fld>
            <a:endParaRPr lang="en-US"/>
          </a:p>
        </p:txBody>
      </p:sp>
    </p:spTree>
    <p:extLst>
      <p:ext uri="{BB962C8B-B14F-4D97-AF65-F5344CB8AC3E}">
        <p14:creationId xmlns:p14="http://schemas.microsoft.com/office/powerpoint/2010/main" val="2527843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D4024F-A344-46C5-BABC-67C8289DFCED}" type="slidenum">
              <a:rPr lang="en-US" smtClean="0"/>
              <a:t>18</a:t>
            </a:fld>
            <a:endParaRPr lang="en-US"/>
          </a:p>
        </p:txBody>
      </p:sp>
    </p:spTree>
    <p:extLst>
      <p:ext uri="{BB962C8B-B14F-4D97-AF65-F5344CB8AC3E}">
        <p14:creationId xmlns:p14="http://schemas.microsoft.com/office/powerpoint/2010/main" val="2029159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D4024F-A344-46C5-BABC-67C8289DFCED}" type="slidenum">
              <a:rPr lang="en-US" smtClean="0"/>
              <a:t>19</a:t>
            </a:fld>
            <a:endParaRPr lang="en-US"/>
          </a:p>
        </p:txBody>
      </p:sp>
    </p:spTree>
    <p:extLst>
      <p:ext uri="{BB962C8B-B14F-4D97-AF65-F5344CB8AC3E}">
        <p14:creationId xmlns:p14="http://schemas.microsoft.com/office/powerpoint/2010/main" val="3228773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D4024F-A344-46C5-BABC-67C8289DFCED}" type="slidenum">
              <a:rPr lang="en-US" smtClean="0"/>
              <a:t>20</a:t>
            </a:fld>
            <a:endParaRPr lang="en-US"/>
          </a:p>
        </p:txBody>
      </p:sp>
    </p:spTree>
    <p:extLst>
      <p:ext uri="{BB962C8B-B14F-4D97-AF65-F5344CB8AC3E}">
        <p14:creationId xmlns:p14="http://schemas.microsoft.com/office/powerpoint/2010/main" val="1746389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D4024F-A344-46C5-BABC-67C8289DFCED}" type="slidenum">
              <a:rPr lang="en-US" smtClean="0"/>
              <a:t>21</a:t>
            </a:fld>
            <a:endParaRPr lang="en-US"/>
          </a:p>
        </p:txBody>
      </p:sp>
    </p:spTree>
    <p:extLst>
      <p:ext uri="{BB962C8B-B14F-4D97-AF65-F5344CB8AC3E}">
        <p14:creationId xmlns:p14="http://schemas.microsoft.com/office/powerpoint/2010/main" val="1115587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D4024F-A344-46C5-BABC-67C8289DFCED}" type="slidenum">
              <a:rPr lang="en-US" smtClean="0"/>
              <a:t>2</a:t>
            </a:fld>
            <a:endParaRPr lang="en-US"/>
          </a:p>
        </p:txBody>
      </p:sp>
    </p:spTree>
    <p:extLst>
      <p:ext uri="{BB962C8B-B14F-4D97-AF65-F5344CB8AC3E}">
        <p14:creationId xmlns:p14="http://schemas.microsoft.com/office/powerpoint/2010/main" val="635219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D4024F-A344-46C5-BABC-67C8289DFCED}" type="slidenum">
              <a:rPr lang="en-US" smtClean="0"/>
              <a:t>22</a:t>
            </a:fld>
            <a:endParaRPr lang="en-US"/>
          </a:p>
        </p:txBody>
      </p:sp>
    </p:spTree>
    <p:extLst>
      <p:ext uri="{BB962C8B-B14F-4D97-AF65-F5344CB8AC3E}">
        <p14:creationId xmlns:p14="http://schemas.microsoft.com/office/powerpoint/2010/main" val="2913006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D4024F-A344-46C5-BABC-67C8289DFCED}" type="slidenum">
              <a:rPr lang="en-US" smtClean="0"/>
              <a:t>23</a:t>
            </a:fld>
            <a:endParaRPr lang="en-US"/>
          </a:p>
        </p:txBody>
      </p:sp>
    </p:spTree>
    <p:extLst>
      <p:ext uri="{BB962C8B-B14F-4D97-AF65-F5344CB8AC3E}">
        <p14:creationId xmlns:p14="http://schemas.microsoft.com/office/powerpoint/2010/main" val="10064157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D4024F-A344-46C5-BABC-67C8289DFCED}" type="slidenum">
              <a:rPr lang="en-US" smtClean="0"/>
              <a:t>24</a:t>
            </a:fld>
            <a:endParaRPr lang="en-US"/>
          </a:p>
        </p:txBody>
      </p:sp>
    </p:spTree>
    <p:extLst>
      <p:ext uri="{BB962C8B-B14F-4D97-AF65-F5344CB8AC3E}">
        <p14:creationId xmlns:p14="http://schemas.microsoft.com/office/powerpoint/2010/main" val="2199681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D4024F-A344-46C5-BABC-67C8289DFCED}" type="slidenum">
              <a:rPr lang="en-US" smtClean="0"/>
              <a:t>25</a:t>
            </a:fld>
            <a:endParaRPr lang="en-US"/>
          </a:p>
        </p:txBody>
      </p:sp>
    </p:spTree>
    <p:extLst>
      <p:ext uri="{BB962C8B-B14F-4D97-AF65-F5344CB8AC3E}">
        <p14:creationId xmlns:p14="http://schemas.microsoft.com/office/powerpoint/2010/main" val="34389919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D4024F-A344-46C5-BABC-67C8289DFCED}" type="slidenum">
              <a:rPr lang="en-US" smtClean="0"/>
              <a:t>26</a:t>
            </a:fld>
            <a:endParaRPr lang="en-US"/>
          </a:p>
        </p:txBody>
      </p:sp>
    </p:spTree>
    <p:extLst>
      <p:ext uri="{BB962C8B-B14F-4D97-AF65-F5344CB8AC3E}">
        <p14:creationId xmlns:p14="http://schemas.microsoft.com/office/powerpoint/2010/main" val="22411370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D4024F-A344-46C5-BABC-67C8289DFCED}" type="slidenum">
              <a:rPr lang="en-US" smtClean="0"/>
              <a:t>27</a:t>
            </a:fld>
            <a:endParaRPr lang="en-US"/>
          </a:p>
        </p:txBody>
      </p:sp>
    </p:spTree>
    <p:extLst>
      <p:ext uri="{BB962C8B-B14F-4D97-AF65-F5344CB8AC3E}">
        <p14:creationId xmlns:p14="http://schemas.microsoft.com/office/powerpoint/2010/main" val="994091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D4024F-A344-46C5-BABC-67C8289DFCED}" type="slidenum">
              <a:rPr lang="en-US" smtClean="0"/>
              <a:t>3</a:t>
            </a:fld>
            <a:endParaRPr lang="en-US"/>
          </a:p>
        </p:txBody>
      </p:sp>
    </p:spTree>
    <p:extLst>
      <p:ext uri="{BB962C8B-B14F-4D97-AF65-F5344CB8AC3E}">
        <p14:creationId xmlns:p14="http://schemas.microsoft.com/office/powerpoint/2010/main" val="405873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D4024F-A344-46C5-BABC-67C8289DFCED}" type="slidenum">
              <a:rPr lang="en-US" smtClean="0"/>
              <a:t>4</a:t>
            </a:fld>
            <a:endParaRPr lang="en-US"/>
          </a:p>
        </p:txBody>
      </p:sp>
    </p:spTree>
    <p:extLst>
      <p:ext uri="{BB962C8B-B14F-4D97-AF65-F5344CB8AC3E}">
        <p14:creationId xmlns:p14="http://schemas.microsoft.com/office/powerpoint/2010/main" val="1161665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D4024F-A344-46C5-BABC-67C8289DFCED}" type="slidenum">
              <a:rPr lang="en-US" smtClean="0"/>
              <a:t>5</a:t>
            </a:fld>
            <a:endParaRPr lang="en-US"/>
          </a:p>
        </p:txBody>
      </p:sp>
    </p:spTree>
    <p:extLst>
      <p:ext uri="{BB962C8B-B14F-4D97-AF65-F5344CB8AC3E}">
        <p14:creationId xmlns:p14="http://schemas.microsoft.com/office/powerpoint/2010/main" val="729461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D4024F-A344-46C5-BABC-67C8289DFCED}" type="slidenum">
              <a:rPr lang="en-US" smtClean="0"/>
              <a:t>6</a:t>
            </a:fld>
            <a:endParaRPr lang="en-US"/>
          </a:p>
        </p:txBody>
      </p:sp>
    </p:spTree>
    <p:extLst>
      <p:ext uri="{BB962C8B-B14F-4D97-AF65-F5344CB8AC3E}">
        <p14:creationId xmlns:p14="http://schemas.microsoft.com/office/powerpoint/2010/main" val="751416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D4024F-A344-46C5-BABC-67C8289DFCED}" type="slidenum">
              <a:rPr lang="en-US" smtClean="0"/>
              <a:t>7</a:t>
            </a:fld>
            <a:endParaRPr lang="en-US"/>
          </a:p>
        </p:txBody>
      </p:sp>
    </p:spTree>
    <p:extLst>
      <p:ext uri="{BB962C8B-B14F-4D97-AF65-F5344CB8AC3E}">
        <p14:creationId xmlns:p14="http://schemas.microsoft.com/office/powerpoint/2010/main" val="2178355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D4024F-A344-46C5-BABC-67C8289DFCED}" type="slidenum">
              <a:rPr lang="en-US" smtClean="0"/>
              <a:t>8</a:t>
            </a:fld>
            <a:endParaRPr lang="en-US"/>
          </a:p>
        </p:txBody>
      </p:sp>
    </p:spTree>
    <p:extLst>
      <p:ext uri="{BB962C8B-B14F-4D97-AF65-F5344CB8AC3E}">
        <p14:creationId xmlns:p14="http://schemas.microsoft.com/office/powerpoint/2010/main" val="118821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D4024F-A344-46C5-BABC-67C8289DFCED}" type="slidenum">
              <a:rPr lang="en-US" smtClean="0"/>
              <a:t>9</a:t>
            </a:fld>
            <a:endParaRPr lang="en-US"/>
          </a:p>
        </p:txBody>
      </p:sp>
    </p:spTree>
    <p:extLst>
      <p:ext uri="{BB962C8B-B14F-4D97-AF65-F5344CB8AC3E}">
        <p14:creationId xmlns:p14="http://schemas.microsoft.com/office/powerpoint/2010/main" val="418181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F07BC8-2207-4828-8327-258BD6F209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ED162142-0334-44E0-8225-D6AC35681F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301FBD0C-6AE4-4660-9A71-DFD024170B62}"/>
              </a:ext>
            </a:extLst>
          </p:cNvPr>
          <p:cNvSpPr>
            <a:spLocks noGrp="1"/>
          </p:cNvSpPr>
          <p:nvPr>
            <p:ph type="dt" sz="half" idx="10"/>
          </p:nvPr>
        </p:nvSpPr>
        <p:spPr/>
        <p:txBody>
          <a:bodyPr/>
          <a:lstStyle/>
          <a:p>
            <a:fld id="{03D2BD7C-43A2-4039-9623-28B31FA3E051}" type="datetimeFigureOut">
              <a:rPr lang="en-US" smtClean="0"/>
              <a:t>2/14/2021</a:t>
            </a:fld>
            <a:endParaRPr lang="en-US"/>
          </a:p>
        </p:txBody>
      </p:sp>
      <p:sp>
        <p:nvSpPr>
          <p:cNvPr id="5" name="Footer Placeholder 4">
            <a:extLst>
              <a:ext uri="{FF2B5EF4-FFF2-40B4-BE49-F238E27FC236}">
                <a16:creationId xmlns="" xmlns:a16="http://schemas.microsoft.com/office/drawing/2014/main" id="{F3ADCEB8-7007-44F7-ABD5-2CA242759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EB9E577-0F01-4631-B381-A1A09994F88B}"/>
              </a:ext>
            </a:extLst>
          </p:cNvPr>
          <p:cNvSpPr>
            <a:spLocks noGrp="1"/>
          </p:cNvSpPr>
          <p:nvPr>
            <p:ph type="sldNum" sz="quarter" idx="12"/>
          </p:nvPr>
        </p:nvSpPr>
        <p:spPr/>
        <p:txBody>
          <a:bodyPr/>
          <a:lstStyle/>
          <a:p>
            <a:fld id="{E69A4303-2D88-41D6-A999-7AF75317E900}" type="slidenum">
              <a:rPr lang="en-US" smtClean="0"/>
              <a:t>‹#›</a:t>
            </a:fld>
            <a:endParaRPr lang="en-US"/>
          </a:p>
        </p:txBody>
      </p:sp>
    </p:spTree>
    <p:extLst>
      <p:ext uri="{BB962C8B-B14F-4D97-AF65-F5344CB8AC3E}">
        <p14:creationId xmlns:p14="http://schemas.microsoft.com/office/powerpoint/2010/main" val="26607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13B8EB-BC1D-495F-AF06-C2256AEB59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3B1AA1A1-2890-499B-8807-BA4651B961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9B8FD0F-6077-46A7-9719-BE49979319CC}"/>
              </a:ext>
            </a:extLst>
          </p:cNvPr>
          <p:cNvSpPr>
            <a:spLocks noGrp="1"/>
          </p:cNvSpPr>
          <p:nvPr>
            <p:ph type="dt" sz="half" idx="10"/>
          </p:nvPr>
        </p:nvSpPr>
        <p:spPr/>
        <p:txBody>
          <a:bodyPr/>
          <a:lstStyle/>
          <a:p>
            <a:fld id="{03D2BD7C-43A2-4039-9623-28B31FA3E051}" type="datetimeFigureOut">
              <a:rPr lang="en-US" smtClean="0"/>
              <a:t>2/14/2021</a:t>
            </a:fld>
            <a:endParaRPr lang="en-US"/>
          </a:p>
        </p:txBody>
      </p:sp>
      <p:sp>
        <p:nvSpPr>
          <p:cNvPr id="5" name="Footer Placeholder 4">
            <a:extLst>
              <a:ext uri="{FF2B5EF4-FFF2-40B4-BE49-F238E27FC236}">
                <a16:creationId xmlns="" xmlns:a16="http://schemas.microsoft.com/office/drawing/2014/main" id="{D8209A81-47B7-48D6-8E5D-EB3002A2E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DC69343-49BD-47E9-81ED-812DED61C53B}"/>
              </a:ext>
            </a:extLst>
          </p:cNvPr>
          <p:cNvSpPr>
            <a:spLocks noGrp="1"/>
          </p:cNvSpPr>
          <p:nvPr>
            <p:ph type="sldNum" sz="quarter" idx="12"/>
          </p:nvPr>
        </p:nvSpPr>
        <p:spPr/>
        <p:txBody>
          <a:bodyPr/>
          <a:lstStyle/>
          <a:p>
            <a:fld id="{E69A4303-2D88-41D6-A999-7AF75317E900}" type="slidenum">
              <a:rPr lang="en-US" smtClean="0"/>
              <a:t>‹#›</a:t>
            </a:fld>
            <a:endParaRPr lang="en-US"/>
          </a:p>
        </p:txBody>
      </p:sp>
    </p:spTree>
    <p:extLst>
      <p:ext uri="{BB962C8B-B14F-4D97-AF65-F5344CB8AC3E}">
        <p14:creationId xmlns:p14="http://schemas.microsoft.com/office/powerpoint/2010/main" val="2428326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AC1F9AE-56B9-4D93-9E4A-23924AB3F2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79FB5E0F-EABD-4E7C-B96C-5FCA1E06D7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76AE262-A218-4B92-90CF-CAF61B45DC03}"/>
              </a:ext>
            </a:extLst>
          </p:cNvPr>
          <p:cNvSpPr>
            <a:spLocks noGrp="1"/>
          </p:cNvSpPr>
          <p:nvPr>
            <p:ph type="dt" sz="half" idx="10"/>
          </p:nvPr>
        </p:nvSpPr>
        <p:spPr/>
        <p:txBody>
          <a:bodyPr/>
          <a:lstStyle/>
          <a:p>
            <a:fld id="{03D2BD7C-43A2-4039-9623-28B31FA3E051}" type="datetimeFigureOut">
              <a:rPr lang="en-US" smtClean="0"/>
              <a:t>2/14/2021</a:t>
            </a:fld>
            <a:endParaRPr lang="en-US"/>
          </a:p>
        </p:txBody>
      </p:sp>
      <p:sp>
        <p:nvSpPr>
          <p:cNvPr id="5" name="Footer Placeholder 4">
            <a:extLst>
              <a:ext uri="{FF2B5EF4-FFF2-40B4-BE49-F238E27FC236}">
                <a16:creationId xmlns="" xmlns:a16="http://schemas.microsoft.com/office/drawing/2014/main" id="{D824CB5B-6B54-445A-961D-C8B8D33D3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8245A6A-2D39-4949-A73A-F0F79B0FBE53}"/>
              </a:ext>
            </a:extLst>
          </p:cNvPr>
          <p:cNvSpPr>
            <a:spLocks noGrp="1"/>
          </p:cNvSpPr>
          <p:nvPr>
            <p:ph type="sldNum" sz="quarter" idx="12"/>
          </p:nvPr>
        </p:nvSpPr>
        <p:spPr/>
        <p:txBody>
          <a:bodyPr/>
          <a:lstStyle/>
          <a:p>
            <a:fld id="{E69A4303-2D88-41D6-A999-7AF75317E900}" type="slidenum">
              <a:rPr lang="en-US" smtClean="0"/>
              <a:t>‹#›</a:t>
            </a:fld>
            <a:endParaRPr lang="en-US"/>
          </a:p>
        </p:txBody>
      </p:sp>
    </p:spTree>
    <p:extLst>
      <p:ext uri="{BB962C8B-B14F-4D97-AF65-F5344CB8AC3E}">
        <p14:creationId xmlns:p14="http://schemas.microsoft.com/office/powerpoint/2010/main" val="2599723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FD0528-5E22-4320-B5FE-A13FB7F4F1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19AEA7C7-0F21-48E0-BA49-357288359A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3E681BF-D3D0-4ECE-A424-C9597CD0FB23}"/>
              </a:ext>
            </a:extLst>
          </p:cNvPr>
          <p:cNvSpPr>
            <a:spLocks noGrp="1"/>
          </p:cNvSpPr>
          <p:nvPr>
            <p:ph type="dt" sz="half" idx="10"/>
          </p:nvPr>
        </p:nvSpPr>
        <p:spPr/>
        <p:txBody>
          <a:bodyPr/>
          <a:lstStyle/>
          <a:p>
            <a:fld id="{03D2BD7C-43A2-4039-9623-28B31FA3E051}" type="datetimeFigureOut">
              <a:rPr lang="en-US" smtClean="0"/>
              <a:t>2/14/2021</a:t>
            </a:fld>
            <a:endParaRPr lang="en-US"/>
          </a:p>
        </p:txBody>
      </p:sp>
      <p:sp>
        <p:nvSpPr>
          <p:cNvPr id="5" name="Footer Placeholder 4">
            <a:extLst>
              <a:ext uri="{FF2B5EF4-FFF2-40B4-BE49-F238E27FC236}">
                <a16:creationId xmlns="" xmlns:a16="http://schemas.microsoft.com/office/drawing/2014/main" id="{0228F74D-C3CD-4E60-B64D-03DB48A8A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CC41A72-DB0B-46DC-B08B-21FFB4BD9EB7}"/>
              </a:ext>
            </a:extLst>
          </p:cNvPr>
          <p:cNvSpPr>
            <a:spLocks noGrp="1"/>
          </p:cNvSpPr>
          <p:nvPr>
            <p:ph type="sldNum" sz="quarter" idx="12"/>
          </p:nvPr>
        </p:nvSpPr>
        <p:spPr/>
        <p:txBody>
          <a:bodyPr/>
          <a:lstStyle/>
          <a:p>
            <a:fld id="{E69A4303-2D88-41D6-A999-7AF75317E900}" type="slidenum">
              <a:rPr lang="en-US" smtClean="0"/>
              <a:t>‹#›</a:t>
            </a:fld>
            <a:endParaRPr lang="en-US"/>
          </a:p>
        </p:txBody>
      </p:sp>
    </p:spTree>
    <p:extLst>
      <p:ext uri="{BB962C8B-B14F-4D97-AF65-F5344CB8AC3E}">
        <p14:creationId xmlns:p14="http://schemas.microsoft.com/office/powerpoint/2010/main" val="3343716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33426C-0F24-41A6-A7CE-9BB93CF1F1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B655772F-1212-4439-9EB8-EF1D0126AC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F59B688-A4A1-4C33-9A6B-59DEED5CCF0D}"/>
              </a:ext>
            </a:extLst>
          </p:cNvPr>
          <p:cNvSpPr>
            <a:spLocks noGrp="1"/>
          </p:cNvSpPr>
          <p:nvPr>
            <p:ph type="dt" sz="half" idx="10"/>
          </p:nvPr>
        </p:nvSpPr>
        <p:spPr/>
        <p:txBody>
          <a:bodyPr/>
          <a:lstStyle/>
          <a:p>
            <a:fld id="{03D2BD7C-43A2-4039-9623-28B31FA3E051}" type="datetimeFigureOut">
              <a:rPr lang="en-US" smtClean="0"/>
              <a:t>2/14/2021</a:t>
            </a:fld>
            <a:endParaRPr lang="en-US"/>
          </a:p>
        </p:txBody>
      </p:sp>
      <p:sp>
        <p:nvSpPr>
          <p:cNvPr id="5" name="Footer Placeholder 4">
            <a:extLst>
              <a:ext uri="{FF2B5EF4-FFF2-40B4-BE49-F238E27FC236}">
                <a16:creationId xmlns="" xmlns:a16="http://schemas.microsoft.com/office/drawing/2014/main" id="{DDC4F312-5454-433D-B8D0-D5261C6BB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A6996E5-5F84-48C5-A26B-BB33CB69376D}"/>
              </a:ext>
            </a:extLst>
          </p:cNvPr>
          <p:cNvSpPr>
            <a:spLocks noGrp="1"/>
          </p:cNvSpPr>
          <p:nvPr>
            <p:ph type="sldNum" sz="quarter" idx="12"/>
          </p:nvPr>
        </p:nvSpPr>
        <p:spPr/>
        <p:txBody>
          <a:bodyPr/>
          <a:lstStyle/>
          <a:p>
            <a:fld id="{E69A4303-2D88-41D6-A999-7AF75317E900}" type="slidenum">
              <a:rPr lang="en-US" smtClean="0"/>
              <a:t>‹#›</a:t>
            </a:fld>
            <a:endParaRPr lang="en-US"/>
          </a:p>
        </p:txBody>
      </p:sp>
    </p:spTree>
    <p:extLst>
      <p:ext uri="{BB962C8B-B14F-4D97-AF65-F5344CB8AC3E}">
        <p14:creationId xmlns:p14="http://schemas.microsoft.com/office/powerpoint/2010/main" val="992469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2C0DB0-AE47-45F2-9E82-D5609A39B8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D6312B8-A584-4544-AB1F-4FA06874EC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489A7807-011B-4C51-8AFF-ED1D30DCC7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2078217B-3AEF-4F58-AE2F-B3DDDE36EC8D}"/>
              </a:ext>
            </a:extLst>
          </p:cNvPr>
          <p:cNvSpPr>
            <a:spLocks noGrp="1"/>
          </p:cNvSpPr>
          <p:nvPr>
            <p:ph type="dt" sz="half" idx="10"/>
          </p:nvPr>
        </p:nvSpPr>
        <p:spPr/>
        <p:txBody>
          <a:bodyPr/>
          <a:lstStyle/>
          <a:p>
            <a:fld id="{03D2BD7C-43A2-4039-9623-28B31FA3E051}" type="datetimeFigureOut">
              <a:rPr lang="en-US" smtClean="0"/>
              <a:t>2/14/2021</a:t>
            </a:fld>
            <a:endParaRPr lang="en-US"/>
          </a:p>
        </p:txBody>
      </p:sp>
      <p:sp>
        <p:nvSpPr>
          <p:cNvPr id="6" name="Footer Placeholder 5">
            <a:extLst>
              <a:ext uri="{FF2B5EF4-FFF2-40B4-BE49-F238E27FC236}">
                <a16:creationId xmlns="" xmlns:a16="http://schemas.microsoft.com/office/drawing/2014/main" id="{540073CC-5A05-4115-B05E-6372C07EF8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A87AE17-65CF-42B1-AC65-D9AE26856391}"/>
              </a:ext>
            </a:extLst>
          </p:cNvPr>
          <p:cNvSpPr>
            <a:spLocks noGrp="1"/>
          </p:cNvSpPr>
          <p:nvPr>
            <p:ph type="sldNum" sz="quarter" idx="12"/>
          </p:nvPr>
        </p:nvSpPr>
        <p:spPr/>
        <p:txBody>
          <a:bodyPr/>
          <a:lstStyle/>
          <a:p>
            <a:fld id="{E69A4303-2D88-41D6-A999-7AF75317E900}" type="slidenum">
              <a:rPr lang="en-US" smtClean="0"/>
              <a:t>‹#›</a:t>
            </a:fld>
            <a:endParaRPr lang="en-US"/>
          </a:p>
        </p:txBody>
      </p:sp>
    </p:spTree>
    <p:extLst>
      <p:ext uri="{BB962C8B-B14F-4D97-AF65-F5344CB8AC3E}">
        <p14:creationId xmlns:p14="http://schemas.microsoft.com/office/powerpoint/2010/main" val="2572349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D56050-F13F-4577-9F66-194C27C9ED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99A25BE4-1DD2-44E3-B19E-4056E1550E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3CDE2EA-88EA-4F6C-B2F8-2559AF3225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177DAFF4-27E8-49D3-A653-DAE53FEDBA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06C7B41-8DA9-4DDF-833A-6EDD4227BD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AE4459B8-1636-43B1-BA83-BDB9831CF8A7}"/>
              </a:ext>
            </a:extLst>
          </p:cNvPr>
          <p:cNvSpPr>
            <a:spLocks noGrp="1"/>
          </p:cNvSpPr>
          <p:nvPr>
            <p:ph type="dt" sz="half" idx="10"/>
          </p:nvPr>
        </p:nvSpPr>
        <p:spPr/>
        <p:txBody>
          <a:bodyPr/>
          <a:lstStyle/>
          <a:p>
            <a:fld id="{03D2BD7C-43A2-4039-9623-28B31FA3E051}" type="datetimeFigureOut">
              <a:rPr lang="en-US" smtClean="0"/>
              <a:t>2/14/2021</a:t>
            </a:fld>
            <a:endParaRPr lang="en-US"/>
          </a:p>
        </p:txBody>
      </p:sp>
      <p:sp>
        <p:nvSpPr>
          <p:cNvPr id="8" name="Footer Placeholder 7">
            <a:extLst>
              <a:ext uri="{FF2B5EF4-FFF2-40B4-BE49-F238E27FC236}">
                <a16:creationId xmlns="" xmlns:a16="http://schemas.microsoft.com/office/drawing/2014/main" id="{BCBFEE42-8B72-44BF-85C1-08FAE0A403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79487FBD-D6E5-4668-8DAF-CDCAA644A0BE}"/>
              </a:ext>
            </a:extLst>
          </p:cNvPr>
          <p:cNvSpPr>
            <a:spLocks noGrp="1"/>
          </p:cNvSpPr>
          <p:nvPr>
            <p:ph type="sldNum" sz="quarter" idx="12"/>
          </p:nvPr>
        </p:nvSpPr>
        <p:spPr/>
        <p:txBody>
          <a:bodyPr/>
          <a:lstStyle/>
          <a:p>
            <a:fld id="{E69A4303-2D88-41D6-A999-7AF75317E900}" type="slidenum">
              <a:rPr lang="en-US" smtClean="0"/>
              <a:t>‹#›</a:t>
            </a:fld>
            <a:endParaRPr lang="en-US"/>
          </a:p>
        </p:txBody>
      </p:sp>
    </p:spTree>
    <p:extLst>
      <p:ext uri="{BB962C8B-B14F-4D97-AF65-F5344CB8AC3E}">
        <p14:creationId xmlns:p14="http://schemas.microsoft.com/office/powerpoint/2010/main" val="57455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65E664-2952-48B7-98D4-4FEF867123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A9229B19-5D94-4410-AA35-04885A3A500B}"/>
              </a:ext>
            </a:extLst>
          </p:cNvPr>
          <p:cNvSpPr>
            <a:spLocks noGrp="1"/>
          </p:cNvSpPr>
          <p:nvPr>
            <p:ph type="dt" sz="half" idx="10"/>
          </p:nvPr>
        </p:nvSpPr>
        <p:spPr/>
        <p:txBody>
          <a:bodyPr/>
          <a:lstStyle/>
          <a:p>
            <a:fld id="{03D2BD7C-43A2-4039-9623-28B31FA3E051}" type="datetimeFigureOut">
              <a:rPr lang="en-US" smtClean="0"/>
              <a:t>2/14/2021</a:t>
            </a:fld>
            <a:endParaRPr lang="en-US"/>
          </a:p>
        </p:txBody>
      </p:sp>
      <p:sp>
        <p:nvSpPr>
          <p:cNvPr id="4" name="Footer Placeholder 3">
            <a:extLst>
              <a:ext uri="{FF2B5EF4-FFF2-40B4-BE49-F238E27FC236}">
                <a16:creationId xmlns="" xmlns:a16="http://schemas.microsoft.com/office/drawing/2014/main" id="{3946761C-1410-4637-B568-2654029CE6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5353C46-5297-4A5D-9CD8-F3D05C3AE086}"/>
              </a:ext>
            </a:extLst>
          </p:cNvPr>
          <p:cNvSpPr>
            <a:spLocks noGrp="1"/>
          </p:cNvSpPr>
          <p:nvPr>
            <p:ph type="sldNum" sz="quarter" idx="12"/>
          </p:nvPr>
        </p:nvSpPr>
        <p:spPr/>
        <p:txBody>
          <a:bodyPr/>
          <a:lstStyle/>
          <a:p>
            <a:fld id="{E69A4303-2D88-41D6-A999-7AF75317E900}" type="slidenum">
              <a:rPr lang="en-US" smtClean="0"/>
              <a:t>‹#›</a:t>
            </a:fld>
            <a:endParaRPr lang="en-US"/>
          </a:p>
        </p:txBody>
      </p:sp>
    </p:spTree>
    <p:extLst>
      <p:ext uri="{BB962C8B-B14F-4D97-AF65-F5344CB8AC3E}">
        <p14:creationId xmlns:p14="http://schemas.microsoft.com/office/powerpoint/2010/main" val="1377979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65FE2B7-CBA7-4CCD-A879-2D382AE15D62}"/>
              </a:ext>
            </a:extLst>
          </p:cNvPr>
          <p:cNvSpPr>
            <a:spLocks noGrp="1"/>
          </p:cNvSpPr>
          <p:nvPr>
            <p:ph type="dt" sz="half" idx="10"/>
          </p:nvPr>
        </p:nvSpPr>
        <p:spPr/>
        <p:txBody>
          <a:bodyPr/>
          <a:lstStyle/>
          <a:p>
            <a:fld id="{03D2BD7C-43A2-4039-9623-28B31FA3E051}" type="datetimeFigureOut">
              <a:rPr lang="en-US" smtClean="0"/>
              <a:t>2/14/2021</a:t>
            </a:fld>
            <a:endParaRPr lang="en-US"/>
          </a:p>
        </p:txBody>
      </p:sp>
      <p:sp>
        <p:nvSpPr>
          <p:cNvPr id="3" name="Footer Placeholder 2">
            <a:extLst>
              <a:ext uri="{FF2B5EF4-FFF2-40B4-BE49-F238E27FC236}">
                <a16:creationId xmlns="" xmlns:a16="http://schemas.microsoft.com/office/drawing/2014/main" id="{94A3748A-67CB-4181-A3AF-EFD6ECCC5E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9EAAAEF3-CDA8-4794-AD41-2B4E70B926A2}"/>
              </a:ext>
            </a:extLst>
          </p:cNvPr>
          <p:cNvSpPr>
            <a:spLocks noGrp="1"/>
          </p:cNvSpPr>
          <p:nvPr>
            <p:ph type="sldNum" sz="quarter" idx="12"/>
          </p:nvPr>
        </p:nvSpPr>
        <p:spPr/>
        <p:txBody>
          <a:bodyPr/>
          <a:lstStyle/>
          <a:p>
            <a:fld id="{E69A4303-2D88-41D6-A999-7AF75317E900}" type="slidenum">
              <a:rPr lang="en-US" smtClean="0"/>
              <a:t>‹#›</a:t>
            </a:fld>
            <a:endParaRPr lang="en-US"/>
          </a:p>
        </p:txBody>
      </p:sp>
    </p:spTree>
    <p:extLst>
      <p:ext uri="{BB962C8B-B14F-4D97-AF65-F5344CB8AC3E}">
        <p14:creationId xmlns:p14="http://schemas.microsoft.com/office/powerpoint/2010/main" val="144361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5A1B04-55B2-4553-B615-89DD9AFDE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7D26916E-A0AA-4092-A2A9-8E36AEAB50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A54890B0-932A-4D44-99C5-C7F93EF217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C39FA60-08FC-4D84-8386-1BC9A2DD5EDE}"/>
              </a:ext>
            </a:extLst>
          </p:cNvPr>
          <p:cNvSpPr>
            <a:spLocks noGrp="1"/>
          </p:cNvSpPr>
          <p:nvPr>
            <p:ph type="dt" sz="half" idx="10"/>
          </p:nvPr>
        </p:nvSpPr>
        <p:spPr/>
        <p:txBody>
          <a:bodyPr/>
          <a:lstStyle/>
          <a:p>
            <a:fld id="{03D2BD7C-43A2-4039-9623-28B31FA3E051}" type="datetimeFigureOut">
              <a:rPr lang="en-US" smtClean="0"/>
              <a:t>2/14/2021</a:t>
            </a:fld>
            <a:endParaRPr lang="en-US"/>
          </a:p>
        </p:txBody>
      </p:sp>
      <p:sp>
        <p:nvSpPr>
          <p:cNvPr id="6" name="Footer Placeholder 5">
            <a:extLst>
              <a:ext uri="{FF2B5EF4-FFF2-40B4-BE49-F238E27FC236}">
                <a16:creationId xmlns="" xmlns:a16="http://schemas.microsoft.com/office/drawing/2014/main" id="{96206D74-A345-441B-BBFD-1514A6AF0B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99CAEAB-ECE0-4574-A162-8A4747C0EF81}"/>
              </a:ext>
            </a:extLst>
          </p:cNvPr>
          <p:cNvSpPr>
            <a:spLocks noGrp="1"/>
          </p:cNvSpPr>
          <p:nvPr>
            <p:ph type="sldNum" sz="quarter" idx="12"/>
          </p:nvPr>
        </p:nvSpPr>
        <p:spPr/>
        <p:txBody>
          <a:bodyPr/>
          <a:lstStyle/>
          <a:p>
            <a:fld id="{E69A4303-2D88-41D6-A999-7AF75317E900}" type="slidenum">
              <a:rPr lang="en-US" smtClean="0"/>
              <a:t>‹#›</a:t>
            </a:fld>
            <a:endParaRPr lang="en-US"/>
          </a:p>
        </p:txBody>
      </p:sp>
    </p:spTree>
    <p:extLst>
      <p:ext uri="{BB962C8B-B14F-4D97-AF65-F5344CB8AC3E}">
        <p14:creationId xmlns:p14="http://schemas.microsoft.com/office/powerpoint/2010/main" val="1823700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2198FB-C4B8-494D-929B-3C15C7E459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ED27AA04-2CF0-4A66-9627-0CBF0713B0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AB400E80-5B91-426F-B322-05BC9628D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BC6DA07-95E6-45DC-8E90-B3B63100BBC1}"/>
              </a:ext>
            </a:extLst>
          </p:cNvPr>
          <p:cNvSpPr>
            <a:spLocks noGrp="1"/>
          </p:cNvSpPr>
          <p:nvPr>
            <p:ph type="dt" sz="half" idx="10"/>
          </p:nvPr>
        </p:nvSpPr>
        <p:spPr/>
        <p:txBody>
          <a:bodyPr/>
          <a:lstStyle/>
          <a:p>
            <a:fld id="{03D2BD7C-43A2-4039-9623-28B31FA3E051}" type="datetimeFigureOut">
              <a:rPr lang="en-US" smtClean="0"/>
              <a:t>2/14/2021</a:t>
            </a:fld>
            <a:endParaRPr lang="en-US"/>
          </a:p>
        </p:txBody>
      </p:sp>
      <p:sp>
        <p:nvSpPr>
          <p:cNvPr id="6" name="Footer Placeholder 5">
            <a:extLst>
              <a:ext uri="{FF2B5EF4-FFF2-40B4-BE49-F238E27FC236}">
                <a16:creationId xmlns="" xmlns:a16="http://schemas.microsoft.com/office/drawing/2014/main" id="{05821286-AF9A-4848-8FBB-33AE47064A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A8AA2C1-6057-4669-A4F0-94586123C02E}"/>
              </a:ext>
            </a:extLst>
          </p:cNvPr>
          <p:cNvSpPr>
            <a:spLocks noGrp="1"/>
          </p:cNvSpPr>
          <p:nvPr>
            <p:ph type="sldNum" sz="quarter" idx="12"/>
          </p:nvPr>
        </p:nvSpPr>
        <p:spPr/>
        <p:txBody>
          <a:bodyPr/>
          <a:lstStyle/>
          <a:p>
            <a:fld id="{E69A4303-2D88-41D6-A999-7AF75317E900}" type="slidenum">
              <a:rPr lang="en-US" smtClean="0"/>
              <a:t>‹#›</a:t>
            </a:fld>
            <a:endParaRPr lang="en-US"/>
          </a:p>
        </p:txBody>
      </p:sp>
    </p:spTree>
    <p:extLst>
      <p:ext uri="{BB962C8B-B14F-4D97-AF65-F5344CB8AC3E}">
        <p14:creationId xmlns:p14="http://schemas.microsoft.com/office/powerpoint/2010/main" val="2365348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8EBB40F-DBF0-4A61-B0A6-A93FC127A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7A4CB749-F037-449F-BD9C-0235CDBCC0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207CF04-ABF5-4DE1-A75C-D0CD822C33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2BD7C-43A2-4039-9623-28B31FA3E051}" type="datetimeFigureOut">
              <a:rPr lang="en-US" smtClean="0"/>
              <a:t>2/14/2021</a:t>
            </a:fld>
            <a:endParaRPr lang="en-US"/>
          </a:p>
        </p:txBody>
      </p:sp>
      <p:sp>
        <p:nvSpPr>
          <p:cNvPr id="5" name="Footer Placeholder 4">
            <a:extLst>
              <a:ext uri="{FF2B5EF4-FFF2-40B4-BE49-F238E27FC236}">
                <a16:creationId xmlns="" xmlns:a16="http://schemas.microsoft.com/office/drawing/2014/main" id="{593A932C-91F6-4456-A545-A3499B61AD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1719101C-4863-4F30-9B16-A81E0875B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9A4303-2D88-41D6-A999-7AF75317E900}" type="slidenum">
              <a:rPr lang="en-US" smtClean="0"/>
              <a:t>‹#›</a:t>
            </a:fld>
            <a:endParaRPr lang="en-US"/>
          </a:p>
        </p:txBody>
      </p:sp>
    </p:spTree>
    <p:extLst>
      <p:ext uri="{BB962C8B-B14F-4D97-AF65-F5344CB8AC3E}">
        <p14:creationId xmlns:p14="http://schemas.microsoft.com/office/powerpoint/2010/main" val="365143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emf"/><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emf"/><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BDA44425-C9C9-406C-83F2-FEA8861A3861}"/>
              </a:ext>
            </a:extLst>
          </p:cNvPr>
          <p:cNvSpPr/>
          <p:nvPr/>
        </p:nvSpPr>
        <p:spPr>
          <a:xfrm>
            <a:off x="-6287" y="12329"/>
            <a:ext cx="12185713" cy="334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 xmlns:a16="http://schemas.microsoft.com/office/drawing/2014/main" id="{AC958F45-C50F-45D3-BCD2-9068AEAD18B3}"/>
              </a:ext>
            </a:extLst>
          </p:cNvPr>
          <p:cNvSpPr/>
          <p:nvPr/>
        </p:nvSpPr>
        <p:spPr>
          <a:xfrm>
            <a:off x="0" y="6273688"/>
            <a:ext cx="12192000" cy="5719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lumMod val="50000"/>
                </a:schemeClr>
              </a:solidFill>
              <a:latin typeface="Times New Roman" panose="02020603050405020304" pitchFamily="18" charset="0"/>
              <a:cs typeface="Times New Roman" pitchFamily="18" charset="0"/>
            </a:endParaRPr>
          </a:p>
        </p:txBody>
      </p:sp>
      <p:sp>
        <p:nvSpPr>
          <p:cNvPr id="6" name="Rectangle 5">
            <a:extLst>
              <a:ext uri="{FF2B5EF4-FFF2-40B4-BE49-F238E27FC236}">
                <a16:creationId xmlns="" xmlns:a16="http://schemas.microsoft.com/office/drawing/2014/main" id="{EC91BEB3-5C73-4379-8070-5483167AF1E7}"/>
              </a:ext>
            </a:extLst>
          </p:cNvPr>
          <p:cNvSpPr/>
          <p:nvPr/>
        </p:nvSpPr>
        <p:spPr>
          <a:xfrm>
            <a:off x="-6287" y="-7781"/>
            <a:ext cx="12198287" cy="905600"/>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i="1" dirty="0">
              <a:latin typeface="Times New Roman" panose="02020603050405020304" pitchFamily="18" charset="0"/>
              <a:cs typeface="Times New Roman" panose="02020603050405020304" pitchFamily="18" charset="0"/>
            </a:endParaRPr>
          </a:p>
        </p:txBody>
      </p:sp>
      <p:sp>
        <p:nvSpPr>
          <p:cNvPr id="8" name="Date Placeholder 4">
            <a:extLst>
              <a:ext uri="{FF2B5EF4-FFF2-40B4-BE49-F238E27FC236}">
                <a16:creationId xmlns="" xmlns:a16="http://schemas.microsoft.com/office/drawing/2014/main" id="{5DBFB480-16AA-44ED-BC76-5EE5057DAF70}"/>
              </a:ext>
            </a:extLst>
          </p:cNvPr>
          <p:cNvSpPr>
            <a:spLocks noGrp="1"/>
          </p:cNvSpPr>
          <p:nvPr>
            <p:ph type="dt" sz="half" idx="10"/>
          </p:nvPr>
        </p:nvSpPr>
        <p:spPr>
          <a:xfrm>
            <a:off x="99721" y="6377116"/>
            <a:ext cx="2743200" cy="365125"/>
          </a:xfrm>
        </p:spPr>
        <p:txBody>
          <a:bodyPr/>
          <a:lstStyle/>
          <a:p>
            <a:fld id="{55A1A8F2-B5BC-4FA4-BBA0-4FB3E9B1F808}" type="datetime3">
              <a:rPr lang="en-US" smtClean="0">
                <a:solidFill>
                  <a:schemeClr val="tx1"/>
                </a:solidFill>
                <a:latin typeface="Times New Roman" panose="02020603050405020304" pitchFamily="18" charset="0"/>
                <a:cs typeface="Times New Roman" panose="02020603050405020304" pitchFamily="18" charset="0"/>
              </a:rPr>
              <a:t>14 February 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9" name="Slide Number Placeholder 5">
            <a:extLst>
              <a:ext uri="{FF2B5EF4-FFF2-40B4-BE49-F238E27FC236}">
                <a16:creationId xmlns="" xmlns:a16="http://schemas.microsoft.com/office/drawing/2014/main" id="{E496BAE4-5568-499B-ABBA-08FC49549853}"/>
              </a:ext>
            </a:extLst>
          </p:cNvPr>
          <p:cNvSpPr>
            <a:spLocks noGrp="1"/>
          </p:cNvSpPr>
          <p:nvPr>
            <p:ph type="sldNum" sz="quarter" idx="12"/>
          </p:nvPr>
        </p:nvSpPr>
        <p:spPr>
          <a:xfrm>
            <a:off x="9235235" y="6385516"/>
            <a:ext cx="2743200" cy="365125"/>
          </a:xfrm>
        </p:spPr>
        <p:txBody>
          <a:bodyPr/>
          <a:lstStyle/>
          <a:p>
            <a:fld id="{DA2EF9D7-CF23-413F-9DAC-504C10FDEFEA}" type="slidenum">
              <a:rPr lang="en-US" smtClean="0">
                <a:solidFill>
                  <a:schemeClr val="tx1"/>
                </a:solidFill>
                <a:latin typeface="Times New Roman" panose="02020603050405020304" pitchFamily="18" charset="0"/>
                <a:cs typeface="Times New Roman" panose="02020603050405020304" pitchFamily="18" charset="0"/>
              </a:rPr>
              <a:t>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 xmlns:a16="http://schemas.microsoft.com/office/drawing/2014/main" id="{043885F9-98FB-45BC-93D1-96B61FB58228}"/>
              </a:ext>
            </a:extLst>
          </p:cNvPr>
          <p:cNvSpPr txBox="1"/>
          <p:nvPr/>
        </p:nvSpPr>
        <p:spPr>
          <a:xfrm>
            <a:off x="5533247" y="4241872"/>
            <a:ext cx="6445188" cy="138499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000" b="1" u="sng" spc="100" dirty="0">
                <a:uFill>
                  <a:solidFill>
                    <a:schemeClr val="accent6"/>
                  </a:solidFill>
                </a:uFill>
                <a:latin typeface="Times New Roman" panose="02020603050405020304" pitchFamily="18" charset="0"/>
                <a:cs typeface="Times New Roman" panose="02020603050405020304" pitchFamily="18" charset="0"/>
              </a:rPr>
              <a:t>Supervised By</a:t>
            </a:r>
            <a:endParaRPr lang="en-US" sz="2000" b="1" dirty="0">
              <a:latin typeface="Times New Roman" panose="02020603050405020304" pitchFamily="18" charset="0"/>
              <a:cs typeface="Times New Roman" panose="02020603050405020304" pitchFamily="18" charset="0"/>
            </a:endParaRPr>
          </a:p>
          <a:p>
            <a:r>
              <a:rPr lang="en-US" sz="2000" spc="100" dirty="0">
                <a:latin typeface="Times New Roman" panose="02020603050405020304" pitchFamily="18" charset="0"/>
                <a:cs typeface="Times New Roman" panose="02020603050405020304" pitchFamily="18" charset="0"/>
              </a:rPr>
              <a:t>                             </a:t>
            </a:r>
            <a:r>
              <a:rPr lang="en-US" sz="2000" spc="100" dirty="0" smtClean="0">
                <a:latin typeface="Times New Roman" panose="02020603050405020304" pitchFamily="18" charset="0"/>
                <a:cs typeface="Times New Roman" panose="02020603050405020304" pitchFamily="18" charset="0"/>
              </a:rPr>
              <a:t> Dr. </a:t>
            </a:r>
            <a:r>
              <a:rPr lang="en-US" sz="2000" spc="100" dirty="0" err="1" smtClean="0">
                <a:latin typeface="Times New Roman" panose="02020603050405020304" pitchFamily="18" charset="0"/>
                <a:cs typeface="Times New Roman" panose="02020603050405020304" pitchFamily="18" charset="0"/>
              </a:rPr>
              <a:t>Boshir</a:t>
            </a:r>
            <a:r>
              <a:rPr lang="en-US" sz="2000" spc="100" dirty="0" smtClean="0">
                <a:latin typeface="Times New Roman" panose="02020603050405020304" pitchFamily="18" charset="0"/>
                <a:cs typeface="Times New Roman" panose="02020603050405020304" pitchFamily="18" charset="0"/>
              </a:rPr>
              <a:t> Ahmed</a:t>
            </a:r>
            <a:endParaRPr lang="en-US" sz="2000" spc="1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Professor</a:t>
            </a:r>
            <a:endParaRPr lang="en-US" sz="2000" spc="100" dirty="0">
              <a:latin typeface="Times New Roman" panose="02020603050405020304" pitchFamily="18" charset="0"/>
              <a:cs typeface="Times New Roman" panose="02020603050405020304" pitchFamily="18" charset="0"/>
            </a:endParaRPr>
          </a:p>
          <a:p>
            <a:r>
              <a:rPr lang="en-US" sz="2000" spc="100" dirty="0">
                <a:latin typeface="Times New Roman" panose="02020603050405020304" pitchFamily="18" charset="0"/>
                <a:cs typeface="Times New Roman" panose="02020603050405020304" pitchFamily="18" charset="0"/>
              </a:rPr>
              <a:t>                      </a:t>
            </a:r>
            <a:r>
              <a:rPr lang="en-US" sz="2000" spc="100" dirty="0" smtClean="0">
                <a:latin typeface="Times New Roman" panose="02020603050405020304" pitchFamily="18" charset="0"/>
                <a:cs typeface="Times New Roman" panose="02020603050405020304" pitchFamily="18" charset="0"/>
              </a:rPr>
              <a:t>Head of Dept. of CSE, RUET</a:t>
            </a:r>
            <a:endParaRPr lang="en-US" sz="2000" spc="1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 xmlns:a16="http://schemas.microsoft.com/office/drawing/2014/main" id="{8994F853-BD4E-416D-A66C-6C9FE1AF541A}"/>
              </a:ext>
            </a:extLst>
          </p:cNvPr>
          <p:cNvPicPr>
            <a:picLocks noChangeAspect="1"/>
          </p:cNvPicPr>
          <p:nvPr/>
        </p:nvPicPr>
        <p:blipFill>
          <a:blip r:embed="rId3"/>
          <a:stretch>
            <a:fillRect/>
          </a:stretch>
        </p:blipFill>
        <p:spPr>
          <a:xfrm>
            <a:off x="5322034" y="1752090"/>
            <a:ext cx="1381214" cy="1509204"/>
          </a:xfrm>
          <a:prstGeom prst="rect">
            <a:avLst/>
          </a:prstGeom>
        </p:spPr>
      </p:pic>
      <p:sp>
        <p:nvSpPr>
          <p:cNvPr id="11" name="Rectangle 10">
            <a:extLst>
              <a:ext uri="{FF2B5EF4-FFF2-40B4-BE49-F238E27FC236}">
                <a16:creationId xmlns="" xmlns:a16="http://schemas.microsoft.com/office/drawing/2014/main" id="{2C548F96-B3FA-4DD4-829C-3C675EA60EAF}"/>
              </a:ext>
            </a:extLst>
          </p:cNvPr>
          <p:cNvSpPr/>
          <p:nvPr/>
        </p:nvSpPr>
        <p:spPr>
          <a:xfrm>
            <a:off x="-1108230" y="940234"/>
            <a:ext cx="14408459" cy="769441"/>
          </a:xfrm>
          <a:prstGeom prst="rect">
            <a:avLst/>
          </a:prstGeom>
        </p:spPr>
        <p:txBody>
          <a:bodyPr wrap="square">
            <a:spAutoFit/>
          </a:bodyPr>
          <a:lstStyle/>
          <a:p>
            <a:pPr algn="ctr"/>
            <a:r>
              <a:rPr lang="en-US" sz="4400" dirty="0">
                <a:solidFill>
                  <a:schemeClr val="accent2">
                    <a:lumMod val="75000"/>
                  </a:schemeClr>
                </a:solidFill>
                <a:latin typeface="Times New Roman" panose="02020603050405020304" pitchFamily="18" charset="0"/>
                <a:cs typeface="Times New Roman" panose="02020603050405020304" pitchFamily="18" charset="0"/>
              </a:rPr>
              <a:t>Rajshahi University of Engineering &amp; Technology</a:t>
            </a:r>
          </a:p>
        </p:txBody>
      </p:sp>
      <p:sp>
        <p:nvSpPr>
          <p:cNvPr id="2" name="TextBox 1">
            <a:extLst>
              <a:ext uri="{FF2B5EF4-FFF2-40B4-BE49-F238E27FC236}">
                <a16:creationId xmlns="" xmlns:a16="http://schemas.microsoft.com/office/drawing/2014/main" id="{F51B6F8D-1C09-403B-8601-464517A2968B}"/>
              </a:ext>
            </a:extLst>
          </p:cNvPr>
          <p:cNvSpPr txBox="1"/>
          <p:nvPr/>
        </p:nvSpPr>
        <p:spPr>
          <a:xfrm>
            <a:off x="267396" y="3226987"/>
            <a:ext cx="11711039" cy="830997"/>
          </a:xfrm>
          <a:prstGeom prst="rect">
            <a:avLst/>
          </a:prstGeom>
          <a:noFill/>
        </p:spPr>
        <p:txBody>
          <a:bodyPr wrap="square" rtlCol="0">
            <a:spAutoFit/>
          </a:bodyPr>
          <a:lstStyle/>
          <a:p>
            <a:pPr algn="ctr"/>
            <a:r>
              <a:rPr lang="en-GB" sz="2400" b="1" u="sng" dirty="0" smtClean="0">
                <a:solidFill>
                  <a:schemeClr val="accent1">
                    <a:lumMod val="50000"/>
                  </a:schemeClr>
                </a:solidFill>
                <a:latin typeface="Times New Roman" panose="02020603050405020304" pitchFamily="18" charset="0"/>
                <a:cs typeface="Times New Roman" panose="02020603050405020304" pitchFamily="18" charset="0"/>
              </a:rPr>
              <a:t>Spectral-Spatial </a:t>
            </a:r>
            <a:r>
              <a:rPr lang="en-GB" sz="2400" b="1" u="sng" dirty="0">
                <a:solidFill>
                  <a:schemeClr val="accent1">
                    <a:lumMod val="50000"/>
                  </a:schemeClr>
                </a:solidFill>
                <a:latin typeface="Times New Roman" panose="02020603050405020304" pitchFamily="18" charset="0"/>
                <a:cs typeface="Times New Roman" panose="02020603050405020304" pitchFamily="18" charset="0"/>
              </a:rPr>
              <a:t>Classification of Hyperspectral Image Based on Stacked Autoencoder and Convolutional Neural Network</a:t>
            </a:r>
            <a:endParaRPr lang="en-US"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 xmlns:a16="http://schemas.microsoft.com/office/drawing/2014/main" id="{043885F9-98FB-45BC-93D1-96B61FB58228}"/>
              </a:ext>
            </a:extLst>
          </p:cNvPr>
          <p:cNvSpPr txBox="1"/>
          <p:nvPr/>
        </p:nvSpPr>
        <p:spPr>
          <a:xfrm>
            <a:off x="-798881" y="4242310"/>
            <a:ext cx="6445188" cy="138499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000" b="1" u="sng" spc="100" dirty="0" smtClean="0">
                <a:uFill>
                  <a:solidFill>
                    <a:schemeClr val="accent6"/>
                  </a:solidFill>
                </a:uFill>
                <a:latin typeface="Times New Roman" panose="02020603050405020304" pitchFamily="18" charset="0"/>
                <a:cs typeface="Times New Roman" panose="02020603050405020304" pitchFamily="18" charset="0"/>
              </a:rPr>
              <a:t>Student </a:t>
            </a:r>
            <a:endParaRPr lang="en-US" sz="2000" b="1" dirty="0">
              <a:latin typeface="Times New Roman" panose="02020603050405020304" pitchFamily="18" charset="0"/>
              <a:cs typeface="Times New Roman" panose="02020603050405020304" pitchFamily="18" charset="0"/>
            </a:endParaRPr>
          </a:p>
          <a:p>
            <a:r>
              <a:rPr lang="en-US" sz="2000" spc="100" dirty="0">
                <a:latin typeface="Times New Roman" panose="02020603050405020304" pitchFamily="18" charset="0"/>
                <a:cs typeface="Times New Roman" panose="02020603050405020304" pitchFamily="18" charset="0"/>
              </a:rPr>
              <a:t>                            </a:t>
            </a:r>
            <a:r>
              <a:rPr lang="en-US" sz="2000" spc="100" dirty="0" smtClean="0">
                <a:latin typeface="Times New Roman" panose="02020603050405020304" pitchFamily="18" charset="0"/>
                <a:cs typeface="Times New Roman" panose="02020603050405020304" pitchFamily="18" charset="0"/>
              </a:rPr>
              <a:t>      Shafia Afrin </a:t>
            </a:r>
            <a:endParaRPr lang="en-US" sz="2000" spc="1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Roll:1503022</a:t>
            </a:r>
            <a:endParaRPr lang="en-US" sz="2000" spc="100" dirty="0">
              <a:latin typeface="Times New Roman" panose="02020603050405020304" pitchFamily="18" charset="0"/>
              <a:cs typeface="Times New Roman" panose="02020603050405020304" pitchFamily="18" charset="0"/>
            </a:endParaRPr>
          </a:p>
          <a:p>
            <a:r>
              <a:rPr lang="en-US" sz="2000" spc="100" dirty="0">
                <a:latin typeface="Times New Roman" panose="02020603050405020304" pitchFamily="18" charset="0"/>
                <a:cs typeface="Times New Roman" panose="02020603050405020304" pitchFamily="18" charset="0"/>
              </a:rPr>
              <a:t>                           Dept. of </a:t>
            </a:r>
            <a:r>
              <a:rPr lang="en-US" sz="2000" spc="100" dirty="0" smtClean="0">
                <a:latin typeface="Times New Roman" panose="02020603050405020304" pitchFamily="18" charset="0"/>
                <a:cs typeface="Times New Roman" panose="02020603050405020304" pitchFamily="18" charset="0"/>
              </a:rPr>
              <a:t>CSE, </a:t>
            </a:r>
            <a:r>
              <a:rPr lang="en-US" sz="2000" spc="100" dirty="0">
                <a:latin typeface="Times New Roman" panose="02020603050405020304" pitchFamily="18" charset="0"/>
                <a:cs typeface="Times New Roman" panose="02020603050405020304" pitchFamily="18" charset="0"/>
              </a:rPr>
              <a:t>RUET</a:t>
            </a:r>
          </a:p>
        </p:txBody>
      </p:sp>
    </p:spTree>
    <p:extLst>
      <p:ext uri="{BB962C8B-B14F-4D97-AF65-F5344CB8AC3E}">
        <p14:creationId xmlns:p14="http://schemas.microsoft.com/office/powerpoint/2010/main" val="1148195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37B7FA1-D256-4934-A4FE-C370E48206ED}"/>
              </a:ext>
            </a:extLst>
          </p:cNvPr>
          <p:cNvSpPr/>
          <p:nvPr/>
        </p:nvSpPr>
        <p:spPr>
          <a:xfrm>
            <a:off x="0" y="6286017"/>
            <a:ext cx="12192000" cy="5719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lumMod val="50000"/>
                </a:schemeClr>
              </a:solidFill>
              <a:latin typeface="Times New Roman" panose="02020603050405020304" pitchFamily="18" charset="0"/>
              <a:cs typeface="Times New Roman" pitchFamily="18" charset="0"/>
            </a:endParaRPr>
          </a:p>
        </p:txBody>
      </p:sp>
      <p:sp>
        <p:nvSpPr>
          <p:cNvPr id="4" name="Rectangle 3">
            <a:extLst>
              <a:ext uri="{FF2B5EF4-FFF2-40B4-BE49-F238E27FC236}">
                <a16:creationId xmlns="" xmlns:a16="http://schemas.microsoft.com/office/drawing/2014/main" id="{19D45524-5BF3-4059-B404-B7A07C3B6541}"/>
              </a:ext>
            </a:extLst>
          </p:cNvPr>
          <p:cNvSpPr/>
          <p:nvPr/>
        </p:nvSpPr>
        <p:spPr>
          <a:xfrm>
            <a:off x="-12574" y="363466"/>
            <a:ext cx="12192000" cy="982407"/>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0BB6D126-C58A-4146-A821-5ED4FACC05C0}"/>
              </a:ext>
            </a:extLst>
          </p:cNvPr>
          <p:cNvPicPr>
            <a:picLocks noChangeAspect="1"/>
          </p:cNvPicPr>
          <p:nvPr/>
        </p:nvPicPr>
        <p:blipFill>
          <a:blip r:embed="rId3"/>
          <a:stretch>
            <a:fillRect/>
          </a:stretch>
        </p:blipFill>
        <p:spPr>
          <a:xfrm>
            <a:off x="11210908" y="363466"/>
            <a:ext cx="981092" cy="1043761"/>
          </a:xfrm>
          <a:prstGeom prst="rect">
            <a:avLst/>
          </a:prstGeom>
        </p:spPr>
      </p:pic>
      <p:sp>
        <p:nvSpPr>
          <p:cNvPr id="6" name="Date Placeholder 4">
            <a:extLst>
              <a:ext uri="{FF2B5EF4-FFF2-40B4-BE49-F238E27FC236}">
                <a16:creationId xmlns="" xmlns:a16="http://schemas.microsoft.com/office/drawing/2014/main" id="{97F2BB6D-DF3A-4ABF-BE5A-B25A731DACD1}"/>
              </a:ext>
            </a:extLst>
          </p:cNvPr>
          <p:cNvSpPr>
            <a:spLocks noGrp="1"/>
          </p:cNvSpPr>
          <p:nvPr>
            <p:ph type="dt" sz="half" idx="10"/>
          </p:nvPr>
        </p:nvSpPr>
        <p:spPr>
          <a:xfrm>
            <a:off x="-12574" y="6389445"/>
            <a:ext cx="2743200" cy="365125"/>
          </a:xfrm>
        </p:spPr>
        <p:txBody>
          <a:bodyPr/>
          <a:lstStyle/>
          <a:p>
            <a:fld id="{55A1A8F2-B5BC-4FA4-BBA0-4FB3E9B1F808}" type="datetime3">
              <a:rPr lang="en-US" smtClean="0">
                <a:solidFill>
                  <a:schemeClr val="tx1"/>
                </a:solidFill>
                <a:latin typeface="Times New Roman" panose="02020603050405020304" pitchFamily="18" charset="0"/>
                <a:cs typeface="Times New Roman" panose="02020603050405020304" pitchFamily="18" charset="0"/>
              </a:rPr>
              <a:t>14 February 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5">
            <a:extLst>
              <a:ext uri="{FF2B5EF4-FFF2-40B4-BE49-F238E27FC236}">
                <a16:creationId xmlns="" xmlns:a16="http://schemas.microsoft.com/office/drawing/2014/main" id="{9EB30C41-30CB-4FC4-B1CB-840E74991721}"/>
              </a:ext>
            </a:extLst>
          </p:cNvPr>
          <p:cNvSpPr>
            <a:spLocks noGrp="1"/>
          </p:cNvSpPr>
          <p:nvPr>
            <p:ph type="sldNum" sz="quarter" idx="12"/>
          </p:nvPr>
        </p:nvSpPr>
        <p:spPr>
          <a:xfrm>
            <a:off x="9316452" y="6389445"/>
            <a:ext cx="2743200" cy="365125"/>
          </a:xfrm>
        </p:spPr>
        <p:txBody>
          <a:bodyPr/>
          <a:lstStyle/>
          <a:p>
            <a:fld id="{DA2EF9D7-CF23-413F-9DAC-504C10FDEFEA}" type="slidenum">
              <a:rPr lang="en-US" smtClean="0">
                <a:solidFill>
                  <a:schemeClr val="tx1"/>
                </a:solidFill>
              </a:rPr>
              <a:t>10</a:t>
            </a:fld>
            <a:endParaRPr lang="en-US" dirty="0">
              <a:solidFill>
                <a:schemeClr val="tx1"/>
              </a:solidFill>
            </a:endParaRPr>
          </a:p>
        </p:txBody>
      </p:sp>
      <p:sp>
        <p:nvSpPr>
          <p:cNvPr id="14" name="Rectangle 13">
            <a:extLst>
              <a:ext uri="{FF2B5EF4-FFF2-40B4-BE49-F238E27FC236}">
                <a16:creationId xmlns="" xmlns:a16="http://schemas.microsoft.com/office/drawing/2014/main" id="{38FF4A26-E5DA-4EEC-9D98-373F1E0E7F50}"/>
              </a:ext>
            </a:extLst>
          </p:cNvPr>
          <p:cNvSpPr/>
          <p:nvPr/>
        </p:nvSpPr>
        <p:spPr>
          <a:xfrm>
            <a:off x="917880" y="363466"/>
            <a:ext cx="441146" cy="1323439"/>
          </a:xfrm>
          <a:prstGeom prst="rect">
            <a:avLst/>
          </a:prstGeom>
          <a:noFill/>
        </p:spPr>
        <p:txBody>
          <a:bodyPr wrap="none" lIns="91440" tIns="45720" rIns="91440" bIns="45720">
            <a:spAutoFit/>
          </a:bodyPr>
          <a:lstStyle/>
          <a:p>
            <a:pPr algn="ctr"/>
            <a:r>
              <a:rPr lang="en-US" sz="4000" dirty="0" smtClean="0">
                <a:solidFill>
                  <a:schemeClr val="bg1"/>
                </a:solidFill>
                <a:latin typeface="Times New Roman" panose="02020603050405020304" pitchFamily="18" charset="0"/>
                <a:cs typeface="Times New Roman" panose="02020603050405020304" pitchFamily="18" charset="0"/>
              </a:rPr>
              <a:t>  </a:t>
            </a:r>
          </a:p>
          <a:p>
            <a:pPr algn="ct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386366" y="1622738"/>
            <a:ext cx="10084158" cy="36833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 xmlns:a16="http://schemas.microsoft.com/office/drawing/2014/main" id="{38FF4A26-E5DA-4EEC-9D98-373F1E0E7F50}"/>
              </a:ext>
            </a:extLst>
          </p:cNvPr>
          <p:cNvSpPr/>
          <p:nvPr/>
        </p:nvSpPr>
        <p:spPr>
          <a:xfrm>
            <a:off x="386366" y="473176"/>
            <a:ext cx="4060727" cy="707886"/>
          </a:xfrm>
          <a:prstGeom prst="rect">
            <a:avLst/>
          </a:prstGeom>
          <a:noFill/>
        </p:spPr>
        <p:txBody>
          <a:bodyPr wrap="none" lIns="91440" tIns="45720" rIns="91440" bIns="45720">
            <a:spAutoFit/>
          </a:bodyPr>
          <a:lstStyle/>
          <a:p>
            <a:pPr algn="ctr"/>
            <a:r>
              <a:rPr lang="en-US" sz="4000" dirty="0" smtClean="0">
                <a:solidFill>
                  <a:schemeClr val="bg1"/>
                </a:solidFill>
                <a:latin typeface="Times New Roman" panose="02020603050405020304" pitchFamily="18" charset="0"/>
                <a:cs typeface="Times New Roman" panose="02020603050405020304" pitchFamily="18" charset="0"/>
              </a:rPr>
              <a:t>2D-CNN (cont…) </a:t>
            </a:r>
            <a:endParaRPr lang="en-US" sz="4000" dirty="0">
              <a:solidFill>
                <a:schemeClr val="bg1"/>
              </a:solidFill>
              <a:latin typeface="Times New Roman" panose="02020603050405020304" pitchFamily="18" charset="0"/>
              <a:cs typeface="Times New Roman" panose="02020603050405020304" pitchFamily="18" charset="0"/>
            </a:endParaRPr>
          </a:p>
        </p:txBody>
      </p:sp>
      <p:pic>
        <p:nvPicPr>
          <p:cNvPr id="12" name="Picture 11"/>
          <p:cNvPicPr/>
          <p:nvPr/>
        </p:nvPicPr>
        <p:blipFill>
          <a:blip r:embed="rId4" cstate="print">
            <a:extLst>
              <a:ext uri="{28A0092B-C50C-407E-A947-70E740481C1C}">
                <a14:useLocalDpi xmlns:a14="http://schemas.microsoft.com/office/drawing/2010/main" val="0"/>
              </a:ext>
            </a:extLst>
          </a:blip>
          <a:stretch>
            <a:fillRect/>
          </a:stretch>
        </p:blipFill>
        <p:spPr>
          <a:xfrm>
            <a:off x="2730626" y="2160983"/>
            <a:ext cx="6496501" cy="2541646"/>
          </a:xfrm>
          <a:prstGeom prst="rect">
            <a:avLst/>
          </a:prstGeom>
        </p:spPr>
      </p:pic>
      <p:sp>
        <p:nvSpPr>
          <p:cNvPr id="2" name="TextBox 1"/>
          <p:cNvSpPr txBox="1"/>
          <p:nvPr/>
        </p:nvSpPr>
        <p:spPr>
          <a:xfrm>
            <a:off x="2709445" y="4659765"/>
            <a:ext cx="6211957"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 4</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General architecture of Convolutional Neural Network </a:t>
            </a:r>
          </a:p>
          <a:p>
            <a:endParaRPr lang="en-US" dirty="0"/>
          </a:p>
        </p:txBody>
      </p:sp>
    </p:spTree>
    <p:extLst>
      <p:ext uri="{BB962C8B-B14F-4D97-AF65-F5344CB8AC3E}">
        <p14:creationId xmlns:p14="http://schemas.microsoft.com/office/powerpoint/2010/main" val="2393750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37B7FA1-D256-4934-A4FE-C370E48206ED}"/>
              </a:ext>
            </a:extLst>
          </p:cNvPr>
          <p:cNvSpPr/>
          <p:nvPr/>
        </p:nvSpPr>
        <p:spPr>
          <a:xfrm>
            <a:off x="0" y="6286017"/>
            <a:ext cx="12192000" cy="5719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lumMod val="50000"/>
                </a:schemeClr>
              </a:solidFill>
              <a:latin typeface="Times New Roman" panose="02020603050405020304" pitchFamily="18" charset="0"/>
              <a:cs typeface="Times New Roman" pitchFamily="18" charset="0"/>
            </a:endParaRPr>
          </a:p>
        </p:txBody>
      </p:sp>
      <p:sp>
        <p:nvSpPr>
          <p:cNvPr id="4" name="Rectangle 3">
            <a:extLst>
              <a:ext uri="{FF2B5EF4-FFF2-40B4-BE49-F238E27FC236}">
                <a16:creationId xmlns:a16="http://schemas.microsoft.com/office/drawing/2014/main" xmlns="" id="{19D45524-5BF3-4059-B404-B7A07C3B6541}"/>
              </a:ext>
            </a:extLst>
          </p:cNvPr>
          <p:cNvSpPr/>
          <p:nvPr/>
        </p:nvSpPr>
        <p:spPr>
          <a:xfrm>
            <a:off x="-12574" y="363466"/>
            <a:ext cx="12192000" cy="982407"/>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0BB6D126-C58A-4146-A821-5ED4FACC05C0}"/>
              </a:ext>
            </a:extLst>
          </p:cNvPr>
          <p:cNvPicPr>
            <a:picLocks noChangeAspect="1"/>
          </p:cNvPicPr>
          <p:nvPr/>
        </p:nvPicPr>
        <p:blipFill>
          <a:blip r:embed="rId2"/>
          <a:stretch>
            <a:fillRect/>
          </a:stretch>
        </p:blipFill>
        <p:spPr>
          <a:xfrm>
            <a:off x="11210908" y="363466"/>
            <a:ext cx="981092" cy="1043761"/>
          </a:xfrm>
          <a:prstGeom prst="rect">
            <a:avLst/>
          </a:prstGeom>
        </p:spPr>
      </p:pic>
      <p:sp>
        <p:nvSpPr>
          <p:cNvPr id="6" name="Date Placeholder 4">
            <a:extLst>
              <a:ext uri="{FF2B5EF4-FFF2-40B4-BE49-F238E27FC236}">
                <a16:creationId xmlns:a16="http://schemas.microsoft.com/office/drawing/2014/main" xmlns="" id="{97F2BB6D-DF3A-4ABF-BE5A-B25A731DACD1}"/>
              </a:ext>
            </a:extLst>
          </p:cNvPr>
          <p:cNvSpPr>
            <a:spLocks noGrp="1"/>
          </p:cNvSpPr>
          <p:nvPr>
            <p:ph type="dt" sz="half" idx="10"/>
          </p:nvPr>
        </p:nvSpPr>
        <p:spPr>
          <a:xfrm>
            <a:off x="-12574" y="6389445"/>
            <a:ext cx="2743200" cy="365125"/>
          </a:xfrm>
        </p:spPr>
        <p:txBody>
          <a:bodyPr/>
          <a:lstStyle/>
          <a:p>
            <a:fld id="{55A1A8F2-B5BC-4FA4-BBA0-4FB3E9B1F808}" type="datetime3">
              <a:rPr lang="en-US" smtClean="0">
                <a:solidFill>
                  <a:schemeClr val="tx1"/>
                </a:solidFill>
                <a:latin typeface="Times New Roman" panose="02020603050405020304" pitchFamily="18" charset="0"/>
                <a:cs typeface="Times New Roman" panose="02020603050405020304" pitchFamily="18" charset="0"/>
              </a:rPr>
              <a:t>14 February 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5">
            <a:extLst>
              <a:ext uri="{FF2B5EF4-FFF2-40B4-BE49-F238E27FC236}">
                <a16:creationId xmlns:a16="http://schemas.microsoft.com/office/drawing/2014/main" xmlns="" id="{9EB30C41-30CB-4FC4-B1CB-840E74991721}"/>
              </a:ext>
            </a:extLst>
          </p:cNvPr>
          <p:cNvSpPr>
            <a:spLocks noGrp="1"/>
          </p:cNvSpPr>
          <p:nvPr>
            <p:ph type="sldNum" sz="quarter" idx="12"/>
          </p:nvPr>
        </p:nvSpPr>
        <p:spPr>
          <a:xfrm>
            <a:off x="9316452" y="6389445"/>
            <a:ext cx="2743200" cy="365125"/>
          </a:xfrm>
        </p:spPr>
        <p:txBody>
          <a:bodyPr/>
          <a:lstStyle/>
          <a:p>
            <a:fld id="{DA2EF9D7-CF23-413F-9DAC-504C10FDEFEA}" type="slidenum">
              <a:rPr lang="en-US" smtClean="0">
                <a:solidFill>
                  <a:schemeClr val="tx1"/>
                </a:solidFill>
              </a:rPr>
              <a:t>11</a:t>
            </a:fld>
            <a:endParaRPr lang="en-US" dirty="0">
              <a:solidFill>
                <a:schemeClr val="tx1"/>
              </a:solidFill>
            </a:endParaRPr>
          </a:p>
        </p:txBody>
      </p:sp>
      <p:sp>
        <p:nvSpPr>
          <p:cNvPr id="14" name="Rectangle 13">
            <a:extLst>
              <a:ext uri="{FF2B5EF4-FFF2-40B4-BE49-F238E27FC236}">
                <a16:creationId xmlns:a16="http://schemas.microsoft.com/office/drawing/2014/main" xmlns="" id="{38FF4A26-E5DA-4EEC-9D98-373F1E0E7F50}"/>
              </a:ext>
            </a:extLst>
          </p:cNvPr>
          <p:cNvSpPr/>
          <p:nvPr/>
        </p:nvSpPr>
        <p:spPr>
          <a:xfrm>
            <a:off x="363605" y="395070"/>
            <a:ext cx="3902030" cy="707886"/>
          </a:xfrm>
          <a:prstGeom prst="rect">
            <a:avLst/>
          </a:prstGeom>
          <a:noFill/>
        </p:spPr>
        <p:txBody>
          <a:bodyPr wrap="none" lIns="91440" tIns="45720" rIns="91440" bIns="45720">
            <a:spAutoFit/>
          </a:bodyPr>
          <a:lstStyle/>
          <a:p>
            <a:pPr algn="ctr"/>
            <a:r>
              <a:rPr lang="en-US" sz="4000" dirty="0" smtClean="0">
                <a:solidFill>
                  <a:schemeClr val="bg1"/>
                </a:solidFill>
                <a:latin typeface="Times New Roman" panose="02020603050405020304" pitchFamily="18" charset="0"/>
                <a:cs typeface="Times New Roman" panose="02020603050405020304" pitchFamily="18" charset="0"/>
              </a:rPr>
              <a:t>Literature Review</a:t>
            </a:r>
            <a:endParaRPr lang="en-US" sz="4000" dirty="0">
              <a:solidFill>
                <a:schemeClr val="bg1"/>
              </a:solidFill>
              <a:latin typeface="Times New Roman" panose="02020603050405020304" pitchFamily="18"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xmlns="" id="{46BD2483-C6FA-4E2D-A612-68497DAA1152}"/>
              </a:ext>
            </a:extLst>
          </p:cNvPr>
          <p:cNvGraphicFramePr>
            <a:graphicFrameLocks noGrp="1"/>
          </p:cNvGraphicFramePr>
          <p:nvPr>
            <p:extLst>
              <p:ext uri="{D42A27DB-BD31-4B8C-83A1-F6EECF244321}">
                <p14:modId xmlns:p14="http://schemas.microsoft.com/office/powerpoint/2010/main" val="1470881868"/>
              </p:ext>
            </p:extLst>
          </p:nvPr>
        </p:nvGraphicFramePr>
        <p:xfrm>
          <a:off x="159520" y="1793239"/>
          <a:ext cx="11872959" cy="3615888"/>
        </p:xfrm>
        <a:graphic>
          <a:graphicData uri="http://schemas.openxmlformats.org/drawingml/2006/table">
            <a:tbl>
              <a:tblPr firstRow="1" bandRow="1">
                <a:tableStyleId>{5C22544A-7EE6-4342-B048-85BDC9FD1C3A}</a:tableStyleId>
              </a:tblPr>
              <a:tblGrid>
                <a:gridCol w="2104286">
                  <a:extLst>
                    <a:ext uri="{9D8B030D-6E8A-4147-A177-3AD203B41FA5}">
                      <a16:colId xmlns:a16="http://schemas.microsoft.com/office/drawing/2014/main" xmlns="" val="1727706408"/>
                    </a:ext>
                  </a:extLst>
                </a:gridCol>
                <a:gridCol w="2201662">
                  <a:extLst>
                    <a:ext uri="{9D8B030D-6E8A-4147-A177-3AD203B41FA5}">
                      <a16:colId xmlns:a16="http://schemas.microsoft.com/office/drawing/2014/main" xmlns="" val="1127154597"/>
                    </a:ext>
                  </a:extLst>
                </a:gridCol>
                <a:gridCol w="1970843">
                  <a:extLst>
                    <a:ext uri="{9D8B030D-6E8A-4147-A177-3AD203B41FA5}">
                      <a16:colId xmlns:a16="http://schemas.microsoft.com/office/drawing/2014/main" xmlns="" val="2993783110"/>
                    </a:ext>
                  </a:extLst>
                </a:gridCol>
                <a:gridCol w="3071673">
                  <a:extLst>
                    <a:ext uri="{9D8B030D-6E8A-4147-A177-3AD203B41FA5}">
                      <a16:colId xmlns:a16="http://schemas.microsoft.com/office/drawing/2014/main" xmlns="" val="891528928"/>
                    </a:ext>
                  </a:extLst>
                </a:gridCol>
                <a:gridCol w="2524495">
                  <a:extLst>
                    <a:ext uri="{9D8B030D-6E8A-4147-A177-3AD203B41FA5}">
                      <a16:colId xmlns:a16="http://schemas.microsoft.com/office/drawing/2014/main" xmlns="" val="2286521765"/>
                    </a:ext>
                  </a:extLst>
                </a:gridCol>
              </a:tblGrid>
              <a:tr h="536629">
                <a:tc>
                  <a:txBody>
                    <a:bodyPr/>
                    <a:lstStyle/>
                    <a:p>
                      <a:r>
                        <a:rPr lang="en-US" dirty="0"/>
                        <a:t>Title</a:t>
                      </a:r>
                    </a:p>
                  </a:txBody>
                  <a:tcPr/>
                </a:tc>
                <a:tc>
                  <a:txBody>
                    <a:bodyPr/>
                    <a:lstStyle/>
                    <a:p>
                      <a:pPr algn="ctr"/>
                      <a:r>
                        <a:rPr lang="en-US" dirty="0"/>
                        <a:t>Author</a:t>
                      </a:r>
                    </a:p>
                  </a:txBody>
                  <a:tcPr/>
                </a:tc>
                <a:tc>
                  <a:txBody>
                    <a:bodyPr/>
                    <a:lstStyle/>
                    <a:p>
                      <a:pPr algn="ctr"/>
                      <a:r>
                        <a:rPr lang="en-US" dirty="0"/>
                        <a:t>Publication Info.</a:t>
                      </a:r>
                    </a:p>
                  </a:txBody>
                  <a:tcPr/>
                </a:tc>
                <a:tc>
                  <a:txBody>
                    <a:bodyPr/>
                    <a:lstStyle/>
                    <a:p>
                      <a:pPr algn="ctr"/>
                      <a:r>
                        <a:rPr lang="en-US" dirty="0"/>
                        <a:t>Contribution </a:t>
                      </a:r>
                    </a:p>
                  </a:txBody>
                  <a:tcPr/>
                </a:tc>
                <a:tc>
                  <a:txBody>
                    <a:bodyPr/>
                    <a:lstStyle/>
                    <a:p>
                      <a:pPr algn="ctr"/>
                      <a:r>
                        <a:rPr lang="en-US" dirty="0"/>
                        <a:t>Limitation &amp; Scope</a:t>
                      </a:r>
                    </a:p>
                  </a:txBody>
                  <a:tcPr/>
                </a:tc>
                <a:extLst>
                  <a:ext uri="{0D108BD9-81ED-4DB2-BD59-A6C34878D82A}">
                    <a16:rowId xmlns:a16="http://schemas.microsoft.com/office/drawing/2014/main" xmlns="" val="1726209223"/>
                  </a:ext>
                </a:extLst>
              </a:tr>
              <a:tr h="3079259">
                <a:tc>
                  <a:txBody>
                    <a:bodyPr/>
                    <a:lstStyle/>
                    <a:p>
                      <a:r>
                        <a:rPr lang="en-GB" sz="2000" dirty="0" smtClean="0">
                          <a:latin typeface="Times New Roman" panose="02020603050405020304" pitchFamily="18" charset="0"/>
                          <a:cs typeface="Times New Roman" panose="02020603050405020304" pitchFamily="18" charset="0"/>
                        </a:rPr>
                        <a:t>Spectral-Spatial Classification of Hyperspectral Image Using </a:t>
                      </a:r>
                      <a:r>
                        <a:rPr lang="en-GB" sz="2000" dirty="0" smtClean="0">
                          <a:latin typeface="Times New Roman" panose="02020603050405020304" pitchFamily="18" charset="0"/>
                          <a:cs typeface="Times New Roman" panose="02020603050405020304" pitchFamily="18" charset="0"/>
                        </a:rPr>
                        <a:t>Autoencoders [2]</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Zhouhan</a:t>
                      </a: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Lin, </a:t>
                      </a:r>
                      <a:r>
                        <a:rPr lang="en-US" sz="18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Yushi</a:t>
                      </a: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Chen, Xing Zhao,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Gang Wang </a:t>
                      </a:r>
                      <a:endPar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ICSPIC</a:t>
                      </a: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2013</a:t>
                      </a:r>
                      <a:endParaRPr lang="en-US" dirty="0">
                        <a:latin typeface="Times New Roman" panose="02020603050405020304" pitchFamily="18" charset="0"/>
                        <a:cs typeface="Times New Roman" panose="02020603050405020304" pitchFamily="18" charset="0"/>
                      </a:endParaRPr>
                    </a:p>
                  </a:txBody>
                  <a:tcPr/>
                </a:tc>
                <a:tc>
                  <a:txBody>
                    <a:bodyPr/>
                    <a:lstStyle/>
                    <a:p>
                      <a:r>
                        <a:rPr lang="en-US" sz="2000" baseline="0" dirty="0" smtClean="0">
                          <a:latin typeface="Times New Roman" panose="02020603050405020304" pitchFamily="18" charset="0"/>
                          <a:cs typeface="Times New Roman" panose="02020603050405020304" pitchFamily="18" charset="0"/>
                        </a:rPr>
                        <a:t>For the very first </a:t>
                      </a:r>
                      <a:r>
                        <a:rPr lang="en-US" sz="2000" baseline="0" dirty="0" smtClean="0">
                          <a:latin typeface="Times New Roman" panose="02020603050405020304" pitchFamily="18" charset="0"/>
                          <a:cs typeface="Times New Roman" panose="02020603050405020304" pitchFamily="18" charset="0"/>
                        </a:rPr>
                        <a:t>time </a:t>
                      </a:r>
                      <a:r>
                        <a:rPr lang="en-US" sz="2000" baseline="0" dirty="0" smtClean="0">
                          <a:latin typeface="Times New Roman" panose="02020603050405020304" pitchFamily="18" charset="0"/>
                          <a:cs typeface="Times New Roman" panose="02020603050405020304" pitchFamily="18" charset="0"/>
                        </a:rPr>
                        <a:t>Stacked </a:t>
                      </a:r>
                      <a:r>
                        <a:rPr lang="en-US" sz="2000" baseline="0" dirty="0" smtClean="0">
                          <a:latin typeface="Times New Roman" panose="02020603050405020304" pitchFamily="18" charset="0"/>
                          <a:cs typeface="Times New Roman" panose="02020603050405020304" pitchFamily="18" charset="0"/>
                        </a:rPr>
                        <a:t>Autoencoder was used </a:t>
                      </a:r>
                      <a:r>
                        <a:rPr lang="en-US" sz="2000" baseline="0" dirty="0" smtClean="0">
                          <a:latin typeface="Times New Roman" panose="02020603050405020304" pitchFamily="18" charset="0"/>
                          <a:cs typeface="Times New Roman" panose="02020603050405020304" pitchFamily="18" charset="0"/>
                        </a:rPr>
                        <a:t>for dimension </a:t>
                      </a:r>
                      <a:r>
                        <a:rPr lang="en-US" sz="2000" baseline="0" dirty="0" smtClean="0">
                          <a:latin typeface="Times New Roman" panose="02020603050405020304" pitchFamily="18" charset="0"/>
                          <a:cs typeface="Times New Roman" panose="02020603050405020304" pitchFamily="18" charset="0"/>
                        </a:rPr>
                        <a:t>reduction in HSI.</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Used</a:t>
                      </a:r>
                      <a:r>
                        <a:rPr lang="en-US" sz="2000" baseline="0" dirty="0" smtClean="0">
                          <a:latin typeface="Times New Roman" panose="02020603050405020304" pitchFamily="18" charset="0"/>
                          <a:cs typeface="Times New Roman" panose="02020603050405020304" pitchFamily="18" charset="0"/>
                        </a:rPr>
                        <a:t> autoencoder only with SVM classifier. </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45327695"/>
                  </a:ext>
                </a:extLst>
              </a:tr>
            </a:tbl>
          </a:graphicData>
        </a:graphic>
      </p:graphicFrame>
    </p:spTree>
    <p:extLst>
      <p:ext uri="{BB962C8B-B14F-4D97-AF65-F5344CB8AC3E}">
        <p14:creationId xmlns:p14="http://schemas.microsoft.com/office/powerpoint/2010/main" val="2568930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37B7FA1-D256-4934-A4FE-C370E48206ED}"/>
              </a:ext>
            </a:extLst>
          </p:cNvPr>
          <p:cNvSpPr/>
          <p:nvPr/>
        </p:nvSpPr>
        <p:spPr>
          <a:xfrm>
            <a:off x="0" y="6286017"/>
            <a:ext cx="12192000" cy="5719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lumMod val="50000"/>
                </a:schemeClr>
              </a:solidFill>
              <a:latin typeface="Times New Roman" panose="02020603050405020304" pitchFamily="18" charset="0"/>
              <a:cs typeface="Times New Roman" pitchFamily="18" charset="0"/>
            </a:endParaRPr>
          </a:p>
        </p:txBody>
      </p:sp>
      <p:sp>
        <p:nvSpPr>
          <p:cNvPr id="4" name="Rectangle 3">
            <a:extLst>
              <a:ext uri="{FF2B5EF4-FFF2-40B4-BE49-F238E27FC236}">
                <a16:creationId xmlns:a16="http://schemas.microsoft.com/office/drawing/2014/main" xmlns="" id="{19D45524-5BF3-4059-B404-B7A07C3B6541}"/>
              </a:ext>
            </a:extLst>
          </p:cNvPr>
          <p:cNvSpPr/>
          <p:nvPr/>
        </p:nvSpPr>
        <p:spPr>
          <a:xfrm>
            <a:off x="-12574" y="363466"/>
            <a:ext cx="12192000" cy="982407"/>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0BB6D126-C58A-4146-A821-5ED4FACC05C0}"/>
              </a:ext>
            </a:extLst>
          </p:cNvPr>
          <p:cNvPicPr>
            <a:picLocks noChangeAspect="1"/>
          </p:cNvPicPr>
          <p:nvPr/>
        </p:nvPicPr>
        <p:blipFill>
          <a:blip r:embed="rId2"/>
          <a:stretch>
            <a:fillRect/>
          </a:stretch>
        </p:blipFill>
        <p:spPr>
          <a:xfrm>
            <a:off x="11210908" y="363466"/>
            <a:ext cx="981092" cy="1043761"/>
          </a:xfrm>
          <a:prstGeom prst="rect">
            <a:avLst/>
          </a:prstGeom>
        </p:spPr>
      </p:pic>
      <p:sp>
        <p:nvSpPr>
          <p:cNvPr id="6" name="Date Placeholder 4">
            <a:extLst>
              <a:ext uri="{FF2B5EF4-FFF2-40B4-BE49-F238E27FC236}">
                <a16:creationId xmlns:a16="http://schemas.microsoft.com/office/drawing/2014/main" xmlns="" id="{97F2BB6D-DF3A-4ABF-BE5A-B25A731DACD1}"/>
              </a:ext>
            </a:extLst>
          </p:cNvPr>
          <p:cNvSpPr>
            <a:spLocks noGrp="1"/>
          </p:cNvSpPr>
          <p:nvPr>
            <p:ph type="dt" sz="half" idx="10"/>
          </p:nvPr>
        </p:nvSpPr>
        <p:spPr>
          <a:xfrm>
            <a:off x="-12574" y="6389445"/>
            <a:ext cx="2743200" cy="365125"/>
          </a:xfrm>
        </p:spPr>
        <p:txBody>
          <a:bodyPr/>
          <a:lstStyle/>
          <a:p>
            <a:fld id="{55A1A8F2-B5BC-4FA4-BBA0-4FB3E9B1F808}" type="datetime3">
              <a:rPr lang="en-US" smtClean="0">
                <a:solidFill>
                  <a:schemeClr val="tx1"/>
                </a:solidFill>
                <a:latin typeface="Times New Roman" panose="02020603050405020304" pitchFamily="18" charset="0"/>
                <a:cs typeface="Times New Roman" panose="02020603050405020304" pitchFamily="18" charset="0"/>
              </a:rPr>
              <a:t>15 February 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5">
            <a:extLst>
              <a:ext uri="{FF2B5EF4-FFF2-40B4-BE49-F238E27FC236}">
                <a16:creationId xmlns:a16="http://schemas.microsoft.com/office/drawing/2014/main" xmlns="" id="{9EB30C41-30CB-4FC4-B1CB-840E74991721}"/>
              </a:ext>
            </a:extLst>
          </p:cNvPr>
          <p:cNvSpPr>
            <a:spLocks noGrp="1"/>
          </p:cNvSpPr>
          <p:nvPr>
            <p:ph type="sldNum" sz="quarter" idx="12"/>
          </p:nvPr>
        </p:nvSpPr>
        <p:spPr>
          <a:xfrm>
            <a:off x="9316452" y="6389445"/>
            <a:ext cx="2743200" cy="365125"/>
          </a:xfrm>
        </p:spPr>
        <p:txBody>
          <a:bodyPr/>
          <a:lstStyle/>
          <a:p>
            <a:fld id="{DA2EF9D7-CF23-413F-9DAC-504C10FDEFEA}" type="slidenum">
              <a:rPr lang="en-US" smtClean="0">
                <a:solidFill>
                  <a:schemeClr val="tx1"/>
                </a:solidFill>
              </a:rPr>
              <a:t>12</a:t>
            </a:fld>
            <a:endParaRPr lang="en-US" dirty="0">
              <a:solidFill>
                <a:schemeClr val="tx1"/>
              </a:solidFill>
            </a:endParaRPr>
          </a:p>
        </p:txBody>
      </p:sp>
      <p:sp>
        <p:nvSpPr>
          <p:cNvPr id="14" name="Rectangle 13">
            <a:extLst>
              <a:ext uri="{FF2B5EF4-FFF2-40B4-BE49-F238E27FC236}">
                <a16:creationId xmlns:a16="http://schemas.microsoft.com/office/drawing/2014/main" xmlns="" id="{38FF4A26-E5DA-4EEC-9D98-373F1E0E7F50}"/>
              </a:ext>
            </a:extLst>
          </p:cNvPr>
          <p:cNvSpPr/>
          <p:nvPr/>
        </p:nvSpPr>
        <p:spPr>
          <a:xfrm>
            <a:off x="363605" y="395070"/>
            <a:ext cx="3902030" cy="707886"/>
          </a:xfrm>
          <a:prstGeom prst="rect">
            <a:avLst/>
          </a:prstGeom>
          <a:noFill/>
        </p:spPr>
        <p:txBody>
          <a:bodyPr wrap="none" lIns="91440" tIns="45720" rIns="91440" bIns="45720">
            <a:spAutoFit/>
          </a:bodyPr>
          <a:lstStyle/>
          <a:p>
            <a:pPr algn="ctr"/>
            <a:r>
              <a:rPr lang="en-US" sz="4000" dirty="0" smtClean="0">
                <a:solidFill>
                  <a:schemeClr val="bg1"/>
                </a:solidFill>
                <a:latin typeface="Times New Roman" panose="02020603050405020304" pitchFamily="18" charset="0"/>
                <a:cs typeface="Times New Roman" panose="02020603050405020304" pitchFamily="18" charset="0"/>
              </a:rPr>
              <a:t>Literature Review</a:t>
            </a:r>
            <a:endParaRPr lang="en-US" sz="4000" dirty="0">
              <a:solidFill>
                <a:schemeClr val="bg1"/>
              </a:solidFill>
              <a:latin typeface="Times New Roman" panose="02020603050405020304" pitchFamily="18"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xmlns="" id="{46BD2483-C6FA-4E2D-A612-68497DAA1152}"/>
              </a:ext>
            </a:extLst>
          </p:cNvPr>
          <p:cNvGraphicFramePr>
            <a:graphicFrameLocks noGrp="1"/>
          </p:cNvGraphicFramePr>
          <p:nvPr>
            <p:extLst>
              <p:ext uri="{D42A27DB-BD31-4B8C-83A1-F6EECF244321}">
                <p14:modId xmlns:p14="http://schemas.microsoft.com/office/powerpoint/2010/main" val="3025081239"/>
              </p:ext>
            </p:extLst>
          </p:nvPr>
        </p:nvGraphicFramePr>
        <p:xfrm>
          <a:off x="159520" y="1793239"/>
          <a:ext cx="11872959" cy="3615888"/>
        </p:xfrm>
        <a:graphic>
          <a:graphicData uri="http://schemas.openxmlformats.org/drawingml/2006/table">
            <a:tbl>
              <a:tblPr firstRow="1" bandRow="1">
                <a:tableStyleId>{5C22544A-7EE6-4342-B048-85BDC9FD1C3A}</a:tableStyleId>
              </a:tblPr>
              <a:tblGrid>
                <a:gridCol w="2104286">
                  <a:extLst>
                    <a:ext uri="{9D8B030D-6E8A-4147-A177-3AD203B41FA5}">
                      <a16:colId xmlns:a16="http://schemas.microsoft.com/office/drawing/2014/main" xmlns="" val="1727706408"/>
                    </a:ext>
                  </a:extLst>
                </a:gridCol>
                <a:gridCol w="2201662">
                  <a:extLst>
                    <a:ext uri="{9D8B030D-6E8A-4147-A177-3AD203B41FA5}">
                      <a16:colId xmlns:a16="http://schemas.microsoft.com/office/drawing/2014/main" xmlns="" val="1127154597"/>
                    </a:ext>
                  </a:extLst>
                </a:gridCol>
                <a:gridCol w="1970843">
                  <a:extLst>
                    <a:ext uri="{9D8B030D-6E8A-4147-A177-3AD203B41FA5}">
                      <a16:colId xmlns:a16="http://schemas.microsoft.com/office/drawing/2014/main" xmlns="" val="2993783110"/>
                    </a:ext>
                  </a:extLst>
                </a:gridCol>
                <a:gridCol w="3071673">
                  <a:extLst>
                    <a:ext uri="{9D8B030D-6E8A-4147-A177-3AD203B41FA5}">
                      <a16:colId xmlns:a16="http://schemas.microsoft.com/office/drawing/2014/main" xmlns="" val="891528928"/>
                    </a:ext>
                  </a:extLst>
                </a:gridCol>
                <a:gridCol w="2524495">
                  <a:extLst>
                    <a:ext uri="{9D8B030D-6E8A-4147-A177-3AD203B41FA5}">
                      <a16:colId xmlns:a16="http://schemas.microsoft.com/office/drawing/2014/main" xmlns="" val="2286521765"/>
                    </a:ext>
                  </a:extLst>
                </a:gridCol>
              </a:tblGrid>
              <a:tr h="536629">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pPr algn="ctr"/>
                      <a:r>
                        <a:rPr lang="en-US" dirty="0">
                          <a:latin typeface="Times New Roman" panose="02020603050405020304" pitchFamily="18" charset="0"/>
                          <a:cs typeface="Times New Roman" panose="02020603050405020304" pitchFamily="18" charset="0"/>
                        </a:rPr>
                        <a:t>Author</a:t>
                      </a:r>
                    </a:p>
                  </a:txBody>
                  <a:tcPr/>
                </a:tc>
                <a:tc>
                  <a:txBody>
                    <a:bodyPr/>
                    <a:lstStyle/>
                    <a:p>
                      <a:pPr algn="ctr"/>
                      <a:r>
                        <a:rPr lang="en-US" dirty="0"/>
                        <a:t>Publication Info.</a:t>
                      </a:r>
                    </a:p>
                  </a:txBody>
                  <a:tcPr/>
                </a:tc>
                <a:tc>
                  <a:txBody>
                    <a:bodyPr/>
                    <a:lstStyle/>
                    <a:p>
                      <a:pPr algn="ctr"/>
                      <a:r>
                        <a:rPr lang="en-US" dirty="0">
                          <a:latin typeface="Times New Roman" panose="02020603050405020304" pitchFamily="18" charset="0"/>
                          <a:cs typeface="Times New Roman" panose="02020603050405020304" pitchFamily="18" charset="0"/>
                        </a:rPr>
                        <a:t>Contribution </a:t>
                      </a:r>
                    </a:p>
                  </a:txBody>
                  <a:tcPr/>
                </a:tc>
                <a:tc>
                  <a:txBody>
                    <a:bodyPr/>
                    <a:lstStyle/>
                    <a:p>
                      <a:pPr algn="ctr"/>
                      <a:r>
                        <a:rPr lang="en-US" dirty="0">
                          <a:latin typeface="Times New Roman" panose="02020603050405020304" pitchFamily="18" charset="0"/>
                          <a:cs typeface="Times New Roman" panose="02020603050405020304" pitchFamily="18" charset="0"/>
                        </a:rPr>
                        <a:t>Limitation &amp; Scope</a:t>
                      </a:r>
                    </a:p>
                  </a:txBody>
                  <a:tcPr/>
                </a:tc>
                <a:extLst>
                  <a:ext uri="{0D108BD9-81ED-4DB2-BD59-A6C34878D82A}">
                    <a16:rowId xmlns:a16="http://schemas.microsoft.com/office/drawing/2014/main" xmlns="" val="1726209223"/>
                  </a:ext>
                </a:extLst>
              </a:tr>
              <a:tr h="30792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kern="1200" dirty="0" smtClean="0">
                          <a:solidFill>
                            <a:schemeClr val="dk1"/>
                          </a:solidFill>
                          <a:effectLst/>
                          <a:latin typeface="Times New Roman" panose="02020603050405020304" pitchFamily="18" charset="0"/>
                          <a:ea typeface="+mn-ea"/>
                          <a:cs typeface="Times New Roman" panose="02020603050405020304" pitchFamily="18" charset="0"/>
                        </a:rPr>
                        <a:t>Hyperspectral Image Classification With Deep Learning Models</a:t>
                      </a:r>
                    </a:p>
                    <a:p>
                      <a:r>
                        <a:rPr lang="en-US" sz="2000" dirty="0" smtClean="0">
                          <a:latin typeface="Times New Roman" panose="02020603050405020304" pitchFamily="18" charset="0"/>
                          <a:cs typeface="Times New Roman" panose="02020603050405020304" pitchFamily="18" charset="0"/>
                        </a:rPr>
                        <a:t>[3]</a:t>
                      </a:r>
                      <a:endParaRPr lang="en-US" sz="2000" dirty="0">
                        <a:latin typeface="Times New Roman" panose="02020603050405020304" pitchFamily="18" charset="0"/>
                        <a:cs typeface="Times New Roman" panose="02020603050405020304" pitchFamily="18" charset="0"/>
                      </a:endParaRPr>
                    </a:p>
                  </a:txBody>
                  <a:tcPr/>
                </a:tc>
                <a:tc>
                  <a:txBody>
                    <a:bodyPr/>
                    <a:lstStyle/>
                    <a:p>
                      <a:pPr algn="l"/>
                      <a:r>
                        <a:rPr lang="en-US" sz="18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Xiaofei</a:t>
                      </a: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Yang, </a:t>
                      </a:r>
                      <a:r>
                        <a:rPr lang="en-US" sz="18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Yunming</a:t>
                      </a: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Ye, </a:t>
                      </a:r>
                      <a:r>
                        <a:rPr lang="en-US" sz="18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Xutao</a:t>
                      </a: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Li; Raymond Y. K. Lau</a:t>
                      </a:r>
                      <a:endPar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ITGRS</a:t>
                      </a: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2018</a:t>
                      </a:r>
                      <a:endParaRPr lang="en-US"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Several</a:t>
                      </a:r>
                      <a:r>
                        <a:rPr lang="en-US" sz="2000" baseline="0" dirty="0" smtClean="0">
                          <a:latin typeface="Times New Roman" panose="02020603050405020304" pitchFamily="18" charset="0"/>
                          <a:cs typeface="Times New Roman" panose="02020603050405020304" pitchFamily="18" charset="0"/>
                        </a:rPr>
                        <a:t> CNN model was previewed for Hyperspectral Image classification</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Feature</a:t>
                      </a:r>
                      <a:r>
                        <a:rPr lang="en-US" sz="2000" baseline="0" dirty="0" smtClean="0">
                          <a:latin typeface="Times New Roman" panose="02020603050405020304" pitchFamily="18" charset="0"/>
                          <a:cs typeface="Times New Roman" panose="02020603050405020304" pitchFamily="18" charset="0"/>
                        </a:rPr>
                        <a:t> extraction methods were not mentioned</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45327695"/>
                  </a:ext>
                </a:extLst>
              </a:tr>
            </a:tbl>
          </a:graphicData>
        </a:graphic>
      </p:graphicFrame>
    </p:spTree>
    <p:extLst>
      <p:ext uri="{BB962C8B-B14F-4D97-AF65-F5344CB8AC3E}">
        <p14:creationId xmlns:p14="http://schemas.microsoft.com/office/powerpoint/2010/main" val="3027724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37B7FA1-D256-4934-A4FE-C370E48206ED}"/>
              </a:ext>
            </a:extLst>
          </p:cNvPr>
          <p:cNvSpPr/>
          <p:nvPr/>
        </p:nvSpPr>
        <p:spPr>
          <a:xfrm>
            <a:off x="0" y="6286017"/>
            <a:ext cx="12192000" cy="5719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lumMod val="50000"/>
                </a:schemeClr>
              </a:solidFill>
              <a:latin typeface="Times New Roman" panose="02020603050405020304" pitchFamily="18" charset="0"/>
              <a:cs typeface="Times New Roman" pitchFamily="18" charset="0"/>
            </a:endParaRPr>
          </a:p>
        </p:txBody>
      </p:sp>
      <p:sp>
        <p:nvSpPr>
          <p:cNvPr id="4" name="Rectangle 3">
            <a:extLst>
              <a:ext uri="{FF2B5EF4-FFF2-40B4-BE49-F238E27FC236}">
                <a16:creationId xmlns="" xmlns:a16="http://schemas.microsoft.com/office/drawing/2014/main" id="{19D45524-5BF3-4059-B404-B7A07C3B6541}"/>
              </a:ext>
            </a:extLst>
          </p:cNvPr>
          <p:cNvSpPr/>
          <p:nvPr/>
        </p:nvSpPr>
        <p:spPr>
          <a:xfrm>
            <a:off x="-12574" y="253156"/>
            <a:ext cx="12192000" cy="982407"/>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0BB6D126-C58A-4146-A821-5ED4FACC05C0}"/>
              </a:ext>
            </a:extLst>
          </p:cNvPr>
          <p:cNvPicPr>
            <a:picLocks noChangeAspect="1"/>
          </p:cNvPicPr>
          <p:nvPr/>
        </p:nvPicPr>
        <p:blipFill>
          <a:blip r:embed="rId3"/>
          <a:stretch>
            <a:fillRect/>
          </a:stretch>
        </p:blipFill>
        <p:spPr>
          <a:xfrm>
            <a:off x="11210908" y="363466"/>
            <a:ext cx="981092" cy="1043761"/>
          </a:xfrm>
          <a:prstGeom prst="rect">
            <a:avLst/>
          </a:prstGeom>
        </p:spPr>
      </p:pic>
      <p:sp>
        <p:nvSpPr>
          <p:cNvPr id="6" name="Date Placeholder 4">
            <a:extLst>
              <a:ext uri="{FF2B5EF4-FFF2-40B4-BE49-F238E27FC236}">
                <a16:creationId xmlns="" xmlns:a16="http://schemas.microsoft.com/office/drawing/2014/main" id="{97F2BB6D-DF3A-4ABF-BE5A-B25A731DACD1}"/>
              </a:ext>
            </a:extLst>
          </p:cNvPr>
          <p:cNvSpPr>
            <a:spLocks noGrp="1"/>
          </p:cNvSpPr>
          <p:nvPr>
            <p:ph type="dt" sz="half" idx="10"/>
          </p:nvPr>
        </p:nvSpPr>
        <p:spPr>
          <a:xfrm>
            <a:off x="-12574" y="6389445"/>
            <a:ext cx="2743200" cy="365125"/>
          </a:xfrm>
        </p:spPr>
        <p:txBody>
          <a:bodyPr/>
          <a:lstStyle/>
          <a:p>
            <a:fld id="{55A1A8F2-B5BC-4FA4-BBA0-4FB3E9B1F808}" type="datetime3">
              <a:rPr lang="en-US" smtClean="0">
                <a:solidFill>
                  <a:schemeClr val="tx1"/>
                </a:solidFill>
                <a:latin typeface="Times New Roman" panose="02020603050405020304" pitchFamily="18" charset="0"/>
                <a:cs typeface="Times New Roman" panose="02020603050405020304" pitchFamily="18" charset="0"/>
              </a:rPr>
              <a:t>14 February 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5">
            <a:extLst>
              <a:ext uri="{FF2B5EF4-FFF2-40B4-BE49-F238E27FC236}">
                <a16:creationId xmlns="" xmlns:a16="http://schemas.microsoft.com/office/drawing/2014/main" id="{9EB30C41-30CB-4FC4-B1CB-840E74991721}"/>
              </a:ext>
            </a:extLst>
          </p:cNvPr>
          <p:cNvSpPr>
            <a:spLocks noGrp="1"/>
          </p:cNvSpPr>
          <p:nvPr>
            <p:ph type="sldNum" sz="quarter" idx="12"/>
          </p:nvPr>
        </p:nvSpPr>
        <p:spPr>
          <a:xfrm>
            <a:off x="9316452" y="6389445"/>
            <a:ext cx="2743200" cy="365125"/>
          </a:xfrm>
        </p:spPr>
        <p:txBody>
          <a:bodyPr/>
          <a:lstStyle/>
          <a:p>
            <a:fld id="{DA2EF9D7-CF23-413F-9DAC-504C10FDEFEA}" type="slidenum">
              <a:rPr lang="en-US" smtClean="0">
                <a:solidFill>
                  <a:schemeClr val="tx1"/>
                </a:solidFill>
              </a:rPr>
              <a:t>13</a:t>
            </a:fld>
            <a:endParaRPr lang="en-US" dirty="0">
              <a:solidFill>
                <a:schemeClr val="tx1"/>
              </a:solidFill>
            </a:endParaRPr>
          </a:p>
        </p:txBody>
      </p:sp>
      <p:sp>
        <p:nvSpPr>
          <p:cNvPr id="11" name="Rectangle 10">
            <a:extLst>
              <a:ext uri="{FF2B5EF4-FFF2-40B4-BE49-F238E27FC236}">
                <a16:creationId xmlns="" xmlns:a16="http://schemas.microsoft.com/office/drawing/2014/main" id="{38FF4A26-E5DA-4EEC-9D98-373F1E0E7F50}"/>
              </a:ext>
            </a:extLst>
          </p:cNvPr>
          <p:cNvSpPr/>
          <p:nvPr/>
        </p:nvSpPr>
        <p:spPr>
          <a:xfrm>
            <a:off x="109925" y="363465"/>
            <a:ext cx="1851790" cy="707886"/>
          </a:xfrm>
          <a:prstGeom prst="rect">
            <a:avLst/>
          </a:prstGeom>
          <a:noFill/>
        </p:spPr>
        <p:txBody>
          <a:bodyPr wrap="none" lIns="91440" tIns="45720" rIns="91440" bIns="45720">
            <a:spAutoFit/>
          </a:bodyPr>
          <a:lstStyle/>
          <a:p>
            <a:pPr algn="ctr"/>
            <a:r>
              <a:rPr lang="en-US" sz="4000" dirty="0" smtClean="0">
                <a:solidFill>
                  <a:schemeClr val="bg1"/>
                </a:solidFill>
                <a:latin typeface="Times New Roman" panose="02020603050405020304" pitchFamily="18" charset="0"/>
                <a:cs typeface="Times New Roman" panose="02020603050405020304" pitchFamily="18" charset="0"/>
              </a:rPr>
              <a:t>Dataset </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6816436" y="3698315"/>
            <a:ext cx="4394472" cy="369332"/>
          </a:xfrm>
          <a:prstGeom prst="rect">
            <a:avLst/>
          </a:prstGeom>
        </p:spPr>
        <p:txBody>
          <a:bodyPr wrap="square">
            <a:spAutoFit/>
          </a:bodyPr>
          <a:lstStyle/>
          <a:p>
            <a:pPr lvl="0"/>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13" name="Picture 12"/>
          <p:cNvPicPr/>
          <p:nvPr/>
        </p:nvPicPr>
        <p:blipFill rotWithShape="1">
          <a:blip r:embed="rId4">
            <a:extLst>
              <a:ext uri="{28A0092B-C50C-407E-A947-70E740481C1C}">
                <a14:useLocalDpi xmlns:a14="http://schemas.microsoft.com/office/drawing/2010/main" val="0"/>
              </a:ext>
            </a:extLst>
          </a:blip>
          <a:srcRect l="8555" t="7106" r="4255" b="9169"/>
          <a:stretch/>
        </p:blipFill>
        <p:spPr>
          <a:xfrm>
            <a:off x="6237027" y="1546276"/>
            <a:ext cx="5387381" cy="3695514"/>
          </a:xfrm>
          <a:prstGeom prst="rect">
            <a:avLst/>
          </a:prstGeom>
        </p:spPr>
      </p:pic>
      <p:sp>
        <p:nvSpPr>
          <p:cNvPr id="14" name="TextBox 13"/>
          <p:cNvSpPr txBox="1"/>
          <p:nvPr/>
        </p:nvSpPr>
        <p:spPr>
          <a:xfrm>
            <a:off x="272956" y="1666076"/>
            <a:ext cx="5568286" cy="397031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a:t>
            </a:r>
            <a:r>
              <a:rPr lang="en-US" sz="2400" dirty="0" smtClean="0">
                <a:latin typeface="Times New Roman" panose="02020603050405020304" pitchFamily="18" charset="0"/>
                <a:cs typeface="Times New Roman" panose="02020603050405020304" pitchFamily="18" charset="0"/>
              </a:rPr>
              <a:t>e </a:t>
            </a:r>
            <a:r>
              <a:rPr lang="en-US" sz="2400" dirty="0">
                <a:latin typeface="Times New Roman" panose="02020603050405020304" pitchFamily="18" charset="0"/>
                <a:cs typeface="Times New Roman" panose="02020603050405020304" pitchFamily="18" charset="0"/>
              </a:rPr>
              <a:t>have chosen Kennedy Space Center dataset for our experiments</a:t>
            </a:r>
            <a:r>
              <a:rPr lang="en-US" sz="24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NASA AVIRIS </a:t>
            </a:r>
            <a:r>
              <a:rPr lang="en-US" sz="2400" dirty="0" smtClean="0">
                <a:latin typeface="Times New Roman" panose="02020603050405020304" pitchFamily="18" charset="0"/>
                <a:cs typeface="Times New Roman" panose="02020603050405020304" pitchFamily="18" charset="0"/>
              </a:rPr>
              <a:t>instrument </a:t>
            </a:r>
            <a:r>
              <a:rPr lang="en-US" sz="2400" dirty="0">
                <a:latin typeface="Times New Roman" panose="02020603050405020304" pitchFamily="18" charset="0"/>
                <a:cs typeface="Times New Roman" panose="02020603050405020304" pitchFamily="18" charset="0"/>
              </a:rPr>
              <a:t>acquired data over the Kennedy Space Center (KSC), Florida, on March 23, 1996</a:t>
            </a:r>
            <a:r>
              <a:rPr lang="en-US" sz="24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Spatial size is 512x614</a:t>
            </a:r>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It has 176 spectral bands </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It has 13 classes</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Number of labeled pixel is 5211</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6237027" y="5380839"/>
            <a:ext cx="5282728"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 5</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Ground Truth of Kennedy Space Center Dataset</a:t>
            </a:r>
          </a:p>
          <a:p>
            <a:endParaRPr lang="en-US" dirty="0"/>
          </a:p>
        </p:txBody>
      </p:sp>
    </p:spTree>
    <p:extLst>
      <p:ext uri="{BB962C8B-B14F-4D97-AF65-F5344CB8AC3E}">
        <p14:creationId xmlns:p14="http://schemas.microsoft.com/office/powerpoint/2010/main" val="8755150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37B7FA1-D256-4934-A4FE-C370E48206ED}"/>
              </a:ext>
            </a:extLst>
          </p:cNvPr>
          <p:cNvSpPr/>
          <p:nvPr/>
        </p:nvSpPr>
        <p:spPr>
          <a:xfrm>
            <a:off x="0" y="6286017"/>
            <a:ext cx="12192000" cy="5719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lumMod val="50000"/>
                </a:schemeClr>
              </a:solidFill>
              <a:latin typeface="Times New Roman" panose="02020603050405020304" pitchFamily="18" charset="0"/>
              <a:cs typeface="Times New Roman" pitchFamily="18" charset="0"/>
            </a:endParaRPr>
          </a:p>
        </p:txBody>
      </p:sp>
      <p:sp>
        <p:nvSpPr>
          <p:cNvPr id="4" name="Rectangle 3">
            <a:extLst>
              <a:ext uri="{FF2B5EF4-FFF2-40B4-BE49-F238E27FC236}">
                <a16:creationId xmlns="" xmlns:a16="http://schemas.microsoft.com/office/drawing/2014/main" id="{19D45524-5BF3-4059-B404-B7A07C3B6541}"/>
              </a:ext>
            </a:extLst>
          </p:cNvPr>
          <p:cNvSpPr/>
          <p:nvPr/>
        </p:nvSpPr>
        <p:spPr>
          <a:xfrm>
            <a:off x="0" y="71104"/>
            <a:ext cx="12192000" cy="982407"/>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0BB6D126-C58A-4146-A821-5ED4FACC05C0}"/>
              </a:ext>
            </a:extLst>
          </p:cNvPr>
          <p:cNvPicPr>
            <a:picLocks noChangeAspect="1"/>
          </p:cNvPicPr>
          <p:nvPr/>
        </p:nvPicPr>
        <p:blipFill>
          <a:blip r:embed="rId3"/>
          <a:stretch>
            <a:fillRect/>
          </a:stretch>
        </p:blipFill>
        <p:spPr>
          <a:xfrm>
            <a:off x="11078560" y="39904"/>
            <a:ext cx="981092" cy="1043761"/>
          </a:xfrm>
          <a:prstGeom prst="rect">
            <a:avLst/>
          </a:prstGeom>
        </p:spPr>
      </p:pic>
      <p:sp>
        <p:nvSpPr>
          <p:cNvPr id="6" name="Date Placeholder 4">
            <a:extLst>
              <a:ext uri="{FF2B5EF4-FFF2-40B4-BE49-F238E27FC236}">
                <a16:creationId xmlns="" xmlns:a16="http://schemas.microsoft.com/office/drawing/2014/main" id="{97F2BB6D-DF3A-4ABF-BE5A-B25A731DACD1}"/>
              </a:ext>
            </a:extLst>
          </p:cNvPr>
          <p:cNvSpPr>
            <a:spLocks noGrp="1"/>
          </p:cNvSpPr>
          <p:nvPr>
            <p:ph type="dt" sz="half" idx="10"/>
          </p:nvPr>
        </p:nvSpPr>
        <p:spPr>
          <a:xfrm>
            <a:off x="-12574" y="6389445"/>
            <a:ext cx="2743200" cy="365125"/>
          </a:xfrm>
        </p:spPr>
        <p:txBody>
          <a:bodyPr/>
          <a:lstStyle/>
          <a:p>
            <a:fld id="{55A1A8F2-B5BC-4FA4-BBA0-4FB3E9B1F808}" type="datetime3">
              <a:rPr lang="en-US" smtClean="0">
                <a:solidFill>
                  <a:schemeClr val="tx1"/>
                </a:solidFill>
                <a:latin typeface="Times New Roman" panose="02020603050405020304" pitchFamily="18" charset="0"/>
                <a:cs typeface="Times New Roman" panose="02020603050405020304" pitchFamily="18" charset="0"/>
              </a:rPr>
              <a:t>14 February 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5">
            <a:extLst>
              <a:ext uri="{FF2B5EF4-FFF2-40B4-BE49-F238E27FC236}">
                <a16:creationId xmlns="" xmlns:a16="http://schemas.microsoft.com/office/drawing/2014/main" id="{9EB30C41-30CB-4FC4-B1CB-840E74991721}"/>
              </a:ext>
            </a:extLst>
          </p:cNvPr>
          <p:cNvSpPr>
            <a:spLocks noGrp="1"/>
          </p:cNvSpPr>
          <p:nvPr>
            <p:ph type="sldNum" sz="quarter" idx="12"/>
          </p:nvPr>
        </p:nvSpPr>
        <p:spPr>
          <a:xfrm>
            <a:off x="9316452" y="6389445"/>
            <a:ext cx="2743200" cy="365125"/>
          </a:xfrm>
        </p:spPr>
        <p:txBody>
          <a:bodyPr/>
          <a:lstStyle/>
          <a:p>
            <a:fld id="{DA2EF9D7-CF23-413F-9DAC-504C10FDEFEA}" type="slidenum">
              <a:rPr lang="en-US" smtClean="0">
                <a:solidFill>
                  <a:schemeClr val="tx1"/>
                </a:solidFill>
              </a:rPr>
              <a:t>14</a:t>
            </a:fld>
            <a:endParaRPr lang="en-US" dirty="0">
              <a:solidFill>
                <a:schemeClr val="tx1"/>
              </a:solidFill>
            </a:endParaRPr>
          </a:p>
        </p:txBody>
      </p:sp>
      <p:sp>
        <p:nvSpPr>
          <p:cNvPr id="14" name="Rectangle 13">
            <a:extLst>
              <a:ext uri="{FF2B5EF4-FFF2-40B4-BE49-F238E27FC236}">
                <a16:creationId xmlns="" xmlns:a16="http://schemas.microsoft.com/office/drawing/2014/main" id="{38FF4A26-E5DA-4EEC-9D98-373F1E0E7F50}"/>
              </a:ext>
            </a:extLst>
          </p:cNvPr>
          <p:cNvSpPr/>
          <p:nvPr/>
        </p:nvSpPr>
        <p:spPr>
          <a:xfrm>
            <a:off x="236193" y="207842"/>
            <a:ext cx="4988866" cy="707886"/>
          </a:xfrm>
          <a:prstGeom prst="rect">
            <a:avLst/>
          </a:prstGeom>
          <a:noFill/>
        </p:spPr>
        <p:txBody>
          <a:bodyPr wrap="none" lIns="91440" tIns="45720" rIns="91440" bIns="45720">
            <a:spAutoFit/>
          </a:bodyPr>
          <a:lstStyle/>
          <a:p>
            <a:pPr algn="ctr"/>
            <a:r>
              <a:rPr lang="en-US" sz="4000" dirty="0" smtClean="0">
                <a:solidFill>
                  <a:schemeClr val="bg1"/>
                </a:solidFill>
                <a:latin typeface="Times New Roman" panose="02020603050405020304" pitchFamily="18" charset="0"/>
                <a:cs typeface="Times New Roman" panose="02020603050405020304" pitchFamily="18" charset="0"/>
              </a:rPr>
              <a:t>Proposed Methodology</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 xmlns:a16="http://schemas.microsoft.com/office/drawing/2014/main" id="{EFD88BFE-1E3D-4A03-BDF1-A6B4D7B4C28E}"/>
              </a:ext>
            </a:extLst>
          </p:cNvPr>
          <p:cNvSpPr txBox="1"/>
          <p:nvPr/>
        </p:nvSpPr>
        <p:spPr>
          <a:xfrm>
            <a:off x="687152" y="1999963"/>
            <a:ext cx="10338318" cy="1846659"/>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q"/>
            </a:pPr>
            <a:endParaRPr lang="en-US" sz="3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sz="3200" dirty="0">
              <a:latin typeface="Times New Roman" panose="02020603050405020304" pitchFamily="18" charset="0"/>
              <a:cs typeface="Times New Roman" panose="02020603050405020304" pitchFamily="18" charset="0"/>
            </a:endParaRPr>
          </a:p>
          <a:p>
            <a:endParaRPr lang="en-US" dirty="0"/>
          </a:p>
        </p:txBody>
      </p:sp>
      <p:sp>
        <p:nvSpPr>
          <p:cNvPr id="2" name="TextBox 1">
            <a:extLst>
              <a:ext uri="{FF2B5EF4-FFF2-40B4-BE49-F238E27FC236}">
                <a16:creationId xmlns="" xmlns:a16="http://schemas.microsoft.com/office/drawing/2014/main" id="{8F33FF53-52F7-49FE-8CDA-EB4FAA127170}"/>
              </a:ext>
            </a:extLst>
          </p:cNvPr>
          <p:cNvSpPr txBox="1"/>
          <p:nvPr/>
        </p:nvSpPr>
        <p:spPr>
          <a:xfrm flipH="1">
            <a:off x="687151" y="1999962"/>
            <a:ext cx="10786861" cy="276999"/>
          </a:xfrm>
          <a:prstGeom prst="rect">
            <a:avLst/>
          </a:prstGeom>
          <a:noFill/>
        </p:spPr>
        <p:txBody>
          <a:bodyPr wrap="square" lIns="0" tIns="0" rIns="0" bIns="0" rtlCol="0">
            <a:spAutoFit/>
          </a:bodyPr>
          <a:lstStyle/>
          <a:p>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 xmlns:mc="http://schemas.openxmlformats.org/markup-compatibility/2006" xmlns:a14="http://schemas.microsoft.com/office/drawing/2010/main" xmlns:a16="http://schemas.microsoft.com/office/drawing/2014/main" id="{809B4809-3A05-4EF4-8AD5-1A48C016062A}"/>
              </a:ext>
            </a:extLst>
          </p:cNvPr>
          <p:cNvSpPr txBox="1"/>
          <p:nvPr/>
        </p:nvSpPr>
        <p:spPr>
          <a:xfrm>
            <a:off x="1178428" y="1816373"/>
            <a:ext cx="9549673" cy="2092881"/>
          </a:xfrm>
          <a:prstGeom prst="rect">
            <a:avLst/>
          </a:prstGeom>
          <a:noFill/>
        </p:spPr>
        <p:txBody>
          <a:bodyPr wrap="square" rtlCol="0">
            <a:spAutoFit/>
          </a:bodyPr>
          <a:lstStyle/>
          <a:p>
            <a:pPr marL="342900" indent="-34290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sz="3200" dirty="0">
              <a:latin typeface="Times New Roman" panose="02020603050405020304" pitchFamily="18" charset="0"/>
              <a:cs typeface="Times New Roman" panose="02020603050405020304" pitchFamily="18" charset="0"/>
            </a:endParaRPr>
          </a:p>
          <a:p>
            <a:endParaRPr lang="en-US" dirty="0"/>
          </a:p>
        </p:txBody>
      </p:sp>
      <p:pic>
        <p:nvPicPr>
          <p:cNvPr id="9" name="Picture 8"/>
          <p:cNvPicPr>
            <a:picLocks noChangeAspect="1"/>
          </p:cNvPicPr>
          <p:nvPr/>
        </p:nvPicPr>
        <p:blipFill>
          <a:blip r:embed="rId4"/>
          <a:stretch>
            <a:fillRect/>
          </a:stretch>
        </p:blipFill>
        <p:spPr>
          <a:xfrm>
            <a:off x="3097143" y="1052998"/>
            <a:ext cx="5518336" cy="4754552"/>
          </a:xfrm>
          <a:prstGeom prst="rect">
            <a:avLst/>
          </a:prstGeom>
        </p:spPr>
      </p:pic>
      <p:sp>
        <p:nvSpPr>
          <p:cNvPr id="10" name="TextBox 9"/>
          <p:cNvSpPr txBox="1"/>
          <p:nvPr/>
        </p:nvSpPr>
        <p:spPr>
          <a:xfrm>
            <a:off x="3023423" y="5783104"/>
            <a:ext cx="5944576"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 </a:t>
            </a:r>
            <a:r>
              <a:rPr lang="en-US" dirty="0" smtClean="0">
                <a:latin typeface="Times New Roman" panose="02020603050405020304" pitchFamily="18" charset="0"/>
                <a:cs typeface="Times New Roman" panose="02020603050405020304" pitchFamily="18" charset="0"/>
              </a:rPr>
              <a:t>6: </a:t>
            </a:r>
            <a:r>
              <a:rPr lang="en-US" dirty="0">
                <a:latin typeface="Times New Roman" panose="02020603050405020304" pitchFamily="18" charset="0"/>
                <a:cs typeface="Times New Roman" panose="02020603050405020304" pitchFamily="18" charset="0"/>
              </a:rPr>
              <a:t>An overview of Stacked Autoencoder-CNN approach</a:t>
            </a:r>
          </a:p>
          <a:p>
            <a:endParaRPr lang="en-US" dirty="0"/>
          </a:p>
        </p:txBody>
      </p:sp>
    </p:spTree>
    <p:extLst>
      <p:ext uri="{BB962C8B-B14F-4D97-AF65-F5344CB8AC3E}">
        <p14:creationId xmlns:p14="http://schemas.microsoft.com/office/powerpoint/2010/main" val="228745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37B7FA1-D256-4934-A4FE-C370E48206ED}"/>
              </a:ext>
            </a:extLst>
          </p:cNvPr>
          <p:cNvSpPr/>
          <p:nvPr/>
        </p:nvSpPr>
        <p:spPr>
          <a:xfrm>
            <a:off x="0" y="6286017"/>
            <a:ext cx="12192000" cy="5719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lumMod val="50000"/>
                </a:schemeClr>
              </a:solidFill>
              <a:latin typeface="Times New Roman" panose="02020603050405020304" pitchFamily="18" charset="0"/>
              <a:cs typeface="Times New Roman" pitchFamily="18" charset="0"/>
            </a:endParaRPr>
          </a:p>
        </p:txBody>
      </p:sp>
      <p:sp>
        <p:nvSpPr>
          <p:cNvPr id="4" name="Rectangle 3">
            <a:extLst>
              <a:ext uri="{FF2B5EF4-FFF2-40B4-BE49-F238E27FC236}">
                <a16:creationId xmlns="" xmlns:a16="http://schemas.microsoft.com/office/drawing/2014/main" id="{19D45524-5BF3-4059-B404-B7A07C3B6541}"/>
              </a:ext>
            </a:extLst>
          </p:cNvPr>
          <p:cNvSpPr/>
          <p:nvPr/>
        </p:nvSpPr>
        <p:spPr>
          <a:xfrm>
            <a:off x="0" y="71104"/>
            <a:ext cx="12192000" cy="982407"/>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0BB6D126-C58A-4146-A821-5ED4FACC05C0}"/>
              </a:ext>
            </a:extLst>
          </p:cNvPr>
          <p:cNvPicPr>
            <a:picLocks noChangeAspect="1"/>
          </p:cNvPicPr>
          <p:nvPr/>
        </p:nvPicPr>
        <p:blipFill>
          <a:blip r:embed="rId3"/>
          <a:stretch>
            <a:fillRect/>
          </a:stretch>
        </p:blipFill>
        <p:spPr>
          <a:xfrm>
            <a:off x="11078560" y="39904"/>
            <a:ext cx="981092" cy="1043761"/>
          </a:xfrm>
          <a:prstGeom prst="rect">
            <a:avLst/>
          </a:prstGeom>
        </p:spPr>
      </p:pic>
      <p:sp>
        <p:nvSpPr>
          <p:cNvPr id="6" name="Date Placeholder 4">
            <a:extLst>
              <a:ext uri="{FF2B5EF4-FFF2-40B4-BE49-F238E27FC236}">
                <a16:creationId xmlns="" xmlns:a16="http://schemas.microsoft.com/office/drawing/2014/main" id="{97F2BB6D-DF3A-4ABF-BE5A-B25A731DACD1}"/>
              </a:ext>
            </a:extLst>
          </p:cNvPr>
          <p:cNvSpPr>
            <a:spLocks noGrp="1"/>
          </p:cNvSpPr>
          <p:nvPr>
            <p:ph type="dt" sz="half" idx="10"/>
          </p:nvPr>
        </p:nvSpPr>
        <p:spPr>
          <a:xfrm>
            <a:off x="-12574" y="6389445"/>
            <a:ext cx="2743200" cy="365125"/>
          </a:xfrm>
        </p:spPr>
        <p:txBody>
          <a:bodyPr/>
          <a:lstStyle/>
          <a:p>
            <a:fld id="{55A1A8F2-B5BC-4FA4-BBA0-4FB3E9B1F808}" type="datetime3">
              <a:rPr lang="en-US" smtClean="0">
                <a:solidFill>
                  <a:schemeClr val="tx1"/>
                </a:solidFill>
                <a:latin typeface="Times New Roman" panose="02020603050405020304" pitchFamily="18" charset="0"/>
                <a:cs typeface="Times New Roman" panose="02020603050405020304" pitchFamily="18" charset="0"/>
              </a:rPr>
              <a:t>14 February 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5">
            <a:extLst>
              <a:ext uri="{FF2B5EF4-FFF2-40B4-BE49-F238E27FC236}">
                <a16:creationId xmlns="" xmlns:a16="http://schemas.microsoft.com/office/drawing/2014/main" id="{9EB30C41-30CB-4FC4-B1CB-840E74991721}"/>
              </a:ext>
            </a:extLst>
          </p:cNvPr>
          <p:cNvSpPr>
            <a:spLocks noGrp="1"/>
          </p:cNvSpPr>
          <p:nvPr>
            <p:ph type="sldNum" sz="quarter" idx="12"/>
          </p:nvPr>
        </p:nvSpPr>
        <p:spPr>
          <a:xfrm>
            <a:off x="9316452" y="6389445"/>
            <a:ext cx="2743200" cy="365125"/>
          </a:xfrm>
        </p:spPr>
        <p:txBody>
          <a:bodyPr/>
          <a:lstStyle/>
          <a:p>
            <a:fld id="{DA2EF9D7-CF23-413F-9DAC-504C10FDEFEA}" type="slidenum">
              <a:rPr lang="en-US" smtClean="0">
                <a:solidFill>
                  <a:schemeClr val="tx1"/>
                </a:solidFill>
              </a:rPr>
              <a:t>15</a:t>
            </a:fld>
            <a:endParaRPr lang="en-US" dirty="0">
              <a:solidFill>
                <a:schemeClr val="tx1"/>
              </a:solidFill>
            </a:endParaRPr>
          </a:p>
        </p:txBody>
      </p:sp>
      <p:sp>
        <p:nvSpPr>
          <p:cNvPr id="14" name="Rectangle 13">
            <a:extLst>
              <a:ext uri="{FF2B5EF4-FFF2-40B4-BE49-F238E27FC236}">
                <a16:creationId xmlns="" xmlns:a16="http://schemas.microsoft.com/office/drawing/2014/main" id="{38FF4A26-E5DA-4EEC-9D98-373F1E0E7F50}"/>
              </a:ext>
            </a:extLst>
          </p:cNvPr>
          <p:cNvSpPr/>
          <p:nvPr/>
        </p:nvSpPr>
        <p:spPr>
          <a:xfrm>
            <a:off x="111576" y="207841"/>
            <a:ext cx="8009500" cy="707886"/>
          </a:xfrm>
          <a:prstGeom prst="rect">
            <a:avLst/>
          </a:prstGeom>
          <a:noFill/>
        </p:spPr>
        <p:txBody>
          <a:bodyPr wrap="none" lIns="91440" tIns="45720" rIns="91440" bIns="45720">
            <a:spAutoFit/>
          </a:bodyPr>
          <a:lstStyle/>
          <a:p>
            <a:pPr algn="ctr"/>
            <a:r>
              <a:rPr lang="en-US" sz="4000" dirty="0" smtClean="0">
                <a:solidFill>
                  <a:schemeClr val="bg1"/>
                </a:solidFill>
                <a:latin typeface="Times New Roman" panose="02020603050405020304" pitchFamily="18" charset="0"/>
                <a:cs typeface="Times New Roman" panose="02020603050405020304" pitchFamily="18" charset="0"/>
              </a:rPr>
              <a:t>Proposed Methodology : Autoencoder</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 xmlns:a16="http://schemas.microsoft.com/office/drawing/2014/main" id="{EFD88BFE-1E3D-4A03-BDF1-A6B4D7B4C28E}"/>
              </a:ext>
            </a:extLst>
          </p:cNvPr>
          <p:cNvSpPr txBox="1"/>
          <p:nvPr/>
        </p:nvSpPr>
        <p:spPr>
          <a:xfrm>
            <a:off x="687152" y="1999963"/>
            <a:ext cx="10338318" cy="1846659"/>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q"/>
            </a:pPr>
            <a:endParaRPr lang="en-US" sz="3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sz="3200" dirty="0">
              <a:latin typeface="Times New Roman" panose="02020603050405020304" pitchFamily="18" charset="0"/>
              <a:cs typeface="Times New Roman" panose="02020603050405020304" pitchFamily="18" charset="0"/>
            </a:endParaRPr>
          </a:p>
          <a:p>
            <a:endParaRPr lang="en-US" dirty="0"/>
          </a:p>
        </p:txBody>
      </p:sp>
      <p:sp>
        <p:nvSpPr>
          <p:cNvPr id="2" name="TextBox 1">
            <a:extLst>
              <a:ext uri="{FF2B5EF4-FFF2-40B4-BE49-F238E27FC236}">
                <a16:creationId xmlns="" xmlns:a16="http://schemas.microsoft.com/office/drawing/2014/main" id="{8F33FF53-52F7-49FE-8CDA-EB4FAA127170}"/>
              </a:ext>
            </a:extLst>
          </p:cNvPr>
          <p:cNvSpPr txBox="1"/>
          <p:nvPr/>
        </p:nvSpPr>
        <p:spPr>
          <a:xfrm flipH="1">
            <a:off x="687151" y="1999962"/>
            <a:ext cx="10786861" cy="276999"/>
          </a:xfrm>
          <a:prstGeom prst="rect">
            <a:avLst/>
          </a:prstGeom>
          <a:noFill/>
        </p:spPr>
        <p:txBody>
          <a:bodyPr wrap="square" lIns="0" tIns="0" rIns="0" bIns="0" rtlCol="0">
            <a:spAutoFit/>
          </a:bodyPr>
          <a:lstStyle/>
          <a:p>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 xmlns:mc="http://schemas.openxmlformats.org/markup-compatibility/2006" xmlns:a14="http://schemas.microsoft.com/office/drawing/2010/main" xmlns:a16="http://schemas.microsoft.com/office/drawing/2014/main" id="{809B4809-3A05-4EF4-8AD5-1A48C016062A}"/>
              </a:ext>
            </a:extLst>
          </p:cNvPr>
          <p:cNvSpPr txBox="1"/>
          <p:nvPr/>
        </p:nvSpPr>
        <p:spPr>
          <a:xfrm>
            <a:off x="1178428" y="1816373"/>
            <a:ext cx="9549673" cy="2092881"/>
          </a:xfrm>
          <a:prstGeom prst="rect">
            <a:avLst/>
          </a:prstGeom>
          <a:noFill/>
        </p:spPr>
        <p:txBody>
          <a:bodyPr wrap="square" rtlCol="0">
            <a:spAutoFit/>
          </a:bodyPr>
          <a:lstStyle/>
          <a:p>
            <a:pPr marL="342900" indent="-34290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sz="3200" dirty="0">
              <a:latin typeface="Times New Roman" panose="02020603050405020304" pitchFamily="18" charset="0"/>
              <a:cs typeface="Times New Roman" panose="02020603050405020304" pitchFamily="18" charset="0"/>
            </a:endParaRPr>
          </a:p>
          <a:p>
            <a:endParaRPr lang="en-US" dirty="0"/>
          </a:p>
        </p:txBody>
      </p:sp>
      <p:sp>
        <p:nvSpPr>
          <p:cNvPr id="10" name="TextBox 9"/>
          <p:cNvSpPr txBox="1"/>
          <p:nvPr/>
        </p:nvSpPr>
        <p:spPr>
          <a:xfrm>
            <a:off x="1359026" y="5615336"/>
            <a:ext cx="5128392"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 7</a:t>
            </a:r>
            <a:r>
              <a:rPr lang="en-US" dirty="0" smtClean="0">
                <a:latin typeface="Times New Roman" panose="02020603050405020304" pitchFamily="18" charset="0"/>
                <a:cs typeface="Times New Roman" panose="02020603050405020304" pitchFamily="18" charset="0"/>
              </a:rPr>
              <a:t>: Proposed architecture of Stacked Autoencoder</a:t>
            </a:r>
            <a:endParaRPr lang="en-US" dirty="0">
              <a:latin typeface="Times New Roman" panose="02020603050405020304" pitchFamily="18" charset="0"/>
              <a:cs typeface="Times New Roman" panose="02020603050405020304" pitchFamily="18" charset="0"/>
            </a:endParaRPr>
          </a:p>
          <a:p>
            <a:endParaRPr lang="en-US" dirty="0"/>
          </a:p>
        </p:txBody>
      </p:sp>
      <p:pic>
        <p:nvPicPr>
          <p:cNvPr id="13" name="Picture 12"/>
          <p:cNvPicPr/>
          <p:nvPr/>
        </p:nvPicPr>
        <p:blipFill>
          <a:blip r:embed="rId4">
            <a:extLst>
              <a:ext uri="{28A0092B-C50C-407E-A947-70E740481C1C}">
                <a14:useLocalDpi xmlns:a14="http://schemas.microsoft.com/office/drawing/2010/main" val="0"/>
              </a:ext>
            </a:extLst>
          </a:blip>
          <a:stretch>
            <a:fillRect/>
          </a:stretch>
        </p:blipFill>
        <p:spPr>
          <a:xfrm>
            <a:off x="380020" y="1292839"/>
            <a:ext cx="7246481" cy="4400134"/>
          </a:xfrm>
          <a:prstGeom prst="rect">
            <a:avLst/>
          </a:prstGeom>
        </p:spPr>
      </p:pic>
      <p:sp>
        <p:nvSpPr>
          <p:cNvPr id="9" name="TextBox 8"/>
          <p:cNvSpPr txBox="1"/>
          <p:nvPr/>
        </p:nvSpPr>
        <p:spPr>
          <a:xfrm>
            <a:off x="7936931" y="1676709"/>
            <a:ext cx="3844212"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On the input layer number of neuron is equal to the number of bands.</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hidden layers has 100 neurons</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bottleneck layer has preferably 25 neurons</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L1 regularizer was used in each encoder layer to avoid Overfitting.</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So the subsequent layers were of size :</a:t>
            </a:r>
          </a:p>
          <a:p>
            <a:r>
              <a:rPr lang="en-US" sz="2000" dirty="0" smtClean="0">
                <a:latin typeface="Times New Roman" panose="02020603050405020304" pitchFamily="18" charset="0"/>
                <a:cs typeface="Times New Roman" panose="02020603050405020304" pitchFamily="18" charset="0"/>
              </a:rPr>
              <a:t>     176-100-100-25-100-100-176</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528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37B7FA1-D256-4934-A4FE-C370E48206ED}"/>
              </a:ext>
            </a:extLst>
          </p:cNvPr>
          <p:cNvSpPr/>
          <p:nvPr/>
        </p:nvSpPr>
        <p:spPr>
          <a:xfrm>
            <a:off x="0" y="6286017"/>
            <a:ext cx="12192000" cy="5719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lumMod val="50000"/>
                </a:schemeClr>
              </a:solidFill>
              <a:latin typeface="Times New Roman" panose="02020603050405020304" pitchFamily="18" charset="0"/>
              <a:cs typeface="Times New Roman" pitchFamily="18" charset="0"/>
            </a:endParaRPr>
          </a:p>
        </p:txBody>
      </p:sp>
      <p:sp>
        <p:nvSpPr>
          <p:cNvPr id="4" name="Rectangle 3">
            <a:extLst>
              <a:ext uri="{FF2B5EF4-FFF2-40B4-BE49-F238E27FC236}">
                <a16:creationId xmlns="" xmlns:a16="http://schemas.microsoft.com/office/drawing/2014/main" id="{19D45524-5BF3-4059-B404-B7A07C3B6541}"/>
              </a:ext>
            </a:extLst>
          </p:cNvPr>
          <p:cNvSpPr/>
          <p:nvPr/>
        </p:nvSpPr>
        <p:spPr>
          <a:xfrm>
            <a:off x="0" y="71104"/>
            <a:ext cx="12192000" cy="982407"/>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0BB6D126-C58A-4146-A821-5ED4FACC05C0}"/>
              </a:ext>
            </a:extLst>
          </p:cNvPr>
          <p:cNvPicPr>
            <a:picLocks noChangeAspect="1"/>
          </p:cNvPicPr>
          <p:nvPr/>
        </p:nvPicPr>
        <p:blipFill>
          <a:blip r:embed="rId3"/>
          <a:stretch>
            <a:fillRect/>
          </a:stretch>
        </p:blipFill>
        <p:spPr>
          <a:xfrm>
            <a:off x="11078560" y="39904"/>
            <a:ext cx="981092" cy="1043761"/>
          </a:xfrm>
          <a:prstGeom prst="rect">
            <a:avLst/>
          </a:prstGeom>
        </p:spPr>
      </p:pic>
      <p:sp>
        <p:nvSpPr>
          <p:cNvPr id="6" name="Date Placeholder 4">
            <a:extLst>
              <a:ext uri="{FF2B5EF4-FFF2-40B4-BE49-F238E27FC236}">
                <a16:creationId xmlns="" xmlns:a16="http://schemas.microsoft.com/office/drawing/2014/main" id="{97F2BB6D-DF3A-4ABF-BE5A-B25A731DACD1}"/>
              </a:ext>
            </a:extLst>
          </p:cNvPr>
          <p:cNvSpPr>
            <a:spLocks noGrp="1"/>
          </p:cNvSpPr>
          <p:nvPr>
            <p:ph type="dt" sz="half" idx="10"/>
          </p:nvPr>
        </p:nvSpPr>
        <p:spPr>
          <a:xfrm>
            <a:off x="-12574" y="6389445"/>
            <a:ext cx="2743200" cy="365125"/>
          </a:xfrm>
        </p:spPr>
        <p:txBody>
          <a:bodyPr/>
          <a:lstStyle/>
          <a:p>
            <a:fld id="{55A1A8F2-B5BC-4FA4-BBA0-4FB3E9B1F808}" type="datetime3">
              <a:rPr lang="en-US" smtClean="0">
                <a:solidFill>
                  <a:schemeClr val="tx1"/>
                </a:solidFill>
                <a:latin typeface="Times New Roman" panose="02020603050405020304" pitchFamily="18" charset="0"/>
                <a:cs typeface="Times New Roman" panose="02020603050405020304" pitchFamily="18" charset="0"/>
              </a:rPr>
              <a:t>15 February 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5">
            <a:extLst>
              <a:ext uri="{FF2B5EF4-FFF2-40B4-BE49-F238E27FC236}">
                <a16:creationId xmlns="" xmlns:a16="http://schemas.microsoft.com/office/drawing/2014/main" id="{9EB30C41-30CB-4FC4-B1CB-840E74991721}"/>
              </a:ext>
            </a:extLst>
          </p:cNvPr>
          <p:cNvSpPr>
            <a:spLocks noGrp="1"/>
          </p:cNvSpPr>
          <p:nvPr>
            <p:ph type="sldNum" sz="quarter" idx="12"/>
          </p:nvPr>
        </p:nvSpPr>
        <p:spPr>
          <a:xfrm>
            <a:off x="9316452" y="6389445"/>
            <a:ext cx="2743200" cy="365125"/>
          </a:xfrm>
        </p:spPr>
        <p:txBody>
          <a:bodyPr/>
          <a:lstStyle/>
          <a:p>
            <a:fld id="{DA2EF9D7-CF23-413F-9DAC-504C10FDEFEA}" type="slidenum">
              <a:rPr lang="en-US" smtClean="0">
                <a:solidFill>
                  <a:schemeClr val="tx1"/>
                </a:solidFill>
              </a:rPr>
              <a:t>16</a:t>
            </a:fld>
            <a:endParaRPr lang="en-US" dirty="0">
              <a:solidFill>
                <a:schemeClr val="tx1"/>
              </a:solidFill>
            </a:endParaRPr>
          </a:p>
        </p:txBody>
      </p:sp>
      <p:sp>
        <p:nvSpPr>
          <p:cNvPr id="14" name="Rectangle 13">
            <a:extLst>
              <a:ext uri="{FF2B5EF4-FFF2-40B4-BE49-F238E27FC236}">
                <a16:creationId xmlns="" xmlns:a16="http://schemas.microsoft.com/office/drawing/2014/main" id="{38FF4A26-E5DA-4EEC-9D98-373F1E0E7F50}"/>
              </a:ext>
            </a:extLst>
          </p:cNvPr>
          <p:cNvSpPr/>
          <p:nvPr/>
        </p:nvSpPr>
        <p:spPr>
          <a:xfrm>
            <a:off x="168259" y="195028"/>
            <a:ext cx="7268336" cy="707886"/>
          </a:xfrm>
          <a:prstGeom prst="rect">
            <a:avLst/>
          </a:prstGeom>
          <a:noFill/>
        </p:spPr>
        <p:txBody>
          <a:bodyPr wrap="none" lIns="91440" tIns="45720" rIns="91440" bIns="45720">
            <a:spAutoFit/>
          </a:bodyPr>
          <a:lstStyle/>
          <a:p>
            <a:pPr algn="ctr"/>
            <a:r>
              <a:rPr lang="en-US" sz="4000" dirty="0" smtClean="0">
                <a:solidFill>
                  <a:schemeClr val="bg1"/>
                </a:solidFill>
                <a:latin typeface="Times New Roman" panose="02020603050405020304" pitchFamily="18" charset="0"/>
                <a:cs typeface="Times New Roman" panose="02020603050405020304" pitchFamily="18" charset="0"/>
              </a:rPr>
              <a:t>Proposed Methodology : 2D-CNN</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 xmlns:a16="http://schemas.microsoft.com/office/drawing/2014/main" id="{EFD88BFE-1E3D-4A03-BDF1-A6B4D7B4C28E}"/>
              </a:ext>
            </a:extLst>
          </p:cNvPr>
          <p:cNvSpPr txBox="1"/>
          <p:nvPr/>
        </p:nvSpPr>
        <p:spPr>
          <a:xfrm>
            <a:off x="687152" y="1999963"/>
            <a:ext cx="10338318" cy="1846659"/>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q"/>
            </a:pPr>
            <a:endParaRPr lang="en-US" sz="3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sz="3200" dirty="0">
              <a:latin typeface="Times New Roman" panose="02020603050405020304" pitchFamily="18" charset="0"/>
              <a:cs typeface="Times New Roman" panose="02020603050405020304" pitchFamily="18" charset="0"/>
            </a:endParaRPr>
          </a:p>
          <a:p>
            <a:endParaRPr lang="en-US" dirty="0"/>
          </a:p>
        </p:txBody>
      </p:sp>
      <p:sp>
        <p:nvSpPr>
          <p:cNvPr id="2" name="TextBox 1">
            <a:extLst>
              <a:ext uri="{FF2B5EF4-FFF2-40B4-BE49-F238E27FC236}">
                <a16:creationId xmlns="" xmlns:a16="http://schemas.microsoft.com/office/drawing/2014/main" id="{8F33FF53-52F7-49FE-8CDA-EB4FAA127170}"/>
              </a:ext>
            </a:extLst>
          </p:cNvPr>
          <p:cNvSpPr txBox="1"/>
          <p:nvPr/>
        </p:nvSpPr>
        <p:spPr>
          <a:xfrm flipH="1">
            <a:off x="687151" y="1999962"/>
            <a:ext cx="10786861" cy="276999"/>
          </a:xfrm>
          <a:prstGeom prst="rect">
            <a:avLst/>
          </a:prstGeom>
          <a:noFill/>
        </p:spPr>
        <p:txBody>
          <a:bodyPr wrap="square" lIns="0" tIns="0" rIns="0" bIns="0" rtlCol="0">
            <a:spAutoFit/>
          </a:bodyPr>
          <a:lstStyle/>
          <a:p>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 xmlns:mc="http://schemas.openxmlformats.org/markup-compatibility/2006" xmlns:a14="http://schemas.microsoft.com/office/drawing/2010/main" xmlns:a16="http://schemas.microsoft.com/office/drawing/2014/main" id="{809B4809-3A05-4EF4-8AD5-1A48C016062A}"/>
              </a:ext>
            </a:extLst>
          </p:cNvPr>
          <p:cNvSpPr txBox="1"/>
          <p:nvPr/>
        </p:nvSpPr>
        <p:spPr>
          <a:xfrm>
            <a:off x="1178428" y="1816373"/>
            <a:ext cx="9549673" cy="2092881"/>
          </a:xfrm>
          <a:prstGeom prst="rect">
            <a:avLst/>
          </a:prstGeom>
          <a:noFill/>
        </p:spPr>
        <p:txBody>
          <a:bodyPr wrap="square" rtlCol="0">
            <a:spAutoFit/>
          </a:bodyPr>
          <a:lstStyle/>
          <a:p>
            <a:pPr marL="342900" indent="-34290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sz="3200" dirty="0">
              <a:latin typeface="Times New Roman" panose="02020603050405020304" pitchFamily="18" charset="0"/>
              <a:cs typeface="Times New Roman" panose="02020603050405020304" pitchFamily="18" charset="0"/>
            </a:endParaRPr>
          </a:p>
          <a:p>
            <a:endParaRPr lang="en-US" dirty="0"/>
          </a:p>
        </p:txBody>
      </p:sp>
      <p:sp>
        <p:nvSpPr>
          <p:cNvPr id="10" name="TextBox 9"/>
          <p:cNvSpPr txBox="1"/>
          <p:nvPr/>
        </p:nvSpPr>
        <p:spPr>
          <a:xfrm>
            <a:off x="1799314" y="3279677"/>
            <a:ext cx="4006225"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 </a:t>
            </a:r>
            <a:r>
              <a:rPr lang="en-US" dirty="0" smtClean="0">
                <a:latin typeface="Times New Roman" panose="02020603050405020304" pitchFamily="18" charset="0"/>
                <a:cs typeface="Times New Roman" panose="02020603050405020304" pitchFamily="18" charset="0"/>
              </a:rPr>
              <a:t>8: Proposed architecture of 2D-CNN</a:t>
            </a:r>
            <a:endParaRPr lang="en-US" dirty="0">
              <a:latin typeface="Times New Roman" panose="02020603050405020304" pitchFamily="18" charset="0"/>
              <a:cs typeface="Times New Roman" panose="02020603050405020304" pitchFamily="18" charset="0"/>
            </a:endParaRPr>
          </a:p>
          <a:p>
            <a:endParaRPr lang="en-US"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929" y="1233851"/>
            <a:ext cx="11216141" cy="2076390"/>
          </a:xfrm>
          <a:prstGeom prst="rect">
            <a:avLst/>
          </a:prstGeom>
        </p:spPr>
      </p:pic>
      <p:sp>
        <p:nvSpPr>
          <p:cNvPr id="9" name="TextBox 8"/>
          <p:cNvSpPr txBox="1"/>
          <p:nvPr/>
        </p:nvSpPr>
        <p:spPr>
          <a:xfrm>
            <a:off x="1125912" y="4031208"/>
            <a:ext cx="9654704"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Input was divided in 11x11 size patches</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Convolution filters are of size 3x3</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Firstly convoluted using 32 filters</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Secondly </a:t>
            </a:r>
            <a:r>
              <a:rPr lang="en-US" dirty="0">
                <a:latin typeface="Times New Roman" panose="02020603050405020304" pitchFamily="18" charset="0"/>
                <a:cs typeface="Times New Roman" panose="02020603050405020304" pitchFamily="18" charset="0"/>
              </a:rPr>
              <a:t>convoluted using </a:t>
            </a:r>
            <a:r>
              <a:rPr lang="en-US" dirty="0" smtClean="0">
                <a:latin typeface="Times New Roman" panose="02020603050405020304" pitchFamily="18" charset="0"/>
                <a:cs typeface="Times New Roman" panose="02020603050405020304" pitchFamily="18" charset="0"/>
              </a:rPr>
              <a:t>64 filters</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Thirdly </a:t>
            </a:r>
            <a:r>
              <a:rPr lang="en-US" dirty="0">
                <a:latin typeface="Times New Roman" panose="02020603050405020304" pitchFamily="18" charset="0"/>
                <a:cs typeface="Times New Roman" panose="02020603050405020304" pitchFamily="18" charset="0"/>
              </a:rPr>
              <a:t>convoluted using </a:t>
            </a:r>
            <a:r>
              <a:rPr lang="en-US" dirty="0" smtClean="0">
                <a:latin typeface="Times New Roman" panose="02020603050405020304" pitchFamily="18" charset="0"/>
                <a:cs typeface="Times New Roman" panose="02020603050405020304" pitchFamily="18" charset="0"/>
              </a:rPr>
              <a:t>128 </a:t>
            </a:r>
            <a:r>
              <a:rPr lang="en-US" dirty="0">
                <a:latin typeface="Times New Roman" panose="02020603050405020304" pitchFamily="18" charset="0"/>
                <a:cs typeface="Times New Roman" panose="02020603050405020304" pitchFamily="18" charset="0"/>
              </a:rPr>
              <a:t>filters </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831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37B7FA1-D256-4934-A4FE-C370E48206ED}"/>
              </a:ext>
            </a:extLst>
          </p:cNvPr>
          <p:cNvSpPr/>
          <p:nvPr/>
        </p:nvSpPr>
        <p:spPr>
          <a:xfrm>
            <a:off x="0" y="6286017"/>
            <a:ext cx="12192000" cy="5719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lumMod val="50000"/>
                </a:schemeClr>
              </a:solidFill>
              <a:latin typeface="Times New Roman" panose="02020603050405020304" pitchFamily="18" charset="0"/>
              <a:cs typeface="Times New Roman" pitchFamily="18" charset="0"/>
            </a:endParaRPr>
          </a:p>
        </p:txBody>
      </p:sp>
      <p:sp>
        <p:nvSpPr>
          <p:cNvPr id="4" name="Rectangle 3">
            <a:extLst>
              <a:ext uri="{FF2B5EF4-FFF2-40B4-BE49-F238E27FC236}">
                <a16:creationId xmlns="" xmlns:a16="http://schemas.microsoft.com/office/drawing/2014/main" id="{19D45524-5BF3-4059-B404-B7A07C3B6541}"/>
              </a:ext>
            </a:extLst>
          </p:cNvPr>
          <p:cNvSpPr/>
          <p:nvPr/>
        </p:nvSpPr>
        <p:spPr>
          <a:xfrm>
            <a:off x="-12574" y="290834"/>
            <a:ext cx="12192000" cy="982407"/>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smtClean="0">
                <a:latin typeface="Times New Roman" panose="02020603050405020304" pitchFamily="18" charset="0"/>
                <a:cs typeface="Times New Roman" panose="02020603050405020304" pitchFamily="18" charset="0"/>
              </a:rPr>
              <a:t> Result Analysis   </a:t>
            </a:r>
            <a:endParaRPr lang="en-US"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0BB6D126-C58A-4146-A821-5ED4FACC05C0}"/>
              </a:ext>
            </a:extLst>
          </p:cNvPr>
          <p:cNvPicPr>
            <a:picLocks noChangeAspect="1"/>
          </p:cNvPicPr>
          <p:nvPr/>
        </p:nvPicPr>
        <p:blipFill>
          <a:blip r:embed="rId3"/>
          <a:stretch>
            <a:fillRect/>
          </a:stretch>
        </p:blipFill>
        <p:spPr>
          <a:xfrm>
            <a:off x="11210908" y="363466"/>
            <a:ext cx="981092" cy="1043761"/>
          </a:xfrm>
          <a:prstGeom prst="rect">
            <a:avLst/>
          </a:prstGeom>
        </p:spPr>
      </p:pic>
      <p:sp>
        <p:nvSpPr>
          <p:cNvPr id="6" name="Date Placeholder 4">
            <a:extLst>
              <a:ext uri="{FF2B5EF4-FFF2-40B4-BE49-F238E27FC236}">
                <a16:creationId xmlns="" xmlns:a16="http://schemas.microsoft.com/office/drawing/2014/main" id="{97F2BB6D-DF3A-4ABF-BE5A-B25A731DACD1}"/>
              </a:ext>
            </a:extLst>
          </p:cNvPr>
          <p:cNvSpPr>
            <a:spLocks noGrp="1"/>
          </p:cNvSpPr>
          <p:nvPr>
            <p:ph type="dt" sz="half" idx="10"/>
          </p:nvPr>
        </p:nvSpPr>
        <p:spPr>
          <a:xfrm>
            <a:off x="-12574" y="6389445"/>
            <a:ext cx="2743200" cy="365125"/>
          </a:xfrm>
        </p:spPr>
        <p:txBody>
          <a:bodyPr/>
          <a:lstStyle/>
          <a:p>
            <a:fld id="{55A1A8F2-B5BC-4FA4-BBA0-4FB3E9B1F808}" type="datetime3">
              <a:rPr lang="en-US" smtClean="0">
                <a:solidFill>
                  <a:schemeClr val="tx1"/>
                </a:solidFill>
                <a:latin typeface="Times New Roman" panose="02020603050405020304" pitchFamily="18" charset="0"/>
                <a:cs typeface="Times New Roman" panose="02020603050405020304" pitchFamily="18" charset="0"/>
              </a:rPr>
              <a:t>14 February 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5">
            <a:extLst>
              <a:ext uri="{FF2B5EF4-FFF2-40B4-BE49-F238E27FC236}">
                <a16:creationId xmlns="" xmlns:a16="http://schemas.microsoft.com/office/drawing/2014/main" id="{9EB30C41-30CB-4FC4-B1CB-840E74991721}"/>
              </a:ext>
            </a:extLst>
          </p:cNvPr>
          <p:cNvSpPr>
            <a:spLocks noGrp="1"/>
          </p:cNvSpPr>
          <p:nvPr>
            <p:ph type="sldNum" sz="quarter" idx="12"/>
          </p:nvPr>
        </p:nvSpPr>
        <p:spPr>
          <a:xfrm>
            <a:off x="9316452" y="6389445"/>
            <a:ext cx="2743200" cy="365125"/>
          </a:xfrm>
        </p:spPr>
        <p:txBody>
          <a:bodyPr/>
          <a:lstStyle/>
          <a:p>
            <a:fld id="{DA2EF9D7-CF23-413F-9DAC-504C10FDEFEA}" type="slidenum">
              <a:rPr lang="en-US" smtClean="0">
                <a:solidFill>
                  <a:schemeClr val="tx1"/>
                </a:solidFill>
              </a:rPr>
              <a:t>17</a:t>
            </a:fld>
            <a:endParaRPr lang="en-US" dirty="0">
              <a:solidFill>
                <a:schemeClr val="tx1"/>
              </a:solidFill>
            </a:endParaRPr>
          </a:p>
        </p:txBody>
      </p:sp>
      <p:sp>
        <p:nvSpPr>
          <p:cNvPr id="9" name="Rectangle 8">
            <a:extLst>
              <a:ext uri="{FF2B5EF4-FFF2-40B4-BE49-F238E27FC236}">
                <a16:creationId xmlns="" xmlns:a16="http://schemas.microsoft.com/office/drawing/2014/main" id="{057A56C7-08F5-4DA0-907A-90D1D1FD2827}"/>
              </a:ext>
            </a:extLst>
          </p:cNvPr>
          <p:cNvSpPr/>
          <p:nvPr/>
        </p:nvSpPr>
        <p:spPr>
          <a:xfrm>
            <a:off x="-717987" y="-59642"/>
            <a:ext cx="12192001" cy="338554"/>
          </a:xfrm>
          <a:prstGeom prst="rect">
            <a:avLst/>
          </a:prstGeom>
        </p:spPr>
        <p:txBody>
          <a:bodyPr wrap="square">
            <a:spAutoFit/>
          </a:bodyPr>
          <a:lstStyle/>
          <a:p>
            <a:pPr algn="just">
              <a:tabLst>
                <a:tab pos="2971800" algn="ctr"/>
                <a:tab pos="5943600" algn="r"/>
              </a:tabLst>
            </a:pPr>
            <a:r>
              <a:rPr lang="en-US" sz="1600" dirty="0">
                <a:latin typeface="Times New Roman" panose="02020603050405020304" pitchFamily="18" charset="0"/>
                <a:ea typeface="SimSun" panose="02010600030101010101" pitchFamily="2" charset="-122"/>
              </a:rPr>
              <a:t>                                                                     </a:t>
            </a:r>
            <a:endParaRPr lang="en-US" sz="2400" dirty="0">
              <a:effectLst/>
              <a:latin typeface="Times New Roman" panose="02020603050405020304" pitchFamily="18" charset="0"/>
              <a:ea typeface="SimSun" panose="02010600030101010101" pitchFamily="2" charset="-122"/>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0051" y="1676060"/>
            <a:ext cx="3848498" cy="384849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3426" y="1640097"/>
            <a:ext cx="3884461" cy="3884461"/>
          </a:xfrm>
          <a:prstGeom prst="rect">
            <a:avLst/>
          </a:prstGeom>
        </p:spPr>
      </p:pic>
      <p:sp>
        <p:nvSpPr>
          <p:cNvPr id="11" name="TextBox 10"/>
          <p:cNvSpPr txBox="1"/>
          <p:nvPr/>
        </p:nvSpPr>
        <p:spPr>
          <a:xfrm>
            <a:off x="528999" y="5730120"/>
            <a:ext cx="1185036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 9</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Reconstructions </a:t>
            </a:r>
            <a:r>
              <a:rPr lang="en-US" dirty="0">
                <a:latin typeface="Times New Roman" panose="02020603050405020304" pitchFamily="18" charset="0"/>
                <a:cs typeface="Times New Roman" panose="02020603050405020304" pitchFamily="18" charset="0"/>
              </a:rPr>
              <a:t>of KSC data in different reduced </a:t>
            </a:r>
            <a:r>
              <a:rPr lang="en-US" dirty="0" smtClean="0">
                <a:latin typeface="Times New Roman" panose="02020603050405020304" pitchFamily="18" charset="0"/>
                <a:cs typeface="Times New Roman" panose="02020603050405020304" pitchFamily="18" charset="0"/>
              </a:rPr>
              <a:t>dimension (a) Input data (b) reconstructed data from 25 dimensions</a:t>
            </a:r>
            <a:endParaRPr lang="en-US"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3753135" y="5386571"/>
            <a:ext cx="436338" cy="369332"/>
          </a:xfrm>
          <a:prstGeom prst="rect">
            <a:avLst/>
          </a:prstGeom>
          <a:noFill/>
        </p:spPr>
        <p:txBody>
          <a:bodyPr wrap="none" rtlCol="0">
            <a:spAutoFit/>
          </a:bodyPr>
          <a:lstStyle/>
          <a:p>
            <a:r>
              <a:rPr lang="en-US" dirty="0" smtClean="0"/>
              <a:t>(a)</a:t>
            </a:r>
            <a:endParaRPr lang="en-US" dirty="0"/>
          </a:p>
        </p:txBody>
      </p:sp>
      <p:sp>
        <p:nvSpPr>
          <p:cNvPr id="16" name="TextBox 15"/>
          <p:cNvSpPr txBox="1"/>
          <p:nvPr/>
        </p:nvSpPr>
        <p:spPr>
          <a:xfrm>
            <a:off x="7561633" y="5363108"/>
            <a:ext cx="447558" cy="369332"/>
          </a:xfrm>
          <a:prstGeom prst="rect">
            <a:avLst/>
          </a:prstGeom>
          <a:noFill/>
        </p:spPr>
        <p:txBody>
          <a:bodyPr wrap="none" rtlCol="0">
            <a:spAutoFit/>
          </a:bodyPr>
          <a:lstStyle/>
          <a:p>
            <a:r>
              <a:rPr lang="en-US" dirty="0" smtClean="0"/>
              <a:t>(b)</a:t>
            </a:r>
            <a:endParaRPr lang="en-US" dirty="0"/>
          </a:p>
        </p:txBody>
      </p:sp>
      <p:sp>
        <p:nvSpPr>
          <p:cNvPr id="17" name="TextBox 16"/>
          <p:cNvSpPr txBox="1"/>
          <p:nvPr/>
        </p:nvSpPr>
        <p:spPr>
          <a:xfrm>
            <a:off x="360810" y="1440042"/>
            <a:ext cx="2568588"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Stacked Autoencoder :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56415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37B7FA1-D256-4934-A4FE-C370E48206ED}"/>
              </a:ext>
            </a:extLst>
          </p:cNvPr>
          <p:cNvSpPr/>
          <p:nvPr/>
        </p:nvSpPr>
        <p:spPr>
          <a:xfrm>
            <a:off x="0" y="6286017"/>
            <a:ext cx="12192000" cy="5719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lumMod val="50000"/>
                </a:schemeClr>
              </a:solidFill>
              <a:latin typeface="Times New Roman" panose="02020603050405020304" pitchFamily="18" charset="0"/>
              <a:cs typeface="Times New Roman" pitchFamily="18" charset="0"/>
            </a:endParaRPr>
          </a:p>
        </p:txBody>
      </p:sp>
      <p:sp>
        <p:nvSpPr>
          <p:cNvPr id="4" name="Rectangle 3">
            <a:extLst>
              <a:ext uri="{FF2B5EF4-FFF2-40B4-BE49-F238E27FC236}">
                <a16:creationId xmlns="" xmlns:a16="http://schemas.microsoft.com/office/drawing/2014/main" id="{19D45524-5BF3-4059-B404-B7A07C3B6541}"/>
              </a:ext>
            </a:extLst>
          </p:cNvPr>
          <p:cNvSpPr/>
          <p:nvPr/>
        </p:nvSpPr>
        <p:spPr>
          <a:xfrm>
            <a:off x="-12574" y="290834"/>
            <a:ext cx="12192000" cy="982407"/>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smtClean="0">
                <a:latin typeface="Times New Roman" panose="02020603050405020304" pitchFamily="18" charset="0"/>
                <a:cs typeface="Times New Roman" panose="02020603050405020304" pitchFamily="18" charset="0"/>
              </a:rPr>
              <a:t> Result Analysis   </a:t>
            </a:r>
            <a:endParaRPr lang="en-US"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0BB6D126-C58A-4146-A821-5ED4FACC05C0}"/>
              </a:ext>
            </a:extLst>
          </p:cNvPr>
          <p:cNvPicPr>
            <a:picLocks noChangeAspect="1"/>
          </p:cNvPicPr>
          <p:nvPr/>
        </p:nvPicPr>
        <p:blipFill>
          <a:blip r:embed="rId3"/>
          <a:stretch>
            <a:fillRect/>
          </a:stretch>
        </p:blipFill>
        <p:spPr>
          <a:xfrm>
            <a:off x="11210908" y="363466"/>
            <a:ext cx="981092" cy="1043761"/>
          </a:xfrm>
          <a:prstGeom prst="rect">
            <a:avLst/>
          </a:prstGeom>
        </p:spPr>
      </p:pic>
      <p:sp>
        <p:nvSpPr>
          <p:cNvPr id="6" name="Date Placeholder 4">
            <a:extLst>
              <a:ext uri="{FF2B5EF4-FFF2-40B4-BE49-F238E27FC236}">
                <a16:creationId xmlns="" xmlns:a16="http://schemas.microsoft.com/office/drawing/2014/main" id="{97F2BB6D-DF3A-4ABF-BE5A-B25A731DACD1}"/>
              </a:ext>
            </a:extLst>
          </p:cNvPr>
          <p:cNvSpPr>
            <a:spLocks noGrp="1"/>
          </p:cNvSpPr>
          <p:nvPr>
            <p:ph type="dt" sz="half" idx="10"/>
          </p:nvPr>
        </p:nvSpPr>
        <p:spPr>
          <a:xfrm>
            <a:off x="-12574" y="6389445"/>
            <a:ext cx="2743200" cy="365125"/>
          </a:xfrm>
        </p:spPr>
        <p:txBody>
          <a:bodyPr/>
          <a:lstStyle/>
          <a:p>
            <a:fld id="{55A1A8F2-B5BC-4FA4-BBA0-4FB3E9B1F808}" type="datetime3">
              <a:rPr lang="en-US" smtClean="0">
                <a:solidFill>
                  <a:schemeClr val="tx1"/>
                </a:solidFill>
                <a:latin typeface="Times New Roman" panose="02020603050405020304" pitchFamily="18" charset="0"/>
                <a:cs typeface="Times New Roman" panose="02020603050405020304" pitchFamily="18" charset="0"/>
              </a:rPr>
              <a:t>14 February 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5">
            <a:extLst>
              <a:ext uri="{FF2B5EF4-FFF2-40B4-BE49-F238E27FC236}">
                <a16:creationId xmlns="" xmlns:a16="http://schemas.microsoft.com/office/drawing/2014/main" id="{9EB30C41-30CB-4FC4-B1CB-840E74991721}"/>
              </a:ext>
            </a:extLst>
          </p:cNvPr>
          <p:cNvSpPr>
            <a:spLocks noGrp="1"/>
          </p:cNvSpPr>
          <p:nvPr>
            <p:ph type="sldNum" sz="quarter" idx="12"/>
          </p:nvPr>
        </p:nvSpPr>
        <p:spPr>
          <a:xfrm>
            <a:off x="9316452" y="6389445"/>
            <a:ext cx="2743200" cy="365125"/>
          </a:xfrm>
        </p:spPr>
        <p:txBody>
          <a:bodyPr/>
          <a:lstStyle/>
          <a:p>
            <a:fld id="{DA2EF9D7-CF23-413F-9DAC-504C10FDEFEA}" type="slidenum">
              <a:rPr lang="en-US" smtClean="0">
                <a:solidFill>
                  <a:schemeClr val="tx1"/>
                </a:solidFill>
              </a:rPr>
              <a:t>18</a:t>
            </a:fld>
            <a:endParaRPr lang="en-US" dirty="0">
              <a:solidFill>
                <a:schemeClr val="tx1"/>
              </a:solidFill>
            </a:endParaRPr>
          </a:p>
        </p:txBody>
      </p:sp>
      <p:sp>
        <p:nvSpPr>
          <p:cNvPr id="9" name="Rectangle 8">
            <a:extLst>
              <a:ext uri="{FF2B5EF4-FFF2-40B4-BE49-F238E27FC236}">
                <a16:creationId xmlns="" xmlns:a16="http://schemas.microsoft.com/office/drawing/2014/main" id="{057A56C7-08F5-4DA0-907A-90D1D1FD2827}"/>
              </a:ext>
            </a:extLst>
          </p:cNvPr>
          <p:cNvSpPr/>
          <p:nvPr/>
        </p:nvSpPr>
        <p:spPr>
          <a:xfrm>
            <a:off x="-717987" y="-59642"/>
            <a:ext cx="12192001" cy="338554"/>
          </a:xfrm>
          <a:prstGeom prst="rect">
            <a:avLst/>
          </a:prstGeom>
        </p:spPr>
        <p:txBody>
          <a:bodyPr wrap="square">
            <a:spAutoFit/>
          </a:bodyPr>
          <a:lstStyle/>
          <a:p>
            <a:pPr algn="just">
              <a:tabLst>
                <a:tab pos="2971800" algn="ctr"/>
                <a:tab pos="5943600" algn="r"/>
              </a:tabLst>
            </a:pPr>
            <a:r>
              <a:rPr lang="en-US" sz="1600" dirty="0">
                <a:latin typeface="Times New Roman" panose="02020603050405020304" pitchFamily="18" charset="0"/>
                <a:ea typeface="SimSun" panose="02010600030101010101" pitchFamily="2" charset="-122"/>
              </a:rPr>
              <a:t>                                                                     </a:t>
            </a:r>
            <a:endParaRPr lang="en-US" sz="2400" dirty="0">
              <a:effectLst/>
              <a:latin typeface="Times New Roman" panose="02020603050405020304" pitchFamily="18" charset="0"/>
              <a:ea typeface="SimSun" panose="02010600030101010101" pitchFamily="2" charset="-122"/>
            </a:endParaRPr>
          </a:p>
        </p:txBody>
      </p:sp>
      <p:graphicFrame>
        <p:nvGraphicFramePr>
          <p:cNvPr id="8" name="Table 7"/>
          <p:cNvGraphicFramePr>
            <a:graphicFrameLocks noGrp="1"/>
          </p:cNvGraphicFramePr>
          <p:nvPr>
            <p:extLst>
              <p:ext uri="{D42A27DB-BD31-4B8C-83A1-F6EECF244321}">
                <p14:modId xmlns:p14="http://schemas.microsoft.com/office/powerpoint/2010/main" val="640628858"/>
              </p:ext>
            </p:extLst>
          </p:nvPr>
        </p:nvGraphicFramePr>
        <p:xfrm>
          <a:off x="2697312" y="1564076"/>
          <a:ext cx="6619140" cy="3321824"/>
        </p:xfrm>
        <a:graphic>
          <a:graphicData uri="http://schemas.openxmlformats.org/drawingml/2006/table">
            <a:tbl>
              <a:tblPr firstRow="1" firstCol="1" bandRow="1">
                <a:tableStyleId>{5C22544A-7EE6-4342-B048-85BDC9FD1C3A}</a:tableStyleId>
              </a:tblPr>
              <a:tblGrid>
                <a:gridCol w="1323828"/>
                <a:gridCol w="1323828"/>
                <a:gridCol w="1323828"/>
                <a:gridCol w="1323828"/>
                <a:gridCol w="1323828"/>
              </a:tblGrid>
              <a:tr h="815362">
                <a:tc>
                  <a:txBody>
                    <a:bodyPr/>
                    <a:lstStyle/>
                    <a:p>
                      <a:pPr marL="0" marR="0">
                        <a:lnSpc>
                          <a:spcPct val="107000"/>
                        </a:lnSpc>
                        <a:spcBef>
                          <a:spcPts val="0"/>
                        </a:spcBef>
                        <a:spcAft>
                          <a:spcPts val="0"/>
                        </a:spcAft>
                      </a:pPr>
                      <a:r>
                        <a:rPr lang="en-US" sz="1600" dirty="0">
                          <a:effectLst/>
                        </a:rPr>
                        <a:t>Dimensions</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Window</a:t>
                      </a:r>
                      <a:endParaRPr lang="en-US" sz="1100">
                        <a:effectLst/>
                      </a:endParaRPr>
                    </a:p>
                    <a:p>
                      <a:pPr marL="0" marR="0">
                        <a:lnSpc>
                          <a:spcPct val="107000"/>
                        </a:lnSpc>
                        <a:spcBef>
                          <a:spcPts val="0"/>
                        </a:spcBef>
                        <a:spcAft>
                          <a:spcPts val="0"/>
                        </a:spcAft>
                      </a:pPr>
                      <a:r>
                        <a:rPr lang="en-US" sz="1600">
                          <a:effectLst/>
                        </a:rPr>
                        <a:t>3x3</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Window</a:t>
                      </a:r>
                      <a:endParaRPr lang="en-US" sz="1100">
                        <a:effectLst/>
                      </a:endParaRPr>
                    </a:p>
                    <a:p>
                      <a:pPr marL="0" marR="0">
                        <a:lnSpc>
                          <a:spcPct val="107000"/>
                        </a:lnSpc>
                        <a:spcBef>
                          <a:spcPts val="0"/>
                        </a:spcBef>
                        <a:spcAft>
                          <a:spcPts val="0"/>
                        </a:spcAft>
                      </a:pPr>
                      <a:r>
                        <a:rPr lang="en-US" sz="1600">
                          <a:effectLst/>
                        </a:rPr>
                        <a:t>5x5</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Window</a:t>
                      </a:r>
                      <a:endParaRPr lang="en-US" sz="1100">
                        <a:effectLst/>
                      </a:endParaRPr>
                    </a:p>
                    <a:p>
                      <a:pPr marL="0" marR="0">
                        <a:lnSpc>
                          <a:spcPct val="107000"/>
                        </a:lnSpc>
                        <a:spcBef>
                          <a:spcPts val="0"/>
                        </a:spcBef>
                        <a:spcAft>
                          <a:spcPts val="0"/>
                        </a:spcAft>
                      </a:pPr>
                      <a:r>
                        <a:rPr lang="en-US" sz="1600">
                          <a:effectLst/>
                        </a:rPr>
                        <a:t>7x7</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Window</a:t>
                      </a:r>
                      <a:endParaRPr lang="en-US" sz="1100">
                        <a:effectLst/>
                      </a:endParaRPr>
                    </a:p>
                    <a:p>
                      <a:pPr marL="0" marR="0">
                        <a:lnSpc>
                          <a:spcPct val="107000"/>
                        </a:lnSpc>
                        <a:spcBef>
                          <a:spcPts val="0"/>
                        </a:spcBef>
                        <a:spcAft>
                          <a:spcPts val="0"/>
                        </a:spcAft>
                      </a:pPr>
                      <a:r>
                        <a:rPr lang="en-US" sz="1600">
                          <a:effectLst/>
                        </a:rPr>
                        <a:t>11x11</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613931">
                <a:tc>
                  <a:txBody>
                    <a:bodyPr/>
                    <a:lstStyle/>
                    <a:p>
                      <a:pPr marL="0" marR="0">
                        <a:lnSpc>
                          <a:spcPct val="107000"/>
                        </a:lnSpc>
                        <a:spcBef>
                          <a:spcPts val="0"/>
                        </a:spcBef>
                        <a:spcAft>
                          <a:spcPts val="0"/>
                        </a:spcAft>
                      </a:pPr>
                      <a:r>
                        <a:rPr lang="en-US" sz="1600">
                          <a:effectLst/>
                        </a:rPr>
                        <a:t>7</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88.11%</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97%</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97%</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99%</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639300">
                <a:tc>
                  <a:txBody>
                    <a:bodyPr/>
                    <a:lstStyle/>
                    <a:p>
                      <a:pPr marL="0" marR="0">
                        <a:lnSpc>
                          <a:spcPct val="107000"/>
                        </a:lnSpc>
                        <a:spcBef>
                          <a:spcPts val="0"/>
                        </a:spcBef>
                        <a:spcAft>
                          <a:spcPts val="0"/>
                        </a:spcAft>
                      </a:pPr>
                      <a:r>
                        <a:rPr lang="en-US" sz="1600">
                          <a:effectLst/>
                        </a:rPr>
                        <a:t>15</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94%</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97%</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99%</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99.5%</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639300">
                <a:tc>
                  <a:txBody>
                    <a:bodyPr/>
                    <a:lstStyle/>
                    <a:p>
                      <a:pPr marL="0" marR="0">
                        <a:lnSpc>
                          <a:spcPct val="107000"/>
                        </a:lnSpc>
                        <a:spcBef>
                          <a:spcPts val="0"/>
                        </a:spcBef>
                        <a:spcAft>
                          <a:spcPts val="0"/>
                        </a:spcAft>
                      </a:pPr>
                      <a:r>
                        <a:rPr lang="en-US" sz="1600">
                          <a:effectLst/>
                        </a:rPr>
                        <a:t>20</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91.67%</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98%</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99%</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99.8%</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613931">
                <a:tc>
                  <a:txBody>
                    <a:bodyPr/>
                    <a:lstStyle/>
                    <a:p>
                      <a:pPr marL="0" marR="0">
                        <a:lnSpc>
                          <a:spcPct val="107000"/>
                        </a:lnSpc>
                        <a:spcBef>
                          <a:spcPts val="0"/>
                        </a:spcBef>
                        <a:spcAft>
                          <a:spcPts val="0"/>
                        </a:spcAft>
                      </a:pPr>
                      <a:r>
                        <a:rPr lang="en-US" sz="1600">
                          <a:effectLst/>
                        </a:rPr>
                        <a:t>25</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94%</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97%</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99%</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dirty="0">
                          <a:effectLst/>
                        </a:rPr>
                        <a:t>99.9%</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r>
            </a:tbl>
          </a:graphicData>
        </a:graphic>
      </p:graphicFrame>
      <p:sp>
        <p:nvSpPr>
          <p:cNvPr id="12" name="TextBox 11"/>
          <p:cNvSpPr txBox="1"/>
          <p:nvPr/>
        </p:nvSpPr>
        <p:spPr>
          <a:xfrm>
            <a:off x="2123277" y="5157702"/>
            <a:ext cx="7916526" cy="646331"/>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Table 3: </a:t>
            </a:r>
            <a:r>
              <a:rPr lang="en-US" dirty="0">
                <a:latin typeface="Times New Roman" panose="02020603050405020304" pitchFamily="18" charset="0"/>
                <a:cs typeface="Times New Roman" panose="02020603050405020304" pitchFamily="18" charset="0"/>
              </a:rPr>
              <a:t>Performance of SAE-2DCNN model on different dimension and patch size</a:t>
            </a:r>
          </a:p>
          <a:p>
            <a:endParaRPr lang="en-US" dirty="0"/>
          </a:p>
        </p:txBody>
      </p:sp>
    </p:spTree>
    <p:extLst>
      <p:ext uri="{BB962C8B-B14F-4D97-AF65-F5344CB8AC3E}">
        <p14:creationId xmlns:p14="http://schemas.microsoft.com/office/powerpoint/2010/main" val="37279565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37B7FA1-D256-4934-A4FE-C370E48206ED}"/>
              </a:ext>
            </a:extLst>
          </p:cNvPr>
          <p:cNvSpPr/>
          <p:nvPr/>
        </p:nvSpPr>
        <p:spPr>
          <a:xfrm>
            <a:off x="0" y="6286017"/>
            <a:ext cx="12192000" cy="5719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lumMod val="50000"/>
                </a:schemeClr>
              </a:solidFill>
              <a:latin typeface="Times New Roman" panose="02020603050405020304" pitchFamily="18" charset="0"/>
              <a:cs typeface="Times New Roman" pitchFamily="18" charset="0"/>
            </a:endParaRPr>
          </a:p>
        </p:txBody>
      </p:sp>
      <p:sp>
        <p:nvSpPr>
          <p:cNvPr id="4" name="Rectangle 3">
            <a:extLst>
              <a:ext uri="{FF2B5EF4-FFF2-40B4-BE49-F238E27FC236}">
                <a16:creationId xmlns="" xmlns:a16="http://schemas.microsoft.com/office/drawing/2014/main" id="{19D45524-5BF3-4059-B404-B7A07C3B6541}"/>
              </a:ext>
            </a:extLst>
          </p:cNvPr>
          <p:cNvSpPr/>
          <p:nvPr/>
        </p:nvSpPr>
        <p:spPr>
          <a:xfrm>
            <a:off x="-12574" y="290834"/>
            <a:ext cx="12192000" cy="982407"/>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smtClean="0">
                <a:latin typeface="Times New Roman" panose="02020603050405020304" pitchFamily="18" charset="0"/>
                <a:cs typeface="Times New Roman" panose="02020603050405020304" pitchFamily="18" charset="0"/>
              </a:rPr>
              <a:t> Result Analysis   </a:t>
            </a:r>
            <a:endParaRPr lang="en-US"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0BB6D126-C58A-4146-A821-5ED4FACC05C0}"/>
              </a:ext>
            </a:extLst>
          </p:cNvPr>
          <p:cNvPicPr>
            <a:picLocks noChangeAspect="1"/>
          </p:cNvPicPr>
          <p:nvPr/>
        </p:nvPicPr>
        <p:blipFill>
          <a:blip r:embed="rId3"/>
          <a:stretch>
            <a:fillRect/>
          </a:stretch>
        </p:blipFill>
        <p:spPr>
          <a:xfrm>
            <a:off x="11210908" y="363466"/>
            <a:ext cx="981092" cy="1043761"/>
          </a:xfrm>
          <a:prstGeom prst="rect">
            <a:avLst/>
          </a:prstGeom>
        </p:spPr>
      </p:pic>
      <p:sp>
        <p:nvSpPr>
          <p:cNvPr id="6" name="Date Placeholder 4">
            <a:extLst>
              <a:ext uri="{FF2B5EF4-FFF2-40B4-BE49-F238E27FC236}">
                <a16:creationId xmlns="" xmlns:a16="http://schemas.microsoft.com/office/drawing/2014/main" id="{97F2BB6D-DF3A-4ABF-BE5A-B25A731DACD1}"/>
              </a:ext>
            </a:extLst>
          </p:cNvPr>
          <p:cNvSpPr>
            <a:spLocks noGrp="1"/>
          </p:cNvSpPr>
          <p:nvPr>
            <p:ph type="dt" sz="half" idx="10"/>
          </p:nvPr>
        </p:nvSpPr>
        <p:spPr>
          <a:xfrm>
            <a:off x="-12574" y="6389445"/>
            <a:ext cx="2743200" cy="365125"/>
          </a:xfrm>
        </p:spPr>
        <p:txBody>
          <a:bodyPr/>
          <a:lstStyle/>
          <a:p>
            <a:fld id="{55A1A8F2-B5BC-4FA4-BBA0-4FB3E9B1F808}" type="datetime3">
              <a:rPr lang="en-US" smtClean="0">
                <a:solidFill>
                  <a:schemeClr val="tx1"/>
                </a:solidFill>
                <a:latin typeface="Times New Roman" panose="02020603050405020304" pitchFamily="18" charset="0"/>
                <a:cs typeface="Times New Roman" panose="02020603050405020304" pitchFamily="18" charset="0"/>
              </a:rPr>
              <a:t>14 February 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5">
            <a:extLst>
              <a:ext uri="{FF2B5EF4-FFF2-40B4-BE49-F238E27FC236}">
                <a16:creationId xmlns="" xmlns:a16="http://schemas.microsoft.com/office/drawing/2014/main" id="{9EB30C41-30CB-4FC4-B1CB-840E74991721}"/>
              </a:ext>
            </a:extLst>
          </p:cNvPr>
          <p:cNvSpPr>
            <a:spLocks noGrp="1"/>
          </p:cNvSpPr>
          <p:nvPr>
            <p:ph type="sldNum" sz="quarter" idx="12"/>
          </p:nvPr>
        </p:nvSpPr>
        <p:spPr>
          <a:xfrm>
            <a:off x="9316452" y="6389445"/>
            <a:ext cx="2743200" cy="365125"/>
          </a:xfrm>
        </p:spPr>
        <p:txBody>
          <a:bodyPr/>
          <a:lstStyle/>
          <a:p>
            <a:fld id="{DA2EF9D7-CF23-413F-9DAC-504C10FDEFEA}" type="slidenum">
              <a:rPr lang="en-US" smtClean="0">
                <a:solidFill>
                  <a:schemeClr val="tx1"/>
                </a:solidFill>
              </a:rPr>
              <a:t>19</a:t>
            </a:fld>
            <a:endParaRPr lang="en-US" dirty="0">
              <a:solidFill>
                <a:schemeClr val="tx1"/>
              </a:solidFill>
            </a:endParaRPr>
          </a:p>
        </p:txBody>
      </p:sp>
      <p:sp>
        <p:nvSpPr>
          <p:cNvPr id="9" name="Rectangle 8">
            <a:extLst>
              <a:ext uri="{FF2B5EF4-FFF2-40B4-BE49-F238E27FC236}">
                <a16:creationId xmlns="" xmlns:a16="http://schemas.microsoft.com/office/drawing/2014/main" id="{057A56C7-08F5-4DA0-907A-90D1D1FD2827}"/>
              </a:ext>
            </a:extLst>
          </p:cNvPr>
          <p:cNvSpPr/>
          <p:nvPr/>
        </p:nvSpPr>
        <p:spPr>
          <a:xfrm>
            <a:off x="-717987" y="-59642"/>
            <a:ext cx="12192001" cy="338554"/>
          </a:xfrm>
          <a:prstGeom prst="rect">
            <a:avLst/>
          </a:prstGeom>
        </p:spPr>
        <p:txBody>
          <a:bodyPr wrap="square">
            <a:spAutoFit/>
          </a:bodyPr>
          <a:lstStyle/>
          <a:p>
            <a:pPr algn="just">
              <a:tabLst>
                <a:tab pos="2971800" algn="ctr"/>
                <a:tab pos="5943600" algn="r"/>
              </a:tabLst>
            </a:pPr>
            <a:r>
              <a:rPr lang="en-US" sz="1600" dirty="0">
                <a:latin typeface="Times New Roman" panose="02020603050405020304" pitchFamily="18" charset="0"/>
                <a:ea typeface="SimSun" panose="02010600030101010101" pitchFamily="2" charset="-122"/>
              </a:rPr>
              <a:t>                                                                     </a:t>
            </a:r>
            <a:endParaRPr lang="en-US" sz="2400" dirty="0">
              <a:effectLst/>
              <a:latin typeface="Times New Roman" panose="02020603050405020304" pitchFamily="18" charset="0"/>
              <a:ea typeface="SimSun" panose="02010600030101010101" pitchFamily="2" charset="-122"/>
            </a:endParaRPr>
          </a:p>
        </p:txBody>
      </p:sp>
      <p:sp>
        <p:nvSpPr>
          <p:cNvPr id="12" name="TextBox 11"/>
          <p:cNvSpPr txBox="1"/>
          <p:nvPr/>
        </p:nvSpPr>
        <p:spPr>
          <a:xfrm>
            <a:off x="701097" y="5494028"/>
            <a:ext cx="8458406"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 </a:t>
            </a:r>
            <a:r>
              <a:rPr lang="en-US" dirty="0" smtClean="0">
                <a:latin typeface="Times New Roman" panose="02020603050405020304" pitchFamily="18" charset="0"/>
                <a:cs typeface="Times New Roman" panose="02020603050405020304" pitchFamily="18" charset="0"/>
              </a:rPr>
              <a:t>10: Performance Chart </a:t>
            </a:r>
            <a:r>
              <a:rPr lang="en-US" dirty="0">
                <a:latin typeface="Times New Roman" panose="02020603050405020304" pitchFamily="18" charset="0"/>
                <a:cs typeface="Times New Roman" panose="02020603050405020304" pitchFamily="18" charset="0"/>
              </a:rPr>
              <a:t>of SAE-2DCNN model on different dimension and patch size</a:t>
            </a:r>
          </a:p>
          <a:p>
            <a:endParaRPr lang="en-US"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7317" y="1408561"/>
            <a:ext cx="6348574" cy="3935582"/>
          </a:xfrm>
          <a:prstGeom prst="rect">
            <a:avLst/>
          </a:prstGeom>
        </p:spPr>
      </p:pic>
      <p:sp>
        <p:nvSpPr>
          <p:cNvPr id="2" name="TextBox 1"/>
          <p:cNvSpPr txBox="1"/>
          <p:nvPr/>
        </p:nvSpPr>
        <p:spPr>
          <a:xfrm>
            <a:off x="8106768" y="1835307"/>
            <a:ext cx="3780431" cy="1323439"/>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Decision:</a:t>
            </a:r>
          </a:p>
          <a:p>
            <a:r>
              <a:rPr lang="en-US" sz="2000" dirty="0" smtClean="0">
                <a:latin typeface="Times New Roman" panose="02020603050405020304" pitchFamily="18" charset="0"/>
                <a:cs typeface="Times New Roman" panose="02020603050405020304" pitchFamily="18" charset="0"/>
              </a:rPr>
              <a:t>Classification accuracy arises with the increase of dimensions and patch size.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6560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37B7FA1-D256-4934-A4FE-C370E48206ED}"/>
              </a:ext>
            </a:extLst>
          </p:cNvPr>
          <p:cNvSpPr/>
          <p:nvPr/>
        </p:nvSpPr>
        <p:spPr>
          <a:xfrm>
            <a:off x="0" y="6286017"/>
            <a:ext cx="12192000" cy="57198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lumMod val="50000"/>
                </a:schemeClr>
              </a:solidFill>
              <a:latin typeface="Times New Roman" panose="02020603050405020304" pitchFamily="18" charset="0"/>
              <a:cs typeface="Times New Roman" pitchFamily="18" charset="0"/>
            </a:endParaRPr>
          </a:p>
        </p:txBody>
      </p:sp>
      <p:sp>
        <p:nvSpPr>
          <p:cNvPr id="4" name="Rectangle 3">
            <a:extLst>
              <a:ext uri="{FF2B5EF4-FFF2-40B4-BE49-F238E27FC236}">
                <a16:creationId xmlns="" xmlns:a16="http://schemas.microsoft.com/office/drawing/2014/main" id="{19D45524-5BF3-4059-B404-B7A07C3B6541}"/>
              </a:ext>
            </a:extLst>
          </p:cNvPr>
          <p:cNvSpPr/>
          <p:nvPr/>
        </p:nvSpPr>
        <p:spPr>
          <a:xfrm>
            <a:off x="0" y="198770"/>
            <a:ext cx="12192000" cy="982407"/>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0BB6D126-C58A-4146-A821-5ED4FACC05C0}"/>
              </a:ext>
            </a:extLst>
          </p:cNvPr>
          <p:cNvPicPr>
            <a:picLocks noChangeAspect="1"/>
          </p:cNvPicPr>
          <p:nvPr/>
        </p:nvPicPr>
        <p:blipFill>
          <a:blip r:embed="rId3"/>
          <a:stretch>
            <a:fillRect/>
          </a:stretch>
        </p:blipFill>
        <p:spPr>
          <a:xfrm>
            <a:off x="11078560" y="198770"/>
            <a:ext cx="981092" cy="1043761"/>
          </a:xfrm>
          <a:prstGeom prst="rect">
            <a:avLst/>
          </a:prstGeom>
        </p:spPr>
      </p:pic>
      <p:sp>
        <p:nvSpPr>
          <p:cNvPr id="6" name="Date Placeholder 4">
            <a:extLst>
              <a:ext uri="{FF2B5EF4-FFF2-40B4-BE49-F238E27FC236}">
                <a16:creationId xmlns="" xmlns:a16="http://schemas.microsoft.com/office/drawing/2014/main" id="{97F2BB6D-DF3A-4ABF-BE5A-B25A731DACD1}"/>
              </a:ext>
            </a:extLst>
          </p:cNvPr>
          <p:cNvSpPr>
            <a:spLocks noGrp="1"/>
          </p:cNvSpPr>
          <p:nvPr>
            <p:ph type="dt" sz="half" idx="10"/>
          </p:nvPr>
        </p:nvSpPr>
        <p:spPr>
          <a:xfrm>
            <a:off x="-12574" y="6389445"/>
            <a:ext cx="2743200" cy="365125"/>
          </a:xfrm>
        </p:spPr>
        <p:txBody>
          <a:bodyPr/>
          <a:lstStyle/>
          <a:p>
            <a:fld id="{55A1A8F2-B5BC-4FA4-BBA0-4FB3E9B1F808}" type="datetime3">
              <a:rPr lang="en-US" smtClean="0">
                <a:solidFill>
                  <a:schemeClr val="tx1"/>
                </a:solidFill>
                <a:latin typeface="Times New Roman" panose="02020603050405020304" pitchFamily="18" charset="0"/>
                <a:cs typeface="Times New Roman" panose="02020603050405020304" pitchFamily="18" charset="0"/>
              </a:rPr>
              <a:t>14 February 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5">
            <a:extLst>
              <a:ext uri="{FF2B5EF4-FFF2-40B4-BE49-F238E27FC236}">
                <a16:creationId xmlns="" xmlns:a16="http://schemas.microsoft.com/office/drawing/2014/main" id="{9EB30C41-30CB-4FC4-B1CB-840E74991721}"/>
              </a:ext>
            </a:extLst>
          </p:cNvPr>
          <p:cNvSpPr>
            <a:spLocks noGrp="1"/>
          </p:cNvSpPr>
          <p:nvPr>
            <p:ph type="sldNum" sz="quarter" idx="12"/>
          </p:nvPr>
        </p:nvSpPr>
        <p:spPr>
          <a:xfrm>
            <a:off x="9316452" y="6389445"/>
            <a:ext cx="2743200" cy="365125"/>
          </a:xfrm>
        </p:spPr>
        <p:txBody>
          <a:bodyPr/>
          <a:lstStyle/>
          <a:p>
            <a:fld id="{DA2EF9D7-CF23-413F-9DAC-504C10FDEFEA}" type="slidenum">
              <a:rPr lang="en-US" smtClean="0">
                <a:solidFill>
                  <a:schemeClr val="tx1"/>
                </a:solidFill>
              </a:rPr>
              <a:t>2</a:t>
            </a:fld>
            <a:endParaRPr lang="en-US" dirty="0">
              <a:solidFill>
                <a:schemeClr val="tx1"/>
              </a:solidFill>
            </a:endParaRPr>
          </a:p>
        </p:txBody>
      </p:sp>
      <p:sp>
        <p:nvSpPr>
          <p:cNvPr id="14" name="Rectangle 13">
            <a:extLst>
              <a:ext uri="{FF2B5EF4-FFF2-40B4-BE49-F238E27FC236}">
                <a16:creationId xmlns="" xmlns:a16="http://schemas.microsoft.com/office/drawing/2014/main" id="{38FF4A26-E5DA-4EEC-9D98-373F1E0E7F50}"/>
              </a:ext>
            </a:extLst>
          </p:cNvPr>
          <p:cNvSpPr/>
          <p:nvPr/>
        </p:nvSpPr>
        <p:spPr>
          <a:xfrm>
            <a:off x="573206" y="336030"/>
            <a:ext cx="1723549" cy="707886"/>
          </a:xfrm>
          <a:prstGeom prst="rect">
            <a:avLst/>
          </a:prstGeom>
          <a:noFill/>
        </p:spPr>
        <p:txBody>
          <a:bodyPr wrap="none" lIns="91440" tIns="45720" rIns="91440" bIns="45720">
            <a:spAutoFit/>
          </a:bodyPr>
          <a:lstStyle/>
          <a:p>
            <a:r>
              <a:rPr lang="en-US" sz="4000" dirty="0" smtClean="0">
                <a:solidFill>
                  <a:schemeClr val="bg1"/>
                </a:solidFill>
                <a:latin typeface="Times New Roman" panose="02020603050405020304" pitchFamily="18" charset="0"/>
                <a:cs typeface="Times New Roman" panose="02020603050405020304" pitchFamily="18" charset="0"/>
              </a:rPr>
              <a:t>Outline</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34" name="TextBox 33"/>
          <p:cNvSpPr txBox="1"/>
          <p:nvPr/>
        </p:nvSpPr>
        <p:spPr>
          <a:xfrm>
            <a:off x="573206" y="1369265"/>
            <a:ext cx="4063933" cy="4832092"/>
          </a:xfrm>
          <a:prstGeom prst="rect">
            <a:avLst/>
          </a:prstGeom>
          <a:noFill/>
        </p:spPr>
        <p:txBody>
          <a:bodyPr wrap="none" rtlCol="0">
            <a:spAutoFit/>
          </a:bodyPr>
          <a:lstStyle/>
          <a:p>
            <a:pPr marL="514350" indent="-514350">
              <a:buFont typeface="+mj-lt"/>
              <a:buAutoNum type="arabicPeriod"/>
            </a:pPr>
            <a:r>
              <a:rPr lang="en-US" sz="2800" dirty="0" smtClean="0">
                <a:latin typeface="Times New Roman" panose="02020603050405020304" pitchFamily="18" charset="0"/>
                <a:cs typeface="Times New Roman" panose="02020603050405020304" pitchFamily="18" charset="0"/>
              </a:rPr>
              <a:t>Motivation</a:t>
            </a:r>
          </a:p>
          <a:p>
            <a:pPr marL="514350" indent="-514350">
              <a:buFont typeface="+mj-lt"/>
              <a:buAutoNum type="arabicPeriod"/>
            </a:pPr>
            <a:r>
              <a:rPr lang="en-US" sz="2800" dirty="0" smtClean="0">
                <a:latin typeface="Times New Roman" panose="02020603050405020304" pitchFamily="18" charset="0"/>
                <a:cs typeface="Times New Roman" panose="02020603050405020304" pitchFamily="18" charset="0"/>
              </a:rPr>
              <a:t>Objectives</a:t>
            </a:r>
          </a:p>
          <a:p>
            <a:pPr marL="514350" indent="-514350">
              <a:buFont typeface="+mj-lt"/>
              <a:buAutoNum type="arabicPeriod"/>
            </a:pPr>
            <a:r>
              <a:rPr lang="en-US" sz="2800" dirty="0" smtClean="0">
                <a:latin typeface="Times New Roman" panose="02020603050405020304" pitchFamily="18" charset="0"/>
                <a:cs typeface="Times New Roman" panose="02020603050405020304" pitchFamily="18" charset="0"/>
              </a:rPr>
              <a:t>Background Study</a:t>
            </a:r>
          </a:p>
          <a:p>
            <a:pPr marL="514350" indent="-514350">
              <a:buFont typeface="+mj-lt"/>
              <a:buAutoNum type="arabicPeriod"/>
            </a:pPr>
            <a:r>
              <a:rPr lang="en-US" sz="2800" dirty="0" smtClean="0">
                <a:latin typeface="Times New Roman" panose="02020603050405020304" pitchFamily="18" charset="0"/>
                <a:cs typeface="Times New Roman" panose="02020603050405020304" pitchFamily="18" charset="0"/>
              </a:rPr>
              <a:t>Literature Review</a:t>
            </a:r>
          </a:p>
          <a:p>
            <a:pPr marL="514350" indent="-514350">
              <a:buFont typeface="+mj-lt"/>
              <a:buAutoNum type="arabicPeriod"/>
            </a:pPr>
            <a:r>
              <a:rPr lang="en-US" sz="2800" dirty="0" smtClean="0">
                <a:latin typeface="Times New Roman" panose="02020603050405020304" pitchFamily="18" charset="0"/>
                <a:cs typeface="Times New Roman" panose="02020603050405020304" pitchFamily="18" charset="0"/>
              </a:rPr>
              <a:t>Dataset</a:t>
            </a:r>
          </a:p>
          <a:p>
            <a:pPr marL="514350" indent="-514350">
              <a:buFont typeface="+mj-lt"/>
              <a:buAutoNum type="arabicPeriod"/>
            </a:pPr>
            <a:r>
              <a:rPr lang="en-US" sz="2800" dirty="0" smtClean="0">
                <a:latin typeface="Times New Roman" panose="02020603050405020304" pitchFamily="18" charset="0"/>
                <a:cs typeface="Times New Roman" panose="02020603050405020304" pitchFamily="18" charset="0"/>
              </a:rPr>
              <a:t>Proposed Methodology</a:t>
            </a:r>
          </a:p>
          <a:p>
            <a:pPr marL="514350" indent="-514350">
              <a:buFont typeface="+mj-lt"/>
              <a:buAutoNum type="arabicPeriod"/>
            </a:pPr>
            <a:r>
              <a:rPr lang="en-US" sz="2800" dirty="0" smtClean="0">
                <a:latin typeface="Times New Roman" panose="02020603050405020304" pitchFamily="18" charset="0"/>
                <a:cs typeface="Times New Roman" panose="02020603050405020304" pitchFamily="18" charset="0"/>
              </a:rPr>
              <a:t>Experimental Results</a:t>
            </a:r>
          </a:p>
          <a:p>
            <a:pPr marL="514350" indent="-514350">
              <a:buFont typeface="+mj-lt"/>
              <a:buAutoNum type="arabicPeriod"/>
            </a:pPr>
            <a:r>
              <a:rPr lang="en-US" sz="2800" dirty="0" smtClean="0">
                <a:latin typeface="Times New Roman" panose="02020603050405020304" pitchFamily="18" charset="0"/>
                <a:cs typeface="Times New Roman" panose="02020603050405020304" pitchFamily="18" charset="0"/>
              </a:rPr>
              <a:t>Comparative Study</a:t>
            </a:r>
          </a:p>
          <a:p>
            <a:pPr marL="514350" indent="-514350">
              <a:buFont typeface="+mj-lt"/>
              <a:buAutoNum type="arabicPeriod"/>
            </a:pPr>
            <a:r>
              <a:rPr lang="en-US" sz="2800" dirty="0" smtClean="0">
                <a:latin typeface="Times New Roman" panose="02020603050405020304" pitchFamily="18" charset="0"/>
                <a:cs typeface="Times New Roman" panose="02020603050405020304" pitchFamily="18" charset="0"/>
              </a:rPr>
              <a:t>Future Work</a:t>
            </a:r>
          </a:p>
          <a:p>
            <a:pPr marL="514350" indent="-514350">
              <a:buFont typeface="+mj-lt"/>
              <a:buAutoNum type="arabicPeriod"/>
            </a:pPr>
            <a:r>
              <a:rPr lang="en-US" sz="2800" dirty="0" smtClean="0">
                <a:latin typeface="Times New Roman" panose="02020603050405020304" pitchFamily="18" charset="0"/>
                <a:cs typeface="Times New Roman" panose="02020603050405020304" pitchFamily="18" charset="0"/>
              </a:rPr>
              <a:t>References</a:t>
            </a:r>
          </a:p>
          <a:p>
            <a:pPr marL="514350" indent="-514350">
              <a:buFont typeface="+mj-lt"/>
              <a:buAutoNum type="arabicPeriod"/>
            </a:pP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18210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37B7FA1-D256-4934-A4FE-C370E48206ED}"/>
              </a:ext>
            </a:extLst>
          </p:cNvPr>
          <p:cNvSpPr/>
          <p:nvPr/>
        </p:nvSpPr>
        <p:spPr>
          <a:xfrm>
            <a:off x="0" y="6286017"/>
            <a:ext cx="12192000" cy="5719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lumMod val="50000"/>
                </a:schemeClr>
              </a:solidFill>
              <a:latin typeface="Times New Roman" panose="02020603050405020304" pitchFamily="18" charset="0"/>
              <a:cs typeface="Times New Roman" pitchFamily="18" charset="0"/>
            </a:endParaRPr>
          </a:p>
        </p:txBody>
      </p:sp>
      <p:sp>
        <p:nvSpPr>
          <p:cNvPr id="4" name="Rectangle 3">
            <a:extLst>
              <a:ext uri="{FF2B5EF4-FFF2-40B4-BE49-F238E27FC236}">
                <a16:creationId xmlns="" xmlns:a16="http://schemas.microsoft.com/office/drawing/2014/main" id="{19D45524-5BF3-4059-B404-B7A07C3B6541}"/>
              </a:ext>
            </a:extLst>
          </p:cNvPr>
          <p:cNvSpPr/>
          <p:nvPr/>
        </p:nvSpPr>
        <p:spPr>
          <a:xfrm>
            <a:off x="-12574" y="290834"/>
            <a:ext cx="12192000" cy="982407"/>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smtClean="0">
                <a:latin typeface="Times New Roman" panose="02020603050405020304" pitchFamily="18" charset="0"/>
                <a:cs typeface="Times New Roman" panose="02020603050405020304" pitchFamily="18" charset="0"/>
              </a:rPr>
              <a:t> Result Analysis   </a:t>
            </a:r>
            <a:endParaRPr lang="en-US"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0BB6D126-C58A-4146-A821-5ED4FACC05C0}"/>
              </a:ext>
            </a:extLst>
          </p:cNvPr>
          <p:cNvPicPr>
            <a:picLocks noChangeAspect="1"/>
          </p:cNvPicPr>
          <p:nvPr/>
        </p:nvPicPr>
        <p:blipFill>
          <a:blip r:embed="rId3"/>
          <a:stretch>
            <a:fillRect/>
          </a:stretch>
        </p:blipFill>
        <p:spPr>
          <a:xfrm>
            <a:off x="11210908" y="363466"/>
            <a:ext cx="981092" cy="1043761"/>
          </a:xfrm>
          <a:prstGeom prst="rect">
            <a:avLst/>
          </a:prstGeom>
        </p:spPr>
      </p:pic>
      <p:sp>
        <p:nvSpPr>
          <p:cNvPr id="6" name="Date Placeholder 4">
            <a:extLst>
              <a:ext uri="{FF2B5EF4-FFF2-40B4-BE49-F238E27FC236}">
                <a16:creationId xmlns="" xmlns:a16="http://schemas.microsoft.com/office/drawing/2014/main" id="{97F2BB6D-DF3A-4ABF-BE5A-B25A731DACD1}"/>
              </a:ext>
            </a:extLst>
          </p:cNvPr>
          <p:cNvSpPr>
            <a:spLocks noGrp="1"/>
          </p:cNvSpPr>
          <p:nvPr>
            <p:ph type="dt" sz="half" idx="10"/>
          </p:nvPr>
        </p:nvSpPr>
        <p:spPr>
          <a:xfrm>
            <a:off x="-12574" y="6389445"/>
            <a:ext cx="2743200" cy="365125"/>
          </a:xfrm>
        </p:spPr>
        <p:txBody>
          <a:bodyPr/>
          <a:lstStyle/>
          <a:p>
            <a:fld id="{55A1A8F2-B5BC-4FA4-BBA0-4FB3E9B1F808}" type="datetime3">
              <a:rPr lang="en-US" smtClean="0">
                <a:solidFill>
                  <a:schemeClr val="tx1"/>
                </a:solidFill>
                <a:latin typeface="Times New Roman" panose="02020603050405020304" pitchFamily="18" charset="0"/>
                <a:cs typeface="Times New Roman" panose="02020603050405020304" pitchFamily="18" charset="0"/>
              </a:rPr>
              <a:t>14 February 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5">
            <a:extLst>
              <a:ext uri="{FF2B5EF4-FFF2-40B4-BE49-F238E27FC236}">
                <a16:creationId xmlns="" xmlns:a16="http://schemas.microsoft.com/office/drawing/2014/main" id="{9EB30C41-30CB-4FC4-B1CB-840E74991721}"/>
              </a:ext>
            </a:extLst>
          </p:cNvPr>
          <p:cNvSpPr>
            <a:spLocks noGrp="1"/>
          </p:cNvSpPr>
          <p:nvPr>
            <p:ph type="sldNum" sz="quarter" idx="12"/>
          </p:nvPr>
        </p:nvSpPr>
        <p:spPr>
          <a:xfrm>
            <a:off x="9316452" y="6389445"/>
            <a:ext cx="2743200" cy="365125"/>
          </a:xfrm>
        </p:spPr>
        <p:txBody>
          <a:bodyPr/>
          <a:lstStyle/>
          <a:p>
            <a:fld id="{DA2EF9D7-CF23-413F-9DAC-504C10FDEFEA}" type="slidenum">
              <a:rPr lang="en-US" smtClean="0">
                <a:solidFill>
                  <a:schemeClr val="tx1"/>
                </a:solidFill>
              </a:rPr>
              <a:t>20</a:t>
            </a:fld>
            <a:endParaRPr lang="en-US" dirty="0">
              <a:solidFill>
                <a:schemeClr val="tx1"/>
              </a:solidFill>
            </a:endParaRPr>
          </a:p>
        </p:txBody>
      </p:sp>
      <p:sp>
        <p:nvSpPr>
          <p:cNvPr id="9" name="Rectangle 8">
            <a:extLst>
              <a:ext uri="{FF2B5EF4-FFF2-40B4-BE49-F238E27FC236}">
                <a16:creationId xmlns="" xmlns:a16="http://schemas.microsoft.com/office/drawing/2014/main" id="{057A56C7-08F5-4DA0-907A-90D1D1FD2827}"/>
              </a:ext>
            </a:extLst>
          </p:cNvPr>
          <p:cNvSpPr/>
          <p:nvPr/>
        </p:nvSpPr>
        <p:spPr>
          <a:xfrm>
            <a:off x="-717987" y="-59642"/>
            <a:ext cx="12192001" cy="338554"/>
          </a:xfrm>
          <a:prstGeom prst="rect">
            <a:avLst/>
          </a:prstGeom>
        </p:spPr>
        <p:txBody>
          <a:bodyPr wrap="square">
            <a:spAutoFit/>
          </a:bodyPr>
          <a:lstStyle/>
          <a:p>
            <a:pPr algn="just">
              <a:tabLst>
                <a:tab pos="2971800" algn="ctr"/>
                <a:tab pos="5943600" algn="r"/>
              </a:tabLst>
            </a:pPr>
            <a:r>
              <a:rPr lang="en-US" sz="1600" dirty="0">
                <a:latin typeface="Times New Roman" panose="02020603050405020304" pitchFamily="18" charset="0"/>
                <a:ea typeface="SimSun" panose="02010600030101010101" pitchFamily="2" charset="-122"/>
              </a:rPr>
              <a:t>                                                                     </a:t>
            </a:r>
            <a:endParaRPr lang="en-US" sz="2400" dirty="0">
              <a:effectLst/>
              <a:latin typeface="Times New Roman" panose="02020603050405020304" pitchFamily="18" charset="0"/>
              <a:ea typeface="SimSun" panose="02010600030101010101" pitchFamily="2" charset="-122"/>
            </a:endParaRPr>
          </a:p>
        </p:txBody>
      </p:sp>
      <p:graphicFrame>
        <p:nvGraphicFramePr>
          <p:cNvPr id="2" name="Table 1"/>
          <p:cNvGraphicFramePr>
            <a:graphicFrameLocks noGrp="1"/>
          </p:cNvGraphicFramePr>
          <p:nvPr>
            <p:extLst>
              <p:ext uri="{D42A27DB-BD31-4B8C-83A1-F6EECF244321}">
                <p14:modId xmlns:p14="http://schemas.microsoft.com/office/powerpoint/2010/main" val="2855802813"/>
              </p:ext>
            </p:extLst>
          </p:nvPr>
        </p:nvGraphicFramePr>
        <p:xfrm>
          <a:off x="2730626" y="1386705"/>
          <a:ext cx="5855432" cy="4379430"/>
        </p:xfrm>
        <a:graphic>
          <a:graphicData uri="http://schemas.openxmlformats.org/drawingml/2006/table">
            <a:tbl>
              <a:tblPr firstRow="1" firstCol="1" bandRow="1">
                <a:tableStyleId>{5C22544A-7EE6-4342-B048-85BDC9FD1C3A}</a:tableStyleId>
              </a:tblPr>
              <a:tblGrid>
                <a:gridCol w="1463684"/>
                <a:gridCol w="1310234"/>
                <a:gridCol w="1303290"/>
                <a:gridCol w="1778224"/>
              </a:tblGrid>
              <a:tr h="688468">
                <a:tc>
                  <a:txBody>
                    <a:bodyPr/>
                    <a:lstStyle/>
                    <a:p>
                      <a:pPr marL="0" marR="0" algn="just">
                        <a:lnSpc>
                          <a:spcPct val="150000"/>
                        </a:lnSpc>
                        <a:spcBef>
                          <a:spcPts val="0"/>
                        </a:spcBef>
                        <a:spcAft>
                          <a:spcPts val="0"/>
                        </a:spcAft>
                      </a:pPr>
                      <a:r>
                        <a:rPr lang="en-US" sz="1000">
                          <a:effectLst/>
                        </a:rPr>
                        <a:t>Class name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Number of Train samples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Number of Test samples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AE-2D CNN accuracy</a:t>
                      </a:r>
                    </a:p>
                    <a:p>
                      <a:pPr marL="0" marR="0" algn="just">
                        <a:lnSpc>
                          <a:spcPct val="150000"/>
                        </a:lnSpc>
                        <a:spcBef>
                          <a:spcPts val="0"/>
                        </a:spcBef>
                        <a:spcAft>
                          <a:spcPts val="0"/>
                        </a:spcAft>
                      </a:pPr>
                      <a:r>
                        <a:rPr lang="en-US" sz="1000">
                          <a:effectLst/>
                        </a:rPr>
                        <a:t>For dimension = 25,</a:t>
                      </a:r>
                    </a:p>
                    <a:p>
                      <a:pPr marL="0" marR="0" algn="just">
                        <a:lnSpc>
                          <a:spcPct val="150000"/>
                        </a:lnSpc>
                        <a:spcBef>
                          <a:spcPts val="0"/>
                        </a:spcBef>
                        <a:spcAft>
                          <a:spcPts val="0"/>
                        </a:spcAft>
                      </a:pPr>
                      <a:r>
                        <a:rPr lang="en-US" sz="1000">
                          <a:effectLst/>
                        </a:rPr>
                        <a:t>Patch size = 11x11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r>
              <a:tr h="229490">
                <a:tc>
                  <a:txBody>
                    <a:bodyPr/>
                    <a:lstStyle/>
                    <a:p>
                      <a:pPr marL="0" marR="0" algn="just">
                        <a:lnSpc>
                          <a:spcPct val="150000"/>
                        </a:lnSpc>
                        <a:spcBef>
                          <a:spcPts val="0"/>
                        </a:spcBef>
                        <a:spcAft>
                          <a:spcPts val="0"/>
                        </a:spcAft>
                      </a:pPr>
                      <a:r>
                        <a:rPr lang="en-US" sz="1000">
                          <a:effectLst/>
                        </a:rPr>
                        <a:t>Scrub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609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152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100%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r>
              <a:tr h="229490">
                <a:tc>
                  <a:txBody>
                    <a:bodyPr/>
                    <a:lstStyle/>
                    <a:p>
                      <a:pPr marL="0" marR="0" algn="just">
                        <a:lnSpc>
                          <a:spcPct val="150000"/>
                        </a:lnSpc>
                        <a:spcBef>
                          <a:spcPts val="0"/>
                        </a:spcBef>
                        <a:spcAft>
                          <a:spcPts val="0"/>
                        </a:spcAft>
                      </a:pPr>
                      <a:r>
                        <a:rPr lang="en-US" sz="1000">
                          <a:effectLst/>
                        </a:rPr>
                        <a:t>Willow Swamp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194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49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100%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r>
              <a:tr h="229490">
                <a:tc>
                  <a:txBody>
                    <a:bodyPr/>
                    <a:lstStyle/>
                    <a:p>
                      <a:pPr marL="0" marR="0" algn="just">
                        <a:lnSpc>
                          <a:spcPct val="150000"/>
                        </a:lnSpc>
                        <a:spcBef>
                          <a:spcPts val="0"/>
                        </a:spcBef>
                        <a:spcAft>
                          <a:spcPts val="0"/>
                        </a:spcAft>
                      </a:pPr>
                      <a:r>
                        <a:rPr lang="en-US" sz="1000">
                          <a:effectLst/>
                        </a:rPr>
                        <a:t>CP hammock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205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51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97.5%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r>
              <a:tr h="229490">
                <a:tc>
                  <a:txBody>
                    <a:bodyPr/>
                    <a:lstStyle/>
                    <a:p>
                      <a:pPr marL="0" marR="0" algn="just">
                        <a:lnSpc>
                          <a:spcPct val="150000"/>
                        </a:lnSpc>
                        <a:spcBef>
                          <a:spcPts val="0"/>
                        </a:spcBef>
                        <a:spcAft>
                          <a:spcPts val="0"/>
                        </a:spcAft>
                      </a:pPr>
                      <a:r>
                        <a:rPr lang="en-US" sz="1000">
                          <a:effectLst/>
                        </a:rPr>
                        <a:t>Slash Pine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202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50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96%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r>
              <a:tr h="229490">
                <a:tc>
                  <a:txBody>
                    <a:bodyPr/>
                    <a:lstStyle/>
                    <a:p>
                      <a:pPr marL="0" marR="0" algn="just">
                        <a:lnSpc>
                          <a:spcPct val="150000"/>
                        </a:lnSpc>
                        <a:spcBef>
                          <a:spcPts val="0"/>
                        </a:spcBef>
                        <a:spcAft>
                          <a:spcPts val="0"/>
                        </a:spcAft>
                      </a:pPr>
                      <a:r>
                        <a:rPr lang="en-US" sz="1000">
                          <a:effectLst/>
                        </a:rPr>
                        <a:t>Oak / broadleaf</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129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84%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r>
              <a:tr h="239051">
                <a:tc>
                  <a:txBody>
                    <a:bodyPr/>
                    <a:lstStyle/>
                    <a:p>
                      <a:pPr marL="0" marR="0" algn="just">
                        <a:lnSpc>
                          <a:spcPct val="150000"/>
                        </a:lnSpc>
                        <a:spcBef>
                          <a:spcPts val="0"/>
                        </a:spcBef>
                        <a:spcAft>
                          <a:spcPts val="0"/>
                        </a:spcAft>
                      </a:pPr>
                      <a:r>
                        <a:rPr lang="en-US" sz="1000">
                          <a:effectLst/>
                        </a:rPr>
                        <a:t>Hardwood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183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46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96%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r>
              <a:tr h="239051">
                <a:tc>
                  <a:txBody>
                    <a:bodyPr/>
                    <a:lstStyle/>
                    <a:p>
                      <a:pPr marL="0" marR="0" algn="just">
                        <a:lnSpc>
                          <a:spcPct val="150000"/>
                        </a:lnSpc>
                        <a:spcBef>
                          <a:spcPts val="0"/>
                        </a:spcBef>
                        <a:spcAft>
                          <a:spcPts val="0"/>
                        </a:spcAft>
                      </a:pPr>
                      <a:r>
                        <a:rPr lang="en-US" sz="1000">
                          <a:effectLst/>
                        </a:rPr>
                        <a:t>Swamp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84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21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100%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r>
              <a:tr h="229490">
                <a:tc>
                  <a:txBody>
                    <a:bodyPr/>
                    <a:lstStyle/>
                    <a:p>
                      <a:pPr marL="0" marR="0" algn="just">
                        <a:lnSpc>
                          <a:spcPct val="150000"/>
                        </a:lnSpc>
                        <a:spcBef>
                          <a:spcPts val="0"/>
                        </a:spcBef>
                        <a:spcAft>
                          <a:spcPts val="0"/>
                        </a:spcAft>
                      </a:pPr>
                      <a:r>
                        <a:rPr lang="en-US" sz="1000">
                          <a:effectLst/>
                        </a:rPr>
                        <a:t>Graminoid marsh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345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86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100%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r>
              <a:tr h="229490">
                <a:tc>
                  <a:txBody>
                    <a:bodyPr/>
                    <a:lstStyle/>
                    <a:p>
                      <a:pPr marL="0" marR="0" algn="just">
                        <a:lnSpc>
                          <a:spcPct val="150000"/>
                        </a:lnSpc>
                        <a:spcBef>
                          <a:spcPts val="0"/>
                        </a:spcBef>
                        <a:spcAft>
                          <a:spcPts val="0"/>
                        </a:spcAft>
                      </a:pPr>
                      <a:r>
                        <a:rPr lang="en-US" sz="1000">
                          <a:effectLst/>
                        </a:rPr>
                        <a:t>Spartina Marsh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416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104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100%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r>
              <a:tr h="229490">
                <a:tc>
                  <a:txBody>
                    <a:bodyPr/>
                    <a:lstStyle/>
                    <a:p>
                      <a:pPr marL="0" marR="0" algn="just">
                        <a:lnSpc>
                          <a:spcPct val="150000"/>
                        </a:lnSpc>
                        <a:spcBef>
                          <a:spcPts val="0"/>
                        </a:spcBef>
                        <a:spcAft>
                          <a:spcPts val="0"/>
                        </a:spcAft>
                      </a:pPr>
                      <a:r>
                        <a:rPr lang="en-US" sz="1000">
                          <a:effectLst/>
                        </a:rPr>
                        <a:t>Cattail Marsh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323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81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100%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r>
              <a:tr h="229490">
                <a:tc>
                  <a:txBody>
                    <a:bodyPr/>
                    <a:lstStyle/>
                    <a:p>
                      <a:pPr marL="0" marR="0" algn="just">
                        <a:lnSpc>
                          <a:spcPct val="150000"/>
                        </a:lnSpc>
                        <a:spcBef>
                          <a:spcPts val="0"/>
                        </a:spcBef>
                        <a:spcAft>
                          <a:spcPts val="0"/>
                        </a:spcAft>
                      </a:pPr>
                      <a:r>
                        <a:rPr lang="en-US" sz="1000">
                          <a:effectLst/>
                        </a:rPr>
                        <a:t>Salt Marsh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335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84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100%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r>
              <a:tr h="229490">
                <a:tc>
                  <a:txBody>
                    <a:bodyPr/>
                    <a:lstStyle/>
                    <a:p>
                      <a:pPr marL="0" marR="0" algn="just">
                        <a:lnSpc>
                          <a:spcPct val="150000"/>
                        </a:lnSpc>
                        <a:spcBef>
                          <a:spcPts val="0"/>
                        </a:spcBef>
                        <a:spcAft>
                          <a:spcPts val="0"/>
                        </a:spcAft>
                      </a:pPr>
                      <a:r>
                        <a:rPr lang="en-US" sz="1000">
                          <a:effectLst/>
                        </a:rPr>
                        <a:t>Mud Flats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402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101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100%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r>
              <a:tr h="229490">
                <a:tc>
                  <a:txBody>
                    <a:bodyPr/>
                    <a:lstStyle/>
                    <a:p>
                      <a:pPr marL="0" marR="0" algn="just">
                        <a:lnSpc>
                          <a:spcPct val="150000"/>
                        </a:lnSpc>
                        <a:spcBef>
                          <a:spcPts val="0"/>
                        </a:spcBef>
                        <a:spcAft>
                          <a:spcPts val="0"/>
                        </a:spcAft>
                      </a:pPr>
                      <a:r>
                        <a:rPr lang="en-US" sz="1000">
                          <a:effectLst/>
                        </a:rPr>
                        <a:t>Water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741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186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100%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r>
              <a:tr h="229490">
                <a:tc>
                  <a:txBody>
                    <a:bodyPr/>
                    <a:lstStyle/>
                    <a:p>
                      <a:pPr marL="0" marR="0" algn="just">
                        <a:lnSpc>
                          <a:spcPct val="150000"/>
                        </a:lnSpc>
                        <a:spcBef>
                          <a:spcPts val="0"/>
                        </a:spcBef>
                        <a:spcAft>
                          <a:spcPts val="0"/>
                        </a:spcAft>
                      </a:pPr>
                      <a:r>
                        <a:rPr lang="en-US" sz="1000">
                          <a:effectLst/>
                        </a:rPr>
                        <a:t>Average Accuracy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99%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r>
              <a:tr h="229490">
                <a:tc>
                  <a:txBody>
                    <a:bodyPr/>
                    <a:lstStyle/>
                    <a:p>
                      <a:pPr marL="0" marR="0" algn="just">
                        <a:lnSpc>
                          <a:spcPct val="150000"/>
                        </a:lnSpc>
                        <a:spcBef>
                          <a:spcPts val="0"/>
                        </a:spcBef>
                        <a:spcAft>
                          <a:spcPts val="0"/>
                        </a:spcAft>
                      </a:pPr>
                      <a:r>
                        <a:rPr lang="en-US" sz="1000">
                          <a:effectLst/>
                        </a:rPr>
                        <a:t>Overall Accuracy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98%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r>
              <a:tr h="229490">
                <a:tc>
                  <a:txBody>
                    <a:bodyPr/>
                    <a:lstStyle/>
                    <a:p>
                      <a:pPr marL="0" marR="0" algn="just">
                        <a:lnSpc>
                          <a:spcPct val="150000"/>
                        </a:lnSpc>
                        <a:spcBef>
                          <a:spcPts val="0"/>
                        </a:spcBef>
                        <a:spcAft>
                          <a:spcPts val="0"/>
                        </a:spcAft>
                      </a:pPr>
                      <a:r>
                        <a:rPr lang="en-US" sz="1000">
                          <a:effectLst/>
                        </a:rPr>
                        <a:t>Kappa Accuracy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c>
                  <a:txBody>
                    <a:bodyPr/>
                    <a:lstStyle/>
                    <a:p>
                      <a:pPr marL="0" marR="0" algn="just">
                        <a:lnSpc>
                          <a:spcPct val="150000"/>
                        </a:lnSpc>
                        <a:spcBef>
                          <a:spcPts val="0"/>
                        </a:spcBef>
                        <a:spcAft>
                          <a:spcPts val="0"/>
                        </a:spcAft>
                      </a:pPr>
                      <a:r>
                        <a:rPr lang="en-US" sz="1000" dirty="0">
                          <a:effectLst/>
                        </a:rPr>
                        <a:t>99%</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7004" marR="57004" marT="0" marB="0"/>
                </a:tc>
              </a:tr>
            </a:tbl>
          </a:graphicData>
        </a:graphic>
      </p:graphicFrame>
      <p:sp>
        <p:nvSpPr>
          <p:cNvPr id="8" name="TextBox 7"/>
          <p:cNvSpPr txBox="1"/>
          <p:nvPr/>
        </p:nvSpPr>
        <p:spPr>
          <a:xfrm>
            <a:off x="1302765" y="5836789"/>
            <a:ext cx="9754530"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Table </a:t>
            </a:r>
            <a:r>
              <a:rPr lang="en-US" dirty="0" smtClean="0">
                <a:latin typeface="Times New Roman" panose="02020603050405020304" pitchFamily="18" charset="0"/>
                <a:cs typeface="Times New Roman" panose="02020603050405020304" pitchFamily="18" charset="0"/>
              </a:rPr>
              <a:t>4. </a:t>
            </a:r>
            <a:r>
              <a:rPr lang="en-US" dirty="0">
                <a:latin typeface="Times New Roman" panose="02020603050405020304" pitchFamily="18" charset="0"/>
                <a:cs typeface="Times New Roman" panose="02020603050405020304" pitchFamily="18" charset="0"/>
              </a:rPr>
              <a:t>Classification accuracy of combined approach </a:t>
            </a:r>
            <a:r>
              <a:rPr lang="en-US" dirty="0" smtClean="0">
                <a:latin typeface="Times New Roman" panose="02020603050405020304" pitchFamily="18" charset="0"/>
                <a:cs typeface="Times New Roman" panose="02020603050405020304" pitchFamily="18" charset="0"/>
              </a:rPr>
              <a:t>SAE-2DCNN </a:t>
            </a:r>
            <a:r>
              <a:rPr lang="en-US" dirty="0">
                <a:latin typeface="Times New Roman" panose="02020603050405020304" pitchFamily="18" charset="0"/>
                <a:cs typeface="Times New Roman" panose="02020603050405020304" pitchFamily="18" charset="0"/>
              </a:rPr>
              <a:t>on Kennedy Space Centre dataset</a:t>
            </a:r>
          </a:p>
          <a:p>
            <a:endParaRPr lang="en-US" dirty="0"/>
          </a:p>
        </p:txBody>
      </p:sp>
    </p:spTree>
    <p:extLst>
      <p:ext uri="{BB962C8B-B14F-4D97-AF65-F5344CB8AC3E}">
        <p14:creationId xmlns:p14="http://schemas.microsoft.com/office/powerpoint/2010/main" val="4483529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37B7FA1-D256-4934-A4FE-C370E48206ED}"/>
              </a:ext>
            </a:extLst>
          </p:cNvPr>
          <p:cNvSpPr/>
          <p:nvPr/>
        </p:nvSpPr>
        <p:spPr>
          <a:xfrm>
            <a:off x="0" y="6286017"/>
            <a:ext cx="12192000" cy="5719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lumMod val="50000"/>
                </a:schemeClr>
              </a:solidFill>
              <a:latin typeface="Times New Roman" panose="02020603050405020304" pitchFamily="18" charset="0"/>
              <a:cs typeface="Times New Roman" pitchFamily="18" charset="0"/>
            </a:endParaRPr>
          </a:p>
        </p:txBody>
      </p:sp>
      <p:sp>
        <p:nvSpPr>
          <p:cNvPr id="4" name="Rectangle 3">
            <a:extLst>
              <a:ext uri="{FF2B5EF4-FFF2-40B4-BE49-F238E27FC236}">
                <a16:creationId xmlns="" xmlns:a16="http://schemas.microsoft.com/office/drawing/2014/main" id="{19D45524-5BF3-4059-B404-B7A07C3B6541}"/>
              </a:ext>
            </a:extLst>
          </p:cNvPr>
          <p:cNvSpPr/>
          <p:nvPr/>
        </p:nvSpPr>
        <p:spPr>
          <a:xfrm>
            <a:off x="0" y="129841"/>
            <a:ext cx="12192000" cy="982407"/>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0BB6D126-C58A-4146-A821-5ED4FACC05C0}"/>
              </a:ext>
            </a:extLst>
          </p:cNvPr>
          <p:cNvPicPr>
            <a:picLocks noChangeAspect="1"/>
          </p:cNvPicPr>
          <p:nvPr/>
        </p:nvPicPr>
        <p:blipFill>
          <a:blip r:embed="rId3"/>
          <a:stretch>
            <a:fillRect/>
          </a:stretch>
        </p:blipFill>
        <p:spPr>
          <a:xfrm>
            <a:off x="11210908" y="363466"/>
            <a:ext cx="981092" cy="1043761"/>
          </a:xfrm>
          <a:prstGeom prst="rect">
            <a:avLst/>
          </a:prstGeom>
        </p:spPr>
      </p:pic>
      <p:sp>
        <p:nvSpPr>
          <p:cNvPr id="6" name="Date Placeholder 4">
            <a:extLst>
              <a:ext uri="{FF2B5EF4-FFF2-40B4-BE49-F238E27FC236}">
                <a16:creationId xmlns="" xmlns:a16="http://schemas.microsoft.com/office/drawing/2014/main" id="{97F2BB6D-DF3A-4ABF-BE5A-B25A731DACD1}"/>
              </a:ext>
            </a:extLst>
          </p:cNvPr>
          <p:cNvSpPr>
            <a:spLocks noGrp="1"/>
          </p:cNvSpPr>
          <p:nvPr>
            <p:ph type="dt" sz="half" idx="10"/>
          </p:nvPr>
        </p:nvSpPr>
        <p:spPr>
          <a:xfrm>
            <a:off x="-12574" y="6389445"/>
            <a:ext cx="2743200" cy="365125"/>
          </a:xfrm>
        </p:spPr>
        <p:txBody>
          <a:bodyPr/>
          <a:lstStyle/>
          <a:p>
            <a:fld id="{55A1A8F2-B5BC-4FA4-BBA0-4FB3E9B1F808}" type="datetime3">
              <a:rPr lang="en-US" smtClean="0">
                <a:solidFill>
                  <a:schemeClr val="tx1"/>
                </a:solidFill>
                <a:latin typeface="Times New Roman" panose="02020603050405020304" pitchFamily="18" charset="0"/>
                <a:cs typeface="Times New Roman" panose="02020603050405020304" pitchFamily="18" charset="0"/>
              </a:rPr>
              <a:t>14 February 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5">
            <a:extLst>
              <a:ext uri="{FF2B5EF4-FFF2-40B4-BE49-F238E27FC236}">
                <a16:creationId xmlns="" xmlns:a16="http://schemas.microsoft.com/office/drawing/2014/main" id="{9EB30C41-30CB-4FC4-B1CB-840E74991721}"/>
              </a:ext>
            </a:extLst>
          </p:cNvPr>
          <p:cNvSpPr>
            <a:spLocks noGrp="1"/>
          </p:cNvSpPr>
          <p:nvPr>
            <p:ph type="sldNum" sz="quarter" idx="12"/>
          </p:nvPr>
        </p:nvSpPr>
        <p:spPr>
          <a:xfrm>
            <a:off x="9316452" y="6389445"/>
            <a:ext cx="2743200" cy="365125"/>
          </a:xfrm>
        </p:spPr>
        <p:txBody>
          <a:bodyPr/>
          <a:lstStyle/>
          <a:p>
            <a:fld id="{DA2EF9D7-CF23-413F-9DAC-504C10FDEFEA}" type="slidenum">
              <a:rPr lang="en-US" smtClean="0">
                <a:solidFill>
                  <a:schemeClr val="tx1"/>
                </a:solidFill>
              </a:rPr>
              <a:t>21</a:t>
            </a:fld>
            <a:endParaRPr lang="en-US" dirty="0">
              <a:solidFill>
                <a:schemeClr val="tx1"/>
              </a:solidFill>
            </a:endParaRPr>
          </a:p>
        </p:txBody>
      </p:sp>
      <p:sp>
        <p:nvSpPr>
          <p:cNvPr id="14" name="Rectangle 13">
            <a:extLst>
              <a:ext uri="{FF2B5EF4-FFF2-40B4-BE49-F238E27FC236}">
                <a16:creationId xmlns="" xmlns:a16="http://schemas.microsoft.com/office/drawing/2014/main" id="{38FF4A26-E5DA-4EEC-9D98-373F1E0E7F50}"/>
              </a:ext>
            </a:extLst>
          </p:cNvPr>
          <p:cNvSpPr/>
          <p:nvPr/>
        </p:nvSpPr>
        <p:spPr>
          <a:xfrm>
            <a:off x="204522" y="197909"/>
            <a:ext cx="4431021" cy="707886"/>
          </a:xfrm>
          <a:prstGeom prst="rect">
            <a:avLst/>
          </a:prstGeom>
          <a:noFill/>
        </p:spPr>
        <p:txBody>
          <a:bodyPr wrap="none" lIns="91440" tIns="45720" rIns="91440" bIns="45720">
            <a:spAutoFit/>
          </a:bodyPr>
          <a:lstStyle/>
          <a:p>
            <a:r>
              <a:rPr lang="en-US" sz="4000" dirty="0" smtClean="0">
                <a:solidFill>
                  <a:schemeClr val="bg1"/>
                </a:solidFill>
                <a:latin typeface="Times New Roman" panose="02020603050405020304" pitchFamily="18" charset="0"/>
                <a:cs typeface="Times New Roman" panose="02020603050405020304" pitchFamily="18" charset="0"/>
              </a:rPr>
              <a:t>Comparative Study :</a:t>
            </a:r>
            <a:endParaRPr lang="en-US" sz="4000" dirty="0">
              <a:solidFill>
                <a:schemeClr val="bg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2162" y="1320122"/>
            <a:ext cx="5667741" cy="4111688"/>
          </a:xfrm>
          <a:prstGeom prst="rect">
            <a:avLst/>
          </a:prstGeom>
        </p:spPr>
      </p:pic>
      <p:sp>
        <p:nvSpPr>
          <p:cNvPr id="10" name="TextBox 9"/>
          <p:cNvSpPr txBox="1"/>
          <p:nvPr/>
        </p:nvSpPr>
        <p:spPr>
          <a:xfrm>
            <a:off x="6555099" y="5743114"/>
            <a:ext cx="4941866" cy="646331"/>
          </a:xfrm>
          <a:prstGeom prst="rect">
            <a:avLst/>
          </a:prstGeom>
          <a:noFill/>
        </p:spPr>
        <p:txBody>
          <a:bodyPr wrap="none" rtlCol="0">
            <a:spAutoFit/>
          </a:bodyPr>
          <a:lstStyle/>
          <a:p>
            <a:r>
              <a:rPr lang="en-US" dirty="0"/>
              <a:t> </a:t>
            </a:r>
            <a:r>
              <a:rPr lang="en-US" dirty="0">
                <a:latin typeface="Times New Roman" panose="02020603050405020304" pitchFamily="18" charset="0"/>
                <a:cs typeface="Times New Roman" panose="02020603050405020304" pitchFamily="18" charset="0"/>
              </a:rPr>
              <a:t>Fig. </a:t>
            </a:r>
            <a:r>
              <a:rPr lang="en-US" dirty="0" smtClean="0">
                <a:latin typeface="Times New Roman" panose="02020603050405020304" pitchFamily="18" charset="0"/>
                <a:cs typeface="Times New Roman" panose="02020603050405020304" pitchFamily="18" charset="0"/>
              </a:rPr>
              <a:t>11: </a:t>
            </a:r>
            <a:r>
              <a:rPr lang="en-US" dirty="0">
                <a:latin typeface="Times New Roman" panose="02020603050405020304" pitchFamily="18" charset="0"/>
                <a:cs typeface="Times New Roman" panose="02020603050405020304" pitchFamily="18" charset="0"/>
              </a:rPr>
              <a:t>Performance </a:t>
            </a:r>
            <a:r>
              <a:rPr lang="en-US" dirty="0" smtClean="0">
                <a:latin typeface="Times New Roman" panose="02020603050405020304" pitchFamily="18" charset="0"/>
                <a:cs typeface="Times New Roman" panose="02020603050405020304" pitchFamily="18" charset="0"/>
              </a:rPr>
              <a:t>PCA with </a:t>
            </a:r>
            <a:r>
              <a:rPr lang="en-US" dirty="0">
                <a:latin typeface="Times New Roman" panose="02020603050405020304" pitchFamily="18" charset="0"/>
                <a:cs typeface="Times New Roman" panose="02020603050405020304" pitchFamily="18" charset="0"/>
              </a:rPr>
              <a:t>2D-CNN classifier</a:t>
            </a:r>
          </a:p>
          <a:p>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3575915199"/>
              </p:ext>
            </p:extLst>
          </p:nvPr>
        </p:nvGraphicFramePr>
        <p:xfrm>
          <a:off x="313898" y="1448698"/>
          <a:ext cx="5677471" cy="2482120"/>
        </p:xfrm>
        <a:graphic>
          <a:graphicData uri="http://schemas.openxmlformats.org/drawingml/2006/table">
            <a:tbl>
              <a:tblPr firstRow="1" firstCol="1" bandRow="1">
                <a:tableStyleId>{5C22544A-7EE6-4342-B048-85BDC9FD1C3A}</a:tableStyleId>
              </a:tblPr>
              <a:tblGrid>
                <a:gridCol w="1644948"/>
                <a:gridCol w="1008586"/>
                <a:gridCol w="1007979"/>
                <a:gridCol w="1007979"/>
                <a:gridCol w="1007979"/>
              </a:tblGrid>
              <a:tr h="496424">
                <a:tc>
                  <a:txBody>
                    <a:bodyPr/>
                    <a:lstStyle/>
                    <a:p>
                      <a:pPr marL="0" marR="0">
                        <a:lnSpc>
                          <a:spcPct val="107000"/>
                        </a:lnSpc>
                        <a:spcBef>
                          <a:spcPts val="0"/>
                        </a:spcBef>
                        <a:spcAft>
                          <a:spcPts val="0"/>
                        </a:spcAft>
                      </a:pPr>
                      <a:r>
                        <a:rPr lang="en-US" sz="1600" dirty="0">
                          <a:effectLst/>
                        </a:rPr>
                        <a:t>Dimensions</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3x3</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5x5</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7x7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11x11</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496424">
                <a:tc>
                  <a:txBody>
                    <a:bodyPr/>
                    <a:lstStyle/>
                    <a:p>
                      <a:pPr marL="0" marR="0">
                        <a:lnSpc>
                          <a:spcPct val="107000"/>
                        </a:lnSpc>
                        <a:spcBef>
                          <a:spcPts val="0"/>
                        </a:spcBef>
                        <a:spcAft>
                          <a:spcPts val="0"/>
                        </a:spcAft>
                      </a:pPr>
                      <a:r>
                        <a:rPr lang="en-US" sz="1600">
                          <a:effectLst/>
                        </a:rPr>
                        <a:t>7</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52%</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58%</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72%</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87%</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496424">
                <a:tc>
                  <a:txBody>
                    <a:bodyPr/>
                    <a:lstStyle/>
                    <a:p>
                      <a:pPr marL="0" marR="0">
                        <a:lnSpc>
                          <a:spcPct val="107000"/>
                        </a:lnSpc>
                        <a:spcBef>
                          <a:spcPts val="0"/>
                        </a:spcBef>
                        <a:spcAft>
                          <a:spcPts val="0"/>
                        </a:spcAft>
                      </a:pPr>
                      <a:r>
                        <a:rPr lang="en-US" sz="1600">
                          <a:effectLst/>
                        </a:rPr>
                        <a:t>15</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54%</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59%</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73%</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87%</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496424">
                <a:tc>
                  <a:txBody>
                    <a:bodyPr/>
                    <a:lstStyle/>
                    <a:p>
                      <a:pPr marL="0" marR="0">
                        <a:lnSpc>
                          <a:spcPct val="107000"/>
                        </a:lnSpc>
                        <a:spcBef>
                          <a:spcPts val="0"/>
                        </a:spcBef>
                        <a:spcAft>
                          <a:spcPts val="0"/>
                        </a:spcAft>
                      </a:pPr>
                      <a:r>
                        <a:rPr lang="en-US" sz="1600">
                          <a:effectLst/>
                        </a:rPr>
                        <a:t>20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54%</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65%</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75%</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90%</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496424">
                <a:tc>
                  <a:txBody>
                    <a:bodyPr/>
                    <a:lstStyle/>
                    <a:p>
                      <a:pPr marL="0" marR="0">
                        <a:lnSpc>
                          <a:spcPct val="107000"/>
                        </a:lnSpc>
                        <a:spcBef>
                          <a:spcPts val="0"/>
                        </a:spcBef>
                        <a:spcAft>
                          <a:spcPts val="0"/>
                        </a:spcAft>
                      </a:pPr>
                      <a:r>
                        <a:rPr lang="en-US" sz="1600">
                          <a:effectLst/>
                        </a:rPr>
                        <a:t>25</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54%</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64%</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77%</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dirty="0">
                          <a:effectLst/>
                        </a:rPr>
                        <a:t>90%</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r>
            </a:tbl>
          </a:graphicData>
        </a:graphic>
      </p:graphicFrame>
      <p:sp>
        <p:nvSpPr>
          <p:cNvPr id="15" name="TextBox 14"/>
          <p:cNvSpPr txBox="1"/>
          <p:nvPr/>
        </p:nvSpPr>
        <p:spPr>
          <a:xfrm>
            <a:off x="359882" y="4203512"/>
            <a:ext cx="5208406" cy="646331"/>
          </a:xfrm>
          <a:prstGeom prst="rect">
            <a:avLst/>
          </a:prstGeom>
          <a:noFill/>
        </p:spPr>
        <p:txBody>
          <a:bodyPr wrap="square" rtlCol="0">
            <a:spAutoFit/>
          </a:bodyPr>
          <a:lstStyle/>
          <a:p>
            <a:r>
              <a:rPr lang="en-US" dirty="0"/>
              <a:t> </a:t>
            </a:r>
            <a:r>
              <a:rPr lang="en-US" dirty="0" smtClean="0">
                <a:latin typeface="Times New Roman" panose="02020603050405020304" pitchFamily="18" charset="0"/>
                <a:cs typeface="Times New Roman" panose="02020603050405020304" pitchFamily="18" charset="0"/>
              </a:rPr>
              <a:t>Table. </a:t>
            </a:r>
            <a:r>
              <a:rPr lang="en-US" dirty="0">
                <a:latin typeface="Times New Roman" panose="02020603050405020304" pitchFamily="18" charset="0"/>
                <a:cs typeface="Times New Roman" panose="02020603050405020304" pitchFamily="18" charset="0"/>
              </a:rPr>
              <a:t>5</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Performance </a:t>
            </a:r>
            <a:r>
              <a:rPr lang="en-US" dirty="0" smtClean="0">
                <a:latin typeface="Times New Roman" panose="02020603050405020304" pitchFamily="18" charset="0"/>
                <a:cs typeface="Times New Roman" panose="02020603050405020304" pitchFamily="18" charset="0"/>
              </a:rPr>
              <a:t>PCA with </a:t>
            </a:r>
            <a:r>
              <a:rPr lang="en-US" dirty="0">
                <a:latin typeface="Times New Roman" panose="02020603050405020304" pitchFamily="18" charset="0"/>
                <a:cs typeface="Times New Roman" panose="02020603050405020304" pitchFamily="18" charset="0"/>
              </a:rPr>
              <a:t>2D-CNN classifier</a:t>
            </a:r>
          </a:p>
          <a:p>
            <a:endParaRPr lang="en-US" dirty="0"/>
          </a:p>
        </p:txBody>
      </p:sp>
    </p:spTree>
    <p:extLst>
      <p:ext uri="{BB962C8B-B14F-4D97-AF65-F5344CB8AC3E}">
        <p14:creationId xmlns:p14="http://schemas.microsoft.com/office/powerpoint/2010/main" val="401955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37B7FA1-D256-4934-A4FE-C370E48206ED}"/>
              </a:ext>
            </a:extLst>
          </p:cNvPr>
          <p:cNvSpPr/>
          <p:nvPr/>
        </p:nvSpPr>
        <p:spPr>
          <a:xfrm>
            <a:off x="0" y="6286017"/>
            <a:ext cx="12192000" cy="5719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lumMod val="50000"/>
                </a:schemeClr>
              </a:solidFill>
              <a:latin typeface="Times New Roman" panose="02020603050405020304" pitchFamily="18" charset="0"/>
              <a:cs typeface="Times New Roman" pitchFamily="18" charset="0"/>
            </a:endParaRPr>
          </a:p>
        </p:txBody>
      </p:sp>
      <p:sp>
        <p:nvSpPr>
          <p:cNvPr id="4" name="Rectangle 3">
            <a:extLst>
              <a:ext uri="{FF2B5EF4-FFF2-40B4-BE49-F238E27FC236}">
                <a16:creationId xmlns="" xmlns:a16="http://schemas.microsoft.com/office/drawing/2014/main" id="{19D45524-5BF3-4059-B404-B7A07C3B6541}"/>
              </a:ext>
            </a:extLst>
          </p:cNvPr>
          <p:cNvSpPr/>
          <p:nvPr/>
        </p:nvSpPr>
        <p:spPr>
          <a:xfrm>
            <a:off x="0" y="129841"/>
            <a:ext cx="12192000" cy="982407"/>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0BB6D126-C58A-4146-A821-5ED4FACC05C0}"/>
              </a:ext>
            </a:extLst>
          </p:cNvPr>
          <p:cNvPicPr>
            <a:picLocks noChangeAspect="1"/>
          </p:cNvPicPr>
          <p:nvPr/>
        </p:nvPicPr>
        <p:blipFill>
          <a:blip r:embed="rId3"/>
          <a:stretch>
            <a:fillRect/>
          </a:stretch>
        </p:blipFill>
        <p:spPr>
          <a:xfrm>
            <a:off x="11210908" y="363466"/>
            <a:ext cx="981092" cy="1043761"/>
          </a:xfrm>
          <a:prstGeom prst="rect">
            <a:avLst/>
          </a:prstGeom>
        </p:spPr>
      </p:pic>
      <p:sp>
        <p:nvSpPr>
          <p:cNvPr id="6" name="Date Placeholder 4">
            <a:extLst>
              <a:ext uri="{FF2B5EF4-FFF2-40B4-BE49-F238E27FC236}">
                <a16:creationId xmlns="" xmlns:a16="http://schemas.microsoft.com/office/drawing/2014/main" id="{97F2BB6D-DF3A-4ABF-BE5A-B25A731DACD1}"/>
              </a:ext>
            </a:extLst>
          </p:cNvPr>
          <p:cNvSpPr>
            <a:spLocks noGrp="1"/>
          </p:cNvSpPr>
          <p:nvPr>
            <p:ph type="dt" sz="half" idx="10"/>
          </p:nvPr>
        </p:nvSpPr>
        <p:spPr>
          <a:xfrm>
            <a:off x="-12574" y="6389445"/>
            <a:ext cx="2743200" cy="365125"/>
          </a:xfrm>
        </p:spPr>
        <p:txBody>
          <a:bodyPr/>
          <a:lstStyle/>
          <a:p>
            <a:fld id="{55A1A8F2-B5BC-4FA4-BBA0-4FB3E9B1F808}" type="datetime3">
              <a:rPr lang="en-US" smtClean="0">
                <a:solidFill>
                  <a:schemeClr val="tx1"/>
                </a:solidFill>
                <a:latin typeface="Times New Roman" panose="02020603050405020304" pitchFamily="18" charset="0"/>
                <a:cs typeface="Times New Roman" panose="02020603050405020304" pitchFamily="18" charset="0"/>
              </a:rPr>
              <a:t>14 February 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5">
            <a:extLst>
              <a:ext uri="{FF2B5EF4-FFF2-40B4-BE49-F238E27FC236}">
                <a16:creationId xmlns="" xmlns:a16="http://schemas.microsoft.com/office/drawing/2014/main" id="{9EB30C41-30CB-4FC4-B1CB-840E74991721}"/>
              </a:ext>
            </a:extLst>
          </p:cNvPr>
          <p:cNvSpPr>
            <a:spLocks noGrp="1"/>
          </p:cNvSpPr>
          <p:nvPr>
            <p:ph type="sldNum" sz="quarter" idx="12"/>
          </p:nvPr>
        </p:nvSpPr>
        <p:spPr>
          <a:xfrm>
            <a:off x="9316452" y="6389445"/>
            <a:ext cx="2743200" cy="365125"/>
          </a:xfrm>
        </p:spPr>
        <p:txBody>
          <a:bodyPr/>
          <a:lstStyle/>
          <a:p>
            <a:fld id="{DA2EF9D7-CF23-413F-9DAC-504C10FDEFEA}" type="slidenum">
              <a:rPr lang="en-US" smtClean="0">
                <a:solidFill>
                  <a:schemeClr val="tx1"/>
                </a:solidFill>
              </a:rPr>
              <a:t>22</a:t>
            </a:fld>
            <a:endParaRPr lang="en-US" dirty="0">
              <a:solidFill>
                <a:schemeClr val="tx1"/>
              </a:solidFill>
            </a:endParaRPr>
          </a:p>
        </p:txBody>
      </p:sp>
      <p:sp>
        <p:nvSpPr>
          <p:cNvPr id="14" name="Rectangle 13">
            <a:extLst>
              <a:ext uri="{FF2B5EF4-FFF2-40B4-BE49-F238E27FC236}">
                <a16:creationId xmlns="" xmlns:a16="http://schemas.microsoft.com/office/drawing/2014/main" id="{38FF4A26-E5DA-4EEC-9D98-373F1E0E7F50}"/>
              </a:ext>
            </a:extLst>
          </p:cNvPr>
          <p:cNvSpPr/>
          <p:nvPr/>
        </p:nvSpPr>
        <p:spPr>
          <a:xfrm>
            <a:off x="204522" y="197909"/>
            <a:ext cx="4431021" cy="707886"/>
          </a:xfrm>
          <a:prstGeom prst="rect">
            <a:avLst/>
          </a:prstGeom>
          <a:noFill/>
        </p:spPr>
        <p:txBody>
          <a:bodyPr wrap="none" lIns="91440" tIns="45720" rIns="91440" bIns="45720">
            <a:spAutoFit/>
          </a:bodyPr>
          <a:lstStyle/>
          <a:p>
            <a:r>
              <a:rPr lang="en-US" sz="4000" dirty="0" smtClean="0">
                <a:solidFill>
                  <a:schemeClr val="bg1"/>
                </a:solidFill>
                <a:latin typeface="Times New Roman" panose="02020603050405020304" pitchFamily="18" charset="0"/>
                <a:cs typeface="Times New Roman" panose="02020603050405020304" pitchFamily="18" charset="0"/>
              </a:rPr>
              <a:t>Comparative Study :</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5874731" y="5743114"/>
            <a:ext cx="5489067" cy="646331"/>
          </a:xfrm>
          <a:prstGeom prst="rect">
            <a:avLst/>
          </a:prstGeom>
          <a:noFill/>
        </p:spPr>
        <p:txBody>
          <a:bodyPr wrap="none" rtlCol="0">
            <a:spAutoFit/>
          </a:bodyPr>
          <a:lstStyle/>
          <a:p>
            <a:r>
              <a:rPr lang="en-US" dirty="0"/>
              <a:t> </a:t>
            </a:r>
            <a:r>
              <a:rPr lang="en-US" dirty="0">
                <a:latin typeface="Times New Roman" panose="02020603050405020304" pitchFamily="18" charset="0"/>
                <a:cs typeface="Times New Roman" panose="02020603050405020304" pitchFamily="18" charset="0"/>
              </a:rPr>
              <a:t>Fig. </a:t>
            </a:r>
            <a:r>
              <a:rPr lang="en-US" dirty="0" smtClean="0">
                <a:latin typeface="Times New Roman" panose="02020603050405020304" pitchFamily="18" charset="0"/>
                <a:cs typeface="Times New Roman" panose="02020603050405020304" pitchFamily="18" charset="0"/>
              </a:rPr>
              <a:t>12: </a:t>
            </a:r>
            <a:r>
              <a:rPr lang="en-US" dirty="0">
                <a:latin typeface="Times New Roman" panose="02020603050405020304" pitchFamily="18" charset="0"/>
                <a:cs typeface="Times New Roman" panose="02020603050405020304" pitchFamily="18" charset="0"/>
              </a:rPr>
              <a:t>Performance </a:t>
            </a:r>
            <a:r>
              <a:rPr lang="en-US" dirty="0" smtClean="0">
                <a:latin typeface="Times New Roman" panose="02020603050405020304" pitchFamily="18" charset="0"/>
                <a:cs typeface="Times New Roman" panose="02020603050405020304" pitchFamily="18" charset="0"/>
              </a:rPr>
              <a:t>PCA and SAE with SVM </a:t>
            </a:r>
            <a:r>
              <a:rPr lang="en-US" dirty="0">
                <a:latin typeface="Times New Roman" panose="02020603050405020304" pitchFamily="18" charset="0"/>
                <a:cs typeface="Times New Roman" panose="02020603050405020304" pitchFamily="18" charset="0"/>
              </a:rPr>
              <a:t>classifier</a:t>
            </a:r>
          </a:p>
          <a:p>
            <a:endParaRPr lang="en-US" dirty="0"/>
          </a:p>
        </p:txBody>
      </p:sp>
      <p:sp>
        <p:nvSpPr>
          <p:cNvPr id="15" name="TextBox 14"/>
          <p:cNvSpPr txBox="1"/>
          <p:nvPr/>
        </p:nvSpPr>
        <p:spPr>
          <a:xfrm>
            <a:off x="359882" y="4203512"/>
            <a:ext cx="5208406" cy="923330"/>
          </a:xfrm>
          <a:prstGeom prst="rect">
            <a:avLst/>
          </a:prstGeom>
          <a:noFill/>
        </p:spPr>
        <p:txBody>
          <a:bodyPr wrap="square" rtlCol="0">
            <a:spAutoFit/>
          </a:bodyPr>
          <a:lstStyle/>
          <a:p>
            <a:r>
              <a:rPr lang="en-US" dirty="0"/>
              <a:t> </a:t>
            </a:r>
            <a:r>
              <a:rPr lang="en-US" dirty="0" smtClean="0">
                <a:latin typeface="Times New Roman" panose="02020603050405020304" pitchFamily="18" charset="0"/>
                <a:cs typeface="Times New Roman" panose="02020603050405020304" pitchFamily="18" charset="0"/>
              </a:rPr>
              <a:t>Table. 6: </a:t>
            </a:r>
            <a:r>
              <a:rPr lang="en-US" dirty="0">
                <a:latin typeface="Times New Roman" panose="02020603050405020304" pitchFamily="18" charset="0"/>
                <a:cs typeface="Times New Roman" panose="02020603050405020304" pitchFamily="18" charset="0"/>
              </a:rPr>
              <a:t>Performance </a:t>
            </a:r>
            <a:r>
              <a:rPr lang="en-US" dirty="0" smtClean="0">
                <a:latin typeface="Times New Roman" panose="02020603050405020304" pitchFamily="18" charset="0"/>
                <a:cs typeface="Times New Roman" panose="02020603050405020304" pitchFamily="18" charset="0"/>
              </a:rPr>
              <a:t>PCA and SAE with SVM </a:t>
            </a:r>
            <a:r>
              <a:rPr lang="en-US" dirty="0">
                <a:latin typeface="Times New Roman" panose="02020603050405020304" pitchFamily="18" charset="0"/>
                <a:cs typeface="Times New Roman" panose="02020603050405020304" pitchFamily="18" charset="0"/>
              </a:rPr>
              <a:t>classifier</a:t>
            </a:r>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975516383"/>
              </p:ext>
            </p:extLst>
          </p:nvPr>
        </p:nvGraphicFramePr>
        <p:xfrm>
          <a:off x="359882" y="1746910"/>
          <a:ext cx="5208406" cy="2101758"/>
        </p:xfrm>
        <a:graphic>
          <a:graphicData uri="http://schemas.openxmlformats.org/drawingml/2006/table">
            <a:tbl>
              <a:tblPr firstRow="1" firstCol="1" bandRow="1">
                <a:tableStyleId>{5C22544A-7EE6-4342-B048-85BDC9FD1C3A}</a:tableStyleId>
              </a:tblPr>
              <a:tblGrid>
                <a:gridCol w="1548596"/>
                <a:gridCol w="1885053"/>
                <a:gridCol w="1774757"/>
              </a:tblGrid>
              <a:tr h="350293">
                <a:tc>
                  <a:txBody>
                    <a:bodyPr/>
                    <a:lstStyle/>
                    <a:p>
                      <a:pPr marL="0" marR="0">
                        <a:lnSpc>
                          <a:spcPct val="107000"/>
                        </a:lnSpc>
                        <a:spcBef>
                          <a:spcPts val="0"/>
                        </a:spcBef>
                        <a:spcAft>
                          <a:spcPts val="0"/>
                        </a:spcAft>
                      </a:pPr>
                      <a:r>
                        <a:rPr lang="en-US" sz="1600">
                          <a:effectLst/>
                        </a:rPr>
                        <a:t>Dimensions</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PCA-SVM</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AE-SVM</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350293">
                <a:tc>
                  <a:txBody>
                    <a:bodyPr/>
                    <a:lstStyle/>
                    <a:p>
                      <a:pPr marL="0" marR="0">
                        <a:lnSpc>
                          <a:spcPct val="107000"/>
                        </a:lnSpc>
                        <a:spcBef>
                          <a:spcPts val="0"/>
                        </a:spcBef>
                        <a:spcAft>
                          <a:spcPts val="0"/>
                        </a:spcAft>
                      </a:pPr>
                      <a:r>
                        <a:rPr lang="en-US" sz="1600">
                          <a:effectLst/>
                        </a:rPr>
                        <a:t>7</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59%</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87.15%</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350293">
                <a:tc>
                  <a:txBody>
                    <a:bodyPr/>
                    <a:lstStyle/>
                    <a:p>
                      <a:pPr marL="0" marR="0">
                        <a:lnSpc>
                          <a:spcPct val="107000"/>
                        </a:lnSpc>
                        <a:spcBef>
                          <a:spcPts val="0"/>
                        </a:spcBef>
                        <a:spcAft>
                          <a:spcPts val="0"/>
                        </a:spcAft>
                      </a:pPr>
                      <a:r>
                        <a:rPr lang="en-US" sz="1600">
                          <a:effectLst/>
                        </a:rPr>
                        <a:t>15</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59%</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89%</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350293">
                <a:tc>
                  <a:txBody>
                    <a:bodyPr/>
                    <a:lstStyle/>
                    <a:p>
                      <a:pPr marL="0" marR="0">
                        <a:lnSpc>
                          <a:spcPct val="107000"/>
                        </a:lnSpc>
                        <a:spcBef>
                          <a:spcPts val="0"/>
                        </a:spcBef>
                        <a:spcAft>
                          <a:spcPts val="0"/>
                        </a:spcAft>
                      </a:pPr>
                      <a:r>
                        <a:rPr lang="en-US" sz="1600">
                          <a:effectLst/>
                        </a:rPr>
                        <a:t>20</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59%</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89%</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350293">
                <a:tc>
                  <a:txBody>
                    <a:bodyPr/>
                    <a:lstStyle/>
                    <a:p>
                      <a:pPr marL="0" marR="0">
                        <a:lnSpc>
                          <a:spcPct val="107000"/>
                        </a:lnSpc>
                        <a:spcBef>
                          <a:spcPts val="0"/>
                        </a:spcBef>
                        <a:spcAft>
                          <a:spcPts val="0"/>
                        </a:spcAft>
                      </a:pPr>
                      <a:r>
                        <a:rPr lang="en-US" sz="1600">
                          <a:effectLst/>
                        </a:rPr>
                        <a:t>25</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59%</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90%</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350293">
                <a:tc>
                  <a:txBody>
                    <a:bodyPr/>
                    <a:lstStyle/>
                    <a:p>
                      <a:pPr marL="0" marR="0">
                        <a:lnSpc>
                          <a:spcPct val="107000"/>
                        </a:lnSpc>
                        <a:spcBef>
                          <a:spcPts val="0"/>
                        </a:spcBef>
                        <a:spcAft>
                          <a:spcPts val="0"/>
                        </a:spcAft>
                      </a:pPr>
                      <a:r>
                        <a:rPr lang="en-US" sz="1600">
                          <a:effectLst/>
                        </a:rPr>
                        <a:t>60</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a:effectLst/>
                        </a:rPr>
                        <a:t>64%</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600" dirty="0">
                          <a:effectLst/>
                        </a:rPr>
                        <a:t>89%</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r>
            </a:tbl>
          </a:graphicData>
        </a:graphic>
      </p:graphicFrame>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8288" y="1407227"/>
            <a:ext cx="6274704" cy="4129028"/>
          </a:xfrm>
          <a:prstGeom prst="rect">
            <a:avLst/>
          </a:prstGeom>
        </p:spPr>
      </p:pic>
    </p:spTree>
    <p:extLst>
      <p:ext uri="{BB962C8B-B14F-4D97-AF65-F5344CB8AC3E}">
        <p14:creationId xmlns:p14="http://schemas.microsoft.com/office/powerpoint/2010/main" val="78324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37B7FA1-D256-4934-A4FE-C370E48206ED}"/>
              </a:ext>
            </a:extLst>
          </p:cNvPr>
          <p:cNvSpPr/>
          <p:nvPr/>
        </p:nvSpPr>
        <p:spPr>
          <a:xfrm>
            <a:off x="0" y="6286017"/>
            <a:ext cx="12192000" cy="5719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lumMod val="50000"/>
                </a:schemeClr>
              </a:solidFill>
              <a:latin typeface="Times New Roman" panose="02020603050405020304" pitchFamily="18" charset="0"/>
              <a:cs typeface="Times New Roman" pitchFamily="18" charset="0"/>
            </a:endParaRPr>
          </a:p>
        </p:txBody>
      </p:sp>
      <p:sp>
        <p:nvSpPr>
          <p:cNvPr id="4" name="Rectangle 3">
            <a:extLst>
              <a:ext uri="{FF2B5EF4-FFF2-40B4-BE49-F238E27FC236}">
                <a16:creationId xmlns="" xmlns:a16="http://schemas.microsoft.com/office/drawing/2014/main" id="{19D45524-5BF3-4059-B404-B7A07C3B6541}"/>
              </a:ext>
            </a:extLst>
          </p:cNvPr>
          <p:cNvSpPr/>
          <p:nvPr/>
        </p:nvSpPr>
        <p:spPr>
          <a:xfrm>
            <a:off x="0" y="129841"/>
            <a:ext cx="12192000" cy="982407"/>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0BB6D126-C58A-4146-A821-5ED4FACC05C0}"/>
              </a:ext>
            </a:extLst>
          </p:cNvPr>
          <p:cNvPicPr>
            <a:picLocks noChangeAspect="1"/>
          </p:cNvPicPr>
          <p:nvPr/>
        </p:nvPicPr>
        <p:blipFill>
          <a:blip r:embed="rId3"/>
          <a:stretch>
            <a:fillRect/>
          </a:stretch>
        </p:blipFill>
        <p:spPr>
          <a:xfrm>
            <a:off x="11210908" y="363466"/>
            <a:ext cx="981092" cy="1043761"/>
          </a:xfrm>
          <a:prstGeom prst="rect">
            <a:avLst/>
          </a:prstGeom>
        </p:spPr>
      </p:pic>
      <p:sp>
        <p:nvSpPr>
          <p:cNvPr id="6" name="Date Placeholder 4">
            <a:extLst>
              <a:ext uri="{FF2B5EF4-FFF2-40B4-BE49-F238E27FC236}">
                <a16:creationId xmlns="" xmlns:a16="http://schemas.microsoft.com/office/drawing/2014/main" id="{97F2BB6D-DF3A-4ABF-BE5A-B25A731DACD1}"/>
              </a:ext>
            </a:extLst>
          </p:cNvPr>
          <p:cNvSpPr>
            <a:spLocks noGrp="1"/>
          </p:cNvSpPr>
          <p:nvPr>
            <p:ph type="dt" sz="half" idx="10"/>
          </p:nvPr>
        </p:nvSpPr>
        <p:spPr>
          <a:xfrm>
            <a:off x="-12574" y="6389445"/>
            <a:ext cx="2743200" cy="365125"/>
          </a:xfrm>
        </p:spPr>
        <p:txBody>
          <a:bodyPr/>
          <a:lstStyle/>
          <a:p>
            <a:fld id="{55A1A8F2-B5BC-4FA4-BBA0-4FB3E9B1F808}" type="datetime3">
              <a:rPr lang="en-US" smtClean="0">
                <a:solidFill>
                  <a:schemeClr val="tx1"/>
                </a:solidFill>
                <a:latin typeface="Times New Roman" panose="02020603050405020304" pitchFamily="18" charset="0"/>
                <a:cs typeface="Times New Roman" panose="02020603050405020304" pitchFamily="18" charset="0"/>
              </a:rPr>
              <a:t>14 February 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5">
            <a:extLst>
              <a:ext uri="{FF2B5EF4-FFF2-40B4-BE49-F238E27FC236}">
                <a16:creationId xmlns="" xmlns:a16="http://schemas.microsoft.com/office/drawing/2014/main" id="{9EB30C41-30CB-4FC4-B1CB-840E74991721}"/>
              </a:ext>
            </a:extLst>
          </p:cNvPr>
          <p:cNvSpPr>
            <a:spLocks noGrp="1"/>
          </p:cNvSpPr>
          <p:nvPr>
            <p:ph type="sldNum" sz="quarter" idx="12"/>
          </p:nvPr>
        </p:nvSpPr>
        <p:spPr>
          <a:xfrm>
            <a:off x="9316452" y="6389445"/>
            <a:ext cx="2743200" cy="365125"/>
          </a:xfrm>
        </p:spPr>
        <p:txBody>
          <a:bodyPr/>
          <a:lstStyle/>
          <a:p>
            <a:fld id="{DA2EF9D7-CF23-413F-9DAC-504C10FDEFEA}" type="slidenum">
              <a:rPr lang="en-US" smtClean="0">
                <a:solidFill>
                  <a:schemeClr val="tx1"/>
                </a:solidFill>
              </a:rPr>
              <a:t>23</a:t>
            </a:fld>
            <a:endParaRPr lang="en-US" dirty="0">
              <a:solidFill>
                <a:schemeClr val="tx1"/>
              </a:solidFill>
            </a:endParaRPr>
          </a:p>
        </p:txBody>
      </p:sp>
      <p:sp>
        <p:nvSpPr>
          <p:cNvPr id="14" name="Rectangle 13">
            <a:extLst>
              <a:ext uri="{FF2B5EF4-FFF2-40B4-BE49-F238E27FC236}">
                <a16:creationId xmlns="" xmlns:a16="http://schemas.microsoft.com/office/drawing/2014/main" id="{38FF4A26-E5DA-4EEC-9D98-373F1E0E7F50}"/>
              </a:ext>
            </a:extLst>
          </p:cNvPr>
          <p:cNvSpPr/>
          <p:nvPr/>
        </p:nvSpPr>
        <p:spPr>
          <a:xfrm>
            <a:off x="204522" y="197909"/>
            <a:ext cx="4431021" cy="707886"/>
          </a:xfrm>
          <a:prstGeom prst="rect">
            <a:avLst/>
          </a:prstGeom>
          <a:noFill/>
        </p:spPr>
        <p:txBody>
          <a:bodyPr wrap="none" lIns="91440" tIns="45720" rIns="91440" bIns="45720">
            <a:spAutoFit/>
          </a:bodyPr>
          <a:lstStyle/>
          <a:p>
            <a:r>
              <a:rPr lang="en-US" sz="4000" dirty="0" smtClean="0">
                <a:solidFill>
                  <a:schemeClr val="bg1"/>
                </a:solidFill>
                <a:latin typeface="Times New Roman" panose="02020603050405020304" pitchFamily="18" charset="0"/>
                <a:cs typeface="Times New Roman" panose="02020603050405020304" pitchFamily="18" charset="0"/>
              </a:rPr>
              <a:t>Comparative Study :</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631194" y="5065629"/>
            <a:ext cx="5087218" cy="923330"/>
          </a:xfrm>
          <a:prstGeom prst="rect">
            <a:avLst/>
          </a:prstGeom>
          <a:noFill/>
        </p:spPr>
        <p:txBody>
          <a:bodyPr wrap="square" rtlCol="0">
            <a:spAutoFit/>
          </a:bodyPr>
          <a:lstStyle/>
          <a:p>
            <a:r>
              <a:rPr lang="en-US" dirty="0"/>
              <a:t>Fig. </a:t>
            </a:r>
            <a:r>
              <a:rPr lang="en-US" dirty="0" smtClean="0"/>
              <a:t>13: </a:t>
            </a:r>
            <a:r>
              <a:rPr lang="en-US" dirty="0"/>
              <a:t>Comparison between proposed hybrid methods along with other benchmark methods</a:t>
            </a:r>
          </a:p>
          <a:p>
            <a:endParaRPr lang="en-US" dirty="0"/>
          </a:p>
        </p:txBody>
      </p:sp>
      <p:sp>
        <p:nvSpPr>
          <p:cNvPr id="13" name="TextBox 12"/>
          <p:cNvSpPr txBox="1"/>
          <p:nvPr/>
        </p:nvSpPr>
        <p:spPr>
          <a:xfrm>
            <a:off x="6305266" y="1423995"/>
            <a:ext cx="5227092" cy="4370427"/>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Decisions:</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SAE-2DCNN combination performs significantly better than any other combination. </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Autoencoder extracts better feature than PCA on KSC dataset. Autoencoder can improve the perform the performance of SVM classifier. </a:t>
            </a:r>
          </a:p>
          <a:p>
            <a:pPr marL="342900" indent="-342900">
              <a:buFont typeface="+mj-lt"/>
              <a:buAutoNum type="arabicPeriod"/>
            </a:pPr>
            <a:r>
              <a:rPr lang="en-GB" sz="2000" dirty="0">
                <a:latin typeface="Times New Roman" panose="02020603050405020304" pitchFamily="18" charset="0"/>
                <a:cs typeface="Times New Roman" panose="02020603050405020304" pitchFamily="18" charset="0"/>
              </a:rPr>
              <a:t>Despite PCA being a bad dimension reduction technique for KSC dataset with combination of 2D-CNN it performs </a:t>
            </a:r>
            <a:r>
              <a:rPr lang="en-GB" sz="2000" dirty="0" smtClean="0">
                <a:latin typeface="Times New Roman" panose="02020603050405020304" pitchFamily="18" charset="0"/>
                <a:cs typeface="Times New Roman" panose="02020603050405020304" pitchFamily="18" charset="0"/>
              </a:rPr>
              <a:t>good.</a:t>
            </a:r>
          </a:p>
          <a:p>
            <a:pPr marL="342900" indent="-342900">
              <a:buFont typeface="+mj-lt"/>
              <a:buAutoNum type="arabicPeriod"/>
            </a:pPr>
            <a:r>
              <a:rPr lang="en-GB" sz="2000" dirty="0" smtClean="0">
                <a:latin typeface="Times New Roman" panose="02020603050405020304" pitchFamily="18" charset="0"/>
                <a:cs typeface="Times New Roman" panose="02020603050405020304" pitchFamily="18" charset="0"/>
              </a:rPr>
              <a:t>Deeper representations are </a:t>
            </a:r>
            <a:r>
              <a:rPr lang="en-GB" sz="2000" dirty="0">
                <a:latin typeface="Times New Roman" panose="02020603050405020304" pitchFamily="18" charset="0"/>
                <a:cs typeface="Times New Roman" panose="02020603050405020304" pitchFamily="18" charset="0"/>
              </a:rPr>
              <a:t>always </a:t>
            </a:r>
            <a:r>
              <a:rPr lang="en-GB" sz="2000" dirty="0" smtClean="0">
                <a:latin typeface="Times New Roman" panose="02020603050405020304" pitchFamily="18" charset="0"/>
                <a:cs typeface="Times New Roman" panose="02020603050405020304" pitchFamily="18" charset="0"/>
              </a:rPr>
              <a:t>leading </a:t>
            </a:r>
            <a:r>
              <a:rPr lang="en-GB" sz="2000" dirty="0">
                <a:latin typeface="Times New Roman" panose="02020603050405020304" pitchFamily="18" charset="0"/>
                <a:cs typeface="Times New Roman" panose="02020603050405020304" pitchFamily="18" charset="0"/>
              </a:rPr>
              <a:t>to better classification accuracies.</a:t>
            </a:r>
            <a:endParaRPr lang="en-US" sz="2000" dirty="0" smtClean="0">
              <a:latin typeface="Times New Roman" panose="02020603050405020304" pitchFamily="18" charset="0"/>
              <a:cs typeface="Times New Roman" panose="02020603050405020304" pitchFamily="18" charset="0"/>
            </a:endParaRPr>
          </a:p>
          <a:p>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522" y="1423995"/>
            <a:ext cx="5406252" cy="3440342"/>
          </a:xfrm>
          <a:prstGeom prst="rect">
            <a:avLst/>
          </a:prstGeom>
        </p:spPr>
      </p:pic>
    </p:spTree>
    <p:extLst>
      <p:ext uri="{BB962C8B-B14F-4D97-AF65-F5344CB8AC3E}">
        <p14:creationId xmlns:p14="http://schemas.microsoft.com/office/powerpoint/2010/main" val="419885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37B7FA1-D256-4934-A4FE-C370E48206ED}"/>
              </a:ext>
            </a:extLst>
          </p:cNvPr>
          <p:cNvSpPr/>
          <p:nvPr/>
        </p:nvSpPr>
        <p:spPr>
          <a:xfrm>
            <a:off x="0" y="6286017"/>
            <a:ext cx="12192000" cy="5719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lumMod val="50000"/>
                </a:schemeClr>
              </a:solidFill>
              <a:latin typeface="Times New Roman" panose="02020603050405020304" pitchFamily="18" charset="0"/>
              <a:cs typeface="Times New Roman" pitchFamily="18" charset="0"/>
            </a:endParaRPr>
          </a:p>
        </p:txBody>
      </p:sp>
      <p:sp>
        <p:nvSpPr>
          <p:cNvPr id="4" name="Rectangle 3">
            <a:extLst>
              <a:ext uri="{FF2B5EF4-FFF2-40B4-BE49-F238E27FC236}">
                <a16:creationId xmlns="" xmlns:a16="http://schemas.microsoft.com/office/drawing/2014/main" id="{19D45524-5BF3-4059-B404-B7A07C3B6541}"/>
              </a:ext>
            </a:extLst>
          </p:cNvPr>
          <p:cNvSpPr/>
          <p:nvPr/>
        </p:nvSpPr>
        <p:spPr>
          <a:xfrm>
            <a:off x="-12574" y="290834"/>
            <a:ext cx="12192000" cy="982407"/>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smtClean="0">
                <a:latin typeface="Times New Roman" panose="02020603050405020304" pitchFamily="18" charset="0"/>
                <a:cs typeface="Times New Roman" panose="02020603050405020304" pitchFamily="18" charset="0"/>
              </a:rPr>
              <a:t>Limitations   </a:t>
            </a:r>
            <a:endParaRPr lang="en-US"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0BB6D126-C58A-4146-A821-5ED4FACC05C0}"/>
              </a:ext>
            </a:extLst>
          </p:cNvPr>
          <p:cNvPicPr>
            <a:picLocks noChangeAspect="1"/>
          </p:cNvPicPr>
          <p:nvPr/>
        </p:nvPicPr>
        <p:blipFill>
          <a:blip r:embed="rId3"/>
          <a:stretch>
            <a:fillRect/>
          </a:stretch>
        </p:blipFill>
        <p:spPr>
          <a:xfrm>
            <a:off x="11210908" y="363466"/>
            <a:ext cx="981092" cy="1043761"/>
          </a:xfrm>
          <a:prstGeom prst="rect">
            <a:avLst/>
          </a:prstGeom>
        </p:spPr>
      </p:pic>
      <p:sp>
        <p:nvSpPr>
          <p:cNvPr id="6" name="Date Placeholder 4">
            <a:extLst>
              <a:ext uri="{FF2B5EF4-FFF2-40B4-BE49-F238E27FC236}">
                <a16:creationId xmlns="" xmlns:a16="http://schemas.microsoft.com/office/drawing/2014/main" id="{97F2BB6D-DF3A-4ABF-BE5A-B25A731DACD1}"/>
              </a:ext>
            </a:extLst>
          </p:cNvPr>
          <p:cNvSpPr>
            <a:spLocks noGrp="1"/>
          </p:cNvSpPr>
          <p:nvPr>
            <p:ph type="dt" sz="half" idx="10"/>
          </p:nvPr>
        </p:nvSpPr>
        <p:spPr>
          <a:xfrm>
            <a:off x="-12574" y="6389445"/>
            <a:ext cx="2743200" cy="365125"/>
          </a:xfrm>
        </p:spPr>
        <p:txBody>
          <a:bodyPr/>
          <a:lstStyle/>
          <a:p>
            <a:fld id="{55A1A8F2-B5BC-4FA4-BBA0-4FB3E9B1F808}" type="datetime3">
              <a:rPr lang="en-US" smtClean="0">
                <a:solidFill>
                  <a:schemeClr val="tx1"/>
                </a:solidFill>
                <a:latin typeface="Times New Roman" panose="02020603050405020304" pitchFamily="18" charset="0"/>
                <a:cs typeface="Times New Roman" panose="02020603050405020304" pitchFamily="18" charset="0"/>
              </a:rPr>
              <a:t>14 February 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5">
            <a:extLst>
              <a:ext uri="{FF2B5EF4-FFF2-40B4-BE49-F238E27FC236}">
                <a16:creationId xmlns="" xmlns:a16="http://schemas.microsoft.com/office/drawing/2014/main" id="{9EB30C41-30CB-4FC4-B1CB-840E74991721}"/>
              </a:ext>
            </a:extLst>
          </p:cNvPr>
          <p:cNvSpPr>
            <a:spLocks noGrp="1"/>
          </p:cNvSpPr>
          <p:nvPr>
            <p:ph type="sldNum" sz="quarter" idx="12"/>
          </p:nvPr>
        </p:nvSpPr>
        <p:spPr>
          <a:xfrm>
            <a:off x="9316452" y="6389445"/>
            <a:ext cx="2743200" cy="365125"/>
          </a:xfrm>
        </p:spPr>
        <p:txBody>
          <a:bodyPr/>
          <a:lstStyle/>
          <a:p>
            <a:fld id="{DA2EF9D7-CF23-413F-9DAC-504C10FDEFEA}" type="slidenum">
              <a:rPr lang="en-US" smtClean="0">
                <a:solidFill>
                  <a:schemeClr val="tx1"/>
                </a:solidFill>
              </a:rPr>
              <a:t>24</a:t>
            </a:fld>
            <a:endParaRPr lang="en-US" dirty="0">
              <a:solidFill>
                <a:schemeClr val="tx1"/>
              </a:solidFill>
            </a:endParaRPr>
          </a:p>
        </p:txBody>
      </p:sp>
      <p:sp>
        <p:nvSpPr>
          <p:cNvPr id="9" name="Rectangle 8">
            <a:extLst>
              <a:ext uri="{FF2B5EF4-FFF2-40B4-BE49-F238E27FC236}">
                <a16:creationId xmlns="" xmlns:a16="http://schemas.microsoft.com/office/drawing/2014/main" id="{057A56C7-08F5-4DA0-907A-90D1D1FD2827}"/>
              </a:ext>
            </a:extLst>
          </p:cNvPr>
          <p:cNvSpPr/>
          <p:nvPr/>
        </p:nvSpPr>
        <p:spPr>
          <a:xfrm>
            <a:off x="-717987" y="-59642"/>
            <a:ext cx="12192001" cy="338554"/>
          </a:xfrm>
          <a:prstGeom prst="rect">
            <a:avLst/>
          </a:prstGeom>
        </p:spPr>
        <p:txBody>
          <a:bodyPr wrap="square">
            <a:spAutoFit/>
          </a:bodyPr>
          <a:lstStyle/>
          <a:p>
            <a:pPr algn="just">
              <a:tabLst>
                <a:tab pos="2971800" algn="ctr"/>
                <a:tab pos="5943600" algn="r"/>
              </a:tabLst>
            </a:pPr>
            <a:r>
              <a:rPr lang="en-US" sz="1600" dirty="0">
                <a:latin typeface="Times New Roman" panose="02020603050405020304" pitchFamily="18" charset="0"/>
                <a:ea typeface="SimSun" panose="02010600030101010101" pitchFamily="2" charset="-122"/>
              </a:rPr>
              <a:t>                                                                     </a:t>
            </a:r>
            <a:endParaRPr lang="en-US" sz="2400" dirty="0">
              <a:effectLst/>
              <a:latin typeface="Times New Roman" panose="02020603050405020304" pitchFamily="18" charset="0"/>
              <a:ea typeface="SimSun" panose="02010600030101010101" pitchFamily="2" charset="-122"/>
            </a:endParaRPr>
          </a:p>
        </p:txBody>
      </p:sp>
      <p:sp>
        <p:nvSpPr>
          <p:cNvPr id="8" name="TextBox 7"/>
          <p:cNvSpPr txBox="1"/>
          <p:nvPr/>
        </p:nvSpPr>
        <p:spPr>
          <a:xfrm>
            <a:off x="818865" y="1583140"/>
            <a:ext cx="9826389" cy="2215991"/>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complexity </a:t>
            </a:r>
            <a:r>
              <a:rPr lang="en-US" sz="2400" dirty="0" smtClean="0">
                <a:latin typeface="Times New Roman" panose="02020603050405020304" pitchFamily="18" charset="0"/>
                <a:cs typeface="Times New Roman" panose="02020603050405020304" pitchFamily="18" charset="0"/>
              </a:rPr>
              <a:t>of both the </a:t>
            </a:r>
            <a:r>
              <a:rPr lang="en-US" sz="2400" dirty="0">
                <a:latin typeface="Times New Roman" panose="02020603050405020304" pitchFamily="18" charset="0"/>
                <a:cs typeface="Times New Roman" panose="02020603050405020304" pitchFamily="18" charset="0"/>
              </a:rPr>
              <a:t>deep learning models are very high. </a:t>
            </a:r>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Combining </a:t>
            </a:r>
            <a:r>
              <a:rPr lang="en-US" sz="2400" dirty="0">
                <a:latin typeface="Times New Roman" panose="02020603050405020304" pitchFamily="18" charset="0"/>
                <a:cs typeface="Times New Roman" panose="02020603050405020304" pitchFamily="18" charset="0"/>
              </a:rPr>
              <a:t>two deep learning models </a:t>
            </a:r>
            <a:r>
              <a:rPr lang="en-US" sz="2400" dirty="0" smtClean="0">
                <a:latin typeface="Times New Roman" panose="02020603050405020304" pitchFamily="18" charset="0"/>
                <a:cs typeface="Times New Roman" panose="02020603050405020304" pitchFamily="18" charset="0"/>
              </a:rPr>
              <a:t>leading it </a:t>
            </a:r>
            <a:r>
              <a:rPr lang="en-US" sz="2400" dirty="0">
                <a:latin typeface="Times New Roman" panose="02020603050405020304" pitchFamily="18" charset="0"/>
                <a:cs typeface="Times New Roman" panose="02020603050405020304" pitchFamily="18" charset="0"/>
              </a:rPr>
              <a:t>to too many parameters that are needed to be trained.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Both the models take very high time to be trained. Which is a constraint for commercial use. </a:t>
            </a:r>
          </a:p>
          <a:p>
            <a:endParaRPr lang="en-US" dirty="0"/>
          </a:p>
        </p:txBody>
      </p:sp>
    </p:spTree>
    <p:extLst>
      <p:ext uri="{BB962C8B-B14F-4D97-AF65-F5344CB8AC3E}">
        <p14:creationId xmlns:p14="http://schemas.microsoft.com/office/powerpoint/2010/main" val="31117576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37B7FA1-D256-4934-A4FE-C370E48206ED}"/>
              </a:ext>
            </a:extLst>
          </p:cNvPr>
          <p:cNvSpPr/>
          <p:nvPr/>
        </p:nvSpPr>
        <p:spPr>
          <a:xfrm>
            <a:off x="0" y="6286017"/>
            <a:ext cx="12192000" cy="5719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lumMod val="50000"/>
                </a:schemeClr>
              </a:solidFill>
              <a:latin typeface="Times New Roman" panose="02020603050405020304" pitchFamily="18" charset="0"/>
              <a:cs typeface="Times New Roman" pitchFamily="18" charset="0"/>
            </a:endParaRPr>
          </a:p>
        </p:txBody>
      </p:sp>
      <p:sp>
        <p:nvSpPr>
          <p:cNvPr id="4" name="Rectangle 3">
            <a:extLst>
              <a:ext uri="{FF2B5EF4-FFF2-40B4-BE49-F238E27FC236}">
                <a16:creationId xmlns="" xmlns:a16="http://schemas.microsoft.com/office/drawing/2014/main" id="{19D45524-5BF3-4059-B404-B7A07C3B6541}"/>
              </a:ext>
            </a:extLst>
          </p:cNvPr>
          <p:cNvSpPr/>
          <p:nvPr/>
        </p:nvSpPr>
        <p:spPr>
          <a:xfrm>
            <a:off x="-12574" y="290834"/>
            <a:ext cx="12192000" cy="982407"/>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smtClean="0">
                <a:latin typeface="Times New Roman" panose="02020603050405020304" pitchFamily="18" charset="0"/>
                <a:cs typeface="Times New Roman" panose="02020603050405020304" pitchFamily="18" charset="0"/>
              </a:rPr>
              <a:t>Future Work   </a:t>
            </a:r>
            <a:endParaRPr lang="en-US"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0BB6D126-C58A-4146-A821-5ED4FACC05C0}"/>
              </a:ext>
            </a:extLst>
          </p:cNvPr>
          <p:cNvPicPr>
            <a:picLocks noChangeAspect="1"/>
          </p:cNvPicPr>
          <p:nvPr/>
        </p:nvPicPr>
        <p:blipFill>
          <a:blip r:embed="rId3"/>
          <a:stretch>
            <a:fillRect/>
          </a:stretch>
        </p:blipFill>
        <p:spPr>
          <a:xfrm>
            <a:off x="11210908" y="363466"/>
            <a:ext cx="981092" cy="1043761"/>
          </a:xfrm>
          <a:prstGeom prst="rect">
            <a:avLst/>
          </a:prstGeom>
        </p:spPr>
      </p:pic>
      <p:sp>
        <p:nvSpPr>
          <p:cNvPr id="6" name="Date Placeholder 4">
            <a:extLst>
              <a:ext uri="{FF2B5EF4-FFF2-40B4-BE49-F238E27FC236}">
                <a16:creationId xmlns="" xmlns:a16="http://schemas.microsoft.com/office/drawing/2014/main" id="{97F2BB6D-DF3A-4ABF-BE5A-B25A731DACD1}"/>
              </a:ext>
            </a:extLst>
          </p:cNvPr>
          <p:cNvSpPr>
            <a:spLocks noGrp="1"/>
          </p:cNvSpPr>
          <p:nvPr>
            <p:ph type="dt" sz="half" idx="10"/>
          </p:nvPr>
        </p:nvSpPr>
        <p:spPr>
          <a:xfrm>
            <a:off x="-12574" y="6389445"/>
            <a:ext cx="2743200" cy="365125"/>
          </a:xfrm>
        </p:spPr>
        <p:txBody>
          <a:bodyPr/>
          <a:lstStyle/>
          <a:p>
            <a:fld id="{55A1A8F2-B5BC-4FA4-BBA0-4FB3E9B1F808}" type="datetime3">
              <a:rPr lang="en-US" smtClean="0">
                <a:solidFill>
                  <a:schemeClr val="tx1"/>
                </a:solidFill>
                <a:latin typeface="Times New Roman" panose="02020603050405020304" pitchFamily="18" charset="0"/>
                <a:cs typeface="Times New Roman" panose="02020603050405020304" pitchFamily="18" charset="0"/>
              </a:rPr>
              <a:t>14 February 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5">
            <a:extLst>
              <a:ext uri="{FF2B5EF4-FFF2-40B4-BE49-F238E27FC236}">
                <a16:creationId xmlns="" xmlns:a16="http://schemas.microsoft.com/office/drawing/2014/main" id="{9EB30C41-30CB-4FC4-B1CB-840E74991721}"/>
              </a:ext>
            </a:extLst>
          </p:cNvPr>
          <p:cNvSpPr>
            <a:spLocks noGrp="1"/>
          </p:cNvSpPr>
          <p:nvPr>
            <p:ph type="sldNum" sz="quarter" idx="12"/>
          </p:nvPr>
        </p:nvSpPr>
        <p:spPr>
          <a:xfrm>
            <a:off x="9316452" y="6389445"/>
            <a:ext cx="2743200" cy="365125"/>
          </a:xfrm>
        </p:spPr>
        <p:txBody>
          <a:bodyPr/>
          <a:lstStyle/>
          <a:p>
            <a:fld id="{DA2EF9D7-CF23-413F-9DAC-504C10FDEFEA}" type="slidenum">
              <a:rPr lang="en-US" smtClean="0">
                <a:solidFill>
                  <a:schemeClr val="tx1"/>
                </a:solidFill>
              </a:rPr>
              <a:t>25</a:t>
            </a:fld>
            <a:endParaRPr lang="en-US" dirty="0">
              <a:solidFill>
                <a:schemeClr val="tx1"/>
              </a:solidFill>
            </a:endParaRPr>
          </a:p>
        </p:txBody>
      </p:sp>
      <p:sp>
        <p:nvSpPr>
          <p:cNvPr id="9" name="Rectangle 8">
            <a:extLst>
              <a:ext uri="{FF2B5EF4-FFF2-40B4-BE49-F238E27FC236}">
                <a16:creationId xmlns="" xmlns:a16="http://schemas.microsoft.com/office/drawing/2014/main" id="{057A56C7-08F5-4DA0-907A-90D1D1FD2827}"/>
              </a:ext>
            </a:extLst>
          </p:cNvPr>
          <p:cNvSpPr/>
          <p:nvPr/>
        </p:nvSpPr>
        <p:spPr>
          <a:xfrm>
            <a:off x="-717987" y="-59642"/>
            <a:ext cx="12192001" cy="338554"/>
          </a:xfrm>
          <a:prstGeom prst="rect">
            <a:avLst/>
          </a:prstGeom>
        </p:spPr>
        <p:txBody>
          <a:bodyPr wrap="square">
            <a:spAutoFit/>
          </a:bodyPr>
          <a:lstStyle/>
          <a:p>
            <a:pPr algn="just">
              <a:tabLst>
                <a:tab pos="2971800" algn="ctr"/>
                <a:tab pos="5943600" algn="r"/>
              </a:tabLst>
            </a:pPr>
            <a:r>
              <a:rPr lang="en-US" sz="1600" dirty="0">
                <a:latin typeface="Times New Roman" panose="02020603050405020304" pitchFamily="18" charset="0"/>
                <a:ea typeface="SimSun" panose="02010600030101010101" pitchFamily="2" charset="-122"/>
              </a:rPr>
              <a:t>                                                                     </a:t>
            </a:r>
            <a:endParaRPr lang="en-US" sz="2400" dirty="0">
              <a:effectLst/>
              <a:latin typeface="Times New Roman" panose="02020603050405020304" pitchFamily="18" charset="0"/>
              <a:ea typeface="SimSun" panose="02010600030101010101" pitchFamily="2" charset="-122"/>
            </a:endParaRPr>
          </a:p>
        </p:txBody>
      </p:sp>
      <p:sp>
        <p:nvSpPr>
          <p:cNvPr id="8" name="TextBox 7"/>
          <p:cNvSpPr txBox="1"/>
          <p:nvPr/>
        </p:nvSpPr>
        <p:spPr>
          <a:xfrm>
            <a:off x="818865" y="1583140"/>
            <a:ext cx="9826389" cy="2585323"/>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future we </a:t>
            </a:r>
            <a:r>
              <a:rPr lang="en-US" sz="2400" dirty="0" smtClean="0">
                <a:latin typeface="Times New Roman" panose="02020603050405020304" pitchFamily="18" charset="0"/>
                <a:cs typeface="Times New Roman" panose="02020603050405020304" pitchFamily="18" charset="0"/>
              </a:rPr>
              <a:t>can </a:t>
            </a:r>
            <a:r>
              <a:rPr lang="en-US" sz="2400" dirty="0">
                <a:latin typeface="Times New Roman" panose="02020603050405020304" pitchFamily="18" charset="0"/>
                <a:cs typeface="Times New Roman" panose="02020603050405020304" pitchFamily="18" charset="0"/>
              </a:rPr>
              <a:t>apply this hybrid classification model to other datasets and see how it performs on different datasets. </a:t>
            </a:r>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a:t>
            </a:r>
            <a:r>
              <a:rPr lang="en-US" sz="2400" dirty="0" smtClean="0">
                <a:latin typeface="Times New Roman" panose="02020603050405020304" pitchFamily="18" charset="0"/>
                <a:cs typeface="Times New Roman" panose="02020603050405020304" pitchFamily="18" charset="0"/>
              </a:rPr>
              <a:t>can </a:t>
            </a:r>
            <a:r>
              <a:rPr lang="en-US" sz="2400" dirty="0">
                <a:latin typeface="Times New Roman" panose="02020603050405020304" pitchFamily="18" charset="0"/>
                <a:cs typeface="Times New Roman" panose="02020603050405020304" pitchFamily="18" charset="0"/>
              </a:rPr>
              <a:t>apply our model to other classification tasks and see how it performs. There are various other deep learning models</a:t>
            </a:r>
            <a:r>
              <a:rPr lang="en-US" sz="24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 future we can work for reducing the runtime</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We can try to combine the Stacked Autoencoder and CNN in one model.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558840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14AA8A57-0DE3-4852-93D4-9853E9DCCF87}"/>
              </a:ext>
            </a:extLst>
          </p:cNvPr>
          <p:cNvSpPr/>
          <p:nvPr/>
        </p:nvSpPr>
        <p:spPr>
          <a:xfrm>
            <a:off x="0" y="6286017"/>
            <a:ext cx="12192000" cy="5719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lumMod val="50000"/>
                </a:schemeClr>
              </a:solidFill>
              <a:latin typeface="Times New Roman" panose="02020603050405020304" pitchFamily="18" charset="0"/>
              <a:cs typeface="Times New Roman" pitchFamily="18" charset="0"/>
            </a:endParaRPr>
          </a:p>
        </p:txBody>
      </p:sp>
      <p:sp>
        <p:nvSpPr>
          <p:cNvPr id="4" name="Rectangle 3">
            <a:extLst>
              <a:ext uri="{FF2B5EF4-FFF2-40B4-BE49-F238E27FC236}">
                <a16:creationId xmlns="" xmlns:a16="http://schemas.microsoft.com/office/drawing/2014/main" id="{D98185B2-3295-47BF-A02E-DAD0D1382094}"/>
              </a:ext>
            </a:extLst>
          </p:cNvPr>
          <p:cNvSpPr/>
          <p:nvPr/>
        </p:nvSpPr>
        <p:spPr>
          <a:xfrm>
            <a:off x="-12574" y="363467"/>
            <a:ext cx="12192000" cy="571984"/>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7C3B45BA-8DE8-4D2B-A39D-661206A60E90}"/>
              </a:ext>
            </a:extLst>
          </p:cNvPr>
          <p:cNvPicPr>
            <a:picLocks noChangeAspect="1"/>
          </p:cNvPicPr>
          <p:nvPr/>
        </p:nvPicPr>
        <p:blipFill>
          <a:blip r:embed="rId3"/>
          <a:stretch>
            <a:fillRect/>
          </a:stretch>
        </p:blipFill>
        <p:spPr>
          <a:xfrm>
            <a:off x="11474014" y="363467"/>
            <a:ext cx="694047" cy="599331"/>
          </a:xfrm>
          <a:prstGeom prst="rect">
            <a:avLst/>
          </a:prstGeom>
        </p:spPr>
      </p:pic>
      <p:sp>
        <p:nvSpPr>
          <p:cNvPr id="6" name="Date Placeholder 4">
            <a:extLst>
              <a:ext uri="{FF2B5EF4-FFF2-40B4-BE49-F238E27FC236}">
                <a16:creationId xmlns="" xmlns:a16="http://schemas.microsoft.com/office/drawing/2014/main" id="{DCB578A5-DAC1-4CE3-941A-B40CC1359617}"/>
              </a:ext>
            </a:extLst>
          </p:cNvPr>
          <p:cNvSpPr>
            <a:spLocks noGrp="1"/>
          </p:cNvSpPr>
          <p:nvPr>
            <p:ph type="dt" sz="half" idx="10"/>
          </p:nvPr>
        </p:nvSpPr>
        <p:spPr>
          <a:xfrm>
            <a:off x="-12574" y="6389445"/>
            <a:ext cx="2743200" cy="365125"/>
          </a:xfrm>
        </p:spPr>
        <p:txBody>
          <a:bodyPr/>
          <a:lstStyle/>
          <a:p>
            <a:fld id="{55A1A8F2-B5BC-4FA4-BBA0-4FB3E9B1F808}" type="datetime3">
              <a:rPr lang="en-US" smtClean="0">
                <a:solidFill>
                  <a:schemeClr val="tx1"/>
                </a:solidFill>
                <a:latin typeface="Times New Roman" panose="02020603050405020304" pitchFamily="18" charset="0"/>
                <a:cs typeface="Times New Roman" panose="02020603050405020304" pitchFamily="18" charset="0"/>
              </a:rPr>
              <a:t>15 February 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5">
            <a:extLst>
              <a:ext uri="{FF2B5EF4-FFF2-40B4-BE49-F238E27FC236}">
                <a16:creationId xmlns="" xmlns:a16="http://schemas.microsoft.com/office/drawing/2014/main" id="{B8A36B14-9018-4A62-BB13-8D242F8811CF}"/>
              </a:ext>
            </a:extLst>
          </p:cNvPr>
          <p:cNvSpPr>
            <a:spLocks noGrp="1"/>
          </p:cNvSpPr>
          <p:nvPr>
            <p:ph type="sldNum" sz="quarter" idx="12"/>
          </p:nvPr>
        </p:nvSpPr>
        <p:spPr>
          <a:xfrm>
            <a:off x="9316452" y="6389445"/>
            <a:ext cx="2743200" cy="365125"/>
          </a:xfrm>
        </p:spPr>
        <p:txBody>
          <a:bodyPr/>
          <a:lstStyle/>
          <a:p>
            <a:fld id="{DA2EF9D7-CF23-413F-9DAC-504C10FDEFEA}" type="slidenum">
              <a:rPr lang="en-US" smtClean="0">
                <a:solidFill>
                  <a:schemeClr val="tx1"/>
                </a:solidFill>
              </a:rPr>
              <a:t>26</a:t>
            </a:fld>
            <a:endParaRPr lang="en-US" dirty="0">
              <a:solidFill>
                <a:schemeClr val="tx1"/>
              </a:solidFill>
            </a:endParaRPr>
          </a:p>
        </p:txBody>
      </p:sp>
      <p:sp>
        <p:nvSpPr>
          <p:cNvPr id="9" name="Rectangle 8">
            <a:extLst>
              <a:ext uri="{FF2B5EF4-FFF2-40B4-BE49-F238E27FC236}">
                <a16:creationId xmlns="" xmlns:a16="http://schemas.microsoft.com/office/drawing/2014/main" id="{B36BAE71-DF3A-45CF-AF97-23158C99B653}"/>
              </a:ext>
            </a:extLst>
          </p:cNvPr>
          <p:cNvSpPr/>
          <p:nvPr/>
        </p:nvSpPr>
        <p:spPr>
          <a:xfrm>
            <a:off x="325744" y="254912"/>
            <a:ext cx="2592377" cy="707886"/>
          </a:xfrm>
          <a:prstGeom prst="rect">
            <a:avLst/>
          </a:prstGeom>
          <a:noFill/>
        </p:spPr>
        <p:txBody>
          <a:bodyPr wrap="none" lIns="91440" tIns="45720" rIns="91440" bIns="45720">
            <a:spAutoFit/>
          </a:bodyPr>
          <a:lstStyle/>
          <a:p>
            <a:pPr algn="ctr"/>
            <a:r>
              <a:rPr lang="en-US" sz="4000" dirty="0" smtClean="0">
                <a:solidFill>
                  <a:schemeClr val="bg1"/>
                </a:solidFill>
                <a:latin typeface="Times New Roman" panose="02020603050405020304" pitchFamily="18" charset="0"/>
                <a:cs typeface="Times New Roman" panose="02020603050405020304" pitchFamily="18" charset="0"/>
              </a:rPr>
              <a:t>References </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 xmlns:a16="http://schemas.microsoft.com/office/drawing/2014/main" id="{23B749F9-5237-45C9-A310-E48568DA1CC4}"/>
              </a:ext>
            </a:extLst>
          </p:cNvPr>
          <p:cNvSpPr txBox="1"/>
          <p:nvPr/>
        </p:nvSpPr>
        <p:spPr>
          <a:xfrm>
            <a:off x="325744" y="1254891"/>
            <a:ext cx="10338318" cy="3477875"/>
          </a:xfrm>
          <a:prstGeom prst="rect">
            <a:avLst/>
          </a:prstGeom>
          <a:noFill/>
        </p:spPr>
        <p:txBody>
          <a:bodyPr wrap="square" rtlCol="0">
            <a:spAutoFit/>
          </a:bodyPr>
          <a:lstStyle/>
          <a:p>
            <a:pPr marL="514350" indent="-514350" algn="just">
              <a:buFont typeface="+mj-lt"/>
              <a:buAutoNum type="arabicPeriod"/>
            </a:pPr>
            <a:r>
              <a:rPr lang="en-US" sz="2000" dirty="0">
                <a:latin typeface="Times New Roman" panose="02020603050405020304" pitchFamily="18" charset="0"/>
                <a:cs typeface="Times New Roman" panose="02020603050405020304" pitchFamily="18" charset="0"/>
              </a:rPr>
              <a:t>A. Cheriyadat and L. M. Bruce, "Why principal component analysis is not an appropriate feature extraction method for hyperspectral data," IGARSS 2003. 2003 IEEE International Geoscience and Remote Sensing Symposium. Proceedings (IEEE Cat. No.03CH37477), Toulouse, France, 2003, pp. 3420-3422 vol.6, </a:t>
            </a:r>
            <a:r>
              <a:rPr lang="en-US" sz="2000" dirty="0" err="1">
                <a:latin typeface="Times New Roman" panose="02020603050405020304" pitchFamily="18" charset="0"/>
                <a:cs typeface="Times New Roman" panose="02020603050405020304" pitchFamily="18" charset="0"/>
              </a:rPr>
              <a:t>doi</a:t>
            </a:r>
            <a:r>
              <a:rPr lang="en-US" sz="2000" dirty="0">
                <a:latin typeface="Times New Roman" panose="02020603050405020304" pitchFamily="18" charset="0"/>
                <a:cs typeface="Times New Roman" panose="02020603050405020304" pitchFamily="18" charset="0"/>
              </a:rPr>
              <a:t>: 10.1109/IGARSS.2003.1294808</a:t>
            </a:r>
            <a:r>
              <a:rPr lang="en-US" sz="2000" dirty="0" smtClean="0">
                <a:latin typeface="Times New Roman" panose="02020603050405020304" pitchFamily="18" charset="0"/>
                <a:cs typeface="Times New Roman" panose="02020603050405020304" pitchFamily="18" charset="0"/>
              </a:rPr>
              <a:t>.</a:t>
            </a:r>
          </a:p>
          <a:p>
            <a:pPr marL="514350" indent="-514350" algn="just">
              <a:buFont typeface="+mj-lt"/>
              <a:buAutoNum type="arabicPeriod"/>
            </a:pPr>
            <a:r>
              <a:rPr lang="en-US" sz="2000" dirty="0" err="1" smtClean="0">
                <a:latin typeface="Times New Roman" panose="02020603050405020304" pitchFamily="18" charset="0"/>
                <a:cs typeface="Times New Roman" panose="02020603050405020304" pitchFamily="18" charset="0"/>
              </a:rPr>
              <a:t>Zhouhan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Lin, </a:t>
            </a:r>
            <a:r>
              <a:rPr lang="en-US" sz="2000" dirty="0" err="1">
                <a:latin typeface="Times New Roman" panose="02020603050405020304" pitchFamily="18" charset="0"/>
                <a:cs typeface="Times New Roman" panose="02020603050405020304" pitchFamily="18" charset="0"/>
              </a:rPr>
              <a:t>Yushi</a:t>
            </a:r>
            <a:r>
              <a:rPr lang="en-US" sz="2000" dirty="0">
                <a:latin typeface="Times New Roman" panose="02020603050405020304" pitchFamily="18" charset="0"/>
                <a:cs typeface="Times New Roman" panose="02020603050405020304" pitchFamily="18" charset="0"/>
              </a:rPr>
              <a:t> Chen, Xing Zhao and Gang Wang, "Spectral-spatial classification of hyperspectral image using autoencoders," 2013 9th International Conference on Information, Communications &amp; Signal Processing, Tainan, 2013, pp. 1-5, </a:t>
            </a:r>
            <a:r>
              <a:rPr lang="en-US" sz="2000" dirty="0" err="1">
                <a:latin typeface="Times New Roman" panose="02020603050405020304" pitchFamily="18" charset="0"/>
                <a:cs typeface="Times New Roman" panose="02020603050405020304" pitchFamily="18" charset="0"/>
              </a:rPr>
              <a:t>doi</a:t>
            </a:r>
            <a:r>
              <a:rPr lang="en-US" sz="2000" dirty="0">
                <a:latin typeface="Times New Roman" panose="02020603050405020304" pitchFamily="18" charset="0"/>
                <a:cs typeface="Times New Roman" panose="02020603050405020304" pitchFamily="18" charset="0"/>
              </a:rPr>
              <a:t>: 10.1109/ICICS.2013.6782778</a:t>
            </a:r>
            <a:r>
              <a:rPr lang="en-US" sz="2000" dirty="0" smtClean="0">
                <a:latin typeface="Times New Roman" panose="02020603050405020304" pitchFamily="18" charset="0"/>
                <a:cs typeface="Times New Roman" panose="02020603050405020304" pitchFamily="18" charset="0"/>
              </a:rPr>
              <a:t>.</a:t>
            </a:r>
          </a:p>
          <a:p>
            <a:pPr marL="514350" indent="-514350" algn="just">
              <a:buFont typeface="+mj-lt"/>
              <a:buAutoNum type="arabicPeriod"/>
            </a:pPr>
            <a:r>
              <a:rPr lang="en-US" sz="2000" dirty="0">
                <a:latin typeface="Times New Roman" panose="02020603050405020304" pitchFamily="18" charset="0"/>
                <a:cs typeface="Times New Roman" panose="02020603050405020304" pitchFamily="18" charset="0"/>
              </a:rPr>
              <a:t>X. Yang, Y. Ye, X. Li, R. Y. K. Lau, X. Zhang and X. Huang, "Hyperspectral Image Classification With Deep Learning Models," in IEEE Transactions on Geoscience and Remote Sensing, vol. 56, no. 9, pp. 5408-5423, Sept. 2018, </a:t>
            </a:r>
            <a:r>
              <a:rPr lang="en-US" sz="2000" dirty="0" err="1">
                <a:latin typeface="Times New Roman" panose="02020603050405020304" pitchFamily="18" charset="0"/>
                <a:cs typeface="Times New Roman" panose="02020603050405020304" pitchFamily="18" charset="0"/>
              </a:rPr>
              <a:t>doi</a:t>
            </a:r>
            <a:r>
              <a:rPr lang="en-US" sz="2000" dirty="0">
                <a:latin typeface="Times New Roman" panose="02020603050405020304" pitchFamily="18" charset="0"/>
                <a:cs typeface="Times New Roman" panose="02020603050405020304" pitchFamily="18" charset="0"/>
              </a:rPr>
              <a:t>: 10.1109/TGRS.2018.2815613.</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22067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4D36ED4-E2D4-47F7-88E3-4C917C3C0A42}"/>
              </a:ext>
            </a:extLst>
          </p:cNvPr>
          <p:cNvSpPr/>
          <p:nvPr/>
        </p:nvSpPr>
        <p:spPr>
          <a:xfrm>
            <a:off x="-6287" y="12329"/>
            <a:ext cx="12185713" cy="334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 xmlns:a16="http://schemas.microsoft.com/office/drawing/2014/main" id="{21C70158-CD64-4ADC-896A-E252476238DA}"/>
              </a:ext>
            </a:extLst>
          </p:cNvPr>
          <p:cNvSpPr/>
          <p:nvPr/>
        </p:nvSpPr>
        <p:spPr>
          <a:xfrm>
            <a:off x="0" y="6286017"/>
            <a:ext cx="12192000" cy="5719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lumMod val="50000"/>
                </a:schemeClr>
              </a:solidFill>
              <a:latin typeface="Times New Roman" panose="02020603050405020304" pitchFamily="18" charset="0"/>
              <a:cs typeface="Times New Roman" pitchFamily="18" charset="0"/>
            </a:endParaRPr>
          </a:p>
        </p:txBody>
      </p:sp>
      <p:sp>
        <p:nvSpPr>
          <p:cNvPr id="4" name="Rectangle 3">
            <a:extLst>
              <a:ext uri="{FF2B5EF4-FFF2-40B4-BE49-F238E27FC236}">
                <a16:creationId xmlns="" xmlns:a16="http://schemas.microsoft.com/office/drawing/2014/main" id="{B6855BF5-CA76-47D5-8DC1-7C31FE634CD4}"/>
              </a:ext>
            </a:extLst>
          </p:cNvPr>
          <p:cNvSpPr/>
          <p:nvPr/>
        </p:nvSpPr>
        <p:spPr>
          <a:xfrm>
            <a:off x="6286" y="417535"/>
            <a:ext cx="12192000" cy="854224"/>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 xmlns:a16="http://schemas.microsoft.com/office/drawing/2014/main" id="{397D4F46-BC3C-4331-92A8-A5B13ADD8523}"/>
              </a:ext>
            </a:extLst>
          </p:cNvPr>
          <p:cNvPicPr>
            <a:picLocks noChangeAspect="1"/>
          </p:cNvPicPr>
          <p:nvPr/>
        </p:nvPicPr>
        <p:blipFill>
          <a:blip r:embed="rId3"/>
          <a:stretch>
            <a:fillRect/>
          </a:stretch>
        </p:blipFill>
        <p:spPr>
          <a:xfrm>
            <a:off x="11204622" y="334873"/>
            <a:ext cx="981092" cy="1043761"/>
          </a:xfrm>
          <a:prstGeom prst="rect">
            <a:avLst/>
          </a:prstGeom>
        </p:spPr>
      </p:pic>
      <p:sp>
        <p:nvSpPr>
          <p:cNvPr id="6" name="Date Placeholder 4">
            <a:extLst>
              <a:ext uri="{FF2B5EF4-FFF2-40B4-BE49-F238E27FC236}">
                <a16:creationId xmlns="" xmlns:a16="http://schemas.microsoft.com/office/drawing/2014/main" id="{D83DBBEA-487B-498E-B126-9E9C08524D35}"/>
              </a:ext>
            </a:extLst>
          </p:cNvPr>
          <p:cNvSpPr>
            <a:spLocks noGrp="1"/>
          </p:cNvSpPr>
          <p:nvPr>
            <p:ph type="dt" sz="half" idx="10"/>
          </p:nvPr>
        </p:nvSpPr>
        <p:spPr>
          <a:xfrm>
            <a:off x="190500" y="6389445"/>
            <a:ext cx="2743200" cy="365125"/>
          </a:xfrm>
        </p:spPr>
        <p:txBody>
          <a:bodyPr/>
          <a:lstStyle/>
          <a:p>
            <a:fld id="{55A1A8F2-B5BC-4FA4-BBA0-4FB3E9B1F808}" type="datetime3">
              <a:rPr lang="en-US" smtClean="0">
                <a:solidFill>
                  <a:schemeClr val="tx1"/>
                </a:solidFill>
                <a:latin typeface="Times New Roman" panose="02020603050405020304" pitchFamily="18" charset="0"/>
                <a:cs typeface="Times New Roman" panose="02020603050405020304" pitchFamily="18" charset="0"/>
              </a:rPr>
              <a:t>14 February 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5">
            <a:extLst>
              <a:ext uri="{FF2B5EF4-FFF2-40B4-BE49-F238E27FC236}">
                <a16:creationId xmlns="" xmlns:a16="http://schemas.microsoft.com/office/drawing/2014/main" id="{E5B0E72B-6D2A-44C0-AEEA-EDA37FADF860}"/>
              </a:ext>
            </a:extLst>
          </p:cNvPr>
          <p:cNvSpPr>
            <a:spLocks noGrp="1"/>
          </p:cNvSpPr>
          <p:nvPr>
            <p:ph type="sldNum" sz="quarter" idx="12"/>
          </p:nvPr>
        </p:nvSpPr>
        <p:spPr>
          <a:xfrm>
            <a:off x="9258300" y="6389444"/>
            <a:ext cx="2743200" cy="365125"/>
          </a:xfrm>
        </p:spPr>
        <p:txBody>
          <a:bodyPr/>
          <a:lstStyle/>
          <a:p>
            <a:fld id="{DA2EF9D7-CF23-413F-9DAC-504C10FDEFEA}" type="slidenum">
              <a:rPr lang="en-US" smtClean="0">
                <a:solidFill>
                  <a:schemeClr val="tx1"/>
                </a:solidFill>
                <a:latin typeface="Times New Roman" panose="02020603050405020304" pitchFamily="18" charset="0"/>
                <a:cs typeface="Times New Roman" panose="02020603050405020304" pitchFamily="18" charset="0"/>
              </a:rPr>
              <a:t>27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 xmlns:a16="http://schemas.microsoft.com/office/drawing/2014/main" id="{EB12733E-CA5B-4280-9C2C-8267230CDAC0}"/>
              </a:ext>
            </a:extLst>
          </p:cNvPr>
          <p:cNvSpPr/>
          <p:nvPr/>
        </p:nvSpPr>
        <p:spPr>
          <a:xfrm>
            <a:off x="-717987" y="-59642"/>
            <a:ext cx="12192001" cy="338554"/>
          </a:xfrm>
          <a:prstGeom prst="rect">
            <a:avLst/>
          </a:prstGeom>
        </p:spPr>
        <p:txBody>
          <a:bodyPr wrap="square">
            <a:spAutoFit/>
          </a:bodyPr>
          <a:lstStyle/>
          <a:p>
            <a:pPr algn="just">
              <a:tabLst>
                <a:tab pos="2971800" algn="ctr"/>
                <a:tab pos="5943600" algn="r"/>
              </a:tabLst>
            </a:pPr>
            <a:r>
              <a:rPr lang="en-US" sz="1600">
                <a:latin typeface="Times New Roman" panose="02020603050405020304" pitchFamily="18" charset="0"/>
                <a:ea typeface="SimSun" panose="02010600030101010101" pitchFamily="2" charset="-122"/>
              </a:rPr>
              <a:t>                                                                           </a:t>
            </a:r>
            <a:endParaRPr lang="en-US" sz="2400" dirty="0">
              <a:effectLst/>
              <a:latin typeface="Times New Roman" panose="02020603050405020304" pitchFamily="18" charset="0"/>
              <a:ea typeface="SimSun" panose="02010600030101010101" pitchFamily="2" charset="-122"/>
            </a:endParaRPr>
          </a:p>
        </p:txBody>
      </p:sp>
      <p:sp>
        <p:nvSpPr>
          <p:cNvPr id="10" name="Rectangle 9">
            <a:extLst>
              <a:ext uri="{FF2B5EF4-FFF2-40B4-BE49-F238E27FC236}">
                <a16:creationId xmlns="" xmlns:a16="http://schemas.microsoft.com/office/drawing/2014/main" id="{07C0130D-13C2-462A-9E79-6A0ACA7E6023}"/>
              </a:ext>
            </a:extLst>
          </p:cNvPr>
          <p:cNvSpPr/>
          <p:nvPr/>
        </p:nvSpPr>
        <p:spPr>
          <a:xfrm>
            <a:off x="3172533" y="2780904"/>
            <a:ext cx="5509585" cy="144655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305207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37B7FA1-D256-4934-A4FE-C370E48206ED}"/>
              </a:ext>
            </a:extLst>
          </p:cNvPr>
          <p:cNvSpPr/>
          <p:nvPr/>
        </p:nvSpPr>
        <p:spPr>
          <a:xfrm>
            <a:off x="0" y="6286017"/>
            <a:ext cx="12192000" cy="5719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lumMod val="50000"/>
                </a:schemeClr>
              </a:solidFill>
              <a:latin typeface="Times New Roman" panose="02020603050405020304" pitchFamily="18" charset="0"/>
              <a:cs typeface="Times New Roman" pitchFamily="18" charset="0"/>
            </a:endParaRPr>
          </a:p>
        </p:txBody>
      </p:sp>
      <p:sp>
        <p:nvSpPr>
          <p:cNvPr id="4" name="Rectangle 3">
            <a:extLst>
              <a:ext uri="{FF2B5EF4-FFF2-40B4-BE49-F238E27FC236}">
                <a16:creationId xmlns="" xmlns:a16="http://schemas.microsoft.com/office/drawing/2014/main" id="{19D45524-5BF3-4059-B404-B7A07C3B6541}"/>
              </a:ext>
            </a:extLst>
          </p:cNvPr>
          <p:cNvSpPr/>
          <p:nvPr/>
        </p:nvSpPr>
        <p:spPr>
          <a:xfrm>
            <a:off x="-12574" y="121872"/>
            <a:ext cx="12192000" cy="982407"/>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0BB6D126-C58A-4146-A821-5ED4FACC05C0}"/>
              </a:ext>
            </a:extLst>
          </p:cNvPr>
          <p:cNvPicPr>
            <a:picLocks noChangeAspect="1"/>
          </p:cNvPicPr>
          <p:nvPr/>
        </p:nvPicPr>
        <p:blipFill>
          <a:blip r:embed="rId3"/>
          <a:stretch>
            <a:fillRect/>
          </a:stretch>
        </p:blipFill>
        <p:spPr>
          <a:xfrm>
            <a:off x="11078560" y="121872"/>
            <a:ext cx="981092" cy="1043761"/>
          </a:xfrm>
          <a:prstGeom prst="rect">
            <a:avLst/>
          </a:prstGeom>
        </p:spPr>
      </p:pic>
      <p:sp>
        <p:nvSpPr>
          <p:cNvPr id="6" name="Date Placeholder 4">
            <a:extLst>
              <a:ext uri="{FF2B5EF4-FFF2-40B4-BE49-F238E27FC236}">
                <a16:creationId xmlns="" xmlns:a16="http://schemas.microsoft.com/office/drawing/2014/main" id="{97F2BB6D-DF3A-4ABF-BE5A-B25A731DACD1}"/>
              </a:ext>
            </a:extLst>
          </p:cNvPr>
          <p:cNvSpPr>
            <a:spLocks noGrp="1"/>
          </p:cNvSpPr>
          <p:nvPr>
            <p:ph type="dt" sz="half" idx="10"/>
          </p:nvPr>
        </p:nvSpPr>
        <p:spPr>
          <a:xfrm>
            <a:off x="-12574" y="6389445"/>
            <a:ext cx="2743200" cy="365125"/>
          </a:xfrm>
        </p:spPr>
        <p:txBody>
          <a:bodyPr/>
          <a:lstStyle/>
          <a:p>
            <a:fld id="{55A1A8F2-B5BC-4FA4-BBA0-4FB3E9B1F808}" type="datetime3">
              <a:rPr lang="en-US" smtClean="0">
                <a:solidFill>
                  <a:schemeClr val="tx1"/>
                </a:solidFill>
                <a:latin typeface="Times New Roman" panose="02020603050405020304" pitchFamily="18" charset="0"/>
                <a:cs typeface="Times New Roman" panose="02020603050405020304" pitchFamily="18" charset="0"/>
              </a:rPr>
              <a:t>15 February 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5">
            <a:extLst>
              <a:ext uri="{FF2B5EF4-FFF2-40B4-BE49-F238E27FC236}">
                <a16:creationId xmlns="" xmlns:a16="http://schemas.microsoft.com/office/drawing/2014/main" id="{9EB30C41-30CB-4FC4-B1CB-840E74991721}"/>
              </a:ext>
            </a:extLst>
          </p:cNvPr>
          <p:cNvSpPr>
            <a:spLocks noGrp="1"/>
          </p:cNvSpPr>
          <p:nvPr>
            <p:ph type="sldNum" sz="quarter" idx="12"/>
          </p:nvPr>
        </p:nvSpPr>
        <p:spPr>
          <a:xfrm>
            <a:off x="9316452" y="6389445"/>
            <a:ext cx="2743200" cy="365125"/>
          </a:xfrm>
        </p:spPr>
        <p:txBody>
          <a:bodyPr/>
          <a:lstStyle/>
          <a:p>
            <a:fld id="{DA2EF9D7-CF23-413F-9DAC-504C10FDEFEA}" type="slidenum">
              <a:rPr lang="en-US" smtClean="0">
                <a:solidFill>
                  <a:schemeClr val="tx1"/>
                </a:solidFill>
              </a:rPr>
              <a:t>3</a:t>
            </a:fld>
            <a:endParaRPr lang="en-US" dirty="0">
              <a:solidFill>
                <a:schemeClr val="tx1"/>
              </a:solidFill>
            </a:endParaRPr>
          </a:p>
        </p:txBody>
      </p:sp>
      <p:sp>
        <p:nvSpPr>
          <p:cNvPr id="14" name="Rectangle 13">
            <a:extLst>
              <a:ext uri="{FF2B5EF4-FFF2-40B4-BE49-F238E27FC236}">
                <a16:creationId xmlns="" xmlns:a16="http://schemas.microsoft.com/office/drawing/2014/main" id="{38FF4A26-E5DA-4EEC-9D98-373F1E0E7F50}"/>
              </a:ext>
            </a:extLst>
          </p:cNvPr>
          <p:cNvSpPr/>
          <p:nvPr/>
        </p:nvSpPr>
        <p:spPr>
          <a:xfrm>
            <a:off x="264886" y="217058"/>
            <a:ext cx="2465740" cy="707886"/>
          </a:xfrm>
          <a:prstGeom prst="rect">
            <a:avLst/>
          </a:prstGeom>
          <a:noFill/>
        </p:spPr>
        <p:txBody>
          <a:bodyPr wrap="none" lIns="91440" tIns="45720" rIns="91440" bIns="45720">
            <a:spAutoFit/>
          </a:bodyPr>
          <a:lstStyle/>
          <a:p>
            <a:pPr algn="ctr"/>
            <a:r>
              <a:rPr lang="en-US" sz="4000" dirty="0" smtClean="0">
                <a:solidFill>
                  <a:schemeClr val="bg1"/>
                </a:solidFill>
                <a:latin typeface="Times New Roman" panose="02020603050405020304" pitchFamily="18" charset="0"/>
                <a:cs typeface="Times New Roman" panose="02020603050405020304" pitchFamily="18" charset="0"/>
              </a:rPr>
              <a:t>Motivation</a:t>
            </a:r>
            <a:endParaRPr lang="en-US" sz="4000" dirty="0">
              <a:solidFill>
                <a:schemeClr val="bg1"/>
              </a:solidFill>
              <a:latin typeface="Times New Roman" panose="02020603050405020304" pitchFamily="18" charset="0"/>
              <a:cs typeface="Times New Roman" panose="02020603050405020304" pitchFamily="18" charset="0"/>
            </a:endParaRPr>
          </a:p>
        </p:txBody>
      </p:sp>
      <p:graphicFrame>
        <p:nvGraphicFramePr>
          <p:cNvPr id="9" name="Diagram 8"/>
          <p:cNvGraphicFramePr/>
          <p:nvPr>
            <p:extLst>
              <p:ext uri="{D42A27DB-BD31-4B8C-83A1-F6EECF244321}">
                <p14:modId xmlns:p14="http://schemas.microsoft.com/office/powerpoint/2010/main" val="3526663239"/>
              </p:ext>
            </p:extLst>
          </p:nvPr>
        </p:nvGraphicFramePr>
        <p:xfrm>
          <a:off x="683484" y="970778"/>
          <a:ext cx="10180133"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TextBox 9"/>
          <p:cNvSpPr txBox="1"/>
          <p:nvPr/>
        </p:nvSpPr>
        <p:spPr>
          <a:xfrm>
            <a:off x="866583" y="1419367"/>
            <a:ext cx="492443" cy="584775"/>
          </a:xfrm>
          <a:prstGeom prst="rect">
            <a:avLst/>
          </a:prstGeom>
          <a:noFill/>
        </p:spPr>
        <p:txBody>
          <a:bodyPr wrap="none" rtlCol="0">
            <a:spAutoFit/>
          </a:bodyPr>
          <a:lstStyle/>
          <a:p>
            <a:r>
              <a:rPr lang="en-US" sz="3200" dirty="0" smtClean="0">
                <a:latin typeface="Times New Roman" panose="02020603050405020304" pitchFamily="18" charset="0"/>
                <a:cs typeface="Times New Roman" panose="02020603050405020304" pitchFamily="18" charset="0"/>
              </a:rPr>
              <a:t> 1</a:t>
            </a:r>
            <a:endParaRPr lang="en-US" sz="32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366361" y="2417928"/>
            <a:ext cx="492443" cy="584775"/>
          </a:xfrm>
          <a:prstGeom prst="rect">
            <a:avLst/>
          </a:prstGeom>
          <a:noFill/>
        </p:spPr>
        <p:txBody>
          <a:bodyPr wrap="none" rtlCol="0">
            <a:spAutoFit/>
          </a:bodyPr>
          <a:lstStyle/>
          <a:p>
            <a:r>
              <a:rPr lang="en-US" sz="3200" dirty="0" smtClean="0">
                <a:latin typeface="Times New Roman" panose="02020603050405020304" pitchFamily="18" charset="0"/>
                <a:cs typeface="Times New Roman" panose="02020603050405020304" pitchFamily="18" charset="0"/>
              </a:rPr>
              <a:t> 2</a:t>
            </a:r>
            <a:endParaRPr lang="en-US" sz="32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546035" y="3402760"/>
            <a:ext cx="492443" cy="584775"/>
          </a:xfrm>
          <a:prstGeom prst="rect">
            <a:avLst/>
          </a:prstGeom>
          <a:noFill/>
        </p:spPr>
        <p:txBody>
          <a:bodyPr wrap="none" rtlCol="0">
            <a:spAutoFit/>
          </a:bodyPr>
          <a:lstStyle/>
          <a:p>
            <a:r>
              <a:rPr lang="en-US" sz="3200" dirty="0" smtClean="0">
                <a:latin typeface="Times New Roman" panose="02020603050405020304" pitchFamily="18" charset="0"/>
                <a:cs typeface="Times New Roman" panose="02020603050405020304" pitchFamily="18" charset="0"/>
              </a:rPr>
              <a:t> 3</a:t>
            </a:r>
            <a:endParaRPr lang="en-US" sz="32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407305" y="4351972"/>
            <a:ext cx="492443" cy="584775"/>
          </a:xfrm>
          <a:prstGeom prst="rect">
            <a:avLst/>
          </a:prstGeom>
          <a:noFill/>
        </p:spPr>
        <p:txBody>
          <a:bodyPr wrap="none" rtlCol="0">
            <a:spAutoFit/>
          </a:bodyPr>
          <a:lstStyle/>
          <a:p>
            <a:r>
              <a:rPr lang="en-US" sz="3200" dirty="0" smtClean="0">
                <a:latin typeface="Times New Roman" panose="02020603050405020304" pitchFamily="18" charset="0"/>
                <a:cs typeface="Times New Roman" panose="02020603050405020304" pitchFamily="18" charset="0"/>
              </a:rPr>
              <a:t> 4</a:t>
            </a:r>
            <a:endParaRPr lang="en-US" sz="32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949493" y="5404101"/>
            <a:ext cx="492443" cy="584775"/>
          </a:xfrm>
          <a:prstGeom prst="rect">
            <a:avLst/>
          </a:prstGeom>
          <a:noFill/>
        </p:spPr>
        <p:txBody>
          <a:bodyPr wrap="none" rtlCol="0">
            <a:spAutoFit/>
          </a:bodyPr>
          <a:lstStyle/>
          <a:p>
            <a:r>
              <a:rPr lang="en-US" sz="3200" dirty="0" smtClean="0">
                <a:latin typeface="Times New Roman" panose="02020603050405020304" pitchFamily="18" charset="0"/>
                <a:cs typeface="Times New Roman" panose="02020603050405020304" pitchFamily="18" charset="0"/>
              </a:rPr>
              <a:t> 5</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8803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37B7FA1-D256-4934-A4FE-C370E48206ED}"/>
              </a:ext>
            </a:extLst>
          </p:cNvPr>
          <p:cNvSpPr/>
          <p:nvPr/>
        </p:nvSpPr>
        <p:spPr>
          <a:xfrm>
            <a:off x="0" y="6286017"/>
            <a:ext cx="12192000" cy="5719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lumMod val="50000"/>
                </a:schemeClr>
              </a:solidFill>
              <a:latin typeface="Times New Roman" panose="02020603050405020304" pitchFamily="18" charset="0"/>
              <a:cs typeface="Times New Roman" pitchFamily="18" charset="0"/>
            </a:endParaRPr>
          </a:p>
        </p:txBody>
      </p:sp>
      <p:sp>
        <p:nvSpPr>
          <p:cNvPr id="4" name="Rectangle 3">
            <a:extLst>
              <a:ext uri="{FF2B5EF4-FFF2-40B4-BE49-F238E27FC236}">
                <a16:creationId xmlns="" xmlns:a16="http://schemas.microsoft.com/office/drawing/2014/main" id="{19D45524-5BF3-4059-B404-B7A07C3B6541}"/>
              </a:ext>
            </a:extLst>
          </p:cNvPr>
          <p:cNvSpPr/>
          <p:nvPr/>
        </p:nvSpPr>
        <p:spPr>
          <a:xfrm>
            <a:off x="-12574" y="121872"/>
            <a:ext cx="12192000" cy="982407"/>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0BB6D126-C58A-4146-A821-5ED4FACC05C0}"/>
              </a:ext>
            </a:extLst>
          </p:cNvPr>
          <p:cNvPicPr>
            <a:picLocks noChangeAspect="1"/>
          </p:cNvPicPr>
          <p:nvPr/>
        </p:nvPicPr>
        <p:blipFill>
          <a:blip r:embed="rId3"/>
          <a:stretch>
            <a:fillRect/>
          </a:stretch>
        </p:blipFill>
        <p:spPr>
          <a:xfrm>
            <a:off x="11078560" y="121872"/>
            <a:ext cx="981092" cy="1043761"/>
          </a:xfrm>
          <a:prstGeom prst="rect">
            <a:avLst/>
          </a:prstGeom>
        </p:spPr>
      </p:pic>
      <p:sp>
        <p:nvSpPr>
          <p:cNvPr id="6" name="Date Placeholder 4">
            <a:extLst>
              <a:ext uri="{FF2B5EF4-FFF2-40B4-BE49-F238E27FC236}">
                <a16:creationId xmlns="" xmlns:a16="http://schemas.microsoft.com/office/drawing/2014/main" id="{97F2BB6D-DF3A-4ABF-BE5A-B25A731DACD1}"/>
              </a:ext>
            </a:extLst>
          </p:cNvPr>
          <p:cNvSpPr>
            <a:spLocks noGrp="1"/>
          </p:cNvSpPr>
          <p:nvPr>
            <p:ph type="dt" sz="half" idx="10"/>
          </p:nvPr>
        </p:nvSpPr>
        <p:spPr>
          <a:xfrm>
            <a:off x="-12574" y="6389445"/>
            <a:ext cx="2743200" cy="365125"/>
          </a:xfrm>
        </p:spPr>
        <p:txBody>
          <a:bodyPr/>
          <a:lstStyle/>
          <a:p>
            <a:fld id="{55A1A8F2-B5BC-4FA4-BBA0-4FB3E9B1F808}" type="datetime3">
              <a:rPr lang="en-US" smtClean="0">
                <a:solidFill>
                  <a:schemeClr val="tx1"/>
                </a:solidFill>
                <a:latin typeface="Times New Roman" panose="02020603050405020304" pitchFamily="18" charset="0"/>
                <a:cs typeface="Times New Roman" panose="02020603050405020304" pitchFamily="18" charset="0"/>
              </a:rPr>
              <a:t>14 February 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5">
            <a:extLst>
              <a:ext uri="{FF2B5EF4-FFF2-40B4-BE49-F238E27FC236}">
                <a16:creationId xmlns="" xmlns:a16="http://schemas.microsoft.com/office/drawing/2014/main" id="{9EB30C41-30CB-4FC4-B1CB-840E74991721}"/>
              </a:ext>
            </a:extLst>
          </p:cNvPr>
          <p:cNvSpPr>
            <a:spLocks noGrp="1"/>
          </p:cNvSpPr>
          <p:nvPr>
            <p:ph type="sldNum" sz="quarter" idx="12"/>
          </p:nvPr>
        </p:nvSpPr>
        <p:spPr>
          <a:xfrm>
            <a:off x="9316452" y="6389445"/>
            <a:ext cx="2743200" cy="365125"/>
          </a:xfrm>
        </p:spPr>
        <p:txBody>
          <a:bodyPr/>
          <a:lstStyle/>
          <a:p>
            <a:fld id="{DA2EF9D7-CF23-413F-9DAC-504C10FDEFEA}" type="slidenum">
              <a:rPr lang="en-US" smtClean="0">
                <a:solidFill>
                  <a:schemeClr val="tx1"/>
                </a:solidFill>
              </a:rPr>
              <a:t>4</a:t>
            </a:fld>
            <a:endParaRPr lang="en-US" dirty="0">
              <a:solidFill>
                <a:schemeClr val="tx1"/>
              </a:solidFill>
            </a:endParaRPr>
          </a:p>
        </p:txBody>
      </p:sp>
      <p:sp>
        <p:nvSpPr>
          <p:cNvPr id="14" name="Rectangle 13">
            <a:extLst>
              <a:ext uri="{FF2B5EF4-FFF2-40B4-BE49-F238E27FC236}">
                <a16:creationId xmlns="" xmlns:a16="http://schemas.microsoft.com/office/drawing/2014/main" id="{38FF4A26-E5DA-4EEC-9D98-373F1E0E7F50}"/>
              </a:ext>
            </a:extLst>
          </p:cNvPr>
          <p:cNvSpPr/>
          <p:nvPr/>
        </p:nvSpPr>
        <p:spPr>
          <a:xfrm>
            <a:off x="308169" y="217058"/>
            <a:ext cx="2379177" cy="707886"/>
          </a:xfrm>
          <a:prstGeom prst="rect">
            <a:avLst/>
          </a:prstGeom>
          <a:noFill/>
        </p:spPr>
        <p:txBody>
          <a:bodyPr wrap="none" lIns="91440" tIns="45720" rIns="91440" bIns="45720">
            <a:spAutoFit/>
          </a:bodyPr>
          <a:lstStyle/>
          <a:p>
            <a:pPr algn="ctr"/>
            <a:r>
              <a:rPr lang="en-US" sz="4000" dirty="0" smtClean="0">
                <a:solidFill>
                  <a:schemeClr val="bg1"/>
                </a:solidFill>
                <a:latin typeface="Times New Roman" panose="02020603050405020304" pitchFamily="18" charset="0"/>
                <a:cs typeface="Times New Roman" panose="02020603050405020304" pitchFamily="18" charset="0"/>
              </a:rPr>
              <a:t>Objectives</a:t>
            </a:r>
            <a:endParaRPr lang="en-US" sz="4000" dirty="0">
              <a:solidFill>
                <a:schemeClr val="bg1"/>
              </a:solidFill>
              <a:latin typeface="Times New Roman" panose="02020603050405020304" pitchFamily="18" charset="0"/>
              <a:cs typeface="Times New Roman" panose="02020603050405020304" pitchFamily="18" charset="0"/>
            </a:endParaRPr>
          </a:p>
        </p:txBody>
      </p:sp>
      <p:graphicFrame>
        <p:nvGraphicFramePr>
          <p:cNvPr id="2" name="Diagram 1"/>
          <p:cNvGraphicFramePr/>
          <p:nvPr>
            <p:extLst>
              <p:ext uri="{D42A27DB-BD31-4B8C-83A1-F6EECF244321}">
                <p14:modId xmlns:p14="http://schemas.microsoft.com/office/powerpoint/2010/main" val="4045668489"/>
              </p:ext>
            </p:extLst>
          </p:nvPr>
        </p:nvGraphicFramePr>
        <p:xfrm>
          <a:off x="-1158986" y="1364776"/>
          <a:ext cx="12664049" cy="43263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p:cNvSpPr txBox="1"/>
          <p:nvPr/>
        </p:nvSpPr>
        <p:spPr>
          <a:xfrm>
            <a:off x="1082259" y="1665027"/>
            <a:ext cx="415498"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1</a:t>
            </a:r>
          </a:p>
        </p:txBody>
      </p:sp>
      <p:sp>
        <p:nvSpPr>
          <p:cNvPr id="10" name="TextBox 9"/>
          <p:cNvSpPr txBox="1"/>
          <p:nvPr/>
        </p:nvSpPr>
        <p:spPr>
          <a:xfrm>
            <a:off x="1072697" y="3162086"/>
            <a:ext cx="415498" cy="646331"/>
          </a:xfrm>
          <a:prstGeom prst="rect">
            <a:avLst/>
          </a:prstGeom>
          <a:noFill/>
        </p:spPr>
        <p:txBody>
          <a:bodyPr wrap="none" rtlCol="0">
            <a:spAutoFit/>
          </a:bodyPr>
          <a:lstStyle/>
          <a:p>
            <a:r>
              <a:rPr lang="en-US" sz="3600" dirty="0" smtClean="0">
                <a:latin typeface="Times New Roman" panose="02020603050405020304" pitchFamily="18" charset="0"/>
                <a:cs typeface="Times New Roman" panose="02020603050405020304" pitchFamily="18" charset="0"/>
              </a:rPr>
              <a:t>2</a:t>
            </a:r>
            <a:endParaRPr lang="en-US" sz="36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082259" y="4755772"/>
            <a:ext cx="415498" cy="646331"/>
          </a:xfrm>
          <a:prstGeom prst="rect">
            <a:avLst/>
          </a:prstGeom>
          <a:noFill/>
        </p:spPr>
        <p:txBody>
          <a:bodyPr wrap="none" rtlCol="0">
            <a:spAutoFit/>
          </a:bodyPr>
          <a:lstStyle/>
          <a:p>
            <a:r>
              <a:rPr lang="en-US" sz="3600" dirty="0" smtClean="0">
                <a:latin typeface="Times New Roman" panose="02020603050405020304" pitchFamily="18" charset="0"/>
                <a:cs typeface="Times New Roman" panose="02020603050405020304" pitchFamily="18" charset="0"/>
              </a:rPr>
              <a:t>3</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273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37B7FA1-D256-4934-A4FE-C370E48206ED}"/>
              </a:ext>
            </a:extLst>
          </p:cNvPr>
          <p:cNvSpPr/>
          <p:nvPr/>
        </p:nvSpPr>
        <p:spPr>
          <a:xfrm>
            <a:off x="0" y="6286017"/>
            <a:ext cx="12192000" cy="5719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lumMod val="50000"/>
                </a:schemeClr>
              </a:solidFill>
              <a:latin typeface="Times New Roman" panose="02020603050405020304" pitchFamily="18" charset="0"/>
              <a:cs typeface="Times New Roman" pitchFamily="18" charset="0"/>
            </a:endParaRPr>
          </a:p>
        </p:txBody>
      </p:sp>
      <p:sp>
        <p:nvSpPr>
          <p:cNvPr id="4" name="Rectangle 3">
            <a:extLst>
              <a:ext uri="{FF2B5EF4-FFF2-40B4-BE49-F238E27FC236}">
                <a16:creationId xmlns:a16="http://schemas.microsoft.com/office/drawing/2014/main" xmlns="" id="{19D45524-5BF3-4059-B404-B7A07C3B6541}"/>
              </a:ext>
            </a:extLst>
          </p:cNvPr>
          <p:cNvSpPr/>
          <p:nvPr/>
        </p:nvSpPr>
        <p:spPr>
          <a:xfrm>
            <a:off x="-12574" y="363466"/>
            <a:ext cx="12192000" cy="982407"/>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0BB6D126-C58A-4146-A821-5ED4FACC05C0}"/>
              </a:ext>
            </a:extLst>
          </p:cNvPr>
          <p:cNvPicPr>
            <a:picLocks noChangeAspect="1"/>
          </p:cNvPicPr>
          <p:nvPr/>
        </p:nvPicPr>
        <p:blipFill>
          <a:blip r:embed="rId3"/>
          <a:stretch>
            <a:fillRect/>
          </a:stretch>
        </p:blipFill>
        <p:spPr>
          <a:xfrm>
            <a:off x="11210908" y="363466"/>
            <a:ext cx="981092" cy="1043761"/>
          </a:xfrm>
          <a:prstGeom prst="rect">
            <a:avLst/>
          </a:prstGeom>
        </p:spPr>
      </p:pic>
      <p:sp>
        <p:nvSpPr>
          <p:cNvPr id="6" name="Date Placeholder 4">
            <a:extLst>
              <a:ext uri="{FF2B5EF4-FFF2-40B4-BE49-F238E27FC236}">
                <a16:creationId xmlns:a16="http://schemas.microsoft.com/office/drawing/2014/main" xmlns="" id="{97F2BB6D-DF3A-4ABF-BE5A-B25A731DACD1}"/>
              </a:ext>
            </a:extLst>
          </p:cNvPr>
          <p:cNvSpPr>
            <a:spLocks noGrp="1"/>
          </p:cNvSpPr>
          <p:nvPr>
            <p:ph type="dt" sz="half" idx="10"/>
          </p:nvPr>
        </p:nvSpPr>
        <p:spPr>
          <a:xfrm>
            <a:off x="-12574" y="6389445"/>
            <a:ext cx="2743200" cy="365125"/>
          </a:xfrm>
        </p:spPr>
        <p:txBody>
          <a:bodyPr/>
          <a:lstStyle/>
          <a:p>
            <a:fld id="{55A1A8F2-B5BC-4FA4-BBA0-4FB3E9B1F808}" type="datetime3">
              <a:rPr lang="en-US" smtClean="0">
                <a:solidFill>
                  <a:schemeClr val="tx1"/>
                </a:solidFill>
                <a:latin typeface="Times New Roman" panose="02020603050405020304" pitchFamily="18" charset="0"/>
                <a:cs typeface="Times New Roman" panose="02020603050405020304" pitchFamily="18" charset="0"/>
              </a:rPr>
              <a:t>14 February 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5">
            <a:extLst>
              <a:ext uri="{FF2B5EF4-FFF2-40B4-BE49-F238E27FC236}">
                <a16:creationId xmlns:a16="http://schemas.microsoft.com/office/drawing/2014/main" xmlns="" id="{9EB30C41-30CB-4FC4-B1CB-840E74991721}"/>
              </a:ext>
            </a:extLst>
          </p:cNvPr>
          <p:cNvSpPr>
            <a:spLocks noGrp="1"/>
          </p:cNvSpPr>
          <p:nvPr>
            <p:ph type="sldNum" sz="quarter" idx="12"/>
          </p:nvPr>
        </p:nvSpPr>
        <p:spPr>
          <a:xfrm>
            <a:off x="9316452" y="6389445"/>
            <a:ext cx="2743200" cy="365125"/>
          </a:xfrm>
        </p:spPr>
        <p:txBody>
          <a:bodyPr/>
          <a:lstStyle/>
          <a:p>
            <a:fld id="{DA2EF9D7-CF23-413F-9DAC-504C10FDEFEA}" type="slidenum">
              <a:rPr lang="en-US" smtClean="0">
                <a:solidFill>
                  <a:schemeClr val="tx1"/>
                </a:solidFill>
              </a:rPr>
              <a:t>5</a:t>
            </a:fld>
            <a:endParaRPr lang="en-US" dirty="0">
              <a:solidFill>
                <a:schemeClr val="tx1"/>
              </a:solidFill>
            </a:endParaRPr>
          </a:p>
        </p:txBody>
      </p:sp>
      <p:sp>
        <p:nvSpPr>
          <p:cNvPr id="14" name="Rectangle 13">
            <a:extLst>
              <a:ext uri="{FF2B5EF4-FFF2-40B4-BE49-F238E27FC236}">
                <a16:creationId xmlns:a16="http://schemas.microsoft.com/office/drawing/2014/main" xmlns="" id="{38FF4A26-E5DA-4EEC-9D98-373F1E0E7F50}"/>
              </a:ext>
            </a:extLst>
          </p:cNvPr>
          <p:cNvSpPr/>
          <p:nvPr/>
        </p:nvSpPr>
        <p:spPr>
          <a:xfrm>
            <a:off x="-89268" y="512394"/>
            <a:ext cx="8706230" cy="1323439"/>
          </a:xfrm>
          <a:prstGeom prst="rect">
            <a:avLst/>
          </a:prstGeom>
          <a:noFill/>
        </p:spPr>
        <p:txBody>
          <a:bodyPr wrap="none" lIns="91440" tIns="45720" rIns="91440" bIns="45720">
            <a:spAutoFit/>
          </a:bodyPr>
          <a:lstStyle/>
          <a:p>
            <a:pPr algn="ctr"/>
            <a:r>
              <a:rPr lang="en-US" sz="4000" dirty="0" smtClean="0">
                <a:solidFill>
                  <a:schemeClr val="bg1"/>
                </a:solidFill>
                <a:latin typeface="Times New Roman" panose="02020603050405020304" pitchFamily="18" charset="0"/>
                <a:cs typeface="Times New Roman" panose="02020603050405020304" pitchFamily="18" charset="0"/>
              </a:rPr>
              <a:t> Background Study: Hyperspectral Image</a:t>
            </a:r>
          </a:p>
          <a:p>
            <a:pPr algn="ctr"/>
            <a:endParaRPr lang="en-US" sz="40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p:cNvSpPr txBox="1"/>
              <p:nvPr/>
            </p:nvSpPr>
            <p:spPr>
              <a:xfrm>
                <a:off x="386366" y="1600475"/>
                <a:ext cx="6983425" cy="3046988"/>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Hyperspectral Image is the acquisition </a:t>
                </a:r>
                <a:r>
                  <a:rPr lang="en-GB" sz="2400" dirty="0" smtClean="0">
                    <a:latin typeface="Times New Roman" panose="02020603050405020304" pitchFamily="18" charset="0"/>
                    <a:cs typeface="Times New Roman" panose="02020603050405020304" pitchFamily="18" charset="0"/>
                  </a:rPr>
                  <a:t>of </a:t>
                </a:r>
                <a:r>
                  <a:rPr lang="en-GB" sz="2400" dirty="0">
                    <a:latin typeface="Times New Roman" panose="02020603050405020304" pitchFamily="18" charset="0"/>
                    <a:cs typeface="Times New Roman" panose="02020603050405020304" pitchFamily="18" charset="0"/>
                  </a:rPr>
                  <a:t>hundreds of images at different set of wavelengths. </a:t>
                </a:r>
                <a:r>
                  <a:rPr lang="en-US" sz="2400" dirty="0" smtClean="0">
                    <a:latin typeface="Times New Roman" panose="02020603050405020304" pitchFamily="18" charset="0"/>
                    <a:cs typeface="Times New Roman" panose="02020603050405020304" pitchFamily="18" charset="0"/>
                  </a:rPr>
                  <a:t> Hyperspectral Image can be represented as :</a:t>
                </a:r>
              </a:p>
              <a:p>
                <a:pPr algn="just"/>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𝐻𝑆𝐼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r>
                        <m:rPr>
                          <m:sty m:val="p"/>
                        </m:rPr>
                        <a:rPr lang="el-GR" sz="2400" b="0" i="1" smtClean="0">
                          <a:latin typeface="Cambria Math" panose="02040503050406030204" pitchFamily="18" charset="0"/>
                          <a:cs typeface="Times New Roman" panose="02020603050405020304" pitchFamily="18" charset="0"/>
                        </a:rPr>
                        <m:t>λ</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Where,    x,y = spatial dimension</a:t>
                </a:r>
              </a:p>
              <a:p>
                <a:pPr algn="just"/>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l-GR" sz="2400" dirty="0">
                    <a:latin typeface="Times New Roman" panose="02020603050405020304" pitchFamily="18" charset="0"/>
                    <a:cs typeface="Times New Roman" panose="02020603050405020304" pitchFamily="18" charset="0"/>
                  </a:rPr>
                  <a:t>λ</a:t>
                </a:r>
                <a:r>
                  <a:rPr lang="en-US" sz="2400" dirty="0" smtClean="0">
                    <a:latin typeface="Times New Roman" panose="02020603050405020304" pitchFamily="18" charset="0"/>
                    <a:cs typeface="Times New Roman" panose="02020603050405020304" pitchFamily="18" charset="0"/>
                  </a:rPr>
                  <a:t> = number of spectral bands</a:t>
                </a:r>
              </a:p>
              <a:p>
                <a:pPr algn="just"/>
                <a:r>
                  <a:rPr lang="en-US" sz="2400" dirty="0" smtClean="0">
                    <a:latin typeface="Times New Roman" panose="02020603050405020304" pitchFamily="18" charset="0"/>
                    <a:cs typeface="Times New Roman" panose="02020603050405020304" pitchFamily="18" charset="0"/>
                  </a:rPr>
                  <a:t>That’s why Hyperspectral images are also known as Hypercube. </a:t>
                </a:r>
                <a:endParaRPr lang="en-US" sz="2400" dirty="0">
                  <a:latin typeface="Times New Roman" panose="02020603050405020304" pitchFamily="18" charset="0"/>
                  <a:cs typeface="Times New Roman" panose="02020603050405020304"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86366" y="1600475"/>
                <a:ext cx="6983425" cy="3046988"/>
              </a:xfrm>
              <a:prstGeom prst="rect">
                <a:avLst/>
              </a:prstGeom>
              <a:blipFill rotWithShape="0">
                <a:blip r:embed="rId4"/>
                <a:stretch>
                  <a:fillRect l="-1309" t="-1603" r="-1309" b="-3808"/>
                </a:stretch>
              </a:blipFill>
            </p:spPr>
            <p:txBody>
              <a:bodyPr/>
              <a:lstStyle/>
              <a:p>
                <a:r>
                  <a:rPr lang="en-US">
                    <a:noFill/>
                  </a:rPr>
                  <a:t> </a:t>
                </a:r>
              </a:p>
            </p:txBody>
          </p:sp>
        </mc:Fallback>
      </mc:AlternateContent>
      <p:sp>
        <p:nvSpPr>
          <p:cNvPr id="13" name="Rectangle 12"/>
          <p:cNvSpPr/>
          <p:nvPr/>
        </p:nvSpPr>
        <p:spPr>
          <a:xfrm>
            <a:off x="386366" y="1622738"/>
            <a:ext cx="10084158" cy="36833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p:nvPicPr>
        <p:blipFill>
          <a:blip r:embed="rId5"/>
          <a:stretch>
            <a:fillRect/>
          </a:stretch>
        </p:blipFill>
        <p:spPr>
          <a:xfrm>
            <a:off x="7574590" y="1704526"/>
            <a:ext cx="3938307" cy="3644705"/>
          </a:xfrm>
          <a:prstGeom prst="rect">
            <a:avLst/>
          </a:prstGeom>
        </p:spPr>
      </p:pic>
      <p:sp>
        <p:nvSpPr>
          <p:cNvPr id="19" name="TextBox 18"/>
          <p:cNvSpPr txBox="1"/>
          <p:nvPr/>
        </p:nvSpPr>
        <p:spPr>
          <a:xfrm>
            <a:off x="7894845" y="5519376"/>
            <a:ext cx="3013133"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Fig 1. Hyperspectral data cube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7131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37B7FA1-D256-4934-A4FE-C370E48206ED}"/>
              </a:ext>
            </a:extLst>
          </p:cNvPr>
          <p:cNvSpPr/>
          <p:nvPr/>
        </p:nvSpPr>
        <p:spPr>
          <a:xfrm>
            <a:off x="0" y="6286017"/>
            <a:ext cx="12192000" cy="5719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lumMod val="50000"/>
                </a:schemeClr>
              </a:solidFill>
              <a:latin typeface="Times New Roman" panose="02020603050405020304" pitchFamily="18" charset="0"/>
              <a:cs typeface="Times New Roman" pitchFamily="18" charset="0"/>
            </a:endParaRPr>
          </a:p>
        </p:txBody>
      </p:sp>
      <p:sp>
        <p:nvSpPr>
          <p:cNvPr id="4" name="Rectangle 3">
            <a:extLst>
              <a:ext uri="{FF2B5EF4-FFF2-40B4-BE49-F238E27FC236}">
                <a16:creationId xmlns="" xmlns:a16="http://schemas.microsoft.com/office/drawing/2014/main" id="{19D45524-5BF3-4059-B404-B7A07C3B6541}"/>
              </a:ext>
            </a:extLst>
          </p:cNvPr>
          <p:cNvSpPr/>
          <p:nvPr/>
        </p:nvSpPr>
        <p:spPr>
          <a:xfrm>
            <a:off x="-12574" y="297441"/>
            <a:ext cx="12192000" cy="982407"/>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0BB6D126-C58A-4146-A821-5ED4FACC05C0}"/>
              </a:ext>
            </a:extLst>
          </p:cNvPr>
          <p:cNvPicPr>
            <a:picLocks noChangeAspect="1"/>
          </p:cNvPicPr>
          <p:nvPr/>
        </p:nvPicPr>
        <p:blipFill>
          <a:blip r:embed="rId3"/>
          <a:stretch>
            <a:fillRect/>
          </a:stretch>
        </p:blipFill>
        <p:spPr>
          <a:xfrm>
            <a:off x="11210908" y="363466"/>
            <a:ext cx="981092" cy="1043761"/>
          </a:xfrm>
          <a:prstGeom prst="rect">
            <a:avLst/>
          </a:prstGeom>
        </p:spPr>
      </p:pic>
      <p:sp>
        <p:nvSpPr>
          <p:cNvPr id="6" name="Date Placeholder 4">
            <a:extLst>
              <a:ext uri="{FF2B5EF4-FFF2-40B4-BE49-F238E27FC236}">
                <a16:creationId xmlns="" xmlns:a16="http://schemas.microsoft.com/office/drawing/2014/main" id="{97F2BB6D-DF3A-4ABF-BE5A-B25A731DACD1}"/>
              </a:ext>
            </a:extLst>
          </p:cNvPr>
          <p:cNvSpPr>
            <a:spLocks noGrp="1"/>
          </p:cNvSpPr>
          <p:nvPr>
            <p:ph type="dt" sz="half" idx="10"/>
          </p:nvPr>
        </p:nvSpPr>
        <p:spPr>
          <a:xfrm>
            <a:off x="-12574" y="6389445"/>
            <a:ext cx="2743200" cy="365125"/>
          </a:xfrm>
        </p:spPr>
        <p:txBody>
          <a:bodyPr/>
          <a:lstStyle/>
          <a:p>
            <a:fld id="{55A1A8F2-B5BC-4FA4-BBA0-4FB3E9B1F808}" type="datetime3">
              <a:rPr lang="en-US" smtClean="0">
                <a:solidFill>
                  <a:schemeClr val="tx1"/>
                </a:solidFill>
                <a:latin typeface="Times New Roman" panose="02020603050405020304" pitchFamily="18" charset="0"/>
                <a:cs typeface="Times New Roman" panose="02020603050405020304" pitchFamily="18" charset="0"/>
              </a:rPr>
              <a:t>14 February 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5">
            <a:extLst>
              <a:ext uri="{FF2B5EF4-FFF2-40B4-BE49-F238E27FC236}">
                <a16:creationId xmlns="" xmlns:a16="http://schemas.microsoft.com/office/drawing/2014/main" id="{9EB30C41-30CB-4FC4-B1CB-840E74991721}"/>
              </a:ext>
            </a:extLst>
          </p:cNvPr>
          <p:cNvSpPr>
            <a:spLocks noGrp="1"/>
          </p:cNvSpPr>
          <p:nvPr>
            <p:ph type="sldNum" sz="quarter" idx="12"/>
          </p:nvPr>
        </p:nvSpPr>
        <p:spPr>
          <a:xfrm>
            <a:off x="9316452" y="6389445"/>
            <a:ext cx="2743200" cy="365125"/>
          </a:xfrm>
        </p:spPr>
        <p:txBody>
          <a:bodyPr/>
          <a:lstStyle/>
          <a:p>
            <a:fld id="{DA2EF9D7-CF23-413F-9DAC-504C10FDEFEA}" type="slidenum">
              <a:rPr lang="en-US" smtClean="0">
                <a:solidFill>
                  <a:schemeClr val="tx1"/>
                </a:solidFill>
              </a:rPr>
              <a:t>6</a:t>
            </a:fld>
            <a:endParaRPr lang="en-US" dirty="0">
              <a:solidFill>
                <a:schemeClr val="tx1"/>
              </a:solidFill>
            </a:endParaRPr>
          </a:p>
        </p:txBody>
      </p:sp>
      <p:sp>
        <p:nvSpPr>
          <p:cNvPr id="14" name="Rectangle 13">
            <a:extLst>
              <a:ext uri="{FF2B5EF4-FFF2-40B4-BE49-F238E27FC236}">
                <a16:creationId xmlns="" xmlns:a16="http://schemas.microsoft.com/office/drawing/2014/main" id="{38FF4A26-E5DA-4EEC-9D98-373F1E0E7F50}"/>
              </a:ext>
            </a:extLst>
          </p:cNvPr>
          <p:cNvSpPr/>
          <p:nvPr/>
        </p:nvSpPr>
        <p:spPr>
          <a:xfrm>
            <a:off x="-909354" y="434701"/>
            <a:ext cx="10744421" cy="707886"/>
          </a:xfrm>
          <a:prstGeom prst="rect">
            <a:avLst/>
          </a:prstGeom>
          <a:noFill/>
        </p:spPr>
        <p:txBody>
          <a:bodyPr wrap="square" lIns="91440" tIns="45720" rIns="91440" bIns="45720">
            <a:spAutoFit/>
          </a:bodyPr>
          <a:lstStyle/>
          <a:p>
            <a:pPr algn="ctr"/>
            <a:r>
              <a:rPr lang="en-US" sz="4000" dirty="0" smtClean="0">
                <a:solidFill>
                  <a:schemeClr val="bg1"/>
                </a:solidFill>
                <a:latin typeface="Times New Roman" panose="02020603050405020304" pitchFamily="18" charset="0"/>
                <a:cs typeface="Times New Roman" panose="02020603050405020304" pitchFamily="18" charset="0"/>
              </a:rPr>
              <a:t>Background Study: Stacked Autoencoders</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435341" y="1342717"/>
            <a:ext cx="11317655" cy="3785652"/>
          </a:xfrm>
          <a:prstGeom prst="rect">
            <a:avLst/>
          </a:prstGeom>
          <a:noFill/>
        </p:spPr>
        <p:txBody>
          <a:bodyPr wrap="square" rtlCol="0">
            <a:spAutoFit/>
          </a:bodyPr>
          <a:lstStyle/>
          <a:p>
            <a:pPr marL="342900" indent="-342900">
              <a:buFont typeface="Arial" panose="020B0604020202020204" pitchFamily="34" charset="0"/>
              <a:buChar char="•"/>
            </a:pPr>
            <a:r>
              <a:rPr lang="en-GB" sz="2600" dirty="0" smtClean="0">
                <a:latin typeface="Times New Roman" panose="02020603050405020304" pitchFamily="18" charset="0"/>
                <a:cs typeface="Times New Roman" panose="02020603050405020304" pitchFamily="18" charset="0"/>
              </a:rPr>
              <a:t>Unsupervised</a:t>
            </a:r>
            <a:r>
              <a:rPr lang="en-GB" sz="2600" dirty="0">
                <a:latin typeface="Times New Roman" panose="02020603050405020304" pitchFamily="18" charset="0"/>
                <a:cs typeface="Times New Roman" panose="02020603050405020304" pitchFamily="18" charset="0"/>
              </a:rPr>
              <a:t> artificial neural </a:t>
            </a:r>
            <a:r>
              <a:rPr lang="en-GB" sz="2600" dirty="0" smtClean="0">
                <a:latin typeface="Times New Roman" panose="02020603050405020304" pitchFamily="18" charset="0"/>
                <a:cs typeface="Times New Roman" panose="02020603050405020304" pitchFamily="18" charset="0"/>
              </a:rPr>
              <a:t>networks.</a:t>
            </a:r>
          </a:p>
          <a:p>
            <a:pPr marL="342900" indent="-342900">
              <a:buFont typeface="Arial" panose="020B0604020202020204" pitchFamily="34" charset="0"/>
              <a:buChar char="•"/>
            </a:pPr>
            <a:r>
              <a:rPr lang="en-GB" sz="2600" dirty="0" smtClean="0">
                <a:latin typeface="Times New Roman" panose="02020603050405020304" pitchFamily="18" charset="0"/>
                <a:cs typeface="Times New Roman" panose="02020603050405020304" pitchFamily="18" charset="0"/>
              </a:rPr>
              <a:t>Follows the working property of encoder-decoder.</a:t>
            </a:r>
          </a:p>
          <a:p>
            <a:pPr marL="342900" indent="-342900">
              <a:buFont typeface="Arial" panose="020B0604020202020204" pitchFamily="34" charset="0"/>
              <a:buChar char="•"/>
            </a:pPr>
            <a:r>
              <a:rPr lang="en-GB" sz="2600" dirty="0" smtClean="0">
                <a:latin typeface="Times New Roman" panose="02020603050405020304" pitchFamily="18" charset="0"/>
                <a:cs typeface="Times New Roman" panose="02020603050405020304" pitchFamily="18" charset="0"/>
              </a:rPr>
              <a:t>Constructed by stacking multiple single layer autoencoders.</a:t>
            </a:r>
          </a:p>
          <a:p>
            <a:pPr marL="342900" indent="-342900">
              <a:buFont typeface="Arial" panose="020B0604020202020204" pitchFamily="34" charset="0"/>
              <a:buChar char="•"/>
            </a:pPr>
            <a:r>
              <a:rPr lang="en-GB" sz="2600" dirty="0">
                <a:latin typeface="Times New Roman" panose="02020603050405020304" pitchFamily="18" charset="0"/>
                <a:cs typeface="Times New Roman" panose="02020603050405020304" pitchFamily="18" charset="0"/>
              </a:rPr>
              <a:t>The hidden layer in one autoencoder becomes the input to the next one</a:t>
            </a:r>
            <a:r>
              <a:rPr lang="en-GB" sz="26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GB" sz="28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sz="28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b="1"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21" name="Picture 20" descr="C:\Users\User\Desktop\recent 3\Stacked-autoencoders-architecture.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1061" y="3235543"/>
            <a:ext cx="6796585" cy="2673938"/>
          </a:xfrm>
          <a:prstGeom prst="rect">
            <a:avLst/>
          </a:prstGeom>
          <a:noFill/>
          <a:ln>
            <a:noFill/>
          </a:ln>
        </p:spPr>
      </p:pic>
      <p:sp>
        <p:nvSpPr>
          <p:cNvPr id="8" name="TextBox 7"/>
          <p:cNvSpPr txBox="1"/>
          <p:nvPr/>
        </p:nvSpPr>
        <p:spPr>
          <a:xfrm>
            <a:off x="3313459" y="5835472"/>
            <a:ext cx="4289957" cy="646331"/>
          </a:xfrm>
          <a:prstGeom prst="rect">
            <a:avLst/>
          </a:prstGeom>
          <a:noFill/>
        </p:spPr>
        <p:txBody>
          <a:bodyPr wrap="none" rtlCol="0">
            <a:spAutoFit/>
          </a:bodyPr>
          <a:lstStyle/>
          <a:p>
            <a:r>
              <a:rPr lang="en-US" dirty="0"/>
              <a:t>Fig. </a:t>
            </a:r>
            <a:r>
              <a:rPr lang="en-US" dirty="0" smtClean="0"/>
              <a:t>2: </a:t>
            </a:r>
            <a:r>
              <a:rPr lang="en-US" dirty="0">
                <a:latin typeface="Times New Roman" panose="02020603050405020304" pitchFamily="18" charset="0"/>
                <a:cs typeface="Times New Roman" panose="02020603050405020304" pitchFamily="18" charset="0"/>
              </a:rPr>
              <a:t>Architecture of Stacked autoencoder </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66637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37B7FA1-D256-4934-A4FE-C370E48206ED}"/>
              </a:ext>
            </a:extLst>
          </p:cNvPr>
          <p:cNvSpPr/>
          <p:nvPr/>
        </p:nvSpPr>
        <p:spPr>
          <a:xfrm>
            <a:off x="0" y="6286017"/>
            <a:ext cx="12192000" cy="5719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lumMod val="50000"/>
                </a:schemeClr>
              </a:solidFill>
              <a:latin typeface="Times New Roman" panose="02020603050405020304" pitchFamily="18" charset="0"/>
              <a:cs typeface="Times New Roman" pitchFamily="18" charset="0"/>
            </a:endParaRPr>
          </a:p>
        </p:txBody>
      </p:sp>
      <p:sp>
        <p:nvSpPr>
          <p:cNvPr id="4" name="Rectangle 3">
            <a:extLst>
              <a:ext uri="{FF2B5EF4-FFF2-40B4-BE49-F238E27FC236}">
                <a16:creationId xmlns="" xmlns:a16="http://schemas.microsoft.com/office/drawing/2014/main" id="{19D45524-5BF3-4059-B404-B7A07C3B6541}"/>
              </a:ext>
            </a:extLst>
          </p:cNvPr>
          <p:cNvSpPr/>
          <p:nvPr/>
        </p:nvSpPr>
        <p:spPr>
          <a:xfrm>
            <a:off x="-12574" y="363466"/>
            <a:ext cx="12192000" cy="982407"/>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0BB6D126-C58A-4146-A821-5ED4FACC05C0}"/>
              </a:ext>
            </a:extLst>
          </p:cNvPr>
          <p:cNvPicPr>
            <a:picLocks noChangeAspect="1"/>
          </p:cNvPicPr>
          <p:nvPr/>
        </p:nvPicPr>
        <p:blipFill>
          <a:blip r:embed="rId3"/>
          <a:stretch>
            <a:fillRect/>
          </a:stretch>
        </p:blipFill>
        <p:spPr>
          <a:xfrm>
            <a:off x="11210908" y="363466"/>
            <a:ext cx="981092" cy="1043761"/>
          </a:xfrm>
          <a:prstGeom prst="rect">
            <a:avLst/>
          </a:prstGeom>
        </p:spPr>
      </p:pic>
      <p:sp>
        <p:nvSpPr>
          <p:cNvPr id="6" name="Date Placeholder 4">
            <a:extLst>
              <a:ext uri="{FF2B5EF4-FFF2-40B4-BE49-F238E27FC236}">
                <a16:creationId xmlns="" xmlns:a16="http://schemas.microsoft.com/office/drawing/2014/main" id="{97F2BB6D-DF3A-4ABF-BE5A-B25A731DACD1}"/>
              </a:ext>
            </a:extLst>
          </p:cNvPr>
          <p:cNvSpPr>
            <a:spLocks noGrp="1"/>
          </p:cNvSpPr>
          <p:nvPr>
            <p:ph type="dt" sz="half" idx="10"/>
          </p:nvPr>
        </p:nvSpPr>
        <p:spPr>
          <a:xfrm>
            <a:off x="-12574" y="6389445"/>
            <a:ext cx="2743200" cy="365125"/>
          </a:xfrm>
        </p:spPr>
        <p:txBody>
          <a:bodyPr/>
          <a:lstStyle/>
          <a:p>
            <a:fld id="{55A1A8F2-B5BC-4FA4-BBA0-4FB3E9B1F808}" type="datetime3">
              <a:rPr lang="en-US" smtClean="0">
                <a:solidFill>
                  <a:schemeClr val="tx1"/>
                </a:solidFill>
                <a:latin typeface="Times New Roman" panose="02020603050405020304" pitchFamily="18" charset="0"/>
                <a:cs typeface="Times New Roman" panose="02020603050405020304" pitchFamily="18" charset="0"/>
              </a:rPr>
              <a:t>14 February 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5">
            <a:extLst>
              <a:ext uri="{FF2B5EF4-FFF2-40B4-BE49-F238E27FC236}">
                <a16:creationId xmlns="" xmlns:a16="http://schemas.microsoft.com/office/drawing/2014/main" id="{9EB30C41-30CB-4FC4-B1CB-840E74991721}"/>
              </a:ext>
            </a:extLst>
          </p:cNvPr>
          <p:cNvSpPr>
            <a:spLocks noGrp="1"/>
          </p:cNvSpPr>
          <p:nvPr>
            <p:ph type="sldNum" sz="quarter" idx="12"/>
          </p:nvPr>
        </p:nvSpPr>
        <p:spPr>
          <a:xfrm>
            <a:off x="9316452" y="6389445"/>
            <a:ext cx="2743200" cy="365125"/>
          </a:xfrm>
        </p:spPr>
        <p:txBody>
          <a:bodyPr/>
          <a:lstStyle/>
          <a:p>
            <a:fld id="{DA2EF9D7-CF23-413F-9DAC-504C10FDEFEA}" type="slidenum">
              <a:rPr lang="en-US" smtClean="0">
                <a:solidFill>
                  <a:schemeClr val="tx1"/>
                </a:solidFill>
              </a:rPr>
              <a:t>7</a:t>
            </a:fld>
            <a:endParaRPr lang="en-US" dirty="0">
              <a:solidFill>
                <a:schemeClr val="tx1"/>
              </a:solidFill>
            </a:endParaRPr>
          </a:p>
        </p:txBody>
      </p:sp>
      <p:sp>
        <p:nvSpPr>
          <p:cNvPr id="14" name="Rectangle 13">
            <a:extLst>
              <a:ext uri="{FF2B5EF4-FFF2-40B4-BE49-F238E27FC236}">
                <a16:creationId xmlns="" xmlns:a16="http://schemas.microsoft.com/office/drawing/2014/main" id="{38FF4A26-E5DA-4EEC-9D98-373F1E0E7F50}"/>
              </a:ext>
            </a:extLst>
          </p:cNvPr>
          <p:cNvSpPr/>
          <p:nvPr/>
        </p:nvSpPr>
        <p:spPr>
          <a:xfrm>
            <a:off x="114401" y="504290"/>
            <a:ext cx="6882590" cy="707886"/>
          </a:xfrm>
          <a:prstGeom prst="rect">
            <a:avLst/>
          </a:prstGeom>
          <a:noFill/>
        </p:spPr>
        <p:txBody>
          <a:bodyPr wrap="none" lIns="91440" tIns="45720" rIns="91440" bIns="45720">
            <a:spAutoFit/>
          </a:bodyPr>
          <a:lstStyle/>
          <a:p>
            <a:pPr algn="ctr"/>
            <a:r>
              <a:rPr lang="en-US" sz="4000" dirty="0" smtClean="0">
                <a:solidFill>
                  <a:schemeClr val="bg1"/>
                </a:solidFill>
                <a:latin typeface="Times New Roman" panose="02020603050405020304" pitchFamily="18" charset="0"/>
                <a:cs typeface="Times New Roman" panose="02020603050405020304" pitchFamily="18" charset="0"/>
              </a:rPr>
              <a:t>Stacked Autoencoders (cont…)  </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2136696" y="1994192"/>
            <a:ext cx="184731" cy="369332"/>
          </a:xfrm>
          <a:prstGeom prst="rect">
            <a:avLst/>
          </a:prstGeom>
          <a:noFill/>
        </p:spPr>
        <p:txBody>
          <a:bodyPr wrap="none" rtlCol="0">
            <a:spAutoFit/>
          </a:bodyPr>
          <a:lstStyle/>
          <a:p>
            <a:endParaRPr lang="en-US" dirty="0"/>
          </a:p>
        </p:txBody>
      </p:sp>
      <p:sp>
        <p:nvSpPr>
          <p:cNvPr id="8" name="TextBox 7"/>
          <p:cNvSpPr txBox="1"/>
          <p:nvPr/>
        </p:nvSpPr>
        <p:spPr>
          <a:xfrm>
            <a:off x="489418" y="1491010"/>
            <a:ext cx="11070236" cy="4247317"/>
          </a:xfrm>
          <a:prstGeom prst="rect">
            <a:avLst/>
          </a:prstGeom>
          <a:noFill/>
        </p:spPr>
        <p:txBody>
          <a:bodyPr wrap="square" rtlCol="0">
            <a:spAutoFit/>
          </a:bodyPr>
          <a:lstStyle/>
          <a:p>
            <a:pPr algn="just"/>
            <a:r>
              <a:rPr lang="en-US" sz="2800" dirty="0" smtClean="0">
                <a:latin typeface="Times New Roman" panose="02020603050405020304" pitchFamily="18" charset="0"/>
                <a:cs typeface="Times New Roman" panose="02020603050405020304" pitchFamily="18" charset="0"/>
              </a:rPr>
              <a:t>A fully connected Stacked Autoencoder for reducing the HSI data has five parts -</a:t>
            </a:r>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Input</a:t>
            </a:r>
            <a:r>
              <a:rPr lang="en-US" sz="2800" dirty="0">
                <a:latin typeface="Times New Roman" panose="02020603050405020304" pitchFamily="18" charset="0"/>
                <a:cs typeface="Times New Roman" panose="02020603050405020304" pitchFamily="18" charset="0"/>
              </a:rPr>
              <a:t>: Number of spectral bands of HSI dataset</a:t>
            </a:r>
          </a:p>
          <a:p>
            <a:pPr marL="342900" indent="-342900" algn="just">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Hidden </a:t>
            </a:r>
            <a:r>
              <a:rPr lang="en-US" sz="2800" b="1" dirty="0" smtClean="0">
                <a:latin typeface="Times New Roman" panose="02020603050405020304" pitchFamily="18" charset="0"/>
                <a:cs typeface="Times New Roman" panose="02020603050405020304" pitchFamily="18" charset="0"/>
              </a:rPr>
              <a:t>Layer (encoder) </a:t>
            </a:r>
            <a:r>
              <a:rPr lang="en-US" sz="2800" dirty="0">
                <a:latin typeface="Times New Roman" panose="02020603050405020304" pitchFamily="18" charset="0"/>
                <a:cs typeface="Times New Roman" panose="02020603050405020304" pitchFamily="18" charset="0"/>
              </a:rPr>
              <a:t>:2/3</a:t>
            </a:r>
          </a:p>
          <a:p>
            <a:pPr marL="342900" indent="-342900" algn="just">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Bottleneck layer nodes </a:t>
            </a:r>
            <a:r>
              <a:rPr lang="en-US" sz="2800" dirty="0">
                <a:latin typeface="Times New Roman" panose="02020603050405020304" pitchFamily="18" charset="0"/>
                <a:cs typeface="Times New Roman" panose="02020603050405020304" pitchFamily="18" charset="0"/>
              </a:rPr>
              <a:t>: desired reduced </a:t>
            </a:r>
            <a:r>
              <a:rPr lang="en-US" sz="2800" dirty="0" smtClean="0">
                <a:latin typeface="Times New Roman" panose="02020603050405020304" pitchFamily="18" charset="0"/>
                <a:cs typeface="Times New Roman" panose="02020603050405020304" pitchFamily="18" charset="0"/>
              </a:rPr>
              <a:t>dimension</a:t>
            </a:r>
          </a:p>
          <a:p>
            <a:pPr marL="342900" indent="-342900" algn="just">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Hidden Layer (decoder) : </a:t>
            </a:r>
            <a:r>
              <a:rPr lang="en-US" sz="2800" dirty="0" smtClean="0">
                <a:latin typeface="Times New Roman" panose="02020603050405020304" pitchFamily="18" charset="0"/>
                <a:cs typeface="Times New Roman" panose="02020603050405020304" pitchFamily="18" charset="0"/>
              </a:rPr>
              <a:t>Usually it’s a mirror image of encoder hidden layer</a:t>
            </a:r>
          </a:p>
          <a:p>
            <a:pPr marL="342900" indent="-342900" algn="just">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Output : </a:t>
            </a:r>
            <a:r>
              <a:rPr lang="en-US" sz="2800" dirty="0" smtClean="0">
                <a:latin typeface="Times New Roman" panose="02020603050405020304" pitchFamily="18" charset="0"/>
                <a:cs typeface="Times New Roman" panose="02020603050405020304" pitchFamily="18" charset="0"/>
              </a:rPr>
              <a:t>The input is reconstructed. It has same number of spectral bands as input.</a:t>
            </a:r>
            <a:endParaRPr lang="en-US" sz="2800"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432458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37B7FA1-D256-4934-A4FE-C370E48206ED}"/>
              </a:ext>
            </a:extLst>
          </p:cNvPr>
          <p:cNvSpPr/>
          <p:nvPr/>
        </p:nvSpPr>
        <p:spPr>
          <a:xfrm>
            <a:off x="0" y="6286017"/>
            <a:ext cx="12192000" cy="5719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lumMod val="50000"/>
                </a:schemeClr>
              </a:solidFill>
              <a:latin typeface="Times New Roman" panose="02020603050405020304" pitchFamily="18" charset="0"/>
              <a:cs typeface="Times New Roman" pitchFamily="18" charset="0"/>
            </a:endParaRPr>
          </a:p>
        </p:txBody>
      </p:sp>
      <p:sp>
        <p:nvSpPr>
          <p:cNvPr id="4" name="Rectangle 3">
            <a:extLst>
              <a:ext uri="{FF2B5EF4-FFF2-40B4-BE49-F238E27FC236}">
                <a16:creationId xmlns="" xmlns:a16="http://schemas.microsoft.com/office/drawing/2014/main" id="{19D45524-5BF3-4059-B404-B7A07C3B6541}"/>
              </a:ext>
            </a:extLst>
          </p:cNvPr>
          <p:cNvSpPr/>
          <p:nvPr/>
        </p:nvSpPr>
        <p:spPr>
          <a:xfrm>
            <a:off x="-12574" y="363466"/>
            <a:ext cx="12192000" cy="982407"/>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0BB6D126-C58A-4146-A821-5ED4FACC05C0}"/>
              </a:ext>
            </a:extLst>
          </p:cNvPr>
          <p:cNvPicPr>
            <a:picLocks noChangeAspect="1"/>
          </p:cNvPicPr>
          <p:nvPr/>
        </p:nvPicPr>
        <p:blipFill>
          <a:blip r:embed="rId3"/>
          <a:stretch>
            <a:fillRect/>
          </a:stretch>
        </p:blipFill>
        <p:spPr>
          <a:xfrm>
            <a:off x="11210908" y="363466"/>
            <a:ext cx="981092" cy="1043761"/>
          </a:xfrm>
          <a:prstGeom prst="rect">
            <a:avLst/>
          </a:prstGeom>
        </p:spPr>
      </p:pic>
      <p:sp>
        <p:nvSpPr>
          <p:cNvPr id="6" name="Date Placeholder 4">
            <a:extLst>
              <a:ext uri="{FF2B5EF4-FFF2-40B4-BE49-F238E27FC236}">
                <a16:creationId xmlns="" xmlns:a16="http://schemas.microsoft.com/office/drawing/2014/main" id="{97F2BB6D-DF3A-4ABF-BE5A-B25A731DACD1}"/>
              </a:ext>
            </a:extLst>
          </p:cNvPr>
          <p:cNvSpPr>
            <a:spLocks noGrp="1"/>
          </p:cNvSpPr>
          <p:nvPr>
            <p:ph type="dt" sz="half" idx="10"/>
          </p:nvPr>
        </p:nvSpPr>
        <p:spPr>
          <a:xfrm>
            <a:off x="-12574" y="6389445"/>
            <a:ext cx="2743200" cy="365125"/>
          </a:xfrm>
        </p:spPr>
        <p:txBody>
          <a:bodyPr/>
          <a:lstStyle/>
          <a:p>
            <a:fld id="{55A1A8F2-B5BC-4FA4-BBA0-4FB3E9B1F808}" type="datetime3">
              <a:rPr lang="en-US" smtClean="0">
                <a:solidFill>
                  <a:schemeClr val="tx1"/>
                </a:solidFill>
                <a:latin typeface="Times New Roman" panose="02020603050405020304" pitchFamily="18" charset="0"/>
                <a:cs typeface="Times New Roman" panose="02020603050405020304" pitchFamily="18" charset="0"/>
              </a:rPr>
              <a:t>14 February 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5">
            <a:extLst>
              <a:ext uri="{FF2B5EF4-FFF2-40B4-BE49-F238E27FC236}">
                <a16:creationId xmlns="" xmlns:a16="http://schemas.microsoft.com/office/drawing/2014/main" id="{9EB30C41-30CB-4FC4-B1CB-840E74991721}"/>
              </a:ext>
            </a:extLst>
          </p:cNvPr>
          <p:cNvSpPr>
            <a:spLocks noGrp="1"/>
          </p:cNvSpPr>
          <p:nvPr>
            <p:ph type="sldNum" sz="quarter" idx="12"/>
          </p:nvPr>
        </p:nvSpPr>
        <p:spPr>
          <a:xfrm>
            <a:off x="9316452" y="6389445"/>
            <a:ext cx="2743200" cy="365125"/>
          </a:xfrm>
        </p:spPr>
        <p:txBody>
          <a:bodyPr/>
          <a:lstStyle/>
          <a:p>
            <a:fld id="{DA2EF9D7-CF23-413F-9DAC-504C10FDEFEA}" type="slidenum">
              <a:rPr lang="en-US" smtClean="0">
                <a:solidFill>
                  <a:schemeClr val="tx1"/>
                </a:solidFill>
              </a:rPr>
              <a:t>8</a:t>
            </a:fld>
            <a:endParaRPr lang="en-US" dirty="0">
              <a:solidFill>
                <a:schemeClr val="tx1"/>
              </a:solidFill>
            </a:endParaRPr>
          </a:p>
        </p:txBody>
      </p:sp>
      <p:sp>
        <p:nvSpPr>
          <p:cNvPr id="14" name="Rectangle 13">
            <a:extLst>
              <a:ext uri="{FF2B5EF4-FFF2-40B4-BE49-F238E27FC236}">
                <a16:creationId xmlns="" xmlns:a16="http://schemas.microsoft.com/office/drawing/2014/main" id="{38FF4A26-E5DA-4EEC-9D98-373F1E0E7F50}"/>
              </a:ext>
            </a:extLst>
          </p:cNvPr>
          <p:cNvSpPr/>
          <p:nvPr/>
        </p:nvSpPr>
        <p:spPr>
          <a:xfrm>
            <a:off x="114401" y="504290"/>
            <a:ext cx="6882590" cy="707886"/>
          </a:xfrm>
          <a:prstGeom prst="rect">
            <a:avLst/>
          </a:prstGeom>
          <a:noFill/>
        </p:spPr>
        <p:txBody>
          <a:bodyPr wrap="none" lIns="91440" tIns="45720" rIns="91440" bIns="45720">
            <a:spAutoFit/>
          </a:bodyPr>
          <a:lstStyle/>
          <a:p>
            <a:pPr algn="ctr"/>
            <a:r>
              <a:rPr lang="en-US" sz="4000" dirty="0" smtClean="0">
                <a:solidFill>
                  <a:schemeClr val="bg1"/>
                </a:solidFill>
                <a:latin typeface="Times New Roman" panose="02020603050405020304" pitchFamily="18" charset="0"/>
                <a:cs typeface="Times New Roman" panose="02020603050405020304" pitchFamily="18" charset="0"/>
              </a:rPr>
              <a:t>Stacked Autoencoders (cont…)  </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22" name="Rectangle 21"/>
          <p:cNvSpPr/>
          <p:nvPr/>
        </p:nvSpPr>
        <p:spPr>
          <a:xfrm>
            <a:off x="571133" y="2827549"/>
            <a:ext cx="1565563" cy="1177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Input layer</a:t>
            </a:r>
            <a:endParaRPr lang="en-US" dirty="0">
              <a:latin typeface="Times New Roman" panose="02020603050405020304" pitchFamily="18" charset="0"/>
              <a:cs typeface="Times New Roman" panose="02020603050405020304" pitchFamily="18" charset="0"/>
            </a:endParaRPr>
          </a:p>
        </p:txBody>
      </p:sp>
      <p:sp>
        <p:nvSpPr>
          <p:cNvPr id="23" name="Rectangle 22"/>
          <p:cNvSpPr/>
          <p:nvPr/>
        </p:nvSpPr>
        <p:spPr>
          <a:xfrm>
            <a:off x="5403339" y="2774461"/>
            <a:ext cx="1565563" cy="11776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Bottleneck</a:t>
            </a:r>
            <a:endParaRPr lang="en-US" dirty="0">
              <a:latin typeface="Times New Roman" panose="02020603050405020304" pitchFamily="18" charset="0"/>
              <a:cs typeface="Times New Roman" panose="02020603050405020304" pitchFamily="18" charset="0"/>
            </a:endParaRPr>
          </a:p>
        </p:txBody>
      </p:sp>
      <p:sp>
        <p:nvSpPr>
          <p:cNvPr id="24" name="Rectangle 23"/>
          <p:cNvSpPr/>
          <p:nvPr/>
        </p:nvSpPr>
        <p:spPr>
          <a:xfrm>
            <a:off x="2924657" y="2774461"/>
            <a:ext cx="1565563" cy="117763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Hidden Layer</a:t>
            </a:r>
          </a:p>
          <a:p>
            <a:pPr algn="ctr"/>
            <a:r>
              <a:rPr lang="en-US" dirty="0" smtClean="0">
                <a:latin typeface="Times New Roman" panose="02020603050405020304" pitchFamily="18" charset="0"/>
                <a:cs typeface="Times New Roman" panose="02020603050405020304" pitchFamily="18" charset="0"/>
              </a:rPr>
              <a:t>(encoder)</a:t>
            </a:r>
            <a:endParaRPr lang="en-US" dirty="0">
              <a:latin typeface="Times New Roman" panose="02020603050405020304" pitchFamily="18" charset="0"/>
              <a:cs typeface="Times New Roman" panose="02020603050405020304" pitchFamily="18" charset="0"/>
            </a:endParaRPr>
          </a:p>
        </p:txBody>
      </p:sp>
      <p:sp>
        <p:nvSpPr>
          <p:cNvPr id="25" name="Rectangle 24"/>
          <p:cNvSpPr/>
          <p:nvPr/>
        </p:nvSpPr>
        <p:spPr>
          <a:xfrm>
            <a:off x="7842840" y="2747580"/>
            <a:ext cx="1565563" cy="1177637"/>
          </a:xfrm>
          <a:prstGeom prst="rect">
            <a:avLst/>
          </a:prstGeom>
          <a:solidFill>
            <a:srgbClr val="8FAA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Hidden Layer</a:t>
            </a:r>
          </a:p>
          <a:p>
            <a:pPr algn="ctr"/>
            <a:r>
              <a:rPr lang="en-US" dirty="0" smtClean="0">
                <a:latin typeface="Times New Roman" panose="02020603050405020304" pitchFamily="18" charset="0"/>
                <a:cs typeface="Times New Roman" panose="02020603050405020304" pitchFamily="18" charset="0"/>
              </a:rPr>
              <a:t>(decoder)</a:t>
            </a:r>
            <a:endParaRPr lang="en-US" dirty="0">
              <a:latin typeface="Times New Roman" panose="02020603050405020304" pitchFamily="18" charset="0"/>
              <a:cs typeface="Times New Roman" panose="02020603050405020304" pitchFamily="18" charset="0"/>
            </a:endParaRPr>
          </a:p>
        </p:txBody>
      </p:sp>
      <p:sp>
        <p:nvSpPr>
          <p:cNvPr id="26" name="Right Arrow 25"/>
          <p:cNvSpPr/>
          <p:nvPr/>
        </p:nvSpPr>
        <p:spPr>
          <a:xfrm>
            <a:off x="2204454" y="3243967"/>
            <a:ext cx="652444" cy="2839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4628357" y="3226522"/>
            <a:ext cx="652444" cy="2839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7012151" y="3194418"/>
            <a:ext cx="652444" cy="2839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9451652" y="3194418"/>
            <a:ext cx="652444" cy="2839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0104096" y="2712740"/>
            <a:ext cx="1565563" cy="1177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Output Layer</a:t>
            </a:r>
            <a:endParaRPr lang="en-US"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2410921" y="4219236"/>
            <a:ext cx="7366953"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Fig 3. Simple Stacked Autoencoder Architecture for Dimensionality reduction</a:t>
            </a: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2136696" y="199419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3601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37B7FA1-D256-4934-A4FE-C370E48206ED}"/>
              </a:ext>
            </a:extLst>
          </p:cNvPr>
          <p:cNvSpPr/>
          <p:nvPr/>
        </p:nvSpPr>
        <p:spPr>
          <a:xfrm>
            <a:off x="0" y="6286017"/>
            <a:ext cx="12192000" cy="5719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lumMod val="50000"/>
                </a:schemeClr>
              </a:solidFill>
              <a:latin typeface="Times New Roman" panose="02020603050405020304" pitchFamily="18" charset="0"/>
              <a:cs typeface="Times New Roman" pitchFamily="18" charset="0"/>
            </a:endParaRPr>
          </a:p>
        </p:txBody>
      </p:sp>
      <p:sp>
        <p:nvSpPr>
          <p:cNvPr id="4" name="Rectangle 3">
            <a:extLst>
              <a:ext uri="{FF2B5EF4-FFF2-40B4-BE49-F238E27FC236}">
                <a16:creationId xmlns="" xmlns:a16="http://schemas.microsoft.com/office/drawing/2014/main" id="{19D45524-5BF3-4059-B404-B7A07C3B6541}"/>
              </a:ext>
            </a:extLst>
          </p:cNvPr>
          <p:cNvSpPr/>
          <p:nvPr/>
        </p:nvSpPr>
        <p:spPr>
          <a:xfrm>
            <a:off x="0" y="209994"/>
            <a:ext cx="12192000" cy="982407"/>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smtClean="0">
                <a:latin typeface="Times New Roman" panose="02020603050405020304" pitchFamily="18" charset="0"/>
                <a:cs typeface="Times New Roman" panose="02020603050405020304" pitchFamily="18" charset="0"/>
              </a:rPr>
              <a:t>Background Study :2D CNN</a:t>
            </a:r>
            <a:endParaRPr lang="en-US"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0BB6D126-C58A-4146-A821-5ED4FACC05C0}"/>
              </a:ext>
            </a:extLst>
          </p:cNvPr>
          <p:cNvPicPr>
            <a:picLocks noChangeAspect="1"/>
          </p:cNvPicPr>
          <p:nvPr/>
        </p:nvPicPr>
        <p:blipFill>
          <a:blip r:embed="rId3"/>
          <a:stretch>
            <a:fillRect/>
          </a:stretch>
        </p:blipFill>
        <p:spPr>
          <a:xfrm>
            <a:off x="11210908" y="193245"/>
            <a:ext cx="981092" cy="1043761"/>
          </a:xfrm>
          <a:prstGeom prst="rect">
            <a:avLst/>
          </a:prstGeom>
        </p:spPr>
      </p:pic>
      <p:sp>
        <p:nvSpPr>
          <p:cNvPr id="6" name="Date Placeholder 4">
            <a:extLst>
              <a:ext uri="{FF2B5EF4-FFF2-40B4-BE49-F238E27FC236}">
                <a16:creationId xmlns="" xmlns:a16="http://schemas.microsoft.com/office/drawing/2014/main" id="{97F2BB6D-DF3A-4ABF-BE5A-B25A731DACD1}"/>
              </a:ext>
            </a:extLst>
          </p:cNvPr>
          <p:cNvSpPr>
            <a:spLocks noGrp="1"/>
          </p:cNvSpPr>
          <p:nvPr>
            <p:ph type="dt" sz="half" idx="10"/>
          </p:nvPr>
        </p:nvSpPr>
        <p:spPr>
          <a:xfrm>
            <a:off x="-12574" y="6389445"/>
            <a:ext cx="2743200" cy="365125"/>
          </a:xfrm>
        </p:spPr>
        <p:txBody>
          <a:bodyPr/>
          <a:lstStyle/>
          <a:p>
            <a:fld id="{55A1A8F2-B5BC-4FA4-BBA0-4FB3E9B1F808}" type="datetime3">
              <a:rPr lang="en-US" smtClean="0">
                <a:solidFill>
                  <a:schemeClr val="tx1"/>
                </a:solidFill>
                <a:latin typeface="Times New Roman" panose="02020603050405020304" pitchFamily="18" charset="0"/>
                <a:cs typeface="Times New Roman" panose="02020603050405020304" pitchFamily="18" charset="0"/>
              </a:rPr>
              <a:t>14 February 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5">
            <a:extLst>
              <a:ext uri="{FF2B5EF4-FFF2-40B4-BE49-F238E27FC236}">
                <a16:creationId xmlns="" xmlns:a16="http://schemas.microsoft.com/office/drawing/2014/main" id="{9EB30C41-30CB-4FC4-B1CB-840E74991721}"/>
              </a:ext>
            </a:extLst>
          </p:cNvPr>
          <p:cNvSpPr>
            <a:spLocks noGrp="1"/>
          </p:cNvSpPr>
          <p:nvPr>
            <p:ph type="sldNum" sz="quarter" idx="12"/>
          </p:nvPr>
        </p:nvSpPr>
        <p:spPr>
          <a:xfrm>
            <a:off x="9316452" y="6389445"/>
            <a:ext cx="2743200" cy="365125"/>
          </a:xfrm>
        </p:spPr>
        <p:txBody>
          <a:bodyPr/>
          <a:lstStyle/>
          <a:p>
            <a:fld id="{DA2EF9D7-CF23-413F-9DAC-504C10FDEFEA}" type="slidenum">
              <a:rPr lang="en-US" smtClean="0">
                <a:solidFill>
                  <a:schemeClr val="tx1"/>
                </a:solidFill>
              </a:rPr>
              <a:t>9</a:t>
            </a:fld>
            <a:endParaRPr lang="en-US" dirty="0">
              <a:solidFill>
                <a:schemeClr val="tx1"/>
              </a:solidFill>
            </a:endParaRPr>
          </a:p>
        </p:txBody>
      </p:sp>
      <p:sp>
        <p:nvSpPr>
          <p:cNvPr id="10" name="TextBox 9"/>
          <p:cNvSpPr txBox="1"/>
          <p:nvPr/>
        </p:nvSpPr>
        <p:spPr>
          <a:xfrm>
            <a:off x="441868" y="1404806"/>
            <a:ext cx="11516584" cy="360098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There are three basic components of defining a basic convolutional network. They are:</a:t>
            </a:r>
          </a:p>
          <a:p>
            <a:pPr marL="342900" lvl="0" indent="-342900">
              <a:buFont typeface="+mj-lt"/>
              <a:buAutoNum type="arabicPeriod"/>
            </a:pPr>
            <a:r>
              <a:rPr lang="en-US" sz="2400" b="1" dirty="0">
                <a:latin typeface="Times New Roman" panose="02020603050405020304" pitchFamily="18" charset="0"/>
                <a:cs typeface="Times New Roman" panose="02020603050405020304" pitchFamily="18" charset="0"/>
              </a:rPr>
              <a:t>The convolutional </a:t>
            </a:r>
            <a:r>
              <a:rPr lang="en-US" sz="2400" b="1" dirty="0" smtClean="0">
                <a:latin typeface="Times New Roman" panose="02020603050405020304" pitchFamily="18" charset="0"/>
                <a:cs typeface="Times New Roman" panose="02020603050405020304" pitchFamily="18" charset="0"/>
              </a:rPr>
              <a:t>layer : </a:t>
            </a:r>
            <a:r>
              <a:rPr lang="en-US" sz="2400" dirty="0" smtClean="0">
                <a:latin typeface="Times New Roman" panose="02020603050405020304" pitchFamily="18" charset="0"/>
                <a:cs typeface="Times New Roman" panose="02020603050405020304" pitchFamily="18" charset="0"/>
              </a:rPr>
              <a:t>Input </a:t>
            </a:r>
            <a:r>
              <a:rPr lang="en-US" sz="2400" dirty="0">
                <a:latin typeface="Times New Roman" panose="02020603050405020304" pitchFamily="18" charset="0"/>
                <a:cs typeface="Times New Roman" panose="02020603050405020304" pitchFamily="18" charset="0"/>
              </a:rPr>
              <a:t>image is convoluted using many types of filters for producing a feature map. </a:t>
            </a:r>
          </a:p>
          <a:p>
            <a:pPr marL="342900" lvl="0" indent="-342900">
              <a:buFont typeface="+mj-lt"/>
              <a:buAutoNum type="arabicPeriod"/>
            </a:pPr>
            <a:r>
              <a:rPr lang="en-US" sz="2400" b="1" dirty="0">
                <a:latin typeface="Times New Roman" panose="02020603050405020304" pitchFamily="18" charset="0"/>
                <a:cs typeface="Times New Roman" panose="02020603050405020304" pitchFamily="18" charset="0"/>
              </a:rPr>
              <a:t>The Pooling </a:t>
            </a:r>
            <a:r>
              <a:rPr lang="en-US" sz="2400" b="1" dirty="0" smtClean="0">
                <a:latin typeface="Times New Roman" panose="02020603050405020304" pitchFamily="18" charset="0"/>
                <a:cs typeface="Times New Roman" panose="02020603050405020304" pitchFamily="18" charset="0"/>
              </a:rPr>
              <a:t>layer : </a:t>
            </a:r>
            <a:r>
              <a:rPr lang="en-US" sz="2400" dirty="0" smtClean="0">
                <a:latin typeface="Times New Roman" panose="02020603050405020304" pitchFamily="18" charset="0"/>
                <a:cs typeface="Times New Roman" panose="02020603050405020304" pitchFamily="18" charset="0"/>
              </a:rPr>
              <a:t>In this layer </a:t>
            </a:r>
            <a:r>
              <a:rPr lang="en-US" sz="2400" dirty="0">
                <a:latin typeface="Times New Roman" panose="02020603050405020304" pitchFamily="18" charset="0"/>
                <a:cs typeface="Times New Roman" panose="02020603050405020304" pitchFamily="18" charset="0"/>
              </a:rPr>
              <a:t>translation and scaling is done. This </a:t>
            </a:r>
            <a:r>
              <a:rPr lang="en-US" sz="2400" dirty="0" smtClean="0">
                <a:latin typeface="Times New Roman" panose="02020603050405020304" pitchFamily="18" charset="0"/>
                <a:cs typeface="Times New Roman" panose="02020603050405020304" pitchFamily="18" charset="0"/>
              </a:rPr>
              <a:t>layer </a:t>
            </a:r>
            <a:r>
              <a:rPr lang="en-US" sz="2400" dirty="0">
                <a:latin typeface="Times New Roman" panose="02020603050405020304" pitchFamily="18" charset="0"/>
                <a:cs typeface="Times New Roman" panose="02020603050405020304" pitchFamily="18" charset="0"/>
              </a:rPr>
              <a:t>reduces the size of the feature map exponentially.</a:t>
            </a:r>
          </a:p>
          <a:p>
            <a:pPr marL="342900" indent="-342900">
              <a:buFont typeface="+mj-lt"/>
              <a:buAutoNum type="arabicPeriod"/>
            </a:pPr>
            <a:r>
              <a:rPr lang="en-US" sz="2400" b="1" dirty="0">
                <a:latin typeface="Times New Roman" panose="02020603050405020304" pitchFamily="18" charset="0"/>
                <a:cs typeface="Times New Roman" panose="02020603050405020304" pitchFamily="18" charset="0"/>
              </a:rPr>
              <a:t>The Fully Connected </a:t>
            </a:r>
            <a:r>
              <a:rPr lang="en-US" sz="2400" b="1" dirty="0" smtClean="0">
                <a:latin typeface="Times New Roman" panose="02020603050405020304" pitchFamily="18" charset="0"/>
                <a:cs typeface="Times New Roman" panose="02020603050405020304" pitchFamily="18" charset="0"/>
              </a:rPr>
              <a:t>layer :  </a:t>
            </a:r>
            <a:r>
              <a:rPr lang="en-US" sz="2400" dirty="0">
                <a:latin typeface="Times New Roman" panose="02020603050405020304" pitchFamily="18" charset="0"/>
                <a:cs typeface="Times New Roman" panose="02020603050405020304" pitchFamily="18" charset="0"/>
              </a:rPr>
              <a:t>S</a:t>
            </a:r>
            <a:r>
              <a:rPr lang="en-US" sz="2400" dirty="0" smtClean="0">
                <a:latin typeface="Times New Roman" panose="02020603050405020304" pitchFamily="18" charset="0"/>
                <a:cs typeface="Times New Roman" panose="02020603050405020304" pitchFamily="18" charset="0"/>
              </a:rPr>
              <a:t>ame </a:t>
            </a:r>
            <a:r>
              <a:rPr lang="en-US" sz="2400" dirty="0">
                <a:latin typeface="Times New Roman" panose="02020603050405020304" pitchFamily="18" charset="0"/>
                <a:cs typeface="Times New Roman" panose="02020603050405020304" pitchFamily="18" charset="0"/>
              </a:rPr>
              <a:t>as the hidden layer in the neural network. In the fully connected layer all the inputs from one layer are connected to every unit of the next layer. It is usually connected to output layer. </a:t>
            </a:r>
          </a:p>
          <a:p>
            <a:pPr marL="342900" lvl="0" indent="-342900">
              <a:buFont typeface="+mj-lt"/>
              <a:buAutoNum type="arabicPeriod"/>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836607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3954</TotalTime>
  <Words>1602</Words>
  <Application>Microsoft Office PowerPoint</Application>
  <PresentationFormat>Widescreen</PresentationFormat>
  <Paragraphs>415</Paragraphs>
  <Slides>27</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SimSun</vt:lpstr>
      <vt:lpstr>Arial</vt:lpstr>
      <vt:lpstr>Calibri</vt:lpstr>
      <vt:lpstr>Calibri Light</vt:lpstr>
      <vt:lpstr>Cambria Math</vt:lpstr>
      <vt:lpstr>Times New Roman</vt:lpstr>
      <vt:lpstr>Vrinda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Namica</dc:creator>
  <cp:lastModifiedBy>Shafia Afrin</cp:lastModifiedBy>
  <cp:revision>183</cp:revision>
  <dcterms:created xsi:type="dcterms:W3CDTF">2019-08-30T23:09:09Z</dcterms:created>
  <dcterms:modified xsi:type="dcterms:W3CDTF">2021-02-15T01:34:27Z</dcterms:modified>
</cp:coreProperties>
</file>