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7" r:id="rId5"/>
    <p:sldId id="258" r:id="rId6"/>
    <p:sldId id="259" r:id="rId7"/>
    <p:sldId id="260" r:id="rId8"/>
    <p:sldId id="311" r:id="rId9"/>
    <p:sldId id="276" r:id="rId10"/>
    <p:sldId id="299" r:id="rId11"/>
    <p:sldId id="278" r:id="rId12"/>
    <p:sldId id="279" r:id="rId13"/>
    <p:sldId id="280" r:id="rId14"/>
    <p:sldId id="298" r:id="rId15"/>
    <p:sldId id="263" r:id="rId16"/>
    <p:sldId id="289" r:id="rId17"/>
    <p:sldId id="325" r:id="rId18"/>
    <p:sldId id="267" r:id="rId19"/>
    <p:sldId id="268" r:id="rId20"/>
    <p:sldId id="274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D9F5-4ABD-43A9-9062-967FE8CC650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E0EEA94-6701-49BA-A9A3-9E333BBC114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2">
                <a:lumMod val="75000"/>
              </a:schemeClr>
            </a:gs>
            <a:gs pos="50000">
              <a:schemeClr val="bg2"/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44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01975"/>
            <a:ext cx="7696200" cy="1470025"/>
          </a:xfrm>
        </p:spPr>
        <p:txBody>
          <a:bodyPr/>
          <a:lstStyle>
            <a:lvl1pPr>
              <a:defRPr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324600" cy="1752600"/>
          </a:xfrm>
        </p:spPr>
        <p:txBody>
          <a:bodyPr/>
          <a:lstStyle>
            <a:lvl1pPr marL="0" indent="0" algn="ctr">
              <a:buNone/>
              <a:defRPr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5DFF-8D31-4BE9-B2D3-CF24A494B689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1600200"/>
            <a:chOff x="0" y="0"/>
            <a:chExt cx="9144000" cy="1600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00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0F1-F305-4FCC-BE8A-2639F25C16D0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/>
          <p:cNvGrpSpPr/>
          <p:nvPr/>
        </p:nvGrpSpPr>
        <p:grpSpPr>
          <a:xfrm>
            <a:off x="6476999" y="0"/>
            <a:ext cx="2667001" cy="6858000"/>
            <a:chOff x="6476999" y="0"/>
            <a:chExt cx="2667001" cy="6858000"/>
          </a:xfrm>
        </p:grpSpPr>
        <p:sp>
          <p:nvSpPr>
            <p:cNvPr id="8" name="Rectangle 7"/>
            <p:cNvSpPr/>
            <p:nvPr/>
          </p:nvSpPr>
          <p:spPr>
            <a:xfrm rot="5400000">
              <a:off x="4381500" y="2095500"/>
              <a:ext cx="6858000" cy="2667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3086100" y="3390899"/>
              <a:ext cx="6858000" cy="762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6998-9B9C-46FC-B40E-8651C9A0CB8B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1600200"/>
            <a:chOff x="0" y="0"/>
            <a:chExt cx="9144000" cy="1600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00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1600200"/>
            <a:chOff x="0" y="0"/>
            <a:chExt cx="9144000" cy="16002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600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5DA8-AFFF-4836-8015-F383E6DC881D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1600200"/>
            <a:chOff x="0" y="0"/>
            <a:chExt cx="9144000" cy="16002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1600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72FD-109D-40AC-923E-D4C988DE22AA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1600200"/>
            <a:chOff x="0" y="0"/>
            <a:chExt cx="9144000" cy="16002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1600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E23D-C71D-4EFD-91AB-A3930251AA3B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1600200"/>
            <a:chOff x="0" y="0"/>
            <a:chExt cx="9144000" cy="16002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00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4482-1C6A-4055-9684-435CE6237CC8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1600200"/>
            <a:chOff x="0" y="0"/>
            <a:chExt cx="9144000" cy="16002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16002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524000"/>
              <a:ext cx="9144000" cy="76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2811-3979-4B1A-B443-6E242118F89C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/>
        </p:nvGrpSpPr>
        <p:grpSpPr>
          <a:xfrm>
            <a:off x="14216" y="-1"/>
            <a:ext cx="3562068" cy="6858001"/>
            <a:chOff x="14216" y="-1"/>
            <a:chExt cx="3562068" cy="6858001"/>
          </a:xfrm>
        </p:grpSpPr>
        <p:sp>
          <p:nvSpPr>
            <p:cNvPr id="12" name="Rectangle 11"/>
            <p:cNvSpPr/>
            <p:nvPr/>
          </p:nvSpPr>
          <p:spPr>
            <a:xfrm rot="16200000">
              <a:off x="-1650241" y="1664456"/>
              <a:ext cx="6858000" cy="352908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0000">
                  <a:schemeClr val="bg2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109184" y="3390899"/>
              <a:ext cx="6858000" cy="762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1DBF-99E5-4F95-A27A-0ED90D29C32B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1">
          <a:gsLst>
            <a:gs pos="0">
              <a:schemeClr val="bg2">
                <a:lumMod val="75000"/>
              </a:schemeClr>
            </a:gs>
            <a:gs pos="50000">
              <a:schemeClr val="bg2"/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447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55C-8DEF-4194-B48C-04DA1FED4C17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A095-5163-45C6-A3DE-70179CA3DCE8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52400"/>
            <a:ext cx="7696200" cy="245681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br>
              <a:rPr lang="en-US" sz="36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3600" b="1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Tentative Title</a:t>
            </a:r>
            <a:r>
              <a:rPr lang="en-US" sz="3200" b="1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</a:t>
            </a:r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Improving the Accuracy </a:t>
            </a:r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Heart Disease Prediction and  </a:t>
            </a:r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Comparison </a:t>
            </a:r>
            <a:r>
              <a:rPr lang="en-US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Data Mining Techniques</a:t>
            </a:r>
            <a:endParaRPr lang="en-US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705860" y="4419600"/>
            <a:ext cx="543814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 </a:t>
            </a:r>
            <a:r>
              <a:rPr lang="en-US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By, </a:t>
            </a:r>
            <a:endParaRPr lang="en-US" sz="2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Md. Abdul Hakim</a:t>
            </a:r>
            <a:endParaRPr lang="en-US" sz="2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Roll No : 1503032</a:t>
            </a:r>
            <a:endParaRPr lang="en-US" sz="2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Department of CSE, RUET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200px-RUET_logo.sv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47800" cy="1752600"/>
          </a:xfrm>
          <a:prstGeom prst="rect">
            <a:avLst/>
          </a:prstGeom>
        </p:spPr>
      </p:pic>
      <p:sp>
        <p:nvSpPr>
          <p:cNvPr id="6" name="Subtitle 12"/>
          <p:cNvSpPr txBox="1"/>
          <p:nvPr/>
        </p:nvSpPr>
        <p:spPr>
          <a:xfrm>
            <a:off x="-990600" y="3234055"/>
            <a:ext cx="6858000" cy="2637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2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2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200" b="1" i="0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4000" b="1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000" b="1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Supervisor, </a:t>
            </a:r>
            <a:endParaRPr kumimoji="0" lang="en-US" sz="4000" b="1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Dr. Mir Md. Jahangir Kabir</a:t>
            </a:r>
            <a:endParaRPr kumimoji="0" lang="en-US" sz="4000" b="1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4000" b="1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sz="4000" b="1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Professor</a:t>
            </a:r>
            <a:endParaRPr kumimoji="0" lang="en-US" sz="4000" b="1" u="none" strike="noStrike" kern="1200" cap="none" spc="0" normalizeH="0" baseline="0" noProof="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000" b="1" u="none" strike="noStrike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          Department of CSE, RUET. </a:t>
            </a:r>
            <a:r>
              <a:rPr kumimoji="0" lang="en-US" sz="2200" b="0" i="0" u="none" strike="noStrike" kern="1200" cap="none" spc="0" normalizeH="0" baseline="0" noProof="0" dirty="0" smtClean="0"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200" b="0" i="0" u="none" strike="noStrike" kern="1200" cap="none" spc="0" normalizeH="0" baseline="0" noProof="0" dirty="0" smtClean="0"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3685DFF-8D31-4BE9-B2D3-CF24A494B689}" type="datetime3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80949"/>
            <a:ext cx="571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52577"/>
            <a:ext cx="5715000" cy="190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51630" y="5452441"/>
            <a:ext cx="51349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Image </a:t>
            </a:r>
            <a:r>
              <a:rPr lang="en-US" dirty="0"/>
              <a:t>B: Sample cut to divide into two classes.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51630" y="3205937"/>
            <a:ext cx="6125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A: Draw a line that separates black circles and blue squares.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Random Forest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>
                <a:sym typeface="+mn-ea"/>
              </a:rPr>
              <a:t>An ensemble learning algorithm </a:t>
            </a:r>
            <a:endParaRPr lang="en-US" sz="2800" dirty="0" smtClean="0">
              <a:sym typeface="+mn-ea"/>
            </a:endParaRPr>
          </a:p>
          <a:p>
            <a:pPr marL="0" indent="0" algn="just">
              <a:buNone/>
            </a:pPr>
            <a:endParaRPr lang="en-US" sz="2800" dirty="0" smtClean="0">
              <a:sym typeface="+mn-ea"/>
            </a:endParaRPr>
          </a:p>
          <a:p>
            <a:pPr algn="just"/>
            <a:r>
              <a:rPr lang="en-US" sz="2800" dirty="0" smtClean="0">
                <a:sym typeface="+mn-ea"/>
              </a:rPr>
              <a:t>It builds multiple decision trees and merges them together to get a more accurate and stable prediction.</a:t>
            </a:r>
            <a:endParaRPr lang="en-US" sz="2800" dirty="0" smtClean="0">
              <a:sym typeface="+mn-ea"/>
            </a:endParaRP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ym typeface="+mn-ea"/>
              </a:rPr>
              <a:t>Handle the missing value and maintain accuracy</a:t>
            </a:r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Random Forest</a:t>
            </a:r>
            <a:endParaRPr lang="en-US"/>
          </a:p>
        </p:txBody>
      </p:sp>
      <p:pic>
        <p:nvPicPr>
          <p:cNvPr id="7" name="Content Placeholder 6" descr="Screenshot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20" y="1648460"/>
            <a:ext cx="9077325" cy="470789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 smtClean="0"/>
              <a:t>Proposed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7648"/>
            <a:ext cx="3355848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9" name="Down Arrow 8"/>
          <p:cNvSpPr/>
          <p:nvPr/>
        </p:nvSpPr>
        <p:spPr>
          <a:xfrm>
            <a:off x="1142999" y="2419653"/>
            <a:ext cx="184247" cy="334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178641" y="3879814"/>
            <a:ext cx="184247" cy="36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9323" y="1544956"/>
            <a:ext cx="13716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start</a:t>
            </a:r>
            <a:endParaRPr lang="en-US" sz="2400" b="1" dirty="0" smtClean="0"/>
          </a:p>
        </p:txBody>
      </p:sp>
      <p:sp>
        <p:nvSpPr>
          <p:cNvPr id="8" name="Parallelogram 7"/>
          <p:cNvSpPr/>
          <p:nvPr/>
        </p:nvSpPr>
        <p:spPr>
          <a:xfrm>
            <a:off x="223520" y="2768600"/>
            <a:ext cx="2729230" cy="111125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Collect heart disease data-set</a:t>
            </a:r>
            <a:endParaRPr lang="en-US" sz="20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19710" y="4267835"/>
            <a:ext cx="2607945" cy="1142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Observe Dataset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657600" y="1688006"/>
            <a:ext cx="2514600" cy="1047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 the dataset</a:t>
            </a:r>
            <a:endParaRPr lang="en-US" sz="2400" b="1" dirty="0"/>
          </a:p>
        </p:txBody>
      </p:sp>
      <p:sp>
        <p:nvSpPr>
          <p:cNvPr id="16" name="Down Arrow 15"/>
          <p:cNvSpPr/>
          <p:nvPr/>
        </p:nvSpPr>
        <p:spPr>
          <a:xfrm>
            <a:off x="4824198" y="2740738"/>
            <a:ext cx="181403" cy="43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3204641"/>
            <a:ext cx="2514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Run the dataset into many classifiers algorithm.</a:t>
            </a:r>
            <a:endParaRPr lang="en-US" sz="2000" b="1" dirty="0"/>
          </a:p>
        </p:txBody>
      </p:sp>
      <p:sp>
        <p:nvSpPr>
          <p:cNvPr id="18" name="Down Arrow 17"/>
          <p:cNvSpPr/>
          <p:nvPr/>
        </p:nvSpPr>
        <p:spPr>
          <a:xfrm>
            <a:off x="4824481" y="4125364"/>
            <a:ext cx="196472" cy="379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6177" y="4501616"/>
            <a:ext cx="2514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Calculation using algorithm</a:t>
            </a:r>
            <a:endParaRPr lang="en-US" sz="2000" b="1" dirty="0" smtClean="0"/>
          </a:p>
        </p:txBody>
      </p:sp>
      <p:sp>
        <p:nvSpPr>
          <p:cNvPr id="21" name="Parallelogram 20"/>
          <p:cNvSpPr/>
          <p:nvPr/>
        </p:nvSpPr>
        <p:spPr>
          <a:xfrm>
            <a:off x="6712585" y="1687830"/>
            <a:ext cx="2231390" cy="151638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comparison and observation of all the classifiers.</a:t>
            </a:r>
            <a:endParaRPr lang="en-US" sz="2000" b="1" dirty="0"/>
          </a:p>
        </p:txBody>
      </p:sp>
      <p:sp>
        <p:nvSpPr>
          <p:cNvPr id="22" name="Oval 21"/>
          <p:cNvSpPr/>
          <p:nvPr/>
        </p:nvSpPr>
        <p:spPr>
          <a:xfrm>
            <a:off x="7104065" y="3535460"/>
            <a:ext cx="1447799" cy="10500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  <a:r>
              <a:rPr lang="en-US" sz="2400" b="1" dirty="0" smtClean="0"/>
              <a:t>nd</a:t>
            </a:r>
            <a:endParaRPr lang="en-US" sz="2400" b="1" dirty="0" smtClean="0"/>
          </a:p>
        </p:txBody>
      </p:sp>
      <p:sp>
        <p:nvSpPr>
          <p:cNvPr id="23" name="Down Arrow 22"/>
          <p:cNvSpPr/>
          <p:nvPr/>
        </p:nvSpPr>
        <p:spPr>
          <a:xfrm>
            <a:off x="7872309" y="3261870"/>
            <a:ext cx="181403" cy="272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87343" y="4676696"/>
            <a:ext cx="412517" cy="32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187770" y="2248984"/>
            <a:ext cx="21656" cy="260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3226543" y="2135012"/>
            <a:ext cx="412517" cy="32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151262" y="4736828"/>
            <a:ext cx="412517" cy="32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31544" y="2320434"/>
            <a:ext cx="21656" cy="260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6560180" y="2211739"/>
            <a:ext cx="412517" cy="299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72465"/>
          </a:xfrm>
        </p:spPr>
        <p:txBody>
          <a:bodyPr>
            <a:normAutofit fontScale="90000"/>
          </a:bodyPr>
          <a:p>
            <a:r>
              <a:rPr lang="en-US"/>
              <a:t>Data-Set</a:t>
            </a:r>
            <a:endParaRPr lang="en-US"/>
          </a:p>
        </p:txBody>
      </p:sp>
      <p:pic>
        <p:nvPicPr>
          <p:cNvPr id="7" name="Content Placeholder 6" descr="Datas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45" y="947420"/>
            <a:ext cx="9123680" cy="54089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Accuracy is not yet high as expected</a:t>
            </a:r>
            <a:endParaRPr lang="en-US"/>
          </a:p>
          <a:p>
            <a:r>
              <a:rPr lang="en-US"/>
              <a:t>Doesn't give good prediction for very high dimesional data</a:t>
            </a:r>
            <a:endParaRPr lang="en-US"/>
          </a:p>
          <a:p>
            <a:r>
              <a:rPr lang="en-US"/>
              <a:t>Is not applicable in medical image data</a:t>
            </a:r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Conclusion</a:t>
            </a:r>
            <a:endParaRPr lang="en-US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Just focused on the prediction of these classifier applied in this paper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smtClean="0"/>
              <a:t>Naive Bayes has high accuracy on High dimensional data</a:t>
            </a:r>
            <a:endParaRPr lang="en-US" sz="2800" dirty="0" smtClean="0"/>
          </a:p>
          <a:p>
            <a:pPr algn="just"/>
            <a:r>
              <a:rPr lang="en-US" sz="2800" dirty="0" smtClean="0"/>
              <a:t>Random Forest gives high accuracy on small dimensional data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7648"/>
            <a:ext cx="3355848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 Future works</a:t>
            </a:r>
            <a:endParaRPr lang="en-US" sz="3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This studies extends more machine learning Algorithms and preposseing techniques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Could be extended on distributed environment on single node machine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Further inspires to predict on medical image processing</a:t>
            </a:r>
            <a:endParaRPr lang="en-US" sz="28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7648"/>
            <a:ext cx="3355848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DatasetLink:  </a:t>
            </a:r>
            <a:r>
              <a:rPr lang="en-US" sz="2200" dirty="0" smtClean="0">
                <a:sym typeface="+mn-ea"/>
              </a:rPr>
              <a:t>https://www.kaggle.com/ronitf/heart-disease-uci</a:t>
            </a:r>
            <a:endParaRPr lang="en-US" sz="2200" dirty="0" smtClean="0">
              <a:sym typeface="+mn-ea"/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[1].https://www.researchgate.net/publication/335479798_Heart_Disease_Prediction_Using_Data_Mining_Techniques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[2].https://www.researchgate.net/publication/334761240_HEART_DISEASE_PREDICTION_USING_DATA_MINING_TECHNIQUES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[3].https://www.sciencedirect.com/science/article/pii/S235291481830217X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[4].https://pdfs.semanticscholar.org/39dd/c58d3d76474e894a48330723abd587535749.pdf</a:t>
            </a:r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124200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dirty="0"/>
              <a:t>Improving the Accuracy of Heart Disease Prediction and  Comparison Using Data Mining Techniques</a:t>
            </a:r>
            <a:endParaRPr lang="en-US" dirty="0"/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</a:t>
            </a:r>
            <a:r>
              <a:rPr lang="en-US" sz="8800" b="1"/>
              <a:t>       Thank You</a:t>
            </a:r>
            <a:endParaRPr lang="en-US" sz="8800" b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057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000" b="1" dirty="0" smtClean="0"/>
              <a:t>Index</a:t>
            </a:r>
            <a:endParaRPr lang="en-US" sz="30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6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Objectives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Introduction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Motivation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>
                <a:sym typeface="+mn-ea"/>
              </a:rPr>
              <a:t>Literature Review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Methodology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Proposed method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Dataset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Limitations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Conclusion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Future works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References</a:t>
            </a:r>
            <a:endParaRPr lang="en-US" sz="3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7248" y="6324600"/>
            <a:ext cx="3352800" cy="365125"/>
          </a:xfrm>
        </p:spPr>
        <p:txBody>
          <a:bodyPr/>
          <a:lstStyle/>
          <a:p>
            <a:r>
              <a:rPr lang="en-US" sz="9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Objectives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To select a best approach to analysis and predict the disease </a:t>
            </a:r>
            <a:r>
              <a:rPr lang="en-US" sz="2800" dirty="0" smtClean="0">
                <a:sym typeface="+mn-ea"/>
              </a:rPr>
              <a:t>more accurately</a:t>
            </a:r>
            <a:endParaRPr lang="en-US" sz="2800" dirty="0" smtClean="0">
              <a:sym typeface="+mn-ea"/>
            </a:endParaRPr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Improving the prediction accuracy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3355848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Introduction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9490" cy="452628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cs typeface="Arial" panose="020B0604020202020204" pitchFamily="34" charset="0"/>
              </a:rPr>
              <a:t> Heart diseases have emerged as the number one cause of deaths.</a:t>
            </a:r>
            <a:endParaRPr lang="en-US" sz="2800" dirty="0"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cs typeface="Arial" panose="020B0604020202020204" pitchFamily="34" charset="0"/>
              </a:rPr>
              <a:t>So, with the help of data mining techniques, doctors will be able to make future predictions.</a:t>
            </a:r>
            <a:endParaRPr lang="en-US" sz="2800" dirty="0"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cs typeface="Arial" panose="020B0604020202020204" pitchFamily="34" charset="0"/>
              </a:rPr>
              <a:t>The prediction models make predictions on patients based on previous patterns in the past.</a:t>
            </a:r>
            <a:endParaRPr lang="en-US" sz="2800" dirty="0"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cs typeface="Arial" panose="020B0604020202020204" pitchFamily="34" charset="0"/>
              </a:rPr>
              <a:t>Reduce the number of deaths of patients.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7648"/>
            <a:ext cx="3355848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921155" y="5610863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Motivation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cs typeface="Arial" panose="020B0604020202020204" pitchFamily="34" charset="0"/>
              </a:rPr>
              <a:t>I</a:t>
            </a:r>
            <a:r>
              <a:rPr lang="en-US" sz="2800" dirty="0" smtClean="0">
                <a:cs typeface="Arial" panose="020B0604020202020204" pitchFamily="34" charset="0"/>
              </a:rPr>
              <a:t>t </a:t>
            </a:r>
            <a:r>
              <a:rPr lang="en-US" sz="2800" dirty="0">
                <a:cs typeface="Arial" panose="020B0604020202020204" pitchFamily="34" charset="0"/>
              </a:rPr>
              <a:t>is a better approximation of public health.</a:t>
            </a:r>
            <a:endParaRPr lang="en-US" sz="2800" dirty="0"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cs typeface="Arial" panose="020B0604020202020204" pitchFamily="34" charset="0"/>
              </a:rPr>
              <a:t>In future world </a:t>
            </a:r>
            <a:r>
              <a:rPr lang="en-US" sz="2800" dirty="0" smtClean="0">
                <a:cs typeface="Arial" panose="020B0604020202020204" pitchFamily="34" charset="0"/>
              </a:rPr>
              <a:t>will be </a:t>
            </a:r>
            <a:r>
              <a:rPr lang="en-US" sz="2800" dirty="0">
                <a:cs typeface="Arial" panose="020B0604020202020204" pitchFamily="34" charset="0"/>
              </a:rPr>
              <a:t>dominated by data.</a:t>
            </a:r>
            <a:endParaRPr lang="en-US" sz="2800" dirty="0"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cs typeface="Arial" panose="020B0604020202020204" pitchFamily="34" charset="0"/>
              </a:rPr>
              <a:t>the doctor can take appropriate action to help the patient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7648"/>
            <a:ext cx="3355848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1775"/>
            <a:ext cx="7467600" cy="1483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98678" y="5611493"/>
            <a:ext cx="17786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1</a:t>
            </a:r>
            <a:r>
              <a:rPr lang="en-US" dirty="0" smtClean="0"/>
              <a:t>:  Motivation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Literature Review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endParaRPr lang="en-US"/>
          </a:p>
          <a:p>
            <a:r>
              <a:rPr lang="en-US" sz="4400" b="1"/>
              <a:t>Heart Disease Prediction Using Data Mining Techniques[1]</a:t>
            </a:r>
            <a:endParaRPr lang="en-US"/>
          </a:p>
          <a:p>
            <a:pPr marL="0" indent="0">
              <a:buNone/>
            </a:pPr>
            <a:r>
              <a:rPr lang="en-US" sz="2400"/>
              <a:t>      </a:t>
            </a:r>
            <a:r>
              <a:rPr lang="en-US" sz="2800"/>
              <a:t> -ching se wu, Mustafa Badshah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4400" b="1"/>
              <a:t>Heart Disease Prediction Using  Data Mining  Techniqes[2]</a:t>
            </a:r>
            <a:endParaRPr lang="en-US" b="1"/>
          </a:p>
          <a:p>
            <a:pPr marL="0" indent="0">
              <a:buNone/>
            </a:pPr>
            <a:r>
              <a:rPr lang="en-US" sz="2800"/>
              <a:t>     -Abhishek Rairikar, Vedant Kulkarni</a:t>
            </a:r>
            <a:endParaRPr lang="en-US" sz="2800"/>
          </a:p>
          <a:p>
            <a:pPr marL="0" indent="0">
              <a:buNone/>
            </a:pPr>
            <a:endParaRPr lang="en-US"/>
          </a:p>
          <a:p>
            <a:r>
              <a:rPr lang="en-US" sz="4400" b="1"/>
              <a:t>Improving the accuracy of prediction of heart disease risk based on ensemble classification techniques[3]</a:t>
            </a:r>
            <a:endParaRPr lang="en-US" sz="440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/>
              <a:t> -C. Beulah Christalin Latha</a:t>
            </a:r>
            <a:endParaRPr lang="en-US" sz="2400"/>
          </a:p>
          <a:p>
            <a:pPr marL="0" indent="0">
              <a:buNone/>
            </a:pPr>
            <a:endParaRPr lang="en-US" b="1"/>
          </a:p>
          <a:p>
            <a:pPr marL="0" indent="0"/>
            <a:r>
              <a:rPr lang="en-US" sz="4400" b="1"/>
              <a:t>  Prediction of Heart Disease using Classification Algorithms [4]</a:t>
            </a:r>
            <a:endParaRPr lang="en-US" sz="4400"/>
          </a:p>
          <a:p>
            <a:pPr marL="0" indent="0">
              <a:buNone/>
            </a:pPr>
            <a:r>
              <a:rPr lang="en-US"/>
              <a:t>   -Daniel Masethe,Mosima Anna</a:t>
            </a:r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Improving the Accuracy of Heart Disease Prediction and  Comparison Using Data Mining Techniques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Naive Bayes: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/>
              <a:t>Bayes theorem named after  Thomas </a:t>
            </a:r>
            <a:r>
              <a:rPr lang="en-US" sz="2800" dirty="0" smtClean="0"/>
              <a:t>Bayes.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works on </a:t>
            </a:r>
            <a:r>
              <a:rPr lang="en-US" sz="2800" dirty="0" smtClean="0"/>
              <a:t>conditional probability.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400" dirty="0" smtClean="0"/>
              <a:t>Using </a:t>
            </a:r>
            <a:r>
              <a:rPr lang="en-US" sz="2400" dirty="0"/>
              <a:t>the conditional probability, we can calculate the probability of an event using its prior </a:t>
            </a:r>
            <a:r>
              <a:rPr lang="en-US" sz="2400" dirty="0" smtClean="0"/>
              <a:t>knowledge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Methodology</a:t>
            </a:r>
            <a:endParaRPr 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9750" y="6356350"/>
            <a:ext cx="5852795" cy="365125"/>
          </a:xfrm>
        </p:spPr>
        <p:txBody>
          <a:bodyPr/>
          <a:p>
            <a:r>
              <a:rPr lang="en-US"/>
              <a:t>Improving the Accuracy of Heart Disease Prediction and  Comparison Using Data Mining Techniques</a:t>
            </a:r>
            <a:endParaRPr lang="en-US"/>
          </a:p>
        </p:txBody>
      </p:sp>
      <p:pic>
        <p:nvPicPr>
          <p:cNvPr id="9" name="Content Placeholder 8" descr="83032060_642368453167306_3393238809125584896_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645" y="1595755"/>
            <a:ext cx="7458075" cy="446214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Methodology</a:t>
            </a:r>
            <a:endParaRPr 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Support Vector Machine(SVM):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 supervised learning approach use labeled data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saperates sample by a </a:t>
            </a:r>
            <a:r>
              <a:rPr lang="en-US" sz="2800" dirty="0" smtClean="0"/>
              <a:t>hyper-plane</a:t>
            </a:r>
            <a:r>
              <a:rPr lang="en-US" sz="2800" dirty="0"/>
              <a:t>.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 In two </a:t>
            </a:r>
            <a:r>
              <a:rPr lang="en-US" sz="2800" dirty="0" smtClean="0"/>
              <a:t>dimensional </a:t>
            </a:r>
            <a:r>
              <a:rPr lang="en-US" sz="2800" dirty="0"/>
              <a:t>space this  </a:t>
            </a:r>
            <a:r>
              <a:rPr lang="en-US" sz="2800" dirty="0" smtClean="0"/>
              <a:t>hyper-plane </a:t>
            </a:r>
            <a:r>
              <a:rPr lang="en-US" sz="2800" dirty="0"/>
              <a:t>is a line dividing a plane in two parts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b="1" dirty="0"/>
              <a:t>Improving the Accuracy of Heart Disease Prediction and  Comparison Using Data Mining Techniques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6A29D5-CE7E-418E-843F-000BC9CB70C3}" type="datetime3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ED762D4-8244-4467-ACAC-5375DCB267D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1637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TS102163746</Template>
  <TotalTime>0</TotalTime>
  <Words>5466</Words>
  <Application>WPS Presentation</Application>
  <PresentationFormat>On-screen Show (4:3)</PresentationFormat>
  <Paragraphs>282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Candara</vt:lpstr>
      <vt:lpstr>Microsoft YaHei</vt:lpstr>
      <vt:lpstr>Arial Unicode MS</vt:lpstr>
      <vt:lpstr>Calibri</vt:lpstr>
      <vt:lpstr>TS102163746</vt:lpstr>
      <vt:lpstr>  Tentative Title:  Improving the Accuracy of Heart Disease Prediction and  Comparison Using Data Mining Techniques</vt:lpstr>
      <vt:lpstr>Index</vt:lpstr>
      <vt:lpstr>Objectives</vt:lpstr>
      <vt:lpstr>Introduction</vt:lpstr>
      <vt:lpstr>Motivation</vt:lpstr>
      <vt:lpstr>Literature Review</vt:lpstr>
      <vt:lpstr>Methodology</vt:lpstr>
      <vt:lpstr>Methodology</vt:lpstr>
      <vt:lpstr>Methodology</vt:lpstr>
      <vt:lpstr>Methodology</vt:lpstr>
      <vt:lpstr>Methodology</vt:lpstr>
      <vt:lpstr>Random Forest</vt:lpstr>
      <vt:lpstr>Proposed Method </vt:lpstr>
      <vt:lpstr>Data-Set</vt:lpstr>
      <vt:lpstr>Limitations</vt:lpstr>
      <vt:lpstr>Conclusion</vt:lpstr>
      <vt:lpstr> Future works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DELL</dc:creator>
  <cp:lastModifiedBy>ASUS</cp:lastModifiedBy>
  <cp:revision>247</cp:revision>
  <dcterms:created xsi:type="dcterms:W3CDTF">2012-04-04T11:10:00Z</dcterms:created>
  <dcterms:modified xsi:type="dcterms:W3CDTF">2020-01-26T15:17:43Z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