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9.jp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84" r:id="rId5"/>
    <p:sldId id="262" r:id="rId6"/>
    <p:sldId id="266" r:id="rId7"/>
    <p:sldId id="286" r:id="rId8"/>
    <p:sldId id="287" r:id="rId9"/>
    <p:sldId id="301" r:id="rId10"/>
    <p:sldId id="289" r:id="rId11"/>
    <p:sldId id="299" r:id="rId12"/>
    <p:sldId id="300" r:id="rId13"/>
    <p:sldId id="288" r:id="rId14"/>
    <p:sldId id="290" r:id="rId15"/>
    <p:sldId id="297" r:id="rId16"/>
    <p:sldId id="292" r:id="rId17"/>
    <p:sldId id="295" r:id="rId18"/>
    <p:sldId id="302" r:id="rId19"/>
    <p:sldId id="304" r:id="rId20"/>
    <p:sldId id="296" r:id="rId21"/>
    <p:sldId id="298" r:id="rId22"/>
    <p:sldId id="273" r:id="rId23"/>
    <p:sldId id="271" r:id="rId24"/>
    <p:sldId id="291" r:id="rId25"/>
    <p:sldId id="274" r:id="rId2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C788E"/>
    <a:srgbClr val="422C16"/>
    <a:srgbClr val="025198"/>
    <a:srgbClr val="1C1C1C"/>
    <a:srgbClr val="3366FF"/>
    <a:srgbClr val="99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87433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4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E4B4758-E423-420A-B675-AFFA11922C94}" type="datetimeFigureOut">
              <a:rPr lang="en-US"/>
              <a:pPr>
                <a:defRPr/>
              </a:pPr>
              <a:t>27-Jan-20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924C6EB-E6EE-438D-BBCA-A2E982FE4A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38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47F9A7C-6874-4A21-943F-C6F4162A0D5E}" type="datetimeFigureOut">
              <a:rPr lang="en-US"/>
              <a:pPr>
                <a:defRPr/>
              </a:pPr>
              <a:t>27-Jan-20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88E5229-3A6C-408F-88B3-4476CE82CE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95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3DAB753-98A9-4174-AE7A-8DDB030120F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3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E5229-3A6C-408F-88B3-4476CE82CE3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74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E5229-3A6C-408F-88B3-4476CE82CE3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93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E5229-3A6C-408F-88B3-4476CE82CE3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88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E5229-3A6C-408F-88B3-4476CE82CE3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2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E5229-3A6C-408F-88B3-4476CE82CE3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00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E5229-3A6C-408F-88B3-4476CE82CE3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02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E5229-3A6C-408F-88B3-4476CE82CE3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27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E5229-3A6C-408F-88B3-4476CE82CE3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46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E5229-3A6C-408F-88B3-4476CE82CE3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51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E5229-3A6C-408F-88B3-4476CE82CE3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3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E5229-3A6C-408F-88B3-4476CE82CE3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331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97B574-1DB0-48F7-A3F3-D98A9C133221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93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B69C9EB-8A63-4456-8BE0-E623190EB25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71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E5229-3A6C-408F-88B3-4476CE82CE3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10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3D3EC7D-A8C8-498D-BF78-1EFED28F162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5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9693F02-FEB8-4AC0-AE54-953898CD69F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45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65B6676-2CB2-42F9-B974-895DDDB79E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61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65B6676-2CB2-42F9-B974-895DDDB79E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1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65B6676-2CB2-42F9-B974-895DDDB79E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17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65B6676-2CB2-42F9-B974-895DDDB79E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35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E5229-3A6C-408F-88B3-4476CE82CE3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13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E5229-3A6C-408F-88B3-4476CE82CE3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9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C031D-8195-4B98-A00F-6F28523FC07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788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040DC-8859-4C3D-B4B6-40E1DF903C85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118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8A0A4-CDCE-4596-BD19-079264D5083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3429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A249E-6E60-498C-98A0-EB2B58AC5835}" type="datetimeFigureOut">
              <a:rPr lang="en-US"/>
              <a:pPr>
                <a:defRPr/>
              </a:pPr>
              <a:t>27-Jan-20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BD4E7-0F2F-4DC9-A0E3-B367F7B054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89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C4E44-33DD-4E0C-B6E2-EF57C90D2F85}" type="datetimeFigureOut">
              <a:rPr lang="en-US"/>
              <a:pPr>
                <a:defRPr/>
              </a:pPr>
              <a:t>27-Jan-20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3A83E-8F7C-4F37-A2F3-10D1E20111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17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29176-5E4C-498C-89A8-845897411711}" type="datetimeFigureOut">
              <a:rPr lang="en-US"/>
              <a:pPr>
                <a:defRPr/>
              </a:pPr>
              <a:t>27-Jan-20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CFFC8-778A-4636-953C-6231AC09C9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47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D61DE-EF8F-4B7F-B478-4BB8C5308B14}" type="datetimeFigureOut">
              <a:rPr lang="en-US"/>
              <a:pPr>
                <a:defRPr/>
              </a:pPr>
              <a:t>27-Jan-20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03A53-1317-455E-98D4-5313344C94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12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5692F-55E2-4DEA-ABAD-921FD62725A9}" type="datetimeFigureOut">
              <a:rPr lang="en-US"/>
              <a:pPr>
                <a:defRPr/>
              </a:pPr>
              <a:t>27-Jan-20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84BB4-3564-4DC0-9975-E5827EE758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16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2936D-F4C2-4AFF-9655-8D3AA2DFE86C}" type="datetimeFigureOut">
              <a:rPr lang="en-US"/>
              <a:pPr>
                <a:defRPr/>
              </a:pPr>
              <a:t>27-Jan-20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0BEF9-A7CB-4E44-91F7-868881FBC8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34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976EA-BBF4-46A7-9AFD-746DF10DC48B}" type="datetimeFigureOut">
              <a:rPr lang="en-US"/>
              <a:pPr>
                <a:defRPr/>
              </a:pPr>
              <a:t>27-Jan-20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D7066-DC41-4DE8-B0E1-6756435AD1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15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BB4AD-6285-45B5-B6AE-53BDD661A758}" type="datetimeFigureOut">
              <a:rPr lang="en-US"/>
              <a:pPr>
                <a:defRPr/>
              </a:pPr>
              <a:t>27-Jan-20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4B42A-8D2C-4B9B-B6A3-9D90E03E0E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69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21D5B-524D-41EC-BC82-6CB4DF8DB674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4371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B3BAF-4D17-4D55-B802-0DFD3BF2D926}" type="datetimeFigureOut">
              <a:rPr lang="en-US"/>
              <a:pPr>
                <a:defRPr/>
              </a:pPr>
              <a:t>27-Jan-20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F8F2E-D99E-4039-855A-574F6C5A1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0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EFC96-E859-4D9A-9ED8-785A8D4D8B08}" type="datetimeFigureOut">
              <a:rPr lang="en-US"/>
              <a:pPr>
                <a:defRPr/>
              </a:pPr>
              <a:t>27-Jan-20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35CAD-23C8-4ADC-BE8E-9E568C673F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81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2DCC3-C7C8-493E-B62F-22D2A62BAA50}" type="datetimeFigureOut">
              <a:rPr lang="en-US"/>
              <a:pPr>
                <a:defRPr/>
              </a:pPr>
              <a:t>27-Jan-20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9707E-FDCB-4628-A619-CB63517DD3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6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E76BA-E052-428B-8A39-44ED1DA1DB4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364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2DC21-BBCC-4741-821D-59CD78BAB4EB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557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D550C-3695-43E9-876B-41F2B35040F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511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0FE66-DA86-42FF-B7EB-DCF6F7A4FD1E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464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F05F-1E4B-439E-8712-F20BFE5AD41A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490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B5841-91EF-4E26-B053-21FB9E454EA2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8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51496-5E7F-40EC-BE29-FF4E9813755D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926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chemeClr val="accent1">
                <a:lumMod val="5000"/>
                <a:lumOff val="95000"/>
              </a:schemeClr>
            </a:gs>
            <a:gs pos="17699">
              <a:schemeClr val="accent3"/>
            </a:gs>
            <a:gs pos="0">
              <a:schemeClr val="accent3"/>
            </a:gs>
            <a:gs pos="100000">
              <a:schemeClr val="accent1"/>
            </a:gs>
            <a:gs pos="100000">
              <a:schemeClr val="accent1">
                <a:lumMod val="9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D1D9AF7-4B93-47FA-872E-28FA283DDEF7}" type="slidenum">
              <a:rPr lang="es-ES"/>
              <a:pPr>
                <a:defRPr/>
              </a:pPr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1BD5A5E-B4E4-4D8B-8B9C-26122DA93D01}" type="datetimeFigureOut">
              <a:rPr lang="en-US"/>
              <a:pPr>
                <a:defRPr/>
              </a:pPr>
              <a:t>27-Jan-20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BB75314-1D4C-40CF-A921-1D75DADD7E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net/cancer-types/brain-tumor/statistic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ich-is-best-between-SVM-and-NN-in-image-processin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onardoaraujosantos.gitbooks.io/artificial-inteligence/content/dropout_layer.html" TargetMode="External"/><Relationship Id="rId4" Type="http://schemas.openxmlformats.org/officeDocument/2006/relationships/hyperlink" Target="https://towardsdatascience.com/a-comprehensive-guide-to-convolutional-neural-networks-the-eli5-way-3bd2b1164a53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33775" y="47625"/>
            <a:ext cx="2262188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bn-BD" sz="1600" dirty="0">
                <a:solidFill>
                  <a:schemeClr val="accent6">
                    <a:lumMod val="50000"/>
                  </a:schemeClr>
                </a:solidFill>
                <a:latin typeface="Monotype Corsiva" panose="03010101010201010101" pitchFamily="66" charset="0"/>
              </a:rPr>
              <a:t>Heaven’s Light is Our Guide</a:t>
            </a:r>
            <a:endParaRPr lang="en-US" sz="16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6013" y="1628775"/>
            <a:ext cx="677386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bn-BD" sz="20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Department of Computer Science &amp; Engineering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0325" y="2028825"/>
            <a:ext cx="6559550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bn-BD" sz="22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Rajshahi University of Engineering &amp; Technology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9043" y="2789238"/>
            <a:ext cx="8353425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rgbClr val="000099"/>
                </a:solidFill>
                <a:latin typeface="+mj-lt"/>
                <a:cs typeface="Times New Roman" panose="02020603050405020304" pitchFamily="18" charset="0"/>
              </a:rPr>
              <a:t>TENTATIVE TITLE : Brain Tumor Detection Using Image Processing and Convolutional Neural Network </a:t>
            </a:r>
            <a:endParaRPr lang="en-US" sz="2800" dirty="0">
              <a:solidFill>
                <a:srgbClr val="000099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59338" y="4289425"/>
            <a:ext cx="4176712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bn-BD" sz="2800" dirty="0">
                <a:latin typeface="+mj-lt"/>
                <a:cs typeface="+mn-cs"/>
              </a:rPr>
              <a:t>Supervised by</a:t>
            </a:r>
          </a:p>
          <a:p>
            <a:pPr algn="ctr">
              <a:defRPr/>
            </a:pPr>
            <a:r>
              <a:rPr lang="en-US" sz="2600" b="1" dirty="0" smtClean="0">
                <a:latin typeface="+mj-lt"/>
                <a:cs typeface="+mn-cs"/>
              </a:rPr>
              <a:t>Dr. Mir Md. Jahangir </a:t>
            </a:r>
            <a:r>
              <a:rPr lang="en-US" sz="2600" b="1" dirty="0" err="1" smtClean="0">
                <a:latin typeface="+mj-lt"/>
                <a:cs typeface="+mn-cs"/>
              </a:rPr>
              <a:t>Kabir</a:t>
            </a:r>
            <a:endParaRPr lang="en-US" sz="2600" b="1" dirty="0">
              <a:latin typeface="+mj-lt"/>
              <a:cs typeface="+mn-cs"/>
            </a:endParaRPr>
          </a:p>
          <a:p>
            <a:pPr algn="ctr">
              <a:defRPr/>
            </a:pPr>
            <a:r>
              <a:rPr lang="en-US" sz="2600" b="1" dirty="0">
                <a:latin typeface="+mj-lt"/>
                <a:cs typeface="+mn-cs"/>
              </a:rPr>
              <a:t> </a:t>
            </a:r>
            <a:r>
              <a:rPr lang="bn-BD" sz="2400" dirty="0" smtClean="0">
                <a:latin typeface="+mj-lt"/>
                <a:cs typeface="+mn-cs"/>
              </a:rPr>
              <a:t> </a:t>
            </a:r>
            <a:r>
              <a:rPr lang="bn-BD" sz="2400" dirty="0">
                <a:latin typeface="+mj-lt"/>
                <a:cs typeface="+mn-cs"/>
              </a:rPr>
              <a:t>Professor</a:t>
            </a:r>
          </a:p>
          <a:p>
            <a:pPr algn="ctr">
              <a:defRPr/>
            </a:pPr>
            <a:r>
              <a:rPr lang="bn-BD" sz="2400" dirty="0">
                <a:latin typeface="+mj-lt"/>
                <a:cs typeface="+mn-cs"/>
              </a:rPr>
              <a:t>Dept. of CSE, RUET</a:t>
            </a:r>
            <a:endParaRPr lang="es-ES" sz="2400" dirty="0">
              <a:latin typeface="+mj-lt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8699" y="4289425"/>
            <a:ext cx="3534878" cy="169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dirty="0">
                <a:latin typeface="+mj-lt"/>
                <a:cs typeface="+mn-cs"/>
              </a:rPr>
              <a:t>P</a:t>
            </a:r>
            <a:r>
              <a:rPr lang="bn-BD" sz="2800" dirty="0">
                <a:latin typeface="+mj-lt"/>
                <a:cs typeface="+mn-cs"/>
              </a:rPr>
              <a:t>resented by</a:t>
            </a:r>
          </a:p>
          <a:p>
            <a:pPr algn="ctr">
              <a:defRPr/>
            </a:pPr>
            <a:r>
              <a:rPr lang="en-US" sz="2800" b="1" dirty="0" err="1" smtClean="0">
                <a:latin typeface="+mj-lt"/>
                <a:cs typeface="+mn-cs"/>
              </a:rPr>
              <a:t>Saifur</a:t>
            </a:r>
            <a:r>
              <a:rPr lang="en-US" sz="2800" b="1" dirty="0" smtClean="0">
                <a:latin typeface="+mj-lt"/>
                <a:cs typeface="+mn-cs"/>
              </a:rPr>
              <a:t> Rahman Shatil</a:t>
            </a:r>
            <a:endParaRPr lang="bn-BD" sz="2800" b="1" dirty="0">
              <a:latin typeface="+mj-lt"/>
              <a:cs typeface="+mn-cs"/>
            </a:endParaRPr>
          </a:p>
          <a:p>
            <a:pPr algn="ctr">
              <a:defRPr/>
            </a:pPr>
            <a:r>
              <a:rPr lang="bn-BD" sz="2400" dirty="0">
                <a:latin typeface="+mj-lt"/>
                <a:cs typeface="+mn-cs"/>
              </a:rPr>
              <a:t>Roll No.: </a:t>
            </a:r>
            <a:r>
              <a:rPr lang="bn-BD" sz="2400" dirty="0" smtClean="0">
                <a:latin typeface="+mj-lt"/>
                <a:cs typeface="+mn-cs"/>
              </a:rPr>
              <a:t>1</a:t>
            </a:r>
            <a:r>
              <a:rPr lang="en-US" sz="2400" dirty="0" smtClean="0">
                <a:latin typeface="+mj-lt"/>
                <a:cs typeface="+mn-cs"/>
              </a:rPr>
              <a:t>503043</a:t>
            </a:r>
            <a:endParaRPr lang="bn-BD" sz="2400" dirty="0">
              <a:latin typeface="+mj-lt"/>
              <a:cs typeface="+mn-cs"/>
            </a:endParaRPr>
          </a:p>
          <a:p>
            <a:pPr algn="ctr">
              <a:defRPr/>
            </a:pPr>
            <a:r>
              <a:rPr lang="bn-BD" sz="2400" dirty="0">
                <a:latin typeface="+mj-lt"/>
                <a:cs typeface="+mn-cs"/>
              </a:rPr>
              <a:t>Dept. of CSE, RUET</a:t>
            </a:r>
            <a:endParaRPr lang="en-US" sz="2400" dirty="0">
              <a:latin typeface="+mj-lt"/>
              <a:cs typeface="+mn-cs"/>
            </a:endParaRPr>
          </a:p>
        </p:txBody>
      </p:sp>
      <p:pic>
        <p:nvPicPr>
          <p:cNvPr id="512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22263"/>
            <a:ext cx="1150937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Background </a:t>
            </a:r>
            <a:r>
              <a:rPr lang="en-US" sz="3600" b="1" dirty="0" smtClean="0">
                <a:solidFill>
                  <a:schemeClr val="accent2"/>
                </a:solidFill>
              </a:rPr>
              <a:t>Study(Cont</a:t>
            </a:r>
            <a:r>
              <a:rPr lang="en-US" sz="3600" b="1" dirty="0" smtClean="0">
                <a:solidFill>
                  <a:schemeClr val="accent2"/>
                </a:solidFill>
              </a:rPr>
              <a:t>’d)</a:t>
            </a:r>
            <a:r>
              <a:rPr lang="en-US" sz="3600" b="1" dirty="0" smtClean="0">
                <a:solidFill>
                  <a:schemeClr val="accent2"/>
                </a:solidFill>
              </a:rPr>
              <a:t> 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Why CNN?[7]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Fast During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Bigger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Superior Feature Extraction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27-Jan-20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95736" y="6364287"/>
            <a:ext cx="5544616" cy="476250"/>
          </a:xfrm>
        </p:spPr>
        <p:txBody>
          <a:bodyPr/>
          <a:lstStyle/>
          <a:p>
            <a:pPr>
              <a:defRPr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21D5B-524D-41EC-BC82-6CB4DF8DB674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Background </a:t>
            </a:r>
            <a:r>
              <a:rPr lang="en-US" sz="3600" b="1" dirty="0" smtClean="0">
                <a:solidFill>
                  <a:schemeClr val="accent2"/>
                </a:solidFill>
              </a:rPr>
              <a:t>Study(Cont’d) 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How Convolution Works?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Fig-03: Convolution Illustration [8]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76872"/>
            <a:ext cx="5010150" cy="338437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27-Jan-20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95736" y="6364287"/>
            <a:ext cx="5544616" cy="476250"/>
          </a:xfrm>
        </p:spPr>
        <p:txBody>
          <a:bodyPr/>
          <a:lstStyle/>
          <a:p>
            <a:pPr>
              <a:defRPr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21D5B-524D-41EC-BC82-6CB4DF8DB674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84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Background </a:t>
            </a:r>
            <a:r>
              <a:rPr lang="en-US" sz="3600" b="1" dirty="0" smtClean="0">
                <a:solidFill>
                  <a:schemeClr val="accent2"/>
                </a:solidFill>
              </a:rPr>
              <a:t>Study(Cont’d)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How Pooling Works?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</a:t>
            </a:r>
            <a:r>
              <a:rPr lang="en-US" sz="2400" dirty="0" smtClean="0"/>
              <a:t>Fig-04: Pooling Illustration [8]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27-Jan-20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9712" y="6364287"/>
            <a:ext cx="5472608" cy="476250"/>
          </a:xfrm>
        </p:spPr>
        <p:txBody>
          <a:bodyPr/>
          <a:lstStyle/>
          <a:p>
            <a:pPr>
              <a:defRPr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21D5B-524D-41EC-BC82-6CB4DF8DB674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76873"/>
            <a:ext cx="417646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1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Background </a:t>
            </a:r>
            <a:r>
              <a:rPr lang="en-US" sz="3600" b="1" dirty="0" smtClean="0">
                <a:solidFill>
                  <a:schemeClr val="accent2"/>
                </a:solidFill>
              </a:rPr>
              <a:t>Study(Cont’d)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Why Dropout is Needed?</a:t>
            </a:r>
          </a:p>
          <a:p>
            <a:pPr marL="0" indent="0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             </a:t>
            </a:r>
            <a:r>
              <a:rPr lang="en-US" sz="2400" dirty="0" smtClean="0"/>
              <a:t>Fig-05: Dropout illustration [9]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27-Jan-20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31369" y="6387579"/>
            <a:ext cx="5688631" cy="398463"/>
          </a:xfrm>
        </p:spPr>
        <p:txBody>
          <a:bodyPr/>
          <a:lstStyle/>
          <a:p>
            <a:pPr>
              <a:defRPr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21D5B-524D-41EC-BC82-6CB4DF8DB674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63" y="2060848"/>
            <a:ext cx="584835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1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Background </a:t>
            </a:r>
            <a:r>
              <a:rPr lang="en-US" sz="3600" b="1" dirty="0" smtClean="0">
                <a:solidFill>
                  <a:schemeClr val="accent2"/>
                </a:solidFill>
              </a:rPr>
              <a:t>Study(Cont’d)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Quick Review on CNN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Convolution Layer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 smtClean="0"/>
              <a:t>ReLu</a:t>
            </a:r>
            <a:r>
              <a:rPr lang="en-US" sz="2400" dirty="0" smtClean="0"/>
              <a:t> Layer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Pooling Layer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Fully connected layer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    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27-Jan-20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97658" y="6269756"/>
            <a:ext cx="5138638" cy="476250"/>
          </a:xfrm>
        </p:spPr>
        <p:txBody>
          <a:bodyPr/>
          <a:lstStyle/>
          <a:p>
            <a:pPr>
              <a:defRPr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21D5B-524D-41EC-BC82-6CB4DF8DB674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61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Background </a:t>
            </a:r>
            <a:r>
              <a:rPr lang="en-US" sz="3600" b="1" dirty="0" smtClean="0">
                <a:solidFill>
                  <a:schemeClr val="accent2"/>
                </a:solidFill>
              </a:rPr>
              <a:t>Study(Cont’d)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Different CNN Architectures[8]: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 smtClean="0"/>
              <a:t>LeNet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 smtClean="0"/>
              <a:t>AlexNet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 smtClean="0"/>
              <a:t>VGGNet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 smtClean="0"/>
              <a:t>ResNet</a:t>
            </a:r>
            <a:endParaRPr lang="en-US" sz="2400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27-Jan-20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1720" y="6245225"/>
            <a:ext cx="5616624" cy="476250"/>
          </a:xfrm>
        </p:spPr>
        <p:txBody>
          <a:bodyPr/>
          <a:lstStyle/>
          <a:p>
            <a:pPr>
              <a:defRPr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21D5B-524D-41EC-BC82-6CB4DF8DB674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008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Methodology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54" name="Content Placeholder 53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</a:t>
            </a:r>
            <a:r>
              <a:rPr lang="en-US" sz="2400" dirty="0" smtClean="0"/>
              <a:t>Fig-07: Steps of the approach</a:t>
            </a:r>
            <a:endParaRPr lang="en-US" sz="2400" dirty="0"/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27-Jan-20</a:t>
            </a:r>
            <a:endParaRPr lang="es-ES" dirty="0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>
          <a:xfrm>
            <a:off x="2051720" y="6245225"/>
            <a:ext cx="5184576" cy="476250"/>
          </a:xfrm>
        </p:spPr>
        <p:txBody>
          <a:bodyPr/>
          <a:lstStyle/>
          <a:p>
            <a:pPr>
              <a:defRPr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  <a:p>
            <a:pPr>
              <a:defRPr/>
            </a:pPr>
            <a:endParaRPr lang="es-E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0FE66-DA86-42FF-B7EB-DCF6F7A4FD1E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568578" y="1528728"/>
            <a:ext cx="1684474" cy="118404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Input MRI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1938" y="1569617"/>
            <a:ext cx="1684474" cy="118663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De-Noising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2647" y="1585355"/>
            <a:ext cx="1684474" cy="118663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Intensity </a:t>
            </a:r>
          </a:p>
          <a:p>
            <a:pPr algn="ctr"/>
            <a:r>
              <a:rPr lang="en-US" sz="2000" dirty="0" smtClean="0"/>
              <a:t>Normalization</a:t>
            </a:r>
            <a:endParaRPr lang="en-US" sz="2000" dirty="0" smtClean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2647" y="3083211"/>
            <a:ext cx="1684474" cy="120698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just"/>
            <a:r>
              <a:rPr lang="en-US" sz="2000" dirty="0" smtClean="0">
                <a:latin typeface="+mn-lt"/>
              </a:rPr>
              <a:t>Augmentation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732687" y="3089491"/>
            <a:ext cx="1684474" cy="1188132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just"/>
            <a:endParaRPr lang="en-US" sz="2000" dirty="0" smtClean="0">
              <a:latin typeface="+mn-lt"/>
            </a:endParaRPr>
          </a:p>
          <a:p>
            <a:pPr algn="ctr"/>
            <a:r>
              <a:rPr lang="en-US" sz="2000" dirty="0" smtClean="0">
                <a:latin typeface="+mn-lt"/>
              </a:rPr>
              <a:t>Spilt Data into Training and Validation</a:t>
            </a:r>
          </a:p>
          <a:p>
            <a:pPr algn="just"/>
            <a:endParaRPr lang="en-US" sz="2000" dirty="0" smtClean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29871" y="3083211"/>
            <a:ext cx="1684474" cy="1194412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/>
              <a:t>Fed the images into CNN to train</a:t>
            </a:r>
            <a:endParaRPr lang="en-US" sz="2000" dirty="0" smtClean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8578" y="3066097"/>
            <a:ext cx="1684474" cy="1191453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/>
              <a:t>Trained Model</a:t>
            </a:r>
            <a:endParaRPr lang="en-US" sz="2000" dirty="0" smtClean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8578" y="4576294"/>
            <a:ext cx="1684474" cy="1218111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Test The model with preprocessed test images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08947" y="4541393"/>
            <a:ext cx="1693559" cy="1253012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Detect Normal or abnormal and show accuracy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29871" y="1558150"/>
            <a:ext cx="1622760" cy="116988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Gray Scale Conversion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252631" y="2178672"/>
            <a:ext cx="449307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06345" y="2184903"/>
            <a:ext cx="449307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1"/>
          </p:cNvCxnSpPr>
          <p:nvPr/>
        </p:nvCxnSpPr>
        <p:spPr>
          <a:xfrm>
            <a:off x="6386412" y="2178670"/>
            <a:ext cx="526235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8" idx="0"/>
          </p:cNvCxnSpPr>
          <p:nvPr/>
        </p:nvCxnSpPr>
        <p:spPr>
          <a:xfrm>
            <a:off x="7754884" y="2771989"/>
            <a:ext cx="0" cy="3112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1"/>
            <a:endCxn id="9" idx="3"/>
          </p:cNvCxnSpPr>
          <p:nvPr/>
        </p:nvCxnSpPr>
        <p:spPr>
          <a:xfrm flipH="1" flipV="1">
            <a:off x="6417161" y="3683557"/>
            <a:ext cx="495486" cy="314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314210" y="3639420"/>
            <a:ext cx="480004" cy="9426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1"/>
            <a:endCxn id="13" idx="3"/>
          </p:cNvCxnSpPr>
          <p:nvPr/>
        </p:nvCxnSpPr>
        <p:spPr>
          <a:xfrm flipH="1" flipV="1">
            <a:off x="2253052" y="3661824"/>
            <a:ext cx="376819" cy="18593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14" idx="0"/>
          </p:cNvCxnSpPr>
          <p:nvPr/>
        </p:nvCxnSpPr>
        <p:spPr>
          <a:xfrm>
            <a:off x="1410815" y="4257550"/>
            <a:ext cx="0" cy="31874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3"/>
            <a:endCxn id="15" idx="1"/>
          </p:cNvCxnSpPr>
          <p:nvPr/>
        </p:nvCxnSpPr>
        <p:spPr>
          <a:xfrm flipV="1">
            <a:off x="2253052" y="5167899"/>
            <a:ext cx="355895" cy="17451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6"/>
                </a:solidFill>
              </a:rPr>
              <a:t>Implementation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Model: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  <a:r>
              <a:rPr lang="en-US" sz="2000" dirty="0" smtClean="0"/>
              <a:t>Fig-08: Model Details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096047"/>
            <a:ext cx="4553585" cy="3534268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27-Jan-20</a:t>
            </a:r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47664" y="6245225"/>
            <a:ext cx="6336704" cy="476250"/>
          </a:xfrm>
        </p:spPr>
        <p:txBody>
          <a:bodyPr/>
          <a:lstStyle/>
          <a:p>
            <a:pPr>
              <a:defRPr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  <a:p>
            <a:pPr>
              <a:defRPr/>
            </a:pP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21D5B-524D-41EC-BC82-6CB4DF8DB674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502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6"/>
                </a:solidFill>
              </a:rPr>
              <a:t>Result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                                         Fig-10: Test Data Result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84571"/>
            <a:ext cx="7272808" cy="20882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27-Jan-20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47664" y="6245225"/>
            <a:ext cx="6408712" cy="476250"/>
          </a:xfrm>
        </p:spPr>
        <p:txBody>
          <a:bodyPr/>
          <a:lstStyle/>
          <a:p>
            <a:pPr>
              <a:defRPr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  <a:p>
            <a:pPr>
              <a:defRPr/>
            </a:pPr>
            <a:endParaRPr lang="es-ES" sz="1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21D5B-524D-41EC-BC82-6CB4DF8DB674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528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6"/>
                </a:solidFill>
              </a:rPr>
              <a:t>Challenges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To Work with BRATS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Finding the </a:t>
            </a:r>
            <a:r>
              <a:rPr lang="en-US" sz="2800" dirty="0"/>
              <a:t>b</a:t>
            </a:r>
            <a:r>
              <a:rPr lang="en-US" sz="2800" dirty="0" smtClean="0"/>
              <a:t>est CNN architecture.</a:t>
            </a: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27-Jan-20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23728" y="6245225"/>
            <a:ext cx="5400600" cy="476250"/>
          </a:xfrm>
        </p:spPr>
        <p:txBody>
          <a:bodyPr/>
          <a:lstStyle/>
          <a:p>
            <a:pPr>
              <a:defRPr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21D5B-524D-41EC-BC82-6CB4DF8DB674}" type="slidenum">
              <a:rPr lang="es-ES" smtClean="0"/>
              <a:pPr>
                <a:defRPr/>
              </a:pPr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03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484784"/>
            <a:ext cx="6562725" cy="424847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+mj-lt"/>
              </a:rPr>
              <a:t>Introduction</a:t>
            </a:r>
            <a:endParaRPr lang="bn-BD" sz="2400" dirty="0" smtClean="0">
              <a:latin typeface="+mj-lt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+mj-lt"/>
              </a:rPr>
              <a:t>Objectives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+mj-lt"/>
              </a:rPr>
              <a:t>Related Works</a:t>
            </a:r>
            <a:endParaRPr lang="en-US" sz="2400" dirty="0">
              <a:latin typeface="+mj-lt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+mj-lt"/>
              </a:rPr>
              <a:t>Background Study</a:t>
            </a:r>
            <a:endParaRPr lang="en-US" sz="2400" dirty="0">
              <a:latin typeface="+mj-lt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bn-BD" sz="2400" dirty="0" smtClean="0">
                <a:latin typeface="+mj-lt"/>
              </a:rPr>
              <a:t>Methodology</a:t>
            </a:r>
            <a:endParaRPr lang="en-US" sz="2400" dirty="0" smtClean="0">
              <a:latin typeface="+mj-lt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+mj-lt"/>
              </a:rPr>
              <a:t>Implementation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+mj-lt"/>
              </a:rPr>
              <a:t>Result</a:t>
            </a:r>
            <a:endParaRPr lang="bn-BD" sz="2400" dirty="0" smtClean="0">
              <a:latin typeface="+mj-lt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+mj-lt"/>
              </a:rPr>
              <a:t>Challenges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+mj-lt"/>
              </a:rPr>
              <a:t>Future Work</a:t>
            </a:r>
            <a:endParaRPr lang="bn-BD" sz="2400" dirty="0" smtClean="0">
              <a:latin typeface="+mj-lt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bn-BD" sz="2400" dirty="0" smtClean="0">
                <a:latin typeface="+mj-lt"/>
              </a:rPr>
              <a:t>References</a:t>
            </a:r>
          </a:p>
        </p:txBody>
      </p:sp>
      <p:sp>
        <p:nvSpPr>
          <p:cNvPr id="6147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B84895-71E3-4B05-BD86-52A439717FDD}" type="datetime1">
              <a:rPr lang="en-US" sz="1400" smtClean="0"/>
              <a:pPr>
                <a:spcBef>
                  <a:spcPct val="0"/>
                </a:spcBef>
                <a:buFontTx/>
                <a:buNone/>
              </a:pPr>
              <a:t>27-Jan-20</a:t>
            </a:fld>
            <a:endParaRPr lang="es-ES" sz="1400" smtClean="0"/>
          </a:p>
        </p:txBody>
      </p:sp>
      <p:sp>
        <p:nvSpPr>
          <p:cNvPr id="614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39975" y="6245225"/>
            <a:ext cx="4968875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100" dirty="0" smtClean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 smtClean="0">
              <a:solidFill>
                <a:schemeClr val="bg2"/>
              </a:solidFill>
            </a:endParaRPr>
          </a:p>
        </p:txBody>
      </p:sp>
      <p:sp>
        <p:nvSpPr>
          <p:cNvPr id="614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2A6260-6D29-48B6-83CC-63962F147B39}" type="slidenum">
              <a:rPr lang="es-E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s-ES" sz="1400" dirty="0" smtClean="0"/>
          </a:p>
        </p:txBody>
      </p:sp>
      <p:sp>
        <p:nvSpPr>
          <p:cNvPr id="6150" name="Rectangle 2"/>
          <p:cNvSpPr>
            <a:spLocks noChangeArrowheads="1"/>
          </p:cNvSpPr>
          <p:nvPr/>
        </p:nvSpPr>
        <p:spPr bwMode="auto">
          <a:xfrm>
            <a:off x="3585656" y="520914"/>
            <a:ext cx="18517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bn-BD" sz="36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rPr>
              <a:t>Outlines</a:t>
            </a:r>
            <a:endParaRPr lang="en-US" sz="3600" b="1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6"/>
                </a:solidFill>
              </a:rPr>
              <a:t>Future Work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Try to implement the proposed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Improve detection accuracy</a:t>
            </a:r>
            <a:r>
              <a:rPr lang="en-US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27-Jan-20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23728" y="6245225"/>
            <a:ext cx="5400600" cy="476250"/>
          </a:xfrm>
        </p:spPr>
        <p:txBody>
          <a:bodyPr/>
          <a:lstStyle/>
          <a:p>
            <a:pPr>
              <a:defRPr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21D5B-524D-41EC-BC82-6CB4DF8DB674}" type="slidenum">
              <a:rPr lang="es-ES" smtClean="0"/>
              <a:pPr>
                <a:defRPr/>
              </a:pPr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59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bn-BD" sz="2800" dirty="0" smtClean="0"/>
              <a:t>In this presentation I have tried to present</a:t>
            </a:r>
          </a:p>
          <a:p>
            <a:pPr marL="457200" lvl="1" indent="0">
              <a:buNone/>
            </a:pPr>
            <a:endParaRPr lang="bn-BD" sz="15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bn-BD" sz="2400" dirty="0" smtClean="0"/>
              <a:t>The current </a:t>
            </a:r>
            <a:r>
              <a:rPr lang="en-US" sz="2400" dirty="0" smtClean="0"/>
              <a:t>research work on</a:t>
            </a:r>
            <a:r>
              <a:rPr lang="bn-BD" sz="2400" dirty="0" smtClean="0"/>
              <a:t> this field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About CNN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Workflow </a:t>
            </a:r>
            <a:r>
              <a:rPr lang="en-US" sz="2400" dirty="0" smtClean="0"/>
              <a:t> &amp; Implementation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/>
              <a:t>Challenges </a:t>
            </a:r>
            <a:r>
              <a:rPr lang="en-US" sz="2400" dirty="0" smtClean="0"/>
              <a:t>and Future Work</a:t>
            </a:r>
          </a:p>
          <a:p>
            <a:pPr marL="457200" lvl="1" indent="0">
              <a:buNone/>
            </a:pPr>
            <a:endParaRPr lang="bn-BD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bn-BD" sz="2000" dirty="0" smtClean="0"/>
          </a:p>
          <a:p>
            <a:pPr marL="0" indent="0">
              <a:buFontTx/>
              <a:buNone/>
            </a:pPr>
            <a:endParaRPr lang="bn-BD" sz="2000" dirty="0" smtClean="0"/>
          </a:p>
          <a:p>
            <a:pPr marL="0" indent="0">
              <a:buFontTx/>
              <a:buNone/>
            </a:pPr>
            <a:endParaRPr lang="en-US" sz="2000" dirty="0" smtClean="0"/>
          </a:p>
        </p:txBody>
      </p:sp>
      <p:sp>
        <p:nvSpPr>
          <p:cNvPr id="45059" name="Date Placeholder 1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400" dirty="0" smtClean="0"/>
              <a:t>27-Jan-20</a:t>
            </a:r>
            <a:endParaRPr lang="es-ES" sz="1400" dirty="0" smtClean="0"/>
          </a:p>
        </p:txBody>
      </p:sp>
      <p:sp>
        <p:nvSpPr>
          <p:cNvPr id="45060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195736" y="6265862"/>
            <a:ext cx="5005388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</p:txBody>
      </p:sp>
      <p:sp>
        <p:nvSpPr>
          <p:cNvPr id="45061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71BFBA-6FD5-45A2-98BD-FDA47AE61C60}" type="slidenum">
              <a:rPr lang="es-E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s-ES" sz="1400" dirty="0" smtClean="0"/>
          </a:p>
        </p:txBody>
      </p:sp>
      <p:sp>
        <p:nvSpPr>
          <p:cNvPr id="45062" name="Title 1"/>
          <p:cNvSpPr>
            <a:spLocks noGrp="1"/>
          </p:cNvSpPr>
          <p:nvPr>
            <p:ph type="title"/>
          </p:nvPr>
        </p:nvSpPr>
        <p:spPr>
          <a:xfrm>
            <a:off x="107950" y="260350"/>
            <a:ext cx="8229600" cy="1143000"/>
          </a:xfrm>
        </p:spPr>
        <p:txBody>
          <a:bodyPr/>
          <a:lstStyle/>
          <a:p>
            <a:r>
              <a:rPr lang="bn-BD" sz="3600" b="1" dirty="0" smtClean="0">
                <a:solidFill>
                  <a:schemeClr val="accent6"/>
                </a:solidFill>
              </a:rPr>
              <a:t>Summary</a:t>
            </a:r>
            <a:endParaRPr lang="en-US" sz="3600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1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3664F0-16A4-4399-97B0-B33DFBA02477}" type="datetime1">
              <a:rPr lang="en-US" sz="1400" smtClean="0"/>
              <a:pPr>
                <a:spcBef>
                  <a:spcPct val="0"/>
                </a:spcBef>
                <a:buFontTx/>
                <a:buNone/>
              </a:pPr>
              <a:t>27-Jan-20</a:t>
            </a:fld>
            <a:endParaRPr lang="es-ES" sz="1400" smtClean="0"/>
          </a:p>
        </p:txBody>
      </p:sp>
      <p:sp>
        <p:nvSpPr>
          <p:cNvPr id="47107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249487" y="6245225"/>
            <a:ext cx="5076825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</p:txBody>
      </p:sp>
      <p:sp>
        <p:nvSpPr>
          <p:cNvPr id="47108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70F33-78AC-4E0E-A222-7E833C9F8C94}" type="slidenum">
              <a:rPr lang="es-E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s-ES" sz="1400" smtClean="0"/>
          </a:p>
        </p:txBody>
      </p:sp>
      <p:sp>
        <p:nvSpPr>
          <p:cNvPr id="47109" name="Rectangle 2"/>
          <p:cNvSpPr>
            <a:spLocks noChangeArrowheads="1"/>
          </p:cNvSpPr>
          <p:nvPr/>
        </p:nvSpPr>
        <p:spPr bwMode="auto">
          <a:xfrm>
            <a:off x="3203575" y="609600"/>
            <a:ext cx="3168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bn-BD" sz="3600" b="1" dirty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References</a:t>
            </a:r>
            <a:endParaRPr lang="en-US" sz="3600" b="1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457200" y="1370013"/>
            <a:ext cx="836295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342900" indent="-342900" algn="just">
              <a:spcBef>
                <a:spcPct val="0"/>
              </a:spcBef>
              <a:buAutoNum type="arabicPeriod"/>
              <a:defRPr/>
            </a:pPr>
            <a:r>
              <a:rPr lang="en-US" sz="1800" dirty="0" smtClean="0">
                <a:solidFill>
                  <a:schemeClr val="tx2">
                    <a:lumMod val="95000"/>
                    <a:lumOff val="5000"/>
                  </a:schemeClr>
                </a:solidFill>
                <a:hlinkClick r:id="rId3"/>
              </a:rPr>
              <a:t>https</a:t>
            </a:r>
            <a:r>
              <a:rPr lang="en-US" sz="1800" dirty="0">
                <a:solidFill>
                  <a:schemeClr val="tx2">
                    <a:lumMod val="95000"/>
                    <a:lumOff val="5000"/>
                  </a:schemeClr>
                </a:solidFill>
                <a:hlinkClick r:id="rId3"/>
              </a:rPr>
              <a:t>://</a:t>
            </a:r>
            <a:r>
              <a:rPr lang="en-US" sz="1800" dirty="0" smtClean="0">
                <a:solidFill>
                  <a:schemeClr val="tx2">
                    <a:lumMod val="95000"/>
                    <a:lumOff val="5000"/>
                  </a:schemeClr>
                </a:solidFill>
                <a:hlinkClick r:id="rId3"/>
              </a:rPr>
              <a:t>www.cancer.net/cancer-types/brain-tumor/statistics</a:t>
            </a:r>
            <a:endParaRPr lang="en-US" sz="18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342900" indent="-342900" algn="just">
              <a:spcBef>
                <a:spcPct val="0"/>
              </a:spcBef>
              <a:buAutoNum type="arabicPeriod"/>
              <a:defRPr/>
            </a:pPr>
            <a:r>
              <a:rPr lang="en-US" sz="1800" dirty="0">
                <a:cs typeface="+mn-cs"/>
              </a:rPr>
              <a:t>Robles, Paula &amp; </a:t>
            </a:r>
            <a:r>
              <a:rPr lang="en-US" sz="1800" dirty="0" err="1">
                <a:cs typeface="+mn-cs"/>
              </a:rPr>
              <a:t>Fiest</a:t>
            </a:r>
            <a:r>
              <a:rPr lang="en-US" sz="1800" dirty="0">
                <a:cs typeface="+mn-cs"/>
              </a:rPr>
              <a:t>, Kirsten &amp; </a:t>
            </a:r>
            <a:r>
              <a:rPr lang="en-US" sz="1800" dirty="0" err="1">
                <a:cs typeface="+mn-cs"/>
              </a:rPr>
              <a:t>Frolkis</a:t>
            </a:r>
            <a:r>
              <a:rPr lang="en-US" sz="1800" dirty="0">
                <a:cs typeface="+mn-cs"/>
              </a:rPr>
              <a:t>, Alex &amp; </a:t>
            </a:r>
            <a:r>
              <a:rPr lang="en-US" sz="1800" dirty="0" err="1">
                <a:cs typeface="+mn-cs"/>
              </a:rPr>
              <a:t>Pringsheim</a:t>
            </a:r>
            <a:r>
              <a:rPr lang="en-US" sz="1800" dirty="0">
                <a:cs typeface="+mn-cs"/>
              </a:rPr>
              <a:t>, Tamara &amp; Atta, Callie &amp; </a:t>
            </a:r>
            <a:r>
              <a:rPr lang="en-US" sz="1800" dirty="0" err="1">
                <a:cs typeface="+mn-cs"/>
              </a:rPr>
              <a:t>St.Germaine</a:t>
            </a:r>
            <a:r>
              <a:rPr lang="en-US" sz="1800" dirty="0">
                <a:cs typeface="+mn-cs"/>
              </a:rPr>
              <a:t>-Smith, Christine &amp; Day, Lundy &amp; Lam, Darren &amp; </a:t>
            </a:r>
            <a:r>
              <a:rPr lang="en-US" sz="1800" dirty="0" err="1">
                <a:cs typeface="+mn-cs"/>
              </a:rPr>
              <a:t>Jette</a:t>
            </a:r>
            <a:r>
              <a:rPr lang="en-US" sz="1800" dirty="0">
                <a:cs typeface="+mn-cs"/>
              </a:rPr>
              <a:t>, Nathalie &amp; Hotchkiss, N. (2014). The worldwide incidence and prevalence of primary brain tumors: A systematic review and meta-analysis. </a:t>
            </a:r>
            <a:r>
              <a:rPr lang="en-US" sz="1800" dirty="0" err="1">
                <a:cs typeface="+mn-cs"/>
              </a:rPr>
              <a:t>Neuro</a:t>
            </a:r>
            <a:r>
              <a:rPr lang="en-US" sz="1800" dirty="0">
                <a:cs typeface="+mn-cs"/>
              </a:rPr>
              <a:t>-Oncology. 17. 1-8. 10.1093/</a:t>
            </a:r>
            <a:r>
              <a:rPr lang="en-US" sz="1800" dirty="0" err="1">
                <a:cs typeface="+mn-cs"/>
              </a:rPr>
              <a:t>neuonc</a:t>
            </a:r>
            <a:r>
              <a:rPr lang="en-US" sz="1800" dirty="0">
                <a:cs typeface="+mn-cs"/>
              </a:rPr>
              <a:t>/nou283. </a:t>
            </a:r>
            <a:endParaRPr lang="en-US" sz="1800" dirty="0" smtClean="0">
              <a:cs typeface="+mn-cs"/>
            </a:endParaRPr>
          </a:p>
          <a:p>
            <a:pPr marL="342900" indent="-342900" algn="just">
              <a:spcBef>
                <a:spcPct val="0"/>
              </a:spcBef>
              <a:buAutoNum type="arabicPeriod"/>
              <a:defRPr/>
            </a:pPr>
            <a:r>
              <a:rPr lang="en-US" sz="1800" dirty="0" smtClean="0"/>
              <a:t>Dong</a:t>
            </a:r>
            <a:r>
              <a:rPr lang="en-US" sz="1800" dirty="0"/>
              <a:t>, H., Yang, G., Liu, F., Mo, Y., &amp; </a:t>
            </a:r>
            <a:r>
              <a:rPr lang="en-US" sz="1800" dirty="0" err="1"/>
              <a:t>Guo</a:t>
            </a:r>
            <a:r>
              <a:rPr lang="en-US" sz="1800" dirty="0"/>
              <a:t>, Y. (2017). </a:t>
            </a:r>
            <a:r>
              <a:rPr lang="en-US" sz="1800" i="1" dirty="0"/>
              <a:t>Automatic Brain Tumor Detection and Segmentation Using U-Net Based Fully Convolutional Networks. Medical Image Understanding and Analysis, 506–517.</a:t>
            </a:r>
            <a:r>
              <a:rPr lang="en-US" sz="1800" dirty="0"/>
              <a:t> doi:10.1007/978-3-319-60964-5_44 </a:t>
            </a:r>
          </a:p>
          <a:p>
            <a:pPr marL="342900" indent="-342900" algn="just">
              <a:spcBef>
                <a:spcPct val="0"/>
              </a:spcBef>
              <a:buAutoNum type="arabicPeriod"/>
              <a:defRPr/>
            </a:pPr>
            <a:r>
              <a:rPr lang="en-US" sz="1800" dirty="0"/>
              <a:t>S. Pereira, A. Pinto, V. </a:t>
            </a:r>
            <a:r>
              <a:rPr lang="en-US" sz="1800" dirty="0" err="1"/>
              <a:t>Alves</a:t>
            </a:r>
            <a:r>
              <a:rPr lang="en-US" sz="1800" dirty="0"/>
              <a:t> and C. A. Silva, "Brain Tumor Segmentation Using Convolutional Neural Networks in MRI Images," in </a:t>
            </a:r>
            <a:r>
              <a:rPr lang="en-US" sz="1800" i="1" dirty="0"/>
              <a:t>IEEE Transactions on Medical Imaging</a:t>
            </a:r>
            <a:r>
              <a:rPr lang="en-US" sz="1800" dirty="0"/>
              <a:t>, vol. 35, no. 5, pp. 1240-1251, May 2016.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doi</a:t>
            </a:r>
            <a:r>
              <a:rPr lang="en-US" sz="1800" dirty="0"/>
              <a:t>: </a:t>
            </a:r>
            <a:r>
              <a:rPr lang="en-US" sz="1800" dirty="0" smtClean="0"/>
              <a:t>10.1109/TMI.2016.2538465</a:t>
            </a:r>
          </a:p>
          <a:p>
            <a:pPr marL="0" indent="0" algn="just">
              <a:spcBef>
                <a:spcPct val="0"/>
              </a:spcBef>
              <a:buNone/>
              <a:defRPr/>
            </a:pPr>
            <a:endParaRPr lang="en-US" sz="18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6"/>
                </a:solidFill>
              </a:rPr>
              <a:t>References(Cont’d)</a:t>
            </a:r>
            <a:endParaRPr lang="en-US" sz="3600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5.</a:t>
            </a:r>
            <a:r>
              <a:rPr lang="en-US" sz="2000" dirty="0"/>
              <a:t> Zhao, X., Wu, Y., Song, G., Li, Z., Zhang, Y., &amp; Fan, Y. (2018). A deep learning model integrating FCNNs and CRFs for brain tumor segmentation. </a:t>
            </a:r>
            <a:r>
              <a:rPr lang="en-US" sz="2000" i="1" dirty="0"/>
              <a:t>Medical image analysis</a:t>
            </a:r>
            <a:r>
              <a:rPr lang="en-US" sz="2000" dirty="0"/>
              <a:t>, </a:t>
            </a:r>
            <a:r>
              <a:rPr lang="en-US" sz="2000" i="1" dirty="0"/>
              <a:t>43</a:t>
            </a:r>
            <a:r>
              <a:rPr lang="en-US" sz="2000" dirty="0"/>
              <a:t>, 98–111. doi:10.1016/j.media.2017.10.002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6</a:t>
            </a:r>
            <a:r>
              <a:rPr lang="en-US" sz="2000" dirty="0" smtClean="0"/>
              <a:t>.</a:t>
            </a:r>
            <a:r>
              <a:rPr lang="en-US" sz="2000" dirty="0"/>
              <a:t> </a:t>
            </a:r>
            <a:r>
              <a:rPr lang="en-US" sz="2000" dirty="0" err="1"/>
              <a:t>Menze</a:t>
            </a:r>
            <a:r>
              <a:rPr lang="en-US" sz="2000" dirty="0"/>
              <a:t> et al., The Multimodal Brain </a:t>
            </a:r>
            <a:r>
              <a:rPr lang="en-US" sz="2000" dirty="0" err="1"/>
              <a:t>TumorImage</a:t>
            </a:r>
            <a:r>
              <a:rPr lang="en-US" sz="2000" dirty="0"/>
              <a:t> Segmentation Benchmark (BRATS), IEEE Trans. Med. Imaging, 2015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7. </a:t>
            </a:r>
            <a:r>
              <a:rPr lang="en-US" sz="2000" dirty="0" smtClean="0">
                <a:hlinkClick r:id="rId3"/>
              </a:rPr>
              <a:t>https://www.quora.com/Which-is-best-between-SVM-and-NN-in-image-processing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8</a:t>
            </a:r>
            <a:r>
              <a:rPr lang="en-US" sz="2000" dirty="0" smtClean="0"/>
              <a:t>. </a:t>
            </a:r>
            <a:r>
              <a:rPr lang="en-US" sz="2000" dirty="0" smtClean="0">
                <a:hlinkClick r:id="rId4"/>
              </a:rPr>
              <a:t>https://towardsdatascience.com/a-comprehensive-guide-to-convolutional-neural-networks-the-eli5-way-3bd2b1164a53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9</a:t>
            </a:r>
            <a:r>
              <a:rPr lang="en-US" sz="2000" dirty="0" smtClean="0"/>
              <a:t>. </a:t>
            </a:r>
            <a:r>
              <a:rPr lang="en-US" sz="2000" dirty="0" smtClean="0">
                <a:hlinkClick r:id="rId5"/>
              </a:rPr>
              <a:t>https://leonardoaraujosantos.gitbooks.io/artificial-inteligence/content/dropout_layer.html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27-Jan-20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2891" y="6238875"/>
            <a:ext cx="5437584" cy="476250"/>
          </a:xfrm>
        </p:spPr>
        <p:txBody>
          <a:bodyPr/>
          <a:lstStyle/>
          <a:p>
            <a:pPr>
              <a:defRPr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  <a:p>
            <a:pPr>
              <a:defRPr/>
            </a:pP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21D5B-524D-41EC-BC82-6CB4DF8DB674}" type="slidenum">
              <a:rPr lang="es-ES" smtClean="0"/>
              <a:pPr>
                <a:defRPr/>
              </a:pPr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66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655638" y="765175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endParaRPr lang="bn-BD" dirty="0" smtClean="0"/>
          </a:p>
          <a:p>
            <a:pPr marL="0" indent="0">
              <a:buFontTx/>
              <a:buNone/>
            </a:pPr>
            <a:endParaRPr lang="bn-BD" dirty="0" smtClean="0"/>
          </a:p>
          <a:p>
            <a:pPr marL="0" indent="0">
              <a:buFontTx/>
              <a:buNone/>
            </a:pPr>
            <a:r>
              <a:rPr lang="bn-BD" dirty="0" smtClean="0"/>
              <a:t>              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bn-BD" dirty="0" smtClean="0"/>
              <a:t> </a:t>
            </a:r>
            <a:r>
              <a:rPr lang="bn-BD" sz="8000" dirty="0" smtClean="0"/>
              <a:t>Thank you</a:t>
            </a:r>
          </a:p>
        </p:txBody>
      </p:sp>
      <p:sp>
        <p:nvSpPr>
          <p:cNvPr id="49155" name="Date Placeholder 1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2FA017-97E5-4076-BB53-6D6C5F10553F}" type="datetime1">
              <a:rPr lang="en-US" sz="1400" smtClean="0"/>
              <a:pPr>
                <a:spcBef>
                  <a:spcPct val="0"/>
                </a:spcBef>
                <a:buFontTx/>
                <a:buNone/>
              </a:pPr>
              <a:t>27-Jan-20</a:t>
            </a:fld>
            <a:endParaRPr lang="es-ES" sz="1400" dirty="0" smtClean="0"/>
          </a:p>
        </p:txBody>
      </p:sp>
      <p:sp>
        <p:nvSpPr>
          <p:cNvPr id="49156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267744" y="6245225"/>
            <a:ext cx="5005388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</p:txBody>
      </p:sp>
      <p:sp>
        <p:nvSpPr>
          <p:cNvPr id="49157" name="Slide Number Placeholder 14"/>
          <p:cNvSpPr>
            <a:spLocks noGrp="1"/>
          </p:cNvSpPr>
          <p:nvPr>
            <p:ph type="sldNum" sz="quarter" idx="12"/>
          </p:nvPr>
        </p:nvSpPr>
        <p:spPr bwMode="white"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E68206-A1DE-4969-9465-59E38DE673D8}" type="slidenum">
              <a:rPr lang="es-E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s-ES" sz="1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Introduction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Brain and other nervous system cancer is the 10th leading cause of death for men and women</a:t>
            </a:r>
            <a:r>
              <a:rPr lang="en-US" sz="2800" dirty="0" smtClean="0"/>
              <a:t>.[1]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 T</a:t>
            </a:r>
            <a:r>
              <a:rPr lang="en-US" sz="2800" dirty="0" smtClean="0"/>
              <a:t>he </a:t>
            </a:r>
            <a:r>
              <a:rPr lang="en-US" sz="2800" dirty="0"/>
              <a:t>overall incidence rate of all brain tumors to be 10.82 </a:t>
            </a:r>
            <a:r>
              <a:rPr lang="en-US" sz="2800" dirty="0" smtClean="0"/>
              <a:t>(8.63-13.56</a:t>
            </a:r>
            <a:r>
              <a:rPr lang="en-US" sz="2800" dirty="0"/>
              <a:t>) per 100 000 </a:t>
            </a:r>
            <a:r>
              <a:rPr lang="en-US" sz="2800" dirty="0" smtClean="0"/>
              <a:t>person-years[2]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Benign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Malignant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 smtClean="0"/>
              <a:t>                                                  Fig-01: Types Of Tumor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35696" y="6274965"/>
            <a:ext cx="6192688" cy="476250"/>
          </a:xfrm>
        </p:spPr>
        <p:txBody>
          <a:bodyPr/>
          <a:lstStyle/>
          <a:p>
            <a:pPr>
              <a:defRPr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  <a:p>
            <a:pPr>
              <a:defRPr/>
            </a:pP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21D5B-524D-41EC-BC82-6CB4DF8DB674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27-jan-20</a:t>
            </a:r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863181"/>
            <a:ext cx="3031976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D46B2F-344B-4CEF-813D-BD4EA9365256}" type="datetime1">
              <a:rPr lang="en-US" sz="1400" smtClean="0"/>
              <a:pPr>
                <a:spcBef>
                  <a:spcPct val="0"/>
                </a:spcBef>
                <a:buFontTx/>
                <a:buNone/>
              </a:pPr>
              <a:t>27-Jan-20</a:t>
            </a:fld>
            <a:endParaRPr lang="es-ES" sz="1400" smtClean="0"/>
          </a:p>
        </p:txBody>
      </p:sp>
      <p:sp>
        <p:nvSpPr>
          <p:cNvPr id="8195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411413" y="6245225"/>
            <a:ext cx="493395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</p:txBody>
      </p:sp>
      <p:sp>
        <p:nvSpPr>
          <p:cNvPr id="8196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56038B-A501-49DD-89A2-E6BC59771511}" type="slidenum">
              <a:rPr lang="es-E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s-ES" sz="1400" dirty="0" smtClean="0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3349192" y="443677"/>
            <a:ext cx="2518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36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bn-BD" sz="36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bjectives</a:t>
            </a:r>
            <a:endParaRPr lang="en-US" sz="36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850" y="1341438"/>
            <a:ext cx="8569325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endParaRPr lang="bn-BD" sz="3200" dirty="0">
              <a:latin typeface="+mn-lt"/>
              <a:cs typeface="+mj-cs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  <a:defRPr/>
            </a:pPr>
            <a:r>
              <a:rPr lang="bn-BD" sz="2800" dirty="0">
                <a:latin typeface="+mn-lt"/>
                <a:cs typeface="+mj-cs"/>
              </a:rPr>
              <a:t>To </a:t>
            </a:r>
            <a:r>
              <a:rPr lang="bn-BD" sz="2800" dirty="0" smtClean="0">
                <a:latin typeface="+mn-lt"/>
                <a:cs typeface="+mj-cs"/>
              </a:rPr>
              <a:t>investigate </a:t>
            </a:r>
            <a:r>
              <a:rPr lang="bn-BD" sz="2800" dirty="0">
                <a:latin typeface="+mn-lt"/>
                <a:cs typeface="+mj-cs"/>
              </a:rPr>
              <a:t>recent </a:t>
            </a:r>
            <a:r>
              <a:rPr lang="bn-BD" sz="2800" dirty="0" smtClean="0">
                <a:latin typeface="+mn-lt"/>
                <a:cs typeface="+mj-cs"/>
              </a:rPr>
              <a:t>work</a:t>
            </a:r>
            <a:r>
              <a:rPr lang="en-US" sz="2800" dirty="0" smtClean="0">
                <a:latin typeface="+mn-lt"/>
                <a:cs typeface="+mj-cs"/>
              </a:rPr>
              <a:t>s</a:t>
            </a:r>
            <a:endParaRPr lang="bn-BD" sz="2800" dirty="0">
              <a:latin typeface="+mn-lt"/>
              <a:cs typeface="+mj-cs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+mn-lt"/>
                <a:cs typeface="+mj-cs"/>
              </a:rPr>
              <a:t>T</a:t>
            </a:r>
            <a:r>
              <a:rPr lang="bn-BD" sz="2800" dirty="0">
                <a:latin typeface="+mn-lt"/>
                <a:cs typeface="+mj-cs"/>
              </a:rPr>
              <a:t>o propose a new model or method</a:t>
            </a:r>
          </a:p>
          <a:p>
            <a:pPr marL="457200" indent="-457200" algn="just">
              <a:buFont typeface="Wingdings" panose="05000000000000000000" pitchFamily="2" charset="2"/>
              <a:buChar char="Ø"/>
              <a:defRPr/>
            </a:pPr>
            <a:r>
              <a:rPr lang="bn-BD" sz="2800" dirty="0" smtClean="0">
                <a:latin typeface="+mn-lt"/>
                <a:cs typeface="+mj-cs"/>
              </a:rPr>
              <a:t>To </a:t>
            </a:r>
            <a:r>
              <a:rPr lang="bn-BD" sz="2800" dirty="0">
                <a:latin typeface="+mn-lt"/>
                <a:cs typeface="+mj-cs"/>
              </a:rPr>
              <a:t>implement the proposed model or method</a:t>
            </a:r>
          </a:p>
          <a:p>
            <a:pPr marL="457200" indent="-457200" algn="just">
              <a:buFont typeface="Wingdings" panose="05000000000000000000" pitchFamily="2" charset="2"/>
              <a:buChar char="Ø"/>
              <a:defRPr/>
            </a:pPr>
            <a:r>
              <a:rPr lang="en-US" sz="2800" dirty="0" smtClean="0">
                <a:latin typeface="+mn-lt"/>
                <a:cs typeface="+mj-cs"/>
              </a:rPr>
              <a:t>T</a:t>
            </a:r>
            <a:r>
              <a:rPr lang="bn-BD" sz="2800" dirty="0">
                <a:latin typeface="+mn-lt"/>
                <a:cs typeface="+mj-cs"/>
              </a:rPr>
              <a:t>o show a comparative study</a:t>
            </a:r>
          </a:p>
          <a:p>
            <a:pPr algn="just">
              <a:buFont typeface="Wingdings" panose="05000000000000000000" pitchFamily="2" charset="2"/>
              <a:buChar char="ü"/>
              <a:defRPr/>
            </a:pPr>
            <a:endParaRPr lang="bn-BD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/>
              <a:t>Dong et al. </a:t>
            </a:r>
            <a:r>
              <a:rPr lang="en-US" dirty="0" smtClean="0"/>
              <a:t>Proposed  Automatic Brain Tumor Detection and Segmentation using U-Net Based Fully Convolutional Network. </a:t>
            </a:r>
            <a:r>
              <a:rPr lang="en-US" dirty="0" smtClean="0"/>
              <a:t>[3]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Accuracy: 0.88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Dataset: BRATS 2015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Limitations: 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Less Successful in Segmenting Enhancing Tumor regions.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No </a:t>
            </a:r>
            <a:r>
              <a:rPr lang="en-US" dirty="0"/>
              <a:t>B</a:t>
            </a:r>
            <a:r>
              <a:rPr lang="en-US" dirty="0" smtClean="0"/>
              <a:t>ias Correction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bn-BD" sz="24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bn-BD" sz="800" dirty="0" smtClean="0">
              <a:latin typeface="+mn-lt"/>
            </a:endParaRPr>
          </a:p>
          <a:p>
            <a:pPr marL="0" indent="0">
              <a:buFontTx/>
              <a:buNone/>
              <a:defRPr/>
            </a:pPr>
            <a:endParaRPr lang="en-US" sz="2000" dirty="0"/>
          </a:p>
        </p:txBody>
      </p:sp>
      <p:sp>
        <p:nvSpPr>
          <p:cNvPr id="2253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590800" y="6245225"/>
            <a:ext cx="5005388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</p:txBody>
      </p:sp>
      <p:sp>
        <p:nvSpPr>
          <p:cNvPr id="22532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42BA46-3997-4B99-A571-73F42ABFF8DD}" type="slidenum">
              <a:rPr lang="es-E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s-ES" sz="1400" dirty="0" smtClean="0"/>
          </a:p>
        </p:txBody>
      </p:sp>
      <p:sp>
        <p:nvSpPr>
          <p:cNvPr id="22533" name="Rectangle 1"/>
          <p:cNvSpPr>
            <a:spLocks noChangeArrowheads="1"/>
          </p:cNvSpPr>
          <p:nvPr/>
        </p:nvSpPr>
        <p:spPr bwMode="auto">
          <a:xfrm>
            <a:off x="1403350" y="404813"/>
            <a:ext cx="6769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bn-BD" sz="3600" b="1" dirty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Literature </a:t>
            </a:r>
            <a:r>
              <a:rPr lang="bn-BD" sz="3600" b="1" dirty="0" smtClean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Review</a:t>
            </a:r>
            <a:endParaRPr lang="en-US" sz="3600" b="1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225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B77B46-7D24-4322-85C6-30AAF791E638}" type="datetime1">
              <a:rPr lang="en-US" sz="1400" smtClean="0"/>
              <a:pPr>
                <a:spcBef>
                  <a:spcPct val="0"/>
                </a:spcBef>
                <a:buFontTx/>
                <a:buNone/>
              </a:pPr>
              <a:t>27-Jan-20</a:t>
            </a:fld>
            <a:endParaRPr lang="es-E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Pereira </a:t>
            </a:r>
            <a:r>
              <a:rPr lang="en-US" dirty="0"/>
              <a:t>et al. </a:t>
            </a:r>
            <a:r>
              <a:rPr lang="en-US" dirty="0"/>
              <a:t>Proposed Brain Tumor </a:t>
            </a:r>
            <a:r>
              <a:rPr lang="en-US" dirty="0" smtClean="0"/>
              <a:t>Segmentation Using </a:t>
            </a:r>
            <a:r>
              <a:rPr lang="en-US" dirty="0" smtClean="0"/>
              <a:t>Convolutional </a:t>
            </a:r>
            <a:r>
              <a:rPr lang="en-US" dirty="0"/>
              <a:t>Neural </a:t>
            </a:r>
            <a:r>
              <a:rPr lang="en-US" dirty="0" smtClean="0"/>
              <a:t>Networks in MRI Images. </a:t>
            </a:r>
            <a:r>
              <a:rPr lang="en-US" dirty="0" smtClean="0"/>
              <a:t>[4]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Accuracy: 0.88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Dataset: BRATS 2015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Limitations: 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Only Rotational Data Augmentation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bn-BD" sz="24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bn-BD" sz="800" dirty="0" smtClean="0">
              <a:latin typeface="+mn-lt"/>
            </a:endParaRPr>
          </a:p>
          <a:p>
            <a:pPr marL="0" indent="0">
              <a:buFontTx/>
              <a:buNone/>
              <a:defRPr/>
            </a:pPr>
            <a:endParaRPr lang="en-US" sz="2000" dirty="0"/>
          </a:p>
        </p:txBody>
      </p:sp>
      <p:sp>
        <p:nvSpPr>
          <p:cNvPr id="2253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590800" y="6245225"/>
            <a:ext cx="5005388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</p:txBody>
      </p:sp>
      <p:sp>
        <p:nvSpPr>
          <p:cNvPr id="22532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42BA46-3997-4B99-A571-73F42ABFF8DD}" type="slidenum">
              <a:rPr lang="es-E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s-ES" sz="1400" smtClean="0"/>
          </a:p>
        </p:txBody>
      </p:sp>
      <p:sp>
        <p:nvSpPr>
          <p:cNvPr id="22533" name="Rectangle 1"/>
          <p:cNvSpPr>
            <a:spLocks noChangeArrowheads="1"/>
          </p:cNvSpPr>
          <p:nvPr/>
        </p:nvSpPr>
        <p:spPr bwMode="auto">
          <a:xfrm>
            <a:off x="1403350" y="404813"/>
            <a:ext cx="6769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bn-BD" sz="3600" b="1" dirty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Literature </a:t>
            </a:r>
            <a:r>
              <a:rPr lang="bn-BD" sz="3600" b="1" dirty="0" smtClean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Review(</a:t>
            </a:r>
            <a:r>
              <a:rPr lang="en-US" sz="3600" b="1" dirty="0" smtClean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C</a:t>
            </a:r>
            <a:r>
              <a:rPr lang="bn-BD" sz="3600" b="1" dirty="0" smtClean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ont</a:t>
            </a:r>
            <a:r>
              <a:rPr lang="en-US" sz="3600" b="1" dirty="0" smtClean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’d</a:t>
            </a:r>
            <a:r>
              <a:rPr lang="bn-BD" sz="3600" b="1" dirty="0" smtClean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3600" b="1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225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B77B46-7D24-4322-85C6-30AAF791E638}" type="datetime1">
              <a:rPr lang="en-US" sz="1400" smtClean="0"/>
              <a:pPr>
                <a:spcBef>
                  <a:spcPct val="0"/>
                </a:spcBef>
                <a:buFontTx/>
                <a:buNone/>
              </a:pPr>
              <a:t>27-Jan-20</a:t>
            </a:fld>
            <a:endParaRPr lang="es-ES" sz="1400" smtClean="0"/>
          </a:p>
        </p:txBody>
      </p:sp>
    </p:spTree>
    <p:extLst>
      <p:ext uri="{BB962C8B-B14F-4D97-AF65-F5344CB8AC3E}">
        <p14:creationId xmlns:p14="http://schemas.microsoft.com/office/powerpoint/2010/main" val="36111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Zhao </a:t>
            </a:r>
            <a:r>
              <a:rPr lang="en-US" dirty="0"/>
              <a:t>et al. </a:t>
            </a:r>
            <a:r>
              <a:rPr lang="en-US" dirty="0" smtClean="0"/>
              <a:t>Proposed A Deep Learning Model Integrating  FCNNs and CRFs for Brain Tumor Segmentation. </a:t>
            </a:r>
            <a:r>
              <a:rPr lang="en-US" dirty="0" smtClean="0"/>
              <a:t>[5]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Accuracy: 0.87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Dataset: BRATS </a:t>
            </a:r>
            <a:r>
              <a:rPr lang="en-US" dirty="0" smtClean="0"/>
              <a:t>2013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Limitation: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dirty="0" smtClean="0"/>
              <a:t>Requires more training samples</a:t>
            </a:r>
            <a:endParaRPr lang="en-US" dirty="0" smtClean="0"/>
          </a:p>
          <a:p>
            <a:pPr marL="457200" lvl="1" indent="0">
              <a:buNone/>
              <a:defRPr/>
            </a:pPr>
            <a:endParaRPr lang="bn-BD" sz="24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bn-BD" sz="800" dirty="0" smtClean="0">
              <a:latin typeface="+mn-lt"/>
            </a:endParaRPr>
          </a:p>
          <a:p>
            <a:pPr marL="0" indent="0">
              <a:buFontTx/>
              <a:buNone/>
              <a:defRPr/>
            </a:pPr>
            <a:endParaRPr lang="en-US" sz="2000" dirty="0"/>
          </a:p>
        </p:txBody>
      </p:sp>
      <p:sp>
        <p:nvSpPr>
          <p:cNvPr id="2253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590800" y="6245225"/>
            <a:ext cx="5005388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</p:txBody>
      </p:sp>
      <p:sp>
        <p:nvSpPr>
          <p:cNvPr id="22532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42BA46-3997-4B99-A571-73F42ABFF8DD}" type="slidenum">
              <a:rPr lang="es-E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s-ES" sz="1400" smtClean="0"/>
          </a:p>
        </p:txBody>
      </p:sp>
      <p:sp>
        <p:nvSpPr>
          <p:cNvPr id="22533" name="Rectangle 1"/>
          <p:cNvSpPr>
            <a:spLocks noChangeArrowheads="1"/>
          </p:cNvSpPr>
          <p:nvPr/>
        </p:nvSpPr>
        <p:spPr bwMode="auto">
          <a:xfrm>
            <a:off x="1403350" y="404813"/>
            <a:ext cx="6769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bn-BD" sz="3600" b="1" dirty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Literature </a:t>
            </a:r>
            <a:r>
              <a:rPr lang="bn-BD" sz="3600" b="1" dirty="0" smtClean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Review(</a:t>
            </a:r>
            <a:r>
              <a:rPr lang="en-US" sz="3600" b="1" dirty="0" smtClean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C</a:t>
            </a:r>
            <a:r>
              <a:rPr lang="bn-BD" sz="3600" b="1" dirty="0" smtClean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ont</a:t>
            </a:r>
            <a:r>
              <a:rPr lang="en-US" sz="3600" b="1" dirty="0" smtClean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’d</a:t>
            </a:r>
            <a:r>
              <a:rPr lang="bn-BD" sz="3600" b="1" dirty="0" smtClean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3600" b="1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225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B77B46-7D24-4322-85C6-30AAF791E638}" type="datetime1">
              <a:rPr lang="en-US" sz="1400" smtClean="0"/>
              <a:pPr>
                <a:spcBef>
                  <a:spcPct val="0"/>
                </a:spcBef>
                <a:buFontTx/>
                <a:buNone/>
              </a:pPr>
              <a:t>27-Jan-20</a:t>
            </a:fld>
            <a:endParaRPr lang="es-ES" sz="1400" smtClean="0"/>
          </a:p>
        </p:txBody>
      </p:sp>
    </p:spTree>
    <p:extLst>
      <p:ext uri="{BB962C8B-B14F-4D97-AF65-F5344CB8AC3E}">
        <p14:creationId xmlns:p14="http://schemas.microsoft.com/office/powerpoint/2010/main" val="14945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  <a:defRPr/>
            </a:pPr>
            <a:endParaRPr lang="en-US" sz="2400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sz="2400" dirty="0">
              <a:latin typeface="+mn-lt"/>
            </a:endParaRPr>
          </a:p>
          <a:p>
            <a:pPr marL="457200" lvl="1" indent="0">
              <a:buNone/>
              <a:defRPr/>
            </a:pPr>
            <a:r>
              <a:rPr lang="en-US" sz="2400" dirty="0" smtClean="0">
                <a:latin typeface="+mn-lt"/>
              </a:rPr>
              <a:t>              </a:t>
            </a:r>
          </a:p>
          <a:p>
            <a:pPr marL="457200" lvl="1" indent="0">
              <a:buNone/>
              <a:defRPr/>
            </a:pPr>
            <a:endParaRPr lang="en-US" sz="2400" dirty="0">
              <a:latin typeface="+mn-lt"/>
            </a:endParaRPr>
          </a:p>
          <a:p>
            <a:pPr marL="457200" lvl="1" indent="0">
              <a:buNone/>
              <a:defRPr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         </a:t>
            </a:r>
            <a:r>
              <a:rPr lang="en-US" dirty="0" smtClean="0">
                <a:latin typeface="+mn-lt"/>
              </a:rPr>
              <a:t>What </a:t>
            </a:r>
            <a:r>
              <a:rPr lang="en-US" dirty="0" smtClean="0">
                <a:latin typeface="+mn-lt"/>
              </a:rPr>
              <a:t>are</a:t>
            </a:r>
            <a:r>
              <a:rPr lang="en-US" dirty="0" smtClean="0">
                <a:latin typeface="+mn-lt"/>
              </a:rPr>
              <a:t> the differences between them?</a:t>
            </a:r>
            <a:endParaRPr lang="bn-BD" dirty="0" smtClean="0">
              <a:latin typeface="+mn-lt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bn-BD" sz="800" dirty="0" smtClean="0">
              <a:latin typeface="+mn-lt"/>
            </a:endParaRPr>
          </a:p>
          <a:p>
            <a:pPr marL="0" indent="0">
              <a:buFontTx/>
              <a:buNone/>
              <a:defRPr/>
            </a:pPr>
            <a:endParaRPr lang="en-US" sz="2000" dirty="0"/>
          </a:p>
        </p:txBody>
      </p:sp>
      <p:sp>
        <p:nvSpPr>
          <p:cNvPr id="2253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590800" y="6245225"/>
            <a:ext cx="5005388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</p:txBody>
      </p:sp>
      <p:sp>
        <p:nvSpPr>
          <p:cNvPr id="22532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42BA46-3997-4B99-A571-73F42ABFF8DD}" type="slidenum">
              <a:rPr lang="es-E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s-ES" sz="1400" smtClean="0"/>
          </a:p>
        </p:txBody>
      </p:sp>
      <p:sp>
        <p:nvSpPr>
          <p:cNvPr id="22533" name="Rectangle 1"/>
          <p:cNvSpPr>
            <a:spLocks noChangeArrowheads="1"/>
          </p:cNvSpPr>
          <p:nvPr/>
        </p:nvSpPr>
        <p:spPr bwMode="auto">
          <a:xfrm>
            <a:off x="1403350" y="404813"/>
            <a:ext cx="6769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bn-BD" sz="3600" b="1" dirty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Literature </a:t>
            </a:r>
            <a:r>
              <a:rPr lang="bn-BD" sz="3600" b="1" dirty="0" smtClean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Review(</a:t>
            </a:r>
            <a:r>
              <a:rPr lang="en-US" sz="3600" b="1" dirty="0" smtClean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C</a:t>
            </a:r>
            <a:r>
              <a:rPr lang="bn-BD" sz="3600" b="1" dirty="0" smtClean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ont</a:t>
            </a:r>
            <a:r>
              <a:rPr lang="en-US" sz="3600" b="1" dirty="0" smtClean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’</a:t>
            </a:r>
            <a:r>
              <a:rPr lang="en-US" sz="3600" b="1" dirty="0" smtClean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d</a:t>
            </a:r>
            <a:r>
              <a:rPr lang="bn-BD" sz="3600" b="1" dirty="0" smtClean="0">
                <a:solidFill>
                  <a:srgbClr val="000099"/>
                </a:solidFill>
                <a:latin typeface="+mj-lt"/>
                <a:cs typeface="Arial" panose="020B0604020202020204" pitchFamily="34" charset="0"/>
              </a:rPr>
              <a:t>)</a:t>
            </a:r>
            <a:endParaRPr lang="en-US" sz="3600" b="1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2253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B77B46-7D24-4322-85C6-30AAF791E638}" type="datetime1">
              <a:rPr lang="en-US" sz="1400" smtClean="0"/>
              <a:pPr>
                <a:spcBef>
                  <a:spcPct val="0"/>
                </a:spcBef>
                <a:buFontTx/>
                <a:buNone/>
              </a:pPr>
              <a:t>27-Jan-20</a:t>
            </a:fld>
            <a:endParaRPr lang="es-ES" sz="1400" smtClean="0"/>
          </a:p>
        </p:txBody>
      </p:sp>
    </p:spTree>
    <p:extLst>
      <p:ext uri="{BB962C8B-B14F-4D97-AF65-F5344CB8AC3E}">
        <p14:creationId xmlns:p14="http://schemas.microsoft.com/office/powerpoint/2010/main" val="18240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Background Study 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Dataset (BRATS):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                              </a:t>
            </a:r>
            <a:r>
              <a:rPr lang="en-US" sz="1600" dirty="0" smtClean="0"/>
              <a:t>Fig-02: Flair, T1, T2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T1c, GT [6]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 dirty="0" smtClean="0"/>
              <a:t>27-Jan-20</a:t>
            </a:r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95736" y="6364287"/>
            <a:ext cx="5544616" cy="476250"/>
          </a:xfrm>
        </p:spPr>
        <p:txBody>
          <a:bodyPr/>
          <a:lstStyle/>
          <a:p>
            <a:pPr>
              <a:defRPr/>
            </a:pPr>
            <a:r>
              <a:rPr lang="en-US" sz="1100" dirty="0">
                <a:solidFill>
                  <a:schemeClr val="bg2"/>
                </a:solidFill>
              </a:rPr>
              <a:t>Brain Tumor Detection Using Image Processing and Convolutional Neural Network</a:t>
            </a:r>
            <a:endParaRPr lang="es-ES" sz="1100" dirty="0">
              <a:solidFill>
                <a:schemeClr val="bg2"/>
              </a:solidFill>
            </a:endParaRPr>
          </a:p>
          <a:p>
            <a:pPr>
              <a:defRPr/>
            </a:pP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521D5B-524D-41EC-BC82-6CB4DF8DB674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734" y="1556792"/>
            <a:ext cx="2057177" cy="1800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927" y="1556792"/>
            <a:ext cx="2127201" cy="18001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79" y="3449741"/>
            <a:ext cx="3326903" cy="1800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65451"/>
            <a:ext cx="2113300" cy="17724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351" y="3451475"/>
            <a:ext cx="3092093" cy="17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2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just">
          <a:buFont typeface="Wingdings" panose="05000000000000000000" pitchFamily="2" charset="2"/>
          <a:buChar char="ü"/>
          <a:defRPr sz="3200" dirty="0" smtClean="0">
            <a:latin typeface="+mn-lt"/>
          </a:defRPr>
        </a:defPPr>
      </a:lstStyle>
    </a:sp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6810</TotalTime>
  <Words>932</Words>
  <Application>Microsoft Office PowerPoint</Application>
  <PresentationFormat>On-screen Show (4:3)</PresentationFormat>
  <Paragraphs>297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 Light</vt:lpstr>
      <vt:lpstr>Monotype Corsiva</vt:lpstr>
      <vt:lpstr>Times New Roman</vt:lpstr>
      <vt:lpstr>Wingdings</vt:lpstr>
      <vt:lpstr>Diseño predeterminado</vt:lpstr>
      <vt:lpstr>Custom Design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Background Study </vt:lpstr>
      <vt:lpstr>Background Study(Cont’d) </vt:lpstr>
      <vt:lpstr>Background Study(Cont’d) </vt:lpstr>
      <vt:lpstr>Background Study(Cont’d)</vt:lpstr>
      <vt:lpstr>Background Study(Cont’d)</vt:lpstr>
      <vt:lpstr>Background Study(Cont’d)</vt:lpstr>
      <vt:lpstr>Background Study(Cont’d)</vt:lpstr>
      <vt:lpstr>Methodology</vt:lpstr>
      <vt:lpstr>Implementation</vt:lpstr>
      <vt:lpstr>Result</vt:lpstr>
      <vt:lpstr>Challenges</vt:lpstr>
      <vt:lpstr>Future Work</vt:lpstr>
      <vt:lpstr>Summary</vt:lpstr>
      <vt:lpstr>PowerPoint Presentation</vt:lpstr>
      <vt:lpstr>References(Cont’d)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saifurrahmanshatil@gmail.com</cp:lastModifiedBy>
  <cp:revision>846</cp:revision>
  <dcterms:created xsi:type="dcterms:W3CDTF">2010-05-23T14:28:12Z</dcterms:created>
  <dcterms:modified xsi:type="dcterms:W3CDTF">2020-01-27T03:59:50Z</dcterms:modified>
</cp:coreProperties>
</file>