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98" r:id="rId12"/>
    <p:sldId id="299" r:id="rId13"/>
    <p:sldId id="271" r:id="rId14"/>
    <p:sldId id="266" r:id="rId15"/>
    <p:sldId id="267" r:id="rId16"/>
    <p:sldId id="269" r:id="rId17"/>
    <p:sldId id="26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Industrial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Certainty</a:t>
            </a:r>
          </a:p>
          <a:p>
            <a:pPr lvl="1"/>
            <a:r>
              <a:rPr lang="en-US" dirty="0" smtClean="0"/>
              <a:t>A conditions in which the decision maker clearly knows the potential payoffs and costs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A conditions in which the potential payoffs and costs are all associated with probability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Uncertainty </a:t>
            </a:r>
          </a:p>
          <a:p>
            <a:pPr lvl="1"/>
            <a:r>
              <a:rPr lang="en-US" dirty="0" smtClean="0"/>
              <a:t>A conditions in which the decision maker does not know the potential payoffs and costs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914400" y="609600"/>
            <a:ext cx="7696200" cy="5029200"/>
            <a:chOff x="914400" y="609600"/>
            <a:chExt cx="7696200" cy="5029200"/>
          </a:xfrm>
        </p:grpSpPr>
        <p:sp>
          <p:nvSpPr>
            <p:cNvPr id="4" name="Oval 3"/>
            <p:cNvSpPr/>
            <p:nvPr/>
          </p:nvSpPr>
          <p:spPr>
            <a:xfrm>
              <a:off x="2057400" y="609600"/>
              <a:ext cx="52578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The Decision Making Conditions</a:t>
              </a:r>
              <a:endParaRPr lang="en-US" sz="3200" dirty="0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4114800" y="1905000"/>
              <a:ext cx="11430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3962400"/>
              <a:ext cx="76962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en-US" sz="2400" dirty="0" smtClean="0"/>
                <a:t>Level of ambiguity and chances of making bad decision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2819400"/>
              <a:ext cx="19812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Certainty</a:t>
              </a:r>
              <a:endParaRPr lang="en-US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3800" y="2819400"/>
              <a:ext cx="1981200" cy="76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Risk </a:t>
              </a:r>
              <a:endParaRPr lang="en-US" sz="3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2819400"/>
              <a:ext cx="2133600" cy="762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Uncertainty</a:t>
              </a:r>
              <a:endParaRPr lang="en-US" sz="3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4876800"/>
              <a:ext cx="19812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lower</a:t>
              </a:r>
              <a:endParaRPr lang="en-US" sz="3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33800" y="4876800"/>
              <a:ext cx="2209800" cy="762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Moderate</a:t>
              </a:r>
              <a:endParaRPr lang="en-US" sz="3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53200" y="4876800"/>
              <a:ext cx="1981200" cy="762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Higher</a:t>
              </a:r>
              <a:endParaRPr lang="en-US" sz="32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95400" y="2362200"/>
              <a:ext cx="6096000" cy="1588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5" name="Down Arrow 14"/>
            <p:cNvSpPr/>
            <p:nvPr/>
          </p:nvSpPr>
          <p:spPr>
            <a:xfrm>
              <a:off x="1233268" y="2362200"/>
              <a:ext cx="1524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572000" y="2362200"/>
              <a:ext cx="1524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301132" y="2362200"/>
              <a:ext cx="1524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295400" y="3581400"/>
              <a:ext cx="1524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295400" y="4495800"/>
              <a:ext cx="1524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724400" y="4495800"/>
              <a:ext cx="1524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7315200" y="3581400"/>
              <a:ext cx="1524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7315200" y="4495800"/>
              <a:ext cx="1524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648200" y="3581400"/>
              <a:ext cx="1524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715000"/>
          </a:xfrm>
        </p:spPr>
        <p:txBody>
          <a:bodyPr/>
          <a:lstStyle/>
          <a:p>
            <a:r>
              <a:rPr lang="en-US" b="1" dirty="0" smtClean="0"/>
              <a:t>Organizing</a:t>
            </a:r>
            <a:endParaRPr lang="en-US" dirty="0" smtClean="0"/>
          </a:p>
          <a:p>
            <a:pPr lvl="1"/>
            <a:r>
              <a:rPr lang="en-US" dirty="0" smtClean="0"/>
              <a:t>determining how activities and resources are to be grouped</a:t>
            </a:r>
          </a:p>
          <a:p>
            <a:pPr lvl="1"/>
            <a:r>
              <a:rPr lang="en-US" dirty="0" smtClean="0"/>
              <a:t>Basic elements:</a:t>
            </a:r>
          </a:p>
          <a:p>
            <a:pPr lvl="2"/>
            <a:r>
              <a:rPr lang="en-US" dirty="0" smtClean="0"/>
              <a:t>job design </a:t>
            </a:r>
          </a:p>
          <a:p>
            <a:pPr lvl="2"/>
            <a:r>
              <a:rPr lang="en-US" dirty="0" smtClean="0"/>
              <a:t>departmentalization </a:t>
            </a:r>
          </a:p>
          <a:p>
            <a:pPr lvl="2"/>
            <a:r>
              <a:rPr lang="en-US" dirty="0" smtClean="0"/>
              <a:t>authority relationships</a:t>
            </a:r>
          </a:p>
          <a:p>
            <a:pPr lvl="2"/>
            <a:r>
              <a:rPr lang="en-US" dirty="0" smtClean="0"/>
              <a:t>span of control</a:t>
            </a:r>
          </a:p>
          <a:p>
            <a:pPr lvl="2"/>
            <a:r>
              <a:rPr lang="en-US" dirty="0" smtClean="0"/>
              <a:t>line and staff roles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/>
          <a:lstStyle/>
          <a:p>
            <a:r>
              <a:rPr lang="en-US" b="1" dirty="0" smtClean="0"/>
              <a:t>Leading</a:t>
            </a:r>
          </a:p>
          <a:p>
            <a:pPr lvl="1"/>
            <a:r>
              <a:rPr lang="en-US" dirty="0" smtClean="0"/>
              <a:t>The set of processes used to get members of the organization to work together to further the interests of the organization</a:t>
            </a:r>
          </a:p>
          <a:p>
            <a:pPr lvl="1"/>
            <a:r>
              <a:rPr lang="en-US" dirty="0" smtClean="0"/>
              <a:t>Activities and processes:</a:t>
            </a:r>
          </a:p>
          <a:p>
            <a:pPr lvl="2"/>
            <a:r>
              <a:rPr lang="en-US" dirty="0" smtClean="0"/>
              <a:t>motivating employees</a:t>
            </a:r>
          </a:p>
          <a:p>
            <a:pPr lvl="2"/>
            <a:r>
              <a:rPr lang="en-US" dirty="0" smtClean="0"/>
              <a:t>influencing others</a:t>
            </a:r>
          </a:p>
          <a:p>
            <a:pPr lvl="2"/>
            <a:r>
              <a:rPr lang="en-US" dirty="0" smtClean="0"/>
              <a:t>managing interpersonal relations and communication</a:t>
            </a:r>
          </a:p>
          <a:p>
            <a:pPr lvl="2"/>
            <a:r>
              <a:rPr lang="en-US" dirty="0" smtClean="0"/>
              <a:t>managing work groups and teams</a:t>
            </a:r>
            <a:endParaRPr lang="en-US" b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n-US" b="1" dirty="0" smtClean="0"/>
              <a:t>Controlling</a:t>
            </a:r>
          </a:p>
          <a:p>
            <a:pPr lvl="1"/>
            <a:r>
              <a:rPr lang="en-US" dirty="0" smtClean="0"/>
              <a:t>monitoring organizational progress toward goal attainment</a:t>
            </a:r>
          </a:p>
          <a:p>
            <a:pPr lvl="1"/>
            <a:endParaRPr lang="en-US" dirty="0"/>
          </a:p>
        </p:txBody>
      </p:sp>
      <p:pic>
        <p:nvPicPr>
          <p:cNvPr id="2050" name="Picture 5" descr="335020_la_20_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fournij\Desktop\griffin_gifs\335020_la_01_02.ep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315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048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The Management Process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and Areas of Managers</a:t>
            </a:r>
            <a:endParaRPr lang="en-US" dirty="0"/>
          </a:p>
        </p:txBody>
      </p:sp>
      <p:pic>
        <p:nvPicPr>
          <p:cNvPr id="1026" name="Picture 6" descr="C:\Documents and Settings\fournij\Desktop\griffin_gifs\335020_la_01_03.ep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Managers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small group of executives who manage the overall organization, the strategic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is a set of activities that direct at an organization’s resources with the aim of achieving organizational goals in an efficient and effective manner.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Managers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pPr marL="342900" lvl="1" indent="-342900"/>
            <a:r>
              <a:rPr lang="en-US" dirty="0" smtClean="0"/>
              <a:t>Title: </a:t>
            </a:r>
          </a:p>
          <a:p>
            <a:pPr marL="742950" lvl="2" indent="-342900"/>
            <a:r>
              <a:rPr lang="en-US" dirty="0" smtClean="0"/>
              <a:t>President</a:t>
            </a:r>
          </a:p>
          <a:p>
            <a:pPr marL="742950" lvl="2" indent="-342900"/>
            <a:r>
              <a:rPr lang="en-US" dirty="0" smtClean="0"/>
              <a:t>Vice President</a:t>
            </a:r>
          </a:p>
          <a:p>
            <a:pPr marL="742950" lvl="2" indent="-342900"/>
            <a:r>
              <a:rPr lang="en-US" dirty="0" smtClean="0"/>
              <a:t>Chief Executive Officer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Managers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Their functions and responsibilities are diverse and varied </a:t>
            </a:r>
          </a:p>
          <a:p>
            <a:pPr marL="742950" lvl="2" indent="-342900"/>
            <a:r>
              <a:rPr lang="en-US" dirty="0" smtClean="0"/>
              <a:t>making strategy</a:t>
            </a:r>
          </a:p>
          <a:p>
            <a:pPr marL="742950" lvl="2" indent="-342900"/>
            <a:r>
              <a:rPr lang="en-US" dirty="0" smtClean="0"/>
              <a:t>policies &amp; plans </a:t>
            </a:r>
          </a:p>
          <a:p>
            <a:pPr marL="742950" lvl="2" indent="-342900"/>
            <a:r>
              <a:rPr lang="en-US" dirty="0" smtClean="0"/>
              <a:t>representing  organizations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largest group that implements the strategies developed at the top and coordinates and supervise the activities of the first line managers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Titles: </a:t>
            </a:r>
          </a:p>
          <a:p>
            <a:pPr lvl="1"/>
            <a:r>
              <a:rPr lang="en-US" dirty="0" smtClean="0"/>
              <a:t>operations managers</a:t>
            </a:r>
          </a:p>
          <a:p>
            <a:pPr lvl="1"/>
            <a:r>
              <a:rPr lang="en-US" dirty="0" smtClean="0"/>
              <a:t>divisional heads </a:t>
            </a:r>
          </a:p>
          <a:p>
            <a:pPr lvl="1"/>
            <a:r>
              <a:rPr lang="en-US" dirty="0" smtClean="0"/>
              <a:t>regional managers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First-Line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 and coordinate the activities of operating employees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First-Line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Titles: </a:t>
            </a:r>
          </a:p>
          <a:p>
            <a:pPr lvl="1"/>
            <a:r>
              <a:rPr lang="en-US" dirty="0" smtClean="0"/>
              <a:t>coordinator</a:t>
            </a:r>
          </a:p>
          <a:p>
            <a:pPr lvl="1"/>
            <a:r>
              <a:rPr lang="en-US" dirty="0" smtClean="0"/>
              <a:t>supervisor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Management Skills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Technical Skills</a:t>
            </a:r>
          </a:p>
          <a:p>
            <a:pPr lvl="1"/>
            <a:r>
              <a:rPr lang="en-US" dirty="0" smtClean="0"/>
              <a:t>Necessary to accomplish or understand the specific kind of work being done</a:t>
            </a:r>
          </a:p>
          <a:p>
            <a:pPr lvl="1"/>
            <a:r>
              <a:rPr lang="en-US" dirty="0" smtClean="0"/>
              <a:t>These skills are especially important for first line managers</a:t>
            </a:r>
            <a:endParaRPr lang="en-US" dirty="0"/>
          </a:p>
        </p:txBody>
      </p:sp>
      <p:pic>
        <p:nvPicPr>
          <p:cNvPr id="2050" name="Picture 1" descr="j0229021"/>
          <p:cNvPicPr>
            <a:picLocks noChangeAspect="1" noChangeArrowheads="1"/>
          </p:cNvPicPr>
          <p:nvPr/>
        </p:nvPicPr>
        <p:blipFill>
          <a:blip r:embed="rId2">
            <a:lum bright="6000" contrast="6000"/>
          </a:blip>
          <a:srcRect/>
          <a:stretch>
            <a:fillRect/>
          </a:stretch>
        </p:blipFill>
        <p:spPr bwMode="auto">
          <a:xfrm>
            <a:off x="3733800" y="3657600"/>
            <a:ext cx="4800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Interpersonal Skills</a:t>
            </a:r>
          </a:p>
          <a:p>
            <a:pPr lvl="1"/>
            <a:r>
              <a:rPr lang="en-US" dirty="0" smtClean="0"/>
              <a:t>The ability to communicate with, understand, and motivate both individuals and groups</a:t>
            </a:r>
          </a:p>
          <a:p>
            <a:pPr lvl="1"/>
            <a:r>
              <a:rPr lang="en-US" dirty="0" smtClean="0"/>
              <a:t>Be able to get along with: Subordinates, Peers, and Those at higher levels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86800" cy="4525963"/>
          </a:xfrm>
        </p:spPr>
        <p:txBody>
          <a:bodyPr/>
          <a:lstStyle/>
          <a:p>
            <a:r>
              <a:rPr lang="en-US" b="1" dirty="0" smtClean="0"/>
              <a:t>Conceptual Skills</a:t>
            </a:r>
          </a:p>
          <a:p>
            <a:pPr lvl="1"/>
            <a:r>
              <a:rPr lang="en-US" dirty="0" smtClean="0"/>
              <a:t>Ability to think in the abstract</a:t>
            </a:r>
          </a:p>
          <a:p>
            <a:pPr lvl="1"/>
            <a:r>
              <a:rPr lang="en-US" dirty="0" smtClean="0"/>
              <a:t>Understand organizational goals and its environment </a:t>
            </a:r>
            <a:endParaRPr lang="en-US" sz="2400" dirty="0" smtClean="0"/>
          </a:p>
          <a:p>
            <a:pPr lvl="1"/>
            <a:r>
              <a:rPr lang="en-US" dirty="0" smtClean="0"/>
              <a:t>How the organization is structured</a:t>
            </a:r>
            <a:endParaRPr lang="en-US" sz="2400" dirty="0" smtClean="0"/>
          </a:p>
          <a:p>
            <a:pPr lvl="1"/>
            <a:r>
              <a:rPr lang="en-US" dirty="0" smtClean="0"/>
              <a:t>Viewing the organization as system 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Diagnostic Skills</a:t>
            </a:r>
          </a:p>
          <a:p>
            <a:pPr lvl="1"/>
            <a:r>
              <a:rPr lang="en-US" dirty="0" smtClean="0"/>
              <a:t>Skills that enable a manager to visualize the most appropriate response to a situation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1" descr="335020_la_01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53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Communication Skills</a:t>
            </a:r>
          </a:p>
          <a:p>
            <a:pPr lvl="1"/>
            <a:r>
              <a:rPr lang="en-US" dirty="0" smtClean="0"/>
              <a:t>Abilities both to effectively convey ideas and information to others and to effectively receive ideas and information from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Decision-making Skills</a:t>
            </a:r>
          </a:p>
          <a:p>
            <a:pPr lvl="1"/>
            <a:r>
              <a:rPr lang="en-US" dirty="0" smtClean="0"/>
              <a:t>Ability to correctly recognize and define problems and opportunities and to then select an appropriate course of action to solve problems and capitalize on opportunities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Time-management Skills</a:t>
            </a:r>
          </a:p>
          <a:p>
            <a:pPr lvl="1"/>
            <a:r>
              <a:rPr lang="en-US" dirty="0" smtClean="0"/>
              <a:t>Ability to prioritize work, to work efficiently, and to delegate appropriately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457200"/>
            <a:ext cx="9372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of Administrative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of </a:t>
            </a:r>
            <a:r>
              <a:rPr lang="en-US" dirty="0" smtClean="0"/>
              <a:t>labor</a:t>
            </a:r>
          </a:p>
          <a:p>
            <a:pPr marL="914400" lvl="1" indent="-514350"/>
            <a:r>
              <a:rPr lang="en-US" dirty="0" smtClean="0"/>
              <a:t>It is the principle of job </a:t>
            </a:r>
            <a:r>
              <a:rPr lang="en-US" dirty="0" smtClean="0"/>
              <a:t>specialization</a:t>
            </a:r>
          </a:p>
          <a:p>
            <a:pPr marL="914400" lvl="1" indent="-514350"/>
            <a:r>
              <a:rPr lang="en-US" dirty="0" smtClean="0"/>
              <a:t>It will enhance the employee's expertise about the particular </a:t>
            </a:r>
            <a:r>
              <a:rPr lang="en-US" dirty="0" smtClean="0"/>
              <a:t>job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2. Authority </a:t>
            </a:r>
            <a:r>
              <a:rPr lang="en-US" dirty="0" smtClean="0"/>
              <a:t>and </a:t>
            </a:r>
            <a:r>
              <a:rPr lang="en-US" dirty="0" smtClean="0"/>
              <a:t>accountability</a:t>
            </a:r>
          </a:p>
          <a:p>
            <a:pPr marL="914400" lvl="1" indent="-514350"/>
            <a:r>
              <a:rPr lang="en-US" dirty="0" smtClean="0"/>
              <a:t>It clearly defines the rights and responsibility of </a:t>
            </a:r>
            <a:r>
              <a:rPr lang="en-US" dirty="0" smtClean="0"/>
              <a:t>manager</a:t>
            </a:r>
          </a:p>
          <a:p>
            <a:pPr marL="914400" lvl="1" indent="-514350"/>
            <a:r>
              <a:rPr lang="en-US" dirty="0" smtClean="0"/>
              <a:t>It defines the area of action, initiative and responsibility of each manager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3. Discipline</a:t>
            </a:r>
          </a:p>
          <a:p>
            <a:pPr marL="914400" lvl="1" indent="-514350"/>
            <a:r>
              <a:rPr lang="en-US" dirty="0" smtClean="0"/>
              <a:t>Members in an organization need to respect the rules and agreements that govern the organization</a:t>
            </a:r>
          </a:p>
          <a:p>
            <a:pPr marL="914400" lvl="1" indent="-514350"/>
            <a:r>
              <a:rPr lang="en-US" dirty="0" smtClean="0"/>
              <a:t>discipline will result from </a:t>
            </a:r>
            <a:endParaRPr lang="en-US" dirty="0" smtClean="0"/>
          </a:p>
          <a:p>
            <a:pPr marL="1314450" lvl="2" indent="-514350"/>
            <a:r>
              <a:rPr lang="en-US" dirty="0" smtClean="0"/>
              <a:t>good </a:t>
            </a:r>
            <a:r>
              <a:rPr lang="en-US" dirty="0" smtClean="0"/>
              <a:t>leadership at all level of </a:t>
            </a:r>
            <a:r>
              <a:rPr lang="en-US" dirty="0" smtClean="0"/>
              <a:t>organization</a:t>
            </a:r>
          </a:p>
          <a:p>
            <a:pPr marL="1314450" lvl="2" indent="-514350"/>
            <a:r>
              <a:rPr lang="en-US" dirty="0" smtClean="0"/>
              <a:t>fair agreements</a:t>
            </a:r>
          </a:p>
          <a:p>
            <a:pPr marL="1314450" lvl="2" indent="-514350"/>
            <a:r>
              <a:rPr lang="en-US" dirty="0" smtClean="0"/>
              <a:t>judiciously </a:t>
            </a:r>
            <a:r>
              <a:rPr lang="en-US" dirty="0" smtClean="0"/>
              <a:t>enforced penalties for infractions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4. Unity </a:t>
            </a:r>
            <a:r>
              <a:rPr lang="en-US" dirty="0" smtClean="0"/>
              <a:t>of </a:t>
            </a:r>
            <a:r>
              <a:rPr lang="en-US" dirty="0" smtClean="0"/>
              <a:t>command</a:t>
            </a:r>
          </a:p>
          <a:p>
            <a:pPr marL="914400" lvl="1" indent="-514350"/>
            <a:r>
              <a:rPr lang="en-US" dirty="0" smtClean="0"/>
              <a:t>It is the safeguard against dualism of </a:t>
            </a:r>
            <a:r>
              <a:rPr lang="en-US" dirty="0" smtClean="0"/>
              <a:t>control</a:t>
            </a:r>
          </a:p>
          <a:p>
            <a:pPr marL="914400" lvl="1" indent="-514350"/>
            <a:r>
              <a:rPr lang="en-US" dirty="0" smtClean="0"/>
              <a:t>Each employee must receive his or her instructions about a particular operation from only one </a:t>
            </a:r>
            <a:r>
              <a:rPr lang="en-US" dirty="0" smtClean="0"/>
              <a:t>person</a:t>
            </a: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5. Unity </a:t>
            </a:r>
            <a:r>
              <a:rPr lang="en-US" dirty="0" smtClean="0"/>
              <a:t>of </a:t>
            </a:r>
            <a:r>
              <a:rPr lang="en-US" dirty="0" smtClean="0"/>
              <a:t>direction</a:t>
            </a:r>
          </a:p>
          <a:p>
            <a:pPr marL="914400" lvl="1" indent="-514350"/>
            <a:r>
              <a:rPr lang="en-US" dirty="0" smtClean="0"/>
              <a:t>Those operations within an organization that have the same objectives should be directed by only one manager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6. Superiority </a:t>
            </a:r>
            <a:r>
              <a:rPr lang="en-US" dirty="0" smtClean="0"/>
              <a:t>of general interest over individual interests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7. Remuneration</a:t>
            </a:r>
            <a:endParaRPr lang="en-US" dirty="0" smtClean="0"/>
          </a:p>
          <a:p>
            <a:pPr lvl="1"/>
            <a:r>
              <a:rPr lang="en-US" dirty="0" smtClean="0"/>
              <a:t>Adequate remuneration secures a committed work force and sustains employee's interest and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 smtClean="0"/>
              <a:t>Compensation for work done should be fair to both employees and employer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Efficiency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efficient, we mean using resources wisely and in a cost effective way.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8. Centralization</a:t>
            </a:r>
            <a:endParaRPr lang="en-US" dirty="0" smtClean="0"/>
          </a:p>
          <a:p>
            <a:pPr lvl="1"/>
            <a:r>
              <a:rPr lang="en-US" dirty="0" smtClean="0"/>
              <a:t>Decreasing the role of subordinates in decision making is centralization; increasing their role is </a:t>
            </a:r>
            <a:r>
              <a:rPr lang="en-US" dirty="0" smtClean="0"/>
              <a:t>decentralization</a:t>
            </a:r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anager </a:t>
            </a:r>
            <a:r>
              <a:rPr lang="en-US" dirty="0" smtClean="0"/>
              <a:t>should retain final responsibility but they also need to give their subordinates enough authority to do their jobs properly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9. Scalar </a:t>
            </a:r>
            <a:r>
              <a:rPr lang="en-US" dirty="0" smtClean="0"/>
              <a:t>chain</a:t>
            </a:r>
          </a:p>
          <a:p>
            <a:pPr lvl="1"/>
            <a:r>
              <a:rPr lang="en-US" dirty="0" smtClean="0"/>
              <a:t>It is </a:t>
            </a:r>
            <a:r>
              <a:rPr lang="en-US" dirty="0" smtClean="0"/>
              <a:t>the principle </a:t>
            </a:r>
            <a:r>
              <a:rPr lang="en-US" dirty="0" smtClean="0"/>
              <a:t>of the </a:t>
            </a:r>
            <a:r>
              <a:rPr lang="en-US" dirty="0" smtClean="0"/>
              <a:t>chain of </a:t>
            </a:r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It discourages </a:t>
            </a:r>
            <a:r>
              <a:rPr lang="en-US" dirty="0" smtClean="0"/>
              <a:t>level jumping unless and until serious situation occurs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10. Order</a:t>
            </a:r>
            <a:endParaRPr lang="en-US" dirty="0" smtClean="0"/>
          </a:p>
          <a:p>
            <a:pPr lvl="1"/>
            <a:r>
              <a:rPr lang="en-US" dirty="0" smtClean="0"/>
              <a:t>Materials and people should be in the right place at the right time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11. Equity</a:t>
            </a:r>
            <a:endParaRPr lang="en-US" dirty="0" smtClean="0"/>
          </a:p>
          <a:p>
            <a:pPr lvl="1"/>
            <a:r>
              <a:rPr lang="en-US" dirty="0" smtClean="0"/>
              <a:t>It secures </a:t>
            </a:r>
            <a:r>
              <a:rPr lang="en-US" dirty="0" smtClean="0"/>
              <a:t>loyalty of employees and their </a:t>
            </a:r>
            <a:r>
              <a:rPr lang="en-US" dirty="0" smtClean="0"/>
              <a:t>cooperation </a:t>
            </a:r>
          </a:p>
          <a:p>
            <a:pPr lvl="1"/>
            <a:r>
              <a:rPr lang="en-US" dirty="0" smtClean="0"/>
              <a:t>Manager </a:t>
            </a:r>
            <a:r>
              <a:rPr lang="en-US" dirty="0" smtClean="0"/>
              <a:t>should be both friendly and fair to their subordinates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12. Stability </a:t>
            </a:r>
            <a:r>
              <a:rPr lang="en-US" dirty="0" smtClean="0"/>
              <a:t>and security</a:t>
            </a:r>
          </a:p>
          <a:p>
            <a:pPr lvl="1"/>
            <a:r>
              <a:rPr lang="en-US" dirty="0" smtClean="0"/>
              <a:t>It is a basic motivation for attention to work, interest and sustained efforts of the </a:t>
            </a:r>
            <a:r>
              <a:rPr lang="en-US" dirty="0" smtClean="0"/>
              <a:t>employees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13. Initiative</a:t>
            </a:r>
            <a:endParaRPr lang="en-US" dirty="0" smtClean="0"/>
          </a:p>
          <a:p>
            <a:pPr lvl="1"/>
            <a:r>
              <a:rPr lang="en-US" dirty="0" smtClean="0"/>
              <a:t>Subordinates should be given freedom to imagine and carry out their plans even some mistakes result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14. Esprit </a:t>
            </a:r>
            <a:r>
              <a:rPr lang="en-US" dirty="0" smtClean="0"/>
              <a:t>de </a:t>
            </a:r>
            <a:r>
              <a:rPr lang="en-US" dirty="0" smtClean="0"/>
              <a:t>corps</a:t>
            </a:r>
          </a:p>
          <a:p>
            <a:pPr marL="914400" lvl="1" indent="-514350"/>
            <a:r>
              <a:rPr lang="en-US" dirty="0" smtClean="0"/>
              <a:t>It means cooperation and fellow feeling. </a:t>
            </a:r>
            <a:endParaRPr lang="en-US" dirty="0" smtClean="0"/>
          </a:p>
          <a:p>
            <a:pPr marL="914400" lvl="1" indent="-514350"/>
            <a:r>
              <a:rPr lang="en-US" dirty="0" smtClean="0"/>
              <a:t>It </a:t>
            </a:r>
            <a:r>
              <a:rPr lang="en-US" dirty="0" smtClean="0"/>
              <a:t>means everybody helps everybody else in a close spirit of teamwork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Scientific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 science for each element of a worker’s job that replaces rule of thumb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Scientific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2. Use scientific method rather than intuition and experience to determine the work methods and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Scientific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Lay down standard time, standard methods, tools and working conditions for each task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effective, we mean making the right decisions and successfully implementing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Scientific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Functional specialization should be a part of every job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Scientific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 Scientific selection, training and development of workers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Scientific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6. Planning and scheduling of the work to ensure availability of materials and other resources at the right place, right time, and in proper condition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Scientific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7. Wage incentives should be an integral part of each job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Scientific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co-operation between management and workers to accomplish work in accordance with scientific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Scientific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8. Planning should be separated from doing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Give an example of a decision situation that is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Efficient </a:t>
            </a:r>
            <a:r>
              <a:rPr lang="en-US" dirty="0" smtClean="0"/>
              <a:t>but not </a:t>
            </a:r>
            <a:r>
              <a:rPr lang="en-US" b="1" dirty="0" smtClean="0"/>
              <a:t>Effective</a:t>
            </a:r>
            <a:endParaRPr lang="en-US" dirty="0" smtClean="0"/>
          </a:p>
          <a:p>
            <a:r>
              <a:rPr lang="en-US" b="1" dirty="0" smtClean="0"/>
              <a:t>Effective</a:t>
            </a:r>
            <a:r>
              <a:rPr lang="en-US" dirty="0" smtClean="0"/>
              <a:t> but not </a:t>
            </a:r>
            <a:r>
              <a:rPr lang="en-US" b="1" dirty="0" smtClean="0"/>
              <a:t>Efficient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b="1" dirty="0" smtClean="0"/>
              <a:t>Efficient </a:t>
            </a:r>
            <a:r>
              <a:rPr lang="en-US" dirty="0" smtClean="0"/>
              <a:t>and </a:t>
            </a:r>
            <a:r>
              <a:rPr lang="en-US" b="1" dirty="0" smtClean="0"/>
              <a:t>Effective</a:t>
            </a:r>
            <a:endParaRPr lang="en-US" dirty="0" smtClean="0"/>
          </a:p>
          <a:p>
            <a:r>
              <a:rPr lang="en-US" dirty="0" smtClean="0"/>
              <a:t>neither </a:t>
            </a:r>
            <a:r>
              <a:rPr lang="en-US" b="1" smtClean="0"/>
              <a:t>Efficient </a:t>
            </a:r>
            <a:r>
              <a:rPr lang="en-US" smtClean="0"/>
              <a:t>nor </a:t>
            </a:r>
            <a:r>
              <a:rPr lang="en-US" b="1" dirty="0" smtClean="0"/>
              <a:t>Effective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Planning </a:t>
            </a:r>
          </a:p>
          <a:p>
            <a:pPr lvl="1"/>
            <a:r>
              <a:rPr lang="en-US" dirty="0" smtClean="0"/>
              <a:t>Planning is deciding in advance what is to be done</a:t>
            </a:r>
          </a:p>
          <a:p>
            <a:pPr lvl="1"/>
            <a:r>
              <a:rPr lang="en-US" dirty="0" smtClean="0"/>
              <a:t>It is the future course of action</a:t>
            </a:r>
          </a:p>
          <a:p>
            <a:pPr lvl="1"/>
            <a:r>
              <a:rPr lang="en-US" dirty="0" smtClean="0"/>
              <a:t>It is the first and foremost task of management</a:t>
            </a:r>
          </a:p>
          <a:p>
            <a:pPr lvl="1"/>
            <a:r>
              <a:rPr lang="en-US" dirty="0" smtClean="0"/>
              <a:t>It includes: </a:t>
            </a:r>
          </a:p>
          <a:p>
            <a:pPr lvl="2"/>
            <a:r>
              <a:rPr lang="en-US" dirty="0" smtClean="0"/>
              <a:t>establishing goals and standards, </a:t>
            </a:r>
          </a:p>
          <a:p>
            <a:pPr lvl="2"/>
            <a:r>
              <a:rPr lang="en-US" dirty="0" smtClean="0"/>
              <a:t>developing rules and procedures, </a:t>
            </a:r>
          </a:p>
          <a:p>
            <a:pPr lvl="2"/>
            <a:r>
              <a:rPr lang="en-US" dirty="0" smtClean="0"/>
              <a:t>developing plans and forecasting.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b="1" dirty="0" smtClean="0"/>
              <a:t>Decision Making</a:t>
            </a:r>
          </a:p>
          <a:p>
            <a:pPr lvl="1"/>
            <a:r>
              <a:rPr lang="en-US" dirty="0" smtClean="0"/>
              <a:t>act of choosing one alternative from among a set of alternatives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38200" y="1143000"/>
            <a:ext cx="7848600" cy="5562600"/>
            <a:chOff x="457200" y="457200"/>
            <a:chExt cx="8229600" cy="5943600"/>
          </a:xfrm>
        </p:grpSpPr>
        <p:sp>
          <p:nvSpPr>
            <p:cNvPr id="4" name="Rectangle 3"/>
            <p:cNvSpPr/>
            <p:nvPr/>
          </p:nvSpPr>
          <p:spPr>
            <a:xfrm>
              <a:off x="457200" y="457200"/>
              <a:ext cx="8229600" cy="990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Recognizing and Defining the Nature of a Decision Situation</a:t>
              </a:r>
              <a:endParaRPr lang="en-US" sz="2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" y="1752600"/>
              <a:ext cx="8229600" cy="685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Identifying Alternatives</a:t>
              </a:r>
              <a:endParaRPr lang="en-US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" y="2743200"/>
              <a:ext cx="8229600" cy="685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Evaluating Alternatives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" y="3733800"/>
              <a:ext cx="8229600" cy="685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Choosing the "best" Alternative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" y="4724400"/>
              <a:ext cx="8229600" cy="685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Putting it to Practice </a:t>
              </a:r>
              <a:endParaRPr lang="en-US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5715000"/>
              <a:ext cx="8229600" cy="685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Follow-up</a:t>
              </a:r>
              <a:endParaRPr lang="en-US" sz="2800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91000" y="1447800"/>
              <a:ext cx="838200" cy="304800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191000" y="2438400"/>
              <a:ext cx="838200" cy="304800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191000" y="3429000"/>
              <a:ext cx="838200" cy="304800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267200" y="4419600"/>
              <a:ext cx="838200" cy="304800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91000" y="5410200"/>
              <a:ext cx="838200" cy="304800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/>
              <a:t>Decision Making process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1092</Words>
  <Application>Microsoft Office PowerPoint</Application>
  <PresentationFormat>On-screen Show (4:3)</PresentationFormat>
  <Paragraphs>169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Industrial Management</vt:lpstr>
      <vt:lpstr>What Is Management?</vt:lpstr>
      <vt:lpstr>Slide 3</vt:lpstr>
      <vt:lpstr>Efficiency</vt:lpstr>
      <vt:lpstr>Effectiveness</vt:lpstr>
      <vt:lpstr>Give an example of a decision situation that is  </vt:lpstr>
      <vt:lpstr>Functions of Management</vt:lpstr>
      <vt:lpstr>Slide 8</vt:lpstr>
      <vt:lpstr>Decision Making process</vt:lpstr>
      <vt:lpstr>Decision Making Conditions</vt:lpstr>
      <vt:lpstr>Decision Making Conditions</vt:lpstr>
      <vt:lpstr>Decision Making Conditions</vt:lpstr>
      <vt:lpstr>Slide 13</vt:lpstr>
      <vt:lpstr>Slide 14</vt:lpstr>
      <vt:lpstr>Slide 15</vt:lpstr>
      <vt:lpstr>Slide 16</vt:lpstr>
      <vt:lpstr>Slide 17</vt:lpstr>
      <vt:lpstr>Levels and Areas of Managers</vt:lpstr>
      <vt:lpstr>Top Managers </vt:lpstr>
      <vt:lpstr>Top Managers </vt:lpstr>
      <vt:lpstr>Top Managers </vt:lpstr>
      <vt:lpstr>Middle Managers</vt:lpstr>
      <vt:lpstr>Middle Managers</vt:lpstr>
      <vt:lpstr>First-Line Managers</vt:lpstr>
      <vt:lpstr>First-Line Managers</vt:lpstr>
      <vt:lpstr>Fundamental Management Skills </vt:lpstr>
      <vt:lpstr>Slide 27</vt:lpstr>
      <vt:lpstr>Slide 28</vt:lpstr>
      <vt:lpstr>Slide 29</vt:lpstr>
      <vt:lpstr>Slide 30</vt:lpstr>
      <vt:lpstr>Slide 31</vt:lpstr>
      <vt:lpstr>Slide 32</vt:lpstr>
      <vt:lpstr>Principles of Administrative Management 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Principles of Scientific Management</vt:lpstr>
      <vt:lpstr>Principles of Scientific Management</vt:lpstr>
      <vt:lpstr>Principles of Scientific Management</vt:lpstr>
      <vt:lpstr>Principles of Scientific Management</vt:lpstr>
      <vt:lpstr>Principles of Scientific Management</vt:lpstr>
      <vt:lpstr>Principles of Scientific Management</vt:lpstr>
      <vt:lpstr>Principles of Scientific Management</vt:lpstr>
      <vt:lpstr>Principles of Scientific Management</vt:lpstr>
      <vt:lpstr>Principles of Scientific Management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25</cp:revision>
  <dcterms:created xsi:type="dcterms:W3CDTF">2006-08-16T00:00:00Z</dcterms:created>
  <dcterms:modified xsi:type="dcterms:W3CDTF">2018-02-26T15:50:43Z</dcterms:modified>
</cp:coreProperties>
</file>