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4"/>
  </p:notesMasterIdLst>
  <p:sldIdLst>
    <p:sldId id="256" r:id="rId2"/>
    <p:sldId id="257" r:id="rId3"/>
    <p:sldId id="338" r:id="rId4"/>
    <p:sldId id="339" r:id="rId5"/>
    <p:sldId id="340"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0" r:id="rId26"/>
    <p:sldId id="361" r:id="rId27"/>
    <p:sldId id="362" r:id="rId28"/>
    <p:sldId id="363" r:id="rId29"/>
    <p:sldId id="364" r:id="rId30"/>
    <p:sldId id="365" r:id="rId31"/>
    <p:sldId id="366" r:id="rId32"/>
    <p:sldId id="367" r:id="rId33"/>
    <p:sldId id="368" r:id="rId34"/>
    <p:sldId id="369" r:id="rId35"/>
    <p:sldId id="370" r:id="rId36"/>
    <p:sldId id="371" r:id="rId37"/>
    <p:sldId id="372" r:id="rId38"/>
    <p:sldId id="373" r:id="rId39"/>
    <p:sldId id="374" r:id="rId40"/>
    <p:sldId id="375" r:id="rId41"/>
    <p:sldId id="376" r:id="rId42"/>
    <p:sldId id="377" r:id="rId43"/>
    <p:sldId id="378" r:id="rId44"/>
    <p:sldId id="379" r:id="rId45"/>
    <p:sldId id="380" r:id="rId46"/>
    <p:sldId id="381" r:id="rId47"/>
    <p:sldId id="283" r:id="rId48"/>
    <p:sldId id="284" r:id="rId49"/>
    <p:sldId id="285" r:id="rId50"/>
    <p:sldId id="286" r:id="rId51"/>
    <p:sldId id="287" r:id="rId52"/>
    <p:sldId id="288" r:id="rId53"/>
    <p:sldId id="289" r:id="rId54"/>
    <p:sldId id="290" r:id="rId55"/>
    <p:sldId id="291" r:id="rId56"/>
    <p:sldId id="292" r:id="rId57"/>
    <p:sldId id="293" r:id="rId58"/>
    <p:sldId id="294" r:id="rId59"/>
    <p:sldId id="295" r:id="rId60"/>
    <p:sldId id="296" r:id="rId61"/>
    <p:sldId id="297" r:id="rId62"/>
    <p:sldId id="298" r:id="rId63"/>
    <p:sldId id="299" r:id="rId64"/>
    <p:sldId id="300" r:id="rId65"/>
    <p:sldId id="301" r:id="rId66"/>
    <p:sldId id="302" r:id="rId67"/>
    <p:sldId id="303" r:id="rId68"/>
    <p:sldId id="304" r:id="rId69"/>
    <p:sldId id="305" r:id="rId70"/>
    <p:sldId id="306" r:id="rId71"/>
    <p:sldId id="307" r:id="rId72"/>
    <p:sldId id="308" r:id="rId73"/>
    <p:sldId id="309" r:id="rId74"/>
    <p:sldId id="310" r:id="rId75"/>
    <p:sldId id="311" r:id="rId76"/>
    <p:sldId id="312" r:id="rId77"/>
    <p:sldId id="313" r:id="rId78"/>
    <p:sldId id="314" r:id="rId79"/>
    <p:sldId id="315" r:id="rId80"/>
    <p:sldId id="316" r:id="rId81"/>
    <p:sldId id="317" r:id="rId82"/>
    <p:sldId id="318" r:id="rId83"/>
    <p:sldId id="319" r:id="rId84"/>
    <p:sldId id="320" r:id="rId85"/>
    <p:sldId id="321" r:id="rId86"/>
    <p:sldId id="322" r:id="rId87"/>
    <p:sldId id="323" r:id="rId88"/>
    <p:sldId id="324" r:id="rId89"/>
    <p:sldId id="325" r:id="rId90"/>
    <p:sldId id="326" r:id="rId91"/>
    <p:sldId id="327" r:id="rId92"/>
    <p:sldId id="328" r:id="rId93"/>
    <p:sldId id="329" r:id="rId94"/>
    <p:sldId id="330" r:id="rId95"/>
    <p:sldId id="331" r:id="rId96"/>
    <p:sldId id="332" r:id="rId97"/>
    <p:sldId id="333" r:id="rId98"/>
    <p:sldId id="334" r:id="rId99"/>
    <p:sldId id="335" r:id="rId100"/>
    <p:sldId id="336" r:id="rId101"/>
    <p:sldId id="337" r:id="rId102"/>
    <p:sldId id="281" r:id="rId10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6"/>
    <p:restoredTop sz="79080"/>
  </p:normalViewPr>
  <p:slideViewPr>
    <p:cSldViewPr snapToGrid="0" snapToObjects="1">
      <p:cViewPr>
        <p:scale>
          <a:sx n="60" d="100"/>
          <a:sy n="60" d="100"/>
        </p:scale>
        <p:origin x="1656"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B756C6-76C8-F846-9A3E-0F775321CC29}" type="datetimeFigureOut">
              <a:rPr lang="en-US" smtClean="0"/>
              <a:pPr/>
              <a:t>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6FA43B-CEED-4941-A0E2-B7C57120A56D}" type="slidenum">
              <a:rPr lang="en-US" smtClean="0"/>
              <a:pPr/>
              <a:t>‹#›</a:t>
            </a:fld>
            <a:endParaRPr lang="en-US"/>
          </a:p>
        </p:txBody>
      </p:sp>
    </p:spTree>
    <p:extLst>
      <p:ext uri="{BB962C8B-B14F-4D97-AF65-F5344CB8AC3E}">
        <p14:creationId xmlns:p14="http://schemas.microsoft.com/office/powerpoint/2010/main" val="7851233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4B673638-ED3C-47A5-B338-4375E2C0683B}" type="slidenum">
              <a:rPr lang="en-US"/>
              <a:pPr/>
              <a:t>3</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40414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E896DDB0-C081-4E5A-BF05-B3050F13D8A7}" type="slidenum">
              <a:rPr lang="en-US"/>
              <a:pPr/>
              <a:t>12</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92738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CE22D19-79A6-4D52-B794-3F72CDE4416C}" type="slidenum">
              <a:rPr lang="en-US"/>
              <a:pPr/>
              <a:t>13</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01226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642F3FC-DEE5-4688-B581-3467A50C64C9}" type="slidenum">
              <a:rPr lang="en-US"/>
              <a:pPr/>
              <a:t>14</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592358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0FF943EE-2FF9-4067-BEA1-B0D0ECCD55C5}" type="slidenum">
              <a:rPr lang="en-US"/>
              <a:pPr/>
              <a:t>15</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05863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6F5BEF57-0A8F-49A8-A27E-9814CC8C1A7F}" type="slidenum">
              <a:rPr lang="en-US"/>
              <a:pPr/>
              <a:t>16</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58989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E080CF6A-726F-43C3-9B8F-8EDB627BC059}" type="slidenum">
              <a:rPr lang="en-US"/>
              <a:pPr/>
              <a:t>17</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19830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3CE1277F-F675-458B-BA19-B34497BA11FA}" type="slidenum">
              <a:rPr lang="en-US"/>
              <a:pPr/>
              <a:t>18</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00595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22C1FF37-6E9F-47FE-90DD-7E282F711243}" type="slidenum">
              <a:rPr lang="en-US"/>
              <a:pPr/>
              <a:t>19</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87904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AF14EEE1-D16E-470E-B77D-4D8AEA4DB2EC}" type="slidenum">
              <a:rPr lang="en-US"/>
              <a:pPr/>
              <a:t>20</a:t>
            </a:fld>
            <a:endParaRPr lang="en-US"/>
          </a:p>
        </p:txBody>
      </p:sp>
      <p:sp>
        <p:nvSpPr>
          <p:cNvPr id="54275" name="Rectangle 2"/>
          <p:cNvSpPr>
            <a:spLocks noGrp="1" noRot="1" noChangeAspect="1" noChangeArrowheads="1" noTextEdit="1"/>
          </p:cNvSpPr>
          <p:nvPr>
            <p:ph type="sldImg"/>
          </p:nvPr>
        </p:nvSpPr>
        <p:spPr>
          <a:xfrm>
            <a:off x="1146175" y="687388"/>
            <a:ext cx="4567238" cy="3427412"/>
          </a:xfrm>
          <a:ln/>
        </p:spPr>
      </p:sp>
      <p:sp>
        <p:nvSpPr>
          <p:cNvPr id="54276" name="Rectangle 3"/>
          <p:cNvSpPr>
            <a:spLocks noGrp="1" noChangeArrowheads="1"/>
          </p:cNvSpPr>
          <p:nvPr>
            <p:ph type="body" idx="1"/>
          </p:nvPr>
        </p:nvSpPr>
        <p:spPr>
          <a:xfrm>
            <a:off x="914400" y="4343401"/>
            <a:ext cx="5029200" cy="4113131"/>
          </a:xfrm>
          <a:noFill/>
          <a:ln/>
        </p:spPr>
        <p:txBody>
          <a:bodyPr/>
          <a:lstStyle/>
          <a:p>
            <a:endParaRPr lang="en-US" smtClean="0"/>
          </a:p>
        </p:txBody>
      </p:sp>
    </p:spTree>
    <p:extLst>
      <p:ext uri="{BB962C8B-B14F-4D97-AF65-F5344CB8AC3E}">
        <p14:creationId xmlns:p14="http://schemas.microsoft.com/office/powerpoint/2010/main" val="194353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73E6473-C813-40AD-BD73-570D380E7C43}" type="slidenum">
              <a:rPr lang="en-US"/>
              <a:pPr/>
              <a:t>21</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31305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DCB0EF6-5A2D-4B87-9EA8-CD6CD615C844}" type="slidenum">
              <a:rPr lang="en-US"/>
              <a:pPr/>
              <a:t>4</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470922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C56B5327-07A2-45E0-855F-5F19666DB328}" type="slidenum">
              <a:rPr lang="en-US"/>
              <a:pPr/>
              <a:t>22</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385347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6FE46EE-5401-4066-8538-AADE8C02F183}" type="slidenum">
              <a:rPr lang="en-US"/>
              <a:pPr/>
              <a:t>23</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64699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93B746D-5D89-450A-993E-573B93BC8E45}" type="slidenum">
              <a:rPr lang="en-US"/>
              <a:pPr/>
              <a:t>24</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897583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A99C5706-6129-4D69-A16F-CBE205A8A3CC}" type="slidenum">
              <a:rPr lang="en-US"/>
              <a:pPr/>
              <a:t>25</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971667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515A565C-8EDB-4486-AE1C-503824AB31FF}" type="slidenum">
              <a:rPr lang="en-US"/>
              <a:pPr/>
              <a:t>26</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52194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p:sp>
      <p:sp>
        <p:nvSpPr>
          <p:cNvPr id="27651" name="Rectangle 3"/>
          <p:cNvSpPr>
            <a:spLocks noGrp="1" noChangeArrowheads="1"/>
          </p:cNvSpPr>
          <p:nvPr>
            <p:ph type="body" idx="1"/>
          </p:nvPr>
        </p:nvSpPr>
        <p:spPr bwMode="auto">
          <a:xfrm>
            <a:off x="896959" y="4353839"/>
            <a:ext cx="5082768" cy="4128640"/>
          </a:xfrm>
          <a:prstGeom prst="rect">
            <a:avLst/>
          </a:prstGeom>
          <a:noFill/>
          <a:ln w="12700">
            <a:miter lim="800000"/>
            <a:headEnd/>
            <a:tailEnd/>
          </a:ln>
        </p:spPr>
        <p:txBody>
          <a:bodyPr wrap="none" lIns="90002" tIns="45002" rIns="90002" bIns="45002" anchor="ctr"/>
          <a:lstStyle/>
          <a:p>
            <a:endParaRPr lang="en-CA" smtClean="0">
              <a:latin typeface="Arial" pitchFamily="34" charset="0"/>
            </a:endParaRPr>
          </a:p>
        </p:txBody>
      </p:sp>
    </p:spTree>
    <p:extLst>
      <p:ext uri="{BB962C8B-B14F-4D97-AF65-F5344CB8AC3E}">
        <p14:creationId xmlns:p14="http://schemas.microsoft.com/office/powerpoint/2010/main" val="1680204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p:sp>
      <p:sp>
        <p:nvSpPr>
          <p:cNvPr id="28675" name="Rectangle 3"/>
          <p:cNvSpPr>
            <a:spLocks noGrp="1" noChangeArrowheads="1"/>
          </p:cNvSpPr>
          <p:nvPr>
            <p:ph type="body" idx="1"/>
          </p:nvPr>
        </p:nvSpPr>
        <p:spPr bwMode="auto">
          <a:xfrm>
            <a:off x="896959" y="4353839"/>
            <a:ext cx="5082768" cy="4128640"/>
          </a:xfrm>
          <a:prstGeom prst="rect">
            <a:avLst/>
          </a:prstGeom>
          <a:noFill/>
          <a:ln w="12700">
            <a:miter lim="800000"/>
            <a:headEnd/>
            <a:tailEnd/>
          </a:ln>
        </p:spPr>
        <p:txBody>
          <a:bodyPr wrap="none" lIns="90002" tIns="45002" rIns="90002" bIns="45002" anchor="ctr"/>
          <a:lstStyle/>
          <a:p>
            <a:endParaRPr lang="en-CA" smtClean="0">
              <a:latin typeface="Arial" pitchFamily="34" charset="0"/>
            </a:endParaRPr>
          </a:p>
        </p:txBody>
      </p:sp>
    </p:spTree>
    <p:extLst>
      <p:ext uri="{BB962C8B-B14F-4D97-AF65-F5344CB8AC3E}">
        <p14:creationId xmlns:p14="http://schemas.microsoft.com/office/powerpoint/2010/main" val="2822670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16FA43B-CEED-4941-A0E2-B7C57120A56D}" type="slidenum">
              <a:rPr lang="en-US" smtClean="0"/>
              <a:pPr/>
              <a:t>102</a:t>
            </a:fld>
            <a:endParaRPr lang="en-US"/>
          </a:p>
        </p:txBody>
      </p:sp>
    </p:spTree>
    <p:extLst>
      <p:ext uri="{BB962C8B-B14F-4D97-AF65-F5344CB8AC3E}">
        <p14:creationId xmlns:p14="http://schemas.microsoft.com/office/powerpoint/2010/main" val="2701590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65723B07-DBED-4065-9966-F335510FDDAF}" type="slidenum">
              <a:rPr lang="en-US"/>
              <a:pPr/>
              <a:t>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03769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843FA8B-055C-4EBE-910D-EF92D2C30EBE}" type="slidenum">
              <a:rPr lang="en-US"/>
              <a:pPr/>
              <a:t>6</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17414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D1F1FFEA-C560-47B8-9C16-1567BBB9D2DA}" type="slidenum">
              <a:rPr lang="en-US"/>
              <a:pPr/>
              <a:t>7</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39674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FE42FC00-DE24-464F-87B3-047B4FFAFFE6}" type="slidenum">
              <a:rPr lang="en-US"/>
              <a:pPr/>
              <a:t>8</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00675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D0F2635-523B-422B-BD16-C3886F2B9C70}" type="slidenum">
              <a:rPr lang="en-US"/>
              <a:pPr/>
              <a:t>9</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659328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37285306-538E-4DA3-8910-12477968A7E7}" type="slidenum">
              <a:rPr lang="en-US"/>
              <a:pPr/>
              <a:t>10</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88152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CD98578-5125-4068-B10B-3404F6B60A8B}" type="slidenum">
              <a:rPr lang="en-US"/>
              <a:pPr/>
              <a:t>11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66042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457D97-3288-CA4F-8B48-EBD88585B247}" type="datetimeFigureOut">
              <a:rPr lang="en-US" smtClean="0"/>
              <a:pPr/>
              <a:t>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A7C9D-FC8C-914F-BBCA-638E8A3A7068}" type="slidenum">
              <a:rPr lang="en-US" smtClean="0"/>
              <a:pPr/>
              <a:t>‹#›</a:t>
            </a:fld>
            <a:endParaRPr lang="en-US"/>
          </a:p>
        </p:txBody>
      </p:sp>
    </p:spTree>
    <p:extLst>
      <p:ext uri="{BB962C8B-B14F-4D97-AF65-F5344CB8AC3E}">
        <p14:creationId xmlns:p14="http://schemas.microsoft.com/office/powerpoint/2010/main" val="74852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457D97-3288-CA4F-8B48-EBD88585B247}" type="datetimeFigureOut">
              <a:rPr lang="en-US" smtClean="0"/>
              <a:pPr/>
              <a:t>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A7C9D-FC8C-914F-BBCA-638E8A3A7068}" type="slidenum">
              <a:rPr lang="en-US" smtClean="0"/>
              <a:pPr/>
              <a:t>‹#›</a:t>
            </a:fld>
            <a:endParaRPr lang="en-US"/>
          </a:p>
        </p:txBody>
      </p:sp>
    </p:spTree>
    <p:extLst>
      <p:ext uri="{BB962C8B-B14F-4D97-AF65-F5344CB8AC3E}">
        <p14:creationId xmlns:p14="http://schemas.microsoft.com/office/powerpoint/2010/main" val="1610753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457D97-3288-CA4F-8B48-EBD88585B247}" type="datetimeFigureOut">
              <a:rPr lang="en-US" smtClean="0"/>
              <a:pPr/>
              <a:t>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A7C9D-FC8C-914F-BBCA-638E8A3A7068}" type="slidenum">
              <a:rPr lang="en-US" smtClean="0"/>
              <a:pPr/>
              <a:t>‹#›</a:t>
            </a:fld>
            <a:endParaRPr lang="en-US"/>
          </a:p>
        </p:txBody>
      </p:sp>
    </p:spTree>
    <p:extLst>
      <p:ext uri="{BB962C8B-B14F-4D97-AF65-F5344CB8AC3E}">
        <p14:creationId xmlns:p14="http://schemas.microsoft.com/office/powerpoint/2010/main" val="1913980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6858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2147888"/>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2147888"/>
            <a:ext cx="3810000" cy="41148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84658A-CDCB-4CDC-A9A3-A965005896B5}"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85619" y="909735"/>
            <a:ext cx="7172762" cy="5191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457D97-3288-CA4F-8B48-EBD88585B247}" type="datetimeFigureOut">
              <a:rPr lang="en-US" smtClean="0"/>
              <a:pPr/>
              <a:t>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A7C9D-FC8C-914F-BBCA-638E8A3A7068}" type="slidenum">
              <a:rPr lang="en-US" smtClean="0"/>
              <a:pPr/>
              <a:t>‹#›</a:t>
            </a:fld>
            <a:endParaRPr lang="en-US"/>
          </a:p>
        </p:txBody>
      </p:sp>
    </p:spTree>
    <p:extLst>
      <p:ext uri="{BB962C8B-B14F-4D97-AF65-F5344CB8AC3E}">
        <p14:creationId xmlns:p14="http://schemas.microsoft.com/office/powerpoint/2010/main" val="1381852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457D97-3288-CA4F-8B48-EBD88585B247}" type="datetimeFigureOut">
              <a:rPr lang="en-US" smtClean="0"/>
              <a:pPr/>
              <a:t>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A7C9D-FC8C-914F-BBCA-638E8A3A7068}" type="slidenum">
              <a:rPr lang="en-US" smtClean="0"/>
              <a:pPr/>
              <a:t>‹#›</a:t>
            </a:fld>
            <a:endParaRPr lang="en-US"/>
          </a:p>
        </p:txBody>
      </p:sp>
    </p:spTree>
    <p:extLst>
      <p:ext uri="{BB962C8B-B14F-4D97-AF65-F5344CB8AC3E}">
        <p14:creationId xmlns:p14="http://schemas.microsoft.com/office/powerpoint/2010/main" val="2371875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457D97-3288-CA4F-8B48-EBD88585B247}" type="datetimeFigureOut">
              <a:rPr lang="en-US" smtClean="0"/>
              <a:pPr/>
              <a:t>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A7C9D-FC8C-914F-BBCA-638E8A3A7068}" type="slidenum">
              <a:rPr lang="en-US" smtClean="0"/>
              <a:pPr/>
              <a:t>‹#›</a:t>
            </a:fld>
            <a:endParaRPr lang="en-US"/>
          </a:p>
        </p:txBody>
      </p:sp>
    </p:spTree>
    <p:extLst>
      <p:ext uri="{BB962C8B-B14F-4D97-AF65-F5344CB8AC3E}">
        <p14:creationId xmlns:p14="http://schemas.microsoft.com/office/powerpoint/2010/main" val="3907885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457D97-3288-CA4F-8B48-EBD88585B247}" type="datetimeFigureOut">
              <a:rPr lang="en-US" smtClean="0"/>
              <a:pPr/>
              <a:t>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4A7C9D-FC8C-914F-BBCA-638E8A3A7068}" type="slidenum">
              <a:rPr lang="en-US" smtClean="0"/>
              <a:pPr/>
              <a:t>‹#›</a:t>
            </a:fld>
            <a:endParaRPr lang="en-US"/>
          </a:p>
        </p:txBody>
      </p:sp>
    </p:spTree>
    <p:extLst>
      <p:ext uri="{BB962C8B-B14F-4D97-AF65-F5344CB8AC3E}">
        <p14:creationId xmlns:p14="http://schemas.microsoft.com/office/powerpoint/2010/main" val="2927545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457D97-3288-CA4F-8B48-EBD88585B247}" type="datetimeFigureOut">
              <a:rPr lang="en-US" smtClean="0"/>
              <a:pPr/>
              <a:t>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4A7C9D-FC8C-914F-BBCA-638E8A3A7068}" type="slidenum">
              <a:rPr lang="en-US" smtClean="0"/>
              <a:pPr/>
              <a:t>‹#›</a:t>
            </a:fld>
            <a:endParaRPr lang="en-US"/>
          </a:p>
        </p:txBody>
      </p:sp>
    </p:spTree>
    <p:extLst>
      <p:ext uri="{BB962C8B-B14F-4D97-AF65-F5344CB8AC3E}">
        <p14:creationId xmlns:p14="http://schemas.microsoft.com/office/powerpoint/2010/main" val="957791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457D97-3288-CA4F-8B48-EBD88585B247}" type="datetimeFigureOut">
              <a:rPr lang="en-US" smtClean="0"/>
              <a:pPr/>
              <a:t>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4A7C9D-FC8C-914F-BBCA-638E8A3A7068}" type="slidenum">
              <a:rPr lang="en-US" smtClean="0"/>
              <a:pPr/>
              <a:t>‹#›</a:t>
            </a:fld>
            <a:endParaRPr lang="en-US"/>
          </a:p>
        </p:txBody>
      </p:sp>
    </p:spTree>
    <p:extLst>
      <p:ext uri="{BB962C8B-B14F-4D97-AF65-F5344CB8AC3E}">
        <p14:creationId xmlns:p14="http://schemas.microsoft.com/office/powerpoint/2010/main" val="4261240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457D97-3288-CA4F-8B48-EBD88585B247}" type="datetimeFigureOut">
              <a:rPr lang="en-US" smtClean="0"/>
              <a:pPr/>
              <a:t>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A7C9D-FC8C-914F-BBCA-638E8A3A7068}" type="slidenum">
              <a:rPr lang="en-US" smtClean="0"/>
              <a:pPr/>
              <a:t>‹#›</a:t>
            </a:fld>
            <a:endParaRPr lang="en-US"/>
          </a:p>
        </p:txBody>
      </p:sp>
    </p:spTree>
    <p:extLst>
      <p:ext uri="{BB962C8B-B14F-4D97-AF65-F5344CB8AC3E}">
        <p14:creationId xmlns:p14="http://schemas.microsoft.com/office/powerpoint/2010/main" val="338524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457D97-3288-CA4F-8B48-EBD88585B247}" type="datetimeFigureOut">
              <a:rPr lang="en-US" smtClean="0"/>
              <a:pPr/>
              <a:t>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A7C9D-FC8C-914F-BBCA-638E8A3A7068}" type="slidenum">
              <a:rPr lang="en-US" smtClean="0"/>
              <a:pPr/>
              <a:t>‹#›</a:t>
            </a:fld>
            <a:endParaRPr lang="en-US"/>
          </a:p>
        </p:txBody>
      </p:sp>
    </p:spTree>
    <p:extLst>
      <p:ext uri="{BB962C8B-B14F-4D97-AF65-F5344CB8AC3E}">
        <p14:creationId xmlns:p14="http://schemas.microsoft.com/office/powerpoint/2010/main" val="124083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57D97-3288-CA4F-8B48-EBD88585B247}" type="datetimeFigureOut">
              <a:rPr lang="en-US" smtClean="0"/>
              <a:pPr/>
              <a:t>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4A7C9D-FC8C-914F-BBCA-638E8A3A7068}" type="slidenum">
              <a:rPr lang="en-US" smtClean="0"/>
              <a:pPr/>
              <a:t>‹#›</a:t>
            </a:fld>
            <a:endParaRPr lang="en-US"/>
          </a:p>
        </p:txBody>
      </p:sp>
    </p:spTree>
    <p:extLst>
      <p:ext uri="{BB962C8B-B14F-4D97-AF65-F5344CB8AC3E}">
        <p14:creationId xmlns:p14="http://schemas.microsoft.com/office/powerpoint/2010/main" val="884642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Microsoft_Excel_97-2003_Worksheet1.xls"/></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oleObject" Target="../embeddings/Microsoft_Excel_97-2003_Worksheet2.xls"/></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Microsoft_Word_97_-_2003_Document3.doc"/><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Microsoft_Word_97_-_2003_Document4.doc"/><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Microsoft_Word_97_-_2003_Document5.doc"/><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Microsoft_Word_97_-_2003_Document6.doc"/><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10.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Microsoft_Word_97_-_2003_Document7.doc"/><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11.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Word_97_-_2003_Document8.doc"/><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12.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Microsoft_Word_97_-_2003_Document9.doc"/><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13.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Microsoft_Word_97_-_2003_Document10.doc"/><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image" Target="../media/image14.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Microsoft_Word_97_-_2003_Document11.doc"/><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image" Target="../media/image15.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Microsoft_Word_97_-_2003_Document12.doc"/><Relationship Id="rId2" Type="http://schemas.openxmlformats.org/officeDocument/2006/relationships/slideLayout" Target="../slideLayouts/slideLayout13.xml"/><Relationship Id="rId1" Type="http://schemas.openxmlformats.org/officeDocument/2006/relationships/vmlDrawing" Target="../drawings/vmlDrawing14.vml"/><Relationship Id="rId4" Type="http://schemas.openxmlformats.org/officeDocument/2006/relationships/image" Target="../media/image16.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95412"/>
            <a:ext cx="9144000" cy="1470025"/>
          </a:xfrm>
          <a:effectLst>
            <a:innerShdw blurRad="63500" dist="50800" dir="16200000">
              <a:prstClr val="black">
                <a:alpha val="50000"/>
              </a:prstClr>
            </a:innerShdw>
          </a:effectLst>
        </p:spPr>
        <p:style>
          <a:lnRef idx="1">
            <a:schemeClr val="dk1"/>
          </a:lnRef>
          <a:fillRef idx="2">
            <a:schemeClr val="dk1"/>
          </a:fillRef>
          <a:effectRef idx="1">
            <a:schemeClr val="dk1"/>
          </a:effectRef>
          <a:fontRef idx="minor">
            <a:schemeClr val="dk1"/>
          </a:fontRef>
        </p:style>
        <p:txBody>
          <a:bodyPr>
            <a:scene3d>
              <a:camera prst="obliqueBottomLeft"/>
              <a:lightRig rig="threePt" dir="t"/>
            </a:scene3d>
            <a:sp3d/>
          </a:bodyPr>
          <a:lstStyle/>
          <a:p>
            <a:r>
              <a:rPr lang="en-US" dirty="0" smtClean="0"/>
              <a:t>Lecture on CSE 1201</a:t>
            </a:r>
            <a:br>
              <a:rPr lang="en-US" dirty="0" smtClean="0"/>
            </a:br>
            <a:r>
              <a:rPr lang="en-US" dirty="0" smtClean="0"/>
              <a:t>Data Structure</a:t>
            </a:r>
            <a:endParaRPr lang="en-US" dirty="0"/>
          </a:p>
        </p:txBody>
      </p:sp>
      <p:sp>
        <p:nvSpPr>
          <p:cNvPr id="5" name="Subtitle 4"/>
          <p:cNvSpPr>
            <a:spLocks noGrp="1"/>
          </p:cNvSpPr>
          <p:nvPr>
            <p:ph type="subTitle" idx="1"/>
          </p:nvPr>
        </p:nvSpPr>
        <p:spPr>
          <a:xfrm>
            <a:off x="3773979" y="2865437"/>
            <a:ext cx="5370022" cy="2770591"/>
          </a:xfrm>
          <a:solidFill>
            <a:schemeClr val="accent5">
              <a:lumMod val="20000"/>
              <a:lumOff val="80000"/>
            </a:schemeClr>
          </a:solidFill>
          <a:ln>
            <a:solidFill>
              <a:schemeClr val="bg2">
                <a:lumMod val="90000"/>
              </a:schemeClr>
            </a:solidFill>
          </a:ln>
          <a:effectLst>
            <a:softEdge rad="127000"/>
          </a:effectLst>
          <a:scene3d>
            <a:camera prst="orthographicFront"/>
            <a:lightRig rig="threePt" dir="t"/>
          </a:scene3d>
          <a:sp3d>
            <a:bevelT w="152400" h="50800" prst="softRound"/>
          </a:sp3d>
        </p:spPr>
        <p:txBody>
          <a:bodyPr/>
          <a:lstStyle/>
          <a:p>
            <a:endParaRPr lang="en-US" dirty="0" smtClean="0">
              <a:effectLst>
                <a:reflection blurRad="6350" stA="55000" endA="300" endPos="45500" dir="5400000" sy="-100000" algn="bl" rotWithShape="0"/>
              </a:effectLst>
            </a:endParaRPr>
          </a:p>
          <a:p>
            <a:r>
              <a:rPr lang="en-US" dirty="0" smtClean="0">
                <a:effectLst>
                  <a:reflection blurRad="6350" stA="55000" endA="300" endPos="45500" dir="5400000" sy="-100000" algn="bl" rotWithShape="0"/>
                </a:effectLst>
              </a:rPr>
              <a:t>Prof. Dr. M. N. I </a:t>
            </a:r>
            <a:r>
              <a:rPr lang="en-US" dirty="0" err="1" smtClean="0">
                <a:effectLst>
                  <a:reflection blurRad="6350" stA="55000" endA="300" endPos="45500" dir="5400000" sy="-100000" algn="bl" rotWithShape="0"/>
                </a:effectLst>
              </a:rPr>
              <a:t>Mondal</a:t>
            </a:r>
            <a:endParaRPr lang="en-US" dirty="0" smtClean="0">
              <a:effectLst>
                <a:reflection blurRad="6350" stA="55000" endA="300" endPos="45500" dir="5400000" sy="-100000" algn="bl" rotWithShape="0"/>
              </a:effectLst>
            </a:endParaRPr>
          </a:p>
          <a:p>
            <a:r>
              <a:rPr lang="en-US" dirty="0" smtClean="0">
                <a:effectLst>
                  <a:reflection blurRad="6350" stA="55000" endA="300" endPos="45500" dir="5400000" sy="-100000" algn="bl" rotWithShape="0"/>
                </a:effectLst>
              </a:rPr>
              <a:t>Dept. of CSE, RUET</a:t>
            </a:r>
          </a:p>
          <a:p>
            <a:r>
              <a:rPr lang="en-US" dirty="0" smtClean="0">
                <a:effectLst>
                  <a:reflection blurRad="6350" stA="55000" endA="300" endPos="45500" dir="5400000" sy="-100000" algn="bl" rotWithShape="0"/>
                </a:effectLst>
              </a:rPr>
              <a:t>Rajshahi-6204</a:t>
            </a:r>
            <a:endParaRPr lang="en-US" dirty="0">
              <a:effectLst>
                <a:reflection blurRad="6350" stA="55000" endA="300" endPos="45500" dir="5400000" sy="-100000" algn="bl" rotWithShape="0"/>
              </a:effectLst>
            </a:endParaRPr>
          </a:p>
        </p:txBody>
      </p:sp>
      <p:sp>
        <p:nvSpPr>
          <p:cNvPr id="6" name="Rectangle 5"/>
          <p:cNvSpPr/>
          <p:nvPr/>
        </p:nvSpPr>
        <p:spPr>
          <a:xfrm>
            <a:off x="0" y="0"/>
            <a:ext cx="9144000" cy="13954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865436"/>
            <a:ext cx="685800" cy="39925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85800" y="5636029"/>
            <a:ext cx="7772400" cy="12219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8458200" y="2865437"/>
            <a:ext cx="685800" cy="39925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2"/>
          <a:srcRect/>
          <a:stretch>
            <a:fillRect/>
          </a:stretch>
        </p:blipFill>
        <p:spPr bwMode="auto">
          <a:xfrm>
            <a:off x="685800" y="2865438"/>
            <a:ext cx="3719945" cy="2770592"/>
          </a:xfrm>
          <a:prstGeom prst="rect">
            <a:avLst/>
          </a:prstGeom>
          <a:noFill/>
          <a:ln w="9525">
            <a:noFill/>
            <a:miter lim="800000"/>
            <a:headEnd/>
            <a:tailEnd/>
          </a:ln>
          <a:effectLst/>
        </p:spPr>
      </p:pic>
    </p:spTree>
    <p:extLst>
      <p:ext uri="{BB962C8B-B14F-4D97-AF65-F5344CB8AC3E}">
        <p14:creationId xmlns:p14="http://schemas.microsoft.com/office/powerpoint/2010/main" val="2544063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631767"/>
            <a:ext cx="8229600" cy="1143000"/>
          </a:xfrm>
        </p:spPr>
        <p:txBody>
          <a:bodyPr/>
          <a:lstStyle/>
          <a:p>
            <a:pPr eaLnBrk="1" hangingPunct="1"/>
            <a:r>
              <a:rPr lang="en-US" dirty="0" smtClean="0"/>
              <a:t>Running time</a:t>
            </a:r>
          </a:p>
        </p:txBody>
      </p:sp>
      <p:pic>
        <p:nvPicPr>
          <p:cNvPr id="157699" name="Picture 3"/>
          <p:cNvPicPr>
            <a:picLocks noGrp="1" noChangeAspect="1" noChangeArrowheads="1"/>
          </p:cNvPicPr>
          <p:nvPr>
            <p:ph type="body" idx="1"/>
          </p:nvPr>
        </p:nvPicPr>
        <p:blipFill>
          <a:blip r:embed="rId3"/>
          <a:srcRect/>
          <a:stretch>
            <a:fillRect/>
          </a:stretch>
        </p:blipFill>
        <p:spPr>
          <a:xfrm>
            <a:off x="2057400" y="2057400"/>
            <a:ext cx="5181600" cy="2735263"/>
          </a:xfrm>
          <a:noFill/>
        </p:spPr>
      </p:pic>
      <p:sp>
        <p:nvSpPr>
          <p:cNvPr id="18436" name="Text Box 4"/>
          <p:cNvSpPr txBox="1">
            <a:spLocks noChangeArrowheads="1"/>
          </p:cNvSpPr>
          <p:nvPr/>
        </p:nvSpPr>
        <p:spPr bwMode="auto">
          <a:xfrm>
            <a:off x="1050925" y="5375275"/>
            <a:ext cx="6645275" cy="1006475"/>
          </a:xfrm>
          <a:prstGeom prst="rect">
            <a:avLst/>
          </a:prstGeom>
          <a:noFill/>
          <a:ln w="9525">
            <a:noFill/>
            <a:miter lim="800000"/>
            <a:headEnd/>
            <a:tailEnd/>
          </a:ln>
        </p:spPr>
        <p:txBody>
          <a:bodyPr>
            <a:spAutoFit/>
          </a:bodyPr>
          <a:lstStyle/>
          <a:p>
            <a:r>
              <a:rPr lang="en-US" sz="2000"/>
              <a:t>Suppose the program includes an </a:t>
            </a:r>
            <a:r>
              <a:rPr lang="en-US" sz="2000" i="1"/>
              <a:t>if-then </a:t>
            </a:r>
            <a:r>
              <a:rPr lang="en-US" sz="2000"/>
              <a:t>statement that may execute or not: </a:t>
            </a:r>
            <a:r>
              <a:rPr lang="en-US" sz="2000">
                <a:sym typeface="Wingdings" pitchFamily="2" charset="2"/>
              </a:rPr>
              <a:t> variable running time</a:t>
            </a:r>
          </a:p>
          <a:p>
            <a:r>
              <a:rPr lang="en-US" sz="2000">
                <a:sym typeface="Wingdings" pitchFamily="2" charset="2"/>
              </a:rPr>
              <a:t>Typically algorithms are measured by their </a:t>
            </a:r>
            <a:r>
              <a:rPr lang="en-US" sz="2000" b="1" i="1">
                <a:solidFill>
                  <a:srgbClr val="FF3300"/>
                </a:solidFill>
                <a:sym typeface="Wingdings" pitchFamily="2" charset="2"/>
              </a:rPr>
              <a:t>worst case</a:t>
            </a:r>
            <a:r>
              <a:rPr lang="en-US" sz="2000" b="1" i="1">
                <a:solidFill>
                  <a:schemeClr val="accent2"/>
                </a:solidFill>
                <a:sym typeface="Wingdings" pitchFamily="2" charset="2"/>
              </a:rPr>
              <a:t> </a:t>
            </a:r>
            <a:endParaRPr lang="en-US" sz="2000">
              <a:sym typeface="Wingdings" pitchFamily="2" charset="2"/>
            </a:endParaRPr>
          </a:p>
        </p:txBody>
      </p:sp>
      <p:sp>
        <p:nvSpPr>
          <p:cNvPr id="5"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6" name="Straight Connector 5"/>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8"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9" name="Rectangle 8"/>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7699"/>
                                        </p:tgtEl>
                                        <p:attrNameLst>
                                          <p:attrName>style.visibility</p:attrName>
                                        </p:attrNameLst>
                                      </p:cBhvr>
                                      <p:to>
                                        <p:strVal val="visible"/>
                                      </p:to>
                                    </p:set>
                                    <p:animEffect transition="in" filter="dissolve">
                                      <p:cBhvr>
                                        <p:cTn id="7" dur="500"/>
                                        <p:tgtEl>
                                          <p:spTgt spid="157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notations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There </a:t>
                </a:r>
                <a:r>
                  <a:rPr lang="en-US" dirty="0" smtClean="0"/>
                  <a:t>are also </a:t>
                </a:r>
                <a:r>
                  <a:rPr lang="en-US" dirty="0" smtClean="0"/>
                  <a:t>other complexity notations such as </a:t>
                </a:r>
                <a14:m>
                  <m:oMath xmlns:m="http://schemas.openxmlformats.org/officeDocument/2006/math">
                    <m:r>
                      <a:rPr lang="en-US" b="0" i="1" smtClean="0">
                        <a:latin typeface="Cambria Math"/>
                      </a:rPr>
                      <m:t>𝑜</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 </m:t>
                    </m:r>
                    <m:r>
                      <m:rPr>
                        <m:sty m:val="p"/>
                      </m:rPr>
                      <a:rPr lang="el-GR" b="0" i="0" smtClean="0">
                        <a:latin typeface="Cambria Math"/>
                      </a:rPr>
                      <m:t>Θ</m:t>
                    </m:r>
                    <m:d>
                      <m:dPr>
                        <m:ctrlPr>
                          <a:rPr lang="en-US" b="0" i="1" smtClean="0">
                            <a:latin typeface="Cambria Math" panose="02040503050406030204" pitchFamily="18" charset="0"/>
                          </a:rPr>
                        </m:ctrlPr>
                      </m:dPr>
                      <m:e>
                        <m:r>
                          <a:rPr lang="en-US" b="0" i="1" smtClean="0">
                            <a:latin typeface="Cambria Math"/>
                          </a:rPr>
                          <m:t>𝑛</m:t>
                        </m:r>
                      </m:e>
                    </m:d>
                    <m:r>
                      <a:rPr lang="en-US" b="0" i="0" smtClean="0">
                        <a:latin typeface="Cambria Math"/>
                      </a:rPr>
                      <m:t>, </m:t>
                    </m:r>
                    <m:r>
                      <m:rPr>
                        <m:sty m:val="p"/>
                      </m:rPr>
                      <a:rPr lang="el-GR" b="0" i="0" smtClean="0">
                        <a:latin typeface="Cambria Math"/>
                      </a:rPr>
                      <m:t>Ω</m:t>
                    </m:r>
                    <m:d>
                      <m:dPr>
                        <m:ctrlPr>
                          <a:rPr lang="en-US" b="0" i="1" smtClean="0">
                            <a:latin typeface="Cambria Math" panose="02040503050406030204" pitchFamily="18" charset="0"/>
                          </a:rPr>
                        </m:ctrlPr>
                      </m:dPr>
                      <m:e>
                        <m:r>
                          <a:rPr lang="en-US" b="0" i="1" smtClean="0">
                            <a:latin typeface="Cambria Math"/>
                          </a:rPr>
                          <m:t>𝑛</m:t>
                        </m:r>
                      </m:e>
                    </m:d>
                    <m:r>
                      <a:rPr lang="en-US" b="0" i="0" smtClean="0">
                        <a:latin typeface="Cambria Math"/>
                      </a:rPr>
                      <m:t>,</m:t>
                    </m:r>
                    <m:r>
                      <m:rPr>
                        <m:sty m:val="p"/>
                      </m:rPr>
                      <a:rPr lang="el-GR" b="0" i="0" smtClean="0">
                        <a:latin typeface="Cambria Math"/>
                      </a:rPr>
                      <m:t>ω</m:t>
                    </m:r>
                    <m:d>
                      <m:dPr>
                        <m:ctrlPr>
                          <a:rPr lang="el-GR" b="0" i="1" smtClean="0">
                            <a:latin typeface="Cambria Math" panose="02040503050406030204" pitchFamily="18" charset="0"/>
                          </a:rPr>
                        </m:ctrlPr>
                      </m:dPr>
                      <m:e>
                        <m:r>
                          <a:rPr lang="en-US" b="0" i="1" smtClean="0">
                            <a:latin typeface="Cambria Math"/>
                          </a:rPr>
                          <m:t>𝑛</m:t>
                        </m:r>
                      </m:e>
                    </m:d>
                    <m:r>
                      <a:rPr lang="en-US" b="0" i="0" smtClean="0">
                        <a:latin typeface="Cambria Math"/>
                      </a:rPr>
                      <m:t>.</m:t>
                    </m:r>
                  </m:oMath>
                </a14:m>
                <a:endParaRPr lang="en-US" dirty="0" smtClean="0"/>
              </a:p>
              <a:p>
                <a:r>
                  <a:rPr lang="en-US" dirty="0" smtClean="0"/>
                  <a:t>More details in the Algorithms course.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Data Structures and Programming Techniques</a:t>
            </a:r>
            <a:endParaRPr lang="en-US"/>
          </a:p>
        </p:txBody>
      </p:sp>
      <p:sp>
        <p:nvSpPr>
          <p:cNvPr id="5" name="Slide Number Placeholder 4"/>
          <p:cNvSpPr>
            <a:spLocks noGrp="1"/>
          </p:cNvSpPr>
          <p:nvPr>
            <p:ph type="sldNum" sz="quarter" idx="12"/>
          </p:nvPr>
        </p:nvSpPr>
        <p:spPr/>
        <p:txBody>
          <a:bodyPr/>
          <a:lstStyle/>
          <a:p>
            <a:fld id="{FCE559BC-C325-4361-8153-4E3F65F992A6}" type="slidenum">
              <a:rPr lang="en-US" smtClean="0"/>
              <a:pPr/>
              <a:t>100</a:t>
            </a:fld>
            <a:endParaRPr lang="en-US"/>
          </a:p>
        </p:txBody>
      </p:sp>
    </p:spTree>
    <p:extLst>
      <p:ext uri="{BB962C8B-B14F-4D97-AF65-F5344CB8AC3E}">
        <p14:creationId xmlns:p14="http://schemas.microsoft.com/office/powerpoint/2010/main" val="428009737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a:t>
            </a:r>
            <a:endParaRPr lang="en-US" dirty="0"/>
          </a:p>
        </p:txBody>
      </p:sp>
      <p:sp>
        <p:nvSpPr>
          <p:cNvPr id="3" name="Content Placeholder 2"/>
          <p:cNvSpPr>
            <a:spLocks noGrp="1"/>
          </p:cNvSpPr>
          <p:nvPr>
            <p:ph idx="1"/>
          </p:nvPr>
        </p:nvSpPr>
        <p:spPr/>
        <p:txBody>
          <a:bodyPr/>
          <a:lstStyle/>
          <a:p>
            <a:r>
              <a:rPr lang="en-US" dirty="0" smtClean="0"/>
              <a:t>T. A. Standish. </a:t>
            </a:r>
            <a:r>
              <a:rPr lang="en-US" i="1" dirty="0" smtClean="0"/>
              <a:t>Data Structures, Algorithms and Software Principles in C</a:t>
            </a:r>
            <a:r>
              <a:rPr lang="en-US" dirty="0" smtClean="0"/>
              <a:t>. </a:t>
            </a:r>
          </a:p>
          <a:p>
            <a:pPr marL="0" indent="0">
              <a:buNone/>
            </a:pPr>
            <a:r>
              <a:rPr lang="en-US" dirty="0"/>
              <a:t> </a:t>
            </a:r>
            <a:r>
              <a:rPr lang="en-US" dirty="0" smtClean="0"/>
              <a:t>   Chapter 6.</a:t>
            </a:r>
          </a:p>
          <a:p>
            <a:r>
              <a:rPr lang="en-US" dirty="0" smtClean="0"/>
              <a:t>Robert </a:t>
            </a:r>
            <a:r>
              <a:rPr lang="en-US" dirty="0" err="1" smtClean="0"/>
              <a:t>Sedgewick</a:t>
            </a:r>
            <a:r>
              <a:rPr lang="en-US" dirty="0" smtClean="0"/>
              <a:t>. </a:t>
            </a:r>
            <a:r>
              <a:rPr lang="el-GR" dirty="0" smtClean="0"/>
              <a:t>Αλγόριθμοι σε </a:t>
            </a:r>
            <a:r>
              <a:rPr lang="en-US" dirty="0" smtClean="0"/>
              <a:t>C.</a:t>
            </a:r>
          </a:p>
          <a:p>
            <a:pPr marL="0" indent="0">
              <a:buNone/>
            </a:pPr>
            <a:r>
              <a:rPr lang="en-US" dirty="0"/>
              <a:t> </a:t>
            </a:r>
            <a:r>
              <a:rPr lang="en-US" dirty="0" smtClean="0"/>
              <a:t>   </a:t>
            </a:r>
            <a:r>
              <a:rPr lang="el-GR" dirty="0" smtClean="0"/>
              <a:t>Κεφ. 2.</a:t>
            </a:r>
            <a:endParaRPr lang="en-US" dirty="0"/>
          </a:p>
        </p:txBody>
      </p:sp>
      <p:sp>
        <p:nvSpPr>
          <p:cNvPr id="4" name="Footer Placeholder 3"/>
          <p:cNvSpPr>
            <a:spLocks noGrp="1"/>
          </p:cNvSpPr>
          <p:nvPr>
            <p:ph type="ftr" sz="quarter" idx="11"/>
          </p:nvPr>
        </p:nvSpPr>
        <p:spPr/>
        <p:txBody>
          <a:bodyPr/>
          <a:lstStyle/>
          <a:p>
            <a:r>
              <a:rPr lang="en-US" smtClean="0"/>
              <a:t>Data Structures and Programming Techniques</a:t>
            </a:r>
            <a:endParaRPr lang="en-US"/>
          </a:p>
        </p:txBody>
      </p:sp>
      <p:sp>
        <p:nvSpPr>
          <p:cNvPr id="5" name="Slide Number Placeholder 4"/>
          <p:cNvSpPr>
            <a:spLocks noGrp="1"/>
          </p:cNvSpPr>
          <p:nvPr>
            <p:ph type="sldNum" sz="quarter" idx="12"/>
          </p:nvPr>
        </p:nvSpPr>
        <p:spPr/>
        <p:txBody>
          <a:bodyPr/>
          <a:lstStyle/>
          <a:p>
            <a:fld id="{FCE559BC-C325-4361-8153-4E3F65F992A6}" type="slidenum">
              <a:rPr lang="en-US" smtClean="0"/>
              <a:pPr/>
              <a:t>101</a:t>
            </a:fld>
            <a:endParaRPr lang="en-US"/>
          </a:p>
        </p:txBody>
      </p:sp>
    </p:spTree>
    <p:extLst>
      <p:ext uri="{BB962C8B-B14F-4D97-AF65-F5344CB8AC3E}">
        <p14:creationId xmlns:p14="http://schemas.microsoft.com/office/powerpoint/2010/main" val="140391639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6025" y="-1"/>
            <a:ext cx="9144000" cy="13954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1395412"/>
            <a:ext cx="685800" cy="54625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85800" y="5636029"/>
            <a:ext cx="7772400" cy="12219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8458200" y="1395411"/>
            <a:ext cx="685800" cy="54625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386" name="Picture 2"/>
          <p:cNvPicPr>
            <a:picLocks noChangeAspect="1" noChangeArrowheads="1"/>
          </p:cNvPicPr>
          <p:nvPr/>
        </p:nvPicPr>
        <p:blipFill>
          <a:blip r:embed="rId3"/>
          <a:srcRect/>
          <a:stretch>
            <a:fillRect/>
          </a:stretch>
        </p:blipFill>
        <p:spPr bwMode="auto">
          <a:xfrm>
            <a:off x="16625" y="0"/>
            <a:ext cx="9144000" cy="6350923"/>
          </a:xfrm>
          <a:prstGeom prst="rect">
            <a:avLst/>
          </a:prstGeom>
          <a:noFill/>
          <a:ln w="9525">
            <a:noFill/>
            <a:miter lim="800000"/>
            <a:headEnd/>
            <a:tailEnd/>
          </a:ln>
          <a:effectLst/>
        </p:spPr>
      </p:pic>
      <p:sp>
        <p:nvSpPr>
          <p:cNvPr id="12" name="Title 3"/>
          <p:cNvSpPr>
            <a:spLocks noGrp="1"/>
          </p:cNvSpPr>
          <p:nvPr>
            <p:ph type="ctrTitle"/>
          </p:nvPr>
        </p:nvSpPr>
        <p:spPr>
          <a:xfrm>
            <a:off x="0" y="6434050"/>
            <a:ext cx="4139738" cy="357448"/>
          </a:xfrm>
        </p:spPr>
        <p:txBody>
          <a:bodyPr>
            <a:normAutofit fontScale="90000"/>
          </a:bodyPr>
          <a:lstStyle/>
          <a:p>
            <a:r>
              <a:rPr lang="en-US" sz="2000" dirty="0" smtClean="0">
                <a:solidFill>
                  <a:srgbClr val="002060"/>
                </a:solidFill>
              </a:rPr>
              <a:t>Lecture on CSE 1201: Data Structure</a:t>
            </a:r>
            <a:endParaRPr lang="en-US" sz="2000" dirty="0">
              <a:solidFill>
                <a:srgbClr val="002060"/>
              </a:solidFill>
            </a:endParaRPr>
          </a:p>
        </p:txBody>
      </p:sp>
      <p:cxnSp>
        <p:nvCxnSpPr>
          <p:cNvPr id="13" name="Straight Connector 12"/>
          <p:cNvCxnSpPr/>
          <p:nvPr/>
        </p:nvCxnSpPr>
        <p:spPr>
          <a:xfrm flipV="1">
            <a:off x="-8310" y="6434049"/>
            <a:ext cx="9144000" cy="1"/>
          </a:xfrm>
          <a:prstGeom prst="line">
            <a:avLst/>
          </a:prstGeom>
          <a:ln w="19050"/>
        </p:spPr>
        <p:style>
          <a:lnRef idx="2">
            <a:schemeClr val="dk1"/>
          </a:lnRef>
          <a:fillRef idx="0">
            <a:schemeClr val="dk1"/>
          </a:fillRef>
          <a:effectRef idx="1">
            <a:schemeClr val="dk1"/>
          </a:effectRef>
          <a:fontRef idx="minor">
            <a:schemeClr val="tx1"/>
          </a:fontRef>
        </p:style>
      </p:cxnSp>
      <p:sp>
        <p:nvSpPr>
          <p:cNvPr id="14"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chemeClr val="accent5">
                      <a:lumMod val="20000"/>
                      <a:lumOff val="80000"/>
                    </a:schemeClr>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chemeClr val="accent5">
                      <a:lumMod val="20000"/>
                      <a:lumOff val="80000"/>
                    </a:schemeClr>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chemeClr val="accent5">
                      <a:lumMod val="20000"/>
                      <a:lumOff val="80000"/>
                    </a:schemeClr>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chemeClr val="accent5">
                      <a:lumMod val="20000"/>
                      <a:lumOff val="80000"/>
                    </a:schemeClr>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chemeClr val="accent5">
                    <a:lumMod val="20000"/>
                    <a:lumOff val="80000"/>
                  </a:schemeClr>
                </a:solidFill>
              </a:ln>
              <a:solidFill>
                <a:schemeClr val="tx1"/>
              </a:solidFill>
              <a:effectLst/>
              <a:uLnTx/>
              <a:uFillTx/>
              <a:latin typeface="+mj-lt"/>
              <a:ea typeface="+mj-ea"/>
              <a:cs typeface="+mj-cs"/>
            </a:endParaRPr>
          </a:p>
        </p:txBody>
      </p:sp>
      <p:sp>
        <p:nvSpPr>
          <p:cNvPr id="15" name="Rectangle 14"/>
          <p:cNvSpPr/>
          <p:nvPr/>
        </p:nvSpPr>
        <p:spPr>
          <a:xfrm>
            <a:off x="11091" y="6835650"/>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063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dirty="0" smtClean="0"/>
              <a:t>Running Time	</a:t>
            </a:r>
          </a:p>
        </p:txBody>
      </p:sp>
      <p:sp>
        <p:nvSpPr>
          <p:cNvPr id="1028" name="Rectangle 3"/>
          <p:cNvSpPr>
            <a:spLocks noGrp="1" noChangeArrowheads="1"/>
          </p:cNvSpPr>
          <p:nvPr>
            <p:ph type="body" sz="half" idx="1"/>
          </p:nvPr>
        </p:nvSpPr>
        <p:spPr>
          <a:xfrm>
            <a:off x="533400" y="2133600"/>
            <a:ext cx="4495800" cy="4343400"/>
          </a:xfrm>
        </p:spPr>
        <p:txBody>
          <a:bodyPr/>
          <a:lstStyle/>
          <a:p>
            <a:pPr eaLnBrk="1" hangingPunct="1">
              <a:lnSpc>
                <a:spcPct val="80000"/>
              </a:lnSpc>
            </a:pPr>
            <a:r>
              <a:rPr lang="en-US" sz="1800" smtClean="0"/>
              <a:t>The running time of an algorithm varies with the inputs, and typically grows with the size of the inputs.</a:t>
            </a:r>
          </a:p>
          <a:p>
            <a:pPr eaLnBrk="1" hangingPunct="1">
              <a:lnSpc>
                <a:spcPct val="80000"/>
              </a:lnSpc>
            </a:pPr>
            <a:endParaRPr lang="en-US" sz="1800" smtClean="0"/>
          </a:p>
          <a:p>
            <a:pPr eaLnBrk="1" hangingPunct="1">
              <a:lnSpc>
                <a:spcPct val="80000"/>
              </a:lnSpc>
            </a:pPr>
            <a:r>
              <a:rPr lang="en-US" sz="1800" smtClean="0"/>
              <a:t>To evaluate an algorithm or to compare two algorithms, we focus on their relative rates of growth wrt the increase of the input size.</a:t>
            </a:r>
          </a:p>
          <a:p>
            <a:pPr eaLnBrk="1" hangingPunct="1">
              <a:lnSpc>
                <a:spcPct val="80000"/>
              </a:lnSpc>
            </a:pPr>
            <a:endParaRPr lang="en-US" sz="1800" smtClean="0"/>
          </a:p>
          <a:p>
            <a:pPr eaLnBrk="1" hangingPunct="1">
              <a:lnSpc>
                <a:spcPct val="80000"/>
              </a:lnSpc>
            </a:pPr>
            <a:r>
              <a:rPr lang="en-US" sz="1800" smtClean="0"/>
              <a:t>The average running time is difficult to determine. </a:t>
            </a:r>
          </a:p>
          <a:p>
            <a:pPr eaLnBrk="1" hangingPunct="1">
              <a:lnSpc>
                <a:spcPct val="80000"/>
              </a:lnSpc>
            </a:pPr>
            <a:endParaRPr lang="en-US" sz="1800" smtClean="0"/>
          </a:p>
          <a:p>
            <a:pPr eaLnBrk="1" hangingPunct="1">
              <a:lnSpc>
                <a:spcPct val="80000"/>
              </a:lnSpc>
            </a:pPr>
            <a:r>
              <a:rPr lang="en-US" sz="1800" smtClean="0"/>
              <a:t>We focus on the worst case running time</a:t>
            </a:r>
          </a:p>
          <a:p>
            <a:pPr lvl="1" eaLnBrk="1" hangingPunct="1">
              <a:lnSpc>
                <a:spcPct val="80000"/>
              </a:lnSpc>
            </a:pPr>
            <a:r>
              <a:rPr lang="en-US" sz="1600" smtClean="0"/>
              <a:t>Easier to analyze</a:t>
            </a:r>
          </a:p>
          <a:p>
            <a:pPr lvl="1" eaLnBrk="1" hangingPunct="1">
              <a:lnSpc>
                <a:spcPct val="80000"/>
              </a:lnSpc>
            </a:pPr>
            <a:r>
              <a:rPr lang="en-US" sz="1600" smtClean="0"/>
              <a:t>Crucial to applications such as finance, robotics, and games</a:t>
            </a:r>
          </a:p>
        </p:txBody>
      </p:sp>
      <p:graphicFrame>
        <p:nvGraphicFramePr>
          <p:cNvPr id="1026" name="Object 4"/>
          <p:cNvGraphicFramePr>
            <a:graphicFrameLocks noGrp="1" noChangeAspect="1"/>
          </p:cNvGraphicFramePr>
          <p:nvPr>
            <p:ph type="chart" sz="half" idx="2"/>
          </p:nvPr>
        </p:nvGraphicFramePr>
        <p:xfrm>
          <a:off x="4800600" y="2133600"/>
          <a:ext cx="3862388" cy="4114800"/>
        </p:xfrm>
        <a:graphic>
          <a:graphicData uri="http://schemas.openxmlformats.org/presentationml/2006/ole">
            <mc:AlternateContent xmlns:mc="http://schemas.openxmlformats.org/markup-compatibility/2006">
              <mc:Choice xmlns:v="urn:schemas-microsoft-com:vml" Requires="v">
                <p:oleObj spid="_x0000_s1029" name="Chart" r:id="rId4" imgW="3943296" imgH="4200436" progId="MSGraph.Chart.8">
                  <p:embed followColorScheme="full"/>
                </p:oleObj>
              </mc:Choice>
              <mc:Fallback>
                <p:oleObj name="Chart" r:id="rId4" imgW="3943296" imgH="4200436" progId="MSGraph.Chart.8">
                  <p:embed followColorScheme="full"/>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2133600"/>
                        <a:ext cx="3862388"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6" name="Straight Connector 5"/>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8"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9" name="Rectangle 8"/>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004888"/>
            <a:ext cx="8229600" cy="1143000"/>
          </a:xfrm>
        </p:spPr>
        <p:txBody>
          <a:bodyPr/>
          <a:lstStyle/>
          <a:p>
            <a:pPr eaLnBrk="1" hangingPunct="1"/>
            <a:r>
              <a:rPr lang="en-US" dirty="0" smtClean="0"/>
              <a:t>Running Time</a:t>
            </a:r>
          </a:p>
        </p:txBody>
      </p:sp>
      <p:sp>
        <p:nvSpPr>
          <p:cNvPr id="19459" name="Rectangle 3"/>
          <p:cNvSpPr>
            <a:spLocks noGrp="1" noChangeArrowheads="1"/>
          </p:cNvSpPr>
          <p:nvPr>
            <p:ph type="body" idx="1"/>
          </p:nvPr>
        </p:nvSpPr>
        <p:spPr>
          <a:xfrm>
            <a:off x="685800" y="2147888"/>
            <a:ext cx="7772400" cy="3810000"/>
          </a:xfrm>
        </p:spPr>
        <p:txBody>
          <a:bodyPr/>
          <a:lstStyle/>
          <a:p>
            <a:pPr eaLnBrk="1" hangingPunct="1">
              <a:lnSpc>
                <a:spcPct val="90000"/>
              </a:lnSpc>
            </a:pPr>
            <a:r>
              <a:rPr lang="en-US" sz="2400" smtClean="0"/>
              <a:t>Problem: prefix averages</a:t>
            </a:r>
          </a:p>
          <a:p>
            <a:pPr lvl="1" eaLnBrk="1" hangingPunct="1">
              <a:lnSpc>
                <a:spcPct val="90000"/>
              </a:lnSpc>
            </a:pPr>
            <a:r>
              <a:rPr lang="en-US" sz="2000" smtClean="0"/>
              <a:t>Given an array X</a:t>
            </a:r>
          </a:p>
          <a:p>
            <a:pPr lvl="1" eaLnBrk="1" hangingPunct="1">
              <a:lnSpc>
                <a:spcPct val="90000"/>
              </a:lnSpc>
            </a:pPr>
            <a:r>
              <a:rPr lang="en-US" sz="2000" smtClean="0"/>
              <a:t>Compute the array A such that A[i] is the average of elements X[0] … X[i], for i=0..n-1</a:t>
            </a:r>
          </a:p>
          <a:p>
            <a:pPr eaLnBrk="1" hangingPunct="1">
              <a:lnSpc>
                <a:spcPct val="90000"/>
              </a:lnSpc>
            </a:pPr>
            <a:r>
              <a:rPr lang="en-US" sz="2400" u="sng" smtClean="0"/>
              <a:t>Sol 1</a:t>
            </a:r>
            <a:endParaRPr lang="en-US" sz="2400" smtClean="0"/>
          </a:p>
          <a:p>
            <a:pPr lvl="1" eaLnBrk="1" hangingPunct="1">
              <a:lnSpc>
                <a:spcPct val="90000"/>
              </a:lnSpc>
            </a:pPr>
            <a:r>
              <a:rPr lang="en-US" sz="2000" smtClean="0"/>
              <a:t>At each step i, compute the element  X[i] by traversing the array A and determining the </a:t>
            </a:r>
            <a:r>
              <a:rPr lang="en-US" sz="2000" i="1" smtClean="0"/>
              <a:t>sum </a:t>
            </a:r>
            <a:r>
              <a:rPr lang="en-US" sz="2000" smtClean="0"/>
              <a:t>of its elements, respectively the average </a:t>
            </a:r>
          </a:p>
          <a:p>
            <a:pPr eaLnBrk="1" hangingPunct="1">
              <a:lnSpc>
                <a:spcPct val="90000"/>
              </a:lnSpc>
            </a:pPr>
            <a:r>
              <a:rPr lang="en-US" sz="2400" u="sng" smtClean="0"/>
              <a:t>Sol 2</a:t>
            </a:r>
          </a:p>
          <a:p>
            <a:pPr lvl="1" eaLnBrk="1" hangingPunct="1">
              <a:lnSpc>
                <a:spcPct val="90000"/>
              </a:lnSpc>
            </a:pPr>
            <a:r>
              <a:rPr lang="en-US" sz="2000" smtClean="0"/>
              <a:t> At each step i update a </a:t>
            </a:r>
            <a:r>
              <a:rPr lang="en-US" sz="2000" i="1" smtClean="0"/>
              <a:t>sum </a:t>
            </a:r>
            <a:r>
              <a:rPr lang="en-US" sz="2000" smtClean="0"/>
              <a:t>of the elements in the array A</a:t>
            </a:r>
          </a:p>
          <a:p>
            <a:pPr lvl="1" eaLnBrk="1" hangingPunct="1">
              <a:lnSpc>
                <a:spcPct val="90000"/>
              </a:lnSpc>
            </a:pPr>
            <a:r>
              <a:rPr lang="en-US" sz="2000" smtClean="0"/>
              <a:t>Compute the element X[i]  as </a:t>
            </a:r>
            <a:r>
              <a:rPr lang="en-US" sz="2000" i="1" smtClean="0"/>
              <a:t>sum/I</a:t>
            </a:r>
          </a:p>
          <a:p>
            <a:pPr eaLnBrk="1" hangingPunct="1">
              <a:lnSpc>
                <a:spcPct val="90000"/>
              </a:lnSpc>
              <a:buFontTx/>
              <a:buNone/>
            </a:pPr>
            <a:endParaRPr lang="en-US" sz="2400" smtClean="0"/>
          </a:p>
        </p:txBody>
      </p:sp>
      <p:sp>
        <p:nvSpPr>
          <p:cNvPr id="156676" name="Text Box 4"/>
          <p:cNvSpPr txBox="1">
            <a:spLocks noChangeArrowheads="1"/>
          </p:cNvSpPr>
          <p:nvPr/>
        </p:nvSpPr>
        <p:spPr bwMode="auto">
          <a:xfrm>
            <a:off x="669925" y="5984875"/>
            <a:ext cx="7635875" cy="457200"/>
          </a:xfrm>
          <a:prstGeom prst="rect">
            <a:avLst/>
          </a:prstGeom>
          <a:noFill/>
          <a:ln w="9525">
            <a:noFill/>
            <a:miter lim="800000"/>
            <a:headEnd/>
            <a:tailEnd/>
          </a:ln>
        </p:spPr>
        <p:txBody>
          <a:bodyPr>
            <a:spAutoFit/>
          </a:bodyPr>
          <a:lstStyle/>
          <a:p>
            <a:r>
              <a:rPr lang="en-US" b="1">
                <a:solidFill>
                  <a:srgbClr val="FF3300"/>
                </a:solidFill>
              </a:rPr>
              <a:t>Big question: Which solution to choose?</a:t>
            </a:r>
          </a:p>
        </p:txBody>
      </p:sp>
      <p:sp>
        <p:nvSpPr>
          <p:cNvPr id="5"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6" name="Straight Connector 5"/>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8"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9" name="Rectangle 8"/>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676"/>
                                        </p:tgtEl>
                                        <p:attrNameLst>
                                          <p:attrName>style.visibility</p:attrName>
                                        </p:attrNameLst>
                                      </p:cBhvr>
                                      <p:to>
                                        <p:strVal val="visible"/>
                                      </p:to>
                                    </p:set>
                                    <p:anim calcmode="lin" valueType="num">
                                      <p:cBhvr additive="base">
                                        <p:cTn id="7" dur="500" fill="hold"/>
                                        <p:tgtEl>
                                          <p:spTgt spid="156676"/>
                                        </p:tgtEl>
                                        <p:attrNameLst>
                                          <p:attrName>ppt_x</p:attrName>
                                        </p:attrNameLst>
                                      </p:cBhvr>
                                      <p:tavLst>
                                        <p:tav tm="0">
                                          <p:val>
                                            <p:strVal val="0-#ppt_w/2"/>
                                          </p:val>
                                        </p:tav>
                                        <p:tav tm="100000">
                                          <p:val>
                                            <p:strVal val="#ppt_x"/>
                                          </p:val>
                                        </p:tav>
                                      </p:tavLst>
                                    </p:anim>
                                    <p:anim calcmode="lin" valueType="num">
                                      <p:cBhvr additive="base">
                                        <p:cTn id="8" dur="500" fill="hold"/>
                                        <p:tgtEl>
                                          <p:spTgt spid="1566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Experimental Approach</a:t>
            </a:r>
          </a:p>
        </p:txBody>
      </p:sp>
      <p:sp>
        <p:nvSpPr>
          <p:cNvPr id="2052" name="Rectangle 3"/>
          <p:cNvSpPr>
            <a:spLocks noGrp="1" noChangeArrowheads="1"/>
          </p:cNvSpPr>
          <p:nvPr>
            <p:ph type="body" sz="half" idx="1"/>
          </p:nvPr>
        </p:nvSpPr>
        <p:spPr>
          <a:xfrm>
            <a:off x="609600" y="1905000"/>
            <a:ext cx="3962400" cy="4267200"/>
          </a:xfrm>
        </p:spPr>
        <p:txBody>
          <a:bodyPr/>
          <a:lstStyle/>
          <a:p>
            <a:pPr eaLnBrk="1" hangingPunct="1">
              <a:lnSpc>
                <a:spcPct val="90000"/>
              </a:lnSpc>
            </a:pPr>
            <a:r>
              <a:rPr lang="en-US" sz="2000" smtClean="0"/>
              <a:t>Write a program to implement the algorithm.</a:t>
            </a:r>
          </a:p>
          <a:p>
            <a:pPr eaLnBrk="1" hangingPunct="1">
              <a:lnSpc>
                <a:spcPct val="90000"/>
              </a:lnSpc>
            </a:pPr>
            <a:endParaRPr lang="en-US" sz="2000" smtClean="0"/>
          </a:p>
          <a:p>
            <a:pPr eaLnBrk="1" hangingPunct="1">
              <a:lnSpc>
                <a:spcPct val="90000"/>
              </a:lnSpc>
            </a:pPr>
            <a:r>
              <a:rPr lang="en-US" sz="2000" smtClean="0"/>
              <a:t>Run this program with inputs of varying size and composition.</a:t>
            </a:r>
          </a:p>
          <a:p>
            <a:pPr eaLnBrk="1" hangingPunct="1">
              <a:lnSpc>
                <a:spcPct val="90000"/>
              </a:lnSpc>
            </a:pPr>
            <a:endParaRPr lang="en-US" sz="2000" smtClean="0"/>
          </a:p>
          <a:p>
            <a:pPr eaLnBrk="1" hangingPunct="1">
              <a:lnSpc>
                <a:spcPct val="90000"/>
              </a:lnSpc>
            </a:pPr>
            <a:r>
              <a:rPr lang="en-US" sz="2000" smtClean="0"/>
              <a:t>Get an accurate measure of the actual running time (e.g. system call date).</a:t>
            </a:r>
          </a:p>
          <a:p>
            <a:pPr eaLnBrk="1" hangingPunct="1">
              <a:lnSpc>
                <a:spcPct val="90000"/>
              </a:lnSpc>
            </a:pPr>
            <a:endParaRPr lang="en-US" sz="2000" smtClean="0"/>
          </a:p>
          <a:p>
            <a:pPr eaLnBrk="1" hangingPunct="1">
              <a:lnSpc>
                <a:spcPct val="90000"/>
              </a:lnSpc>
            </a:pPr>
            <a:r>
              <a:rPr lang="en-US" sz="2000" smtClean="0"/>
              <a:t>Plot the results.</a:t>
            </a:r>
          </a:p>
          <a:p>
            <a:pPr eaLnBrk="1" hangingPunct="1">
              <a:lnSpc>
                <a:spcPct val="90000"/>
              </a:lnSpc>
            </a:pPr>
            <a:r>
              <a:rPr lang="en-US" sz="2000" smtClean="0"/>
              <a:t>Problems?</a:t>
            </a:r>
          </a:p>
        </p:txBody>
      </p:sp>
      <p:graphicFrame>
        <p:nvGraphicFramePr>
          <p:cNvPr id="2050" name="Object 4"/>
          <p:cNvGraphicFramePr>
            <a:graphicFrameLocks noGrp="1" noChangeAspect="1"/>
          </p:cNvGraphicFramePr>
          <p:nvPr>
            <p:ph type="chart" sz="half" idx="2"/>
          </p:nvPr>
        </p:nvGraphicFramePr>
        <p:xfrm>
          <a:off x="4510088" y="1752600"/>
          <a:ext cx="4633912" cy="4648200"/>
        </p:xfrm>
        <a:graphic>
          <a:graphicData uri="http://schemas.openxmlformats.org/presentationml/2006/ole">
            <mc:AlternateContent xmlns:mc="http://schemas.openxmlformats.org/markup-compatibility/2006">
              <mc:Choice xmlns:v="urn:schemas-microsoft-com:vml" Requires="v">
                <p:oleObj spid="_x0000_s2053" name="Chart" r:id="rId4" imgW="4429190" imgH="4648256" progId="MSGraph.Chart.8">
                  <p:embed followColorScheme="full"/>
                </p:oleObj>
              </mc:Choice>
              <mc:Fallback>
                <p:oleObj name="Chart" r:id="rId4" imgW="4429190" imgH="4648256" progId="MSGraph.Chart.8">
                  <p:embed followColorScheme="full"/>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0088" y="1752600"/>
                        <a:ext cx="4633912" cy="464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6" name="Straight Connector 5"/>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8"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9" name="Rectangle 8"/>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846138"/>
            <a:ext cx="8229600" cy="1143000"/>
          </a:xfrm>
        </p:spPr>
        <p:txBody>
          <a:bodyPr/>
          <a:lstStyle/>
          <a:p>
            <a:pPr eaLnBrk="1" hangingPunct="1"/>
            <a:r>
              <a:rPr lang="en-US" sz="3600" dirty="0" smtClean="0"/>
              <a:t>Limitations of Experimental Studies</a:t>
            </a:r>
          </a:p>
        </p:txBody>
      </p:sp>
      <p:sp>
        <p:nvSpPr>
          <p:cNvPr id="20483" name="Rectangle 3"/>
          <p:cNvSpPr>
            <a:spLocks noGrp="1" noChangeArrowheads="1"/>
          </p:cNvSpPr>
          <p:nvPr>
            <p:ph type="body" idx="1"/>
          </p:nvPr>
        </p:nvSpPr>
        <p:spPr>
          <a:xfrm>
            <a:off x="901700" y="2147888"/>
            <a:ext cx="7340600" cy="4114800"/>
          </a:xfrm>
        </p:spPr>
        <p:txBody>
          <a:bodyPr/>
          <a:lstStyle/>
          <a:p>
            <a:pPr eaLnBrk="1" hangingPunct="1">
              <a:lnSpc>
                <a:spcPct val="90000"/>
              </a:lnSpc>
            </a:pPr>
            <a:r>
              <a:rPr lang="en-US" sz="2400" smtClean="0"/>
              <a:t>The algorithm has to be implemented, which may take a long time and could be very difficult.</a:t>
            </a:r>
          </a:p>
          <a:p>
            <a:pPr eaLnBrk="1" hangingPunct="1">
              <a:lnSpc>
                <a:spcPct val="90000"/>
              </a:lnSpc>
            </a:pPr>
            <a:endParaRPr lang="en-US" sz="1000" smtClean="0"/>
          </a:p>
          <a:p>
            <a:pPr eaLnBrk="1" hangingPunct="1">
              <a:lnSpc>
                <a:spcPct val="90000"/>
              </a:lnSpc>
            </a:pPr>
            <a:r>
              <a:rPr lang="en-US" sz="2400" smtClean="0"/>
              <a:t>Results may not be indicative for the running time on other inputs that are not included in the experiments. </a:t>
            </a:r>
          </a:p>
          <a:p>
            <a:pPr eaLnBrk="1" hangingPunct="1">
              <a:lnSpc>
                <a:spcPct val="90000"/>
              </a:lnSpc>
            </a:pPr>
            <a:endParaRPr lang="en-US" sz="1000" smtClean="0"/>
          </a:p>
          <a:p>
            <a:pPr eaLnBrk="1" hangingPunct="1">
              <a:lnSpc>
                <a:spcPct val="90000"/>
              </a:lnSpc>
            </a:pPr>
            <a:r>
              <a:rPr lang="en-US" sz="2400" smtClean="0"/>
              <a:t>In order to compare two algorithms, the same hardware and software must be used.</a:t>
            </a:r>
          </a:p>
        </p:txBody>
      </p:sp>
      <p:sp>
        <p:nvSpPr>
          <p:cNvPr id="4"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5" name="Straight Connector 4"/>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7"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8" name="Rectangle 7"/>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457200"/>
            <a:ext cx="8229600" cy="1143000"/>
          </a:xfrm>
        </p:spPr>
        <p:txBody>
          <a:bodyPr/>
          <a:lstStyle/>
          <a:p>
            <a:pPr eaLnBrk="1" hangingPunct="1"/>
            <a:r>
              <a:rPr lang="en-US" dirty="0" smtClean="0"/>
              <a:t>Use a Theoretical Approach</a:t>
            </a:r>
          </a:p>
        </p:txBody>
      </p:sp>
      <p:sp>
        <p:nvSpPr>
          <p:cNvPr id="21507" name="Rectangle 3"/>
          <p:cNvSpPr>
            <a:spLocks noGrp="1" noChangeArrowheads="1"/>
          </p:cNvSpPr>
          <p:nvPr>
            <p:ph type="body" idx="1"/>
          </p:nvPr>
        </p:nvSpPr>
        <p:spPr/>
        <p:txBody>
          <a:bodyPr/>
          <a:lstStyle/>
          <a:p>
            <a:pPr eaLnBrk="1" hangingPunct="1"/>
            <a:r>
              <a:rPr lang="en-US" smtClean="0"/>
              <a:t>Based on high-level description of the algorithms, rather than language dependent implementations</a:t>
            </a:r>
          </a:p>
          <a:p>
            <a:pPr eaLnBrk="1" hangingPunct="1"/>
            <a:r>
              <a:rPr lang="en-US" smtClean="0"/>
              <a:t>Makes possible an evaluation  of the algorithms that is independent of the hardware and software environments</a:t>
            </a:r>
          </a:p>
          <a:p>
            <a:pPr eaLnBrk="1" hangingPunct="1">
              <a:buFontTx/>
              <a:buNone/>
            </a:pPr>
            <a:r>
              <a:rPr lang="en-US" smtClean="0">
                <a:sym typeface="Wingdings" pitchFamily="2" charset="2"/>
              </a:rPr>
              <a:t>    </a:t>
            </a:r>
            <a:r>
              <a:rPr lang="en-US" b="1" smtClean="0">
                <a:solidFill>
                  <a:srgbClr val="FF3300"/>
                </a:solidFill>
                <a:sym typeface="Wingdings" pitchFamily="2" charset="2"/>
              </a:rPr>
              <a:t> </a:t>
            </a:r>
            <a:r>
              <a:rPr lang="en-US" b="1" smtClean="0">
                <a:solidFill>
                  <a:srgbClr val="FF3300"/>
                </a:solidFill>
              </a:rPr>
              <a:t>Generality</a:t>
            </a:r>
          </a:p>
          <a:p>
            <a:pPr eaLnBrk="1" hangingPunct="1">
              <a:buFontTx/>
              <a:buNone/>
            </a:pPr>
            <a:endParaRPr lang="en-US" b="1" smtClean="0">
              <a:solidFill>
                <a:srgbClr val="FF3300"/>
              </a:solidFill>
            </a:endParaRPr>
          </a:p>
          <a:p>
            <a:pPr eaLnBrk="1" hangingPunct="1">
              <a:buFontTx/>
              <a:buNone/>
            </a:pPr>
            <a:endParaRPr lang="en-US" b="1" smtClean="0">
              <a:solidFill>
                <a:schemeClr val="accent2"/>
              </a:solidFill>
            </a:endParaRPr>
          </a:p>
        </p:txBody>
      </p:sp>
      <p:sp>
        <p:nvSpPr>
          <p:cNvPr id="4"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5" name="Straight Connector 4"/>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7"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8" name="Rectangle 7"/>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762000"/>
            <a:ext cx="8229600" cy="1143000"/>
          </a:xfrm>
        </p:spPr>
        <p:txBody>
          <a:bodyPr/>
          <a:lstStyle/>
          <a:p>
            <a:pPr eaLnBrk="1" hangingPunct="1"/>
            <a:r>
              <a:rPr lang="en-US" dirty="0" smtClean="0"/>
              <a:t>Pseudo code</a:t>
            </a:r>
            <a:endParaRPr lang="en-US" dirty="0" smtClean="0"/>
          </a:p>
        </p:txBody>
      </p:sp>
      <p:sp>
        <p:nvSpPr>
          <p:cNvPr id="22531" name="Rectangle 3"/>
          <p:cNvSpPr>
            <a:spLocks noGrp="1" noChangeArrowheads="1"/>
          </p:cNvSpPr>
          <p:nvPr>
            <p:ph type="body" idx="1"/>
          </p:nvPr>
        </p:nvSpPr>
        <p:spPr>
          <a:xfrm>
            <a:off x="457200" y="2057400"/>
            <a:ext cx="3810000" cy="4419600"/>
          </a:xfrm>
        </p:spPr>
        <p:txBody>
          <a:bodyPr/>
          <a:lstStyle/>
          <a:p>
            <a:pPr eaLnBrk="1" hangingPunct="1">
              <a:lnSpc>
                <a:spcPct val="90000"/>
              </a:lnSpc>
            </a:pPr>
            <a:r>
              <a:rPr lang="en-US" sz="2000" smtClean="0"/>
              <a:t>High-level description of an algorithm.</a:t>
            </a:r>
          </a:p>
          <a:p>
            <a:pPr eaLnBrk="1" hangingPunct="1">
              <a:lnSpc>
                <a:spcPct val="90000"/>
              </a:lnSpc>
            </a:pPr>
            <a:endParaRPr lang="en-US" sz="900" smtClean="0"/>
          </a:p>
          <a:p>
            <a:pPr eaLnBrk="1" hangingPunct="1">
              <a:lnSpc>
                <a:spcPct val="90000"/>
              </a:lnSpc>
            </a:pPr>
            <a:r>
              <a:rPr lang="en-US" sz="2000" smtClean="0"/>
              <a:t>More structured than plain English.</a:t>
            </a:r>
          </a:p>
          <a:p>
            <a:pPr eaLnBrk="1" hangingPunct="1">
              <a:lnSpc>
                <a:spcPct val="90000"/>
              </a:lnSpc>
            </a:pPr>
            <a:endParaRPr lang="en-US" sz="900" smtClean="0"/>
          </a:p>
          <a:p>
            <a:pPr eaLnBrk="1" hangingPunct="1">
              <a:lnSpc>
                <a:spcPct val="90000"/>
              </a:lnSpc>
            </a:pPr>
            <a:r>
              <a:rPr lang="en-US" sz="2000" smtClean="0"/>
              <a:t>Less detailed than a program.</a:t>
            </a:r>
          </a:p>
          <a:p>
            <a:pPr eaLnBrk="1" hangingPunct="1">
              <a:lnSpc>
                <a:spcPct val="90000"/>
              </a:lnSpc>
            </a:pPr>
            <a:endParaRPr lang="en-US" sz="800" smtClean="0"/>
          </a:p>
          <a:p>
            <a:pPr eaLnBrk="1" hangingPunct="1">
              <a:lnSpc>
                <a:spcPct val="90000"/>
              </a:lnSpc>
            </a:pPr>
            <a:r>
              <a:rPr lang="en-US" sz="2000" smtClean="0"/>
              <a:t>Preferred notation for describing algorithms.</a:t>
            </a:r>
          </a:p>
          <a:p>
            <a:pPr eaLnBrk="1" hangingPunct="1">
              <a:lnSpc>
                <a:spcPct val="90000"/>
              </a:lnSpc>
            </a:pPr>
            <a:endParaRPr lang="en-US" sz="800" smtClean="0"/>
          </a:p>
          <a:p>
            <a:pPr eaLnBrk="1" hangingPunct="1">
              <a:lnSpc>
                <a:spcPct val="90000"/>
              </a:lnSpc>
            </a:pPr>
            <a:r>
              <a:rPr lang="en-US" sz="2000" smtClean="0"/>
              <a:t>Hides program design issues.</a:t>
            </a:r>
          </a:p>
        </p:txBody>
      </p:sp>
      <p:grpSp>
        <p:nvGrpSpPr>
          <p:cNvPr id="2" name="Group 4"/>
          <p:cNvGrpSpPr>
            <a:grpSpLocks/>
          </p:cNvGrpSpPr>
          <p:nvPr/>
        </p:nvGrpSpPr>
        <p:grpSpPr bwMode="auto">
          <a:xfrm>
            <a:off x="4343400" y="1905000"/>
            <a:ext cx="4343400" cy="4119563"/>
            <a:chOff x="2736" y="1005"/>
            <a:chExt cx="2832" cy="2595"/>
          </a:xfrm>
        </p:grpSpPr>
        <p:sp>
          <p:nvSpPr>
            <p:cNvPr id="22533" name="Text Box 5"/>
            <p:cNvSpPr txBox="1">
              <a:spLocks noChangeArrowheads="1"/>
            </p:cNvSpPr>
            <p:nvPr/>
          </p:nvSpPr>
          <p:spPr bwMode="auto">
            <a:xfrm>
              <a:off x="2736" y="1581"/>
              <a:ext cx="2832" cy="2019"/>
            </a:xfrm>
            <a:prstGeom prst="rect">
              <a:avLst/>
            </a:prstGeom>
            <a:noFill/>
            <a:ln w="9525">
              <a:solidFill>
                <a:schemeClr val="accent2"/>
              </a:solidFill>
              <a:miter lim="800000"/>
              <a:headEnd/>
              <a:tailEnd/>
            </a:ln>
          </p:spPr>
          <p:txBody>
            <a:bodyPr>
              <a:spAutoFit/>
            </a:bodyPr>
            <a:lstStyle/>
            <a:p>
              <a:pPr defTabSz="228600"/>
              <a:r>
                <a:rPr lang="en-US" b="1">
                  <a:solidFill>
                    <a:srgbClr val="000000"/>
                  </a:solidFill>
                </a:rPr>
                <a:t>Algorithm</a:t>
              </a:r>
              <a:r>
                <a:rPr lang="en-US"/>
                <a:t> </a:t>
              </a:r>
              <a:r>
                <a:rPr lang="en-US" b="1" i="1">
                  <a:solidFill>
                    <a:schemeClr val="tx2"/>
                  </a:solidFill>
                </a:rPr>
                <a:t>arrayMax</a:t>
              </a:r>
              <a:r>
                <a:rPr lang="en-US">
                  <a:solidFill>
                    <a:schemeClr val="tx2"/>
                  </a:solidFill>
                </a:rPr>
                <a:t>(</a:t>
              </a:r>
              <a:r>
                <a:rPr lang="en-US" b="1" i="1">
                  <a:solidFill>
                    <a:schemeClr val="tx2"/>
                  </a:solidFill>
                </a:rPr>
                <a:t>A</a:t>
              </a:r>
              <a:r>
                <a:rPr lang="en-US">
                  <a:solidFill>
                    <a:schemeClr val="tx2"/>
                  </a:solidFill>
                </a:rPr>
                <a:t>, </a:t>
              </a:r>
              <a:r>
                <a:rPr lang="en-US" b="1" i="1">
                  <a:solidFill>
                    <a:schemeClr val="tx2"/>
                  </a:solidFill>
                </a:rPr>
                <a:t>n</a:t>
              </a:r>
              <a:r>
                <a:rPr lang="en-US">
                  <a:solidFill>
                    <a:schemeClr val="tx2"/>
                  </a:solidFill>
                </a:rPr>
                <a:t>)</a:t>
              </a:r>
            </a:p>
            <a:p>
              <a:pPr defTabSz="228600"/>
              <a:r>
                <a:rPr lang="en-US" b="1">
                  <a:solidFill>
                    <a:schemeClr val="tx2"/>
                  </a:solidFill>
                </a:rPr>
                <a:t>	</a:t>
              </a:r>
              <a:r>
                <a:rPr lang="en-US" b="1">
                  <a:solidFill>
                    <a:srgbClr val="000000"/>
                  </a:solidFill>
                </a:rPr>
                <a:t>Input</a:t>
              </a:r>
              <a:r>
                <a:rPr lang="en-US"/>
                <a:t> </a:t>
              </a:r>
              <a:r>
                <a:rPr lang="en-US">
                  <a:solidFill>
                    <a:schemeClr val="folHlink"/>
                  </a:solidFill>
                </a:rPr>
                <a:t>array </a:t>
              </a:r>
              <a:r>
                <a:rPr lang="en-US" b="1" i="1">
                  <a:solidFill>
                    <a:schemeClr val="folHlink"/>
                  </a:solidFill>
                </a:rPr>
                <a:t>A</a:t>
              </a:r>
              <a:r>
                <a:rPr lang="en-US">
                  <a:solidFill>
                    <a:schemeClr val="folHlink"/>
                  </a:solidFill>
                </a:rPr>
                <a:t> of </a:t>
              </a:r>
              <a:r>
                <a:rPr lang="en-US" b="1" i="1">
                  <a:solidFill>
                    <a:schemeClr val="folHlink"/>
                  </a:solidFill>
                </a:rPr>
                <a:t>n</a:t>
              </a:r>
              <a:r>
                <a:rPr lang="en-US">
                  <a:solidFill>
                    <a:schemeClr val="folHlink"/>
                  </a:solidFill>
                </a:rPr>
                <a:t> integers</a:t>
              </a:r>
            </a:p>
            <a:p>
              <a:pPr defTabSz="228600"/>
              <a:r>
                <a:rPr lang="en-US" b="1">
                  <a:solidFill>
                    <a:schemeClr val="tx2"/>
                  </a:solidFill>
                </a:rPr>
                <a:t>	</a:t>
              </a:r>
              <a:r>
                <a:rPr lang="en-US" b="1">
                  <a:solidFill>
                    <a:srgbClr val="000000"/>
                  </a:solidFill>
                </a:rPr>
                <a:t>Output</a:t>
              </a:r>
              <a:r>
                <a:rPr lang="en-US"/>
                <a:t> </a:t>
              </a:r>
              <a:r>
                <a:rPr lang="en-US">
                  <a:solidFill>
                    <a:schemeClr val="folHlink"/>
                  </a:solidFill>
                </a:rPr>
                <a:t>maximum element of </a:t>
              </a:r>
              <a:r>
                <a:rPr lang="en-US" b="1" i="1">
                  <a:solidFill>
                    <a:schemeClr val="folHlink"/>
                  </a:solidFill>
                </a:rPr>
                <a:t>A</a:t>
              </a:r>
            </a:p>
            <a:p>
              <a:pPr defTabSz="228600">
                <a:spcBef>
                  <a:spcPct val="50000"/>
                </a:spcBef>
              </a:pPr>
              <a:r>
                <a:rPr lang="en-US">
                  <a:solidFill>
                    <a:schemeClr val="tx2"/>
                  </a:solidFill>
                </a:rPr>
                <a:t>	</a:t>
              </a:r>
              <a:r>
                <a:rPr lang="en-US" b="1" i="1">
                  <a:solidFill>
                    <a:schemeClr val="folHlink"/>
                  </a:solidFill>
                </a:rPr>
                <a:t>currentMax</a:t>
              </a:r>
              <a:r>
                <a:rPr lang="en-US">
                  <a:solidFill>
                    <a:schemeClr val="folHlink"/>
                  </a:solidFill>
                </a:rPr>
                <a:t> </a:t>
              </a:r>
              <a:r>
                <a:rPr lang="en-US">
                  <a:solidFill>
                    <a:schemeClr val="folHlink"/>
                  </a:solidFill>
                  <a:sym typeface="Symbol" pitchFamily="18" charset="2"/>
                </a:rPr>
                <a:t> </a:t>
              </a:r>
              <a:r>
                <a:rPr lang="en-US" b="1" i="1">
                  <a:solidFill>
                    <a:schemeClr val="folHlink"/>
                  </a:solidFill>
                  <a:sym typeface="Symbol" pitchFamily="18" charset="2"/>
                </a:rPr>
                <a:t>A</a:t>
              </a:r>
              <a:r>
                <a:rPr lang="en-US">
                  <a:solidFill>
                    <a:schemeClr val="folHlink"/>
                  </a:solidFill>
                  <a:sym typeface="Symbol" pitchFamily="18" charset="2"/>
                </a:rPr>
                <a:t>[0]</a:t>
              </a:r>
              <a:endParaRPr lang="en-US">
                <a:solidFill>
                  <a:schemeClr val="folHlink"/>
                </a:solidFill>
              </a:endParaRPr>
            </a:p>
            <a:p>
              <a:pPr defTabSz="228600"/>
              <a:r>
                <a:rPr lang="en-US"/>
                <a:t>	</a:t>
              </a:r>
              <a:r>
                <a:rPr lang="en-US" b="1">
                  <a:solidFill>
                    <a:srgbClr val="000000"/>
                  </a:solidFill>
                </a:rPr>
                <a:t>for</a:t>
              </a:r>
              <a:r>
                <a:rPr lang="en-US"/>
                <a:t> </a:t>
              </a:r>
              <a:r>
                <a:rPr lang="en-US" b="1" i="1">
                  <a:solidFill>
                    <a:schemeClr val="folHlink"/>
                  </a:solidFill>
                </a:rPr>
                <a:t>i</a:t>
              </a:r>
              <a:r>
                <a:rPr lang="en-US">
                  <a:solidFill>
                    <a:schemeClr val="tx2"/>
                  </a:solidFill>
                </a:rPr>
                <a:t> </a:t>
              </a:r>
              <a:r>
                <a:rPr lang="en-US">
                  <a:solidFill>
                    <a:srgbClr val="000000"/>
                  </a:solidFill>
                  <a:sym typeface="Symbol" pitchFamily="18" charset="2"/>
                </a:rPr>
                <a:t></a:t>
              </a:r>
              <a:r>
                <a:rPr lang="en-US">
                  <a:solidFill>
                    <a:schemeClr val="tx2"/>
                  </a:solidFill>
                  <a:sym typeface="Symbol" pitchFamily="18" charset="2"/>
                </a:rPr>
                <a:t> </a:t>
              </a:r>
              <a:r>
                <a:rPr lang="en-US">
                  <a:solidFill>
                    <a:schemeClr val="folHlink"/>
                  </a:solidFill>
                  <a:sym typeface="Symbol" pitchFamily="18" charset="2"/>
                </a:rPr>
                <a:t>1</a:t>
              </a:r>
              <a:r>
                <a:rPr lang="en-US">
                  <a:sym typeface="Symbol" pitchFamily="18" charset="2"/>
                </a:rPr>
                <a:t> </a:t>
              </a:r>
              <a:r>
                <a:rPr lang="en-US" b="1">
                  <a:solidFill>
                    <a:srgbClr val="000000"/>
                  </a:solidFill>
                  <a:sym typeface="Symbol" pitchFamily="18" charset="2"/>
                </a:rPr>
                <a:t>to</a:t>
              </a:r>
              <a:r>
                <a:rPr lang="en-US">
                  <a:sym typeface="Symbol" pitchFamily="18" charset="2"/>
                </a:rPr>
                <a:t> </a:t>
              </a:r>
              <a:r>
                <a:rPr lang="en-US" b="1" i="1">
                  <a:solidFill>
                    <a:schemeClr val="folHlink"/>
                  </a:solidFill>
                  <a:sym typeface="Symbol" pitchFamily="18" charset="2"/>
                </a:rPr>
                <a:t>n</a:t>
              </a:r>
              <a:r>
                <a:rPr lang="en-US">
                  <a:solidFill>
                    <a:schemeClr val="folHlink"/>
                  </a:solidFill>
                  <a:sym typeface="Symbol" pitchFamily="18" charset="2"/>
                </a:rPr>
                <a:t>  1</a:t>
              </a:r>
              <a:r>
                <a:rPr lang="en-US">
                  <a:sym typeface="Symbol" pitchFamily="18" charset="2"/>
                </a:rPr>
                <a:t> </a:t>
              </a:r>
              <a:r>
                <a:rPr lang="en-US" b="1">
                  <a:solidFill>
                    <a:srgbClr val="000000"/>
                  </a:solidFill>
                  <a:sym typeface="Symbol" pitchFamily="18" charset="2"/>
                </a:rPr>
                <a:t>do</a:t>
              </a:r>
            </a:p>
            <a:p>
              <a:pPr defTabSz="228600"/>
              <a:r>
                <a:rPr lang="en-US">
                  <a:sym typeface="Symbol" pitchFamily="18" charset="2"/>
                </a:rPr>
                <a:t>		</a:t>
              </a:r>
              <a:r>
                <a:rPr lang="en-US" b="1">
                  <a:solidFill>
                    <a:srgbClr val="000000"/>
                  </a:solidFill>
                  <a:sym typeface="Symbol" pitchFamily="18" charset="2"/>
                </a:rPr>
                <a:t>if</a:t>
              </a:r>
              <a:r>
                <a:rPr lang="en-US">
                  <a:sym typeface="Symbol" pitchFamily="18" charset="2"/>
                </a:rPr>
                <a:t> </a:t>
              </a:r>
              <a:r>
                <a:rPr lang="en-US" b="1" i="1">
                  <a:solidFill>
                    <a:schemeClr val="folHlink"/>
                  </a:solidFill>
                  <a:sym typeface="Symbol" pitchFamily="18" charset="2"/>
                </a:rPr>
                <a:t>A</a:t>
              </a:r>
              <a:r>
                <a:rPr lang="en-US">
                  <a:solidFill>
                    <a:schemeClr val="folHlink"/>
                  </a:solidFill>
                  <a:sym typeface="Symbol" pitchFamily="18" charset="2"/>
                </a:rPr>
                <a:t>[</a:t>
              </a:r>
              <a:r>
                <a:rPr lang="en-US" i="1">
                  <a:solidFill>
                    <a:schemeClr val="folHlink"/>
                  </a:solidFill>
                  <a:sym typeface="Symbol" pitchFamily="18" charset="2"/>
                </a:rPr>
                <a:t>i</a:t>
              </a:r>
              <a:r>
                <a:rPr lang="en-US">
                  <a:solidFill>
                    <a:schemeClr val="folHlink"/>
                  </a:solidFill>
                  <a:sym typeface="Symbol" pitchFamily="18" charset="2"/>
                </a:rPr>
                <a:t>]  </a:t>
              </a:r>
              <a:r>
                <a:rPr lang="en-US" b="1" i="1">
                  <a:solidFill>
                    <a:schemeClr val="folHlink"/>
                  </a:solidFill>
                  <a:sym typeface="Symbol" pitchFamily="18" charset="2"/>
                </a:rPr>
                <a:t>currentMax</a:t>
              </a:r>
              <a:r>
                <a:rPr lang="en-US">
                  <a:sym typeface="Symbol" pitchFamily="18" charset="2"/>
                </a:rPr>
                <a:t> </a:t>
              </a:r>
              <a:r>
                <a:rPr lang="en-US" b="1">
                  <a:solidFill>
                    <a:srgbClr val="000000"/>
                  </a:solidFill>
                  <a:sym typeface="Symbol" pitchFamily="18" charset="2"/>
                </a:rPr>
                <a:t>then</a:t>
              </a:r>
            </a:p>
            <a:p>
              <a:pPr defTabSz="228600"/>
              <a:r>
                <a:rPr lang="en-US">
                  <a:sym typeface="Symbol" pitchFamily="18" charset="2"/>
                </a:rPr>
                <a:t>			</a:t>
              </a:r>
              <a:r>
                <a:rPr lang="en-US" b="1" i="1">
                  <a:solidFill>
                    <a:schemeClr val="folHlink"/>
                  </a:solidFill>
                  <a:sym typeface="Symbol" pitchFamily="18" charset="2"/>
                </a:rPr>
                <a:t>currentMax</a:t>
              </a:r>
              <a:r>
                <a:rPr lang="en-US">
                  <a:solidFill>
                    <a:schemeClr val="tx2"/>
                  </a:solidFill>
                  <a:sym typeface="Symbol" pitchFamily="18" charset="2"/>
                </a:rPr>
                <a:t> </a:t>
              </a:r>
              <a:r>
                <a:rPr lang="en-US">
                  <a:solidFill>
                    <a:srgbClr val="000000"/>
                  </a:solidFill>
                  <a:sym typeface="Symbol" pitchFamily="18" charset="2"/>
                </a:rPr>
                <a:t></a:t>
              </a:r>
              <a:r>
                <a:rPr lang="en-US">
                  <a:solidFill>
                    <a:schemeClr val="accent2"/>
                  </a:solidFill>
                  <a:sym typeface="Symbol" pitchFamily="18" charset="2"/>
                </a:rPr>
                <a:t> </a:t>
              </a:r>
              <a:r>
                <a:rPr lang="en-US" b="1" i="1">
                  <a:solidFill>
                    <a:schemeClr val="folHlink"/>
                  </a:solidFill>
                  <a:sym typeface="Symbol" pitchFamily="18" charset="2"/>
                </a:rPr>
                <a:t>A</a:t>
              </a:r>
              <a:r>
                <a:rPr lang="en-US">
                  <a:solidFill>
                    <a:schemeClr val="folHlink"/>
                  </a:solidFill>
                  <a:sym typeface="Symbol" pitchFamily="18" charset="2"/>
                </a:rPr>
                <a:t>[</a:t>
              </a:r>
              <a:r>
                <a:rPr lang="en-US" b="1" i="1">
                  <a:solidFill>
                    <a:schemeClr val="folHlink"/>
                  </a:solidFill>
                  <a:sym typeface="Symbol" pitchFamily="18" charset="2"/>
                </a:rPr>
                <a:t>i</a:t>
              </a:r>
              <a:r>
                <a:rPr lang="en-US">
                  <a:solidFill>
                    <a:schemeClr val="folHlink"/>
                  </a:solidFill>
                  <a:sym typeface="Symbol" pitchFamily="18" charset="2"/>
                </a:rPr>
                <a:t>]</a:t>
              </a:r>
            </a:p>
            <a:p>
              <a:pPr defTabSz="228600"/>
              <a:r>
                <a:rPr lang="en-US">
                  <a:sym typeface="Symbol" pitchFamily="18" charset="2"/>
                </a:rPr>
                <a:t>	</a:t>
              </a:r>
              <a:r>
                <a:rPr lang="en-US" b="1">
                  <a:solidFill>
                    <a:srgbClr val="000000"/>
                  </a:solidFill>
                  <a:sym typeface="Symbol" pitchFamily="18" charset="2"/>
                </a:rPr>
                <a:t>return</a:t>
              </a:r>
              <a:r>
                <a:rPr lang="en-US">
                  <a:sym typeface="Symbol" pitchFamily="18" charset="2"/>
                </a:rPr>
                <a:t> </a:t>
              </a:r>
              <a:r>
                <a:rPr lang="en-US" b="1" i="1">
                  <a:solidFill>
                    <a:schemeClr val="folHlink"/>
                  </a:solidFill>
                  <a:sym typeface="Symbol" pitchFamily="18" charset="2"/>
                </a:rPr>
                <a:t>currentMax</a:t>
              </a:r>
              <a:r>
                <a:rPr lang="en-US">
                  <a:sym typeface="Symbol" pitchFamily="18" charset="2"/>
                </a:rPr>
                <a:t> </a:t>
              </a:r>
              <a:endParaRPr lang="en-US"/>
            </a:p>
          </p:txBody>
        </p:sp>
        <p:sp>
          <p:nvSpPr>
            <p:cNvPr id="22534" name="Text Box 6"/>
            <p:cNvSpPr txBox="1">
              <a:spLocks noChangeArrowheads="1"/>
            </p:cNvSpPr>
            <p:nvPr/>
          </p:nvSpPr>
          <p:spPr bwMode="auto">
            <a:xfrm>
              <a:off x="3024" y="1005"/>
              <a:ext cx="2304" cy="518"/>
            </a:xfrm>
            <a:prstGeom prst="rect">
              <a:avLst/>
            </a:prstGeom>
            <a:noFill/>
            <a:ln w="9525">
              <a:noFill/>
              <a:miter lim="800000"/>
              <a:headEnd/>
              <a:tailEnd/>
            </a:ln>
          </p:spPr>
          <p:txBody>
            <a:bodyPr>
              <a:spAutoFit/>
            </a:bodyPr>
            <a:lstStyle/>
            <a:p>
              <a:pPr>
                <a:spcBef>
                  <a:spcPct val="50000"/>
                </a:spcBef>
              </a:pPr>
              <a:r>
                <a:rPr lang="en-US">
                  <a:latin typeface="Tahoma" pitchFamily="34" charset="0"/>
                </a:rPr>
                <a:t>Example: find the max element of an array</a:t>
              </a:r>
            </a:p>
          </p:txBody>
        </p:sp>
      </p:grpSp>
      <p:sp>
        <p:nvSpPr>
          <p:cNvPr id="7"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8" name="Straight Connector 7"/>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10"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1" name="Rectangle 10"/>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8163" y="482138"/>
            <a:ext cx="8229600" cy="1143000"/>
          </a:xfrm>
        </p:spPr>
        <p:txBody>
          <a:bodyPr/>
          <a:lstStyle/>
          <a:p>
            <a:pPr eaLnBrk="1" hangingPunct="1"/>
            <a:r>
              <a:rPr lang="en-US" dirty="0" smtClean="0"/>
              <a:t>Pseudo code</a:t>
            </a:r>
            <a:endParaRPr lang="en-US" dirty="0" smtClean="0"/>
          </a:p>
        </p:txBody>
      </p:sp>
      <p:sp>
        <p:nvSpPr>
          <p:cNvPr id="23555" name="Rectangle 3"/>
          <p:cNvSpPr>
            <a:spLocks noGrp="1" noChangeArrowheads="1"/>
          </p:cNvSpPr>
          <p:nvPr>
            <p:ph type="body" sz="half" idx="1"/>
          </p:nvPr>
        </p:nvSpPr>
        <p:spPr>
          <a:xfrm>
            <a:off x="685800" y="2147888"/>
            <a:ext cx="4267200" cy="4114800"/>
          </a:xfrm>
        </p:spPr>
        <p:txBody>
          <a:bodyPr/>
          <a:lstStyle/>
          <a:p>
            <a:pPr eaLnBrk="1" hangingPunct="1">
              <a:lnSpc>
                <a:spcPct val="80000"/>
              </a:lnSpc>
            </a:pPr>
            <a:r>
              <a:rPr lang="en-US" sz="2000" smtClean="0"/>
              <a:t>Control flow</a:t>
            </a:r>
          </a:p>
          <a:p>
            <a:pPr lvl="1" eaLnBrk="1" hangingPunct="1">
              <a:lnSpc>
                <a:spcPct val="80000"/>
              </a:lnSpc>
            </a:pPr>
            <a:r>
              <a:rPr lang="en-US" sz="1800" b="1" smtClean="0">
                <a:solidFill>
                  <a:srgbClr val="000000"/>
                </a:solidFill>
                <a:latin typeface="Times New Roman" pitchFamily="18" charset="0"/>
              </a:rPr>
              <a:t>if</a:t>
            </a:r>
            <a:r>
              <a:rPr lang="en-US" sz="1800" smtClean="0">
                <a:solidFill>
                  <a:srgbClr val="000000"/>
                </a:solidFill>
                <a:latin typeface="Times New Roman" pitchFamily="18" charset="0"/>
              </a:rPr>
              <a:t> </a:t>
            </a:r>
            <a:r>
              <a:rPr lang="en-US" sz="1800" smtClean="0">
                <a:solidFill>
                  <a:schemeClr val="accent2"/>
                </a:solidFill>
                <a:latin typeface="Times New Roman" pitchFamily="18" charset="0"/>
              </a:rPr>
              <a:t>…</a:t>
            </a:r>
            <a:r>
              <a:rPr lang="en-US" sz="1800" smtClean="0">
                <a:solidFill>
                  <a:srgbClr val="000000"/>
                </a:solidFill>
                <a:latin typeface="Times New Roman" pitchFamily="18" charset="0"/>
              </a:rPr>
              <a:t> </a:t>
            </a:r>
            <a:r>
              <a:rPr lang="en-US" sz="1800" b="1" smtClean="0">
                <a:solidFill>
                  <a:srgbClr val="000000"/>
                </a:solidFill>
                <a:latin typeface="Times New Roman" pitchFamily="18" charset="0"/>
              </a:rPr>
              <a:t>then</a:t>
            </a:r>
            <a:r>
              <a:rPr lang="en-US" sz="1800" smtClean="0">
                <a:solidFill>
                  <a:srgbClr val="000000"/>
                </a:solidFill>
                <a:latin typeface="Times New Roman" pitchFamily="18" charset="0"/>
              </a:rPr>
              <a:t> </a:t>
            </a:r>
            <a:r>
              <a:rPr lang="en-US" sz="1800" smtClean="0">
                <a:solidFill>
                  <a:schemeClr val="accent2"/>
                </a:solidFill>
                <a:latin typeface="Times New Roman" pitchFamily="18" charset="0"/>
              </a:rPr>
              <a:t>…</a:t>
            </a:r>
            <a:r>
              <a:rPr lang="en-US" sz="1800" smtClean="0">
                <a:solidFill>
                  <a:srgbClr val="000000"/>
                </a:solidFill>
                <a:latin typeface="Times New Roman" pitchFamily="18" charset="0"/>
              </a:rPr>
              <a:t> [</a:t>
            </a:r>
            <a:r>
              <a:rPr lang="en-US" sz="1800" b="1" smtClean="0">
                <a:solidFill>
                  <a:srgbClr val="000000"/>
                </a:solidFill>
                <a:latin typeface="Times New Roman" pitchFamily="18" charset="0"/>
              </a:rPr>
              <a:t>else</a:t>
            </a:r>
            <a:r>
              <a:rPr lang="en-US" sz="1800" smtClean="0">
                <a:solidFill>
                  <a:srgbClr val="000000"/>
                </a:solidFill>
                <a:latin typeface="Times New Roman" pitchFamily="18" charset="0"/>
              </a:rPr>
              <a:t> </a:t>
            </a:r>
            <a:r>
              <a:rPr lang="en-US" sz="1800" smtClean="0">
                <a:solidFill>
                  <a:schemeClr val="accent2"/>
                </a:solidFill>
                <a:latin typeface="Times New Roman" pitchFamily="18" charset="0"/>
              </a:rPr>
              <a:t>…</a:t>
            </a:r>
            <a:r>
              <a:rPr lang="en-US" sz="1800" smtClean="0">
                <a:latin typeface="Times New Roman" pitchFamily="18" charset="0"/>
              </a:rPr>
              <a:t>]</a:t>
            </a:r>
          </a:p>
          <a:p>
            <a:pPr lvl="1" eaLnBrk="1" hangingPunct="1">
              <a:lnSpc>
                <a:spcPct val="80000"/>
              </a:lnSpc>
            </a:pPr>
            <a:r>
              <a:rPr lang="en-US" sz="1800" b="1" smtClean="0">
                <a:solidFill>
                  <a:srgbClr val="000000"/>
                </a:solidFill>
                <a:latin typeface="Times New Roman" pitchFamily="18" charset="0"/>
              </a:rPr>
              <a:t>while</a:t>
            </a:r>
            <a:r>
              <a:rPr lang="en-US" sz="1800" smtClean="0">
                <a:solidFill>
                  <a:srgbClr val="000000"/>
                </a:solidFill>
                <a:latin typeface="Times New Roman" pitchFamily="18" charset="0"/>
              </a:rPr>
              <a:t> </a:t>
            </a:r>
            <a:r>
              <a:rPr lang="en-US" sz="1800" smtClean="0">
                <a:solidFill>
                  <a:schemeClr val="accent2"/>
                </a:solidFill>
                <a:latin typeface="Times New Roman" pitchFamily="18" charset="0"/>
              </a:rPr>
              <a:t>…</a:t>
            </a:r>
            <a:r>
              <a:rPr lang="en-US" sz="1800" smtClean="0">
                <a:solidFill>
                  <a:srgbClr val="000000"/>
                </a:solidFill>
                <a:latin typeface="Times New Roman" pitchFamily="18" charset="0"/>
              </a:rPr>
              <a:t> </a:t>
            </a:r>
            <a:r>
              <a:rPr lang="en-US" sz="1800" b="1" smtClean="0">
                <a:solidFill>
                  <a:srgbClr val="000000"/>
                </a:solidFill>
                <a:latin typeface="Times New Roman" pitchFamily="18" charset="0"/>
              </a:rPr>
              <a:t>do</a:t>
            </a:r>
            <a:r>
              <a:rPr lang="en-US" sz="1800" smtClean="0">
                <a:solidFill>
                  <a:srgbClr val="000000"/>
                </a:solidFill>
                <a:latin typeface="Times New Roman" pitchFamily="18" charset="0"/>
              </a:rPr>
              <a:t> </a:t>
            </a:r>
            <a:r>
              <a:rPr lang="en-US" sz="1800" smtClean="0">
                <a:solidFill>
                  <a:schemeClr val="accent2"/>
                </a:solidFill>
                <a:latin typeface="Times New Roman" pitchFamily="18" charset="0"/>
              </a:rPr>
              <a:t>…</a:t>
            </a:r>
          </a:p>
          <a:p>
            <a:pPr lvl="1" eaLnBrk="1" hangingPunct="1">
              <a:lnSpc>
                <a:spcPct val="80000"/>
              </a:lnSpc>
            </a:pPr>
            <a:r>
              <a:rPr lang="en-US" sz="1800" b="1" smtClean="0">
                <a:solidFill>
                  <a:srgbClr val="000000"/>
                </a:solidFill>
                <a:latin typeface="Times New Roman" pitchFamily="18" charset="0"/>
              </a:rPr>
              <a:t>repeat</a:t>
            </a:r>
            <a:r>
              <a:rPr lang="en-US" sz="1800" smtClean="0">
                <a:solidFill>
                  <a:srgbClr val="000000"/>
                </a:solidFill>
                <a:latin typeface="Times New Roman" pitchFamily="18" charset="0"/>
              </a:rPr>
              <a:t> </a:t>
            </a:r>
            <a:r>
              <a:rPr lang="en-US" sz="1800" smtClean="0">
                <a:solidFill>
                  <a:schemeClr val="accent2"/>
                </a:solidFill>
                <a:latin typeface="Times New Roman" pitchFamily="18" charset="0"/>
              </a:rPr>
              <a:t>…</a:t>
            </a:r>
            <a:r>
              <a:rPr lang="en-US" sz="1800" smtClean="0">
                <a:solidFill>
                  <a:srgbClr val="000000"/>
                </a:solidFill>
                <a:latin typeface="Times New Roman" pitchFamily="18" charset="0"/>
              </a:rPr>
              <a:t> </a:t>
            </a:r>
            <a:r>
              <a:rPr lang="en-US" sz="1800" b="1" smtClean="0">
                <a:solidFill>
                  <a:srgbClr val="000000"/>
                </a:solidFill>
                <a:latin typeface="Times New Roman" pitchFamily="18" charset="0"/>
              </a:rPr>
              <a:t>until</a:t>
            </a:r>
            <a:r>
              <a:rPr lang="en-US" sz="1800" smtClean="0">
                <a:solidFill>
                  <a:srgbClr val="000000"/>
                </a:solidFill>
                <a:latin typeface="Times New Roman" pitchFamily="18" charset="0"/>
              </a:rPr>
              <a:t> </a:t>
            </a:r>
            <a:r>
              <a:rPr lang="en-US" sz="1800" smtClean="0">
                <a:solidFill>
                  <a:schemeClr val="accent2"/>
                </a:solidFill>
                <a:latin typeface="Times New Roman" pitchFamily="18" charset="0"/>
              </a:rPr>
              <a:t>…</a:t>
            </a:r>
          </a:p>
          <a:p>
            <a:pPr lvl="1" eaLnBrk="1" hangingPunct="1">
              <a:lnSpc>
                <a:spcPct val="80000"/>
              </a:lnSpc>
            </a:pPr>
            <a:r>
              <a:rPr lang="en-US" sz="1800" b="1" smtClean="0">
                <a:solidFill>
                  <a:srgbClr val="000000"/>
                </a:solidFill>
                <a:latin typeface="Times New Roman" pitchFamily="18" charset="0"/>
              </a:rPr>
              <a:t>for</a:t>
            </a:r>
            <a:r>
              <a:rPr lang="en-US" sz="1800" smtClean="0">
                <a:solidFill>
                  <a:srgbClr val="000000"/>
                </a:solidFill>
                <a:latin typeface="Times New Roman" pitchFamily="18" charset="0"/>
              </a:rPr>
              <a:t> </a:t>
            </a:r>
            <a:r>
              <a:rPr lang="en-US" sz="1800" smtClean="0">
                <a:solidFill>
                  <a:schemeClr val="accent2"/>
                </a:solidFill>
                <a:latin typeface="Times New Roman" pitchFamily="18" charset="0"/>
              </a:rPr>
              <a:t>…</a:t>
            </a:r>
            <a:r>
              <a:rPr lang="en-US" sz="1800" smtClean="0">
                <a:solidFill>
                  <a:srgbClr val="000000"/>
                </a:solidFill>
                <a:latin typeface="Times New Roman" pitchFamily="18" charset="0"/>
              </a:rPr>
              <a:t> </a:t>
            </a:r>
            <a:r>
              <a:rPr lang="en-US" sz="1800" b="1" smtClean="0">
                <a:solidFill>
                  <a:srgbClr val="000000"/>
                </a:solidFill>
                <a:latin typeface="Times New Roman" pitchFamily="18" charset="0"/>
              </a:rPr>
              <a:t>do</a:t>
            </a:r>
            <a:r>
              <a:rPr lang="en-US" sz="1800" smtClean="0">
                <a:solidFill>
                  <a:srgbClr val="000000"/>
                </a:solidFill>
                <a:latin typeface="Times New Roman" pitchFamily="18" charset="0"/>
              </a:rPr>
              <a:t> </a:t>
            </a:r>
            <a:r>
              <a:rPr lang="en-US" sz="1800" smtClean="0">
                <a:solidFill>
                  <a:schemeClr val="accent2"/>
                </a:solidFill>
                <a:latin typeface="Times New Roman" pitchFamily="18" charset="0"/>
              </a:rPr>
              <a:t>…</a:t>
            </a:r>
          </a:p>
          <a:p>
            <a:pPr lvl="1" eaLnBrk="1" hangingPunct="1">
              <a:lnSpc>
                <a:spcPct val="80000"/>
              </a:lnSpc>
            </a:pPr>
            <a:r>
              <a:rPr lang="en-US" sz="1800" smtClean="0"/>
              <a:t>Indentation replaces braces </a:t>
            </a:r>
          </a:p>
          <a:p>
            <a:pPr lvl="1" eaLnBrk="1" hangingPunct="1">
              <a:lnSpc>
                <a:spcPct val="80000"/>
              </a:lnSpc>
            </a:pPr>
            <a:endParaRPr lang="en-US" sz="1800" smtClean="0"/>
          </a:p>
          <a:p>
            <a:pPr eaLnBrk="1" hangingPunct="1">
              <a:lnSpc>
                <a:spcPct val="80000"/>
              </a:lnSpc>
            </a:pPr>
            <a:r>
              <a:rPr lang="en-US" sz="2000" smtClean="0"/>
              <a:t>Method declaration</a:t>
            </a:r>
          </a:p>
          <a:p>
            <a:pPr lvl="1" eaLnBrk="1" hangingPunct="1">
              <a:lnSpc>
                <a:spcPct val="80000"/>
              </a:lnSpc>
              <a:buFontTx/>
              <a:buNone/>
            </a:pPr>
            <a:r>
              <a:rPr lang="en-US" sz="1800" b="1" smtClean="0">
                <a:solidFill>
                  <a:srgbClr val="000000"/>
                </a:solidFill>
                <a:latin typeface="Times New Roman" pitchFamily="18" charset="0"/>
              </a:rPr>
              <a:t>Algorithm </a:t>
            </a:r>
            <a:r>
              <a:rPr lang="en-US" sz="1800" b="1" i="1" smtClean="0">
                <a:solidFill>
                  <a:schemeClr val="tx2"/>
                </a:solidFill>
                <a:latin typeface="Times New Roman" pitchFamily="18" charset="0"/>
              </a:rPr>
              <a:t>method</a:t>
            </a:r>
            <a:r>
              <a:rPr lang="en-US" sz="1800" smtClean="0">
                <a:solidFill>
                  <a:schemeClr val="tx2"/>
                </a:solidFill>
                <a:latin typeface="Times New Roman" pitchFamily="18" charset="0"/>
              </a:rPr>
              <a:t> (</a:t>
            </a:r>
            <a:r>
              <a:rPr lang="en-US" sz="1800" b="1" i="1" smtClean="0">
                <a:solidFill>
                  <a:schemeClr val="tx2"/>
                </a:solidFill>
                <a:latin typeface="Times New Roman" pitchFamily="18" charset="0"/>
              </a:rPr>
              <a:t>arg</a:t>
            </a:r>
            <a:r>
              <a:rPr lang="en-US" sz="1800" smtClean="0">
                <a:solidFill>
                  <a:schemeClr val="tx2"/>
                </a:solidFill>
                <a:latin typeface="Times New Roman" pitchFamily="18" charset="0"/>
              </a:rPr>
              <a:t> [, </a:t>
            </a:r>
            <a:r>
              <a:rPr lang="en-US" sz="1800" b="1" i="1" smtClean="0">
                <a:solidFill>
                  <a:schemeClr val="tx2"/>
                </a:solidFill>
                <a:latin typeface="Times New Roman" pitchFamily="18" charset="0"/>
              </a:rPr>
              <a:t>arg</a:t>
            </a:r>
            <a:r>
              <a:rPr lang="en-US" sz="1800" smtClean="0">
                <a:solidFill>
                  <a:schemeClr val="tx2"/>
                </a:solidFill>
                <a:latin typeface="Times New Roman" pitchFamily="18" charset="0"/>
              </a:rPr>
              <a:t>…])</a:t>
            </a:r>
          </a:p>
          <a:p>
            <a:pPr lvl="1" eaLnBrk="1" hangingPunct="1">
              <a:lnSpc>
                <a:spcPct val="80000"/>
              </a:lnSpc>
              <a:buFontTx/>
              <a:buNone/>
            </a:pPr>
            <a:r>
              <a:rPr lang="en-US" sz="1800" smtClean="0">
                <a:latin typeface="Times New Roman" pitchFamily="18" charset="0"/>
              </a:rPr>
              <a:t>	</a:t>
            </a:r>
            <a:r>
              <a:rPr lang="en-US" sz="1800" b="1" smtClean="0">
                <a:solidFill>
                  <a:srgbClr val="000000"/>
                </a:solidFill>
                <a:latin typeface="Times New Roman" pitchFamily="18" charset="0"/>
              </a:rPr>
              <a:t>Input</a:t>
            </a:r>
            <a:r>
              <a:rPr lang="en-US" sz="1800" smtClean="0">
                <a:latin typeface="Times New Roman" pitchFamily="18" charset="0"/>
              </a:rPr>
              <a:t> </a:t>
            </a:r>
            <a:r>
              <a:rPr lang="en-US" sz="1800" smtClean="0">
                <a:solidFill>
                  <a:schemeClr val="accent2"/>
                </a:solidFill>
                <a:latin typeface="Times New Roman" pitchFamily="18" charset="0"/>
              </a:rPr>
              <a:t>…</a:t>
            </a:r>
          </a:p>
          <a:p>
            <a:pPr lvl="1" eaLnBrk="1" hangingPunct="1">
              <a:lnSpc>
                <a:spcPct val="80000"/>
              </a:lnSpc>
              <a:buFontTx/>
              <a:buNone/>
            </a:pPr>
            <a:r>
              <a:rPr lang="en-US" sz="1800" smtClean="0">
                <a:latin typeface="Times New Roman" pitchFamily="18" charset="0"/>
              </a:rPr>
              <a:t>	</a:t>
            </a:r>
            <a:r>
              <a:rPr lang="en-US" sz="1800" b="1" smtClean="0">
                <a:solidFill>
                  <a:srgbClr val="000000"/>
                </a:solidFill>
                <a:latin typeface="Times New Roman" pitchFamily="18" charset="0"/>
              </a:rPr>
              <a:t>Output</a:t>
            </a:r>
            <a:r>
              <a:rPr lang="en-US" sz="1800" smtClean="0">
                <a:latin typeface="Times New Roman" pitchFamily="18" charset="0"/>
              </a:rPr>
              <a:t> </a:t>
            </a:r>
            <a:r>
              <a:rPr lang="en-US" sz="1800" smtClean="0">
                <a:solidFill>
                  <a:schemeClr val="accent2"/>
                </a:solidFill>
                <a:latin typeface="Times New Roman" pitchFamily="18" charset="0"/>
              </a:rPr>
              <a:t>…</a:t>
            </a:r>
          </a:p>
        </p:txBody>
      </p:sp>
      <p:sp>
        <p:nvSpPr>
          <p:cNvPr id="23556" name="Rectangle 4"/>
          <p:cNvSpPr>
            <a:spLocks noGrp="1" noChangeArrowheads="1"/>
          </p:cNvSpPr>
          <p:nvPr>
            <p:ph type="body" sz="half" idx="2"/>
          </p:nvPr>
        </p:nvSpPr>
        <p:spPr>
          <a:xfrm>
            <a:off x="4652963" y="1981200"/>
            <a:ext cx="4186237" cy="4114800"/>
          </a:xfrm>
        </p:spPr>
        <p:txBody>
          <a:bodyPr/>
          <a:lstStyle/>
          <a:p>
            <a:pPr eaLnBrk="1" hangingPunct="1">
              <a:lnSpc>
                <a:spcPct val="80000"/>
              </a:lnSpc>
            </a:pPr>
            <a:r>
              <a:rPr lang="en-US" sz="2000" smtClean="0"/>
              <a:t>Method call</a:t>
            </a:r>
          </a:p>
          <a:p>
            <a:pPr lvl="1" eaLnBrk="1" hangingPunct="1">
              <a:lnSpc>
                <a:spcPct val="80000"/>
              </a:lnSpc>
              <a:buFontTx/>
              <a:buNone/>
            </a:pPr>
            <a:r>
              <a:rPr lang="en-US" sz="1800" b="1" i="1" smtClean="0">
                <a:solidFill>
                  <a:schemeClr val="hlink"/>
                </a:solidFill>
                <a:latin typeface="Times New Roman" pitchFamily="18" charset="0"/>
              </a:rPr>
              <a:t>var.method </a:t>
            </a:r>
            <a:r>
              <a:rPr lang="en-US" sz="1800" smtClean="0">
                <a:solidFill>
                  <a:schemeClr val="hlink"/>
                </a:solidFill>
                <a:latin typeface="Times New Roman" pitchFamily="18" charset="0"/>
              </a:rPr>
              <a:t>(</a:t>
            </a:r>
            <a:r>
              <a:rPr lang="en-US" sz="1800" b="1" i="1" smtClean="0">
                <a:solidFill>
                  <a:schemeClr val="hlink"/>
                </a:solidFill>
                <a:latin typeface="Times New Roman" pitchFamily="18" charset="0"/>
              </a:rPr>
              <a:t>arg</a:t>
            </a:r>
            <a:r>
              <a:rPr lang="en-US" sz="1800" smtClean="0">
                <a:solidFill>
                  <a:schemeClr val="hlink"/>
                </a:solidFill>
                <a:latin typeface="Times New Roman" pitchFamily="18" charset="0"/>
              </a:rPr>
              <a:t> [, </a:t>
            </a:r>
            <a:r>
              <a:rPr lang="en-US" sz="1800" b="1" i="1" smtClean="0">
                <a:solidFill>
                  <a:schemeClr val="hlink"/>
                </a:solidFill>
                <a:latin typeface="Times New Roman" pitchFamily="18" charset="0"/>
              </a:rPr>
              <a:t>arg</a:t>
            </a:r>
            <a:r>
              <a:rPr lang="en-US" sz="1800" smtClean="0">
                <a:solidFill>
                  <a:schemeClr val="hlink"/>
                </a:solidFill>
                <a:latin typeface="Times New Roman" pitchFamily="18" charset="0"/>
              </a:rPr>
              <a:t>…])</a:t>
            </a:r>
          </a:p>
          <a:p>
            <a:pPr lvl="1" eaLnBrk="1" hangingPunct="1">
              <a:lnSpc>
                <a:spcPct val="80000"/>
              </a:lnSpc>
              <a:buFontTx/>
              <a:buNone/>
            </a:pPr>
            <a:endParaRPr lang="en-US" sz="1800" smtClean="0">
              <a:solidFill>
                <a:schemeClr val="hlink"/>
              </a:solidFill>
              <a:latin typeface="Times New Roman" pitchFamily="18" charset="0"/>
            </a:endParaRPr>
          </a:p>
          <a:p>
            <a:pPr eaLnBrk="1" hangingPunct="1">
              <a:lnSpc>
                <a:spcPct val="80000"/>
              </a:lnSpc>
            </a:pPr>
            <a:r>
              <a:rPr lang="en-US" sz="2000" smtClean="0"/>
              <a:t>Return value</a:t>
            </a:r>
          </a:p>
          <a:p>
            <a:pPr lvl="1" eaLnBrk="1" hangingPunct="1">
              <a:lnSpc>
                <a:spcPct val="80000"/>
              </a:lnSpc>
              <a:buFontTx/>
              <a:buNone/>
            </a:pPr>
            <a:r>
              <a:rPr lang="en-US" sz="1800" b="1" smtClean="0">
                <a:solidFill>
                  <a:srgbClr val="000000"/>
                </a:solidFill>
                <a:latin typeface="Times New Roman" pitchFamily="18" charset="0"/>
              </a:rPr>
              <a:t>return</a:t>
            </a:r>
            <a:r>
              <a:rPr lang="en-US" sz="1800" smtClean="0">
                <a:latin typeface="Times New Roman" pitchFamily="18" charset="0"/>
              </a:rPr>
              <a:t> </a:t>
            </a:r>
            <a:r>
              <a:rPr lang="en-US" sz="1800" b="1" i="1" smtClean="0">
                <a:solidFill>
                  <a:schemeClr val="hlink"/>
                </a:solidFill>
                <a:latin typeface="Times New Roman" pitchFamily="18" charset="0"/>
              </a:rPr>
              <a:t>expression</a:t>
            </a:r>
          </a:p>
          <a:p>
            <a:pPr lvl="1" eaLnBrk="1" hangingPunct="1">
              <a:lnSpc>
                <a:spcPct val="80000"/>
              </a:lnSpc>
              <a:buFontTx/>
              <a:buNone/>
            </a:pPr>
            <a:endParaRPr lang="en-US" sz="1800" b="1" i="1" smtClean="0">
              <a:solidFill>
                <a:schemeClr val="hlink"/>
              </a:solidFill>
              <a:latin typeface="Times New Roman" pitchFamily="18" charset="0"/>
            </a:endParaRPr>
          </a:p>
          <a:p>
            <a:pPr eaLnBrk="1" hangingPunct="1">
              <a:lnSpc>
                <a:spcPct val="80000"/>
              </a:lnSpc>
            </a:pPr>
            <a:r>
              <a:rPr lang="en-US" sz="2000" smtClean="0"/>
              <a:t>Expressions</a:t>
            </a:r>
          </a:p>
          <a:p>
            <a:pPr lvl="1" eaLnBrk="1" hangingPunct="1">
              <a:lnSpc>
                <a:spcPct val="80000"/>
              </a:lnSpc>
              <a:buClr>
                <a:srgbClr val="000000"/>
              </a:buClr>
              <a:buSzTx/>
              <a:buFont typeface="Symbol" pitchFamily="18" charset="2"/>
              <a:buChar char="¬"/>
            </a:pPr>
            <a:r>
              <a:rPr lang="en-US" sz="1800" smtClean="0">
                <a:sym typeface="Symbol" pitchFamily="18" charset="2"/>
              </a:rPr>
              <a:t>Assignment (equivalent to )</a:t>
            </a:r>
          </a:p>
          <a:p>
            <a:pPr lvl="1" eaLnBrk="1" hangingPunct="1">
              <a:lnSpc>
                <a:spcPct val="80000"/>
              </a:lnSpc>
              <a:buClr>
                <a:srgbClr val="000000"/>
              </a:buClr>
              <a:buSzTx/>
              <a:buFont typeface="Symbol" pitchFamily="18" charset="2"/>
              <a:buChar char="¬"/>
            </a:pPr>
            <a:endParaRPr lang="en-US" sz="900" smtClean="0">
              <a:sym typeface="Symbol" pitchFamily="18" charset="2"/>
            </a:endParaRPr>
          </a:p>
          <a:p>
            <a:pPr lvl="1" eaLnBrk="1" hangingPunct="1">
              <a:lnSpc>
                <a:spcPct val="80000"/>
              </a:lnSpc>
              <a:buClr>
                <a:srgbClr val="000000"/>
              </a:buClr>
              <a:buSzTx/>
              <a:buFont typeface="Symbol" pitchFamily="18" charset="2"/>
              <a:buChar char="="/>
            </a:pPr>
            <a:r>
              <a:rPr lang="en-US" sz="1800" smtClean="0">
                <a:sym typeface="Symbol" pitchFamily="18" charset="2"/>
              </a:rPr>
              <a:t>Equality testing</a:t>
            </a:r>
            <a:br>
              <a:rPr lang="en-US" sz="1800" smtClean="0">
                <a:sym typeface="Symbol" pitchFamily="18" charset="2"/>
              </a:rPr>
            </a:br>
            <a:r>
              <a:rPr lang="en-US" sz="1800" smtClean="0">
                <a:sym typeface="Symbol" pitchFamily="18" charset="2"/>
              </a:rPr>
              <a:t>(equivalent to )</a:t>
            </a:r>
          </a:p>
          <a:p>
            <a:pPr lvl="1" eaLnBrk="1" hangingPunct="1">
              <a:lnSpc>
                <a:spcPct val="80000"/>
              </a:lnSpc>
              <a:buClr>
                <a:srgbClr val="000000"/>
              </a:buClr>
              <a:buSzTx/>
              <a:buFont typeface="Symbol" pitchFamily="18" charset="2"/>
              <a:buChar char="="/>
            </a:pPr>
            <a:endParaRPr lang="en-US" sz="900" smtClean="0">
              <a:sym typeface="Symbol" pitchFamily="18" charset="2"/>
            </a:endParaRPr>
          </a:p>
          <a:p>
            <a:pPr lvl="1" eaLnBrk="1" hangingPunct="1">
              <a:lnSpc>
                <a:spcPct val="80000"/>
              </a:lnSpc>
              <a:buClr>
                <a:srgbClr val="000000"/>
              </a:buClr>
              <a:buSzTx/>
              <a:buFont typeface="Symbol" pitchFamily="18" charset="2"/>
              <a:buNone/>
            </a:pPr>
            <a:r>
              <a:rPr lang="en-US" sz="1800" b="1" i="1" smtClean="0">
                <a:latin typeface="Times New Roman" pitchFamily="18" charset="0"/>
                <a:sym typeface="Symbol" pitchFamily="18" charset="2"/>
              </a:rPr>
              <a:t>n</a:t>
            </a:r>
            <a:r>
              <a:rPr lang="en-US" sz="1800" baseline="30000" smtClean="0">
                <a:latin typeface="Times New Roman" pitchFamily="18" charset="0"/>
                <a:sym typeface="Symbol" pitchFamily="18" charset="2"/>
              </a:rPr>
              <a:t>2</a:t>
            </a:r>
            <a:r>
              <a:rPr lang="en-US" sz="1800" baseline="30000" smtClean="0">
                <a:solidFill>
                  <a:schemeClr val="accent2"/>
                </a:solidFill>
                <a:latin typeface="Times New Roman" pitchFamily="18" charset="0"/>
                <a:sym typeface="Symbol" pitchFamily="18" charset="2"/>
              </a:rPr>
              <a:t>	</a:t>
            </a:r>
            <a:r>
              <a:rPr lang="en-US" sz="1800" smtClean="0">
                <a:sym typeface="Symbol" pitchFamily="18" charset="2"/>
              </a:rPr>
              <a:t>Superscripts and other mathematical formatting allowed</a:t>
            </a:r>
            <a:endParaRPr lang="en-US" sz="1800" baseline="30000" smtClean="0">
              <a:sym typeface="Symbol" pitchFamily="18" charset="2"/>
            </a:endParaRPr>
          </a:p>
          <a:p>
            <a:pPr eaLnBrk="1" hangingPunct="1">
              <a:lnSpc>
                <a:spcPct val="80000"/>
              </a:lnSpc>
              <a:buFontTx/>
              <a:buNone/>
            </a:pPr>
            <a:endParaRPr lang="en-US" sz="2000" smtClean="0"/>
          </a:p>
        </p:txBody>
      </p:sp>
      <p:sp>
        <p:nvSpPr>
          <p:cNvPr id="5"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6" name="Straight Connector 5"/>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8"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9" name="Rectangle 8"/>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515389"/>
            <a:ext cx="8229600" cy="1143000"/>
          </a:xfrm>
        </p:spPr>
        <p:txBody>
          <a:bodyPr/>
          <a:lstStyle/>
          <a:p>
            <a:pPr eaLnBrk="1" hangingPunct="1"/>
            <a:r>
              <a:rPr lang="en-US" dirty="0" smtClean="0"/>
              <a:t>Primitive Operations</a:t>
            </a:r>
          </a:p>
        </p:txBody>
      </p:sp>
      <p:sp>
        <p:nvSpPr>
          <p:cNvPr id="24579" name="Rectangle 3"/>
          <p:cNvSpPr>
            <a:spLocks noGrp="1" noChangeArrowheads="1"/>
          </p:cNvSpPr>
          <p:nvPr>
            <p:ph type="body" sz="half" idx="1"/>
          </p:nvPr>
        </p:nvSpPr>
        <p:spPr>
          <a:xfrm>
            <a:off x="533400" y="2133600"/>
            <a:ext cx="4760913" cy="3886200"/>
          </a:xfrm>
        </p:spPr>
        <p:txBody>
          <a:bodyPr/>
          <a:lstStyle/>
          <a:p>
            <a:pPr eaLnBrk="1" hangingPunct="1"/>
            <a:r>
              <a:rPr lang="en-US" sz="2200" smtClean="0"/>
              <a:t>The basic computations performed by an algorithm</a:t>
            </a:r>
          </a:p>
          <a:p>
            <a:pPr eaLnBrk="1" hangingPunct="1"/>
            <a:endParaRPr lang="en-US" sz="900" smtClean="0"/>
          </a:p>
          <a:p>
            <a:pPr eaLnBrk="1" hangingPunct="1"/>
            <a:r>
              <a:rPr lang="en-US" sz="2200" smtClean="0"/>
              <a:t>Identifiable in pseudocode</a:t>
            </a:r>
          </a:p>
          <a:p>
            <a:pPr eaLnBrk="1" hangingPunct="1"/>
            <a:endParaRPr lang="en-US" sz="900" smtClean="0"/>
          </a:p>
          <a:p>
            <a:pPr eaLnBrk="1" hangingPunct="1"/>
            <a:r>
              <a:rPr lang="en-US" sz="2200" smtClean="0"/>
              <a:t>Largely independent from the programming language</a:t>
            </a:r>
          </a:p>
          <a:p>
            <a:pPr eaLnBrk="1" hangingPunct="1"/>
            <a:endParaRPr lang="en-US" sz="900" smtClean="0"/>
          </a:p>
          <a:p>
            <a:pPr eaLnBrk="1" hangingPunct="1"/>
            <a:r>
              <a:rPr lang="en-US" sz="2200" smtClean="0"/>
              <a:t>Exact definition not important</a:t>
            </a:r>
          </a:p>
          <a:p>
            <a:pPr eaLnBrk="1" hangingPunct="1"/>
            <a:r>
              <a:rPr lang="en-US" sz="2000" smtClean="0"/>
              <a:t>Use </a:t>
            </a:r>
            <a:r>
              <a:rPr lang="en-US" sz="2000" smtClean="0">
                <a:solidFill>
                  <a:srgbClr val="FF0000"/>
                </a:solidFill>
              </a:rPr>
              <a:t>comments</a:t>
            </a:r>
          </a:p>
          <a:p>
            <a:pPr eaLnBrk="1" hangingPunct="1"/>
            <a:r>
              <a:rPr lang="en-US" sz="2000" smtClean="0">
                <a:solidFill>
                  <a:schemeClr val="tx2"/>
                </a:solidFill>
              </a:rPr>
              <a:t>Instructions have to be basic enough and feasible!</a:t>
            </a:r>
            <a:endParaRPr lang="en-US" sz="2600" smtClean="0"/>
          </a:p>
        </p:txBody>
      </p:sp>
      <p:sp>
        <p:nvSpPr>
          <p:cNvPr id="24580" name="Rectangle 4"/>
          <p:cNvSpPr>
            <a:spLocks noGrp="1" noChangeArrowheads="1"/>
          </p:cNvSpPr>
          <p:nvPr>
            <p:ph type="body" sz="half" idx="2"/>
          </p:nvPr>
        </p:nvSpPr>
        <p:spPr>
          <a:xfrm>
            <a:off x="5378450" y="1905000"/>
            <a:ext cx="3308350" cy="3886200"/>
          </a:xfrm>
        </p:spPr>
        <p:txBody>
          <a:bodyPr/>
          <a:lstStyle/>
          <a:p>
            <a:pPr eaLnBrk="1" hangingPunct="1"/>
            <a:r>
              <a:rPr lang="en-US" sz="1800" smtClean="0"/>
              <a:t>Examples:</a:t>
            </a:r>
          </a:p>
          <a:p>
            <a:pPr lvl="1" eaLnBrk="1" hangingPunct="1"/>
            <a:r>
              <a:rPr lang="en-US" sz="1800" smtClean="0"/>
              <a:t>Evaluating an expression</a:t>
            </a:r>
          </a:p>
          <a:p>
            <a:pPr lvl="1" eaLnBrk="1" hangingPunct="1"/>
            <a:endParaRPr lang="en-US" sz="800" smtClean="0"/>
          </a:p>
          <a:p>
            <a:pPr lvl="1" eaLnBrk="1" hangingPunct="1"/>
            <a:r>
              <a:rPr lang="en-US" sz="1800" smtClean="0"/>
              <a:t>Assigning a value to a variable</a:t>
            </a:r>
          </a:p>
          <a:p>
            <a:pPr lvl="1" eaLnBrk="1" hangingPunct="1"/>
            <a:endParaRPr lang="en-US" sz="800" smtClean="0"/>
          </a:p>
          <a:p>
            <a:pPr lvl="1" eaLnBrk="1" hangingPunct="1"/>
            <a:r>
              <a:rPr lang="en-US" sz="1800" smtClean="0"/>
              <a:t>Calling a method</a:t>
            </a:r>
          </a:p>
          <a:p>
            <a:pPr lvl="1" eaLnBrk="1" hangingPunct="1"/>
            <a:endParaRPr lang="en-US" sz="800" smtClean="0"/>
          </a:p>
          <a:p>
            <a:pPr lvl="1" eaLnBrk="1" hangingPunct="1"/>
            <a:r>
              <a:rPr lang="en-US" sz="1800" smtClean="0"/>
              <a:t>Returning from a method</a:t>
            </a:r>
          </a:p>
        </p:txBody>
      </p:sp>
      <p:sp>
        <p:nvSpPr>
          <p:cNvPr id="5"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6" name="Straight Connector 5"/>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8"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9" name="Rectangle 8"/>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457200"/>
            <a:ext cx="8229600" cy="1143000"/>
          </a:xfrm>
        </p:spPr>
        <p:txBody>
          <a:bodyPr/>
          <a:lstStyle/>
          <a:p>
            <a:pPr eaLnBrk="1" hangingPunct="1"/>
            <a:r>
              <a:rPr lang="en-US" dirty="0" smtClean="0"/>
              <a:t>Low Level Algorithm Analysis</a:t>
            </a:r>
          </a:p>
        </p:txBody>
      </p:sp>
      <p:sp>
        <p:nvSpPr>
          <p:cNvPr id="25603" name="Rectangle 3"/>
          <p:cNvSpPr>
            <a:spLocks noGrp="1" noChangeArrowheads="1"/>
          </p:cNvSpPr>
          <p:nvPr>
            <p:ph type="body" idx="1"/>
          </p:nvPr>
        </p:nvSpPr>
        <p:spPr/>
        <p:txBody>
          <a:bodyPr/>
          <a:lstStyle/>
          <a:p>
            <a:pPr eaLnBrk="1" hangingPunct="1">
              <a:lnSpc>
                <a:spcPct val="90000"/>
              </a:lnSpc>
              <a:buClr>
                <a:schemeClr val="accent2"/>
              </a:buClr>
            </a:pPr>
            <a:r>
              <a:rPr lang="en-US" altLang="en-US" sz="2400" smtClean="0"/>
              <a:t>Based on primitive operations (low-level computations independent from the programming language)</a:t>
            </a:r>
          </a:p>
          <a:p>
            <a:pPr eaLnBrk="1" hangingPunct="1">
              <a:lnSpc>
                <a:spcPct val="90000"/>
              </a:lnSpc>
              <a:buClr>
                <a:schemeClr val="accent2"/>
              </a:buClr>
            </a:pPr>
            <a:r>
              <a:rPr lang="en-US" altLang="en-US" sz="2400" smtClean="0"/>
              <a:t>E.g.:</a:t>
            </a:r>
          </a:p>
          <a:p>
            <a:pPr lvl="1" eaLnBrk="1" hangingPunct="1">
              <a:lnSpc>
                <a:spcPct val="90000"/>
              </a:lnSpc>
              <a:buSzTx/>
            </a:pPr>
            <a:r>
              <a:rPr lang="en-US" altLang="en-US" sz="2000" smtClean="0"/>
              <a:t>Make an addition = 1 operation</a:t>
            </a:r>
          </a:p>
          <a:p>
            <a:pPr lvl="1" eaLnBrk="1" hangingPunct="1">
              <a:lnSpc>
                <a:spcPct val="90000"/>
              </a:lnSpc>
              <a:buSzTx/>
            </a:pPr>
            <a:r>
              <a:rPr lang="en-US" altLang="en-US" sz="2000" smtClean="0"/>
              <a:t>Calling a method or returning from a method = 1 operation</a:t>
            </a:r>
          </a:p>
          <a:p>
            <a:pPr lvl="1" eaLnBrk="1" hangingPunct="1">
              <a:lnSpc>
                <a:spcPct val="90000"/>
              </a:lnSpc>
              <a:buSzTx/>
            </a:pPr>
            <a:r>
              <a:rPr lang="en-US" altLang="en-US" sz="2000" smtClean="0"/>
              <a:t>Index in an array = 1 operation</a:t>
            </a:r>
          </a:p>
          <a:p>
            <a:pPr lvl="1" eaLnBrk="1" hangingPunct="1">
              <a:lnSpc>
                <a:spcPct val="90000"/>
              </a:lnSpc>
              <a:buSzTx/>
            </a:pPr>
            <a:r>
              <a:rPr lang="en-US" altLang="en-US" sz="2000" smtClean="0"/>
              <a:t>Comparison = 1 operation etc.</a:t>
            </a:r>
          </a:p>
          <a:p>
            <a:pPr eaLnBrk="1" hangingPunct="1">
              <a:lnSpc>
                <a:spcPct val="90000"/>
              </a:lnSpc>
              <a:buClr>
                <a:schemeClr val="accent2"/>
              </a:buClr>
            </a:pPr>
            <a:r>
              <a:rPr lang="en-US" altLang="en-US" sz="2400" smtClean="0"/>
              <a:t> </a:t>
            </a:r>
            <a:r>
              <a:rPr lang="en-US" altLang="en-US" sz="2400" u="sng" smtClean="0"/>
              <a:t>Method</a:t>
            </a:r>
            <a:r>
              <a:rPr lang="en-US" altLang="en-US" sz="2400" smtClean="0"/>
              <a:t>: Inspect the pseudo-code and count the number of primitive operations executed by the algorithm</a:t>
            </a:r>
            <a:endParaRPr lang="en-US" sz="2400" smtClean="0"/>
          </a:p>
        </p:txBody>
      </p:sp>
      <p:sp>
        <p:nvSpPr>
          <p:cNvPr id="4"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5" name="Straight Connector 4"/>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7"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8" name="Rectangle 7"/>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6434050"/>
            <a:ext cx="4139738" cy="357448"/>
          </a:xfrm>
        </p:spPr>
        <p:txBody>
          <a:bodyPr>
            <a:normAutofit fontScale="90000"/>
          </a:bodyPr>
          <a:lstStyle/>
          <a:p>
            <a:r>
              <a:rPr lang="en-US" sz="2000" dirty="0" smtClean="0">
                <a:solidFill>
                  <a:srgbClr val="002060"/>
                </a:solidFill>
              </a:rPr>
              <a:t>Lecture on CSE 1201: Data Structure</a:t>
            </a:r>
            <a:endParaRPr lang="en-US" sz="2000" dirty="0">
              <a:solidFill>
                <a:srgbClr val="002060"/>
              </a:solidFill>
            </a:endParaRPr>
          </a:p>
        </p:txBody>
      </p:sp>
      <p:sp>
        <p:nvSpPr>
          <p:cNvPr id="5" name="Subtitle 4"/>
          <p:cNvSpPr>
            <a:spLocks noGrp="1"/>
          </p:cNvSpPr>
          <p:nvPr>
            <p:ph type="subTitle" idx="1"/>
          </p:nvPr>
        </p:nvSpPr>
        <p:spPr>
          <a:xfrm>
            <a:off x="332509" y="0"/>
            <a:ext cx="2693324" cy="825731"/>
          </a:xfrm>
        </p:spPr>
        <p:txBody>
          <a:bodyPr>
            <a:normAutofit/>
          </a:bodyPr>
          <a:lstStyle/>
          <a:p>
            <a:r>
              <a:rPr lang="en-US" b="1" dirty="0" smtClean="0">
                <a:ln>
                  <a:solidFill>
                    <a:schemeClr val="tx1"/>
                  </a:solidFill>
                </a:ln>
                <a:latin typeface="Aharoni" pitchFamily="2" charset="-79"/>
                <a:cs typeface="Aharoni" pitchFamily="2" charset="-79"/>
              </a:rPr>
              <a:t>Syllabus:</a:t>
            </a:r>
            <a:endParaRPr lang="en-US" b="1" dirty="0">
              <a:ln>
                <a:solidFill>
                  <a:schemeClr val="tx1"/>
                </a:solidFill>
              </a:ln>
              <a:latin typeface="Aharoni" pitchFamily="2" charset="-79"/>
              <a:cs typeface="Aharoni" pitchFamily="2" charset="-79"/>
            </a:endParaRPr>
          </a:p>
        </p:txBody>
      </p:sp>
      <p:cxnSp>
        <p:nvCxnSpPr>
          <p:cNvPr id="7" name="Straight Connector 6"/>
          <p:cNvCxnSpPr/>
          <p:nvPr/>
        </p:nvCxnSpPr>
        <p:spPr>
          <a:xfrm flipV="1">
            <a:off x="-8310" y="6434049"/>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13"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7" name="Subtitle 4"/>
          <p:cNvSpPr txBox="1">
            <a:spLocks/>
          </p:cNvSpPr>
          <p:nvPr/>
        </p:nvSpPr>
        <p:spPr>
          <a:xfrm>
            <a:off x="332510" y="825730"/>
            <a:ext cx="8046720" cy="5608319"/>
          </a:xfrm>
          <a:prstGeom prst="rect">
            <a:avLst/>
          </a:prstGeom>
        </p:spPr>
        <p:txBody>
          <a:bodyPr vert="horz" lIns="91440" tIns="45720" rIns="91440" bIns="45720" rtlCol="0">
            <a:normAutofit fontScale="25000" lnSpcReduction="20000"/>
          </a:bodyPr>
          <a:lstStyle/>
          <a:p>
            <a:pPr lvl="0" algn="just"/>
            <a:r>
              <a:rPr lang="en-US" sz="6400" b="1" dirty="0" smtClean="0">
                <a:latin typeface="Times New Roman" pitchFamily="18" charset="0"/>
                <a:cs typeface="Times New Roman" pitchFamily="18" charset="0"/>
              </a:rPr>
              <a:t>Introduction:</a:t>
            </a:r>
            <a:r>
              <a:rPr lang="en-US" sz="6400" dirty="0" smtClean="0">
                <a:latin typeface="Times New Roman" pitchFamily="18" charset="0"/>
                <a:cs typeface="Times New Roman" pitchFamily="18" charset="0"/>
              </a:rPr>
              <a:t> Concepts and Example of Elementary Data Objects, Necessity of Structured Data, Types of Data Structure, Ideas on Linear and Nonlinear Data Structure.</a:t>
            </a:r>
          </a:p>
          <a:p>
            <a:pPr lvl="0" algn="just"/>
            <a:r>
              <a:rPr lang="en-US" sz="6400" b="1" dirty="0" smtClean="0">
                <a:latin typeface="Times New Roman" pitchFamily="18" charset="0"/>
                <a:cs typeface="Times New Roman" pitchFamily="18" charset="0"/>
              </a:rPr>
              <a:t>Linear Array: </a:t>
            </a:r>
            <a:r>
              <a:rPr lang="en-US" sz="6400" dirty="0" smtClean="0">
                <a:latin typeface="Times New Roman" pitchFamily="18" charset="0"/>
                <a:cs typeface="Times New Roman" pitchFamily="18" charset="0"/>
              </a:rPr>
              <a:t>Linear Array and its Representation in memory, Traversing LA, Insertion and Deletion in LA, Bubble Sort, Linear Search and Binary Search, Multidimensional Array and Its Representation in memory, Algebra of Matrices, Sparse Matrices.</a:t>
            </a:r>
          </a:p>
          <a:p>
            <a:pPr lvl="0" algn="just"/>
            <a:r>
              <a:rPr lang="en-US" sz="6400" b="1" dirty="0" smtClean="0">
                <a:latin typeface="Times New Roman" pitchFamily="18" charset="0"/>
                <a:cs typeface="Times New Roman" pitchFamily="18" charset="0"/>
              </a:rPr>
              <a:t>Stack: </a:t>
            </a:r>
            <a:r>
              <a:rPr lang="en-US" sz="6400" dirty="0" smtClean="0">
                <a:latin typeface="Times New Roman" pitchFamily="18" charset="0"/>
                <a:cs typeface="Times New Roman" pitchFamily="18" charset="0"/>
              </a:rPr>
              <a:t>Stack Representation and Applications, PUSH and POP operation on Stack, Polish Notation, Reverse Polish Notation, Evaluation of a Postfix Expression, Transforming Infix Expression into Postfix Expression.</a:t>
            </a:r>
          </a:p>
          <a:p>
            <a:pPr lvl="0" algn="just"/>
            <a:r>
              <a:rPr lang="en-US" sz="6400" b="1" dirty="0" smtClean="0">
                <a:latin typeface="Times New Roman" pitchFamily="18" charset="0"/>
                <a:cs typeface="Times New Roman" pitchFamily="18" charset="0"/>
              </a:rPr>
              <a:t>Queue: </a:t>
            </a:r>
            <a:r>
              <a:rPr lang="en-US" sz="6400" dirty="0" smtClean="0">
                <a:latin typeface="Times New Roman" pitchFamily="18" charset="0"/>
                <a:cs typeface="Times New Roman" pitchFamily="18" charset="0"/>
              </a:rPr>
              <a:t>Its Representation, Insertion and Deletion in Queue, Priority Queues, Recursion (Factorial function, Fibonacci sequence, Ackermann function, Tower of Hanoi).</a:t>
            </a:r>
          </a:p>
          <a:p>
            <a:pPr lvl="0" algn="just"/>
            <a:r>
              <a:rPr lang="en-US" sz="6400" b="1" dirty="0" smtClean="0">
                <a:latin typeface="Times New Roman" pitchFamily="18" charset="0"/>
                <a:cs typeface="Times New Roman" pitchFamily="18" charset="0"/>
              </a:rPr>
              <a:t>Linked List: </a:t>
            </a:r>
            <a:r>
              <a:rPr lang="en-US" sz="6400" dirty="0" smtClean="0">
                <a:latin typeface="Times New Roman" pitchFamily="18" charset="0"/>
                <a:cs typeface="Times New Roman" pitchFamily="18" charset="0"/>
              </a:rPr>
              <a:t>Linked List and its representation in memory, Traversing, Searching, Insertion and Deletion operation on Linked List, Circular List, Header Linked Lists, Two Way Lists.</a:t>
            </a:r>
          </a:p>
          <a:p>
            <a:pPr lvl="0" algn="just"/>
            <a:endParaRPr lang="en-US" sz="6400" dirty="0" smtClean="0">
              <a:latin typeface="Times New Roman" pitchFamily="18" charset="0"/>
              <a:cs typeface="Times New Roman" pitchFamily="18" charset="0"/>
            </a:endParaRPr>
          </a:p>
          <a:p>
            <a:pPr lvl="0" algn="just"/>
            <a:endParaRPr lang="en-US" sz="6400" dirty="0" smtClean="0">
              <a:latin typeface="Times New Roman" pitchFamily="18" charset="0"/>
              <a:cs typeface="Times New Roman" pitchFamily="18" charset="0"/>
            </a:endParaRPr>
          </a:p>
          <a:p>
            <a:pPr lvl="0" algn="just"/>
            <a:endParaRPr lang="en-US" sz="6400" dirty="0" smtClean="0">
              <a:latin typeface="Times New Roman" pitchFamily="18" charset="0"/>
              <a:cs typeface="Times New Roman" pitchFamily="18" charset="0"/>
            </a:endParaRPr>
          </a:p>
          <a:p>
            <a:pPr lvl="0" algn="just"/>
            <a:r>
              <a:rPr lang="en-US" sz="8000" b="1" dirty="0" smtClean="0">
                <a:latin typeface="Times New Roman" pitchFamily="18" charset="0"/>
                <a:cs typeface="Times New Roman" pitchFamily="18" charset="0"/>
              </a:rPr>
              <a:t>Complexity:</a:t>
            </a:r>
            <a:r>
              <a:rPr lang="en-US" sz="8000" dirty="0" smtClean="0">
                <a:latin typeface="Times New Roman" pitchFamily="18" charset="0"/>
                <a:cs typeface="Times New Roman" pitchFamily="18" charset="0"/>
              </a:rPr>
              <a:t> </a:t>
            </a:r>
            <a:r>
              <a:rPr lang="en-US" sz="8000" b="1" dirty="0" smtClean="0">
                <a:latin typeface="Times New Roman" pitchFamily="18" charset="0"/>
                <a:cs typeface="Times New Roman" pitchFamily="18" charset="0"/>
              </a:rPr>
              <a:t> </a:t>
            </a:r>
            <a:r>
              <a:rPr lang="en-US" sz="8000" dirty="0" smtClean="0">
                <a:latin typeface="Times New Roman" pitchFamily="18" charset="0"/>
                <a:cs typeface="Times New Roman" pitchFamily="18" charset="0"/>
              </a:rPr>
              <a:t>Algorithm and Flow Chart, Complexity of Algorithms, Rate of Growth, Big O Notation, Complexity of Linear Search, Binary Search and Bubble Sort Algorithm.</a:t>
            </a:r>
          </a:p>
          <a:p>
            <a:pPr lvl="0" algn="just"/>
            <a:r>
              <a:rPr lang="en-US" sz="8000" b="1" dirty="0" smtClean="0">
                <a:latin typeface="Times New Roman" pitchFamily="18" charset="0"/>
                <a:cs typeface="Times New Roman" pitchFamily="18" charset="0"/>
              </a:rPr>
              <a:t>Sorting: </a:t>
            </a:r>
            <a:r>
              <a:rPr lang="en-US" sz="8000" dirty="0" smtClean="0">
                <a:latin typeface="Times New Roman" pitchFamily="18" charset="0"/>
                <a:cs typeface="Times New Roman" pitchFamily="18" charset="0"/>
              </a:rPr>
              <a:t>Insertion Sort, Selection Sort, Quick Sort, Merge Sort, Searching and Data Modification, Hash Function, Collision Resolution, Chaining.</a:t>
            </a:r>
          </a:p>
          <a:p>
            <a:pPr lvl="0" algn="just"/>
            <a:r>
              <a:rPr lang="en-US" sz="8000" b="1" dirty="0" smtClean="0">
                <a:latin typeface="Times New Roman" pitchFamily="18" charset="0"/>
                <a:cs typeface="Times New Roman" pitchFamily="18" charset="0"/>
              </a:rPr>
              <a:t>Tree:</a:t>
            </a:r>
            <a:r>
              <a:rPr lang="en-US" sz="8000" dirty="0" smtClean="0">
                <a:latin typeface="Times New Roman" pitchFamily="18" charset="0"/>
                <a:cs typeface="Times New Roman" pitchFamily="18" charset="0"/>
              </a:rPr>
              <a:t> Tree Terminology, Representation of Binary Trees in memory, Traversing Binary Tree, Binary Search Tree, Insertion and Deletion on Binary Search Tree, Insertion and Deletion on Heap, Heap Sort, B Trees, General Tree.</a:t>
            </a:r>
          </a:p>
          <a:p>
            <a:pPr marL="0" marR="0" lvl="0" indent="0" algn="ctr"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a:ln>
                <a:solidFill>
                  <a:schemeClr val="tx1"/>
                </a:solidFill>
              </a:ln>
              <a:solidFill>
                <a:schemeClr val="tx1">
                  <a:tint val="75000"/>
                </a:schemeClr>
              </a:solidFill>
              <a:effectLst/>
              <a:uLnTx/>
              <a:uFillTx/>
              <a:latin typeface="Aharoni" pitchFamily="2" charset="-79"/>
              <a:ea typeface="+mn-ea"/>
              <a:cs typeface="Aharoni" pitchFamily="2" charset="-79"/>
            </a:endParaRPr>
          </a:p>
        </p:txBody>
      </p:sp>
      <p:sp>
        <p:nvSpPr>
          <p:cNvPr id="18" name="Rectangle 17"/>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1091" y="6802400"/>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332510" y="3591098"/>
            <a:ext cx="8046720" cy="2493818"/>
          </a:xfrm>
          <a:prstGeom prst="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063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in)">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498764"/>
            <a:ext cx="8229600" cy="1143000"/>
          </a:xfrm>
        </p:spPr>
        <p:txBody>
          <a:bodyPr/>
          <a:lstStyle/>
          <a:p>
            <a:pPr eaLnBrk="1" hangingPunct="1"/>
            <a:r>
              <a:rPr lang="en-US" dirty="0" smtClean="0"/>
              <a:t>Counting Primitive Operations</a:t>
            </a:r>
          </a:p>
        </p:txBody>
      </p:sp>
      <p:sp>
        <p:nvSpPr>
          <p:cNvPr id="26627" name="Rectangle 3"/>
          <p:cNvSpPr>
            <a:spLocks noGrp="1" noChangeArrowheads="1"/>
          </p:cNvSpPr>
          <p:nvPr>
            <p:ph type="body" sz="half" idx="1"/>
          </p:nvPr>
        </p:nvSpPr>
        <p:spPr>
          <a:xfrm>
            <a:off x="762000" y="1981200"/>
            <a:ext cx="7696200" cy="990600"/>
          </a:xfrm>
        </p:spPr>
        <p:txBody>
          <a:bodyPr/>
          <a:lstStyle/>
          <a:p>
            <a:pPr eaLnBrk="1" hangingPunct="1">
              <a:lnSpc>
                <a:spcPct val="90000"/>
              </a:lnSpc>
            </a:pPr>
            <a:r>
              <a:rPr lang="en-US" sz="2000" smtClean="0"/>
              <a:t>By inspecting the code, we can determine the number of primitive operations executed by an algorithm, as a function of the input size.</a:t>
            </a:r>
          </a:p>
        </p:txBody>
      </p:sp>
      <p:sp>
        <p:nvSpPr>
          <p:cNvPr id="26628" name="Rectangle 4"/>
          <p:cNvSpPr>
            <a:spLocks noGrp="1" noChangeArrowheads="1"/>
          </p:cNvSpPr>
          <p:nvPr>
            <p:ph type="body" sz="half" idx="2"/>
          </p:nvPr>
        </p:nvSpPr>
        <p:spPr>
          <a:xfrm>
            <a:off x="1143000" y="2971800"/>
            <a:ext cx="7010400" cy="3276600"/>
          </a:xfrm>
          <a:ln>
            <a:solidFill>
              <a:schemeClr val="tx1"/>
            </a:solidFill>
          </a:ln>
        </p:spPr>
        <p:txBody>
          <a:bodyPr/>
          <a:lstStyle/>
          <a:p>
            <a:pPr eaLnBrk="1" hangingPunct="1">
              <a:spcBef>
                <a:spcPct val="0"/>
              </a:spcBef>
              <a:buFontTx/>
              <a:buNone/>
            </a:pPr>
            <a:r>
              <a:rPr lang="en-US" sz="2000" b="1" smtClean="0">
                <a:solidFill>
                  <a:srgbClr val="000000"/>
                </a:solidFill>
                <a:latin typeface="Times New Roman" pitchFamily="18" charset="0"/>
              </a:rPr>
              <a:t>Algorithm</a:t>
            </a:r>
            <a:r>
              <a:rPr lang="en-US" sz="2000" smtClean="0">
                <a:latin typeface="Times New Roman" pitchFamily="18" charset="0"/>
              </a:rPr>
              <a:t> </a:t>
            </a:r>
            <a:r>
              <a:rPr lang="en-US" sz="2000" b="1" i="1" smtClean="0">
                <a:solidFill>
                  <a:schemeClr val="tx2"/>
                </a:solidFill>
                <a:latin typeface="Times New Roman" pitchFamily="18" charset="0"/>
              </a:rPr>
              <a:t>arrayMax</a:t>
            </a:r>
            <a:r>
              <a:rPr lang="en-US" sz="2000" smtClean="0">
                <a:solidFill>
                  <a:schemeClr val="tx2"/>
                </a:solidFill>
                <a:latin typeface="Times New Roman" pitchFamily="18" charset="0"/>
              </a:rPr>
              <a:t>(</a:t>
            </a:r>
            <a:r>
              <a:rPr lang="en-US" sz="2000" b="1" i="1" smtClean="0">
                <a:solidFill>
                  <a:schemeClr val="tx2"/>
                </a:solidFill>
                <a:latin typeface="Times New Roman" pitchFamily="18" charset="0"/>
              </a:rPr>
              <a:t>A</a:t>
            </a:r>
            <a:r>
              <a:rPr lang="en-US" sz="2000" smtClean="0">
                <a:solidFill>
                  <a:schemeClr val="tx2"/>
                </a:solidFill>
                <a:latin typeface="Times New Roman" pitchFamily="18" charset="0"/>
              </a:rPr>
              <a:t>, </a:t>
            </a:r>
            <a:r>
              <a:rPr lang="en-US" sz="2000" b="1" i="1" smtClean="0">
                <a:solidFill>
                  <a:schemeClr val="tx2"/>
                </a:solidFill>
                <a:latin typeface="Times New Roman" pitchFamily="18" charset="0"/>
              </a:rPr>
              <a:t>n</a:t>
            </a:r>
            <a:r>
              <a:rPr lang="en-US" sz="2000" smtClean="0">
                <a:solidFill>
                  <a:schemeClr val="tx2"/>
                </a:solidFill>
                <a:latin typeface="Times New Roman" pitchFamily="18" charset="0"/>
              </a:rPr>
              <a:t>)</a:t>
            </a:r>
          </a:p>
          <a:p>
            <a:pPr eaLnBrk="1" hangingPunct="1">
              <a:lnSpc>
                <a:spcPct val="0"/>
              </a:lnSpc>
              <a:spcBef>
                <a:spcPct val="0"/>
              </a:spcBef>
              <a:buFontTx/>
              <a:buNone/>
            </a:pPr>
            <a:r>
              <a:rPr lang="en-US" sz="2000" b="1" smtClean="0">
                <a:solidFill>
                  <a:schemeClr val="tx2"/>
                </a:solidFill>
                <a:latin typeface="Times New Roman" pitchFamily="18" charset="0"/>
              </a:rPr>
              <a:t>	</a:t>
            </a:r>
            <a:r>
              <a:rPr lang="en-US" sz="2000" b="1" smtClean="0">
                <a:solidFill>
                  <a:srgbClr val="000000"/>
                </a:solidFill>
                <a:latin typeface="Times New Roman" pitchFamily="18" charset="0"/>
              </a:rPr>
              <a:t>				</a:t>
            </a:r>
            <a:r>
              <a:rPr lang="en-US" sz="2000" b="1" i="1" smtClean="0">
                <a:solidFill>
                  <a:schemeClr val="accent2"/>
                </a:solidFill>
                <a:latin typeface="Times New Roman" pitchFamily="18" charset="0"/>
              </a:rPr>
              <a:t>	     </a:t>
            </a:r>
            <a:r>
              <a:rPr lang="en-US" sz="2000" smtClean="0"/>
              <a:t># operations</a:t>
            </a:r>
          </a:p>
          <a:p>
            <a:pPr eaLnBrk="1" hangingPunct="1">
              <a:spcBef>
                <a:spcPct val="0"/>
              </a:spcBef>
              <a:buFontTx/>
              <a:buNone/>
            </a:pPr>
            <a:r>
              <a:rPr lang="en-US" sz="2000" smtClean="0">
                <a:solidFill>
                  <a:schemeClr val="tx2"/>
                </a:solidFill>
                <a:latin typeface="Times New Roman" pitchFamily="18" charset="0"/>
              </a:rPr>
              <a:t>	</a:t>
            </a:r>
            <a:r>
              <a:rPr lang="en-US" sz="2000" b="1" i="1" smtClean="0">
                <a:solidFill>
                  <a:schemeClr val="folHlink"/>
                </a:solidFill>
                <a:latin typeface="Times New Roman" pitchFamily="18" charset="0"/>
              </a:rPr>
              <a:t>currentMax</a:t>
            </a:r>
            <a:r>
              <a:rPr lang="en-US" sz="2000" smtClean="0">
                <a:solidFill>
                  <a:schemeClr val="folHlink"/>
                </a:solidFill>
                <a:latin typeface="Times New Roman" pitchFamily="18" charset="0"/>
              </a:rPr>
              <a:t> </a:t>
            </a:r>
            <a:r>
              <a:rPr lang="en-US" sz="2000" smtClean="0">
                <a:solidFill>
                  <a:srgbClr val="000000"/>
                </a:solidFill>
                <a:latin typeface="Times New Roman" pitchFamily="18" charset="0"/>
                <a:sym typeface="Symbol" pitchFamily="18" charset="2"/>
              </a:rPr>
              <a:t></a:t>
            </a:r>
            <a:r>
              <a:rPr lang="en-US" sz="2000" smtClean="0">
                <a:solidFill>
                  <a:schemeClr val="tx2"/>
                </a:solidFill>
                <a:latin typeface="Times New Roman" pitchFamily="18" charset="0"/>
                <a:sym typeface="Symbol" pitchFamily="18" charset="2"/>
              </a:rPr>
              <a:t> </a:t>
            </a:r>
            <a:r>
              <a:rPr lang="en-US" sz="2000" b="1" i="1" smtClean="0">
                <a:solidFill>
                  <a:schemeClr val="folHlink"/>
                </a:solidFill>
                <a:latin typeface="Times New Roman" pitchFamily="18" charset="0"/>
                <a:sym typeface="Symbol" pitchFamily="18" charset="2"/>
              </a:rPr>
              <a:t>A</a:t>
            </a:r>
            <a:r>
              <a:rPr lang="en-US" sz="2000" smtClean="0">
                <a:solidFill>
                  <a:schemeClr val="folHlink"/>
                </a:solidFill>
                <a:latin typeface="Times New Roman" pitchFamily="18" charset="0"/>
                <a:sym typeface="Symbol" pitchFamily="18" charset="2"/>
              </a:rPr>
              <a:t>[0]	</a:t>
            </a:r>
            <a:r>
              <a:rPr lang="en-US" sz="2000" smtClean="0">
                <a:solidFill>
                  <a:schemeClr val="accent2"/>
                </a:solidFill>
                <a:latin typeface="Times New Roman" pitchFamily="18" charset="0"/>
                <a:sym typeface="Symbol" pitchFamily="18" charset="2"/>
              </a:rPr>
              <a:t>		     </a:t>
            </a:r>
            <a:r>
              <a:rPr lang="en-US" sz="2000" smtClean="0">
                <a:solidFill>
                  <a:srgbClr val="008000"/>
                </a:solidFill>
                <a:latin typeface="Times New Roman" pitchFamily="18" charset="0"/>
                <a:sym typeface="Symbol" pitchFamily="18" charset="2"/>
              </a:rPr>
              <a:t>2</a:t>
            </a:r>
            <a:endParaRPr lang="en-US" sz="2000" smtClean="0">
              <a:solidFill>
                <a:srgbClr val="008000"/>
              </a:solidFill>
              <a:latin typeface="Times New Roman" pitchFamily="18" charset="0"/>
            </a:endParaRPr>
          </a:p>
          <a:p>
            <a:pPr eaLnBrk="1" hangingPunct="1">
              <a:spcBef>
                <a:spcPct val="0"/>
              </a:spcBef>
              <a:buFontTx/>
              <a:buNone/>
            </a:pPr>
            <a:r>
              <a:rPr lang="en-US" sz="2000" smtClean="0">
                <a:latin typeface="Times New Roman" pitchFamily="18" charset="0"/>
              </a:rPr>
              <a:t>	</a:t>
            </a:r>
            <a:r>
              <a:rPr lang="en-US" sz="2000" b="1" smtClean="0">
                <a:solidFill>
                  <a:srgbClr val="000000"/>
                </a:solidFill>
                <a:latin typeface="Times New Roman" pitchFamily="18" charset="0"/>
              </a:rPr>
              <a:t>for</a:t>
            </a:r>
            <a:r>
              <a:rPr lang="en-US" sz="2000" smtClean="0">
                <a:latin typeface="Times New Roman" pitchFamily="18" charset="0"/>
              </a:rPr>
              <a:t> </a:t>
            </a:r>
            <a:r>
              <a:rPr lang="en-US" sz="2000" b="1" i="1" smtClean="0">
                <a:solidFill>
                  <a:schemeClr val="folHlink"/>
                </a:solidFill>
                <a:latin typeface="Times New Roman" pitchFamily="18" charset="0"/>
              </a:rPr>
              <a:t>i</a:t>
            </a:r>
            <a:r>
              <a:rPr lang="en-US" sz="2000" smtClean="0">
                <a:solidFill>
                  <a:schemeClr val="folHlink"/>
                </a:solidFill>
                <a:latin typeface="Times New Roman" pitchFamily="18" charset="0"/>
              </a:rPr>
              <a:t> </a:t>
            </a:r>
            <a:r>
              <a:rPr lang="en-US" sz="2000" smtClean="0">
                <a:solidFill>
                  <a:srgbClr val="000000"/>
                </a:solidFill>
                <a:latin typeface="Times New Roman" pitchFamily="18" charset="0"/>
                <a:sym typeface="Symbol" pitchFamily="18" charset="2"/>
              </a:rPr>
              <a:t></a:t>
            </a:r>
            <a:r>
              <a:rPr lang="en-US" sz="2000" smtClean="0">
                <a:solidFill>
                  <a:schemeClr val="tx2"/>
                </a:solidFill>
                <a:latin typeface="Times New Roman" pitchFamily="18" charset="0"/>
                <a:sym typeface="Symbol" pitchFamily="18" charset="2"/>
              </a:rPr>
              <a:t> </a:t>
            </a:r>
            <a:r>
              <a:rPr lang="en-US" sz="2000" smtClean="0">
                <a:solidFill>
                  <a:schemeClr val="folHlink"/>
                </a:solidFill>
                <a:latin typeface="Times New Roman" pitchFamily="18" charset="0"/>
                <a:sym typeface="Symbol" pitchFamily="18" charset="2"/>
              </a:rPr>
              <a:t>1</a:t>
            </a:r>
            <a:r>
              <a:rPr lang="en-US" sz="2000" smtClean="0">
                <a:latin typeface="Times New Roman" pitchFamily="18" charset="0"/>
                <a:sym typeface="Symbol" pitchFamily="18" charset="2"/>
              </a:rPr>
              <a:t> </a:t>
            </a:r>
            <a:r>
              <a:rPr lang="en-US" sz="2000" b="1" smtClean="0">
                <a:solidFill>
                  <a:srgbClr val="000000"/>
                </a:solidFill>
                <a:latin typeface="Times New Roman" pitchFamily="18" charset="0"/>
                <a:sym typeface="Symbol" pitchFamily="18" charset="2"/>
              </a:rPr>
              <a:t>to</a:t>
            </a:r>
            <a:r>
              <a:rPr lang="en-US" sz="2000" smtClean="0">
                <a:latin typeface="Times New Roman" pitchFamily="18" charset="0"/>
                <a:sym typeface="Symbol" pitchFamily="18" charset="2"/>
              </a:rPr>
              <a:t> </a:t>
            </a:r>
            <a:r>
              <a:rPr lang="en-US" sz="2000" b="1" i="1" smtClean="0">
                <a:solidFill>
                  <a:schemeClr val="folHlink"/>
                </a:solidFill>
                <a:latin typeface="Times New Roman" pitchFamily="18" charset="0"/>
                <a:sym typeface="Symbol" pitchFamily="18" charset="2"/>
              </a:rPr>
              <a:t>n</a:t>
            </a:r>
            <a:r>
              <a:rPr lang="en-US" sz="2000" smtClean="0">
                <a:solidFill>
                  <a:schemeClr val="folHlink"/>
                </a:solidFill>
                <a:latin typeface="Times New Roman" pitchFamily="18" charset="0"/>
                <a:sym typeface="Symbol" pitchFamily="18" charset="2"/>
              </a:rPr>
              <a:t> </a:t>
            </a:r>
            <a:r>
              <a:rPr lang="en-US" sz="2000" smtClean="0">
                <a:solidFill>
                  <a:schemeClr val="folHlink"/>
                </a:solidFill>
                <a:latin typeface="Symbol" pitchFamily="18" charset="2"/>
                <a:sym typeface="Symbol" pitchFamily="18" charset="2"/>
              </a:rPr>
              <a:t></a:t>
            </a:r>
            <a:r>
              <a:rPr lang="en-US" sz="2000" smtClean="0">
                <a:solidFill>
                  <a:schemeClr val="folHlink"/>
                </a:solidFill>
                <a:latin typeface="Times New Roman" pitchFamily="18" charset="0"/>
                <a:sym typeface="Symbol" pitchFamily="18" charset="2"/>
              </a:rPr>
              <a:t> 1</a:t>
            </a:r>
            <a:r>
              <a:rPr lang="en-US" sz="2000" smtClean="0">
                <a:latin typeface="Times New Roman" pitchFamily="18" charset="0"/>
                <a:sym typeface="Symbol" pitchFamily="18" charset="2"/>
              </a:rPr>
              <a:t> </a:t>
            </a:r>
            <a:r>
              <a:rPr lang="en-US" sz="2000" b="1" smtClean="0">
                <a:solidFill>
                  <a:srgbClr val="000000"/>
                </a:solidFill>
                <a:latin typeface="Times New Roman" pitchFamily="18" charset="0"/>
                <a:sym typeface="Symbol" pitchFamily="18" charset="2"/>
              </a:rPr>
              <a:t>do			  </a:t>
            </a:r>
            <a:r>
              <a:rPr lang="en-US" sz="2000" smtClean="0">
                <a:solidFill>
                  <a:srgbClr val="008000"/>
                </a:solidFill>
                <a:latin typeface="Times New Roman" pitchFamily="18" charset="0"/>
                <a:sym typeface="Symbol" pitchFamily="18" charset="2"/>
              </a:rPr>
              <a:t>2</a:t>
            </a:r>
            <a:r>
              <a:rPr lang="en-US" sz="2000" b="1" smtClean="0">
                <a:solidFill>
                  <a:srgbClr val="008000"/>
                </a:solidFill>
                <a:latin typeface="Times New Roman" pitchFamily="18" charset="0"/>
                <a:sym typeface="Symbol" pitchFamily="18" charset="2"/>
              </a:rPr>
              <a:t> </a:t>
            </a:r>
            <a:r>
              <a:rPr lang="en-US" sz="2000" smtClean="0">
                <a:solidFill>
                  <a:srgbClr val="008000"/>
                </a:solidFill>
                <a:latin typeface="Symbol" pitchFamily="18" charset="2"/>
                <a:sym typeface="Symbol" pitchFamily="18" charset="2"/>
              </a:rPr>
              <a:t>+</a:t>
            </a:r>
            <a:r>
              <a:rPr lang="en-US" sz="2000" smtClean="0">
                <a:solidFill>
                  <a:srgbClr val="008000"/>
                </a:solidFill>
                <a:latin typeface="Times New Roman" pitchFamily="18" charset="0"/>
                <a:sym typeface="Symbol" pitchFamily="18" charset="2"/>
              </a:rPr>
              <a:t> </a:t>
            </a:r>
            <a:r>
              <a:rPr lang="en-US" sz="2000" b="1" i="1" smtClean="0">
                <a:solidFill>
                  <a:srgbClr val="008000"/>
                </a:solidFill>
                <a:latin typeface="Times New Roman" pitchFamily="18" charset="0"/>
                <a:sym typeface="Symbol" pitchFamily="18" charset="2"/>
              </a:rPr>
              <a:t>n</a:t>
            </a:r>
            <a:endParaRPr lang="en-US" sz="2000" b="1" smtClean="0">
              <a:solidFill>
                <a:srgbClr val="008000"/>
              </a:solidFill>
              <a:latin typeface="Times New Roman" pitchFamily="18" charset="0"/>
              <a:sym typeface="Symbol" pitchFamily="18" charset="2"/>
            </a:endParaRPr>
          </a:p>
          <a:p>
            <a:pPr eaLnBrk="1" hangingPunct="1">
              <a:spcBef>
                <a:spcPct val="0"/>
              </a:spcBef>
              <a:buFontTx/>
              <a:buNone/>
            </a:pPr>
            <a:r>
              <a:rPr lang="en-US" sz="2000" smtClean="0">
                <a:latin typeface="Times New Roman" pitchFamily="18" charset="0"/>
                <a:sym typeface="Symbol" pitchFamily="18" charset="2"/>
              </a:rPr>
              <a:t>		</a:t>
            </a:r>
            <a:r>
              <a:rPr lang="en-US" sz="2000" b="1" smtClean="0">
                <a:solidFill>
                  <a:srgbClr val="000000"/>
                </a:solidFill>
                <a:latin typeface="Times New Roman" pitchFamily="18" charset="0"/>
                <a:sym typeface="Symbol" pitchFamily="18" charset="2"/>
              </a:rPr>
              <a:t>if</a:t>
            </a:r>
            <a:r>
              <a:rPr lang="en-US" sz="2000" smtClean="0">
                <a:latin typeface="Times New Roman" pitchFamily="18" charset="0"/>
                <a:sym typeface="Symbol" pitchFamily="18" charset="2"/>
              </a:rPr>
              <a:t> </a:t>
            </a:r>
            <a:r>
              <a:rPr lang="en-US" sz="2000" b="1" i="1" smtClean="0">
                <a:solidFill>
                  <a:schemeClr val="folHlink"/>
                </a:solidFill>
                <a:latin typeface="Times New Roman" pitchFamily="18" charset="0"/>
                <a:sym typeface="Symbol" pitchFamily="18" charset="2"/>
              </a:rPr>
              <a:t>A</a:t>
            </a:r>
            <a:r>
              <a:rPr lang="en-US" sz="2000" smtClean="0">
                <a:solidFill>
                  <a:schemeClr val="folHlink"/>
                </a:solidFill>
                <a:latin typeface="Times New Roman" pitchFamily="18" charset="0"/>
                <a:sym typeface="Symbol" pitchFamily="18" charset="2"/>
              </a:rPr>
              <a:t>[</a:t>
            </a:r>
            <a:r>
              <a:rPr lang="en-US" sz="2000" i="1" smtClean="0">
                <a:solidFill>
                  <a:schemeClr val="folHlink"/>
                </a:solidFill>
                <a:latin typeface="Times New Roman" pitchFamily="18" charset="0"/>
                <a:sym typeface="Symbol" pitchFamily="18" charset="2"/>
              </a:rPr>
              <a:t>i</a:t>
            </a:r>
            <a:r>
              <a:rPr lang="en-US" sz="2000" smtClean="0">
                <a:solidFill>
                  <a:schemeClr val="folHlink"/>
                </a:solidFill>
                <a:latin typeface="Times New Roman" pitchFamily="18" charset="0"/>
                <a:sym typeface="Symbol" pitchFamily="18" charset="2"/>
              </a:rPr>
              <a:t>]  </a:t>
            </a:r>
            <a:r>
              <a:rPr lang="en-US" sz="2000" b="1" i="1" smtClean="0">
                <a:solidFill>
                  <a:schemeClr val="folHlink"/>
                </a:solidFill>
                <a:latin typeface="Times New Roman" pitchFamily="18" charset="0"/>
                <a:sym typeface="Symbol" pitchFamily="18" charset="2"/>
              </a:rPr>
              <a:t>currentMax</a:t>
            </a:r>
            <a:r>
              <a:rPr lang="en-US" sz="2000" smtClean="0">
                <a:latin typeface="Times New Roman" pitchFamily="18" charset="0"/>
                <a:sym typeface="Symbol" pitchFamily="18" charset="2"/>
              </a:rPr>
              <a:t> </a:t>
            </a:r>
            <a:r>
              <a:rPr lang="en-US" sz="2000" b="1" smtClean="0">
                <a:solidFill>
                  <a:srgbClr val="000000"/>
                </a:solidFill>
                <a:latin typeface="Times New Roman" pitchFamily="18" charset="0"/>
                <a:sym typeface="Symbol" pitchFamily="18" charset="2"/>
              </a:rPr>
              <a:t>then		</a:t>
            </a:r>
            <a:r>
              <a:rPr lang="en-US" sz="2000" smtClean="0">
                <a:solidFill>
                  <a:srgbClr val="008000"/>
                </a:solidFill>
                <a:latin typeface="Times New Roman" pitchFamily="18" charset="0"/>
                <a:sym typeface="Symbol" pitchFamily="18" charset="2"/>
              </a:rPr>
              <a:t>2(</a:t>
            </a:r>
            <a:r>
              <a:rPr lang="en-US" sz="2000" b="1" i="1" smtClean="0">
                <a:solidFill>
                  <a:srgbClr val="008000"/>
                </a:solidFill>
                <a:latin typeface="Times New Roman" pitchFamily="18" charset="0"/>
                <a:sym typeface="Symbol" pitchFamily="18" charset="2"/>
              </a:rPr>
              <a:t>n</a:t>
            </a:r>
            <a:r>
              <a:rPr lang="en-US" sz="2000" smtClean="0">
                <a:solidFill>
                  <a:srgbClr val="008000"/>
                </a:solidFill>
                <a:latin typeface="Times New Roman" pitchFamily="18" charset="0"/>
                <a:sym typeface="Symbol" pitchFamily="18" charset="2"/>
              </a:rPr>
              <a:t> </a:t>
            </a:r>
            <a:r>
              <a:rPr lang="en-US" sz="2000" smtClean="0">
                <a:solidFill>
                  <a:srgbClr val="008000"/>
                </a:solidFill>
                <a:latin typeface="Symbol" pitchFamily="18" charset="2"/>
                <a:sym typeface="Symbol" pitchFamily="18" charset="2"/>
              </a:rPr>
              <a:t></a:t>
            </a:r>
            <a:r>
              <a:rPr lang="en-US" sz="2000" smtClean="0">
                <a:solidFill>
                  <a:srgbClr val="008000"/>
                </a:solidFill>
                <a:latin typeface="Times New Roman" pitchFamily="18" charset="0"/>
                <a:sym typeface="Symbol" pitchFamily="18" charset="2"/>
              </a:rPr>
              <a:t> 1)</a:t>
            </a:r>
            <a:endParaRPr lang="en-US" sz="2000" b="1" smtClean="0">
              <a:solidFill>
                <a:srgbClr val="008000"/>
              </a:solidFill>
              <a:latin typeface="Times New Roman" pitchFamily="18" charset="0"/>
              <a:sym typeface="Symbol" pitchFamily="18" charset="2"/>
            </a:endParaRPr>
          </a:p>
          <a:p>
            <a:pPr eaLnBrk="1" hangingPunct="1">
              <a:spcBef>
                <a:spcPct val="0"/>
              </a:spcBef>
              <a:buFontTx/>
              <a:buNone/>
            </a:pPr>
            <a:r>
              <a:rPr lang="en-US" sz="2000" smtClean="0">
                <a:latin typeface="Times New Roman" pitchFamily="18" charset="0"/>
                <a:sym typeface="Symbol" pitchFamily="18" charset="2"/>
              </a:rPr>
              <a:t>			</a:t>
            </a:r>
            <a:r>
              <a:rPr lang="en-US" sz="2000" b="1" i="1" smtClean="0">
                <a:solidFill>
                  <a:schemeClr val="folHlink"/>
                </a:solidFill>
                <a:latin typeface="Times New Roman" pitchFamily="18" charset="0"/>
                <a:sym typeface="Symbol" pitchFamily="18" charset="2"/>
              </a:rPr>
              <a:t>currentMax</a:t>
            </a:r>
            <a:r>
              <a:rPr lang="en-US" sz="2000" smtClean="0">
                <a:solidFill>
                  <a:schemeClr val="tx2"/>
                </a:solidFill>
                <a:latin typeface="Times New Roman" pitchFamily="18" charset="0"/>
                <a:sym typeface="Symbol" pitchFamily="18" charset="2"/>
              </a:rPr>
              <a:t> </a:t>
            </a:r>
            <a:r>
              <a:rPr lang="en-US" sz="2000" smtClean="0">
                <a:solidFill>
                  <a:srgbClr val="000000"/>
                </a:solidFill>
                <a:latin typeface="Times New Roman" pitchFamily="18" charset="0"/>
                <a:sym typeface="Symbol" pitchFamily="18" charset="2"/>
              </a:rPr>
              <a:t></a:t>
            </a:r>
            <a:r>
              <a:rPr lang="en-US" sz="2000" smtClean="0">
                <a:solidFill>
                  <a:schemeClr val="accent2"/>
                </a:solidFill>
                <a:latin typeface="Times New Roman" pitchFamily="18" charset="0"/>
                <a:sym typeface="Symbol" pitchFamily="18" charset="2"/>
              </a:rPr>
              <a:t> </a:t>
            </a:r>
            <a:r>
              <a:rPr lang="en-US" sz="2000" b="1" i="1" smtClean="0">
                <a:solidFill>
                  <a:schemeClr val="folHlink"/>
                </a:solidFill>
                <a:latin typeface="Times New Roman" pitchFamily="18" charset="0"/>
                <a:sym typeface="Symbol" pitchFamily="18" charset="2"/>
              </a:rPr>
              <a:t>A</a:t>
            </a:r>
            <a:r>
              <a:rPr lang="en-US" sz="2000" smtClean="0">
                <a:solidFill>
                  <a:schemeClr val="folHlink"/>
                </a:solidFill>
                <a:latin typeface="Times New Roman" pitchFamily="18" charset="0"/>
                <a:sym typeface="Symbol" pitchFamily="18" charset="2"/>
              </a:rPr>
              <a:t>[</a:t>
            </a:r>
            <a:r>
              <a:rPr lang="en-US" sz="2000" b="1" i="1" smtClean="0">
                <a:solidFill>
                  <a:schemeClr val="folHlink"/>
                </a:solidFill>
                <a:latin typeface="Times New Roman" pitchFamily="18" charset="0"/>
                <a:sym typeface="Symbol" pitchFamily="18" charset="2"/>
              </a:rPr>
              <a:t>i</a:t>
            </a:r>
            <a:r>
              <a:rPr lang="en-US" sz="2000" smtClean="0">
                <a:solidFill>
                  <a:schemeClr val="folHlink"/>
                </a:solidFill>
                <a:latin typeface="Times New Roman" pitchFamily="18" charset="0"/>
                <a:sym typeface="Symbol" pitchFamily="18" charset="2"/>
              </a:rPr>
              <a:t>]</a:t>
            </a:r>
            <a:r>
              <a:rPr lang="en-US" sz="2000" smtClean="0">
                <a:solidFill>
                  <a:schemeClr val="accent2"/>
                </a:solidFill>
                <a:latin typeface="Times New Roman" pitchFamily="18" charset="0"/>
                <a:sym typeface="Symbol" pitchFamily="18" charset="2"/>
              </a:rPr>
              <a:t>	</a:t>
            </a:r>
            <a:r>
              <a:rPr lang="en-US" sz="2000" smtClean="0">
                <a:solidFill>
                  <a:srgbClr val="008000"/>
                </a:solidFill>
                <a:latin typeface="Times New Roman" pitchFamily="18" charset="0"/>
                <a:sym typeface="Symbol" pitchFamily="18" charset="2"/>
              </a:rPr>
              <a:t>2(</a:t>
            </a:r>
            <a:r>
              <a:rPr lang="en-US" sz="2000" b="1" i="1" smtClean="0">
                <a:solidFill>
                  <a:srgbClr val="008000"/>
                </a:solidFill>
                <a:latin typeface="Times New Roman" pitchFamily="18" charset="0"/>
                <a:sym typeface="Symbol" pitchFamily="18" charset="2"/>
              </a:rPr>
              <a:t>n</a:t>
            </a:r>
            <a:r>
              <a:rPr lang="en-US" sz="2000" smtClean="0">
                <a:solidFill>
                  <a:srgbClr val="008000"/>
                </a:solidFill>
                <a:latin typeface="Times New Roman" pitchFamily="18" charset="0"/>
                <a:sym typeface="Symbol" pitchFamily="18" charset="2"/>
              </a:rPr>
              <a:t> </a:t>
            </a:r>
            <a:r>
              <a:rPr lang="en-US" sz="2000" smtClean="0">
                <a:solidFill>
                  <a:srgbClr val="008000"/>
                </a:solidFill>
                <a:latin typeface="Symbol" pitchFamily="18" charset="2"/>
                <a:sym typeface="Symbol" pitchFamily="18" charset="2"/>
              </a:rPr>
              <a:t></a:t>
            </a:r>
            <a:r>
              <a:rPr lang="en-US" sz="2000" smtClean="0">
                <a:solidFill>
                  <a:srgbClr val="008000"/>
                </a:solidFill>
                <a:latin typeface="Times New Roman" pitchFamily="18" charset="0"/>
                <a:sym typeface="Symbol" pitchFamily="18" charset="2"/>
              </a:rPr>
              <a:t> 1)</a:t>
            </a:r>
          </a:p>
          <a:p>
            <a:pPr eaLnBrk="1" hangingPunct="1">
              <a:spcBef>
                <a:spcPct val="0"/>
              </a:spcBef>
              <a:buFontTx/>
              <a:buNone/>
            </a:pPr>
            <a:r>
              <a:rPr lang="en-US" sz="2000" smtClean="0">
                <a:latin typeface="Times New Roman" pitchFamily="18" charset="0"/>
                <a:sym typeface="Symbol" pitchFamily="18" charset="2"/>
              </a:rPr>
              <a:t>	{ increment counter </a:t>
            </a:r>
            <a:r>
              <a:rPr lang="en-US" sz="2000" b="1" i="1" smtClean="0">
                <a:latin typeface="Times New Roman" pitchFamily="18" charset="0"/>
                <a:sym typeface="Symbol" pitchFamily="18" charset="2"/>
              </a:rPr>
              <a:t>i</a:t>
            </a:r>
            <a:r>
              <a:rPr lang="en-US" sz="2000" smtClean="0">
                <a:latin typeface="Times New Roman" pitchFamily="18" charset="0"/>
                <a:sym typeface="Symbol" pitchFamily="18" charset="2"/>
              </a:rPr>
              <a:t> }			</a:t>
            </a:r>
            <a:r>
              <a:rPr lang="en-US" sz="2000" smtClean="0">
                <a:solidFill>
                  <a:srgbClr val="008000"/>
                </a:solidFill>
                <a:latin typeface="Times New Roman" pitchFamily="18" charset="0"/>
                <a:sym typeface="Symbol" pitchFamily="18" charset="2"/>
              </a:rPr>
              <a:t>2(</a:t>
            </a:r>
            <a:r>
              <a:rPr lang="en-US" sz="2000" b="1" i="1" smtClean="0">
                <a:solidFill>
                  <a:srgbClr val="008000"/>
                </a:solidFill>
                <a:latin typeface="Times New Roman" pitchFamily="18" charset="0"/>
                <a:sym typeface="Symbol" pitchFamily="18" charset="2"/>
              </a:rPr>
              <a:t>n</a:t>
            </a:r>
            <a:r>
              <a:rPr lang="en-US" sz="2000" smtClean="0">
                <a:solidFill>
                  <a:srgbClr val="008000"/>
                </a:solidFill>
                <a:latin typeface="Times New Roman" pitchFamily="18" charset="0"/>
                <a:sym typeface="Symbol" pitchFamily="18" charset="2"/>
              </a:rPr>
              <a:t> </a:t>
            </a:r>
            <a:r>
              <a:rPr lang="en-US" sz="2000" smtClean="0">
                <a:solidFill>
                  <a:srgbClr val="008000"/>
                </a:solidFill>
                <a:latin typeface="Symbol" pitchFamily="18" charset="2"/>
                <a:sym typeface="Symbol" pitchFamily="18" charset="2"/>
              </a:rPr>
              <a:t></a:t>
            </a:r>
            <a:r>
              <a:rPr lang="en-US" sz="2000" smtClean="0">
                <a:solidFill>
                  <a:srgbClr val="008000"/>
                </a:solidFill>
                <a:latin typeface="Times New Roman" pitchFamily="18" charset="0"/>
                <a:sym typeface="Symbol" pitchFamily="18" charset="2"/>
              </a:rPr>
              <a:t> 1)</a:t>
            </a:r>
          </a:p>
          <a:p>
            <a:pPr eaLnBrk="1" hangingPunct="1">
              <a:spcBef>
                <a:spcPct val="0"/>
              </a:spcBef>
              <a:buFontTx/>
              <a:buNone/>
            </a:pPr>
            <a:r>
              <a:rPr lang="en-US" sz="2000" b="1" smtClean="0">
                <a:solidFill>
                  <a:srgbClr val="000000"/>
                </a:solidFill>
                <a:latin typeface="Times New Roman" pitchFamily="18" charset="0"/>
                <a:sym typeface="Symbol" pitchFamily="18" charset="2"/>
              </a:rPr>
              <a:t>	return</a:t>
            </a:r>
            <a:r>
              <a:rPr lang="en-US" sz="2000" smtClean="0">
                <a:latin typeface="Times New Roman" pitchFamily="18" charset="0"/>
                <a:sym typeface="Symbol" pitchFamily="18" charset="2"/>
              </a:rPr>
              <a:t> </a:t>
            </a:r>
            <a:r>
              <a:rPr lang="en-US" sz="2000" b="1" i="1" smtClean="0">
                <a:solidFill>
                  <a:schemeClr val="folHlink"/>
                </a:solidFill>
                <a:latin typeface="Times New Roman" pitchFamily="18" charset="0"/>
                <a:sym typeface="Symbol" pitchFamily="18" charset="2"/>
              </a:rPr>
              <a:t>currentMax</a:t>
            </a:r>
            <a:r>
              <a:rPr lang="en-US" sz="2000" b="1" i="1" smtClean="0">
                <a:solidFill>
                  <a:schemeClr val="accent2"/>
                </a:solidFill>
                <a:latin typeface="Times New Roman" pitchFamily="18" charset="0"/>
                <a:sym typeface="Symbol" pitchFamily="18" charset="2"/>
              </a:rPr>
              <a:t>			      </a:t>
            </a:r>
            <a:r>
              <a:rPr lang="en-US" sz="2000" smtClean="0">
                <a:solidFill>
                  <a:srgbClr val="008000"/>
                </a:solidFill>
                <a:latin typeface="Times New Roman" pitchFamily="18" charset="0"/>
                <a:sym typeface="Symbol" pitchFamily="18" charset="2"/>
              </a:rPr>
              <a:t>1</a:t>
            </a:r>
          </a:p>
          <a:p>
            <a:pPr eaLnBrk="1" hangingPunct="1">
              <a:lnSpc>
                <a:spcPct val="150000"/>
              </a:lnSpc>
              <a:spcBef>
                <a:spcPct val="0"/>
              </a:spcBef>
              <a:buFontTx/>
              <a:buNone/>
            </a:pPr>
            <a:r>
              <a:rPr lang="en-US" sz="2000" smtClean="0">
                <a:latin typeface="Times New Roman" pitchFamily="18" charset="0"/>
                <a:sym typeface="Symbol" pitchFamily="18" charset="2"/>
              </a:rPr>
              <a:t>					</a:t>
            </a:r>
            <a:r>
              <a:rPr lang="en-US" sz="2000" smtClean="0">
                <a:sym typeface="Symbol" pitchFamily="18" charset="2"/>
              </a:rPr>
              <a:t>Total</a:t>
            </a:r>
            <a:r>
              <a:rPr lang="en-US" sz="2000" smtClean="0">
                <a:latin typeface="Times New Roman" pitchFamily="18" charset="0"/>
                <a:sym typeface="Symbol" pitchFamily="18" charset="2"/>
              </a:rPr>
              <a:t>	 </a:t>
            </a:r>
            <a:r>
              <a:rPr lang="en-US" sz="2000" smtClean="0">
                <a:solidFill>
                  <a:srgbClr val="008000"/>
                </a:solidFill>
                <a:latin typeface="Times New Roman" pitchFamily="18" charset="0"/>
                <a:sym typeface="Symbol" pitchFamily="18" charset="2"/>
              </a:rPr>
              <a:t>7</a:t>
            </a:r>
            <a:r>
              <a:rPr lang="en-US" sz="2000" b="1" i="1" smtClean="0">
                <a:solidFill>
                  <a:srgbClr val="008000"/>
                </a:solidFill>
                <a:latin typeface="Times New Roman" pitchFamily="18" charset="0"/>
                <a:sym typeface="Symbol" pitchFamily="18" charset="2"/>
              </a:rPr>
              <a:t>n</a:t>
            </a:r>
            <a:r>
              <a:rPr lang="en-US" sz="2000" smtClean="0">
                <a:solidFill>
                  <a:srgbClr val="008000"/>
                </a:solidFill>
                <a:latin typeface="Times New Roman" pitchFamily="18" charset="0"/>
                <a:sym typeface="Symbol" pitchFamily="18" charset="2"/>
              </a:rPr>
              <a:t> </a:t>
            </a:r>
            <a:r>
              <a:rPr lang="en-US" sz="2000" smtClean="0">
                <a:solidFill>
                  <a:srgbClr val="008000"/>
                </a:solidFill>
                <a:latin typeface="Symbol" pitchFamily="18" charset="2"/>
                <a:sym typeface="Symbol" pitchFamily="18" charset="2"/>
              </a:rPr>
              <a:t></a:t>
            </a:r>
            <a:r>
              <a:rPr lang="en-US" sz="2000" smtClean="0">
                <a:solidFill>
                  <a:srgbClr val="008000"/>
                </a:solidFill>
                <a:latin typeface="Times New Roman" pitchFamily="18" charset="0"/>
                <a:sym typeface="Symbol" pitchFamily="18" charset="2"/>
              </a:rPr>
              <a:t> 1</a:t>
            </a:r>
          </a:p>
        </p:txBody>
      </p:sp>
      <p:sp>
        <p:nvSpPr>
          <p:cNvPr id="5"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6" name="Straight Connector 5"/>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8"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9" name="Rectangle 8"/>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565265"/>
            <a:ext cx="8229600" cy="1143000"/>
          </a:xfrm>
        </p:spPr>
        <p:txBody>
          <a:bodyPr/>
          <a:lstStyle/>
          <a:p>
            <a:pPr eaLnBrk="1" hangingPunct="1"/>
            <a:r>
              <a:rPr lang="en-US" dirty="0" smtClean="0"/>
              <a:t>Estimating Running Time</a:t>
            </a:r>
          </a:p>
        </p:txBody>
      </p:sp>
      <p:sp>
        <p:nvSpPr>
          <p:cNvPr id="27651" name="Rectangle 3"/>
          <p:cNvSpPr>
            <a:spLocks noGrp="1" noChangeArrowheads="1"/>
          </p:cNvSpPr>
          <p:nvPr>
            <p:ph type="body" sz="half" idx="1"/>
          </p:nvPr>
        </p:nvSpPr>
        <p:spPr>
          <a:xfrm>
            <a:off x="685800" y="2133600"/>
            <a:ext cx="7772400" cy="4648200"/>
          </a:xfrm>
        </p:spPr>
        <p:txBody>
          <a:bodyPr/>
          <a:lstStyle/>
          <a:p>
            <a:pPr eaLnBrk="1" hangingPunct="1"/>
            <a:r>
              <a:rPr lang="en-US" sz="2000" smtClean="0"/>
              <a:t>Algorithm </a:t>
            </a:r>
            <a:r>
              <a:rPr lang="en-US" sz="2000" b="1" i="1" smtClean="0">
                <a:latin typeface="Times New Roman" pitchFamily="18" charset="0"/>
              </a:rPr>
              <a:t>arrayMax</a:t>
            </a:r>
            <a:r>
              <a:rPr lang="en-US" sz="2000" smtClean="0"/>
              <a:t> executes </a:t>
            </a:r>
            <a:r>
              <a:rPr lang="en-US" sz="2000" smtClean="0">
                <a:latin typeface="Times New Roman" pitchFamily="18" charset="0"/>
                <a:sym typeface="Symbol" pitchFamily="18" charset="2"/>
              </a:rPr>
              <a:t>7</a:t>
            </a:r>
            <a:r>
              <a:rPr lang="en-US" sz="2000" b="1" i="1" smtClean="0">
                <a:latin typeface="Times New Roman" pitchFamily="18" charset="0"/>
                <a:sym typeface="Symbol" pitchFamily="18" charset="2"/>
              </a:rPr>
              <a:t>n</a:t>
            </a:r>
            <a:r>
              <a:rPr lang="en-US" sz="2000" smtClean="0">
                <a:latin typeface="Times New Roman" pitchFamily="18" charset="0"/>
                <a:sym typeface="Symbol" pitchFamily="18" charset="2"/>
              </a:rPr>
              <a:t> </a:t>
            </a:r>
            <a:r>
              <a:rPr lang="en-US" sz="2000" smtClean="0">
                <a:latin typeface="Symbol" pitchFamily="18" charset="2"/>
                <a:sym typeface="Symbol" pitchFamily="18" charset="2"/>
              </a:rPr>
              <a:t></a:t>
            </a:r>
            <a:r>
              <a:rPr lang="en-US" sz="2000" smtClean="0">
                <a:latin typeface="Times New Roman" pitchFamily="18" charset="0"/>
                <a:sym typeface="Symbol" pitchFamily="18" charset="2"/>
              </a:rPr>
              <a:t> 1 </a:t>
            </a:r>
            <a:r>
              <a:rPr lang="en-US" sz="2000" smtClean="0"/>
              <a:t>primitive operations. </a:t>
            </a:r>
          </a:p>
          <a:p>
            <a:pPr eaLnBrk="1" hangingPunct="1"/>
            <a:endParaRPr lang="en-US" sz="700" b="1" i="1" smtClean="0">
              <a:solidFill>
                <a:schemeClr val="accent2"/>
              </a:solidFill>
              <a:latin typeface="Times New Roman" pitchFamily="18" charset="0"/>
              <a:sym typeface="Symbol" pitchFamily="18" charset="2"/>
            </a:endParaRPr>
          </a:p>
          <a:p>
            <a:pPr eaLnBrk="1" hangingPunct="1"/>
            <a:r>
              <a:rPr lang="en-US" sz="2000" smtClean="0"/>
              <a:t>Let’s define</a:t>
            </a:r>
          </a:p>
          <a:p>
            <a:pPr lvl="1" eaLnBrk="1" hangingPunct="1">
              <a:buSzTx/>
              <a:buFont typeface="Times New Roman" pitchFamily="18" charset="0"/>
              <a:buNone/>
            </a:pPr>
            <a:r>
              <a:rPr lang="en-US" sz="1800" b="1" i="1" smtClean="0">
                <a:latin typeface="Times New Roman" pitchFamily="18" charset="0"/>
              </a:rPr>
              <a:t>a:= </a:t>
            </a:r>
            <a:r>
              <a:rPr lang="en-US" sz="1800" smtClean="0"/>
              <a:t>Time taken by the fastest primitive operation</a:t>
            </a:r>
          </a:p>
          <a:p>
            <a:pPr lvl="1" eaLnBrk="1" hangingPunct="1">
              <a:buFontTx/>
              <a:buNone/>
            </a:pPr>
            <a:r>
              <a:rPr lang="en-US" sz="1800" b="1" i="1" smtClean="0">
                <a:latin typeface="Times New Roman" pitchFamily="18" charset="0"/>
              </a:rPr>
              <a:t>b:= </a:t>
            </a:r>
            <a:r>
              <a:rPr lang="en-US" sz="1800" smtClean="0"/>
              <a:t>Time taken by the slowest primitive operation</a:t>
            </a:r>
          </a:p>
          <a:p>
            <a:pPr lvl="1" eaLnBrk="1" hangingPunct="1">
              <a:buFontTx/>
              <a:buNone/>
            </a:pPr>
            <a:endParaRPr lang="en-US" sz="800" smtClean="0"/>
          </a:p>
          <a:p>
            <a:pPr eaLnBrk="1" hangingPunct="1"/>
            <a:r>
              <a:rPr lang="en-US" sz="2000" smtClean="0"/>
              <a:t>Let </a:t>
            </a:r>
            <a:r>
              <a:rPr lang="en-US" sz="2000" b="1" i="1" smtClean="0">
                <a:latin typeface="Times New Roman" pitchFamily="18" charset="0"/>
                <a:sym typeface="Symbol" pitchFamily="18" charset="2"/>
              </a:rPr>
              <a:t>T</a:t>
            </a:r>
            <a:r>
              <a:rPr lang="en-US" sz="2000" smtClean="0">
                <a:latin typeface="Times New Roman" pitchFamily="18" charset="0"/>
                <a:sym typeface="Symbol" pitchFamily="18" charset="2"/>
              </a:rPr>
              <a:t>(</a:t>
            </a:r>
            <a:r>
              <a:rPr lang="en-US" sz="2000" b="1" i="1" smtClean="0">
                <a:latin typeface="Times New Roman" pitchFamily="18" charset="0"/>
                <a:sym typeface="Symbol" pitchFamily="18" charset="2"/>
              </a:rPr>
              <a:t>n</a:t>
            </a:r>
            <a:r>
              <a:rPr lang="en-US" sz="2000" smtClean="0">
                <a:latin typeface="Times New Roman" pitchFamily="18" charset="0"/>
                <a:sym typeface="Symbol" pitchFamily="18" charset="2"/>
              </a:rPr>
              <a:t>)</a:t>
            </a:r>
            <a:r>
              <a:rPr lang="en-US" sz="2000" smtClean="0"/>
              <a:t> be the actual running time of </a:t>
            </a:r>
            <a:r>
              <a:rPr lang="en-US" sz="2000" b="1" i="1" smtClean="0">
                <a:latin typeface="Times New Roman" pitchFamily="18" charset="0"/>
              </a:rPr>
              <a:t>arrayMax</a:t>
            </a:r>
            <a:r>
              <a:rPr lang="en-US" sz="2000" smtClean="0"/>
              <a:t>. We have</a:t>
            </a:r>
            <a:br>
              <a:rPr lang="en-US" sz="2000" smtClean="0"/>
            </a:br>
            <a:r>
              <a:rPr lang="en-US" sz="2000" smtClean="0"/>
              <a:t>		</a:t>
            </a:r>
            <a:r>
              <a:rPr lang="en-US" sz="2000" b="1" i="1" smtClean="0">
                <a:latin typeface="Times New Roman" pitchFamily="18" charset="0"/>
                <a:sym typeface="Symbol" pitchFamily="18" charset="2"/>
              </a:rPr>
              <a:t>a </a:t>
            </a:r>
            <a:r>
              <a:rPr lang="en-US" sz="2000" smtClean="0">
                <a:latin typeface="Times New Roman" pitchFamily="18" charset="0"/>
                <a:sym typeface="Symbol" pitchFamily="18" charset="2"/>
              </a:rPr>
              <a:t>(7</a:t>
            </a:r>
            <a:r>
              <a:rPr lang="en-US" sz="2000" b="1" i="1" smtClean="0">
                <a:latin typeface="Times New Roman" pitchFamily="18" charset="0"/>
                <a:sym typeface="Symbol" pitchFamily="18" charset="2"/>
              </a:rPr>
              <a:t>n</a:t>
            </a:r>
            <a:r>
              <a:rPr lang="en-US" sz="2000" smtClean="0">
                <a:latin typeface="Times New Roman" pitchFamily="18" charset="0"/>
                <a:sym typeface="Symbol" pitchFamily="18" charset="2"/>
              </a:rPr>
              <a:t> </a:t>
            </a:r>
            <a:r>
              <a:rPr lang="en-US" sz="2000" smtClean="0">
                <a:latin typeface="Symbol" pitchFamily="18" charset="2"/>
                <a:sym typeface="Symbol" pitchFamily="18" charset="2"/>
              </a:rPr>
              <a:t></a:t>
            </a:r>
            <a:r>
              <a:rPr lang="en-US" sz="2000" smtClean="0">
                <a:latin typeface="Times New Roman" pitchFamily="18" charset="0"/>
                <a:sym typeface="Symbol" pitchFamily="18" charset="2"/>
              </a:rPr>
              <a:t> 1) </a:t>
            </a:r>
            <a:r>
              <a:rPr lang="en-US" sz="2000" smtClean="0">
                <a:latin typeface="Symbol" pitchFamily="18" charset="2"/>
                <a:sym typeface="Symbol" pitchFamily="18" charset="2"/>
              </a:rPr>
              <a:t></a:t>
            </a:r>
            <a:r>
              <a:rPr lang="en-US" sz="2000" smtClean="0">
                <a:latin typeface="Times New Roman" pitchFamily="18" charset="0"/>
                <a:sym typeface="Symbol" pitchFamily="18" charset="2"/>
              </a:rPr>
              <a:t> </a:t>
            </a:r>
            <a:r>
              <a:rPr lang="en-US" sz="2000" b="1" i="1" smtClean="0">
                <a:latin typeface="Times New Roman" pitchFamily="18" charset="0"/>
                <a:sym typeface="Symbol" pitchFamily="18" charset="2"/>
              </a:rPr>
              <a:t>T</a:t>
            </a:r>
            <a:r>
              <a:rPr lang="en-US" sz="2000" smtClean="0">
                <a:latin typeface="Times New Roman" pitchFamily="18" charset="0"/>
                <a:sym typeface="Symbol" pitchFamily="18" charset="2"/>
              </a:rPr>
              <a:t>(</a:t>
            </a:r>
            <a:r>
              <a:rPr lang="en-US" sz="2000" b="1" i="1" smtClean="0">
                <a:latin typeface="Times New Roman" pitchFamily="18" charset="0"/>
                <a:sym typeface="Symbol" pitchFamily="18" charset="2"/>
              </a:rPr>
              <a:t>n</a:t>
            </a:r>
            <a:r>
              <a:rPr lang="en-US" sz="2000" smtClean="0">
                <a:latin typeface="Times New Roman" pitchFamily="18" charset="0"/>
                <a:sym typeface="Symbol" pitchFamily="18" charset="2"/>
              </a:rPr>
              <a:t>)</a:t>
            </a:r>
            <a:r>
              <a:rPr lang="en-US" sz="2000" smtClean="0"/>
              <a:t> </a:t>
            </a:r>
            <a:r>
              <a:rPr lang="en-US" sz="2000" smtClean="0">
                <a:latin typeface="Symbol" pitchFamily="18" charset="2"/>
                <a:sym typeface="Symbol" pitchFamily="18" charset="2"/>
              </a:rPr>
              <a:t></a:t>
            </a:r>
            <a:r>
              <a:rPr lang="en-US" sz="2000" smtClean="0"/>
              <a:t> </a:t>
            </a:r>
            <a:r>
              <a:rPr lang="en-US" sz="2000" b="1" i="1" smtClean="0">
                <a:latin typeface="Times New Roman" pitchFamily="18" charset="0"/>
                <a:sym typeface="Symbol" pitchFamily="18" charset="2"/>
              </a:rPr>
              <a:t>b</a:t>
            </a:r>
            <a:r>
              <a:rPr lang="en-US" sz="2000" smtClean="0">
                <a:latin typeface="Times New Roman" pitchFamily="18" charset="0"/>
                <a:sym typeface="Symbol" pitchFamily="18" charset="2"/>
              </a:rPr>
              <a:t>(7</a:t>
            </a:r>
            <a:r>
              <a:rPr lang="en-US" sz="2000" b="1" i="1" smtClean="0">
                <a:latin typeface="Times New Roman" pitchFamily="18" charset="0"/>
                <a:sym typeface="Symbol" pitchFamily="18" charset="2"/>
              </a:rPr>
              <a:t>n</a:t>
            </a:r>
            <a:r>
              <a:rPr lang="en-US" sz="2000" smtClean="0">
                <a:latin typeface="Times New Roman" pitchFamily="18" charset="0"/>
                <a:sym typeface="Symbol" pitchFamily="18" charset="2"/>
              </a:rPr>
              <a:t> </a:t>
            </a:r>
            <a:r>
              <a:rPr lang="en-US" sz="2000" smtClean="0">
                <a:latin typeface="Symbol" pitchFamily="18" charset="2"/>
                <a:sym typeface="Symbol" pitchFamily="18" charset="2"/>
              </a:rPr>
              <a:t></a:t>
            </a:r>
            <a:r>
              <a:rPr lang="en-US" sz="2000" smtClean="0">
                <a:latin typeface="Times New Roman" pitchFamily="18" charset="0"/>
                <a:sym typeface="Symbol" pitchFamily="18" charset="2"/>
              </a:rPr>
              <a:t> 1)</a:t>
            </a:r>
          </a:p>
          <a:p>
            <a:pPr eaLnBrk="1" hangingPunct="1"/>
            <a:endParaRPr lang="en-US" sz="800" smtClean="0">
              <a:latin typeface="Times New Roman" pitchFamily="18" charset="0"/>
              <a:sym typeface="Symbol" pitchFamily="18" charset="2"/>
            </a:endParaRPr>
          </a:p>
          <a:p>
            <a:pPr eaLnBrk="1" hangingPunct="1"/>
            <a:r>
              <a:rPr lang="en-US" sz="2000" smtClean="0"/>
              <a:t>Therefore, the running time </a:t>
            </a:r>
            <a:r>
              <a:rPr lang="en-US" sz="2000" b="1" i="1" smtClean="0">
                <a:latin typeface="Times New Roman" pitchFamily="18" charset="0"/>
                <a:sym typeface="Symbol" pitchFamily="18" charset="2"/>
              </a:rPr>
              <a:t>T</a:t>
            </a:r>
            <a:r>
              <a:rPr lang="en-US" sz="2000" smtClean="0">
                <a:latin typeface="Times New Roman" pitchFamily="18" charset="0"/>
                <a:sym typeface="Symbol" pitchFamily="18" charset="2"/>
              </a:rPr>
              <a:t>(</a:t>
            </a:r>
            <a:r>
              <a:rPr lang="en-US" sz="2000" b="1" i="1" smtClean="0">
                <a:latin typeface="Times New Roman" pitchFamily="18" charset="0"/>
                <a:sym typeface="Symbol" pitchFamily="18" charset="2"/>
              </a:rPr>
              <a:t>n</a:t>
            </a:r>
            <a:r>
              <a:rPr lang="en-US" sz="2000" smtClean="0">
                <a:latin typeface="Times New Roman" pitchFamily="18" charset="0"/>
                <a:sym typeface="Symbol" pitchFamily="18" charset="2"/>
              </a:rPr>
              <a:t>)</a:t>
            </a:r>
            <a:r>
              <a:rPr lang="en-US" sz="2000" smtClean="0"/>
              <a:t> is bounded by two linear functions.</a:t>
            </a:r>
            <a:endParaRPr lang="en-US" sz="2000" smtClean="0">
              <a:sym typeface="Symbol" pitchFamily="18" charset="2"/>
            </a:endParaRPr>
          </a:p>
        </p:txBody>
      </p:sp>
      <p:sp>
        <p:nvSpPr>
          <p:cNvPr id="4"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5" name="Straight Connector 4"/>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7"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8" name="Rectangle 7"/>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Growth Rate of Running Time</a:t>
            </a:r>
          </a:p>
        </p:txBody>
      </p:sp>
      <p:sp>
        <p:nvSpPr>
          <p:cNvPr id="28675" name="Rectangle 3"/>
          <p:cNvSpPr>
            <a:spLocks noGrp="1" noChangeArrowheads="1"/>
          </p:cNvSpPr>
          <p:nvPr>
            <p:ph type="body" idx="1"/>
          </p:nvPr>
        </p:nvSpPr>
        <p:spPr>
          <a:xfrm>
            <a:off x="838200" y="1905000"/>
            <a:ext cx="7620000" cy="4419600"/>
          </a:xfrm>
        </p:spPr>
        <p:txBody>
          <a:bodyPr/>
          <a:lstStyle/>
          <a:p>
            <a:pPr eaLnBrk="1" hangingPunct="1"/>
            <a:r>
              <a:rPr lang="en-US" smtClean="0"/>
              <a:t>Changing computer hardware / software</a:t>
            </a:r>
          </a:p>
          <a:p>
            <a:pPr lvl="1" eaLnBrk="1" hangingPunct="1"/>
            <a:r>
              <a:rPr lang="en-US" smtClean="0"/>
              <a:t>Affects </a:t>
            </a:r>
            <a:r>
              <a:rPr lang="en-US" b="1" i="1" smtClean="0">
                <a:latin typeface="Times New Roman" pitchFamily="18" charset="0"/>
                <a:sym typeface="Symbol" pitchFamily="18" charset="2"/>
              </a:rPr>
              <a:t>T</a:t>
            </a:r>
            <a:r>
              <a:rPr lang="en-US" smtClean="0">
                <a:latin typeface="Times New Roman" pitchFamily="18" charset="0"/>
                <a:sym typeface="Symbol" pitchFamily="18" charset="2"/>
              </a:rPr>
              <a:t>(</a:t>
            </a:r>
            <a:r>
              <a:rPr lang="en-US" b="1" i="1" smtClean="0">
                <a:latin typeface="Times New Roman" pitchFamily="18" charset="0"/>
                <a:sym typeface="Symbol" pitchFamily="18" charset="2"/>
              </a:rPr>
              <a:t>n</a:t>
            </a:r>
            <a:r>
              <a:rPr lang="en-US" smtClean="0">
                <a:latin typeface="Times New Roman" pitchFamily="18" charset="0"/>
                <a:sym typeface="Symbol" pitchFamily="18" charset="2"/>
              </a:rPr>
              <a:t>)</a:t>
            </a:r>
            <a:r>
              <a:rPr lang="en-US" smtClean="0"/>
              <a:t> by a constant factor</a:t>
            </a:r>
          </a:p>
          <a:p>
            <a:pPr lvl="1" eaLnBrk="1" hangingPunct="1"/>
            <a:r>
              <a:rPr lang="en-US" smtClean="0"/>
              <a:t>Does not alter the growth rate of </a:t>
            </a:r>
            <a:r>
              <a:rPr lang="en-US" b="1" i="1" smtClean="0">
                <a:latin typeface="Times New Roman" pitchFamily="18" charset="0"/>
                <a:sym typeface="Symbol" pitchFamily="18" charset="2"/>
              </a:rPr>
              <a:t>T</a:t>
            </a:r>
            <a:r>
              <a:rPr lang="en-US" smtClean="0">
                <a:latin typeface="Times New Roman" pitchFamily="18" charset="0"/>
                <a:sym typeface="Symbol" pitchFamily="18" charset="2"/>
              </a:rPr>
              <a:t>(</a:t>
            </a:r>
            <a:r>
              <a:rPr lang="en-US" b="1" i="1" smtClean="0">
                <a:latin typeface="Times New Roman" pitchFamily="18" charset="0"/>
                <a:sym typeface="Symbol" pitchFamily="18" charset="2"/>
              </a:rPr>
              <a:t>n</a:t>
            </a:r>
            <a:r>
              <a:rPr lang="en-US" smtClean="0">
                <a:latin typeface="Times New Roman" pitchFamily="18" charset="0"/>
                <a:sym typeface="Symbol" pitchFamily="18" charset="2"/>
              </a:rPr>
              <a:t>)</a:t>
            </a:r>
          </a:p>
          <a:p>
            <a:pPr lvl="1" eaLnBrk="1" hangingPunct="1"/>
            <a:endParaRPr lang="en-US" sz="1000" smtClean="0"/>
          </a:p>
          <a:p>
            <a:pPr eaLnBrk="1" hangingPunct="1"/>
            <a:r>
              <a:rPr lang="en-US" smtClean="0"/>
              <a:t>The linear growth rate of the running time </a:t>
            </a:r>
            <a:r>
              <a:rPr lang="en-US" b="1" i="1" smtClean="0">
                <a:latin typeface="Times New Roman" pitchFamily="18" charset="0"/>
                <a:sym typeface="Symbol" pitchFamily="18" charset="2"/>
              </a:rPr>
              <a:t>T</a:t>
            </a:r>
            <a:r>
              <a:rPr lang="en-US" smtClean="0">
                <a:latin typeface="Times New Roman" pitchFamily="18" charset="0"/>
                <a:sym typeface="Symbol" pitchFamily="18" charset="2"/>
              </a:rPr>
              <a:t>(</a:t>
            </a:r>
            <a:r>
              <a:rPr lang="en-US" b="1" i="1" smtClean="0">
                <a:latin typeface="Times New Roman" pitchFamily="18" charset="0"/>
                <a:sym typeface="Symbol" pitchFamily="18" charset="2"/>
              </a:rPr>
              <a:t>n</a:t>
            </a:r>
            <a:r>
              <a:rPr lang="en-US" smtClean="0">
                <a:latin typeface="Times New Roman" pitchFamily="18" charset="0"/>
                <a:sym typeface="Symbol" pitchFamily="18" charset="2"/>
              </a:rPr>
              <a:t>)</a:t>
            </a:r>
            <a:r>
              <a:rPr lang="en-US" smtClean="0"/>
              <a:t> is an intrinsic property of algorithm </a:t>
            </a:r>
            <a:r>
              <a:rPr lang="en-US" b="1" i="1" smtClean="0">
                <a:latin typeface="Times New Roman" pitchFamily="18" charset="0"/>
              </a:rPr>
              <a:t>arrayMax</a:t>
            </a:r>
            <a:endParaRPr lang="en-US" smtClean="0"/>
          </a:p>
        </p:txBody>
      </p:sp>
      <p:sp>
        <p:nvSpPr>
          <p:cNvPr id="4"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5" name="Straight Connector 4"/>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flipV="1">
            <a:off x="0" y="648391"/>
            <a:ext cx="9144000" cy="1"/>
          </a:xfrm>
          <a:prstGeom prst="line">
            <a:avLst/>
          </a:prstGeom>
        </p:spPr>
        <p:style>
          <a:lnRef idx="2">
            <a:schemeClr val="dk1"/>
          </a:lnRef>
          <a:fillRef idx="0">
            <a:schemeClr val="dk1"/>
          </a:fillRef>
          <a:effectRef idx="1">
            <a:schemeClr val="dk1"/>
          </a:effectRef>
          <a:fontRef idx="minor">
            <a:schemeClr val="tx1"/>
          </a:fontRef>
        </p:style>
      </p:cxnSp>
      <p:sp>
        <p:nvSpPr>
          <p:cNvPr id="7"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8" name="Rectangle 7"/>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dirty="0" smtClean="0"/>
              <a:t>Growth Rates</a:t>
            </a:r>
          </a:p>
        </p:txBody>
      </p:sp>
      <p:sp>
        <p:nvSpPr>
          <p:cNvPr id="3076" name="Rectangle 3"/>
          <p:cNvSpPr>
            <a:spLocks noGrp="1" noChangeArrowheads="1"/>
          </p:cNvSpPr>
          <p:nvPr>
            <p:ph type="body" sz="half" idx="1"/>
          </p:nvPr>
        </p:nvSpPr>
        <p:spPr>
          <a:xfrm>
            <a:off x="533400" y="2057400"/>
            <a:ext cx="3468688" cy="3886200"/>
          </a:xfrm>
        </p:spPr>
        <p:txBody>
          <a:bodyPr/>
          <a:lstStyle/>
          <a:p>
            <a:pPr eaLnBrk="1" hangingPunct="1"/>
            <a:r>
              <a:rPr lang="en-US" sz="2000" smtClean="0"/>
              <a:t>Growth rates of functions:</a:t>
            </a:r>
          </a:p>
          <a:p>
            <a:pPr lvl="1" eaLnBrk="1" hangingPunct="1"/>
            <a:r>
              <a:rPr lang="en-US" sz="1800" smtClean="0"/>
              <a:t>Linear </a:t>
            </a:r>
            <a:r>
              <a:rPr lang="en-US" sz="1800" smtClean="0">
                <a:sym typeface="Symbol" pitchFamily="18" charset="2"/>
              </a:rPr>
              <a:t> </a:t>
            </a:r>
            <a:r>
              <a:rPr lang="en-US" sz="1800" b="1" i="1" smtClean="0">
                <a:latin typeface="Times New Roman" pitchFamily="18" charset="0"/>
                <a:sym typeface="Symbol" pitchFamily="18" charset="2"/>
              </a:rPr>
              <a:t>n</a:t>
            </a:r>
          </a:p>
          <a:p>
            <a:pPr lvl="1" eaLnBrk="1" hangingPunct="1"/>
            <a:r>
              <a:rPr lang="en-US" sz="1800" smtClean="0"/>
              <a:t>Quadratic </a:t>
            </a:r>
            <a:r>
              <a:rPr lang="en-US" sz="1800" smtClean="0">
                <a:sym typeface="Symbol" pitchFamily="18" charset="2"/>
              </a:rPr>
              <a:t> </a:t>
            </a:r>
            <a:r>
              <a:rPr lang="en-US" sz="1800" b="1" i="1" smtClean="0">
                <a:latin typeface="Times New Roman" pitchFamily="18" charset="0"/>
                <a:sym typeface="Symbol" pitchFamily="18" charset="2"/>
              </a:rPr>
              <a:t>n</a:t>
            </a:r>
            <a:r>
              <a:rPr lang="en-US" sz="1800" baseline="30000" smtClean="0">
                <a:latin typeface="Times New Roman" pitchFamily="18" charset="0"/>
                <a:sym typeface="Symbol" pitchFamily="18" charset="2"/>
              </a:rPr>
              <a:t>2</a:t>
            </a:r>
          </a:p>
          <a:p>
            <a:pPr lvl="1" eaLnBrk="1" hangingPunct="1"/>
            <a:r>
              <a:rPr lang="en-US" sz="1800" smtClean="0"/>
              <a:t>Cubic </a:t>
            </a:r>
            <a:r>
              <a:rPr lang="en-US" sz="1800" smtClean="0">
                <a:sym typeface="Symbol" pitchFamily="18" charset="2"/>
              </a:rPr>
              <a:t> </a:t>
            </a:r>
            <a:r>
              <a:rPr lang="en-US" sz="1800" b="1" i="1" smtClean="0">
                <a:latin typeface="Times New Roman" pitchFamily="18" charset="0"/>
                <a:sym typeface="Symbol" pitchFamily="18" charset="2"/>
              </a:rPr>
              <a:t>n</a:t>
            </a:r>
            <a:r>
              <a:rPr lang="en-US" sz="1800" baseline="30000" smtClean="0">
                <a:latin typeface="Times New Roman" pitchFamily="18" charset="0"/>
                <a:sym typeface="Symbol" pitchFamily="18" charset="2"/>
              </a:rPr>
              <a:t>3</a:t>
            </a:r>
          </a:p>
          <a:p>
            <a:pPr lvl="1" eaLnBrk="1" hangingPunct="1"/>
            <a:endParaRPr lang="en-US" sz="1800" b="1" baseline="30000" smtClean="0">
              <a:latin typeface="Times New Roman" pitchFamily="18" charset="0"/>
            </a:endParaRPr>
          </a:p>
          <a:p>
            <a:pPr eaLnBrk="1" hangingPunct="1"/>
            <a:r>
              <a:rPr lang="en-US" sz="2000" smtClean="0"/>
              <a:t>In a log-log chart, the slope of the line corresponds to the growth rate of the function</a:t>
            </a:r>
          </a:p>
          <a:p>
            <a:pPr eaLnBrk="1" hangingPunct="1"/>
            <a:endParaRPr lang="en-US" sz="2000" smtClean="0"/>
          </a:p>
        </p:txBody>
      </p:sp>
      <p:graphicFrame>
        <p:nvGraphicFramePr>
          <p:cNvPr id="3074" name="Object 4"/>
          <p:cNvGraphicFramePr>
            <a:graphicFrameLocks noChangeAspect="1"/>
          </p:cNvGraphicFramePr>
          <p:nvPr/>
        </p:nvGraphicFramePr>
        <p:xfrm>
          <a:off x="3810000" y="1905000"/>
          <a:ext cx="5334000" cy="3917950"/>
        </p:xfrm>
        <a:graphic>
          <a:graphicData uri="http://schemas.openxmlformats.org/presentationml/2006/ole">
            <mc:AlternateContent xmlns:mc="http://schemas.openxmlformats.org/markup-compatibility/2006">
              <mc:Choice xmlns:v="urn:schemas-microsoft-com:vml" Requires="v">
                <p:oleObj spid="_x0000_s3077" name="Chart" r:id="rId4" imgW="8848662" imgH="7143792" progId="Excel.Chart.8">
                  <p:embed followColorScheme="full"/>
                </p:oleObj>
              </mc:Choice>
              <mc:Fallback>
                <p:oleObj name="Chart" r:id="rId4" imgW="8848662" imgH="7143792" progId="Excel.Chart.8">
                  <p:embed followColorScheme="full"/>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1905000"/>
                        <a:ext cx="5334000" cy="3917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6" name="Straight Connector 5"/>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8"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9" name="Rectangle 8"/>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400050"/>
            <a:ext cx="8229600" cy="1143000"/>
          </a:xfrm>
        </p:spPr>
        <p:txBody>
          <a:bodyPr/>
          <a:lstStyle/>
          <a:p>
            <a:pPr eaLnBrk="1" hangingPunct="1"/>
            <a:r>
              <a:rPr lang="en-US" dirty="0" smtClean="0"/>
              <a:t>Constant Factors</a:t>
            </a:r>
          </a:p>
        </p:txBody>
      </p:sp>
      <p:sp>
        <p:nvSpPr>
          <p:cNvPr id="4100" name="Rectangle 3"/>
          <p:cNvSpPr>
            <a:spLocks noGrp="1" noChangeArrowheads="1"/>
          </p:cNvSpPr>
          <p:nvPr>
            <p:ph type="body" idx="1"/>
          </p:nvPr>
        </p:nvSpPr>
        <p:spPr>
          <a:xfrm>
            <a:off x="533400" y="1905000"/>
            <a:ext cx="3276600" cy="4114800"/>
          </a:xfrm>
        </p:spPr>
        <p:txBody>
          <a:bodyPr/>
          <a:lstStyle/>
          <a:p>
            <a:pPr eaLnBrk="1" hangingPunct="1"/>
            <a:r>
              <a:rPr lang="en-US" sz="2000" smtClean="0"/>
              <a:t>The growth rate is not affected by</a:t>
            </a:r>
          </a:p>
          <a:p>
            <a:pPr lvl="1" eaLnBrk="1" hangingPunct="1"/>
            <a:r>
              <a:rPr lang="en-US" sz="1800" smtClean="0"/>
              <a:t>constant factors or </a:t>
            </a:r>
          </a:p>
          <a:p>
            <a:pPr lvl="1" eaLnBrk="1" hangingPunct="1"/>
            <a:r>
              <a:rPr lang="en-US" sz="1800" smtClean="0"/>
              <a:t>lower-order terms</a:t>
            </a:r>
          </a:p>
          <a:p>
            <a:pPr lvl="1" eaLnBrk="1" hangingPunct="1"/>
            <a:endParaRPr lang="en-US" sz="1800" smtClean="0"/>
          </a:p>
          <a:p>
            <a:pPr eaLnBrk="1" hangingPunct="1"/>
            <a:r>
              <a:rPr lang="en-US" sz="2000" smtClean="0"/>
              <a:t>Examples</a:t>
            </a:r>
          </a:p>
          <a:p>
            <a:pPr lvl="1" eaLnBrk="1" hangingPunct="1"/>
            <a:r>
              <a:rPr lang="en-US" sz="1800" smtClean="0">
                <a:latin typeface="Times New Roman" pitchFamily="18" charset="0"/>
                <a:sym typeface="Symbol" pitchFamily="18" charset="2"/>
              </a:rPr>
              <a:t>10</a:t>
            </a:r>
            <a:r>
              <a:rPr lang="en-US" sz="1800" baseline="30000" smtClean="0">
                <a:latin typeface="Times New Roman" pitchFamily="18" charset="0"/>
                <a:sym typeface="Symbol" pitchFamily="18" charset="2"/>
              </a:rPr>
              <a:t>2</a:t>
            </a:r>
            <a:r>
              <a:rPr lang="en-US" sz="1800" b="1" i="1" smtClean="0">
                <a:latin typeface="Times New Roman" pitchFamily="18" charset="0"/>
                <a:sym typeface="Symbol" pitchFamily="18" charset="2"/>
              </a:rPr>
              <a:t>n</a:t>
            </a:r>
            <a:r>
              <a:rPr lang="en-US" sz="1800" b="1" smtClean="0">
                <a:latin typeface="Times New Roman" pitchFamily="18" charset="0"/>
                <a:sym typeface="Symbol" pitchFamily="18" charset="2"/>
              </a:rPr>
              <a:t> </a:t>
            </a:r>
            <a:r>
              <a:rPr lang="en-US" sz="1800" b="1" smtClean="0">
                <a:latin typeface="Symbol" pitchFamily="18" charset="2"/>
                <a:sym typeface="Symbol" pitchFamily="18" charset="2"/>
              </a:rPr>
              <a:t>+</a:t>
            </a:r>
            <a:r>
              <a:rPr lang="en-US" sz="1800" b="1" smtClean="0">
                <a:latin typeface="Times New Roman" pitchFamily="18" charset="0"/>
                <a:sym typeface="Symbol" pitchFamily="18" charset="2"/>
              </a:rPr>
              <a:t> </a:t>
            </a:r>
            <a:r>
              <a:rPr lang="en-US" sz="1800" smtClean="0">
                <a:latin typeface="Times New Roman" pitchFamily="18" charset="0"/>
                <a:sym typeface="Symbol" pitchFamily="18" charset="2"/>
              </a:rPr>
              <a:t>10</a:t>
            </a:r>
            <a:r>
              <a:rPr lang="en-US" sz="1800" baseline="30000" smtClean="0">
                <a:latin typeface="Times New Roman" pitchFamily="18" charset="0"/>
                <a:sym typeface="Symbol" pitchFamily="18" charset="2"/>
              </a:rPr>
              <a:t>5</a:t>
            </a:r>
            <a:r>
              <a:rPr lang="en-US" sz="1800" smtClean="0">
                <a:latin typeface="Times New Roman" pitchFamily="18" charset="0"/>
                <a:sym typeface="Symbol" pitchFamily="18" charset="2"/>
              </a:rPr>
              <a:t> </a:t>
            </a:r>
            <a:r>
              <a:rPr lang="en-US" sz="1800" smtClean="0"/>
              <a:t>is a linear function</a:t>
            </a:r>
          </a:p>
          <a:p>
            <a:pPr lvl="1" eaLnBrk="1" hangingPunct="1"/>
            <a:r>
              <a:rPr lang="en-US" sz="1800" smtClean="0">
                <a:latin typeface="Times New Roman" pitchFamily="18" charset="0"/>
                <a:sym typeface="Symbol" pitchFamily="18" charset="2"/>
              </a:rPr>
              <a:t>10</a:t>
            </a:r>
            <a:r>
              <a:rPr lang="en-US" sz="1800" baseline="30000" smtClean="0">
                <a:latin typeface="Times New Roman" pitchFamily="18" charset="0"/>
                <a:sym typeface="Symbol" pitchFamily="18" charset="2"/>
              </a:rPr>
              <a:t>5</a:t>
            </a:r>
            <a:r>
              <a:rPr lang="en-US" sz="1800" b="1" i="1" smtClean="0">
                <a:latin typeface="Times New Roman" pitchFamily="18" charset="0"/>
                <a:sym typeface="Symbol" pitchFamily="18" charset="2"/>
              </a:rPr>
              <a:t>n</a:t>
            </a:r>
            <a:r>
              <a:rPr lang="en-US" sz="1800" baseline="30000" smtClean="0">
                <a:latin typeface="Times New Roman" pitchFamily="18" charset="0"/>
                <a:sym typeface="Symbol" pitchFamily="18" charset="2"/>
              </a:rPr>
              <a:t>2</a:t>
            </a:r>
            <a:r>
              <a:rPr lang="en-US" sz="1800" smtClean="0">
                <a:latin typeface="Times New Roman" pitchFamily="18" charset="0"/>
                <a:sym typeface="Symbol" pitchFamily="18" charset="2"/>
              </a:rPr>
              <a:t> </a:t>
            </a:r>
            <a:r>
              <a:rPr lang="en-US" sz="1800" b="1" smtClean="0">
                <a:latin typeface="Symbol" pitchFamily="18" charset="2"/>
                <a:sym typeface="Symbol" pitchFamily="18" charset="2"/>
              </a:rPr>
              <a:t>+</a:t>
            </a:r>
            <a:r>
              <a:rPr lang="en-US" sz="1800" smtClean="0">
                <a:latin typeface="Times New Roman" pitchFamily="18" charset="0"/>
                <a:sym typeface="Symbol" pitchFamily="18" charset="2"/>
              </a:rPr>
              <a:t> 10</a:t>
            </a:r>
            <a:r>
              <a:rPr lang="en-US" sz="1800" baseline="30000" smtClean="0">
                <a:latin typeface="Times New Roman" pitchFamily="18" charset="0"/>
                <a:sym typeface="Symbol" pitchFamily="18" charset="2"/>
              </a:rPr>
              <a:t>8</a:t>
            </a:r>
            <a:r>
              <a:rPr lang="en-US" sz="1800" b="1" i="1" smtClean="0">
                <a:latin typeface="Times New Roman" pitchFamily="18" charset="0"/>
                <a:sym typeface="Symbol" pitchFamily="18" charset="2"/>
              </a:rPr>
              <a:t>n</a:t>
            </a:r>
            <a:r>
              <a:rPr lang="en-US" sz="1800" smtClean="0">
                <a:latin typeface="Times New Roman" pitchFamily="18" charset="0"/>
                <a:sym typeface="Symbol" pitchFamily="18" charset="2"/>
              </a:rPr>
              <a:t> </a:t>
            </a:r>
            <a:r>
              <a:rPr lang="en-US" sz="1800" smtClean="0"/>
              <a:t>is a quadratic function</a:t>
            </a:r>
          </a:p>
          <a:p>
            <a:pPr eaLnBrk="1" hangingPunct="1"/>
            <a:endParaRPr lang="en-US" sz="2000" smtClean="0"/>
          </a:p>
        </p:txBody>
      </p:sp>
      <p:graphicFrame>
        <p:nvGraphicFramePr>
          <p:cNvPr id="4098" name="Object 4"/>
          <p:cNvGraphicFramePr>
            <a:graphicFrameLocks noChangeAspect="1"/>
          </p:cNvGraphicFramePr>
          <p:nvPr/>
        </p:nvGraphicFramePr>
        <p:xfrm>
          <a:off x="3505200" y="1543050"/>
          <a:ext cx="5267325" cy="4295775"/>
        </p:xfrm>
        <a:graphic>
          <a:graphicData uri="http://schemas.openxmlformats.org/presentationml/2006/ole">
            <mc:AlternateContent xmlns:mc="http://schemas.openxmlformats.org/markup-compatibility/2006">
              <mc:Choice xmlns:v="urn:schemas-microsoft-com:vml" Requires="v">
                <p:oleObj spid="_x0000_s4101" name="Chart" r:id="rId4" imgW="7801021" imgH="6495952" progId="Excel.Chart.8">
                  <p:embed followColorScheme="full"/>
                </p:oleObj>
              </mc:Choice>
              <mc:Fallback>
                <p:oleObj name="Chart" r:id="rId4" imgW="7801021" imgH="6495952" progId="Excel.Chart.8">
                  <p:embed followColorScheme="full"/>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1543050"/>
                        <a:ext cx="5267325" cy="429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6" name="Straight Connector 5"/>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8"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9" name="Rectangle 8"/>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457200" y="457200"/>
            <a:ext cx="8229600" cy="1143000"/>
          </a:xfrm>
        </p:spPr>
        <p:txBody>
          <a:bodyPr/>
          <a:lstStyle/>
          <a:p>
            <a:pPr eaLnBrk="1" hangingPunct="1"/>
            <a:r>
              <a:rPr lang="en-US" dirty="0" smtClean="0"/>
              <a:t>Asymptotic Notation</a:t>
            </a:r>
          </a:p>
        </p:txBody>
      </p:sp>
      <p:sp>
        <p:nvSpPr>
          <p:cNvPr id="29699" name="Rectangle 1027"/>
          <p:cNvSpPr>
            <a:spLocks noGrp="1" noChangeArrowheads="1"/>
          </p:cNvSpPr>
          <p:nvPr>
            <p:ph type="body" idx="1"/>
          </p:nvPr>
        </p:nvSpPr>
        <p:spPr/>
        <p:txBody>
          <a:bodyPr/>
          <a:lstStyle/>
          <a:p>
            <a:pPr eaLnBrk="1" hangingPunct="1"/>
            <a:r>
              <a:rPr lang="en-US" smtClean="0"/>
              <a:t>Need to abstract further</a:t>
            </a:r>
          </a:p>
          <a:p>
            <a:pPr eaLnBrk="1" hangingPunct="1"/>
            <a:r>
              <a:rPr lang="en-US" smtClean="0"/>
              <a:t>Give an “idea” of how the algorithm performs</a:t>
            </a:r>
          </a:p>
          <a:p>
            <a:pPr eaLnBrk="1" hangingPunct="1"/>
            <a:r>
              <a:rPr lang="en-US" smtClean="0"/>
              <a:t>n steps vs. n+5 steps</a:t>
            </a:r>
          </a:p>
          <a:p>
            <a:pPr eaLnBrk="1" hangingPunct="1"/>
            <a:r>
              <a:rPr lang="en-US" smtClean="0"/>
              <a:t>n steps vs. n</a:t>
            </a:r>
            <a:r>
              <a:rPr lang="en-US" baseline="30000" smtClean="0"/>
              <a:t>2 </a:t>
            </a:r>
            <a:r>
              <a:rPr lang="en-US" smtClean="0"/>
              <a:t>steps </a:t>
            </a:r>
          </a:p>
          <a:p>
            <a:pPr eaLnBrk="1" hangingPunct="1"/>
            <a:endParaRPr lang="en-US" smtClean="0"/>
          </a:p>
        </p:txBody>
      </p:sp>
      <p:sp>
        <p:nvSpPr>
          <p:cNvPr id="4"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5" name="Straight Connector 4"/>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7"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8" name="Rectangle 7"/>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457200"/>
            <a:ext cx="8229600" cy="1143000"/>
          </a:xfrm>
        </p:spPr>
        <p:txBody>
          <a:bodyPr/>
          <a:lstStyle/>
          <a:p>
            <a:pPr eaLnBrk="1" hangingPunct="1"/>
            <a:r>
              <a:rPr lang="en-US" dirty="0" smtClean="0"/>
              <a:t>Problem</a:t>
            </a:r>
          </a:p>
        </p:txBody>
      </p:sp>
      <p:sp>
        <p:nvSpPr>
          <p:cNvPr id="30723" name="Rectangle 3"/>
          <p:cNvSpPr>
            <a:spLocks noGrp="1" noChangeArrowheads="1"/>
          </p:cNvSpPr>
          <p:nvPr>
            <p:ph type="body" idx="1"/>
          </p:nvPr>
        </p:nvSpPr>
        <p:spPr/>
        <p:txBody>
          <a:bodyPr/>
          <a:lstStyle/>
          <a:p>
            <a:pPr eaLnBrk="1" hangingPunct="1"/>
            <a:r>
              <a:rPr lang="en-US" smtClean="0"/>
              <a:t>Fibonacci numbers</a:t>
            </a:r>
          </a:p>
          <a:p>
            <a:pPr lvl="1" eaLnBrk="1" hangingPunct="1"/>
            <a:r>
              <a:rPr lang="en-US" smtClean="0"/>
              <a:t>F[0] = 0</a:t>
            </a:r>
          </a:p>
          <a:p>
            <a:pPr lvl="1" eaLnBrk="1" hangingPunct="1"/>
            <a:r>
              <a:rPr lang="en-US" smtClean="0"/>
              <a:t>F[1] = 1</a:t>
            </a:r>
          </a:p>
          <a:p>
            <a:pPr lvl="1" eaLnBrk="1" hangingPunct="1"/>
            <a:r>
              <a:rPr lang="en-US" smtClean="0"/>
              <a:t>F[i] = F[i-1] + F[i-2] for i </a:t>
            </a:r>
            <a:r>
              <a:rPr lang="en-US" smtClean="0">
                <a:sym typeface="Symbol" pitchFamily="18" charset="2"/>
              </a:rPr>
              <a:t> 2</a:t>
            </a:r>
          </a:p>
          <a:p>
            <a:pPr eaLnBrk="1" hangingPunct="1"/>
            <a:r>
              <a:rPr lang="en-US" smtClean="0"/>
              <a:t>Pseudo-code</a:t>
            </a:r>
          </a:p>
          <a:p>
            <a:pPr eaLnBrk="1" hangingPunct="1"/>
            <a:r>
              <a:rPr lang="en-US" smtClean="0"/>
              <a:t>Number of operations</a:t>
            </a:r>
          </a:p>
          <a:p>
            <a:pPr eaLnBrk="1" hangingPunct="1"/>
            <a:endParaRPr lang="en-US" smtClean="0"/>
          </a:p>
        </p:txBody>
      </p:sp>
      <p:sp>
        <p:nvSpPr>
          <p:cNvPr id="4"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5" name="Straight Connector 4"/>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7"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8" name="Rectangle 7"/>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13905" y="1428220"/>
            <a:ext cx="5836298" cy="518485"/>
          </a:xfrm>
        </p:spPr>
        <p:txBody>
          <a:bodyPr>
            <a:normAutofit fontScale="90000"/>
          </a:bodyPr>
          <a:lstStyle/>
          <a:p>
            <a:r>
              <a:rPr lang="en-US" dirty="0" smtClean="0"/>
              <a:t>Asymptotic Complexity</a:t>
            </a:r>
          </a:p>
        </p:txBody>
      </p:sp>
      <p:sp>
        <p:nvSpPr>
          <p:cNvPr id="14339" name="Rectangle 3"/>
          <p:cNvSpPr>
            <a:spLocks noGrp="1" noChangeArrowheads="1"/>
          </p:cNvSpPr>
          <p:nvPr>
            <p:ph type="body" idx="1"/>
          </p:nvPr>
        </p:nvSpPr>
        <p:spPr>
          <a:xfrm>
            <a:off x="457200" y="2493818"/>
            <a:ext cx="8229600" cy="3632345"/>
          </a:xfrm>
        </p:spPr>
        <p:txBody>
          <a:bodyPr/>
          <a:lstStyle/>
          <a:p>
            <a:r>
              <a:rPr lang="en-US" sz="1800" dirty="0" smtClean="0"/>
              <a:t>comparison independent of actual data and machine used</a:t>
            </a:r>
          </a:p>
          <a:p>
            <a:r>
              <a:rPr lang="en-US" sz="1800" dirty="0" smtClean="0"/>
              <a:t>problem size</a:t>
            </a:r>
          </a:p>
          <a:p>
            <a:r>
              <a:rPr lang="en-US" sz="1800" dirty="0" smtClean="0"/>
              <a:t>significant step</a:t>
            </a:r>
          </a:p>
          <a:p>
            <a:r>
              <a:rPr lang="en-US" sz="1800" dirty="0" smtClean="0"/>
              <a:t>time complexity in terms of problem size</a:t>
            </a:r>
          </a:p>
          <a:p>
            <a:pPr lvl="1"/>
            <a:r>
              <a:rPr lang="en-US" sz="1800" dirty="0" smtClean="0"/>
              <a:t>e.g. </a:t>
            </a:r>
            <a:r>
              <a:rPr lang="en-US" sz="1800" dirty="0" smtClean="0">
                <a:latin typeface="Courier New" pitchFamily="49" charset="0"/>
              </a:rPr>
              <a:t>g(n) = n</a:t>
            </a:r>
            <a:r>
              <a:rPr lang="en-US" sz="1800" baseline="30000" dirty="0" smtClean="0">
                <a:latin typeface="Courier New" pitchFamily="49" charset="0"/>
              </a:rPr>
              <a:t>2</a:t>
            </a:r>
            <a:r>
              <a:rPr lang="en-US" sz="1800" dirty="0" smtClean="0">
                <a:latin typeface="Courier New" pitchFamily="49" charset="0"/>
              </a:rPr>
              <a:t>/2 + 5n/2 - 3</a:t>
            </a:r>
            <a:endParaRPr lang="en-US" sz="1800" dirty="0" smtClean="0"/>
          </a:p>
          <a:p>
            <a:r>
              <a:rPr lang="en-US" sz="1800" dirty="0" smtClean="0"/>
              <a:t>compare functions</a:t>
            </a:r>
          </a:p>
          <a:p>
            <a:pPr lvl="1"/>
            <a:r>
              <a:rPr lang="en-US" sz="1800" dirty="0" smtClean="0"/>
              <a:t>approximation of </a:t>
            </a:r>
            <a:r>
              <a:rPr lang="en-US" sz="1800" dirty="0" smtClean="0">
                <a:latin typeface="Courier New" pitchFamily="49" charset="0"/>
              </a:rPr>
              <a:t>g(n)</a:t>
            </a:r>
          </a:p>
          <a:p>
            <a:pPr lvl="2"/>
            <a:r>
              <a:rPr lang="en-US" sz="1800" dirty="0" smtClean="0"/>
              <a:t>asymptotic complexity</a:t>
            </a:r>
          </a:p>
          <a:p>
            <a:r>
              <a:rPr lang="en-US" sz="1800" dirty="0" smtClean="0"/>
              <a:t>dominant term</a:t>
            </a:r>
          </a:p>
        </p:txBody>
      </p:sp>
      <p:sp>
        <p:nvSpPr>
          <p:cNvPr id="5"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6" name="Straight Connector 5"/>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8"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9" name="Rectangle 8"/>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964880" y="803175"/>
            <a:ext cx="2583275" cy="518485"/>
          </a:xfrm>
        </p:spPr>
        <p:txBody>
          <a:bodyPr>
            <a:normAutofit fontScale="90000"/>
          </a:bodyPr>
          <a:lstStyle/>
          <a:p>
            <a:r>
              <a:rPr lang="en-US" dirty="0" smtClean="0"/>
              <a:t>Methods</a:t>
            </a:r>
          </a:p>
        </p:txBody>
      </p:sp>
      <p:sp>
        <p:nvSpPr>
          <p:cNvPr id="15363" name="Rectangle 3"/>
          <p:cNvSpPr>
            <a:spLocks noGrp="1" noChangeArrowheads="1"/>
          </p:cNvSpPr>
          <p:nvPr>
            <p:ph type="body" idx="1"/>
          </p:nvPr>
        </p:nvSpPr>
        <p:spPr>
          <a:xfrm>
            <a:off x="985619" y="1828080"/>
            <a:ext cx="7172762" cy="4122434"/>
          </a:xfrm>
        </p:spPr>
        <p:txBody>
          <a:bodyPr>
            <a:normAutofit fontScale="92500" lnSpcReduction="20000"/>
          </a:bodyPr>
          <a:lstStyle/>
          <a:p>
            <a:r>
              <a:rPr lang="en-US" sz="1800" dirty="0" smtClean="0"/>
              <a:t>big-</a:t>
            </a:r>
            <a:r>
              <a:rPr lang="en-US" sz="1800" dirty="0" smtClean="0">
                <a:latin typeface="Courier New" pitchFamily="49" charset="0"/>
              </a:rPr>
              <a:t>O</a:t>
            </a:r>
            <a:r>
              <a:rPr lang="en-US" sz="1800" dirty="0" smtClean="0"/>
              <a:t> notation</a:t>
            </a:r>
          </a:p>
          <a:p>
            <a:pPr lvl="1"/>
            <a:r>
              <a:rPr lang="en-US" sz="1800" dirty="0" smtClean="0"/>
              <a:t>order </a:t>
            </a:r>
            <a:r>
              <a:rPr lang="en-US" sz="1800" dirty="0" smtClean="0">
                <a:latin typeface="Courier New" pitchFamily="49" charset="0"/>
              </a:rPr>
              <a:t>O(…)</a:t>
            </a:r>
            <a:endParaRPr lang="en-US" sz="1800" dirty="0" smtClean="0"/>
          </a:p>
          <a:p>
            <a:pPr lvl="1"/>
            <a:r>
              <a:rPr lang="en-US" sz="1800" dirty="0" smtClean="0"/>
              <a:t>order of dominant term</a:t>
            </a:r>
          </a:p>
          <a:p>
            <a:pPr lvl="1"/>
            <a:r>
              <a:rPr lang="en-US" sz="1800" dirty="0" smtClean="0"/>
              <a:t>definition</a:t>
            </a:r>
          </a:p>
          <a:p>
            <a:pPr lvl="1"/>
            <a:r>
              <a:rPr lang="en-US" sz="1800" dirty="0" smtClean="0"/>
              <a:t>desire lowest order function</a:t>
            </a:r>
          </a:p>
          <a:p>
            <a:r>
              <a:rPr lang="en-US" sz="1800" dirty="0" smtClean="0"/>
              <a:t>big-</a:t>
            </a:r>
            <a:r>
              <a:rPr lang="en-US" sz="1800" dirty="0" smtClean="0">
                <a:cs typeface="Courier New" pitchFamily="49" charset="0"/>
              </a:rPr>
              <a:t>Ω notation</a:t>
            </a:r>
          </a:p>
          <a:p>
            <a:pPr lvl="1"/>
            <a:r>
              <a:rPr lang="en-US" sz="1800" dirty="0" smtClean="0"/>
              <a:t>definition</a:t>
            </a:r>
          </a:p>
          <a:p>
            <a:pPr lvl="1"/>
            <a:r>
              <a:rPr lang="en-US" sz="1800" dirty="0" smtClean="0"/>
              <a:t>if </a:t>
            </a:r>
            <a:r>
              <a:rPr lang="en-US" sz="1800" dirty="0" smtClean="0">
                <a:latin typeface="Courier New" pitchFamily="49" charset="0"/>
              </a:rPr>
              <a:t>g(n)</a:t>
            </a:r>
            <a:r>
              <a:rPr lang="en-US" sz="1800" dirty="0" smtClean="0"/>
              <a:t> is </a:t>
            </a:r>
            <a:r>
              <a:rPr lang="en-US" sz="1800" dirty="0" smtClean="0">
                <a:latin typeface="Courier New" pitchFamily="49" charset="0"/>
              </a:rPr>
              <a:t>O(f(n))</a:t>
            </a:r>
            <a:r>
              <a:rPr lang="en-US" sz="1800" dirty="0" smtClean="0"/>
              <a:t> then </a:t>
            </a:r>
            <a:r>
              <a:rPr lang="en-US" sz="1800" dirty="0" smtClean="0">
                <a:latin typeface="Courier New" pitchFamily="49" charset="0"/>
              </a:rPr>
              <a:t>f(n)</a:t>
            </a:r>
            <a:r>
              <a:rPr lang="en-US" sz="1800" dirty="0" smtClean="0"/>
              <a:t> is </a:t>
            </a:r>
            <a:r>
              <a:rPr lang="en-US" sz="1800" dirty="0" smtClean="0">
                <a:cs typeface="Courier New" pitchFamily="49" charset="0"/>
              </a:rPr>
              <a:t>Ω</a:t>
            </a:r>
            <a:r>
              <a:rPr lang="en-US" sz="1800" dirty="0" smtClean="0">
                <a:latin typeface="Courier New" pitchFamily="49" charset="0"/>
              </a:rPr>
              <a:t>(g(n))</a:t>
            </a:r>
          </a:p>
          <a:p>
            <a:r>
              <a:rPr lang="en-US" sz="1800" dirty="0" smtClean="0"/>
              <a:t>big-Θ notation</a:t>
            </a:r>
          </a:p>
          <a:p>
            <a:pPr lvl="1"/>
            <a:r>
              <a:rPr lang="en-US" sz="1800" dirty="0" smtClean="0"/>
              <a:t>definition</a:t>
            </a:r>
          </a:p>
          <a:p>
            <a:pPr lvl="1"/>
            <a:r>
              <a:rPr lang="en-US" sz="1800" dirty="0" smtClean="0"/>
              <a:t>if </a:t>
            </a:r>
            <a:r>
              <a:rPr lang="en-US" sz="1800" dirty="0" smtClean="0">
                <a:latin typeface="Courier New" pitchFamily="49" charset="0"/>
              </a:rPr>
              <a:t>g(n)</a:t>
            </a:r>
            <a:r>
              <a:rPr lang="en-US" sz="1800" dirty="0" smtClean="0"/>
              <a:t> is Θ</a:t>
            </a:r>
            <a:r>
              <a:rPr lang="en-US" sz="1800" dirty="0" smtClean="0">
                <a:latin typeface="Courier New" pitchFamily="49" charset="0"/>
              </a:rPr>
              <a:t>(f(n))</a:t>
            </a:r>
            <a:r>
              <a:rPr lang="en-US" sz="1800" dirty="0" smtClean="0"/>
              <a:t> then </a:t>
            </a:r>
            <a:r>
              <a:rPr lang="en-US" sz="1800" dirty="0" smtClean="0">
                <a:latin typeface="Courier New" pitchFamily="49" charset="0"/>
              </a:rPr>
              <a:t>g(n)</a:t>
            </a:r>
            <a:r>
              <a:rPr lang="en-US" sz="1800" dirty="0" smtClean="0"/>
              <a:t> is </a:t>
            </a:r>
            <a:r>
              <a:rPr lang="en-US" sz="1800" dirty="0" smtClean="0">
                <a:latin typeface="Courier New" pitchFamily="49" charset="0"/>
              </a:rPr>
              <a:t>O(f(n))</a:t>
            </a:r>
            <a:r>
              <a:rPr lang="en-US" sz="1800" dirty="0" smtClean="0"/>
              <a:t> and </a:t>
            </a:r>
            <a:r>
              <a:rPr lang="en-US" sz="1800" dirty="0" smtClean="0">
                <a:latin typeface="Courier New" pitchFamily="49" charset="0"/>
              </a:rPr>
              <a:t>g(n)</a:t>
            </a:r>
            <a:r>
              <a:rPr lang="en-US" sz="1800" dirty="0" smtClean="0"/>
              <a:t> is </a:t>
            </a:r>
            <a:r>
              <a:rPr lang="en-US" sz="1800" dirty="0" smtClean="0">
                <a:cs typeface="Courier New" pitchFamily="49" charset="0"/>
              </a:rPr>
              <a:t>Ω</a:t>
            </a:r>
            <a:r>
              <a:rPr lang="en-US" sz="1800" dirty="0" smtClean="0">
                <a:latin typeface="Courier New" pitchFamily="49" charset="0"/>
              </a:rPr>
              <a:t>(f(n))</a:t>
            </a:r>
          </a:p>
          <a:p>
            <a:r>
              <a:rPr lang="en-US" sz="1800" dirty="0" smtClean="0"/>
              <a:t>comparison</a:t>
            </a:r>
          </a:p>
          <a:p>
            <a:r>
              <a:rPr lang="en-US" sz="1800" dirty="0" smtClean="0"/>
              <a:t>complexity classes</a:t>
            </a:r>
          </a:p>
          <a:p>
            <a:pPr lvl="1"/>
            <a:r>
              <a:rPr lang="en-US" sz="1800" dirty="0" smtClean="0"/>
              <a:t>polynomial</a:t>
            </a:r>
          </a:p>
          <a:p>
            <a:pPr lvl="1"/>
            <a:r>
              <a:rPr lang="en-US" sz="1800" dirty="0" smtClean="0"/>
              <a:t>non-polynomial</a:t>
            </a:r>
          </a:p>
        </p:txBody>
      </p:sp>
      <p:sp>
        <p:nvSpPr>
          <p:cNvPr id="7"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8" name="Straight Connector 7"/>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10"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1" name="Rectangle 10"/>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46167" y="1205558"/>
            <a:ext cx="5521674" cy="518485"/>
          </a:xfrm>
        </p:spPr>
        <p:txBody>
          <a:bodyPr>
            <a:normAutofit fontScale="90000"/>
          </a:bodyPr>
          <a:lstStyle/>
          <a:p>
            <a:r>
              <a:rPr lang="en-US" dirty="0" smtClean="0"/>
              <a:t>Determining Complexity</a:t>
            </a:r>
          </a:p>
        </p:txBody>
      </p:sp>
      <p:sp>
        <p:nvSpPr>
          <p:cNvPr id="16387" name="Rectangle 3"/>
          <p:cNvSpPr>
            <a:spLocks noGrp="1" noChangeArrowheads="1"/>
          </p:cNvSpPr>
          <p:nvPr>
            <p:ph type="body" idx="1"/>
          </p:nvPr>
        </p:nvSpPr>
        <p:spPr>
          <a:xfrm>
            <a:off x="985619" y="2078182"/>
            <a:ext cx="7172762" cy="4122434"/>
          </a:xfrm>
        </p:spPr>
        <p:txBody>
          <a:bodyPr>
            <a:normAutofit fontScale="92500" lnSpcReduction="20000"/>
          </a:bodyPr>
          <a:lstStyle/>
          <a:p>
            <a:r>
              <a:rPr lang="en-US" sz="1800" dirty="0" smtClean="0"/>
              <a:t>informal analysis</a:t>
            </a:r>
          </a:p>
          <a:p>
            <a:pPr lvl="1"/>
            <a:r>
              <a:rPr lang="en-US" sz="1800" dirty="0" smtClean="0"/>
              <a:t>rough count of significant step</a:t>
            </a:r>
          </a:p>
          <a:p>
            <a:r>
              <a:rPr lang="en-US" sz="1800" dirty="0" smtClean="0"/>
              <a:t>constant time (</a:t>
            </a:r>
            <a:r>
              <a:rPr lang="en-US" sz="1800" dirty="0" smtClean="0">
                <a:latin typeface="Courier New" pitchFamily="49" charset="0"/>
              </a:rPr>
              <a:t>O(1)</a:t>
            </a:r>
            <a:r>
              <a:rPr lang="en-US" sz="1800" dirty="0" smtClean="0"/>
              <a:t>)</a:t>
            </a:r>
          </a:p>
          <a:p>
            <a:pPr lvl="1"/>
            <a:r>
              <a:rPr lang="en-US" sz="1800" dirty="0" smtClean="0"/>
              <a:t>number of times independent of n</a:t>
            </a:r>
          </a:p>
          <a:p>
            <a:pPr lvl="2"/>
            <a:r>
              <a:rPr lang="en-US" sz="1800" dirty="0" smtClean="0"/>
              <a:t>linear code</a:t>
            </a:r>
          </a:p>
          <a:p>
            <a:r>
              <a:rPr lang="en-US" sz="1800" dirty="0" smtClean="0"/>
              <a:t>loops</a:t>
            </a:r>
          </a:p>
          <a:p>
            <a:pPr lvl="1"/>
            <a:r>
              <a:rPr lang="en-US" sz="1800" dirty="0" smtClean="0"/>
              <a:t>if number of times is a factor of </a:t>
            </a:r>
            <a:r>
              <a:rPr lang="en-US" sz="1800" dirty="0" smtClean="0">
                <a:latin typeface="Courier New" pitchFamily="49" charset="0"/>
              </a:rPr>
              <a:t>n</a:t>
            </a:r>
            <a:endParaRPr lang="en-US" sz="1800" dirty="0" smtClean="0"/>
          </a:p>
          <a:p>
            <a:pPr lvl="2"/>
            <a:r>
              <a:rPr lang="en-US" sz="1800" dirty="0" smtClean="0"/>
              <a:t>order is the order of the factor</a:t>
            </a:r>
          </a:p>
          <a:p>
            <a:r>
              <a:rPr lang="en-US" sz="1800" dirty="0" smtClean="0"/>
              <a:t>nested code</a:t>
            </a:r>
          </a:p>
          <a:p>
            <a:pPr lvl="1"/>
            <a:r>
              <a:rPr lang="en-US" sz="1800" dirty="0" smtClean="0"/>
              <a:t>nesting rule</a:t>
            </a:r>
          </a:p>
          <a:p>
            <a:pPr lvl="2"/>
            <a:r>
              <a:rPr lang="en-US" sz="1800" dirty="0" smtClean="0"/>
              <a:t>sum of the orders</a:t>
            </a:r>
          </a:p>
          <a:p>
            <a:r>
              <a:rPr lang="en-US" sz="1800" dirty="0" smtClean="0"/>
              <a:t>sequential code</a:t>
            </a:r>
          </a:p>
          <a:p>
            <a:pPr lvl="1"/>
            <a:r>
              <a:rPr lang="en-US" sz="1800" dirty="0" smtClean="0"/>
              <a:t>sequence rule</a:t>
            </a:r>
          </a:p>
          <a:p>
            <a:pPr lvl="2"/>
            <a:r>
              <a:rPr lang="en-US" sz="1800" dirty="0" smtClean="0"/>
              <a:t>maximum of the orders</a:t>
            </a:r>
          </a:p>
          <a:p>
            <a:r>
              <a:rPr lang="en-US" sz="1800" dirty="0" smtClean="0"/>
              <a:t>examples</a:t>
            </a:r>
          </a:p>
        </p:txBody>
      </p:sp>
      <p:sp>
        <p:nvSpPr>
          <p:cNvPr id="9"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10" name="Straight Connector 9"/>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12"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3" name="Rectangle 12"/>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846138"/>
            <a:ext cx="8229600" cy="1143000"/>
          </a:xfrm>
        </p:spPr>
        <p:txBody>
          <a:bodyPr/>
          <a:lstStyle/>
          <a:p>
            <a:pPr eaLnBrk="1" hangingPunct="1"/>
            <a:r>
              <a:rPr lang="en-US" dirty="0" smtClean="0"/>
              <a:t>Computer Algorithms</a:t>
            </a:r>
          </a:p>
        </p:txBody>
      </p:sp>
      <p:sp>
        <p:nvSpPr>
          <p:cNvPr id="11267" name="Rectangle 3"/>
          <p:cNvSpPr>
            <a:spLocks noGrp="1" noChangeArrowheads="1"/>
          </p:cNvSpPr>
          <p:nvPr>
            <p:ph type="body" idx="1"/>
          </p:nvPr>
        </p:nvSpPr>
        <p:spPr>
          <a:xfrm>
            <a:off x="830263" y="2147888"/>
            <a:ext cx="7483475" cy="4114800"/>
          </a:xfrm>
        </p:spPr>
        <p:txBody>
          <a:bodyPr/>
          <a:lstStyle/>
          <a:p>
            <a:pPr marL="0" indent="0" eaLnBrk="1" hangingPunct="1">
              <a:lnSpc>
                <a:spcPct val="80000"/>
              </a:lnSpc>
              <a:buFontTx/>
              <a:buNone/>
            </a:pPr>
            <a:r>
              <a:rPr lang="en-US" sz="2400" smtClean="0"/>
              <a:t>An </a:t>
            </a:r>
            <a:r>
              <a:rPr lang="en-US" sz="2400" b="1" smtClean="0">
                <a:solidFill>
                  <a:srgbClr val="00CC00"/>
                </a:solidFill>
              </a:rPr>
              <a:t>algorithm</a:t>
            </a:r>
            <a:r>
              <a:rPr lang="en-US" sz="2400" smtClean="0"/>
              <a:t> is a procedure (a finite set of well-defined instructions) for accomplishing some tasks which,</a:t>
            </a:r>
          </a:p>
          <a:p>
            <a:pPr marL="0" indent="0" eaLnBrk="1" hangingPunct="1">
              <a:lnSpc>
                <a:spcPct val="80000"/>
              </a:lnSpc>
            </a:pPr>
            <a:r>
              <a:rPr lang="en-US" sz="2400" smtClean="0"/>
              <a:t> given an </a:t>
            </a:r>
            <a:r>
              <a:rPr lang="en-US" sz="2400" i="1" smtClean="0"/>
              <a:t>initial state</a:t>
            </a:r>
          </a:p>
          <a:p>
            <a:pPr marL="0" indent="0" eaLnBrk="1" hangingPunct="1">
              <a:lnSpc>
                <a:spcPct val="80000"/>
              </a:lnSpc>
            </a:pPr>
            <a:r>
              <a:rPr lang="en-US" sz="2400" smtClean="0"/>
              <a:t> terminate in a </a:t>
            </a:r>
            <a:r>
              <a:rPr lang="en-US" sz="2400" i="1" smtClean="0"/>
              <a:t>defined end-state</a:t>
            </a:r>
          </a:p>
          <a:p>
            <a:pPr marL="0" indent="0" eaLnBrk="1" hangingPunct="1">
              <a:lnSpc>
                <a:spcPct val="80000"/>
              </a:lnSpc>
            </a:pPr>
            <a:endParaRPr lang="en-US" sz="2400" smtClean="0"/>
          </a:p>
          <a:p>
            <a:pPr marL="0" indent="0" eaLnBrk="1" hangingPunct="1">
              <a:lnSpc>
                <a:spcPct val="80000"/>
              </a:lnSpc>
              <a:buFontTx/>
              <a:buNone/>
            </a:pPr>
            <a:r>
              <a:rPr lang="en-US" sz="2400" smtClean="0"/>
              <a:t>The </a:t>
            </a:r>
            <a:r>
              <a:rPr lang="en-US" sz="2400" b="1" smtClean="0"/>
              <a:t>computational complexity</a:t>
            </a:r>
            <a:r>
              <a:rPr lang="en-US" sz="2400" smtClean="0"/>
              <a:t> and </a:t>
            </a:r>
            <a:r>
              <a:rPr lang="en-US" sz="2400" b="1" smtClean="0"/>
              <a:t>efficient implementation</a:t>
            </a:r>
            <a:r>
              <a:rPr lang="en-US" sz="2400" smtClean="0"/>
              <a:t> of the algorithm are important in computing, and this depends on suitable data structures.</a:t>
            </a:r>
          </a:p>
        </p:txBody>
      </p:sp>
      <p:sp>
        <p:nvSpPr>
          <p:cNvPr id="4"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5" name="Straight Connector 4"/>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7"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8" name="Rectangle 7"/>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12916" y="1168977"/>
            <a:ext cx="4954016" cy="518485"/>
          </a:xfrm>
        </p:spPr>
        <p:txBody>
          <a:bodyPr>
            <a:normAutofit fontScale="90000"/>
          </a:bodyPr>
          <a:lstStyle/>
          <a:p>
            <a:r>
              <a:rPr lang="en-US" dirty="0" smtClean="0"/>
              <a:t>Timing Algorithms</a:t>
            </a:r>
          </a:p>
        </p:txBody>
      </p:sp>
      <p:sp>
        <p:nvSpPr>
          <p:cNvPr id="17411" name="Rectangle 3"/>
          <p:cNvSpPr>
            <a:spLocks noGrp="1" noChangeArrowheads="1"/>
          </p:cNvSpPr>
          <p:nvPr>
            <p:ph type="body" idx="1"/>
          </p:nvPr>
        </p:nvSpPr>
        <p:spPr>
          <a:xfrm>
            <a:off x="457200" y="2044931"/>
            <a:ext cx="8229600" cy="4525963"/>
          </a:xfrm>
        </p:spPr>
        <p:txBody>
          <a:bodyPr/>
          <a:lstStyle/>
          <a:p>
            <a:r>
              <a:rPr lang="en-US" sz="1800" dirty="0" smtClean="0"/>
              <a:t>determining actual run-time of algorithm</a:t>
            </a:r>
          </a:p>
          <a:p>
            <a:r>
              <a:rPr lang="en-US" sz="1800" dirty="0" smtClean="0"/>
              <a:t>data?</a:t>
            </a:r>
          </a:p>
          <a:p>
            <a:pPr lvl="1"/>
            <a:r>
              <a:rPr lang="en-US" sz="1800" dirty="0" smtClean="0"/>
              <a:t>representative set</a:t>
            </a:r>
          </a:p>
          <a:p>
            <a:r>
              <a:rPr lang="en-US" sz="1800" dirty="0" err="1" smtClean="0">
                <a:latin typeface="Courier New" pitchFamily="49" charset="0"/>
              </a:rPr>
              <a:t>System.currentTimeMillis</a:t>
            </a:r>
            <a:endParaRPr lang="en-US" sz="1800" dirty="0" smtClean="0">
              <a:latin typeface="Courier New" pitchFamily="49" charset="0"/>
            </a:endParaRPr>
          </a:p>
          <a:p>
            <a:r>
              <a:rPr lang="en-US" sz="1800" dirty="0" smtClean="0"/>
              <a:t>timing</a:t>
            </a:r>
          </a:p>
          <a:p>
            <a:r>
              <a:rPr lang="en-US" sz="1800" dirty="0" smtClean="0"/>
              <a:t>example – methods of different order</a:t>
            </a:r>
          </a:p>
          <a:p>
            <a:pPr lvl="1"/>
            <a:r>
              <a:rPr lang="en-US" sz="1800" dirty="0" smtClean="0"/>
              <a:t>results</a:t>
            </a:r>
          </a:p>
          <a:p>
            <a:r>
              <a:rPr lang="en-US" sz="1800" dirty="0" smtClean="0"/>
              <a:t>accuracy of results</a:t>
            </a:r>
          </a:p>
        </p:txBody>
      </p:sp>
      <p:sp>
        <p:nvSpPr>
          <p:cNvPr id="7"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8" name="Straight Connector 7"/>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10"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1" name="Rectangle 10"/>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26" name="Object 2"/>
          <p:cNvGraphicFramePr>
            <a:graphicFrameLocks noGrp="1" noChangeAspect="1"/>
          </p:cNvGraphicFramePr>
          <p:nvPr>
            <p:ph/>
          </p:nvPr>
        </p:nvGraphicFramePr>
        <p:xfrm>
          <a:off x="990389" y="2042132"/>
          <a:ext cx="7287221" cy="2859621"/>
        </p:xfrm>
        <a:graphic>
          <a:graphicData uri="http://schemas.openxmlformats.org/presentationml/2006/ole">
            <mc:AlternateContent xmlns:mc="http://schemas.openxmlformats.org/markup-compatibility/2006">
              <mc:Choice xmlns:v="urn:schemas-microsoft-com:vml" Requires="v">
                <p:oleObj spid="_x0000_s5125" name="Document" r:id="rId3" imgW="6105571" imgH="2397217" progId="Word.Document.8">
                  <p:embed/>
                </p:oleObj>
              </mc:Choice>
              <mc:Fallback>
                <p:oleObj name="Document" r:id="rId3" imgW="6105571" imgH="2397217"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389" y="2042132"/>
                        <a:ext cx="7287221" cy="28596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5" name="Straight Connector 4"/>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7"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8" name="Rectangle 7"/>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Rectangle 3"/>
          <p:cNvSpPr>
            <a:spLocks noGrp="1" noChangeArrowheads="1"/>
          </p:cNvSpPr>
          <p:nvPr>
            <p:ph type="title" idx="4294967295"/>
          </p:nvPr>
        </p:nvSpPr>
        <p:spPr>
          <a:xfrm>
            <a:off x="4444824" y="909735"/>
            <a:ext cx="254353" cy="518485"/>
          </a:xfrm>
        </p:spPr>
        <p:txBody>
          <a:bodyPr>
            <a:normAutofit fontScale="90000"/>
          </a:bodyPr>
          <a:lstStyle/>
          <a:p>
            <a:r>
              <a:rPr lang="en-US" smtClean="0"/>
              <a:t> </a:t>
            </a:r>
          </a:p>
        </p:txBody>
      </p:sp>
      <p:graphicFrame>
        <p:nvGraphicFramePr>
          <p:cNvPr id="2050" name="Object 4"/>
          <p:cNvGraphicFramePr>
            <a:graphicFrameLocks noGrp="1" noChangeAspect="1"/>
          </p:cNvGraphicFramePr>
          <p:nvPr>
            <p:ph/>
          </p:nvPr>
        </p:nvGraphicFramePr>
        <p:xfrm>
          <a:off x="1373508" y="763414"/>
          <a:ext cx="6260270" cy="4612291"/>
        </p:xfrm>
        <a:graphic>
          <a:graphicData uri="http://schemas.openxmlformats.org/presentationml/2006/ole">
            <mc:AlternateContent xmlns:mc="http://schemas.openxmlformats.org/markup-compatibility/2006">
              <mc:Choice xmlns:v="urn:schemas-microsoft-com:vml" Requires="v">
                <p:oleObj spid="_x0000_s6149" name="Document" r:id="rId3" imgW="5487631" imgH="2411630" progId="Word.Document.8">
                  <p:embed/>
                </p:oleObj>
              </mc:Choice>
              <mc:Fallback>
                <p:oleObj name="Document" r:id="rId3" imgW="5487631" imgH="241163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r="40329"/>
                      <a:stretch>
                        <a:fillRect/>
                      </a:stretch>
                    </p:blipFill>
                    <p:spPr bwMode="auto">
                      <a:xfrm>
                        <a:off x="1373508" y="763414"/>
                        <a:ext cx="6260270" cy="46122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6" name="Straight Connector 5"/>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8"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9" name="Rectangle 8"/>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074" name="Object 2"/>
          <p:cNvGraphicFramePr>
            <a:graphicFrameLocks noGrp="1" noChangeAspect="1"/>
          </p:cNvGraphicFramePr>
          <p:nvPr>
            <p:ph/>
          </p:nvPr>
        </p:nvGraphicFramePr>
        <p:xfrm>
          <a:off x="1641197" y="1095923"/>
          <a:ext cx="5956636" cy="4364182"/>
        </p:xfrm>
        <a:graphic>
          <a:graphicData uri="http://schemas.openxmlformats.org/presentationml/2006/ole">
            <mc:AlternateContent xmlns:mc="http://schemas.openxmlformats.org/markup-compatibility/2006">
              <mc:Choice xmlns:v="urn:schemas-microsoft-com:vml" Requires="v">
                <p:oleObj spid="_x0000_s7173" name="Document" r:id="rId3" imgW="5643917" imgH="2467119" progId="Word.Document.8">
                  <p:embed/>
                </p:oleObj>
              </mc:Choice>
              <mc:Fallback>
                <p:oleObj name="Document" r:id="rId3" imgW="5643917" imgH="2467119"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r="40320"/>
                      <a:stretch>
                        <a:fillRect/>
                      </a:stretch>
                    </p:blipFill>
                    <p:spPr bwMode="auto">
                      <a:xfrm>
                        <a:off x="1641197" y="1095923"/>
                        <a:ext cx="5956636" cy="4364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5" name="Straight Connector 4"/>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7"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8" name="Rectangle 7"/>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098" name="Object 2"/>
          <p:cNvGraphicFramePr>
            <a:graphicFrameLocks noGrp="1" noChangeAspect="1"/>
          </p:cNvGraphicFramePr>
          <p:nvPr>
            <p:ph/>
          </p:nvPr>
        </p:nvGraphicFramePr>
        <p:xfrm>
          <a:off x="987209" y="1083094"/>
          <a:ext cx="6414471" cy="3987246"/>
        </p:xfrm>
        <a:graphic>
          <a:graphicData uri="http://schemas.openxmlformats.org/presentationml/2006/ole">
            <mc:AlternateContent xmlns:mc="http://schemas.openxmlformats.org/markup-compatibility/2006">
              <mc:Choice xmlns:v="urn:schemas-microsoft-com:vml" Requires="v">
                <p:oleObj spid="_x0000_s8197" name="Document" r:id="rId3" imgW="5487631" imgH="2397217" progId="Word.Document.8">
                  <p:embed/>
                </p:oleObj>
              </mc:Choice>
              <mc:Fallback>
                <p:oleObj name="Document" r:id="rId3" imgW="5487631" imgH="2397217"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r="29689"/>
                      <a:stretch>
                        <a:fillRect/>
                      </a:stretch>
                    </p:blipFill>
                    <p:spPr bwMode="auto">
                      <a:xfrm>
                        <a:off x="987209" y="1083094"/>
                        <a:ext cx="6414471" cy="3987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 name="Rectangle 4"/>
          <p:cNvSpPr>
            <a:spLocks noGrp="1" noChangeArrowheads="1"/>
          </p:cNvSpPr>
          <p:nvPr>
            <p:ph type="title" idx="4294967295"/>
          </p:nvPr>
        </p:nvSpPr>
        <p:spPr>
          <a:xfrm>
            <a:off x="4444824" y="909735"/>
            <a:ext cx="254353" cy="518485"/>
          </a:xfrm>
        </p:spPr>
        <p:txBody>
          <a:bodyPr>
            <a:normAutofit fontScale="90000"/>
          </a:bodyPr>
          <a:lstStyle/>
          <a:p>
            <a:r>
              <a:rPr lang="en-US" smtClean="0"/>
              <a:t> </a:t>
            </a:r>
          </a:p>
        </p:txBody>
      </p:sp>
      <p:sp>
        <p:nvSpPr>
          <p:cNvPr id="5"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6" name="Straight Connector 5"/>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8"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9" name="Rectangle 8"/>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122" name="Object 2"/>
          <p:cNvGraphicFramePr>
            <a:graphicFrameLocks noGrp="1" noChangeAspect="1"/>
          </p:cNvGraphicFramePr>
          <p:nvPr>
            <p:ph/>
          </p:nvPr>
        </p:nvGraphicFramePr>
        <p:xfrm>
          <a:off x="985619" y="2317279"/>
          <a:ext cx="6644979" cy="1520466"/>
        </p:xfrm>
        <a:graphic>
          <a:graphicData uri="http://schemas.openxmlformats.org/presentationml/2006/ole">
            <mc:AlternateContent xmlns:mc="http://schemas.openxmlformats.org/markup-compatibility/2006">
              <mc:Choice xmlns:v="urn:schemas-microsoft-com:vml" Requires="v">
                <p:oleObj spid="_x0000_s9221" name="Document" r:id="rId3" imgW="5486400" imgH="507960" progId="Word.Document.8">
                  <p:embed/>
                </p:oleObj>
              </mc:Choice>
              <mc:Fallback>
                <p:oleObj name="Document" r:id="rId3" imgW="5486400" imgH="50796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r="59486"/>
                      <a:stretch>
                        <a:fillRect/>
                      </a:stretch>
                    </p:blipFill>
                    <p:spPr bwMode="auto">
                      <a:xfrm>
                        <a:off x="985619" y="2317279"/>
                        <a:ext cx="6644979" cy="15204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3" name="AutoShape 3">
            <a:hlinkClick r:id="" action="ppaction://hlinkshowjump?jump=lastslideviewed" highlightClick="1"/>
          </p:cNvPr>
          <p:cNvSpPr>
            <a:spLocks noChangeArrowheads="1"/>
          </p:cNvSpPr>
          <p:nvPr/>
        </p:nvSpPr>
        <p:spPr bwMode="auto">
          <a:xfrm>
            <a:off x="8469964" y="6183651"/>
            <a:ext cx="305224" cy="305365"/>
          </a:xfrm>
          <a:prstGeom prst="actionButtonReturn">
            <a:avLst/>
          </a:prstGeom>
          <a:solidFill>
            <a:schemeClr val="hlink"/>
          </a:solidFill>
          <a:ln w="12700">
            <a:solidFill>
              <a:schemeClr val="tx1"/>
            </a:solidFill>
            <a:miter lim="800000"/>
            <a:headEnd/>
            <a:tailEnd/>
          </a:ln>
        </p:spPr>
        <p:txBody>
          <a:bodyPr wrap="none" lIns="91577" tIns="45789" rIns="91577" bIns="45789" anchor="ctr"/>
          <a:lstStyle/>
          <a:p>
            <a:endParaRPr lang="en-CA"/>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146" name="Object 2"/>
          <p:cNvGraphicFramePr>
            <a:graphicFrameLocks noGrp="1" noChangeAspect="1"/>
          </p:cNvGraphicFramePr>
          <p:nvPr>
            <p:ph/>
          </p:nvPr>
        </p:nvGraphicFramePr>
        <p:xfrm>
          <a:off x="985619" y="2142330"/>
          <a:ext cx="6644979" cy="1883087"/>
        </p:xfrm>
        <a:graphic>
          <a:graphicData uri="http://schemas.openxmlformats.org/presentationml/2006/ole">
            <mc:AlternateContent xmlns:mc="http://schemas.openxmlformats.org/markup-compatibility/2006">
              <mc:Choice xmlns:v="urn:schemas-microsoft-com:vml" Requires="v">
                <p:oleObj spid="_x0000_s10245" name="Document" r:id="rId3" imgW="5486400" imgH="795600" progId="Word.Document.8">
                  <p:embed/>
                </p:oleObj>
              </mc:Choice>
              <mc:Fallback>
                <p:oleObj name="Document" r:id="rId3" imgW="5486400" imgH="7956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r="48848"/>
                      <a:stretch>
                        <a:fillRect/>
                      </a:stretch>
                    </p:blipFill>
                    <p:spPr bwMode="auto">
                      <a:xfrm>
                        <a:off x="985619" y="2142330"/>
                        <a:ext cx="6644979" cy="188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5" name="Straight Connector 4"/>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7"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8" name="Rectangle 7"/>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170" name="Object 2"/>
          <p:cNvGraphicFramePr>
            <a:graphicFrameLocks noGrp="1" noChangeAspect="1"/>
          </p:cNvGraphicFramePr>
          <p:nvPr>
            <p:ph/>
          </p:nvPr>
        </p:nvGraphicFramePr>
        <p:xfrm>
          <a:off x="985619" y="1133988"/>
          <a:ext cx="7102815" cy="3172938"/>
        </p:xfrm>
        <a:graphic>
          <a:graphicData uri="http://schemas.openxmlformats.org/presentationml/2006/ole">
            <mc:AlternateContent xmlns:mc="http://schemas.openxmlformats.org/markup-compatibility/2006">
              <mc:Choice xmlns:v="urn:schemas-microsoft-com:vml" Requires="v">
                <p:oleObj spid="_x0000_s11269" name="Document" r:id="rId3" imgW="5486400" imgH="1227240" progId="Word.Document.8">
                  <p:embed/>
                </p:oleObj>
              </mc:Choice>
              <mc:Fallback>
                <p:oleObj name="Document" r:id="rId3" imgW="5486400" imgH="122724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r="49911"/>
                      <a:stretch>
                        <a:fillRect/>
                      </a:stretch>
                    </p:blipFill>
                    <p:spPr bwMode="auto">
                      <a:xfrm>
                        <a:off x="985619" y="1133988"/>
                        <a:ext cx="7102815" cy="317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5" name="Straight Connector 4"/>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7"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8" name="Rectangle 7"/>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194" name="Object 2"/>
          <p:cNvGraphicFramePr>
            <a:graphicFrameLocks noGrp="1" noChangeAspect="1"/>
          </p:cNvGraphicFramePr>
          <p:nvPr>
            <p:ph/>
          </p:nvPr>
        </p:nvGraphicFramePr>
        <p:xfrm>
          <a:off x="1602426" y="916097"/>
          <a:ext cx="5729307" cy="4483466"/>
        </p:xfrm>
        <a:graphic>
          <a:graphicData uri="http://schemas.openxmlformats.org/presentationml/2006/ole">
            <mc:AlternateContent xmlns:mc="http://schemas.openxmlformats.org/markup-compatibility/2006">
              <mc:Choice xmlns:v="urn:schemas-microsoft-com:vml" Requires="v">
                <p:oleObj spid="_x0000_s12293" name="Document" r:id="rId3" imgW="5486400" imgH="2242080" progId="Word.Document.8">
                  <p:embed/>
                </p:oleObj>
              </mc:Choice>
              <mc:Fallback>
                <p:oleObj name="Document" r:id="rId3" imgW="5486400" imgH="22420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r="47784"/>
                      <a:stretch>
                        <a:fillRect/>
                      </a:stretch>
                    </p:blipFill>
                    <p:spPr bwMode="auto">
                      <a:xfrm>
                        <a:off x="1602426" y="916097"/>
                        <a:ext cx="5729307" cy="44834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6" name="Rectangle 4"/>
          <p:cNvSpPr>
            <a:spLocks noGrp="1" noChangeArrowheads="1"/>
          </p:cNvSpPr>
          <p:nvPr>
            <p:ph type="title" idx="4294967295"/>
          </p:nvPr>
        </p:nvSpPr>
        <p:spPr>
          <a:xfrm>
            <a:off x="4444824" y="909735"/>
            <a:ext cx="254353" cy="518485"/>
          </a:xfrm>
        </p:spPr>
        <p:txBody>
          <a:bodyPr>
            <a:normAutofit fontScale="90000"/>
          </a:bodyPr>
          <a:lstStyle/>
          <a:p>
            <a:r>
              <a:rPr lang="en-US" smtClean="0"/>
              <a:t> </a:t>
            </a:r>
          </a:p>
        </p:txBody>
      </p:sp>
      <p:sp>
        <p:nvSpPr>
          <p:cNvPr id="5"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6" name="Straight Connector 5"/>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8"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9" name="Rectangle 8"/>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Rectangle 3"/>
          <p:cNvSpPr>
            <a:spLocks noGrp="1" noChangeArrowheads="1"/>
          </p:cNvSpPr>
          <p:nvPr>
            <p:ph type="title" idx="4294967295"/>
          </p:nvPr>
        </p:nvSpPr>
        <p:spPr>
          <a:xfrm>
            <a:off x="4444824" y="909735"/>
            <a:ext cx="254353" cy="518485"/>
          </a:xfrm>
        </p:spPr>
        <p:txBody>
          <a:bodyPr>
            <a:normAutofit fontScale="90000"/>
          </a:bodyPr>
          <a:lstStyle/>
          <a:p>
            <a:r>
              <a:rPr lang="en-US" smtClean="0"/>
              <a:t> </a:t>
            </a:r>
          </a:p>
        </p:txBody>
      </p:sp>
      <p:graphicFrame>
        <p:nvGraphicFramePr>
          <p:cNvPr id="9218" name="Object 4"/>
          <p:cNvGraphicFramePr>
            <a:graphicFrameLocks noGrp="1" noChangeAspect="1"/>
          </p:cNvGraphicFramePr>
          <p:nvPr>
            <p:ph/>
          </p:nvPr>
        </p:nvGraphicFramePr>
        <p:xfrm>
          <a:off x="985619" y="1875135"/>
          <a:ext cx="7255427" cy="2244118"/>
        </p:xfrm>
        <a:graphic>
          <a:graphicData uri="http://schemas.openxmlformats.org/presentationml/2006/ole">
            <mc:AlternateContent xmlns:mc="http://schemas.openxmlformats.org/markup-compatibility/2006">
              <mc:Choice xmlns:v="urn:schemas-microsoft-com:vml" Requires="v">
                <p:oleObj spid="_x0000_s13317" name="Document" r:id="rId3" imgW="5487631" imgH="939718" progId="Word.Document.8">
                  <p:embed/>
                </p:oleObj>
              </mc:Choice>
              <mc:Fallback>
                <p:oleObj name="Document" r:id="rId3" imgW="5487631" imgH="939718"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r="44592"/>
                      <a:stretch>
                        <a:fillRect/>
                      </a:stretch>
                    </p:blipFill>
                    <p:spPr bwMode="auto">
                      <a:xfrm>
                        <a:off x="985619" y="1875135"/>
                        <a:ext cx="7255427" cy="22441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6" name="Straight Connector 5"/>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8"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9" name="Rectangle 8"/>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49382" y="457200"/>
            <a:ext cx="8437418" cy="1143000"/>
          </a:xfrm>
        </p:spPr>
        <p:txBody>
          <a:bodyPr>
            <a:normAutofit fontScale="90000"/>
          </a:bodyPr>
          <a:lstStyle/>
          <a:p>
            <a:pPr eaLnBrk="1" hangingPunct="1"/>
            <a:r>
              <a:rPr lang="en-US" dirty="0" smtClean="0"/>
              <a:t>Implementation, Testing, Maintenance</a:t>
            </a:r>
          </a:p>
        </p:txBody>
      </p:sp>
      <p:sp>
        <p:nvSpPr>
          <p:cNvPr id="150531" name="Rectangle 3"/>
          <p:cNvSpPr>
            <a:spLocks noGrp="1" noChangeArrowheads="1"/>
          </p:cNvSpPr>
          <p:nvPr>
            <p:ph type="body" idx="1"/>
          </p:nvPr>
        </p:nvSpPr>
        <p:spPr/>
        <p:txBody>
          <a:bodyPr/>
          <a:lstStyle/>
          <a:p>
            <a:pPr eaLnBrk="1" hangingPunct="1"/>
            <a:r>
              <a:rPr lang="en-US" sz="2400" u="sng" smtClean="0"/>
              <a:t>Implementation</a:t>
            </a:r>
          </a:p>
          <a:p>
            <a:pPr lvl="1" eaLnBrk="1" hangingPunct="1"/>
            <a:r>
              <a:rPr lang="en-US" sz="2000" smtClean="0"/>
              <a:t>Decide on the programming language to use</a:t>
            </a:r>
          </a:p>
          <a:p>
            <a:pPr lvl="2" eaLnBrk="1" hangingPunct="1"/>
            <a:r>
              <a:rPr lang="en-US" sz="1800" smtClean="0"/>
              <a:t>C, C++, Lisp, Java, Perl, Prolog, assembly, etc. , etc.</a:t>
            </a:r>
          </a:p>
          <a:p>
            <a:pPr lvl="1" eaLnBrk="1" hangingPunct="1"/>
            <a:r>
              <a:rPr lang="en-US" sz="2000" smtClean="0"/>
              <a:t>Write clean, well documented code </a:t>
            </a:r>
          </a:p>
          <a:p>
            <a:pPr eaLnBrk="1" hangingPunct="1"/>
            <a:endParaRPr lang="en-US" sz="2400" smtClean="0"/>
          </a:p>
          <a:p>
            <a:pPr eaLnBrk="1" hangingPunct="1"/>
            <a:r>
              <a:rPr lang="en-US" sz="2400" u="sng" smtClean="0"/>
              <a:t>Test, test, test</a:t>
            </a:r>
          </a:p>
          <a:p>
            <a:pPr eaLnBrk="1" hangingPunct="1"/>
            <a:endParaRPr lang="en-US" sz="2400" smtClean="0"/>
          </a:p>
          <a:p>
            <a:pPr eaLnBrk="1" hangingPunct="1"/>
            <a:r>
              <a:rPr lang="en-US" sz="2400" smtClean="0"/>
              <a:t>Integrate feedback from users, fix bugs, ensure compatibility across different versions </a:t>
            </a:r>
            <a:r>
              <a:rPr lang="en-US" sz="2400" smtClean="0">
                <a:sym typeface="Wingdings" pitchFamily="2" charset="2"/>
              </a:rPr>
              <a:t> </a:t>
            </a:r>
            <a:r>
              <a:rPr lang="en-US" sz="2400" u="sng" smtClean="0">
                <a:sym typeface="Wingdings" pitchFamily="2" charset="2"/>
              </a:rPr>
              <a:t>Maintenance</a:t>
            </a:r>
            <a:endParaRPr lang="en-US" sz="2400" u="sng" smtClean="0"/>
          </a:p>
          <a:p>
            <a:pPr lvl="1" eaLnBrk="1" hangingPunct="1"/>
            <a:endParaRPr lang="en-US" sz="2000" smtClean="0"/>
          </a:p>
        </p:txBody>
      </p:sp>
      <p:sp>
        <p:nvSpPr>
          <p:cNvPr id="4"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5" name="Straight Connector 4"/>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7"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8" name="Rectangle 7"/>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 calcmode="lin" valueType="num">
                                      <p:cBhvr additive="base">
                                        <p:cTn id="7" dur="500" fill="hold"/>
                                        <p:tgtEl>
                                          <p:spTgt spid="150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5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0531">
                                            <p:txEl>
                                              <p:pRg st="1" end="1"/>
                                            </p:txEl>
                                          </p:spTgt>
                                        </p:tgtEl>
                                        <p:attrNameLst>
                                          <p:attrName>style.visibility</p:attrName>
                                        </p:attrNameLst>
                                      </p:cBhvr>
                                      <p:to>
                                        <p:strVal val="visible"/>
                                      </p:to>
                                    </p:set>
                                    <p:anim calcmode="lin" valueType="num">
                                      <p:cBhvr additive="base">
                                        <p:cTn id="11" dur="500" fill="hold"/>
                                        <p:tgtEl>
                                          <p:spTgt spid="15053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5053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0531">
                                            <p:txEl>
                                              <p:pRg st="2" end="2"/>
                                            </p:txEl>
                                          </p:spTgt>
                                        </p:tgtEl>
                                        <p:attrNameLst>
                                          <p:attrName>style.visibility</p:attrName>
                                        </p:attrNameLst>
                                      </p:cBhvr>
                                      <p:to>
                                        <p:strVal val="visible"/>
                                      </p:to>
                                    </p:set>
                                    <p:anim calcmode="lin" valueType="num">
                                      <p:cBhvr additive="base">
                                        <p:cTn id="15" dur="500" fill="hold"/>
                                        <p:tgtEl>
                                          <p:spTgt spid="15053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5053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50531">
                                            <p:txEl>
                                              <p:pRg st="3" end="3"/>
                                            </p:txEl>
                                          </p:spTgt>
                                        </p:tgtEl>
                                        <p:attrNameLst>
                                          <p:attrName>style.visibility</p:attrName>
                                        </p:attrNameLst>
                                      </p:cBhvr>
                                      <p:to>
                                        <p:strVal val="visible"/>
                                      </p:to>
                                    </p:set>
                                    <p:anim calcmode="lin" valueType="num">
                                      <p:cBhvr additive="base">
                                        <p:cTn id="19" dur="500" fill="hold"/>
                                        <p:tgtEl>
                                          <p:spTgt spid="15053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05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0531">
                                            <p:txEl>
                                              <p:pRg st="5" end="5"/>
                                            </p:txEl>
                                          </p:spTgt>
                                        </p:tgtEl>
                                        <p:attrNameLst>
                                          <p:attrName>style.visibility</p:attrName>
                                        </p:attrNameLst>
                                      </p:cBhvr>
                                      <p:to>
                                        <p:strVal val="visible"/>
                                      </p:to>
                                    </p:set>
                                    <p:anim calcmode="lin" valueType="num">
                                      <p:cBhvr additive="base">
                                        <p:cTn id="25" dur="500" fill="hold"/>
                                        <p:tgtEl>
                                          <p:spTgt spid="150531">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05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0531">
                                            <p:txEl>
                                              <p:pRg st="7" end="7"/>
                                            </p:txEl>
                                          </p:spTgt>
                                        </p:tgtEl>
                                        <p:attrNameLst>
                                          <p:attrName>style.visibility</p:attrName>
                                        </p:attrNameLst>
                                      </p:cBhvr>
                                      <p:to>
                                        <p:strVal val="visible"/>
                                      </p:to>
                                    </p:set>
                                    <p:anim calcmode="lin" valueType="num">
                                      <p:cBhvr additive="base">
                                        <p:cTn id="31" dur="500" fill="hold"/>
                                        <p:tgtEl>
                                          <p:spTgt spid="150531">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053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4" name="Rectangle 3"/>
          <p:cNvSpPr>
            <a:spLocks noGrp="1" noChangeArrowheads="1"/>
          </p:cNvSpPr>
          <p:nvPr>
            <p:ph type="title" idx="4294967295"/>
          </p:nvPr>
        </p:nvSpPr>
        <p:spPr>
          <a:xfrm>
            <a:off x="4444824" y="909735"/>
            <a:ext cx="254353" cy="518485"/>
          </a:xfrm>
        </p:spPr>
        <p:txBody>
          <a:bodyPr>
            <a:normAutofit fontScale="90000"/>
          </a:bodyPr>
          <a:lstStyle/>
          <a:p>
            <a:r>
              <a:rPr lang="en-US" smtClean="0"/>
              <a:t> </a:t>
            </a:r>
          </a:p>
        </p:txBody>
      </p:sp>
      <p:graphicFrame>
        <p:nvGraphicFramePr>
          <p:cNvPr id="10242" name="Object 4"/>
          <p:cNvGraphicFramePr>
            <a:graphicFrameLocks noGrp="1" noChangeAspect="1"/>
          </p:cNvGraphicFramePr>
          <p:nvPr>
            <p:ph/>
          </p:nvPr>
        </p:nvGraphicFramePr>
        <p:xfrm>
          <a:off x="985619" y="2011914"/>
          <a:ext cx="7172762" cy="2986856"/>
        </p:xfrm>
        <a:graphic>
          <a:graphicData uri="http://schemas.openxmlformats.org/presentationml/2006/ole">
            <mc:AlternateContent xmlns:mc="http://schemas.openxmlformats.org/markup-compatibility/2006">
              <mc:Choice xmlns:v="urn:schemas-microsoft-com:vml" Requires="v">
                <p:oleObj spid="_x0000_s14341" name="Document" r:id="rId3" imgW="5487631" imgH="2285157" progId="Word.Document.8">
                  <p:embed/>
                </p:oleObj>
              </mc:Choice>
              <mc:Fallback>
                <p:oleObj name="Document" r:id="rId3" imgW="5487631" imgH="2285157"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619" y="2011914"/>
                        <a:ext cx="7172762" cy="29868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6" name="Straight Connector 5"/>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8"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9" name="Rectangle 8"/>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3060" y="992438"/>
            <a:ext cx="7772083" cy="610731"/>
          </a:xfrm>
        </p:spPr>
        <p:txBody>
          <a:bodyPr wrap="square" lIns="91422" tIns="45710" rIns="91422" bIns="45710">
            <a:normAutofit fontScale="90000"/>
          </a:bodyPr>
          <a:lstStyle/>
          <a:p>
            <a:r>
              <a:rPr lang="en-US" dirty="0" smtClean="0"/>
              <a:t>Strategies for Analyzing Code</a:t>
            </a:r>
            <a:r>
              <a:rPr lang="en-US" dirty="0" smtClean="0">
                <a:solidFill>
                  <a:schemeClr val="tx1"/>
                </a:solidFill>
              </a:rPr>
              <a:t> </a:t>
            </a:r>
          </a:p>
        </p:txBody>
      </p:sp>
      <p:sp>
        <p:nvSpPr>
          <p:cNvPr id="18435" name="Rectangle 3"/>
          <p:cNvSpPr>
            <a:spLocks noGrp="1" noChangeArrowheads="1"/>
          </p:cNvSpPr>
          <p:nvPr>
            <p:ph type="body" idx="1"/>
          </p:nvPr>
        </p:nvSpPr>
        <p:spPr>
          <a:xfrm>
            <a:off x="305224" y="1695796"/>
            <a:ext cx="8609858" cy="4955128"/>
          </a:xfrm>
        </p:spPr>
        <p:txBody>
          <a:bodyPr lIns="91422" tIns="45710" rIns="91422" bIns="45710">
            <a:normAutofit lnSpcReduction="10000"/>
          </a:bodyPr>
          <a:lstStyle/>
          <a:p>
            <a:r>
              <a:rPr lang="en-US" sz="2800" dirty="0" smtClean="0"/>
              <a:t>Rule 1-- </a:t>
            </a:r>
            <a:r>
              <a:rPr lang="en-US" sz="2800" i="1" dirty="0" smtClean="0">
                <a:solidFill>
                  <a:schemeClr val="accent2"/>
                </a:solidFill>
              </a:rPr>
              <a:t>FOR LOOPS:</a:t>
            </a:r>
            <a:r>
              <a:rPr lang="en-US" sz="2800" dirty="0" smtClean="0"/>
              <a:t> The running time of a </a:t>
            </a:r>
            <a:r>
              <a:rPr lang="en-US" sz="2800" i="1" dirty="0" smtClean="0"/>
              <a:t>FOR</a:t>
            </a:r>
            <a:r>
              <a:rPr lang="en-US" sz="2800" dirty="0" smtClean="0"/>
              <a:t> loop is at most the running time of the statements inside the </a:t>
            </a:r>
            <a:r>
              <a:rPr lang="en-US" sz="2800" i="1" dirty="0" smtClean="0"/>
              <a:t>FOR</a:t>
            </a:r>
            <a:r>
              <a:rPr lang="en-US" sz="2800" dirty="0" smtClean="0"/>
              <a:t> loop (including tests) times the number of iterations.</a:t>
            </a:r>
          </a:p>
          <a:p>
            <a:r>
              <a:rPr lang="en-US" sz="2800" dirty="0" smtClean="0"/>
              <a:t>Rule 2-- </a:t>
            </a:r>
            <a:r>
              <a:rPr lang="en-US" sz="2800" dirty="0" smtClean="0">
                <a:solidFill>
                  <a:schemeClr val="accent2"/>
                </a:solidFill>
              </a:rPr>
              <a:t>Nested Loops:</a:t>
            </a:r>
            <a:r>
              <a:rPr lang="en-US" sz="2800" dirty="0" smtClean="0"/>
              <a:t> The total running time of a statement inside a group of nested loops is the running time of the statements multiplied by the product of the sizes of all the loops.</a:t>
            </a:r>
          </a:p>
          <a:p>
            <a:pPr>
              <a:buFont typeface="Symbol" pitchFamily="18" charset="2"/>
              <a:buNone/>
            </a:pPr>
            <a:r>
              <a:rPr lang="en-US" sz="2800" dirty="0" smtClean="0"/>
              <a:t>			for (</a:t>
            </a:r>
            <a:r>
              <a:rPr lang="en-US" sz="2800" dirty="0" err="1" smtClean="0"/>
              <a:t>i</a:t>
            </a:r>
            <a:r>
              <a:rPr lang="en-US" sz="2800" dirty="0" smtClean="0"/>
              <a:t>=0; </a:t>
            </a:r>
            <a:r>
              <a:rPr lang="en-US" sz="2800" dirty="0" err="1" smtClean="0"/>
              <a:t>i</a:t>
            </a:r>
            <a:r>
              <a:rPr lang="en-US" sz="2800" dirty="0" smtClean="0"/>
              <a:t> &lt; </a:t>
            </a:r>
            <a:r>
              <a:rPr lang="en-US" sz="2800" dirty="0" smtClean="0">
                <a:solidFill>
                  <a:srgbClr val="FF0000"/>
                </a:solidFill>
              </a:rPr>
              <a:t>n</a:t>
            </a:r>
            <a:r>
              <a:rPr lang="en-US" sz="2800" dirty="0" smtClean="0"/>
              <a:t>; </a:t>
            </a:r>
            <a:r>
              <a:rPr lang="en-US" sz="2800" dirty="0" err="1" smtClean="0"/>
              <a:t>i</a:t>
            </a:r>
            <a:r>
              <a:rPr lang="en-US" sz="2800" dirty="0" smtClean="0"/>
              <a:t>++)</a:t>
            </a:r>
            <a:br>
              <a:rPr lang="en-US" sz="2800" dirty="0" smtClean="0"/>
            </a:br>
            <a:r>
              <a:rPr lang="en-US" sz="2800" dirty="0" smtClean="0"/>
              <a:t>  		  for (j=0; j &lt; </a:t>
            </a:r>
            <a:r>
              <a:rPr lang="en-US" sz="2800" dirty="0" smtClean="0">
                <a:solidFill>
                  <a:srgbClr val="FF0000"/>
                </a:solidFill>
              </a:rPr>
              <a:t>n</a:t>
            </a:r>
            <a:r>
              <a:rPr lang="en-US" sz="2800" dirty="0" smtClean="0"/>
              <a:t>; j++)</a:t>
            </a:r>
            <a:br>
              <a:rPr lang="en-US" sz="2800" dirty="0" smtClean="0"/>
            </a:br>
            <a:r>
              <a:rPr lang="en-US" sz="2800" dirty="0" smtClean="0"/>
              <a:t>                      sum++;</a:t>
            </a:r>
          </a:p>
        </p:txBody>
      </p:sp>
      <p:sp>
        <p:nvSpPr>
          <p:cNvPr id="18436" name="Text Box 4"/>
          <p:cNvSpPr txBox="1">
            <a:spLocks noChangeArrowheads="1"/>
          </p:cNvSpPr>
          <p:nvPr/>
        </p:nvSpPr>
        <p:spPr bwMode="auto">
          <a:xfrm>
            <a:off x="6249143" y="4799965"/>
            <a:ext cx="2286000" cy="946315"/>
          </a:xfrm>
          <a:prstGeom prst="rect">
            <a:avLst/>
          </a:prstGeom>
          <a:noFill/>
          <a:ln w="9525">
            <a:noFill/>
            <a:miter lim="800000"/>
            <a:headEnd/>
            <a:tailEnd/>
          </a:ln>
        </p:spPr>
        <p:txBody>
          <a:bodyPr lIns="91422" tIns="45710" rIns="91422" bIns="45710">
            <a:spAutoFit/>
          </a:bodyPr>
          <a:lstStyle/>
          <a:p>
            <a:pPr algn="ctr" defTabSz="914182">
              <a:spcBef>
                <a:spcPct val="50000"/>
              </a:spcBef>
            </a:pPr>
            <a:r>
              <a:rPr lang="en-US" sz="2800" dirty="0">
                <a:solidFill>
                  <a:srgbClr val="FF0000"/>
                </a:solidFill>
                <a:latin typeface="Times New Roman" pitchFamily="18" charset="0"/>
              </a:rPr>
              <a:t>Running time n x n</a:t>
            </a:r>
            <a:endParaRPr lang="en-US" sz="2400" dirty="0">
              <a:latin typeface="Times New Roman" pitchFamily="18" charset="0"/>
            </a:endParaRPr>
          </a:p>
        </p:txBody>
      </p:sp>
      <p:sp>
        <p:nvSpPr>
          <p:cNvPr id="7"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8" name="Straight Connector 7"/>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10"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1" name="Rectangle 10"/>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165" y="609140"/>
            <a:ext cx="7773672" cy="761824"/>
          </a:xfrm>
        </p:spPr>
        <p:txBody>
          <a:bodyPr wrap="square" lIns="91422" tIns="45710" rIns="91422" bIns="45710">
            <a:normAutofit fontScale="90000"/>
          </a:bodyPr>
          <a:lstStyle/>
          <a:p>
            <a:r>
              <a:rPr lang="en-US" dirty="0" smtClean="0"/>
              <a:t>Strategies for Analyzing Code Cont...</a:t>
            </a:r>
            <a:endParaRPr lang="en-US" dirty="0" smtClean="0">
              <a:solidFill>
                <a:schemeClr val="tx1"/>
              </a:solidFill>
            </a:endParaRPr>
          </a:p>
        </p:txBody>
      </p:sp>
      <p:sp>
        <p:nvSpPr>
          <p:cNvPr id="19459" name="Rectangle 3"/>
          <p:cNvSpPr>
            <a:spLocks noGrp="1" noChangeArrowheads="1"/>
          </p:cNvSpPr>
          <p:nvPr>
            <p:ph type="body" idx="1"/>
          </p:nvPr>
        </p:nvSpPr>
        <p:spPr>
          <a:xfrm>
            <a:off x="608859" y="1370964"/>
            <a:ext cx="7773672" cy="4954238"/>
          </a:xfrm>
        </p:spPr>
        <p:txBody>
          <a:bodyPr lIns="91422" tIns="45710" rIns="91422" bIns="45710"/>
          <a:lstStyle/>
          <a:p>
            <a:r>
              <a:rPr lang="en-US" sz="2800" dirty="0" smtClean="0"/>
              <a:t>Rule 3-- Consecutive Statements: Statements simply add up, where the largest statement takes precedence.</a:t>
            </a:r>
            <a:br>
              <a:rPr lang="en-US" sz="2800" dirty="0" smtClean="0"/>
            </a:br>
            <a:endParaRPr lang="en-US" sz="2800" dirty="0" smtClean="0"/>
          </a:p>
          <a:p>
            <a:pPr lvl="2">
              <a:lnSpc>
                <a:spcPts val="2504"/>
              </a:lnSpc>
              <a:buNone/>
            </a:pPr>
            <a:r>
              <a:rPr lang="en-US" dirty="0" smtClean="0"/>
              <a:t>    </a:t>
            </a:r>
            <a:r>
              <a:rPr lang="en-US" noProof="1" smtClean="0"/>
              <a:t>for (int i = 0; i &lt; n; i++)</a:t>
            </a:r>
            <a:br>
              <a:rPr lang="en-US" noProof="1" smtClean="0"/>
            </a:br>
            <a:r>
              <a:rPr lang="en-US" noProof="1" smtClean="0"/>
              <a:t>        sum++; </a:t>
            </a:r>
            <a:br>
              <a:rPr lang="en-US" noProof="1" smtClean="0"/>
            </a:br>
            <a:r>
              <a:rPr lang="en-US" noProof="1" smtClean="0"/>
              <a:t> for (int i = 0; i &lt; n; i++)</a:t>
            </a:r>
            <a:br>
              <a:rPr lang="en-US" noProof="1" smtClean="0"/>
            </a:br>
            <a:r>
              <a:rPr lang="en-US" noProof="1" smtClean="0"/>
              <a:t>        for (int j = 0; j &lt; n; j++) </a:t>
            </a:r>
            <a:br>
              <a:rPr lang="en-US" noProof="1" smtClean="0"/>
            </a:br>
            <a:r>
              <a:rPr lang="en-US" noProof="1" smtClean="0"/>
              <a:t>            sum++;</a:t>
            </a:r>
            <a:r>
              <a:rPr lang="en-US" sz="2800" dirty="0" smtClean="0"/>
              <a:t> </a:t>
            </a:r>
          </a:p>
          <a:p>
            <a:pPr>
              <a:lnSpc>
                <a:spcPts val="2504"/>
              </a:lnSpc>
            </a:pPr>
            <a:endParaRPr lang="en-US" sz="2800" dirty="0" smtClean="0"/>
          </a:p>
          <a:p>
            <a:pPr>
              <a:lnSpc>
                <a:spcPts val="2504"/>
              </a:lnSpc>
            </a:pPr>
            <a:r>
              <a:rPr lang="en-US" sz="2800" dirty="0" smtClean="0"/>
              <a:t>Total running time is determined by statement set B</a:t>
            </a:r>
          </a:p>
        </p:txBody>
      </p:sp>
      <p:sp>
        <p:nvSpPr>
          <p:cNvPr id="19460" name="AutoShape 4"/>
          <p:cNvSpPr>
            <a:spLocks/>
          </p:cNvSpPr>
          <p:nvPr/>
        </p:nvSpPr>
        <p:spPr bwMode="auto">
          <a:xfrm>
            <a:off x="5409777" y="3199976"/>
            <a:ext cx="76306" cy="610731"/>
          </a:xfrm>
          <a:prstGeom prst="rightBracket">
            <a:avLst>
              <a:gd name="adj" fmla="val 66667"/>
            </a:avLst>
          </a:prstGeom>
          <a:noFill/>
          <a:ln w="38100">
            <a:solidFill>
              <a:srgbClr val="FF0000"/>
            </a:solidFill>
            <a:round/>
            <a:headEnd/>
            <a:tailEnd/>
          </a:ln>
        </p:spPr>
        <p:txBody>
          <a:bodyPr wrap="none" lIns="91577" tIns="45789" rIns="91577" bIns="45789" anchor="ctr"/>
          <a:lstStyle/>
          <a:p>
            <a:endParaRPr lang="en-CA"/>
          </a:p>
        </p:txBody>
      </p:sp>
      <p:sp>
        <p:nvSpPr>
          <p:cNvPr id="19461" name="AutoShape 5"/>
          <p:cNvSpPr>
            <a:spLocks/>
          </p:cNvSpPr>
          <p:nvPr/>
        </p:nvSpPr>
        <p:spPr bwMode="auto">
          <a:xfrm>
            <a:off x="6020224" y="3885458"/>
            <a:ext cx="152612" cy="838164"/>
          </a:xfrm>
          <a:prstGeom prst="rightBracket">
            <a:avLst>
              <a:gd name="adj" fmla="val 45747"/>
            </a:avLst>
          </a:prstGeom>
          <a:noFill/>
          <a:ln w="38100">
            <a:solidFill>
              <a:srgbClr val="FF0000"/>
            </a:solidFill>
            <a:round/>
            <a:headEnd/>
            <a:tailEnd/>
          </a:ln>
        </p:spPr>
        <p:txBody>
          <a:bodyPr wrap="none" lIns="91577" tIns="45789" rIns="91577" bIns="45789" anchor="ctr"/>
          <a:lstStyle/>
          <a:p>
            <a:endParaRPr lang="en-CA"/>
          </a:p>
        </p:txBody>
      </p:sp>
      <p:sp>
        <p:nvSpPr>
          <p:cNvPr id="19462" name="Text Box 6"/>
          <p:cNvSpPr txBox="1">
            <a:spLocks noChangeArrowheads="1"/>
          </p:cNvSpPr>
          <p:nvPr/>
        </p:nvSpPr>
        <p:spPr bwMode="auto">
          <a:xfrm>
            <a:off x="5638695" y="3199976"/>
            <a:ext cx="1980776" cy="458048"/>
          </a:xfrm>
          <a:prstGeom prst="rect">
            <a:avLst/>
          </a:prstGeom>
          <a:noFill/>
          <a:ln w="9525">
            <a:noFill/>
            <a:miter lim="800000"/>
            <a:headEnd/>
            <a:tailEnd/>
          </a:ln>
        </p:spPr>
        <p:txBody>
          <a:bodyPr lIns="91422" tIns="45710" rIns="91422" bIns="45710">
            <a:spAutoFit/>
          </a:bodyPr>
          <a:lstStyle/>
          <a:p>
            <a:pPr defTabSz="914182">
              <a:spcBef>
                <a:spcPct val="50000"/>
              </a:spcBef>
            </a:pPr>
            <a:r>
              <a:rPr lang="en-US" sz="2400" dirty="0">
                <a:solidFill>
                  <a:srgbClr val="FF0000"/>
                </a:solidFill>
                <a:latin typeface="Times New Roman" pitchFamily="18" charset="0"/>
              </a:rPr>
              <a:t>Statements A</a:t>
            </a:r>
          </a:p>
        </p:txBody>
      </p:sp>
      <p:sp>
        <p:nvSpPr>
          <p:cNvPr id="19463" name="Text Box 7"/>
          <p:cNvSpPr txBox="1">
            <a:spLocks noChangeArrowheads="1"/>
          </p:cNvSpPr>
          <p:nvPr/>
        </p:nvSpPr>
        <p:spPr bwMode="auto">
          <a:xfrm>
            <a:off x="6249143" y="4038141"/>
            <a:ext cx="1980776" cy="458048"/>
          </a:xfrm>
          <a:prstGeom prst="rect">
            <a:avLst/>
          </a:prstGeom>
          <a:noFill/>
          <a:ln w="9525">
            <a:noFill/>
            <a:miter lim="800000"/>
            <a:headEnd/>
            <a:tailEnd/>
          </a:ln>
        </p:spPr>
        <p:txBody>
          <a:bodyPr lIns="91422" tIns="45710" rIns="91422" bIns="45710">
            <a:spAutoFit/>
          </a:bodyPr>
          <a:lstStyle/>
          <a:p>
            <a:pPr defTabSz="914182">
              <a:spcBef>
                <a:spcPct val="50000"/>
              </a:spcBef>
            </a:pPr>
            <a:r>
              <a:rPr lang="en-US" sz="2400" dirty="0">
                <a:solidFill>
                  <a:srgbClr val="FF0000"/>
                </a:solidFill>
                <a:latin typeface="Times New Roman" pitchFamily="18" charset="0"/>
              </a:rPr>
              <a:t>Statements B</a:t>
            </a:r>
          </a:p>
        </p:txBody>
      </p:sp>
      <p:sp>
        <p:nvSpPr>
          <p:cNvPr id="11"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12" name="Straight Connector 11"/>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14"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5" name="Rectangle 14"/>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165" y="456457"/>
            <a:ext cx="7773672" cy="914507"/>
          </a:xfrm>
        </p:spPr>
        <p:txBody>
          <a:bodyPr wrap="square" lIns="91422" tIns="45710" rIns="91422" bIns="45710">
            <a:normAutofit fontScale="90000"/>
          </a:bodyPr>
          <a:lstStyle/>
          <a:p>
            <a:r>
              <a:rPr lang="en-US" dirty="0" smtClean="0"/>
              <a:t>Strategies for Analyzing Code Cont...</a:t>
            </a:r>
            <a:endParaRPr lang="en-US" dirty="0" smtClean="0">
              <a:solidFill>
                <a:schemeClr val="tx1"/>
              </a:solidFill>
            </a:endParaRPr>
          </a:p>
        </p:txBody>
      </p:sp>
      <p:sp>
        <p:nvSpPr>
          <p:cNvPr id="20483" name="Rectangle 3"/>
          <p:cNvSpPr>
            <a:spLocks noGrp="1" noChangeArrowheads="1"/>
          </p:cNvSpPr>
          <p:nvPr>
            <p:ph type="body" idx="1"/>
          </p:nvPr>
        </p:nvSpPr>
        <p:spPr>
          <a:xfrm>
            <a:off x="685165" y="1370964"/>
            <a:ext cx="7773672" cy="5105329"/>
          </a:xfrm>
        </p:spPr>
        <p:txBody>
          <a:bodyPr lIns="91422" tIns="45710" rIns="91422" bIns="45710"/>
          <a:lstStyle/>
          <a:p>
            <a:r>
              <a:rPr lang="en-US" sz="2800" dirty="0" smtClean="0"/>
              <a:t>Rule 4-- If/Else: Running time of an IF/ELSE is never more than the running time of the test plus the larger of the running times of S1 and S2.</a:t>
            </a:r>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r>
              <a:rPr lang="en-US" sz="2800" dirty="0" smtClean="0"/>
              <a:t>Worst case is </a:t>
            </a:r>
            <a:r>
              <a:rPr lang="en-US" sz="2800" dirty="0" smtClean="0">
                <a:solidFill>
                  <a:srgbClr val="FF0000"/>
                </a:solidFill>
              </a:rPr>
              <a:t>condition + S2 = O(n</a:t>
            </a:r>
            <a:r>
              <a:rPr lang="en-US" sz="2800" baseline="30000" dirty="0" smtClean="0">
                <a:solidFill>
                  <a:srgbClr val="FF0000"/>
                </a:solidFill>
              </a:rPr>
              <a:t>2</a:t>
            </a:r>
            <a:r>
              <a:rPr lang="en-US" sz="2800" dirty="0" smtClean="0">
                <a:solidFill>
                  <a:srgbClr val="FF0000"/>
                </a:solidFill>
              </a:rPr>
              <a:t>)</a:t>
            </a:r>
            <a:endParaRPr lang="en-US" sz="2800" dirty="0" smtClean="0"/>
          </a:p>
        </p:txBody>
      </p:sp>
      <p:sp>
        <p:nvSpPr>
          <p:cNvPr id="20484" name="Text Box 4"/>
          <p:cNvSpPr txBox="1">
            <a:spLocks noChangeArrowheads="1"/>
          </p:cNvSpPr>
          <p:nvPr/>
        </p:nvSpPr>
        <p:spPr bwMode="auto">
          <a:xfrm>
            <a:off x="990389" y="3199976"/>
            <a:ext cx="1829753" cy="1363012"/>
          </a:xfrm>
          <a:prstGeom prst="rect">
            <a:avLst/>
          </a:prstGeom>
          <a:noFill/>
          <a:ln w="9525">
            <a:noFill/>
            <a:miter lim="800000"/>
            <a:headEnd/>
            <a:tailEnd/>
          </a:ln>
        </p:spPr>
        <p:txBody>
          <a:bodyPr lIns="91422" tIns="45710" rIns="91422" bIns="45710">
            <a:spAutoFit/>
          </a:bodyPr>
          <a:lstStyle/>
          <a:p>
            <a:pPr defTabSz="914182">
              <a:lnSpc>
                <a:spcPts val="2504"/>
              </a:lnSpc>
            </a:pPr>
            <a:r>
              <a:rPr lang="en-US" sz="2400" dirty="0">
                <a:latin typeface="Times New Roman" pitchFamily="18" charset="0"/>
              </a:rPr>
              <a:t>If (condition) </a:t>
            </a:r>
          </a:p>
          <a:p>
            <a:pPr defTabSz="914182">
              <a:lnSpc>
                <a:spcPts val="2504"/>
              </a:lnSpc>
            </a:pPr>
            <a:r>
              <a:rPr lang="en-US" sz="2400" dirty="0">
                <a:latin typeface="Times New Roman" pitchFamily="18" charset="0"/>
              </a:rPr>
              <a:t>   </a:t>
            </a:r>
            <a:r>
              <a:rPr lang="en-US" sz="2400" dirty="0">
                <a:solidFill>
                  <a:schemeClr val="accent2"/>
                </a:solidFill>
                <a:latin typeface="Times New Roman" pitchFamily="18" charset="0"/>
              </a:rPr>
              <a:t>S1</a:t>
            </a:r>
            <a:endParaRPr lang="en-US" sz="2400" dirty="0">
              <a:latin typeface="Times New Roman" pitchFamily="18" charset="0"/>
            </a:endParaRPr>
          </a:p>
          <a:p>
            <a:pPr defTabSz="914182">
              <a:lnSpc>
                <a:spcPts val="2504"/>
              </a:lnSpc>
            </a:pPr>
            <a:r>
              <a:rPr lang="en-US" sz="2400" dirty="0">
                <a:latin typeface="Times New Roman" pitchFamily="18" charset="0"/>
              </a:rPr>
              <a:t>Else</a:t>
            </a:r>
          </a:p>
          <a:p>
            <a:pPr defTabSz="914182">
              <a:lnSpc>
                <a:spcPts val="2504"/>
              </a:lnSpc>
            </a:pPr>
            <a:r>
              <a:rPr lang="en-US" sz="2400" dirty="0">
                <a:latin typeface="Times New Roman" pitchFamily="18" charset="0"/>
              </a:rPr>
              <a:t>   </a:t>
            </a:r>
            <a:r>
              <a:rPr lang="en-US" sz="2400" dirty="0">
                <a:solidFill>
                  <a:schemeClr val="accent2"/>
                </a:solidFill>
                <a:latin typeface="Times New Roman" pitchFamily="18" charset="0"/>
              </a:rPr>
              <a:t>S2</a:t>
            </a:r>
            <a:endParaRPr lang="en-US" sz="2400" dirty="0">
              <a:latin typeface="Times New Roman" pitchFamily="18" charset="0"/>
            </a:endParaRPr>
          </a:p>
        </p:txBody>
      </p:sp>
      <p:sp>
        <p:nvSpPr>
          <p:cNvPr id="20485" name="Text Box 5"/>
          <p:cNvSpPr txBox="1">
            <a:spLocks noChangeArrowheads="1"/>
          </p:cNvSpPr>
          <p:nvPr/>
        </p:nvSpPr>
        <p:spPr bwMode="auto">
          <a:xfrm>
            <a:off x="4419388" y="3123635"/>
            <a:ext cx="3886836" cy="2315688"/>
          </a:xfrm>
          <a:prstGeom prst="rect">
            <a:avLst/>
          </a:prstGeom>
          <a:noFill/>
          <a:ln w="9525">
            <a:noFill/>
            <a:miter lim="800000"/>
            <a:headEnd/>
            <a:tailEnd/>
          </a:ln>
        </p:spPr>
        <p:txBody>
          <a:bodyPr lIns="91422" tIns="45710" rIns="91422" bIns="45710">
            <a:spAutoFit/>
          </a:bodyPr>
          <a:lstStyle/>
          <a:p>
            <a:pPr defTabSz="914182">
              <a:lnSpc>
                <a:spcPts val="2504"/>
              </a:lnSpc>
            </a:pPr>
            <a:r>
              <a:rPr lang="en-US" sz="2400" dirty="0">
                <a:latin typeface="Times New Roman" pitchFamily="18" charset="0"/>
              </a:rPr>
              <a:t>If (condition) </a:t>
            </a:r>
          </a:p>
          <a:p>
            <a:pPr defTabSz="914182">
              <a:lnSpc>
                <a:spcPts val="2504"/>
              </a:lnSpc>
            </a:pPr>
            <a:r>
              <a:rPr lang="en-US" sz="2400" dirty="0">
                <a:latin typeface="Times New Roman" pitchFamily="18" charset="0"/>
              </a:rPr>
              <a:t>   </a:t>
            </a:r>
            <a:r>
              <a:rPr lang="en-US" sz="2400" noProof="1">
                <a:solidFill>
                  <a:schemeClr val="accent2"/>
                </a:solidFill>
                <a:latin typeface="Times New Roman" pitchFamily="18" charset="0"/>
              </a:rPr>
              <a:t>for (int i = 0; i &lt; n; i++)</a:t>
            </a:r>
            <a:br>
              <a:rPr lang="en-US" sz="2400" noProof="1">
                <a:solidFill>
                  <a:schemeClr val="accent2"/>
                </a:solidFill>
                <a:latin typeface="Times New Roman" pitchFamily="18" charset="0"/>
              </a:rPr>
            </a:br>
            <a:r>
              <a:rPr lang="en-US" sz="2400" noProof="1">
                <a:solidFill>
                  <a:schemeClr val="accent2"/>
                </a:solidFill>
                <a:latin typeface="Times New Roman" pitchFamily="18" charset="0"/>
              </a:rPr>
              <a:t>        sum++;</a:t>
            </a:r>
            <a:r>
              <a:rPr lang="en-US" sz="3200" noProof="1">
                <a:latin typeface="Times New Roman" pitchFamily="18" charset="0"/>
              </a:rPr>
              <a:t> </a:t>
            </a:r>
            <a:endParaRPr lang="en-US" sz="2400" dirty="0">
              <a:latin typeface="Times New Roman" pitchFamily="18" charset="0"/>
            </a:endParaRPr>
          </a:p>
          <a:p>
            <a:pPr defTabSz="914182">
              <a:lnSpc>
                <a:spcPts val="2504"/>
              </a:lnSpc>
            </a:pPr>
            <a:r>
              <a:rPr lang="en-US" sz="2400" dirty="0">
                <a:latin typeface="Times New Roman" pitchFamily="18" charset="0"/>
              </a:rPr>
              <a:t>Else</a:t>
            </a:r>
          </a:p>
          <a:p>
            <a:pPr defTabSz="914182">
              <a:lnSpc>
                <a:spcPts val="2504"/>
              </a:lnSpc>
            </a:pPr>
            <a:r>
              <a:rPr lang="en-US" sz="2400" dirty="0">
                <a:latin typeface="Times New Roman" pitchFamily="18" charset="0"/>
              </a:rPr>
              <a:t> </a:t>
            </a:r>
            <a:r>
              <a:rPr lang="en-US" sz="2400" noProof="1">
                <a:latin typeface="Times New Roman" pitchFamily="18" charset="0"/>
              </a:rPr>
              <a:t>   </a:t>
            </a:r>
            <a:r>
              <a:rPr lang="en-US" sz="2400" noProof="1">
                <a:solidFill>
                  <a:schemeClr val="accent2"/>
                </a:solidFill>
                <a:latin typeface="Times New Roman" pitchFamily="18" charset="0"/>
              </a:rPr>
              <a:t>for (int i = 0; i &lt; n; i++)</a:t>
            </a:r>
            <a:br>
              <a:rPr lang="en-US" sz="2400" noProof="1">
                <a:solidFill>
                  <a:schemeClr val="accent2"/>
                </a:solidFill>
                <a:latin typeface="Times New Roman" pitchFamily="18" charset="0"/>
              </a:rPr>
            </a:br>
            <a:r>
              <a:rPr lang="en-US" sz="2400" noProof="1">
                <a:solidFill>
                  <a:schemeClr val="accent2"/>
                </a:solidFill>
                <a:latin typeface="Times New Roman" pitchFamily="18" charset="0"/>
              </a:rPr>
              <a:t>        for (int j = 0; j &lt; n; j++) </a:t>
            </a:r>
            <a:br>
              <a:rPr lang="en-US" sz="2400" noProof="1">
                <a:solidFill>
                  <a:schemeClr val="accent2"/>
                </a:solidFill>
                <a:latin typeface="Times New Roman" pitchFamily="18" charset="0"/>
              </a:rPr>
            </a:br>
            <a:r>
              <a:rPr lang="en-US" sz="2400" noProof="1">
                <a:solidFill>
                  <a:schemeClr val="accent2"/>
                </a:solidFill>
                <a:latin typeface="Times New Roman" pitchFamily="18" charset="0"/>
              </a:rPr>
              <a:t>            sum++;</a:t>
            </a:r>
            <a:endParaRPr lang="en-US" sz="2400" dirty="0">
              <a:latin typeface="Times New Roman" pitchFamily="18" charset="0"/>
            </a:endParaRPr>
          </a:p>
        </p:txBody>
      </p:sp>
      <p:sp>
        <p:nvSpPr>
          <p:cNvPr id="20486" name="Line 6"/>
          <p:cNvSpPr>
            <a:spLocks noChangeShapeType="1"/>
          </p:cNvSpPr>
          <p:nvPr/>
        </p:nvSpPr>
        <p:spPr bwMode="auto">
          <a:xfrm>
            <a:off x="1828165" y="3734365"/>
            <a:ext cx="2820142" cy="0"/>
          </a:xfrm>
          <a:prstGeom prst="line">
            <a:avLst/>
          </a:prstGeom>
          <a:noFill/>
          <a:ln w="28575">
            <a:solidFill>
              <a:srgbClr val="FF0000"/>
            </a:solidFill>
            <a:round/>
            <a:headEnd/>
            <a:tailEnd type="triangle" w="med" len="med"/>
          </a:ln>
        </p:spPr>
        <p:txBody>
          <a:bodyPr wrap="none" lIns="91577" tIns="45789" rIns="91577" bIns="45789" anchor="ctr"/>
          <a:lstStyle/>
          <a:p>
            <a:endParaRPr lang="en-US"/>
          </a:p>
        </p:txBody>
      </p:sp>
      <p:sp>
        <p:nvSpPr>
          <p:cNvPr id="20487" name="Line 7"/>
          <p:cNvSpPr>
            <a:spLocks noChangeShapeType="1"/>
          </p:cNvSpPr>
          <p:nvPr/>
        </p:nvSpPr>
        <p:spPr bwMode="auto">
          <a:xfrm>
            <a:off x="1828165" y="4343507"/>
            <a:ext cx="2820142" cy="456457"/>
          </a:xfrm>
          <a:prstGeom prst="line">
            <a:avLst/>
          </a:prstGeom>
          <a:noFill/>
          <a:ln w="28575">
            <a:solidFill>
              <a:srgbClr val="FF0000"/>
            </a:solidFill>
            <a:round/>
            <a:headEnd/>
            <a:tailEnd type="triangle" w="med" len="med"/>
          </a:ln>
        </p:spPr>
        <p:txBody>
          <a:bodyPr wrap="none" lIns="91577" tIns="45789" rIns="91577" bIns="45789" anchor="ctr"/>
          <a:lstStyle/>
          <a:p>
            <a:endParaRPr lang="en-US"/>
          </a:p>
        </p:txBody>
      </p:sp>
      <p:sp>
        <p:nvSpPr>
          <p:cNvPr id="11"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12" name="Straight Connector 11"/>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14"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5" name="Rectangle 14"/>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10448" y="877926"/>
            <a:ext cx="8012128" cy="687072"/>
          </a:xfrm>
        </p:spPr>
        <p:txBody>
          <a:bodyPr wrap="square" lIns="91422" tIns="45710" rIns="91422" bIns="45710">
            <a:normAutofit fontScale="90000"/>
          </a:bodyPr>
          <a:lstStyle/>
          <a:p>
            <a:r>
              <a:rPr lang="en-US" dirty="0" smtClean="0"/>
              <a:t>Strategies for Analyzing Code Cont...</a:t>
            </a:r>
            <a:endParaRPr lang="en-US" dirty="0" smtClean="0">
              <a:solidFill>
                <a:schemeClr val="tx1"/>
              </a:solidFill>
            </a:endParaRPr>
          </a:p>
        </p:txBody>
      </p:sp>
      <p:sp>
        <p:nvSpPr>
          <p:cNvPr id="21507" name="Rectangle 3"/>
          <p:cNvSpPr>
            <a:spLocks noGrp="1" noChangeArrowheads="1"/>
          </p:cNvSpPr>
          <p:nvPr>
            <p:ph type="body" idx="1"/>
          </p:nvPr>
        </p:nvSpPr>
        <p:spPr>
          <a:xfrm>
            <a:off x="685165" y="1676330"/>
            <a:ext cx="7773672" cy="4419848"/>
          </a:xfrm>
        </p:spPr>
        <p:txBody>
          <a:bodyPr lIns="91422" tIns="45710" rIns="91422" bIns="45710"/>
          <a:lstStyle/>
          <a:p>
            <a:r>
              <a:rPr lang="en-US" sz="2800" dirty="0" smtClean="0"/>
              <a:t>Loops where the problem N size is divided by some factor k is a log</a:t>
            </a:r>
            <a:r>
              <a:rPr lang="en-US" sz="2800" baseline="-25000" dirty="0" smtClean="0"/>
              <a:t>k</a:t>
            </a:r>
            <a:r>
              <a:rPr lang="en-US" sz="2800" dirty="0" smtClean="0"/>
              <a:t>N loop.</a:t>
            </a:r>
            <a:br>
              <a:rPr lang="en-US" sz="2800" dirty="0" smtClean="0"/>
            </a:br>
            <a:endParaRPr lang="en-US" sz="2800" dirty="0" smtClean="0"/>
          </a:p>
          <a:p>
            <a:pPr lvl="2">
              <a:lnSpc>
                <a:spcPts val="1703"/>
              </a:lnSpc>
              <a:buNone/>
            </a:pPr>
            <a:r>
              <a:rPr lang="en-US" b="1" noProof="1" smtClean="0">
                <a:solidFill>
                  <a:schemeClr val="accent2"/>
                </a:solidFill>
                <a:latin typeface="Courier New" pitchFamily="49" charset="0"/>
              </a:rPr>
              <a:t>for (int i = 0; i &lt; n; i++){</a:t>
            </a:r>
          </a:p>
          <a:p>
            <a:pPr lvl="2">
              <a:lnSpc>
                <a:spcPts val="1703"/>
              </a:lnSpc>
              <a:buNone/>
            </a:pPr>
            <a:r>
              <a:rPr lang="en-US" b="1" noProof="1" smtClean="0">
                <a:solidFill>
                  <a:schemeClr val="accent2"/>
                </a:solidFill>
                <a:latin typeface="Courier New" pitchFamily="49" charset="0"/>
              </a:rPr>
              <a:t>			n = n/3;</a:t>
            </a:r>
          </a:p>
          <a:p>
            <a:pPr lvl="2">
              <a:lnSpc>
                <a:spcPts val="1703"/>
              </a:lnSpc>
              <a:buNone/>
            </a:pPr>
            <a:r>
              <a:rPr lang="en-US" b="1" noProof="1" smtClean="0">
                <a:solidFill>
                  <a:schemeClr val="accent2"/>
                </a:solidFill>
                <a:latin typeface="Courier New" pitchFamily="49" charset="0"/>
              </a:rPr>
              <a:t>  		sum++; </a:t>
            </a:r>
          </a:p>
          <a:p>
            <a:pPr lvl="2">
              <a:lnSpc>
                <a:spcPts val="1703"/>
              </a:lnSpc>
              <a:buNone/>
            </a:pPr>
            <a:r>
              <a:rPr lang="en-US" b="1" noProof="1" smtClean="0">
                <a:solidFill>
                  <a:schemeClr val="accent2"/>
                </a:solidFill>
                <a:latin typeface="Courier New" pitchFamily="49" charset="0"/>
              </a:rPr>
              <a:t>}</a:t>
            </a:r>
          </a:p>
          <a:p>
            <a:pPr lvl="1"/>
            <a:r>
              <a:rPr lang="en-US" noProof="1" smtClean="0"/>
              <a:t>Running time is log</a:t>
            </a:r>
            <a:r>
              <a:rPr lang="en-US" baseline="-25000" noProof="1" smtClean="0"/>
              <a:t>3</a:t>
            </a:r>
            <a:r>
              <a:rPr lang="en-US" noProof="1" smtClean="0"/>
              <a:t>N</a:t>
            </a:r>
            <a:endParaRPr lang="en-US" dirty="0" smtClean="0"/>
          </a:p>
          <a:p>
            <a:r>
              <a:rPr lang="en-US" sz="2800" noProof="1" smtClean="0"/>
              <a:t>or</a:t>
            </a:r>
            <a:endParaRPr lang="en-US" sz="2800" dirty="0" smtClean="0"/>
          </a:p>
          <a:p>
            <a:pPr lvl="1"/>
            <a:r>
              <a:rPr lang="en-US" noProof="1" smtClean="0"/>
              <a:t>Just O(log N)</a:t>
            </a:r>
            <a:endParaRPr lang="en-US" dirty="0" smtClean="0"/>
          </a:p>
        </p:txBody>
      </p:sp>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831343" y="909735"/>
            <a:ext cx="4635589" cy="518485"/>
          </a:xfrm>
        </p:spPr>
        <p:txBody>
          <a:bodyPr>
            <a:normAutofit fontScale="90000"/>
          </a:bodyPr>
          <a:lstStyle/>
          <a:p>
            <a:r>
              <a:rPr lang="en-US" dirty="0" smtClean="0"/>
              <a:t>Timing Algorithms</a:t>
            </a:r>
          </a:p>
        </p:txBody>
      </p:sp>
      <p:sp>
        <p:nvSpPr>
          <p:cNvPr id="22531" name="Rectangle 3"/>
          <p:cNvSpPr>
            <a:spLocks noChangeArrowheads="1"/>
          </p:cNvSpPr>
          <p:nvPr/>
        </p:nvSpPr>
        <p:spPr bwMode="auto">
          <a:xfrm>
            <a:off x="534142" y="1832193"/>
            <a:ext cx="6314806" cy="3970449"/>
          </a:xfrm>
          <a:prstGeom prst="rect">
            <a:avLst/>
          </a:prstGeom>
          <a:solidFill>
            <a:schemeClr val="bg1"/>
          </a:solidFill>
          <a:ln w="12700">
            <a:noFill/>
            <a:miter lim="800000"/>
            <a:headEnd/>
            <a:tailEnd/>
          </a:ln>
        </p:spPr>
        <p:txBody>
          <a:bodyPr wrap="none" lIns="91567" tIns="45785" rIns="91567" bIns="45785" anchor="ctr">
            <a:spAutoFit/>
          </a:bodyPr>
          <a:lstStyle/>
          <a:p>
            <a:pPr>
              <a:lnSpc>
                <a:spcPct val="100000"/>
              </a:lnSpc>
            </a:pPr>
            <a:r>
              <a:rPr lang="en-US" sz="1200" noProof="1">
                <a:latin typeface="Courier New" pitchFamily="49" charset="0"/>
              </a:rPr>
              <a:t>		long	t1;			// time before execution</a:t>
            </a:r>
          </a:p>
          <a:p>
            <a:pPr>
              <a:lnSpc>
                <a:spcPct val="100000"/>
              </a:lnSpc>
            </a:pPr>
            <a:r>
              <a:rPr lang="en-US" sz="1200" noProof="1">
                <a:latin typeface="Courier New" pitchFamily="49" charset="0"/>
              </a:rPr>
              <a:t>		long	t2;			// time after execution</a:t>
            </a:r>
          </a:p>
          <a:p>
            <a:pPr>
              <a:lnSpc>
                <a:spcPct val="100000"/>
              </a:lnSpc>
            </a:pPr>
            <a:r>
              <a:rPr lang="en-US" sz="1200" noProof="1">
                <a:latin typeface="Courier New" pitchFamily="49" charset="0"/>
              </a:rPr>
              <a:t>		int	i;</a:t>
            </a:r>
          </a:p>
          <a:p>
            <a:pPr>
              <a:lnSpc>
                <a:spcPct val="100000"/>
              </a:lnSpc>
            </a:pPr>
            <a:r>
              <a:rPr lang="en-US" sz="1200" noProof="1">
                <a:latin typeface="Courier New" pitchFamily="49" charset="0"/>
              </a:rPr>
              <a:t>		</a:t>
            </a:r>
          </a:p>
          <a:p>
            <a:pPr>
              <a:lnSpc>
                <a:spcPct val="100000"/>
              </a:lnSpc>
            </a:pPr>
            <a:r>
              <a:rPr lang="en-US" sz="1200" noProof="1">
                <a:latin typeface="Courier New" pitchFamily="49" charset="0"/>
              </a:rPr>
              <a:t>		out.writeLabel("Timing test of methods for ");</a:t>
            </a:r>
          </a:p>
          <a:p>
            <a:pPr>
              <a:lnSpc>
                <a:spcPct val="100000"/>
              </a:lnSpc>
            </a:pPr>
            <a:r>
              <a:rPr lang="en-US" sz="1200" noProof="1">
                <a:latin typeface="Courier New" pitchFamily="49" charset="0"/>
              </a:rPr>
              <a:t>		out.writeInt(NUM_TESTS);</a:t>
            </a:r>
          </a:p>
          <a:p>
            <a:pPr>
              <a:lnSpc>
                <a:spcPct val="100000"/>
              </a:lnSpc>
            </a:pPr>
            <a:r>
              <a:rPr lang="en-US" sz="1200" noProof="1">
                <a:latin typeface="Courier New" pitchFamily="49" charset="0"/>
              </a:rPr>
              <a:t>		out.writeLabel(" calls with delay of ");</a:t>
            </a:r>
          </a:p>
          <a:p>
            <a:pPr>
              <a:lnSpc>
                <a:spcPct val="100000"/>
              </a:lnSpc>
            </a:pPr>
            <a:r>
              <a:rPr lang="en-US" sz="1200" noProof="1">
                <a:latin typeface="Courier New" pitchFamily="49" charset="0"/>
              </a:rPr>
              <a:t>		out.writeLong(DELAY);</a:t>
            </a:r>
          </a:p>
          <a:p>
            <a:pPr>
              <a:lnSpc>
                <a:spcPct val="100000"/>
              </a:lnSpc>
            </a:pPr>
            <a:r>
              <a:rPr lang="en-US" sz="1200" noProof="1">
                <a:latin typeface="Courier New" pitchFamily="49" charset="0"/>
              </a:rPr>
              <a:t>		out.writeLabel(" ms");</a:t>
            </a:r>
          </a:p>
          <a:p>
            <a:pPr>
              <a:lnSpc>
                <a:spcPct val="100000"/>
              </a:lnSpc>
            </a:pPr>
            <a:r>
              <a:rPr lang="en-US" sz="1200" noProof="1">
                <a:latin typeface="Courier New" pitchFamily="49" charset="0"/>
              </a:rPr>
              <a:t>		out.writeEOL();</a:t>
            </a:r>
          </a:p>
          <a:p>
            <a:pPr>
              <a:lnSpc>
                <a:spcPct val="100000"/>
              </a:lnSpc>
            </a:pPr>
            <a:r>
              <a:rPr lang="en-US" sz="1200" noProof="1">
                <a:latin typeface="Courier New" pitchFamily="49" charset="0"/>
              </a:rPr>
              <a:t>		out.writeEOL();</a:t>
            </a:r>
          </a:p>
          <a:p>
            <a:pPr>
              <a:lnSpc>
                <a:spcPct val="100000"/>
              </a:lnSpc>
            </a:pPr>
            <a:r>
              <a:rPr lang="en-US" sz="1200" noProof="1">
                <a:latin typeface="Courier New" pitchFamily="49" charset="0"/>
              </a:rPr>
              <a:t>		out.writeLabel("  n  O(lg n)    O(n)  O(nlgn)  O(n^2)");</a:t>
            </a:r>
          </a:p>
          <a:p>
            <a:pPr>
              <a:lnSpc>
                <a:spcPct val="100000"/>
              </a:lnSpc>
            </a:pPr>
            <a:r>
              <a:rPr lang="en-US" sz="1200" noProof="1">
                <a:latin typeface="Courier New" pitchFamily="49" charset="0"/>
              </a:rPr>
              <a:t>		out.writeEOL();</a:t>
            </a:r>
          </a:p>
          <a:p>
            <a:pPr>
              <a:lnSpc>
                <a:spcPct val="100000"/>
              </a:lnSpc>
            </a:pPr>
            <a:r>
              <a:rPr lang="en-US" sz="1200" noProof="1">
                <a:latin typeface="Courier New" pitchFamily="49" charset="0"/>
              </a:rPr>
              <a:t>		out.writeInt(SIZE,3);</a:t>
            </a:r>
          </a:p>
          <a:p>
            <a:pPr>
              <a:lnSpc>
                <a:spcPct val="100000"/>
              </a:lnSpc>
            </a:pPr>
            <a:endParaRPr lang="en-US" sz="1200" noProof="1">
              <a:latin typeface="Courier New" pitchFamily="49" charset="0"/>
            </a:endParaRPr>
          </a:p>
          <a:p>
            <a:pPr>
              <a:lnSpc>
                <a:spcPct val="100000"/>
              </a:lnSpc>
            </a:pPr>
            <a:r>
              <a:rPr lang="en-US" sz="1200" noProof="1">
                <a:latin typeface="Courier New" pitchFamily="49" charset="0"/>
              </a:rPr>
              <a:t>		t1 = System.currentTimeMillis();</a:t>
            </a:r>
          </a:p>
          <a:p>
            <a:pPr>
              <a:lnSpc>
                <a:spcPct val="100000"/>
              </a:lnSpc>
            </a:pPr>
            <a:r>
              <a:rPr lang="en-US" sz="1200" noProof="1">
                <a:latin typeface="Courier New" pitchFamily="49" charset="0"/>
              </a:rPr>
              <a:t>		for ( i=1 ; i&lt;=NUM_TESTS ; i++ ) {</a:t>
            </a:r>
          </a:p>
          <a:p>
            <a:pPr>
              <a:lnSpc>
                <a:spcPct val="100000"/>
              </a:lnSpc>
            </a:pPr>
            <a:r>
              <a:rPr lang="en-US" sz="1200" noProof="1">
                <a:latin typeface="Courier New" pitchFamily="49" charset="0"/>
              </a:rPr>
              <a:t>			lgNMethod(SIZE);</a:t>
            </a:r>
          </a:p>
          <a:p>
            <a:pPr>
              <a:lnSpc>
                <a:spcPct val="100000"/>
              </a:lnSpc>
            </a:pPr>
            <a:r>
              <a:rPr lang="en-US" sz="1200" noProof="1">
                <a:latin typeface="Courier New" pitchFamily="49" charset="0"/>
              </a:rPr>
              <a:t>		};</a:t>
            </a:r>
          </a:p>
          <a:p>
            <a:pPr>
              <a:lnSpc>
                <a:spcPct val="100000"/>
              </a:lnSpc>
            </a:pPr>
            <a:r>
              <a:rPr lang="en-US" sz="1200" noProof="1">
                <a:latin typeface="Courier New" pitchFamily="49" charset="0"/>
              </a:rPr>
              <a:t>		t2 = System.currentTimeMillis();</a:t>
            </a:r>
          </a:p>
          <a:p>
            <a:pPr>
              <a:lnSpc>
                <a:spcPct val="100000"/>
              </a:lnSpc>
            </a:pPr>
            <a:r>
              <a:rPr lang="en-US" sz="1200" noProof="1">
                <a:latin typeface="Courier New" pitchFamily="49" charset="0"/>
              </a:rPr>
              <a:t>		out.writeLong(t2-t1,8);</a:t>
            </a:r>
          </a:p>
        </p:txBody>
      </p:sp>
      <p:grpSp>
        <p:nvGrpSpPr>
          <p:cNvPr id="2" name="Group 4"/>
          <p:cNvGrpSpPr>
            <a:grpSpLocks/>
          </p:cNvGrpSpPr>
          <p:nvPr/>
        </p:nvGrpSpPr>
        <p:grpSpPr bwMode="auto">
          <a:xfrm>
            <a:off x="2441791" y="1526828"/>
            <a:ext cx="5036195" cy="924049"/>
            <a:chOff x="1536" y="960"/>
            <a:chExt cx="3168" cy="581"/>
          </a:xfrm>
        </p:grpSpPr>
        <p:sp>
          <p:nvSpPr>
            <p:cNvPr id="22548" name="AutoShape 5"/>
            <p:cNvSpPr>
              <a:spLocks noChangeArrowheads="1"/>
            </p:cNvSpPr>
            <p:nvPr/>
          </p:nvSpPr>
          <p:spPr bwMode="auto">
            <a:xfrm>
              <a:off x="3408" y="960"/>
              <a:ext cx="1296" cy="581"/>
            </a:xfrm>
            <a:prstGeom prst="wedgeRectCallout">
              <a:avLst>
                <a:gd name="adj1" fmla="val -131019"/>
                <a:gd name="adj2" fmla="val 9736"/>
              </a:avLst>
            </a:prstGeom>
            <a:solidFill>
              <a:schemeClr val="hlink"/>
            </a:solidFill>
            <a:ln w="12700">
              <a:solidFill>
                <a:schemeClr val="tx1"/>
              </a:solidFill>
              <a:miter lim="800000"/>
              <a:headEnd/>
              <a:tailEnd/>
            </a:ln>
          </p:spPr>
          <p:txBody>
            <a:bodyPr lIns="91430" tIns="45716" rIns="91430" bIns="45716" anchor="ctr">
              <a:spAutoFit/>
            </a:bodyPr>
            <a:lstStyle/>
            <a:p>
              <a:r>
                <a:rPr lang="en-US"/>
                <a:t>Define variables to hold before and after time</a:t>
              </a:r>
            </a:p>
          </p:txBody>
        </p:sp>
        <p:sp>
          <p:nvSpPr>
            <p:cNvPr id="22549" name="Rectangle 6"/>
            <p:cNvSpPr>
              <a:spLocks noChangeArrowheads="1"/>
            </p:cNvSpPr>
            <p:nvPr/>
          </p:nvSpPr>
          <p:spPr bwMode="auto">
            <a:xfrm>
              <a:off x="1536" y="1152"/>
              <a:ext cx="816" cy="240"/>
            </a:xfrm>
            <a:prstGeom prst="rect">
              <a:avLst/>
            </a:prstGeom>
            <a:noFill/>
            <a:ln w="12700">
              <a:solidFill>
                <a:schemeClr val="accent1"/>
              </a:solidFill>
              <a:miter lim="800000"/>
              <a:headEnd/>
              <a:tailEnd/>
            </a:ln>
          </p:spPr>
          <p:txBody>
            <a:bodyPr wrap="none" anchor="ctr"/>
            <a:lstStyle/>
            <a:p>
              <a:endParaRPr lang="en-CA"/>
            </a:p>
          </p:txBody>
        </p:sp>
      </p:grpSp>
      <p:grpSp>
        <p:nvGrpSpPr>
          <p:cNvPr id="3" name="Group 7"/>
          <p:cNvGrpSpPr>
            <a:grpSpLocks/>
          </p:cNvGrpSpPr>
          <p:nvPr/>
        </p:nvGrpSpPr>
        <p:grpSpPr bwMode="auto">
          <a:xfrm>
            <a:off x="2441791" y="3893409"/>
            <a:ext cx="5799255" cy="924048"/>
            <a:chOff x="1536" y="2448"/>
            <a:chExt cx="3648" cy="581"/>
          </a:xfrm>
        </p:grpSpPr>
        <p:sp>
          <p:nvSpPr>
            <p:cNvPr id="22546" name="AutoShape 8"/>
            <p:cNvSpPr>
              <a:spLocks noChangeArrowheads="1"/>
            </p:cNvSpPr>
            <p:nvPr/>
          </p:nvSpPr>
          <p:spPr bwMode="auto">
            <a:xfrm>
              <a:off x="3888" y="2448"/>
              <a:ext cx="1296" cy="581"/>
            </a:xfrm>
            <a:prstGeom prst="wedgeRectCallout">
              <a:avLst>
                <a:gd name="adj1" fmla="val -81019"/>
                <a:gd name="adj2" fmla="val 35204"/>
              </a:avLst>
            </a:prstGeom>
            <a:solidFill>
              <a:schemeClr val="hlink"/>
            </a:solidFill>
            <a:ln w="12700">
              <a:solidFill>
                <a:schemeClr val="tx1"/>
              </a:solidFill>
              <a:miter lim="800000"/>
              <a:headEnd/>
              <a:tailEnd/>
            </a:ln>
          </p:spPr>
          <p:txBody>
            <a:bodyPr lIns="91430" tIns="45716" rIns="91430" bIns="45716" anchor="ctr">
              <a:spAutoFit/>
            </a:bodyPr>
            <a:lstStyle/>
            <a:p>
              <a:r>
                <a:rPr lang="en-US"/>
                <a:t>Get the current system time in msecs.</a:t>
              </a:r>
            </a:p>
          </p:txBody>
        </p:sp>
        <p:sp>
          <p:nvSpPr>
            <p:cNvPr id="22547" name="Rectangle 9"/>
            <p:cNvSpPr>
              <a:spLocks noChangeArrowheads="1"/>
            </p:cNvSpPr>
            <p:nvPr/>
          </p:nvSpPr>
          <p:spPr bwMode="auto">
            <a:xfrm>
              <a:off x="1536" y="2880"/>
              <a:ext cx="1920" cy="144"/>
            </a:xfrm>
            <a:prstGeom prst="rect">
              <a:avLst/>
            </a:prstGeom>
            <a:noFill/>
            <a:ln w="12700">
              <a:solidFill>
                <a:schemeClr val="accent1"/>
              </a:solidFill>
              <a:miter lim="800000"/>
              <a:headEnd/>
              <a:tailEnd/>
            </a:ln>
          </p:spPr>
          <p:txBody>
            <a:bodyPr wrap="none" anchor="ctr"/>
            <a:lstStyle/>
            <a:p>
              <a:endParaRPr lang="en-CA"/>
            </a:p>
          </p:txBody>
        </p:sp>
      </p:grpSp>
      <p:grpSp>
        <p:nvGrpSpPr>
          <p:cNvPr id="4" name="Group 10"/>
          <p:cNvGrpSpPr>
            <a:grpSpLocks/>
          </p:cNvGrpSpPr>
          <p:nvPr/>
        </p:nvGrpSpPr>
        <p:grpSpPr bwMode="auto">
          <a:xfrm>
            <a:off x="2441791" y="4504141"/>
            <a:ext cx="5875561" cy="839755"/>
            <a:chOff x="1536" y="2832"/>
            <a:chExt cx="3696" cy="528"/>
          </a:xfrm>
        </p:grpSpPr>
        <p:sp>
          <p:nvSpPr>
            <p:cNvPr id="22544" name="AutoShape 11"/>
            <p:cNvSpPr>
              <a:spLocks noChangeArrowheads="1"/>
            </p:cNvSpPr>
            <p:nvPr/>
          </p:nvSpPr>
          <p:spPr bwMode="auto">
            <a:xfrm>
              <a:off x="3936" y="2832"/>
              <a:ext cx="1296" cy="406"/>
            </a:xfrm>
            <a:prstGeom prst="wedgeRectCallout">
              <a:avLst>
                <a:gd name="adj1" fmla="val -75463"/>
                <a:gd name="adj2" fmla="val 43917"/>
              </a:avLst>
            </a:prstGeom>
            <a:solidFill>
              <a:schemeClr val="hlink"/>
            </a:solidFill>
            <a:ln w="12700">
              <a:solidFill>
                <a:schemeClr val="tx1"/>
              </a:solidFill>
              <a:miter lim="800000"/>
              <a:headEnd/>
              <a:tailEnd/>
            </a:ln>
          </p:spPr>
          <p:txBody>
            <a:bodyPr lIns="91430" tIns="45716" rIns="91430" bIns="45716" anchor="ctr">
              <a:spAutoFit/>
            </a:bodyPr>
            <a:lstStyle/>
            <a:p>
              <a:r>
                <a:rPr lang="en-US"/>
                <a:t>Call the function g(n).</a:t>
              </a:r>
            </a:p>
          </p:txBody>
        </p:sp>
        <p:sp>
          <p:nvSpPr>
            <p:cNvPr id="22545" name="Rectangle 12"/>
            <p:cNvSpPr>
              <a:spLocks noChangeArrowheads="1"/>
            </p:cNvSpPr>
            <p:nvPr/>
          </p:nvSpPr>
          <p:spPr bwMode="auto">
            <a:xfrm>
              <a:off x="1536" y="3024"/>
              <a:ext cx="2064" cy="336"/>
            </a:xfrm>
            <a:prstGeom prst="rect">
              <a:avLst/>
            </a:prstGeom>
            <a:noFill/>
            <a:ln w="12700">
              <a:solidFill>
                <a:schemeClr val="accent1"/>
              </a:solidFill>
              <a:miter lim="800000"/>
              <a:headEnd/>
              <a:tailEnd/>
            </a:ln>
          </p:spPr>
          <p:txBody>
            <a:bodyPr wrap="none" anchor="ctr"/>
            <a:lstStyle/>
            <a:p>
              <a:endParaRPr lang="en-CA"/>
            </a:p>
          </p:txBody>
        </p:sp>
      </p:grpSp>
      <p:grpSp>
        <p:nvGrpSpPr>
          <p:cNvPr id="5" name="Group 13"/>
          <p:cNvGrpSpPr>
            <a:grpSpLocks/>
          </p:cNvGrpSpPr>
          <p:nvPr/>
        </p:nvGrpSpPr>
        <p:grpSpPr bwMode="auto">
          <a:xfrm>
            <a:off x="305224" y="3588045"/>
            <a:ext cx="5201524" cy="1946705"/>
            <a:chOff x="192" y="2256"/>
            <a:chExt cx="3272" cy="1224"/>
          </a:xfrm>
        </p:grpSpPr>
        <p:sp>
          <p:nvSpPr>
            <p:cNvPr id="22542" name="AutoShape 14"/>
            <p:cNvSpPr>
              <a:spLocks noChangeArrowheads="1"/>
            </p:cNvSpPr>
            <p:nvPr/>
          </p:nvSpPr>
          <p:spPr bwMode="auto">
            <a:xfrm>
              <a:off x="192" y="2256"/>
              <a:ext cx="1296" cy="406"/>
            </a:xfrm>
            <a:prstGeom prst="wedgeRectCallout">
              <a:avLst>
                <a:gd name="adj1" fmla="val 52315"/>
                <a:gd name="adj2" fmla="val 165542"/>
              </a:avLst>
            </a:prstGeom>
            <a:solidFill>
              <a:schemeClr val="hlink"/>
            </a:solidFill>
            <a:ln w="12700">
              <a:solidFill>
                <a:schemeClr val="tx1"/>
              </a:solidFill>
              <a:miter lim="800000"/>
              <a:headEnd/>
              <a:tailEnd/>
            </a:ln>
          </p:spPr>
          <p:txBody>
            <a:bodyPr lIns="91430" tIns="45716" rIns="91430" bIns="45716" anchor="ctr">
              <a:spAutoFit/>
            </a:bodyPr>
            <a:lstStyle/>
            <a:p>
              <a:r>
                <a:rPr lang="en-US"/>
                <a:t>Get system time after function call.</a:t>
              </a:r>
            </a:p>
          </p:txBody>
        </p:sp>
        <p:sp>
          <p:nvSpPr>
            <p:cNvPr id="22543" name="Rectangle 15"/>
            <p:cNvSpPr>
              <a:spLocks noChangeArrowheads="1"/>
            </p:cNvSpPr>
            <p:nvPr/>
          </p:nvSpPr>
          <p:spPr bwMode="auto">
            <a:xfrm>
              <a:off x="1536" y="3360"/>
              <a:ext cx="1928" cy="120"/>
            </a:xfrm>
            <a:prstGeom prst="rect">
              <a:avLst/>
            </a:prstGeom>
            <a:noFill/>
            <a:ln w="12700">
              <a:solidFill>
                <a:schemeClr val="accent1"/>
              </a:solidFill>
              <a:miter lim="800000"/>
              <a:headEnd/>
              <a:tailEnd/>
            </a:ln>
          </p:spPr>
          <p:txBody>
            <a:bodyPr wrap="none" anchor="ctr"/>
            <a:lstStyle/>
            <a:p>
              <a:endParaRPr lang="en-CA"/>
            </a:p>
          </p:txBody>
        </p:sp>
      </p:grpSp>
      <p:grpSp>
        <p:nvGrpSpPr>
          <p:cNvPr id="6" name="Group 16"/>
          <p:cNvGrpSpPr>
            <a:grpSpLocks/>
          </p:cNvGrpSpPr>
          <p:nvPr/>
        </p:nvGrpSpPr>
        <p:grpSpPr bwMode="auto">
          <a:xfrm>
            <a:off x="1831343" y="5534748"/>
            <a:ext cx="5112501" cy="1065598"/>
            <a:chOff x="1152" y="3480"/>
            <a:chExt cx="3216" cy="670"/>
          </a:xfrm>
        </p:grpSpPr>
        <p:sp>
          <p:nvSpPr>
            <p:cNvPr id="22540" name="AutoShape 17"/>
            <p:cNvSpPr>
              <a:spLocks noChangeArrowheads="1"/>
            </p:cNvSpPr>
            <p:nvPr/>
          </p:nvSpPr>
          <p:spPr bwMode="auto">
            <a:xfrm>
              <a:off x="1152" y="3744"/>
              <a:ext cx="3216" cy="406"/>
            </a:xfrm>
            <a:prstGeom prst="wedgeRectCallout">
              <a:avLst>
                <a:gd name="adj1" fmla="val -11755"/>
                <a:gd name="adj2" fmla="val -88625"/>
              </a:avLst>
            </a:prstGeom>
            <a:solidFill>
              <a:schemeClr val="hlink"/>
            </a:solidFill>
            <a:ln w="12700">
              <a:solidFill>
                <a:schemeClr val="tx1"/>
              </a:solidFill>
              <a:miter lim="800000"/>
              <a:headEnd/>
              <a:tailEnd/>
            </a:ln>
          </p:spPr>
          <p:txBody>
            <a:bodyPr lIns="91430" tIns="45716" rIns="91430" bIns="45716" anchor="ctr">
              <a:spAutoFit/>
            </a:bodyPr>
            <a:lstStyle/>
            <a:p>
              <a:r>
                <a:rPr lang="en-US"/>
                <a:t>Total elapsed time is the difference between the observed values</a:t>
              </a:r>
            </a:p>
          </p:txBody>
        </p:sp>
        <p:sp>
          <p:nvSpPr>
            <p:cNvPr id="22541" name="Rectangle 18"/>
            <p:cNvSpPr>
              <a:spLocks noChangeArrowheads="1"/>
            </p:cNvSpPr>
            <p:nvPr/>
          </p:nvSpPr>
          <p:spPr bwMode="auto">
            <a:xfrm>
              <a:off x="2352" y="3480"/>
              <a:ext cx="304" cy="120"/>
            </a:xfrm>
            <a:prstGeom prst="rect">
              <a:avLst/>
            </a:prstGeom>
            <a:noFill/>
            <a:ln w="12700">
              <a:solidFill>
                <a:schemeClr val="accent1"/>
              </a:solidFill>
              <a:miter lim="800000"/>
              <a:headEnd/>
              <a:tailEnd/>
            </a:ln>
          </p:spPr>
          <p:txBody>
            <a:bodyPr wrap="none" anchor="ctr"/>
            <a:lstStyle/>
            <a:p>
              <a:endParaRPr lang="en-CA"/>
            </a:p>
          </p:txBody>
        </p:sp>
      </p:grpSp>
      <p:pic>
        <p:nvPicPr>
          <p:cNvPr id="240659" name="Picture 19"/>
          <p:cNvPicPr>
            <a:picLocks noChangeAspect="1" noChangeArrowheads="1"/>
          </p:cNvPicPr>
          <p:nvPr/>
        </p:nvPicPr>
        <p:blipFill>
          <a:blip r:embed="rId2"/>
          <a:srcRect/>
          <a:stretch>
            <a:fillRect/>
          </a:stretch>
        </p:blipFill>
        <p:spPr bwMode="auto">
          <a:xfrm>
            <a:off x="1755038" y="2366583"/>
            <a:ext cx="6028172" cy="2635368"/>
          </a:xfrm>
          <a:prstGeom prst="rect">
            <a:avLst/>
          </a:prstGeom>
          <a:noFill/>
          <a:ln w="12700">
            <a:noFill/>
            <a:miter lim="800000"/>
            <a:headEnd/>
            <a:tailEnd/>
          </a:ln>
        </p:spPr>
      </p:pic>
      <p:sp>
        <p:nvSpPr>
          <p:cNvPr id="22538" name="AutoShape 20">
            <a:hlinkClick r:id="rId3" action="ppaction://hlinksldjump" highlightClick="1"/>
          </p:cNvPr>
          <p:cNvSpPr>
            <a:spLocks noChangeArrowheads="1"/>
          </p:cNvSpPr>
          <p:nvPr/>
        </p:nvSpPr>
        <p:spPr bwMode="auto">
          <a:xfrm>
            <a:off x="8241046" y="6030968"/>
            <a:ext cx="457836" cy="381707"/>
          </a:xfrm>
          <a:prstGeom prst="actionButtonReturn">
            <a:avLst/>
          </a:prstGeom>
          <a:solidFill>
            <a:schemeClr val="hlink"/>
          </a:solidFill>
          <a:ln w="12700">
            <a:solidFill>
              <a:schemeClr val="tx1"/>
            </a:solidFill>
            <a:miter lim="800000"/>
            <a:headEnd/>
            <a:tailEnd/>
          </a:ln>
        </p:spPr>
        <p:txBody>
          <a:bodyPr wrap="none" lIns="91577" tIns="45789" rIns="91577" bIns="45789" anchor="ctr"/>
          <a:lstStyle/>
          <a:p>
            <a:endParaRPr lang="en-CA"/>
          </a:p>
        </p:txBody>
      </p:sp>
      <p:sp>
        <p:nvSpPr>
          <p:cNvPr id="22539" name="AutoShape 21">
            <a:hlinkClick r:id="" action="ppaction://hlinkshowjump?jump=nextslide" highlightClick="1"/>
          </p:cNvPr>
          <p:cNvSpPr>
            <a:spLocks noChangeArrowheads="1"/>
          </p:cNvSpPr>
          <p:nvPr/>
        </p:nvSpPr>
        <p:spPr bwMode="auto">
          <a:xfrm>
            <a:off x="7554292" y="6030968"/>
            <a:ext cx="457836" cy="381707"/>
          </a:xfrm>
          <a:prstGeom prst="actionButtonForwardNext">
            <a:avLst/>
          </a:prstGeom>
          <a:solidFill>
            <a:schemeClr val="hlink"/>
          </a:solidFill>
          <a:ln w="12700">
            <a:solidFill>
              <a:schemeClr val="tx1"/>
            </a:solidFill>
            <a:miter lim="800000"/>
            <a:headEnd/>
            <a:tailEnd/>
          </a:ln>
        </p:spPr>
        <p:txBody>
          <a:bodyPr wrap="none" lIns="91577" tIns="45789" rIns="91577" bIns="45789" anchor="ctr"/>
          <a:lstStyle/>
          <a:p>
            <a:endParaRPr lang="en-CA"/>
          </a:p>
        </p:txBody>
      </p:sp>
      <p:sp>
        <p:nvSpPr>
          <p:cNvPr id="22" name="Title 3"/>
          <p:cNvSpPr txBox="1">
            <a:spLocks/>
          </p:cNvSpPr>
          <p:nvPr/>
        </p:nvSpPr>
        <p:spPr>
          <a:xfrm>
            <a:off x="0" y="6550425"/>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23" name="Straight Connector 22"/>
          <p:cNvCxnSpPr/>
          <p:nvPr/>
        </p:nvCxnSpPr>
        <p:spPr>
          <a:xfrm flipV="1">
            <a:off x="-8317" y="6550425"/>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25" name="Title 3"/>
          <p:cNvSpPr txBox="1">
            <a:spLocks/>
          </p:cNvSpPr>
          <p:nvPr/>
        </p:nvSpPr>
        <p:spPr>
          <a:xfrm>
            <a:off x="5419899" y="6550425"/>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26" name="Rectangle 25"/>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240659"/>
                                        </p:tgtEl>
                                        <p:attrNameLst>
                                          <p:attrName>style.visibility</p:attrName>
                                        </p:attrNameLst>
                                      </p:cBhvr>
                                      <p:to>
                                        <p:strVal val="visible"/>
                                      </p:to>
                                    </p:set>
                                    <p:anim calcmode="lin" valueType="num">
                                      <p:cBhvr>
                                        <p:cTn id="7" dur="500" fill="hold"/>
                                        <p:tgtEl>
                                          <p:spTgt spid="240659"/>
                                        </p:tgtEl>
                                        <p:attrNameLst>
                                          <p:attrName>ppt_w</p:attrName>
                                        </p:attrNameLst>
                                      </p:cBhvr>
                                      <p:tavLst>
                                        <p:tav tm="0">
                                          <p:val>
                                            <p:fltVal val="0"/>
                                          </p:val>
                                        </p:tav>
                                        <p:tav tm="100000">
                                          <p:val>
                                            <p:strVal val="#ppt_w"/>
                                          </p:val>
                                        </p:tav>
                                      </p:tavLst>
                                    </p:anim>
                                    <p:anim calcmode="lin" valueType="num">
                                      <p:cBhvr>
                                        <p:cTn id="8" dur="500" fill="hold"/>
                                        <p:tgtEl>
                                          <p:spTgt spid="240659"/>
                                        </p:tgtEl>
                                        <p:attrNameLst>
                                          <p:attrName>ppt_h</p:attrName>
                                        </p:attrNameLst>
                                      </p:cBhvr>
                                      <p:tavLst>
                                        <p:tav tm="0">
                                          <p:val>
                                            <p:fltVal val="0"/>
                                          </p:val>
                                        </p:tav>
                                        <p:tav tm="100000">
                                          <p:val>
                                            <p:strVal val="#ppt_h"/>
                                          </p:val>
                                        </p:tav>
                                      </p:tavLst>
                                    </p:anim>
                                    <p:anim calcmode="lin" valueType="num">
                                      <p:cBhvr>
                                        <p:cTn id="9" dur="500" fill="hold"/>
                                        <p:tgtEl>
                                          <p:spTgt spid="240659"/>
                                        </p:tgtEl>
                                        <p:attrNameLst>
                                          <p:attrName>ppt_x</p:attrName>
                                        </p:attrNameLst>
                                      </p:cBhvr>
                                      <p:tavLst>
                                        <p:tav tm="0">
                                          <p:val>
                                            <p:fltVal val="0.5"/>
                                          </p:val>
                                        </p:tav>
                                        <p:tav tm="100000">
                                          <p:val>
                                            <p:strVal val="#ppt_x"/>
                                          </p:val>
                                        </p:tav>
                                      </p:tavLst>
                                    </p:anim>
                                    <p:anim calcmode="lin" valueType="num">
                                      <p:cBhvr>
                                        <p:cTn id="10" dur="500" fill="hold"/>
                                        <p:tgtEl>
                                          <p:spTgt spid="240659"/>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24065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763060" y="1235777"/>
            <a:ext cx="6638620" cy="5213480"/>
          </a:xfrm>
          <a:prstGeom prst="rect">
            <a:avLst/>
          </a:prstGeom>
          <a:solidFill>
            <a:schemeClr val="bg1"/>
          </a:solidFill>
          <a:ln w="12700">
            <a:noFill/>
            <a:miter lim="800000"/>
            <a:headEnd/>
            <a:tailEnd/>
          </a:ln>
        </p:spPr>
        <p:txBody>
          <a:bodyPr lIns="91567" tIns="45785" rIns="91567" bIns="45785" anchor="ctr">
            <a:spAutoFit/>
          </a:bodyPr>
          <a:lstStyle/>
          <a:p>
            <a:pPr>
              <a:lnSpc>
                <a:spcPct val="80000"/>
              </a:lnSpc>
            </a:pPr>
            <a:r>
              <a:rPr lang="en-US" sz="1200" noProof="1">
                <a:latin typeface="Courier New" pitchFamily="49" charset="0"/>
              </a:rPr>
              <a:t>private void lgNMethod ( int n ) {</a:t>
            </a:r>
          </a:p>
          <a:p>
            <a:pPr>
              <a:lnSpc>
                <a:spcPct val="80000"/>
              </a:lnSpc>
            </a:pPr>
            <a:r>
              <a:rPr lang="en-US" sz="1200" noProof="1">
                <a:latin typeface="Courier New" pitchFamily="49" charset="0"/>
              </a:rPr>
              <a:t>	int		i;</a:t>
            </a:r>
          </a:p>
          <a:p>
            <a:pPr>
              <a:lnSpc>
                <a:spcPct val="80000"/>
              </a:lnSpc>
            </a:pPr>
            <a:r>
              <a:rPr lang="en-US" sz="1200" noProof="1">
                <a:latin typeface="Courier New" pitchFamily="49" charset="0"/>
              </a:rPr>
              <a:t>	for ( i=1 ; i&lt;=n ; i=i*2 ) {</a:t>
            </a:r>
          </a:p>
          <a:p>
            <a:pPr>
              <a:lnSpc>
                <a:spcPct val="80000"/>
              </a:lnSpc>
            </a:pPr>
            <a:r>
              <a:rPr lang="en-US" sz="1200" noProof="1">
                <a:latin typeface="Courier New" pitchFamily="49" charset="0"/>
              </a:rPr>
              <a:t>		try { Thread.sleep(DELAY); } </a:t>
            </a:r>
          </a:p>
          <a:p>
            <a:pPr>
              <a:lnSpc>
                <a:spcPct val="80000"/>
              </a:lnSpc>
            </a:pPr>
            <a:r>
              <a:rPr lang="en-US" sz="1200" noProof="1">
                <a:latin typeface="Courier New" pitchFamily="49" charset="0"/>
              </a:rPr>
              <a:t>		catch ( InterruptedException e ) { };</a:t>
            </a:r>
          </a:p>
          <a:p>
            <a:pPr>
              <a:lnSpc>
                <a:spcPct val="80000"/>
              </a:lnSpc>
            </a:pPr>
            <a:r>
              <a:rPr lang="en-US" sz="1200" noProof="1">
                <a:latin typeface="Courier New" pitchFamily="49" charset="0"/>
              </a:rPr>
              <a:t>		};</a:t>
            </a:r>
          </a:p>
          <a:p>
            <a:pPr>
              <a:lnSpc>
                <a:spcPct val="80000"/>
              </a:lnSpc>
            </a:pPr>
            <a:r>
              <a:rPr lang="en-US" sz="1200" noProof="1">
                <a:latin typeface="Courier New" pitchFamily="49" charset="0"/>
              </a:rPr>
              <a:t>	};	// lgNMethod</a:t>
            </a:r>
          </a:p>
          <a:p>
            <a:pPr>
              <a:lnSpc>
                <a:spcPct val="80000"/>
              </a:lnSpc>
            </a:pPr>
            <a:r>
              <a:rPr lang="en-US" sz="1200" noProof="1">
                <a:latin typeface="Courier New" pitchFamily="49" charset="0"/>
              </a:rPr>
              <a:t>		</a:t>
            </a:r>
          </a:p>
          <a:p>
            <a:pPr>
              <a:lnSpc>
                <a:spcPct val="80000"/>
              </a:lnSpc>
            </a:pPr>
            <a:r>
              <a:rPr lang="en-US" sz="1200" noProof="1">
                <a:latin typeface="Courier New" pitchFamily="49" charset="0"/>
              </a:rPr>
              <a:t>private void linearMethod ( int n ) {</a:t>
            </a:r>
          </a:p>
          <a:p>
            <a:pPr>
              <a:lnSpc>
                <a:spcPct val="80000"/>
              </a:lnSpc>
            </a:pPr>
            <a:r>
              <a:rPr lang="en-US" sz="1200" noProof="1">
                <a:latin typeface="Courier New" pitchFamily="49" charset="0"/>
              </a:rPr>
              <a:t>	int		i;</a:t>
            </a:r>
          </a:p>
          <a:p>
            <a:pPr>
              <a:lnSpc>
                <a:spcPct val="80000"/>
              </a:lnSpc>
            </a:pPr>
            <a:r>
              <a:rPr lang="en-US" sz="1200" noProof="1">
                <a:latin typeface="Courier New" pitchFamily="49" charset="0"/>
              </a:rPr>
              <a:t>	for ( i=1 ; i&lt;=n ; i++ ) {</a:t>
            </a:r>
          </a:p>
          <a:p>
            <a:pPr>
              <a:lnSpc>
                <a:spcPct val="80000"/>
              </a:lnSpc>
            </a:pPr>
            <a:r>
              <a:rPr lang="en-US" sz="1200" noProof="1">
                <a:latin typeface="Courier New" pitchFamily="49" charset="0"/>
              </a:rPr>
              <a:t>		try { Thread.sleep(DELAY); }</a:t>
            </a:r>
          </a:p>
          <a:p>
            <a:pPr>
              <a:lnSpc>
                <a:spcPct val="80000"/>
              </a:lnSpc>
            </a:pPr>
            <a:r>
              <a:rPr lang="en-US" sz="1200" noProof="1">
                <a:latin typeface="Courier New" pitchFamily="49" charset="0"/>
              </a:rPr>
              <a:t>		catch ( InterruptedException e ) { };</a:t>
            </a:r>
          </a:p>
          <a:p>
            <a:pPr>
              <a:lnSpc>
                <a:spcPct val="80000"/>
              </a:lnSpc>
            </a:pPr>
            <a:r>
              <a:rPr lang="en-US" sz="1200" noProof="1">
                <a:latin typeface="Courier New" pitchFamily="49" charset="0"/>
              </a:rPr>
              <a:t>	};</a:t>
            </a:r>
          </a:p>
          <a:p>
            <a:pPr>
              <a:lnSpc>
                <a:spcPct val="80000"/>
              </a:lnSpc>
            </a:pPr>
            <a:r>
              <a:rPr lang="en-US" sz="1200" noProof="1">
                <a:latin typeface="Courier New" pitchFamily="49" charset="0"/>
              </a:rPr>
              <a:t>};	// linearMethod</a:t>
            </a:r>
          </a:p>
          <a:p>
            <a:pPr>
              <a:lnSpc>
                <a:spcPct val="80000"/>
              </a:lnSpc>
            </a:pPr>
            <a:r>
              <a:rPr lang="en-US" sz="1200" noProof="1">
                <a:latin typeface="Courier New" pitchFamily="49" charset="0"/>
              </a:rPr>
              <a:t>		</a:t>
            </a:r>
          </a:p>
          <a:p>
            <a:pPr>
              <a:lnSpc>
                <a:spcPct val="80000"/>
              </a:lnSpc>
            </a:pPr>
            <a:r>
              <a:rPr lang="en-US" sz="1200" noProof="1">
                <a:latin typeface="Courier New" pitchFamily="49" charset="0"/>
              </a:rPr>
              <a:t>private void nLgNMethod ( int n ) {</a:t>
            </a:r>
          </a:p>
          <a:p>
            <a:pPr>
              <a:lnSpc>
                <a:spcPct val="80000"/>
              </a:lnSpc>
            </a:pPr>
            <a:r>
              <a:rPr lang="en-US" sz="1200" noProof="1">
                <a:latin typeface="Courier New" pitchFamily="49" charset="0"/>
              </a:rPr>
              <a:t>	int		i, j;</a:t>
            </a:r>
          </a:p>
          <a:p>
            <a:pPr>
              <a:lnSpc>
                <a:spcPct val="80000"/>
              </a:lnSpc>
            </a:pPr>
            <a:r>
              <a:rPr lang="en-US" sz="1200" noProof="1">
                <a:latin typeface="Courier New" pitchFamily="49" charset="0"/>
              </a:rPr>
              <a:t>	for ( i=1 ; i&lt;=n ; i++ ) {</a:t>
            </a:r>
          </a:p>
          <a:p>
            <a:pPr>
              <a:lnSpc>
                <a:spcPct val="80000"/>
              </a:lnSpc>
            </a:pPr>
            <a:r>
              <a:rPr lang="en-US" sz="1200" noProof="1">
                <a:latin typeface="Courier New" pitchFamily="49" charset="0"/>
              </a:rPr>
              <a:t>		for ( j=1 ; j&lt;=n ; j=j*2 ) {</a:t>
            </a:r>
          </a:p>
          <a:p>
            <a:pPr>
              <a:lnSpc>
                <a:spcPct val="80000"/>
              </a:lnSpc>
            </a:pPr>
            <a:r>
              <a:rPr lang="en-US" sz="1200" noProof="1">
                <a:latin typeface="Courier New" pitchFamily="49" charset="0"/>
              </a:rPr>
              <a:t>			try { Thread.sleep(DELAY); } </a:t>
            </a:r>
          </a:p>
          <a:p>
            <a:pPr>
              <a:lnSpc>
                <a:spcPct val="80000"/>
              </a:lnSpc>
            </a:pPr>
            <a:r>
              <a:rPr lang="en-US" sz="1200" noProof="1">
                <a:latin typeface="Courier New" pitchFamily="49" charset="0"/>
              </a:rPr>
              <a:t>			catch ( InterruptedException e ) { };</a:t>
            </a:r>
          </a:p>
          <a:p>
            <a:pPr>
              <a:lnSpc>
                <a:spcPct val="80000"/>
              </a:lnSpc>
            </a:pPr>
            <a:r>
              <a:rPr lang="en-US" sz="1200" noProof="1">
                <a:latin typeface="Courier New" pitchFamily="49" charset="0"/>
              </a:rPr>
              <a:t>		};</a:t>
            </a:r>
          </a:p>
          <a:p>
            <a:pPr>
              <a:lnSpc>
                <a:spcPct val="80000"/>
              </a:lnSpc>
            </a:pPr>
            <a:r>
              <a:rPr lang="en-US" sz="1200" noProof="1">
                <a:latin typeface="Courier New" pitchFamily="49" charset="0"/>
              </a:rPr>
              <a:t>	};</a:t>
            </a:r>
          </a:p>
          <a:p>
            <a:pPr>
              <a:lnSpc>
                <a:spcPct val="80000"/>
              </a:lnSpc>
            </a:pPr>
            <a:r>
              <a:rPr lang="en-US" sz="1200" noProof="1">
                <a:latin typeface="Courier New" pitchFamily="49" charset="0"/>
              </a:rPr>
              <a:t>};	// linearMethod</a:t>
            </a:r>
          </a:p>
          <a:p>
            <a:pPr>
              <a:lnSpc>
                <a:spcPct val="80000"/>
              </a:lnSpc>
            </a:pPr>
            <a:r>
              <a:rPr lang="en-US" sz="1200" noProof="1">
                <a:latin typeface="Courier New" pitchFamily="49" charset="0"/>
              </a:rPr>
              <a:t>		</a:t>
            </a:r>
          </a:p>
          <a:p>
            <a:pPr>
              <a:lnSpc>
                <a:spcPct val="80000"/>
              </a:lnSpc>
            </a:pPr>
            <a:r>
              <a:rPr lang="en-US" sz="1200" noProof="1">
                <a:latin typeface="Courier New" pitchFamily="49" charset="0"/>
              </a:rPr>
              <a:t>private void quadraticMethod ( int n ) {</a:t>
            </a:r>
          </a:p>
          <a:p>
            <a:pPr>
              <a:lnSpc>
                <a:spcPct val="80000"/>
              </a:lnSpc>
            </a:pPr>
            <a:r>
              <a:rPr lang="en-US" sz="1200" noProof="1">
                <a:latin typeface="Courier New" pitchFamily="49" charset="0"/>
              </a:rPr>
              <a:t>	int		i, j;</a:t>
            </a:r>
          </a:p>
          <a:p>
            <a:pPr>
              <a:lnSpc>
                <a:spcPct val="80000"/>
              </a:lnSpc>
            </a:pPr>
            <a:r>
              <a:rPr lang="en-US" sz="1200" noProof="1">
                <a:latin typeface="Courier New" pitchFamily="49" charset="0"/>
              </a:rPr>
              <a:t>	for ( i=1 ; i&lt;=n ; i++ ) {</a:t>
            </a:r>
          </a:p>
          <a:p>
            <a:pPr>
              <a:lnSpc>
                <a:spcPct val="80000"/>
              </a:lnSpc>
            </a:pPr>
            <a:r>
              <a:rPr lang="en-US" sz="1200" noProof="1">
                <a:latin typeface="Courier New" pitchFamily="49" charset="0"/>
              </a:rPr>
              <a:t>		for ( j=1 ; j&lt;=n ; j++ ) {</a:t>
            </a:r>
          </a:p>
          <a:p>
            <a:pPr>
              <a:lnSpc>
                <a:spcPct val="80000"/>
              </a:lnSpc>
            </a:pPr>
            <a:r>
              <a:rPr lang="en-US" sz="1200" noProof="1">
                <a:latin typeface="Courier New" pitchFamily="49" charset="0"/>
              </a:rPr>
              <a:t>			try { Thread.sleep(DELAY); } </a:t>
            </a:r>
          </a:p>
          <a:p>
            <a:pPr>
              <a:lnSpc>
                <a:spcPct val="80000"/>
              </a:lnSpc>
            </a:pPr>
            <a:r>
              <a:rPr lang="en-US" sz="1200" noProof="1">
                <a:latin typeface="Courier New" pitchFamily="49" charset="0"/>
              </a:rPr>
              <a:t>			catch ( InterruptedException e ) { };</a:t>
            </a:r>
          </a:p>
          <a:p>
            <a:pPr>
              <a:lnSpc>
                <a:spcPct val="80000"/>
              </a:lnSpc>
            </a:pPr>
            <a:r>
              <a:rPr lang="en-US" sz="1200" noProof="1">
                <a:latin typeface="Courier New" pitchFamily="49" charset="0"/>
              </a:rPr>
              <a:t>		};</a:t>
            </a:r>
          </a:p>
          <a:p>
            <a:pPr>
              <a:lnSpc>
                <a:spcPct val="80000"/>
              </a:lnSpc>
            </a:pPr>
            <a:r>
              <a:rPr lang="en-US" sz="1200" noProof="1">
                <a:latin typeface="Courier New" pitchFamily="49" charset="0"/>
              </a:rPr>
              <a:t>	};</a:t>
            </a:r>
          </a:p>
          <a:p>
            <a:pPr>
              <a:lnSpc>
                <a:spcPct val="80000"/>
              </a:lnSpc>
            </a:pPr>
            <a:r>
              <a:rPr lang="en-US" sz="1200" noProof="1">
                <a:latin typeface="Courier New" pitchFamily="49" charset="0"/>
              </a:rPr>
              <a:t>};	// quadraticMethod</a:t>
            </a:r>
          </a:p>
        </p:txBody>
      </p:sp>
      <p:sp>
        <p:nvSpPr>
          <p:cNvPr id="23555" name="Rectangle 3"/>
          <p:cNvSpPr>
            <a:spLocks noGrp="1" noChangeArrowheads="1"/>
          </p:cNvSpPr>
          <p:nvPr>
            <p:ph type="title"/>
          </p:nvPr>
        </p:nvSpPr>
        <p:spPr>
          <a:xfrm>
            <a:off x="108067" y="623579"/>
            <a:ext cx="5157046" cy="518485"/>
          </a:xfrm>
        </p:spPr>
        <p:txBody>
          <a:bodyPr wrap="square">
            <a:normAutofit fontScale="90000"/>
          </a:bodyPr>
          <a:lstStyle/>
          <a:p>
            <a:r>
              <a:rPr lang="en-US" dirty="0" smtClean="0"/>
              <a:t>Timing Algorithms.</a:t>
            </a:r>
          </a:p>
        </p:txBody>
      </p:sp>
      <p:grpSp>
        <p:nvGrpSpPr>
          <p:cNvPr id="2" name="Group 4"/>
          <p:cNvGrpSpPr>
            <a:grpSpLocks/>
          </p:cNvGrpSpPr>
          <p:nvPr/>
        </p:nvGrpSpPr>
        <p:grpSpPr bwMode="auto">
          <a:xfrm>
            <a:off x="3433769" y="992438"/>
            <a:ext cx="4196829" cy="645720"/>
            <a:chOff x="2160" y="624"/>
            <a:chExt cx="2640" cy="406"/>
          </a:xfrm>
        </p:grpSpPr>
        <p:sp>
          <p:nvSpPr>
            <p:cNvPr id="23580" name="AutoShape 5"/>
            <p:cNvSpPr>
              <a:spLocks noChangeArrowheads="1"/>
            </p:cNvSpPr>
            <p:nvPr/>
          </p:nvSpPr>
          <p:spPr bwMode="auto">
            <a:xfrm>
              <a:off x="3504" y="624"/>
              <a:ext cx="1296" cy="406"/>
            </a:xfrm>
            <a:prstGeom prst="wedgeRectCallout">
              <a:avLst>
                <a:gd name="adj1" fmla="val -141514"/>
                <a:gd name="adj2" fmla="val 15606"/>
              </a:avLst>
            </a:prstGeom>
            <a:solidFill>
              <a:schemeClr val="hlink"/>
            </a:solidFill>
            <a:ln w="12700">
              <a:solidFill>
                <a:schemeClr val="tx1"/>
              </a:solidFill>
              <a:miter lim="800000"/>
              <a:headEnd/>
              <a:tailEnd/>
            </a:ln>
          </p:spPr>
          <p:txBody>
            <a:bodyPr lIns="91430" tIns="45716" rIns="91430" bIns="45716" anchor="ctr">
              <a:spAutoFit/>
            </a:bodyPr>
            <a:lstStyle/>
            <a:p>
              <a:r>
                <a:rPr lang="en-US"/>
                <a:t>N determines the problem size.</a:t>
              </a:r>
            </a:p>
          </p:txBody>
        </p:sp>
        <p:sp>
          <p:nvSpPr>
            <p:cNvPr id="23581" name="Rectangle 6"/>
            <p:cNvSpPr>
              <a:spLocks noChangeArrowheads="1"/>
            </p:cNvSpPr>
            <p:nvPr/>
          </p:nvSpPr>
          <p:spPr bwMode="auto">
            <a:xfrm>
              <a:off x="2160" y="768"/>
              <a:ext cx="144" cy="144"/>
            </a:xfrm>
            <a:prstGeom prst="rect">
              <a:avLst/>
            </a:prstGeom>
            <a:noFill/>
            <a:ln w="12700">
              <a:solidFill>
                <a:schemeClr val="accent1"/>
              </a:solidFill>
              <a:miter lim="800000"/>
              <a:headEnd/>
              <a:tailEnd/>
            </a:ln>
          </p:spPr>
          <p:txBody>
            <a:bodyPr wrap="none" anchor="ctr"/>
            <a:lstStyle/>
            <a:p>
              <a:endParaRPr lang="en-CA"/>
            </a:p>
          </p:txBody>
        </p:sp>
      </p:grpSp>
      <p:grpSp>
        <p:nvGrpSpPr>
          <p:cNvPr id="3" name="Group 7"/>
          <p:cNvGrpSpPr>
            <a:grpSpLocks/>
          </p:cNvGrpSpPr>
          <p:nvPr/>
        </p:nvGrpSpPr>
        <p:grpSpPr bwMode="auto">
          <a:xfrm>
            <a:off x="2289180" y="1164208"/>
            <a:ext cx="6333396" cy="924049"/>
            <a:chOff x="1440" y="732"/>
            <a:chExt cx="3984" cy="581"/>
          </a:xfrm>
        </p:grpSpPr>
        <p:sp>
          <p:nvSpPr>
            <p:cNvPr id="23578" name="AutoShape 8"/>
            <p:cNvSpPr>
              <a:spLocks noChangeArrowheads="1"/>
            </p:cNvSpPr>
            <p:nvPr/>
          </p:nvSpPr>
          <p:spPr bwMode="auto">
            <a:xfrm>
              <a:off x="3648" y="732"/>
              <a:ext cx="1776" cy="581"/>
            </a:xfrm>
            <a:prstGeom prst="wedgeRectCallout">
              <a:avLst>
                <a:gd name="adj1" fmla="val -113625"/>
                <a:gd name="adj2" fmla="val -5199"/>
              </a:avLst>
            </a:prstGeom>
            <a:solidFill>
              <a:schemeClr val="hlink"/>
            </a:solidFill>
            <a:ln w="12700">
              <a:solidFill>
                <a:schemeClr val="tx1"/>
              </a:solidFill>
              <a:miter lim="800000"/>
              <a:headEnd/>
              <a:tailEnd/>
            </a:ln>
          </p:spPr>
          <p:txBody>
            <a:bodyPr lIns="91430" tIns="45716" rIns="91430" bIns="45716" anchor="ctr">
              <a:spAutoFit/>
            </a:bodyPr>
            <a:lstStyle/>
            <a:p>
              <a:r>
                <a:rPr lang="en-US"/>
                <a:t>How the algorithm behaves w.r.t. n. This give a logarithmic response</a:t>
              </a:r>
            </a:p>
          </p:txBody>
        </p:sp>
        <p:sp>
          <p:nvSpPr>
            <p:cNvPr id="23579" name="Rectangle 9"/>
            <p:cNvSpPr>
              <a:spLocks noChangeArrowheads="1"/>
            </p:cNvSpPr>
            <p:nvPr/>
          </p:nvSpPr>
          <p:spPr bwMode="auto">
            <a:xfrm>
              <a:off x="1440" y="960"/>
              <a:ext cx="1072" cy="104"/>
            </a:xfrm>
            <a:prstGeom prst="rect">
              <a:avLst/>
            </a:prstGeom>
            <a:noFill/>
            <a:ln w="12700">
              <a:solidFill>
                <a:schemeClr val="accent1"/>
              </a:solidFill>
              <a:miter lim="800000"/>
              <a:headEnd/>
              <a:tailEnd/>
            </a:ln>
          </p:spPr>
          <p:txBody>
            <a:bodyPr wrap="none" anchor="ctr"/>
            <a:lstStyle/>
            <a:p>
              <a:endParaRPr lang="en-CA"/>
            </a:p>
          </p:txBody>
        </p:sp>
      </p:grpSp>
      <p:grpSp>
        <p:nvGrpSpPr>
          <p:cNvPr id="4" name="Group 10"/>
          <p:cNvGrpSpPr>
            <a:grpSpLocks/>
          </p:cNvGrpSpPr>
          <p:nvPr/>
        </p:nvGrpSpPr>
        <p:grpSpPr bwMode="auto">
          <a:xfrm>
            <a:off x="1755038" y="2290242"/>
            <a:ext cx="6333396" cy="645721"/>
            <a:chOff x="1104" y="1440"/>
            <a:chExt cx="3984" cy="406"/>
          </a:xfrm>
        </p:grpSpPr>
        <p:sp>
          <p:nvSpPr>
            <p:cNvPr id="23576" name="AutoShape 11"/>
            <p:cNvSpPr>
              <a:spLocks noChangeArrowheads="1"/>
            </p:cNvSpPr>
            <p:nvPr/>
          </p:nvSpPr>
          <p:spPr bwMode="auto">
            <a:xfrm>
              <a:off x="3792" y="1440"/>
              <a:ext cx="1296" cy="406"/>
            </a:xfrm>
            <a:prstGeom prst="wedgeRectCallout">
              <a:avLst>
                <a:gd name="adj1" fmla="val -137190"/>
                <a:gd name="adj2" fmla="val -3745"/>
              </a:avLst>
            </a:prstGeom>
            <a:solidFill>
              <a:schemeClr val="hlink"/>
            </a:solidFill>
            <a:ln w="12700">
              <a:solidFill>
                <a:schemeClr val="tx1"/>
              </a:solidFill>
              <a:miter lim="800000"/>
              <a:headEnd/>
              <a:tailEnd/>
            </a:ln>
          </p:spPr>
          <p:txBody>
            <a:bodyPr lIns="91430" tIns="45716" rIns="91430" bIns="45716" anchor="ctr">
              <a:spAutoFit/>
            </a:bodyPr>
            <a:lstStyle/>
            <a:p>
              <a:r>
                <a:rPr lang="en-US"/>
                <a:t>Loop is based on n, so linear response</a:t>
              </a:r>
            </a:p>
          </p:txBody>
        </p:sp>
        <p:sp>
          <p:nvSpPr>
            <p:cNvPr id="23577" name="Rectangle 12"/>
            <p:cNvSpPr>
              <a:spLocks noChangeArrowheads="1"/>
            </p:cNvSpPr>
            <p:nvPr/>
          </p:nvSpPr>
          <p:spPr bwMode="auto">
            <a:xfrm>
              <a:off x="1104" y="1680"/>
              <a:ext cx="1536" cy="144"/>
            </a:xfrm>
            <a:prstGeom prst="rect">
              <a:avLst/>
            </a:prstGeom>
            <a:noFill/>
            <a:ln w="12700">
              <a:solidFill>
                <a:schemeClr val="accent1"/>
              </a:solidFill>
              <a:miter lim="800000"/>
              <a:headEnd/>
              <a:tailEnd/>
            </a:ln>
          </p:spPr>
          <p:txBody>
            <a:bodyPr wrap="none" anchor="ctr"/>
            <a:lstStyle/>
            <a:p>
              <a:endParaRPr lang="en-CA"/>
            </a:p>
          </p:txBody>
        </p:sp>
      </p:grpSp>
      <p:grpSp>
        <p:nvGrpSpPr>
          <p:cNvPr id="5" name="Group 13"/>
          <p:cNvGrpSpPr>
            <a:grpSpLocks/>
          </p:cNvGrpSpPr>
          <p:nvPr/>
        </p:nvGrpSpPr>
        <p:grpSpPr bwMode="auto">
          <a:xfrm>
            <a:off x="1755038" y="3206338"/>
            <a:ext cx="6486008" cy="839755"/>
            <a:chOff x="1104" y="2016"/>
            <a:chExt cx="4080" cy="528"/>
          </a:xfrm>
        </p:grpSpPr>
        <p:sp>
          <p:nvSpPr>
            <p:cNvPr id="23574" name="AutoShape 14"/>
            <p:cNvSpPr>
              <a:spLocks noChangeArrowheads="1"/>
            </p:cNvSpPr>
            <p:nvPr/>
          </p:nvSpPr>
          <p:spPr bwMode="auto">
            <a:xfrm>
              <a:off x="3888" y="2016"/>
              <a:ext cx="1296" cy="232"/>
            </a:xfrm>
            <a:prstGeom prst="wedgeRectCallout">
              <a:avLst>
                <a:gd name="adj1" fmla="val -145218"/>
                <a:gd name="adj2" fmla="val 69310"/>
              </a:avLst>
            </a:prstGeom>
            <a:solidFill>
              <a:schemeClr val="hlink"/>
            </a:solidFill>
            <a:ln w="12700">
              <a:solidFill>
                <a:schemeClr val="tx1"/>
              </a:solidFill>
              <a:miter lim="800000"/>
              <a:headEnd/>
              <a:tailEnd/>
            </a:ln>
          </p:spPr>
          <p:txBody>
            <a:bodyPr lIns="91430" tIns="45716" rIns="91430" bIns="45716" anchor="ctr">
              <a:spAutoFit/>
            </a:bodyPr>
            <a:lstStyle/>
            <a:p>
              <a:r>
                <a:rPr lang="en-US"/>
                <a:t>Outer loop is linear.</a:t>
              </a:r>
            </a:p>
          </p:txBody>
        </p:sp>
        <p:sp>
          <p:nvSpPr>
            <p:cNvPr id="23575" name="Rectangle 15"/>
            <p:cNvSpPr>
              <a:spLocks noChangeArrowheads="1"/>
            </p:cNvSpPr>
            <p:nvPr/>
          </p:nvSpPr>
          <p:spPr bwMode="auto">
            <a:xfrm>
              <a:off x="1104" y="2448"/>
              <a:ext cx="1536" cy="96"/>
            </a:xfrm>
            <a:prstGeom prst="rect">
              <a:avLst/>
            </a:prstGeom>
            <a:noFill/>
            <a:ln w="12700">
              <a:solidFill>
                <a:schemeClr val="accent1"/>
              </a:solidFill>
              <a:miter lim="800000"/>
              <a:headEnd/>
              <a:tailEnd/>
            </a:ln>
          </p:spPr>
          <p:txBody>
            <a:bodyPr wrap="none" anchor="ctr"/>
            <a:lstStyle/>
            <a:p>
              <a:endParaRPr lang="en-CA"/>
            </a:p>
          </p:txBody>
        </p:sp>
      </p:grpSp>
      <p:grpSp>
        <p:nvGrpSpPr>
          <p:cNvPr id="6" name="Group 16"/>
          <p:cNvGrpSpPr>
            <a:grpSpLocks/>
          </p:cNvGrpSpPr>
          <p:nvPr/>
        </p:nvGrpSpPr>
        <p:grpSpPr bwMode="auto">
          <a:xfrm>
            <a:off x="2670709" y="3588046"/>
            <a:ext cx="5570337" cy="645721"/>
            <a:chOff x="1680" y="2256"/>
            <a:chExt cx="3504" cy="406"/>
          </a:xfrm>
        </p:grpSpPr>
        <p:sp>
          <p:nvSpPr>
            <p:cNvPr id="23572" name="AutoShape 17"/>
            <p:cNvSpPr>
              <a:spLocks noChangeArrowheads="1"/>
            </p:cNvSpPr>
            <p:nvPr/>
          </p:nvSpPr>
          <p:spPr bwMode="auto">
            <a:xfrm>
              <a:off x="3888" y="2256"/>
              <a:ext cx="1296" cy="406"/>
            </a:xfrm>
            <a:prstGeom prst="wedgeRectCallout">
              <a:avLst>
                <a:gd name="adj1" fmla="val -93981"/>
                <a:gd name="adj2" fmla="val 37565"/>
              </a:avLst>
            </a:prstGeom>
            <a:solidFill>
              <a:schemeClr val="hlink"/>
            </a:solidFill>
            <a:ln w="12700">
              <a:solidFill>
                <a:schemeClr val="tx1"/>
              </a:solidFill>
              <a:miter lim="800000"/>
              <a:headEnd/>
              <a:tailEnd/>
            </a:ln>
          </p:spPr>
          <p:txBody>
            <a:bodyPr lIns="91430" tIns="45716" rIns="91430" bIns="45716" anchor="ctr">
              <a:spAutoFit/>
            </a:bodyPr>
            <a:lstStyle/>
            <a:p>
              <a:r>
                <a:rPr lang="en-US"/>
                <a:t>Inner loop is logarithmic.</a:t>
              </a:r>
            </a:p>
          </p:txBody>
        </p:sp>
        <p:sp>
          <p:nvSpPr>
            <p:cNvPr id="23573" name="Rectangle 18"/>
            <p:cNvSpPr>
              <a:spLocks noChangeArrowheads="1"/>
            </p:cNvSpPr>
            <p:nvPr/>
          </p:nvSpPr>
          <p:spPr bwMode="auto">
            <a:xfrm>
              <a:off x="1680" y="2544"/>
              <a:ext cx="1632" cy="96"/>
            </a:xfrm>
            <a:prstGeom prst="rect">
              <a:avLst/>
            </a:prstGeom>
            <a:noFill/>
            <a:ln w="12700">
              <a:solidFill>
                <a:schemeClr val="accent1"/>
              </a:solidFill>
              <a:miter lim="800000"/>
              <a:headEnd/>
              <a:tailEnd/>
            </a:ln>
          </p:spPr>
          <p:txBody>
            <a:bodyPr wrap="none" anchor="ctr"/>
            <a:lstStyle/>
            <a:p>
              <a:endParaRPr lang="en-CA"/>
            </a:p>
          </p:txBody>
        </p:sp>
      </p:grpSp>
      <p:grpSp>
        <p:nvGrpSpPr>
          <p:cNvPr id="7" name="Group 19"/>
          <p:cNvGrpSpPr>
            <a:grpSpLocks/>
          </p:cNvGrpSpPr>
          <p:nvPr/>
        </p:nvGrpSpPr>
        <p:grpSpPr bwMode="auto">
          <a:xfrm>
            <a:off x="1755038" y="3282679"/>
            <a:ext cx="6180784" cy="928820"/>
            <a:chOff x="1104" y="2064"/>
            <a:chExt cx="3888" cy="584"/>
          </a:xfrm>
        </p:grpSpPr>
        <p:sp>
          <p:nvSpPr>
            <p:cNvPr id="23570" name="AutoShape 20"/>
            <p:cNvSpPr>
              <a:spLocks noChangeArrowheads="1"/>
            </p:cNvSpPr>
            <p:nvPr/>
          </p:nvSpPr>
          <p:spPr bwMode="auto">
            <a:xfrm>
              <a:off x="3696" y="2064"/>
              <a:ext cx="1296" cy="406"/>
            </a:xfrm>
            <a:prstGeom prst="wedgeRectCallout">
              <a:avLst>
                <a:gd name="adj1" fmla="val -76079"/>
                <a:gd name="adj2" fmla="val 65079"/>
              </a:avLst>
            </a:prstGeom>
            <a:solidFill>
              <a:schemeClr val="hlink"/>
            </a:solidFill>
            <a:ln w="12700">
              <a:solidFill>
                <a:schemeClr val="tx1"/>
              </a:solidFill>
              <a:miter lim="800000"/>
              <a:headEnd/>
              <a:tailEnd/>
            </a:ln>
          </p:spPr>
          <p:txBody>
            <a:bodyPr lIns="91430" tIns="45716" rIns="91430" bIns="45716" anchor="ctr">
              <a:spAutoFit/>
            </a:bodyPr>
            <a:lstStyle/>
            <a:p>
              <a:r>
                <a:rPr lang="en-US"/>
                <a:t>Combining them we get n*log(n)</a:t>
              </a:r>
            </a:p>
          </p:txBody>
        </p:sp>
        <p:sp>
          <p:nvSpPr>
            <p:cNvPr id="23571" name="Rectangle 21"/>
            <p:cNvSpPr>
              <a:spLocks noChangeArrowheads="1"/>
            </p:cNvSpPr>
            <p:nvPr/>
          </p:nvSpPr>
          <p:spPr bwMode="auto">
            <a:xfrm>
              <a:off x="1104" y="2448"/>
              <a:ext cx="2240" cy="200"/>
            </a:xfrm>
            <a:prstGeom prst="rect">
              <a:avLst/>
            </a:prstGeom>
            <a:noFill/>
            <a:ln w="12700">
              <a:solidFill>
                <a:schemeClr val="accent1"/>
              </a:solidFill>
              <a:miter lim="800000"/>
              <a:headEnd/>
              <a:tailEnd/>
            </a:ln>
          </p:spPr>
          <p:txBody>
            <a:bodyPr wrap="none" anchor="ctr"/>
            <a:lstStyle/>
            <a:p>
              <a:endParaRPr lang="en-CA"/>
            </a:p>
          </p:txBody>
        </p:sp>
      </p:grpSp>
      <p:grpSp>
        <p:nvGrpSpPr>
          <p:cNvPr id="8" name="Group 22"/>
          <p:cNvGrpSpPr>
            <a:grpSpLocks/>
          </p:cNvGrpSpPr>
          <p:nvPr/>
        </p:nvGrpSpPr>
        <p:grpSpPr bwMode="auto">
          <a:xfrm>
            <a:off x="1755038" y="4656824"/>
            <a:ext cx="6028172" cy="992438"/>
            <a:chOff x="1104" y="2928"/>
            <a:chExt cx="3792" cy="624"/>
          </a:xfrm>
        </p:grpSpPr>
        <p:sp>
          <p:nvSpPr>
            <p:cNvPr id="23568" name="AutoShape 23"/>
            <p:cNvSpPr>
              <a:spLocks noChangeArrowheads="1"/>
            </p:cNvSpPr>
            <p:nvPr/>
          </p:nvSpPr>
          <p:spPr bwMode="auto">
            <a:xfrm>
              <a:off x="3600" y="2928"/>
              <a:ext cx="1296" cy="406"/>
            </a:xfrm>
            <a:prstGeom prst="wedgeRectCallout">
              <a:avLst>
                <a:gd name="adj1" fmla="val -79167"/>
                <a:gd name="adj2" fmla="val 84125"/>
              </a:avLst>
            </a:prstGeom>
            <a:solidFill>
              <a:schemeClr val="hlink"/>
            </a:solidFill>
            <a:ln w="12700">
              <a:solidFill>
                <a:schemeClr val="tx1"/>
              </a:solidFill>
              <a:miter lim="800000"/>
              <a:headEnd/>
              <a:tailEnd/>
            </a:ln>
          </p:spPr>
          <p:txBody>
            <a:bodyPr lIns="91430" tIns="45716" rIns="91430" bIns="45716" anchor="ctr">
              <a:spAutoFit/>
            </a:bodyPr>
            <a:lstStyle/>
            <a:p>
              <a:r>
                <a:rPr lang="en-US"/>
                <a:t>Outer is n, Inner is n, total n*n</a:t>
              </a:r>
            </a:p>
          </p:txBody>
        </p:sp>
        <p:sp>
          <p:nvSpPr>
            <p:cNvPr id="23569" name="Rectangle 24"/>
            <p:cNvSpPr>
              <a:spLocks noChangeArrowheads="1"/>
            </p:cNvSpPr>
            <p:nvPr/>
          </p:nvSpPr>
          <p:spPr bwMode="auto">
            <a:xfrm>
              <a:off x="1104" y="3360"/>
              <a:ext cx="2112" cy="192"/>
            </a:xfrm>
            <a:prstGeom prst="rect">
              <a:avLst/>
            </a:prstGeom>
            <a:noFill/>
            <a:ln w="12700">
              <a:solidFill>
                <a:schemeClr val="accent1"/>
              </a:solidFill>
              <a:miter lim="800000"/>
              <a:headEnd/>
              <a:tailEnd/>
            </a:ln>
          </p:spPr>
          <p:txBody>
            <a:bodyPr wrap="none" anchor="ctr"/>
            <a:lstStyle/>
            <a:p>
              <a:endParaRPr lang="en-CA"/>
            </a:p>
          </p:txBody>
        </p:sp>
      </p:grpSp>
      <p:grpSp>
        <p:nvGrpSpPr>
          <p:cNvPr id="9" name="Group 25"/>
          <p:cNvGrpSpPr>
            <a:grpSpLocks/>
          </p:cNvGrpSpPr>
          <p:nvPr/>
        </p:nvGrpSpPr>
        <p:grpSpPr bwMode="auto">
          <a:xfrm>
            <a:off x="4120523" y="4046093"/>
            <a:ext cx="4578359" cy="1755852"/>
            <a:chOff x="2592" y="2544"/>
            <a:chExt cx="2880" cy="1104"/>
          </a:xfrm>
        </p:grpSpPr>
        <p:sp>
          <p:nvSpPr>
            <p:cNvPr id="23566" name="AutoShape 26"/>
            <p:cNvSpPr>
              <a:spLocks noChangeArrowheads="1"/>
            </p:cNvSpPr>
            <p:nvPr/>
          </p:nvSpPr>
          <p:spPr bwMode="auto">
            <a:xfrm>
              <a:off x="3888" y="2544"/>
              <a:ext cx="1584" cy="755"/>
            </a:xfrm>
            <a:prstGeom prst="wedgeRectCallout">
              <a:avLst>
                <a:gd name="adj1" fmla="val -65782"/>
                <a:gd name="adj2" fmla="val 49102"/>
              </a:avLst>
            </a:prstGeom>
            <a:solidFill>
              <a:schemeClr val="hlink"/>
            </a:solidFill>
            <a:ln w="12700">
              <a:solidFill>
                <a:schemeClr val="tx1"/>
              </a:solidFill>
              <a:miter lim="800000"/>
              <a:headEnd/>
              <a:tailEnd/>
            </a:ln>
          </p:spPr>
          <p:txBody>
            <a:bodyPr lIns="91430" tIns="45716" rIns="91430" bIns="45716" anchor="ctr">
              <a:spAutoFit/>
            </a:bodyPr>
            <a:lstStyle/>
            <a:p>
              <a:r>
                <a:rPr lang="en-US"/>
                <a:t>To get the 1 msec delay. The try-catch clause is the exception handler that the timer requires.</a:t>
              </a:r>
            </a:p>
          </p:txBody>
        </p:sp>
        <p:sp>
          <p:nvSpPr>
            <p:cNvPr id="23567" name="Rectangle 27"/>
            <p:cNvSpPr>
              <a:spLocks noChangeArrowheads="1"/>
            </p:cNvSpPr>
            <p:nvPr/>
          </p:nvSpPr>
          <p:spPr bwMode="auto">
            <a:xfrm>
              <a:off x="2592" y="3552"/>
              <a:ext cx="1152" cy="96"/>
            </a:xfrm>
            <a:prstGeom prst="rect">
              <a:avLst/>
            </a:prstGeom>
            <a:noFill/>
            <a:ln w="12700">
              <a:solidFill>
                <a:schemeClr val="accent1"/>
              </a:solidFill>
              <a:miter lim="800000"/>
              <a:headEnd/>
              <a:tailEnd/>
            </a:ln>
          </p:spPr>
          <p:txBody>
            <a:bodyPr wrap="none" anchor="ctr"/>
            <a:lstStyle/>
            <a:p>
              <a:endParaRPr lang="en-CA"/>
            </a:p>
          </p:txBody>
        </p:sp>
      </p:grpSp>
      <p:sp>
        <p:nvSpPr>
          <p:cNvPr id="30"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31" name="Straight Connector 30"/>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flipV="1">
            <a:off x="0" y="581891"/>
            <a:ext cx="9144000" cy="1"/>
          </a:xfrm>
          <a:prstGeom prst="line">
            <a:avLst/>
          </a:prstGeom>
        </p:spPr>
        <p:style>
          <a:lnRef idx="2">
            <a:schemeClr val="dk1"/>
          </a:lnRef>
          <a:fillRef idx="0">
            <a:schemeClr val="dk1"/>
          </a:fillRef>
          <a:effectRef idx="1">
            <a:schemeClr val="dk1"/>
          </a:effectRef>
          <a:fontRef idx="minor">
            <a:schemeClr val="tx1"/>
          </a:fontRef>
        </p:style>
      </p:cxnSp>
      <p:sp>
        <p:nvSpPr>
          <p:cNvPr id="33"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34" name="Rectangle 33"/>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75" y="657013"/>
            <a:ext cx="8229600" cy="1143000"/>
          </a:xfrm>
        </p:spPr>
        <p:txBody>
          <a:bodyPr/>
          <a:lstStyle/>
          <a:p>
            <a:r>
              <a:rPr lang="en-US" dirty="0" smtClean="0"/>
              <a:t>Selection Sorting Algorithm</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urier New" pitchFamily="49" charset="0"/>
                <a:cs typeface="Courier New" pitchFamily="49" charset="0"/>
              </a:rPr>
              <a:t>v</a:t>
            </a:r>
            <a:r>
              <a:rPr lang="en-US" dirty="0" smtClean="0">
                <a:latin typeface="Courier New" pitchFamily="49" charset="0"/>
                <a:cs typeface="Courier New" pitchFamily="49" charset="0"/>
              </a:rPr>
              <a:t>oid </a:t>
            </a:r>
            <a:r>
              <a:rPr lang="en-US" dirty="0" err="1" smtClean="0">
                <a:latin typeface="Courier New" pitchFamily="49" charset="0"/>
                <a:cs typeface="Courier New" pitchFamily="49" charset="0"/>
              </a:rPr>
              <a:t>SelectionSort</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InputArray</a:t>
            </a:r>
            <a:r>
              <a:rPr lang="en-US" dirty="0" smtClean="0">
                <a:latin typeface="Courier New" pitchFamily="49" charset="0"/>
                <a:cs typeface="Courier New" pitchFamily="49" charset="0"/>
              </a:rPr>
              <a:t> A)</a:t>
            </a:r>
          </a:p>
          <a:p>
            <a:pPr marL="0" indent="0">
              <a:buNone/>
            </a:pPr>
            <a:r>
              <a:rPr lang="en-US" dirty="0" smtClean="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MinPosition</a:t>
            </a:r>
            <a:r>
              <a:rPr lang="en-US" dirty="0" smtClean="0">
                <a:latin typeface="Courier New" pitchFamily="49" charset="0"/>
                <a:cs typeface="Courier New" pitchFamily="49" charset="0"/>
              </a:rPr>
              <a:t>, temp,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j;</a:t>
            </a:r>
          </a:p>
          <a:p>
            <a:pPr marL="0" indent="0">
              <a:buNone/>
            </a:pPr>
            <a:endParaRPr lang="en-US" dirty="0" smtClean="0">
              <a:latin typeface="Courier New" pitchFamily="49" charset="0"/>
              <a:cs typeface="Courier New" pitchFamily="49" charset="0"/>
            </a:endParaRP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for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=n-1;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&gt;0;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MinPosition</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for (j=0; j&lt;</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if (A[j] &lt; A[</a:t>
            </a:r>
            <a:r>
              <a:rPr lang="en-US" dirty="0" err="1" smtClean="0">
                <a:latin typeface="Courier New" pitchFamily="49" charset="0"/>
                <a:cs typeface="Courier New" pitchFamily="49" charset="0"/>
              </a:rPr>
              <a:t>MinPosition</a:t>
            </a:r>
            <a:r>
              <a:rPr lang="en-US" dirty="0" smtClean="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MinPosition</a:t>
            </a:r>
            <a:r>
              <a:rPr lang="en-US" dirty="0" smtClean="0">
                <a:latin typeface="Courier New" pitchFamily="49" charset="0"/>
                <a:cs typeface="Courier New" pitchFamily="49" charset="0"/>
              </a:rPr>
              <a:t>=j;</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temp=A[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a:t>
            </a:r>
            <a:r>
              <a:rPr lang="en-US" dirty="0" err="1" smtClean="0">
                <a:latin typeface="Courier New" pitchFamily="49" charset="0"/>
                <a:cs typeface="Courier New" pitchFamily="49" charset="0"/>
              </a:rPr>
              <a:t>MinPosition</a:t>
            </a:r>
            <a:r>
              <a:rPr lang="en-US" dirty="0" smtClean="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a:t>
            </a:r>
            <a:r>
              <a:rPr lang="en-US" dirty="0" err="1" smtClean="0">
                <a:latin typeface="Courier New" pitchFamily="49" charset="0"/>
                <a:cs typeface="Courier New" pitchFamily="49" charset="0"/>
              </a:rPr>
              <a:t>MinPosition</a:t>
            </a:r>
            <a:r>
              <a:rPr lang="en-US" dirty="0" smtClean="0">
                <a:latin typeface="Courier New" pitchFamily="49" charset="0"/>
                <a:cs typeface="Courier New" pitchFamily="49" charset="0"/>
              </a:rPr>
              <a:t>]=temp;</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p>
          <a:p>
            <a:pPr marL="0" indent="0">
              <a:buNone/>
            </a:pPr>
            <a:r>
              <a:rPr lang="en-US" dirty="0">
                <a:latin typeface="Courier New" pitchFamily="49" charset="0"/>
                <a:cs typeface="Courier New" pitchFamily="49" charset="0"/>
              </a:rPr>
              <a:t>}</a:t>
            </a:r>
            <a:endParaRPr lang="en-US" dirty="0" smtClean="0">
              <a:latin typeface="Courier New" pitchFamily="49" charset="0"/>
              <a:cs typeface="Courier New" pitchFamily="49" charset="0"/>
            </a:endParaRPr>
          </a:p>
          <a:p>
            <a:pPr marL="0" indent="0">
              <a:buNone/>
            </a:pPr>
            <a:endParaRPr lang="en-US" dirty="0"/>
          </a:p>
        </p:txBody>
      </p:sp>
      <p:sp>
        <p:nvSpPr>
          <p:cNvPr id="5" name="Slide Number Placeholder 4"/>
          <p:cNvSpPr>
            <a:spLocks noGrp="1"/>
          </p:cNvSpPr>
          <p:nvPr>
            <p:ph type="sldNum" sz="quarter" idx="12"/>
          </p:nvPr>
        </p:nvSpPr>
        <p:spPr/>
        <p:txBody>
          <a:bodyPr/>
          <a:lstStyle/>
          <a:p>
            <a:fld id="{FCE559BC-C325-4361-8153-4E3F65F992A6}" type="slidenum">
              <a:rPr lang="en-US" smtClean="0"/>
              <a:pPr/>
              <a:t>47</a:t>
            </a:fld>
            <a:endParaRPr lang="en-US"/>
          </a:p>
        </p:txBody>
      </p:sp>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1091" y="6802400"/>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16591976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5888"/>
            <a:ext cx="8229600" cy="1143000"/>
          </a:xfrm>
        </p:spPr>
        <p:txBody>
          <a:bodyPr>
            <a:normAutofit fontScale="90000"/>
          </a:bodyPr>
          <a:lstStyle/>
          <a:p>
            <a:r>
              <a:rPr lang="en-US" dirty="0" smtClean="0"/>
              <a:t>Running Times in Seconds to Sort an Array of 2000 Integers</a:t>
            </a:r>
            <a:endParaRPr lang="en-US" dirty="0"/>
          </a:p>
        </p:txBody>
      </p:sp>
      <p:sp>
        <p:nvSpPr>
          <p:cNvPr id="3" name="Content Placeholder 2"/>
          <p:cNvSpPr>
            <a:spLocks noGrp="1"/>
          </p:cNvSpPr>
          <p:nvPr>
            <p:ph idx="1"/>
          </p:nvPr>
        </p:nvSpPr>
        <p:spPr>
          <a:xfrm>
            <a:off x="457200" y="2215325"/>
            <a:ext cx="8229600" cy="4525963"/>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r>
              <a:rPr lang="en-US" dirty="0" smtClean="0"/>
              <a:t>Computers A, B, etc. up to E are progressively faster.</a:t>
            </a:r>
            <a:endParaRPr lang="en-US" dirty="0"/>
          </a:p>
          <a:p>
            <a:r>
              <a:rPr lang="en-US" dirty="0" smtClean="0"/>
              <a:t>The algorithm runs faster on faster computers.</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700166445"/>
              </p:ext>
            </p:extLst>
          </p:nvPr>
        </p:nvGraphicFramePr>
        <p:xfrm>
          <a:off x="395536" y="2526449"/>
          <a:ext cx="8229600" cy="22199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Type of Computer</a:t>
                      </a:r>
                      <a:endParaRPr lang="en-US" dirty="0"/>
                    </a:p>
                  </a:txBody>
                  <a:tcPr/>
                </a:tc>
                <a:tc>
                  <a:txBody>
                    <a:bodyPr/>
                    <a:lstStyle/>
                    <a:p>
                      <a:r>
                        <a:rPr lang="en-US" dirty="0" smtClean="0"/>
                        <a:t>Time</a:t>
                      </a:r>
                      <a:endParaRPr lang="en-US" dirty="0"/>
                    </a:p>
                  </a:txBody>
                  <a:tcPr/>
                </a:tc>
              </a:tr>
              <a:tr h="370840">
                <a:tc>
                  <a:txBody>
                    <a:bodyPr/>
                    <a:lstStyle/>
                    <a:p>
                      <a:r>
                        <a:rPr lang="en-US" dirty="0" smtClean="0"/>
                        <a:t>Computer A</a:t>
                      </a:r>
                      <a:endParaRPr lang="en-US" dirty="0"/>
                    </a:p>
                  </a:txBody>
                  <a:tcPr/>
                </a:tc>
                <a:tc>
                  <a:txBody>
                    <a:bodyPr/>
                    <a:lstStyle/>
                    <a:p>
                      <a:r>
                        <a:rPr lang="en-US" dirty="0" smtClean="0"/>
                        <a:t>51.915</a:t>
                      </a:r>
                      <a:endParaRPr lang="en-US" dirty="0"/>
                    </a:p>
                  </a:txBody>
                  <a:tcPr/>
                </a:tc>
              </a:tr>
              <a:tr h="370840">
                <a:tc>
                  <a:txBody>
                    <a:bodyPr/>
                    <a:lstStyle/>
                    <a:p>
                      <a:r>
                        <a:rPr lang="en-US" dirty="0" smtClean="0"/>
                        <a:t>Computer B</a:t>
                      </a:r>
                      <a:endParaRPr lang="en-US" dirty="0"/>
                    </a:p>
                  </a:txBody>
                  <a:tcPr/>
                </a:tc>
                <a:tc>
                  <a:txBody>
                    <a:bodyPr/>
                    <a:lstStyle/>
                    <a:p>
                      <a:r>
                        <a:rPr lang="en-US" dirty="0" smtClean="0"/>
                        <a:t>11.508</a:t>
                      </a:r>
                      <a:endParaRPr lang="en-US" dirty="0"/>
                    </a:p>
                  </a:txBody>
                  <a:tcPr/>
                </a:tc>
              </a:tr>
              <a:tr h="370840">
                <a:tc>
                  <a:txBody>
                    <a:bodyPr/>
                    <a:lstStyle/>
                    <a:p>
                      <a:r>
                        <a:rPr lang="en-US" dirty="0" smtClean="0"/>
                        <a:t>Computer C</a:t>
                      </a:r>
                      <a:endParaRPr lang="en-US" dirty="0"/>
                    </a:p>
                  </a:txBody>
                  <a:tcPr/>
                </a:tc>
                <a:tc>
                  <a:txBody>
                    <a:bodyPr/>
                    <a:lstStyle/>
                    <a:p>
                      <a:r>
                        <a:rPr lang="en-US" dirty="0" smtClean="0"/>
                        <a:t>2.382</a:t>
                      </a:r>
                      <a:endParaRPr lang="en-US" dirty="0"/>
                    </a:p>
                  </a:txBody>
                  <a:tcPr/>
                </a:tc>
              </a:tr>
              <a:tr h="370840">
                <a:tc>
                  <a:txBody>
                    <a:bodyPr/>
                    <a:lstStyle/>
                    <a:p>
                      <a:r>
                        <a:rPr lang="en-US" dirty="0" smtClean="0"/>
                        <a:t>Computer D</a:t>
                      </a:r>
                      <a:endParaRPr lang="en-US" dirty="0"/>
                    </a:p>
                  </a:txBody>
                  <a:tcPr/>
                </a:tc>
                <a:tc>
                  <a:txBody>
                    <a:bodyPr/>
                    <a:lstStyle/>
                    <a:p>
                      <a:r>
                        <a:rPr lang="en-US" dirty="0" smtClean="0"/>
                        <a:t>0.431</a:t>
                      </a:r>
                      <a:endParaRPr lang="en-US" dirty="0"/>
                    </a:p>
                  </a:txBody>
                  <a:tcPr/>
                </a:tc>
              </a:tr>
              <a:tr h="234032">
                <a:tc>
                  <a:txBody>
                    <a:bodyPr/>
                    <a:lstStyle/>
                    <a:p>
                      <a:r>
                        <a:rPr lang="en-US" dirty="0" smtClean="0"/>
                        <a:t>Computer E</a:t>
                      </a:r>
                      <a:endParaRPr lang="en-US" dirty="0"/>
                    </a:p>
                  </a:txBody>
                  <a:tcPr/>
                </a:tc>
                <a:tc>
                  <a:txBody>
                    <a:bodyPr/>
                    <a:lstStyle/>
                    <a:p>
                      <a:r>
                        <a:rPr lang="en-US" dirty="0" smtClean="0"/>
                        <a:t>0.087</a:t>
                      </a:r>
                      <a:endParaRPr lang="en-US" dirty="0"/>
                    </a:p>
                  </a:txBody>
                  <a:tcPr/>
                </a:tc>
              </a:tr>
            </a:tbl>
          </a:graphicData>
        </a:graphic>
      </p:graphicFrame>
      <p:sp>
        <p:nvSpPr>
          <p:cNvPr id="7"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8" name="Straight Connector 7"/>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10"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1" name="Rectangle 10"/>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10755051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138"/>
            <a:ext cx="8229600" cy="1143000"/>
          </a:xfrm>
        </p:spPr>
        <p:txBody>
          <a:bodyPr/>
          <a:lstStyle/>
          <a:p>
            <a:r>
              <a:rPr lang="en-US" dirty="0" smtClean="0"/>
              <a:t>More Measurements</a:t>
            </a:r>
            <a:endParaRPr lang="en-US" dirty="0"/>
          </a:p>
        </p:txBody>
      </p:sp>
      <p:sp>
        <p:nvSpPr>
          <p:cNvPr id="3" name="Content Placeholder 2"/>
          <p:cNvSpPr>
            <a:spLocks noGrp="1"/>
          </p:cNvSpPr>
          <p:nvPr>
            <p:ph idx="1"/>
          </p:nvPr>
        </p:nvSpPr>
        <p:spPr>
          <a:xfrm>
            <a:off x="457200" y="2597700"/>
            <a:ext cx="8229600" cy="3337587"/>
          </a:xfrm>
        </p:spPr>
        <p:txBody>
          <a:bodyPr/>
          <a:lstStyle/>
          <a:p>
            <a:r>
              <a:rPr lang="en-US" dirty="0" smtClean="0"/>
              <a:t>In addition to trying different computers, we should try </a:t>
            </a:r>
            <a:r>
              <a:rPr lang="en-US" b="1" dirty="0" smtClean="0"/>
              <a:t>different programming languages </a:t>
            </a:r>
            <a:r>
              <a:rPr lang="en-US" dirty="0" smtClean="0"/>
              <a:t>and </a:t>
            </a:r>
            <a:r>
              <a:rPr lang="en-US" b="1" dirty="0" smtClean="0"/>
              <a:t>different compilers</a:t>
            </a:r>
            <a:r>
              <a:rPr lang="en-US" dirty="0" smtClean="0"/>
              <a:t>.</a:t>
            </a:r>
          </a:p>
          <a:p>
            <a:r>
              <a:rPr lang="en-US" dirty="0" smtClean="0"/>
              <a:t>Shall we take all these measurements to decide whether an algorithm is better than another one?</a:t>
            </a:r>
            <a:endParaRPr lang="en-US" dirty="0"/>
          </a:p>
        </p:txBody>
      </p:sp>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1903624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457200"/>
            <a:ext cx="8229600" cy="1143000"/>
          </a:xfrm>
        </p:spPr>
        <p:txBody>
          <a:bodyPr/>
          <a:lstStyle/>
          <a:p>
            <a:pPr eaLnBrk="1" hangingPunct="1"/>
            <a:r>
              <a:rPr lang="en-US" dirty="0" smtClean="0">
                <a:solidFill>
                  <a:srgbClr val="006600"/>
                </a:solidFill>
              </a:rPr>
              <a:t>Algorithm Analysis</a:t>
            </a:r>
            <a:endParaRPr lang="en-US" dirty="0" smtClean="0"/>
          </a:p>
        </p:txBody>
      </p:sp>
      <p:sp>
        <p:nvSpPr>
          <p:cNvPr id="13315" name="Rectangle 3"/>
          <p:cNvSpPr>
            <a:spLocks noGrp="1" noChangeArrowheads="1"/>
          </p:cNvSpPr>
          <p:nvPr>
            <p:ph type="body" idx="1"/>
          </p:nvPr>
        </p:nvSpPr>
        <p:spPr/>
        <p:txBody>
          <a:bodyPr/>
          <a:lstStyle/>
          <a:p>
            <a:pPr eaLnBrk="1" hangingPunct="1"/>
            <a:r>
              <a:rPr lang="en-US" altLang="en-US" smtClean="0"/>
              <a:t>Space complexity</a:t>
            </a:r>
          </a:p>
          <a:p>
            <a:pPr lvl="1" eaLnBrk="1" hangingPunct="1"/>
            <a:r>
              <a:rPr lang="en-US" smtClean="0"/>
              <a:t>How much space is required</a:t>
            </a:r>
          </a:p>
          <a:p>
            <a:pPr eaLnBrk="1" hangingPunct="1"/>
            <a:r>
              <a:rPr lang="en-US" smtClean="0"/>
              <a:t>Time complexity</a:t>
            </a:r>
          </a:p>
          <a:p>
            <a:pPr lvl="1" eaLnBrk="1" hangingPunct="1"/>
            <a:r>
              <a:rPr lang="en-US" smtClean="0"/>
              <a:t>How much time does it take to run the algorithm</a:t>
            </a:r>
          </a:p>
          <a:p>
            <a:pPr eaLnBrk="1" hangingPunct="1"/>
            <a:endParaRPr lang="en-US" smtClean="0"/>
          </a:p>
          <a:p>
            <a:pPr eaLnBrk="1" hangingPunct="1"/>
            <a:r>
              <a:rPr lang="en-US" smtClean="0"/>
              <a:t>Often, we deal with estimates!</a:t>
            </a:r>
          </a:p>
        </p:txBody>
      </p:sp>
      <p:sp>
        <p:nvSpPr>
          <p:cNvPr id="4"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5" name="Straight Connector 4"/>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7"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8" name="Rectangle 7"/>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443" y="681644"/>
            <a:ext cx="8229600" cy="918556"/>
          </a:xfrm>
        </p:spPr>
        <p:txBody>
          <a:bodyPr/>
          <a:lstStyle/>
          <a:p>
            <a:r>
              <a:rPr lang="en-US" dirty="0" smtClean="0"/>
              <a:t>A More Meaningful Criterion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We can observe that algorithms usually </a:t>
                </a:r>
                <a:r>
                  <a:rPr lang="en-US" b="1" dirty="0" smtClean="0"/>
                  <a:t>consume resources (e.g., time and space) </a:t>
                </a:r>
                <a:r>
                  <a:rPr lang="en-US" dirty="0" smtClean="0"/>
                  <a:t>in some fashion that depends on the </a:t>
                </a:r>
                <a:r>
                  <a:rPr lang="en-US" b="1" dirty="0" smtClean="0"/>
                  <a:t>size of the problem</a:t>
                </a:r>
                <a:r>
                  <a:rPr lang="en-US" dirty="0" smtClean="0"/>
                  <a:t> solved.</a:t>
                </a:r>
              </a:p>
              <a:p>
                <a:r>
                  <a:rPr lang="en-US" dirty="0" smtClean="0"/>
                  <a:t>Usually, the bigger the size of a problem, the more resources an algorithm consumes.</a:t>
                </a:r>
              </a:p>
              <a:p>
                <a:r>
                  <a:rPr lang="en-US" dirty="0" smtClean="0"/>
                  <a:t>We usually use </a:t>
                </a:r>
                <a14:m>
                  <m:oMath xmlns:m="http://schemas.openxmlformats.org/officeDocument/2006/math">
                    <m:r>
                      <a:rPr lang="en-US" b="1" i="1" smtClean="0">
                        <a:latin typeface="Cambria Math"/>
                      </a:rPr>
                      <m:t>𝒏</m:t>
                    </m:r>
                  </m:oMath>
                </a14:m>
                <a:r>
                  <a:rPr lang="en-US" dirty="0" smtClean="0"/>
                  <a:t> to denote the size of the problem.</a:t>
                </a:r>
              </a:p>
              <a:p>
                <a:r>
                  <a:rPr lang="en-US" b="1" dirty="0" smtClean="0"/>
                  <a:t>Examples of sizes</a:t>
                </a:r>
                <a:r>
                  <a:rPr lang="en-US" dirty="0" smtClean="0"/>
                  <a:t>: the length of a list that is searched, the number of items in an array that is sorted etc.</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2695" r="-1333" b="-3235"/>
                </a:stretch>
              </a:blipFill>
            </p:spPr>
            <p:txBody>
              <a:bodyPr/>
              <a:lstStyle/>
              <a:p>
                <a:r>
                  <a:rPr lang="en-US">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29410512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8388"/>
            <a:ext cx="8229600" cy="1143000"/>
          </a:xfrm>
        </p:spPr>
        <p:txBody>
          <a:bodyPr>
            <a:noAutofit/>
          </a:bodyPr>
          <a:lstStyle/>
          <a:p>
            <a:r>
              <a:rPr lang="en-US" sz="3600" dirty="0" err="1" smtClean="0">
                <a:latin typeface="Courier New" pitchFamily="49" charset="0"/>
                <a:cs typeface="Courier New" pitchFamily="49" charset="0"/>
              </a:rPr>
              <a:t>SelectionSort</a:t>
            </a:r>
            <a:r>
              <a:rPr lang="en-US" sz="3600" dirty="0" smtClean="0"/>
              <a:t> Running Times in Milliseconds on Two Types of Computers</a:t>
            </a:r>
            <a:endParaRPr lang="en-US" sz="3600"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15306957"/>
              </p:ext>
            </p:extLst>
          </p:nvPr>
        </p:nvGraphicFramePr>
        <p:xfrm>
          <a:off x="1187624" y="3080582"/>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endParaRPr lang="en-US"/>
                    </a:p>
                  </a:txBody>
                  <a:tcPr>
                    <a:blipFill rotWithShape="1">
                      <a:blip r:embed="rId2"/>
                      <a:stretch>
                        <a:fillRect l="-300" t="-8197" r="-200300" b="-524590"/>
                      </a:stretch>
                    </a:blipFill>
                  </a:tcPr>
                </a:tc>
                <a:tc>
                  <a:txBody>
                    <a:bodyPr/>
                    <a:lstStyle/>
                    <a:p>
                      <a:r>
                        <a:rPr lang="en-US" dirty="0" smtClean="0"/>
                        <a:t>Home Computer</a:t>
                      </a:r>
                      <a:endParaRPr lang="en-US" dirty="0"/>
                    </a:p>
                  </a:txBody>
                  <a:tcPr/>
                </a:tc>
                <a:tc>
                  <a:txBody>
                    <a:bodyPr/>
                    <a:lstStyle/>
                    <a:p>
                      <a:r>
                        <a:rPr lang="en-US" dirty="0" smtClean="0"/>
                        <a:t>Desktop</a:t>
                      </a:r>
                      <a:r>
                        <a:rPr lang="en-US" baseline="0" dirty="0" smtClean="0"/>
                        <a:t> Computer</a:t>
                      </a:r>
                      <a:endParaRPr lang="en-US" dirty="0"/>
                    </a:p>
                  </a:txBody>
                  <a:tcPr/>
                </a:tc>
              </a:tr>
              <a:tr h="370840">
                <a:tc>
                  <a:txBody>
                    <a:bodyPr/>
                    <a:lstStyle/>
                    <a:p>
                      <a:r>
                        <a:rPr lang="en-US" dirty="0" smtClean="0"/>
                        <a:t>125</a:t>
                      </a:r>
                      <a:endParaRPr lang="en-US" dirty="0"/>
                    </a:p>
                  </a:txBody>
                  <a:tcPr/>
                </a:tc>
                <a:tc>
                  <a:txBody>
                    <a:bodyPr/>
                    <a:lstStyle/>
                    <a:p>
                      <a:r>
                        <a:rPr lang="en-US" dirty="0" smtClean="0"/>
                        <a:t>12.5</a:t>
                      </a:r>
                      <a:endParaRPr lang="en-US" dirty="0"/>
                    </a:p>
                  </a:txBody>
                  <a:tcPr/>
                </a:tc>
                <a:tc>
                  <a:txBody>
                    <a:bodyPr/>
                    <a:lstStyle/>
                    <a:p>
                      <a:r>
                        <a:rPr lang="en-US" dirty="0" smtClean="0"/>
                        <a:t>2.8</a:t>
                      </a:r>
                      <a:endParaRPr lang="en-US" dirty="0"/>
                    </a:p>
                  </a:txBody>
                  <a:tcPr/>
                </a:tc>
              </a:tr>
              <a:tr h="370840">
                <a:tc>
                  <a:txBody>
                    <a:bodyPr/>
                    <a:lstStyle/>
                    <a:p>
                      <a:r>
                        <a:rPr lang="en-US" dirty="0" smtClean="0"/>
                        <a:t>250</a:t>
                      </a:r>
                      <a:endParaRPr lang="en-US" dirty="0"/>
                    </a:p>
                  </a:txBody>
                  <a:tcPr/>
                </a:tc>
                <a:tc>
                  <a:txBody>
                    <a:bodyPr/>
                    <a:lstStyle/>
                    <a:p>
                      <a:r>
                        <a:rPr lang="en-US" dirty="0" smtClean="0"/>
                        <a:t>49.3</a:t>
                      </a:r>
                      <a:endParaRPr lang="en-US" dirty="0"/>
                    </a:p>
                  </a:txBody>
                  <a:tcPr/>
                </a:tc>
                <a:tc>
                  <a:txBody>
                    <a:bodyPr/>
                    <a:lstStyle/>
                    <a:p>
                      <a:r>
                        <a:rPr lang="en-US" dirty="0" smtClean="0"/>
                        <a:t>11.0</a:t>
                      </a:r>
                      <a:endParaRPr lang="en-US" dirty="0"/>
                    </a:p>
                  </a:txBody>
                  <a:tcPr/>
                </a:tc>
              </a:tr>
              <a:tr h="370840">
                <a:tc>
                  <a:txBody>
                    <a:bodyPr/>
                    <a:lstStyle/>
                    <a:p>
                      <a:r>
                        <a:rPr lang="en-US" dirty="0" smtClean="0"/>
                        <a:t>500</a:t>
                      </a:r>
                      <a:endParaRPr lang="en-US" dirty="0"/>
                    </a:p>
                  </a:txBody>
                  <a:tcPr/>
                </a:tc>
                <a:tc>
                  <a:txBody>
                    <a:bodyPr/>
                    <a:lstStyle/>
                    <a:p>
                      <a:r>
                        <a:rPr lang="en-US" dirty="0" smtClean="0"/>
                        <a:t>195.8</a:t>
                      </a:r>
                      <a:endParaRPr lang="en-US" dirty="0"/>
                    </a:p>
                  </a:txBody>
                  <a:tcPr/>
                </a:tc>
                <a:tc>
                  <a:txBody>
                    <a:bodyPr/>
                    <a:lstStyle/>
                    <a:p>
                      <a:r>
                        <a:rPr lang="en-US" dirty="0" smtClean="0"/>
                        <a:t>43.4</a:t>
                      </a:r>
                      <a:endParaRPr lang="en-US" dirty="0"/>
                    </a:p>
                  </a:txBody>
                  <a:tcPr/>
                </a:tc>
              </a:tr>
              <a:tr h="370840">
                <a:tc>
                  <a:txBody>
                    <a:bodyPr/>
                    <a:lstStyle/>
                    <a:p>
                      <a:r>
                        <a:rPr lang="en-US" dirty="0" smtClean="0"/>
                        <a:t>1000</a:t>
                      </a:r>
                      <a:endParaRPr lang="en-US" dirty="0"/>
                    </a:p>
                  </a:txBody>
                  <a:tcPr/>
                </a:tc>
                <a:tc>
                  <a:txBody>
                    <a:bodyPr/>
                    <a:lstStyle/>
                    <a:p>
                      <a:r>
                        <a:rPr lang="en-US" dirty="0" smtClean="0"/>
                        <a:t>780.3</a:t>
                      </a:r>
                      <a:endParaRPr lang="en-US" dirty="0"/>
                    </a:p>
                  </a:txBody>
                  <a:tcPr/>
                </a:tc>
                <a:tc>
                  <a:txBody>
                    <a:bodyPr/>
                    <a:lstStyle/>
                    <a:p>
                      <a:r>
                        <a:rPr lang="en-US" dirty="0" smtClean="0"/>
                        <a:t>172.9</a:t>
                      </a:r>
                      <a:endParaRPr lang="en-US" dirty="0"/>
                    </a:p>
                  </a:txBody>
                  <a:tcPr/>
                </a:tc>
              </a:tr>
              <a:tr h="370840">
                <a:tc>
                  <a:txBody>
                    <a:bodyPr/>
                    <a:lstStyle/>
                    <a:p>
                      <a:r>
                        <a:rPr lang="en-US" dirty="0" smtClean="0"/>
                        <a:t>2000</a:t>
                      </a:r>
                      <a:endParaRPr lang="en-US" dirty="0"/>
                    </a:p>
                  </a:txBody>
                  <a:tcPr/>
                </a:tc>
                <a:tc>
                  <a:txBody>
                    <a:bodyPr/>
                    <a:lstStyle/>
                    <a:p>
                      <a:r>
                        <a:rPr lang="en-US" dirty="0" smtClean="0"/>
                        <a:t>3114.9</a:t>
                      </a:r>
                      <a:endParaRPr lang="en-US" dirty="0"/>
                    </a:p>
                  </a:txBody>
                  <a:tcPr/>
                </a:tc>
                <a:tc>
                  <a:txBody>
                    <a:bodyPr/>
                    <a:lstStyle/>
                    <a:p>
                      <a:r>
                        <a:rPr lang="en-US" dirty="0" smtClean="0"/>
                        <a:t>690.5</a:t>
                      </a:r>
                      <a:endParaRPr lang="en-US" dirty="0"/>
                    </a:p>
                  </a:txBody>
                  <a:tcPr/>
                </a:tc>
              </a:tr>
            </a:tbl>
          </a:graphicData>
        </a:graphic>
      </p:graphicFrame>
      <p:sp>
        <p:nvSpPr>
          <p:cNvPr id="7"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8" name="Straight Connector 7"/>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10"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1" name="Rectangle 10"/>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9693127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25" y="690263"/>
            <a:ext cx="8229600" cy="1143000"/>
          </a:xfrm>
        </p:spPr>
        <p:txBody>
          <a:bodyPr>
            <a:normAutofit fontScale="90000"/>
          </a:bodyPr>
          <a:lstStyle/>
          <a:p>
            <a:r>
              <a:rPr lang="en-US" dirty="0" smtClean="0"/>
              <a:t>Two Curves Fitting the Previous Data</a:t>
            </a:r>
            <a:endParaRPr lang="en-US" dirty="0"/>
          </a:p>
        </p:txBody>
      </p:sp>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2667"/>
            </a:stretch>
          </a:blipFill>
        </p:spPr>
        <p:txBody>
          <a:bodyPr/>
          <a:lstStyle/>
          <a:p>
            <a:r>
              <a:rPr lang="en-US">
                <a:noFill/>
              </a:rPr>
              <a:t> </a:t>
            </a:r>
          </a:p>
        </p:txBody>
      </p:sp>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20150572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459" y="661180"/>
            <a:ext cx="2934392" cy="939020"/>
          </a:xfrm>
        </p:spPr>
        <p:txBody>
          <a:bodyPr/>
          <a:lstStyle/>
          <a:p>
            <a:r>
              <a:rPr lang="en-US" dirty="0" smtClean="0"/>
              <a:t>Discussion: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The curves on the previous slide have the </a:t>
                </a:r>
                <a:r>
                  <a:rPr lang="en-US" b="1" dirty="0" smtClean="0"/>
                  <a:t>quadratic</a:t>
                </a:r>
                <a:r>
                  <a:rPr lang="en-US" dirty="0" smtClean="0"/>
                  <a:t> form </a:t>
                </a:r>
                <a14:m>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r>
                      <a:rPr lang="en-US" b="0" i="1" smtClean="0">
                        <a:latin typeface="Cambria Math"/>
                      </a:rPr>
                      <m:t>𝑎</m:t>
                    </m:r>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2</m:t>
                        </m:r>
                      </m:sup>
                    </m:sSup>
                    <m:r>
                      <a:rPr lang="en-US" b="0" i="1" smtClean="0">
                        <a:latin typeface="Cambria Math"/>
                      </a:rPr>
                      <m:t>+</m:t>
                    </m:r>
                    <m:r>
                      <a:rPr lang="en-US" b="0" i="1" smtClean="0">
                        <a:latin typeface="Cambria Math"/>
                      </a:rPr>
                      <m:t>𝑏𝑛</m:t>
                    </m:r>
                    <m:r>
                      <a:rPr lang="en-US" b="0" i="1" smtClean="0">
                        <a:latin typeface="Cambria Math"/>
                      </a:rPr>
                      <m:t>+</m:t>
                    </m:r>
                    <m:r>
                      <a:rPr lang="en-US" b="0" i="1" smtClean="0">
                        <a:latin typeface="Cambria Math"/>
                      </a:rPr>
                      <m:t>𝑐</m:t>
                    </m:r>
                    <m:r>
                      <a:rPr lang="en-US" b="0" i="1" smtClean="0">
                        <a:latin typeface="Cambria Math"/>
                      </a:rPr>
                      <m:t>.</m:t>
                    </m:r>
                  </m:oMath>
                </a14:m>
                <a:endParaRPr lang="en-US" dirty="0" smtClean="0"/>
              </a:p>
              <a:p>
                <a:r>
                  <a:rPr lang="en-US" dirty="0" smtClean="0"/>
                  <a:t>The difference between the two curves is that they have </a:t>
                </a:r>
                <a:r>
                  <a:rPr lang="en-US" b="1" dirty="0" smtClean="0"/>
                  <a:t>different constants </a:t>
                </a:r>
                <a14:m>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r>
                      <a:rPr lang="en-US" b="0" i="1" smtClean="0">
                        <a:latin typeface="Cambria Math"/>
                      </a:rPr>
                      <m:t> </m:t>
                    </m:r>
                  </m:oMath>
                </a14:m>
                <a:r>
                  <a:rPr lang="en-US" dirty="0" smtClean="0"/>
                  <a:t>and </a:t>
                </a:r>
                <a14:m>
                  <m:oMath xmlns:m="http://schemas.openxmlformats.org/officeDocument/2006/math">
                    <m:r>
                      <a:rPr lang="en-US" b="0" i="1" smtClean="0">
                        <a:latin typeface="Cambria Math"/>
                      </a:rPr>
                      <m:t>𝑐</m:t>
                    </m:r>
                    <m:r>
                      <a:rPr lang="en-US" b="0" i="1" smtClean="0">
                        <a:latin typeface="Cambria Math"/>
                      </a:rPr>
                      <m:t>.</m:t>
                    </m:r>
                  </m:oMath>
                </a14:m>
                <a:endParaRPr lang="en-US" dirty="0" smtClean="0"/>
              </a:p>
              <a:p>
                <a:r>
                  <a:rPr lang="en-US" dirty="0" smtClean="0"/>
                  <a:t>Even if we implement </a:t>
                </a:r>
                <a:r>
                  <a:rPr lang="en-US" dirty="0" err="1" smtClean="0">
                    <a:latin typeface="Courier New" pitchFamily="49" charset="0"/>
                    <a:cs typeface="Courier New" pitchFamily="49" charset="0"/>
                  </a:rPr>
                  <a:t>SelectionSort</a:t>
                </a:r>
                <a:r>
                  <a:rPr lang="en-US" dirty="0" smtClean="0"/>
                  <a:t> on another computer using another programming language and another compiler, the curve that we will get will be of the same form.</a:t>
                </a:r>
              </a:p>
              <a:p>
                <a:r>
                  <a:rPr lang="en-US" dirty="0" smtClean="0"/>
                  <a:t>So, even though the particular measurements will change under different circumstances, </a:t>
                </a:r>
                <a:r>
                  <a:rPr lang="en-US" b="1" dirty="0" smtClean="0"/>
                  <a:t>the shape of the curve</a:t>
                </a:r>
                <a:r>
                  <a:rPr lang="en-US" dirty="0" smtClean="0"/>
                  <a:t> will remain the same.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3504" r="-2667" b="-1348"/>
                </a:stretch>
              </a:blipFill>
            </p:spPr>
            <p:txBody>
              <a:bodyPr/>
              <a:lstStyle/>
              <a:p>
                <a:r>
                  <a:rPr lang="en-US">
                    <a:noFill/>
                  </a:rPr>
                  <a:t> </a:t>
                </a:r>
              </a:p>
            </p:txBody>
          </p:sp>
        </mc:Fallback>
      </mc:AlternateContent>
      <p:sp>
        <p:nvSpPr>
          <p:cNvPr id="14"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15" name="Straight Connector 14"/>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17"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8" name="Rectangle 17"/>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18952647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713138"/>
            <a:ext cx="4389120" cy="1143000"/>
          </a:xfrm>
        </p:spPr>
        <p:txBody>
          <a:bodyPr>
            <a:normAutofit fontScale="90000"/>
          </a:bodyPr>
          <a:lstStyle/>
          <a:p>
            <a:r>
              <a:rPr lang="en-US" dirty="0" smtClean="0"/>
              <a:t>Complexity Classes:</a:t>
            </a:r>
            <a:endParaRPr lang="en-US" dirty="0"/>
          </a:p>
        </p:txBody>
      </p:sp>
      <p:sp>
        <p:nvSpPr>
          <p:cNvPr id="3" name="Content Placeholder 2"/>
          <p:cNvSpPr>
            <a:spLocks noGrp="1"/>
          </p:cNvSpPr>
          <p:nvPr>
            <p:ph idx="1"/>
          </p:nvPr>
        </p:nvSpPr>
        <p:spPr/>
        <p:txBody>
          <a:bodyPr/>
          <a:lstStyle/>
          <a:p>
            <a:r>
              <a:rPr lang="en-US" dirty="0" smtClean="0"/>
              <a:t>The running times of various algorithms belong to different </a:t>
            </a:r>
            <a:r>
              <a:rPr lang="en-US" b="1" dirty="0" smtClean="0"/>
              <a:t>complexity classes</a:t>
            </a:r>
            <a:r>
              <a:rPr lang="en-US" dirty="0" smtClean="0"/>
              <a:t>. </a:t>
            </a:r>
          </a:p>
          <a:p>
            <a:r>
              <a:rPr lang="en-US" dirty="0" smtClean="0"/>
              <a:t>Each complexity class is characterized by a </a:t>
            </a:r>
            <a:r>
              <a:rPr lang="en-US" b="1" dirty="0" smtClean="0"/>
              <a:t>different family of curves</a:t>
            </a:r>
            <a:r>
              <a:rPr lang="en-US" dirty="0" smtClean="0"/>
              <a:t>.</a:t>
            </a:r>
          </a:p>
          <a:p>
            <a:r>
              <a:rPr lang="en-US" dirty="0" smtClean="0"/>
              <a:t>All of the curves in a given complexity class share </a:t>
            </a:r>
            <a:r>
              <a:rPr lang="en-US" b="1" dirty="0" smtClean="0"/>
              <a:t>the same basic shape</a:t>
            </a:r>
            <a:r>
              <a:rPr lang="en-US" dirty="0" smtClean="0"/>
              <a:t>. The shape is characterized by an equation that gives running times as a function of problem size.</a:t>
            </a:r>
            <a:endParaRPr lang="en-US" dirty="0"/>
          </a:p>
        </p:txBody>
      </p:sp>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201614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b="-8511"/>
            </a:stretch>
          </a:blipFill>
        </p:spPr>
        <p:txBody>
          <a:bodyPr>
            <a:normAutofit fontScale="90000"/>
          </a:bodyPr>
          <a:lstStyle/>
          <a:p>
            <a:r>
              <a:rPr lang="en-US" dirty="0" smtClean="0">
                <a:noFill/>
              </a:rPr>
              <a:t/>
            </a:r>
            <a:br>
              <a:rPr lang="en-US" dirty="0" smtClean="0">
                <a:noFill/>
              </a:rPr>
            </a:br>
            <a:r>
              <a:rPr lang="en-US" dirty="0">
                <a:noFill/>
              </a:rPr>
              <a:t> </a:t>
            </a:r>
            <a:r>
              <a:rPr lang="en-US" dirty="0" smtClean="0">
                <a:noFill/>
              </a:rPr>
              <a:t>				</a:t>
            </a:r>
            <a:endParaRPr lang="en-US" dirty="0">
              <a:no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This notation is used in Computer Science for taking about the time complexity of an algorithm.</a:t>
                </a:r>
              </a:p>
              <a:p>
                <a:r>
                  <a:rPr lang="en-US" dirty="0" smtClean="0"/>
                  <a:t>For </a:t>
                </a:r>
                <a:r>
                  <a:rPr lang="en-US" dirty="0" err="1" smtClean="0">
                    <a:latin typeface="Courier New" pitchFamily="49" charset="0"/>
                    <a:cs typeface="Courier New" pitchFamily="49" charset="0"/>
                  </a:rPr>
                  <a:t>SelectionSort</a:t>
                </a:r>
                <a:r>
                  <a:rPr lang="en-US" dirty="0" smtClean="0"/>
                  <a:t>, the time complexity is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2</m:t>
                            </m:r>
                          </m:sup>
                        </m:sSup>
                      </m:e>
                    </m:d>
                    <m:r>
                      <a:rPr lang="en-US" b="0" i="1" smtClean="0">
                        <a:latin typeface="Cambria Math"/>
                      </a:rPr>
                      <m:t>.</m:t>
                    </m:r>
                  </m:oMath>
                </a14:m>
                <a:endParaRPr lang="en-US" dirty="0" smtClean="0"/>
              </a:p>
              <a:p>
                <a:r>
                  <a:rPr lang="en-US" dirty="0" smtClean="0"/>
                  <a:t>We find this complexity by taking the </a:t>
                </a:r>
                <a:r>
                  <a:rPr lang="en-US" b="1" dirty="0" smtClean="0"/>
                  <a:t>dominant term </a:t>
                </a:r>
                <a14:m>
                  <m:oMath xmlns:m="http://schemas.openxmlformats.org/officeDocument/2006/math">
                    <m:r>
                      <a:rPr lang="en-US" b="0" i="1" smtClean="0">
                        <a:latin typeface="Cambria Math"/>
                      </a:rPr>
                      <m:t>𝑎</m:t>
                    </m:r>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2</m:t>
                        </m:r>
                      </m:sup>
                    </m:sSup>
                  </m:oMath>
                </a14:m>
                <a:r>
                  <a:rPr lang="en-US" dirty="0" smtClean="0"/>
                  <a:t> of the expression </a:t>
                </a:r>
                <a14:m>
                  <m:oMath xmlns:m="http://schemas.openxmlformats.org/officeDocument/2006/math">
                    <m:r>
                      <a:rPr lang="en-US" b="0" i="1" smtClean="0">
                        <a:latin typeface="Cambria Math"/>
                      </a:rPr>
                      <m:t>𝑎</m:t>
                    </m:r>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2</m:t>
                        </m:r>
                      </m:sup>
                    </m:sSup>
                    <m:r>
                      <a:rPr lang="en-US" b="0" i="1" smtClean="0">
                        <a:latin typeface="Cambria Math"/>
                      </a:rPr>
                      <m:t>+</m:t>
                    </m:r>
                    <m:r>
                      <a:rPr lang="en-US" b="0" i="1" smtClean="0">
                        <a:latin typeface="Cambria Math"/>
                      </a:rPr>
                      <m:t>𝑏𝑛</m:t>
                    </m:r>
                    <m:r>
                      <a:rPr lang="en-US" b="0" i="1" smtClean="0">
                        <a:latin typeface="Cambria Math"/>
                      </a:rPr>
                      <m:t>+</m:t>
                    </m:r>
                    <m:r>
                      <a:rPr lang="en-US" b="0" i="1" smtClean="0">
                        <a:latin typeface="Cambria Math"/>
                      </a:rPr>
                      <m:t>𝑐</m:t>
                    </m:r>
                  </m:oMath>
                </a14:m>
                <a:r>
                  <a:rPr lang="en-US" dirty="0" smtClean="0"/>
                  <a:t> and throwing away the constant coefficient </a:t>
                </a:r>
                <a14:m>
                  <m:oMath xmlns:m="http://schemas.openxmlformats.org/officeDocument/2006/math">
                    <m:r>
                      <a:rPr lang="en-US" b="0" i="1" smtClean="0">
                        <a:latin typeface="Cambria Math"/>
                      </a:rPr>
                      <m:t>𝑎</m:t>
                    </m:r>
                    <m:r>
                      <a:rPr lang="en-US" b="0" i="1" smtClean="0">
                        <a:latin typeface="Cambria Math"/>
                      </a:rPr>
                      <m:t>.</m:t>
                    </m:r>
                  </m:oMath>
                </a14:m>
                <a:endParaRPr lang="en-US" dirty="0" smtClean="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2830" r="-2815"/>
                </a:stretch>
              </a:blipFill>
            </p:spPr>
            <p:txBody>
              <a:bodyPr/>
              <a:lstStyle/>
              <a:p>
                <a:r>
                  <a:rPr lang="en-US">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317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4800829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r>
                      <a:rPr lang="en-US" b="0" i="1" smtClean="0">
                        <a:latin typeface="Cambria Math"/>
                      </a:rPr>
                      <m:t>𝑂</m:t>
                    </m:r>
                  </m:oMath>
                </a14:m>
                <a:r>
                  <a:rPr lang="en-US" dirty="0" smtClean="0"/>
                  <a:t>-notation (cont’d)</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Let us consider the equation </a:t>
                </a:r>
                <a14:m>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r>
                      <a:rPr lang="en-US" b="0" i="1" smtClean="0">
                        <a:latin typeface="Cambria Math"/>
                      </a:rPr>
                      <m:t>𝑎</m:t>
                    </m:r>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2</m:t>
                        </m:r>
                      </m:sup>
                    </m:sSup>
                    <m:r>
                      <a:rPr lang="en-US" b="0" i="1" smtClean="0">
                        <a:latin typeface="Cambria Math"/>
                      </a:rPr>
                      <m:t>+</m:t>
                    </m:r>
                    <m:r>
                      <a:rPr lang="en-US" b="0" i="1" smtClean="0">
                        <a:latin typeface="Cambria Math"/>
                      </a:rPr>
                      <m:t>𝑏𝑛</m:t>
                    </m:r>
                    <m:r>
                      <a:rPr lang="en-US" b="0" i="1" smtClean="0">
                        <a:latin typeface="Cambria Math"/>
                      </a:rPr>
                      <m:t>+</m:t>
                    </m:r>
                    <m:r>
                      <a:rPr lang="en-US" b="0" i="1" smtClean="0">
                        <a:latin typeface="Cambria Math"/>
                      </a:rPr>
                      <m:t>𝑐</m:t>
                    </m:r>
                  </m:oMath>
                </a14:m>
                <a:r>
                  <a:rPr lang="en-US" dirty="0" smtClean="0"/>
                  <a:t> with </a:t>
                </a:r>
                <a14:m>
                  <m:oMath xmlns:m="http://schemas.openxmlformats.org/officeDocument/2006/math">
                    <m:r>
                      <a:rPr lang="en-US" b="0" i="1" smtClean="0">
                        <a:latin typeface="Cambria Math"/>
                      </a:rPr>
                      <m:t>𝑎</m:t>
                    </m:r>
                    <m:r>
                      <a:rPr lang="en-US" b="0" i="1" smtClean="0">
                        <a:latin typeface="Cambria Math"/>
                      </a:rPr>
                      <m:t>=0.0001724</m:t>
                    </m:r>
                  </m:oMath>
                </a14:m>
                <a:r>
                  <a:rPr lang="en-US" dirty="0" smtClean="0"/>
                  <a:t>, </a:t>
                </a:r>
                <a14:m>
                  <m:oMath xmlns:m="http://schemas.openxmlformats.org/officeDocument/2006/math">
                    <m:r>
                      <a:rPr lang="en-US" b="0" i="1" smtClean="0">
                        <a:latin typeface="Cambria Math"/>
                      </a:rPr>
                      <m:t>𝑏</m:t>
                    </m:r>
                    <m:r>
                      <a:rPr lang="en-US" b="0" i="1" smtClean="0">
                        <a:latin typeface="Cambria Math"/>
                      </a:rPr>
                      <m:t>=0.0004</m:t>
                    </m:r>
                  </m:oMath>
                </a14:m>
                <a:r>
                  <a:rPr lang="en-US" dirty="0" smtClean="0"/>
                  <a:t> and </a:t>
                </a:r>
                <a14:m>
                  <m:oMath xmlns:m="http://schemas.openxmlformats.org/officeDocument/2006/math">
                    <m:r>
                      <a:rPr lang="en-US" b="0" i="1" smtClean="0">
                        <a:latin typeface="Cambria Math"/>
                      </a:rPr>
                      <m:t>𝑐</m:t>
                    </m:r>
                    <m:r>
                      <a:rPr lang="en-US" b="0" i="1" smtClean="0">
                        <a:latin typeface="Cambria Math"/>
                      </a:rPr>
                      <m:t>=0.1</m:t>
                    </m:r>
                  </m:oMath>
                </a14:m>
                <a:r>
                  <a:rPr lang="en-US" dirty="0" smtClean="0"/>
                  <a:t>. Then we have the following table:</a:t>
                </a:r>
              </a:p>
              <a:p>
                <a:endParaRPr lang="en-US" dirty="0" smtClean="0"/>
              </a:p>
              <a:p>
                <a:endParaRPr lang="en-US"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617" r="-16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19808886"/>
                  </p:ext>
                </p:extLst>
              </p:nvPr>
            </p:nvGraphicFramePr>
            <p:xfrm>
              <a:off x="1115616" y="3573016"/>
              <a:ext cx="6096000" cy="25004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𝒏</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𝒇</m:t>
                                </m:r>
                                <m:r>
                                  <a:rPr lang="en-US" b="1" i="1" smtClean="0">
                                    <a:latin typeface="Cambria Math"/>
                                  </a:rPr>
                                  <m:t>(</m:t>
                                </m:r>
                                <m:r>
                                  <a:rPr lang="en-US" b="1" i="1" smtClean="0">
                                    <a:latin typeface="Cambria Math"/>
                                  </a:rPr>
                                  <m:t>𝒏</m:t>
                                </m:r>
                                <m:r>
                                  <a:rPr lang="en-US" b="1" i="1" smtClean="0">
                                    <a:latin typeface="Cambria Math"/>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smtClean="0">
                                        <a:latin typeface="Cambria Math"/>
                                      </a:rPr>
                                      <m:t>𝒂𝒏</m:t>
                                    </m:r>
                                  </m:e>
                                  <m:sup>
                                    <m:r>
                                      <a:rPr lang="en-US" b="1" i="1" smtClean="0">
                                        <a:latin typeface="Cambria Math"/>
                                      </a:rPr>
                                      <m:t>𝟐</m:t>
                                    </m:r>
                                  </m:sup>
                                </m:sSup>
                              </m:oMath>
                            </m:oMathPara>
                          </a14:m>
                          <a:endParaRPr lang="en-US" dirty="0"/>
                        </a:p>
                      </a:txBody>
                      <a:tcPr/>
                    </a:tc>
                    <a:tc>
                      <a:txBody>
                        <a:bodyPr/>
                        <a:lstStyle/>
                        <a:p>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a:rPr>
                                    <m:t>𝒏</m:t>
                                  </m:r>
                                </m:e>
                                <m:sup>
                                  <m:r>
                                    <a:rPr lang="en-US" b="1" i="1" smtClean="0">
                                      <a:latin typeface="Cambria Math"/>
                                    </a:rPr>
                                    <m:t>𝟐</m:t>
                                  </m:r>
                                </m:sup>
                              </m:sSup>
                            </m:oMath>
                          </a14:m>
                          <a:r>
                            <a:rPr lang="en-US" dirty="0" smtClean="0"/>
                            <a:t> term as % of total</a:t>
                          </a:r>
                          <a:endParaRPr lang="en-US" dirty="0"/>
                        </a:p>
                      </a:txBody>
                      <a:tcPr/>
                    </a:tc>
                  </a:tr>
                  <a:tr h="370840">
                    <a:tc>
                      <a:txBody>
                        <a:bodyPr/>
                        <a:lstStyle/>
                        <a:p>
                          <a:r>
                            <a:rPr lang="en-US" dirty="0" smtClean="0"/>
                            <a:t>125</a:t>
                          </a:r>
                          <a:endParaRPr lang="en-US" dirty="0"/>
                        </a:p>
                      </a:txBody>
                      <a:tcPr/>
                    </a:tc>
                    <a:tc>
                      <a:txBody>
                        <a:bodyPr/>
                        <a:lstStyle/>
                        <a:p>
                          <a:r>
                            <a:rPr lang="en-US" dirty="0" smtClean="0"/>
                            <a:t>2.8</a:t>
                          </a:r>
                          <a:endParaRPr lang="en-US" dirty="0"/>
                        </a:p>
                      </a:txBody>
                      <a:tcPr/>
                    </a:tc>
                    <a:tc>
                      <a:txBody>
                        <a:bodyPr/>
                        <a:lstStyle/>
                        <a:p>
                          <a:r>
                            <a:rPr lang="en-US" dirty="0" smtClean="0"/>
                            <a:t>2.7</a:t>
                          </a:r>
                          <a:endParaRPr lang="en-US" dirty="0"/>
                        </a:p>
                      </a:txBody>
                      <a:tcPr/>
                    </a:tc>
                    <a:tc>
                      <a:txBody>
                        <a:bodyPr/>
                        <a:lstStyle/>
                        <a:p>
                          <a:r>
                            <a:rPr lang="en-US" dirty="0" smtClean="0"/>
                            <a:t>94.7</a:t>
                          </a:r>
                          <a:endParaRPr lang="en-US" dirty="0"/>
                        </a:p>
                      </a:txBody>
                      <a:tcPr/>
                    </a:tc>
                  </a:tr>
                  <a:tr h="370840">
                    <a:tc>
                      <a:txBody>
                        <a:bodyPr/>
                        <a:lstStyle/>
                        <a:p>
                          <a:r>
                            <a:rPr lang="en-US" dirty="0" smtClean="0"/>
                            <a:t>250</a:t>
                          </a:r>
                          <a:endParaRPr lang="en-US" dirty="0"/>
                        </a:p>
                      </a:txBody>
                      <a:tcPr/>
                    </a:tc>
                    <a:tc>
                      <a:txBody>
                        <a:bodyPr/>
                        <a:lstStyle/>
                        <a:p>
                          <a:r>
                            <a:rPr lang="en-US" dirty="0" smtClean="0"/>
                            <a:t>11.0</a:t>
                          </a:r>
                          <a:endParaRPr lang="en-US" dirty="0"/>
                        </a:p>
                      </a:txBody>
                      <a:tcPr/>
                    </a:tc>
                    <a:tc>
                      <a:txBody>
                        <a:bodyPr/>
                        <a:lstStyle/>
                        <a:p>
                          <a:r>
                            <a:rPr lang="en-US" dirty="0" smtClean="0"/>
                            <a:t>10.8</a:t>
                          </a:r>
                          <a:endParaRPr lang="en-US" dirty="0"/>
                        </a:p>
                      </a:txBody>
                      <a:tcPr/>
                    </a:tc>
                    <a:tc>
                      <a:txBody>
                        <a:bodyPr/>
                        <a:lstStyle/>
                        <a:p>
                          <a:r>
                            <a:rPr lang="en-US" dirty="0" smtClean="0"/>
                            <a:t>98.2</a:t>
                          </a:r>
                          <a:endParaRPr lang="en-US" dirty="0"/>
                        </a:p>
                      </a:txBody>
                      <a:tcPr/>
                    </a:tc>
                  </a:tr>
                  <a:tr h="370840">
                    <a:tc>
                      <a:txBody>
                        <a:bodyPr/>
                        <a:lstStyle/>
                        <a:p>
                          <a:r>
                            <a:rPr lang="en-US" dirty="0" smtClean="0"/>
                            <a:t>500</a:t>
                          </a:r>
                          <a:endParaRPr lang="en-US" dirty="0"/>
                        </a:p>
                      </a:txBody>
                      <a:tcPr/>
                    </a:tc>
                    <a:tc>
                      <a:txBody>
                        <a:bodyPr/>
                        <a:lstStyle/>
                        <a:p>
                          <a:r>
                            <a:rPr lang="en-US" dirty="0" smtClean="0"/>
                            <a:t>43.4</a:t>
                          </a:r>
                          <a:endParaRPr lang="en-US" dirty="0"/>
                        </a:p>
                      </a:txBody>
                      <a:tcPr/>
                    </a:tc>
                    <a:tc>
                      <a:txBody>
                        <a:bodyPr/>
                        <a:lstStyle/>
                        <a:p>
                          <a:r>
                            <a:rPr lang="en-US" dirty="0" smtClean="0"/>
                            <a:t>43.1</a:t>
                          </a:r>
                          <a:endParaRPr lang="en-US" dirty="0"/>
                        </a:p>
                      </a:txBody>
                      <a:tcPr/>
                    </a:tc>
                    <a:tc>
                      <a:txBody>
                        <a:bodyPr/>
                        <a:lstStyle/>
                        <a:p>
                          <a:r>
                            <a:rPr lang="en-US" dirty="0" smtClean="0"/>
                            <a:t>99.3</a:t>
                          </a:r>
                          <a:endParaRPr lang="en-US" dirty="0"/>
                        </a:p>
                      </a:txBody>
                      <a:tcPr/>
                    </a:tc>
                  </a:tr>
                  <a:tr h="370840">
                    <a:tc>
                      <a:txBody>
                        <a:bodyPr/>
                        <a:lstStyle/>
                        <a:p>
                          <a:r>
                            <a:rPr lang="en-US" dirty="0" smtClean="0"/>
                            <a:t>1000</a:t>
                          </a:r>
                          <a:endParaRPr lang="en-US" dirty="0"/>
                        </a:p>
                      </a:txBody>
                      <a:tcPr/>
                    </a:tc>
                    <a:tc>
                      <a:txBody>
                        <a:bodyPr/>
                        <a:lstStyle/>
                        <a:p>
                          <a:r>
                            <a:rPr lang="en-US" dirty="0" smtClean="0"/>
                            <a:t>172.9</a:t>
                          </a:r>
                          <a:endParaRPr lang="en-US" dirty="0"/>
                        </a:p>
                      </a:txBody>
                      <a:tcPr/>
                    </a:tc>
                    <a:tc>
                      <a:txBody>
                        <a:bodyPr/>
                        <a:lstStyle/>
                        <a:p>
                          <a:r>
                            <a:rPr lang="en-US" dirty="0" smtClean="0"/>
                            <a:t>172.4</a:t>
                          </a:r>
                          <a:endParaRPr lang="en-US" dirty="0"/>
                        </a:p>
                      </a:txBody>
                      <a:tcPr/>
                    </a:tc>
                    <a:tc>
                      <a:txBody>
                        <a:bodyPr/>
                        <a:lstStyle/>
                        <a:p>
                          <a:r>
                            <a:rPr lang="en-US" dirty="0" smtClean="0"/>
                            <a:t>99.7 </a:t>
                          </a:r>
                          <a:endParaRPr lang="en-US" dirty="0"/>
                        </a:p>
                      </a:txBody>
                      <a:tcPr/>
                    </a:tc>
                  </a:tr>
                  <a:tr h="370840">
                    <a:tc>
                      <a:txBody>
                        <a:bodyPr/>
                        <a:lstStyle/>
                        <a:p>
                          <a:r>
                            <a:rPr lang="en-US" dirty="0" smtClean="0"/>
                            <a:t>2000</a:t>
                          </a:r>
                          <a:endParaRPr lang="en-US" dirty="0"/>
                        </a:p>
                      </a:txBody>
                      <a:tcPr/>
                    </a:tc>
                    <a:tc>
                      <a:txBody>
                        <a:bodyPr/>
                        <a:lstStyle/>
                        <a:p>
                          <a:r>
                            <a:rPr lang="en-US" dirty="0" smtClean="0"/>
                            <a:t>690.5</a:t>
                          </a:r>
                          <a:endParaRPr lang="en-US" dirty="0"/>
                        </a:p>
                      </a:txBody>
                      <a:tcPr/>
                    </a:tc>
                    <a:tc>
                      <a:txBody>
                        <a:bodyPr/>
                        <a:lstStyle/>
                        <a:p>
                          <a:r>
                            <a:rPr lang="en-US" dirty="0" smtClean="0"/>
                            <a:t>689.6</a:t>
                          </a:r>
                          <a:endParaRPr lang="en-US" dirty="0"/>
                        </a:p>
                      </a:txBody>
                      <a:tcPr/>
                    </a:tc>
                    <a:tc>
                      <a:txBody>
                        <a:bodyPr/>
                        <a:lstStyle/>
                        <a:p>
                          <a:r>
                            <a:rPr lang="en-US" dirty="0" smtClean="0"/>
                            <a:t>99.9</a:t>
                          </a:r>
                          <a:endParaRPr lang="en-US" dirty="0"/>
                        </a:p>
                      </a:txBody>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xmlns="" xmlns:a14="http://schemas.microsoft.com/office/drawing/2010/main" val="219808886"/>
                  </p:ext>
                </p:extLst>
              </p:nvPr>
            </p:nvGraphicFramePr>
            <p:xfrm>
              <a:off x="1115616" y="3573016"/>
              <a:ext cx="6096000" cy="2500440"/>
            </p:xfrm>
            <a:graphic>
              <a:graphicData uri="http://schemas.openxmlformats.org/drawingml/2006/table">
                <a:tbl>
                  <a:tblPr firstRow="1" bandRow="1">
                    <a:tableStyleId>{5C22544A-7EE6-4342-B048-85BDC9FD1C3A}</a:tableStyleId>
                  </a:tblPr>
                  <a:tblGrid>
                    <a:gridCol w="1524000"/>
                    <a:gridCol w="1524000"/>
                    <a:gridCol w="1524000"/>
                    <a:gridCol w="1524000"/>
                  </a:tblGrid>
                  <a:tr h="646240">
                    <a:tc>
                      <a:txBody>
                        <a:bodyPr/>
                        <a:lstStyle/>
                        <a:p>
                          <a:endParaRPr lang="en-US"/>
                        </a:p>
                      </a:txBody>
                      <a:tcPr>
                        <a:blipFill rotWithShape="1">
                          <a:blip r:embed="rId4"/>
                          <a:stretch>
                            <a:fillRect t="-3774" r="-300400" b="-300943"/>
                          </a:stretch>
                        </a:blipFill>
                      </a:tcPr>
                    </a:tc>
                    <a:tc>
                      <a:txBody>
                        <a:bodyPr/>
                        <a:lstStyle/>
                        <a:p>
                          <a:endParaRPr lang="en-US"/>
                        </a:p>
                      </a:txBody>
                      <a:tcPr>
                        <a:blipFill rotWithShape="1">
                          <a:blip r:embed="rId4"/>
                          <a:stretch>
                            <a:fillRect l="-100000" t="-3774" r="-200400" b="-300943"/>
                          </a:stretch>
                        </a:blipFill>
                      </a:tcPr>
                    </a:tc>
                    <a:tc>
                      <a:txBody>
                        <a:bodyPr/>
                        <a:lstStyle/>
                        <a:p>
                          <a:endParaRPr lang="en-US"/>
                        </a:p>
                      </a:txBody>
                      <a:tcPr>
                        <a:blipFill rotWithShape="1">
                          <a:blip r:embed="rId4"/>
                          <a:stretch>
                            <a:fillRect l="-200000" t="-3774" r="-100400" b="-300943"/>
                          </a:stretch>
                        </a:blipFill>
                      </a:tcPr>
                    </a:tc>
                    <a:tc>
                      <a:txBody>
                        <a:bodyPr/>
                        <a:lstStyle/>
                        <a:p>
                          <a:endParaRPr lang="en-US"/>
                        </a:p>
                      </a:txBody>
                      <a:tcPr>
                        <a:blipFill rotWithShape="1">
                          <a:blip r:embed="rId4"/>
                          <a:stretch>
                            <a:fillRect l="-300000" t="-3774" r="-400" b="-300943"/>
                          </a:stretch>
                        </a:blipFill>
                      </a:tcPr>
                    </a:tc>
                  </a:tr>
                  <a:tr h="370840">
                    <a:tc>
                      <a:txBody>
                        <a:bodyPr/>
                        <a:lstStyle/>
                        <a:p>
                          <a:r>
                            <a:rPr lang="en-US" dirty="0" smtClean="0"/>
                            <a:t>125</a:t>
                          </a:r>
                          <a:endParaRPr lang="en-US" dirty="0"/>
                        </a:p>
                      </a:txBody>
                      <a:tcPr/>
                    </a:tc>
                    <a:tc>
                      <a:txBody>
                        <a:bodyPr/>
                        <a:lstStyle/>
                        <a:p>
                          <a:r>
                            <a:rPr lang="en-US" dirty="0" smtClean="0"/>
                            <a:t>2.8</a:t>
                          </a:r>
                          <a:endParaRPr lang="en-US" dirty="0"/>
                        </a:p>
                      </a:txBody>
                      <a:tcPr/>
                    </a:tc>
                    <a:tc>
                      <a:txBody>
                        <a:bodyPr/>
                        <a:lstStyle/>
                        <a:p>
                          <a:r>
                            <a:rPr lang="en-US" dirty="0" smtClean="0"/>
                            <a:t>2.7</a:t>
                          </a:r>
                          <a:endParaRPr lang="en-US" dirty="0"/>
                        </a:p>
                      </a:txBody>
                      <a:tcPr/>
                    </a:tc>
                    <a:tc>
                      <a:txBody>
                        <a:bodyPr/>
                        <a:lstStyle/>
                        <a:p>
                          <a:r>
                            <a:rPr lang="en-US" dirty="0" smtClean="0"/>
                            <a:t>94.7</a:t>
                          </a:r>
                          <a:endParaRPr lang="en-US" dirty="0"/>
                        </a:p>
                      </a:txBody>
                      <a:tcPr/>
                    </a:tc>
                  </a:tr>
                  <a:tr h="370840">
                    <a:tc>
                      <a:txBody>
                        <a:bodyPr/>
                        <a:lstStyle/>
                        <a:p>
                          <a:r>
                            <a:rPr lang="en-US" dirty="0" smtClean="0"/>
                            <a:t>250</a:t>
                          </a:r>
                          <a:endParaRPr lang="en-US" dirty="0"/>
                        </a:p>
                      </a:txBody>
                      <a:tcPr/>
                    </a:tc>
                    <a:tc>
                      <a:txBody>
                        <a:bodyPr/>
                        <a:lstStyle/>
                        <a:p>
                          <a:r>
                            <a:rPr lang="en-US" dirty="0" smtClean="0"/>
                            <a:t>11.0</a:t>
                          </a:r>
                          <a:endParaRPr lang="en-US" dirty="0"/>
                        </a:p>
                      </a:txBody>
                      <a:tcPr/>
                    </a:tc>
                    <a:tc>
                      <a:txBody>
                        <a:bodyPr/>
                        <a:lstStyle/>
                        <a:p>
                          <a:r>
                            <a:rPr lang="en-US" dirty="0" smtClean="0"/>
                            <a:t>10.8</a:t>
                          </a:r>
                          <a:endParaRPr lang="en-US" dirty="0"/>
                        </a:p>
                      </a:txBody>
                      <a:tcPr/>
                    </a:tc>
                    <a:tc>
                      <a:txBody>
                        <a:bodyPr/>
                        <a:lstStyle/>
                        <a:p>
                          <a:r>
                            <a:rPr lang="en-US" dirty="0" smtClean="0"/>
                            <a:t>98.2</a:t>
                          </a:r>
                          <a:endParaRPr lang="en-US" dirty="0"/>
                        </a:p>
                      </a:txBody>
                      <a:tcPr/>
                    </a:tc>
                  </a:tr>
                  <a:tr h="370840">
                    <a:tc>
                      <a:txBody>
                        <a:bodyPr/>
                        <a:lstStyle/>
                        <a:p>
                          <a:r>
                            <a:rPr lang="en-US" dirty="0" smtClean="0"/>
                            <a:t>500</a:t>
                          </a:r>
                          <a:endParaRPr lang="en-US" dirty="0"/>
                        </a:p>
                      </a:txBody>
                      <a:tcPr/>
                    </a:tc>
                    <a:tc>
                      <a:txBody>
                        <a:bodyPr/>
                        <a:lstStyle/>
                        <a:p>
                          <a:r>
                            <a:rPr lang="en-US" dirty="0" smtClean="0"/>
                            <a:t>43.4</a:t>
                          </a:r>
                          <a:endParaRPr lang="en-US" dirty="0"/>
                        </a:p>
                      </a:txBody>
                      <a:tcPr/>
                    </a:tc>
                    <a:tc>
                      <a:txBody>
                        <a:bodyPr/>
                        <a:lstStyle/>
                        <a:p>
                          <a:r>
                            <a:rPr lang="en-US" dirty="0" smtClean="0"/>
                            <a:t>43.1</a:t>
                          </a:r>
                          <a:endParaRPr lang="en-US" dirty="0"/>
                        </a:p>
                      </a:txBody>
                      <a:tcPr/>
                    </a:tc>
                    <a:tc>
                      <a:txBody>
                        <a:bodyPr/>
                        <a:lstStyle/>
                        <a:p>
                          <a:r>
                            <a:rPr lang="en-US" dirty="0" smtClean="0"/>
                            <a:t>99.3</a:t>
                          </a:r>
                          <a:endParaRPr lang="en-US" dirty="0"/>
                        </a:p>
                      </a:txBody>
                      <a:tcPr/>
                    </a:tc>
                  </a:tr>
                  <a:tr h="370840">
                    <a:tc>
                      <a:txBody>
                        <a:bodyPr/>
                        <a:lstStyle/>
                        <a:p>
                          <a:r>
                            <a:rPr lang="en-US" dirty="0" smtClean="0"/>
                            <a:t>1000</a:t>
                          </a:r>
                          <a:endParaRPr lang="en-US" dirty="0"/>
                        </a:p>
                      </a:txBody>
                      <a:tcPr/>
                    </a:tc>
                    <a:tc>
                      <a:txBody>
                        <a:bodyPr/>
                        <a:lstStyle/>
                        <a:p>
                          <a:r>
                            <a:rPr lang="en-US" dirty="0" smtClean="0"/>
                            <a:t>172.9</a:t>
                          </a:r>
                          <a:endParaRPr lang="en-US" dirty="0"/>
                        </a:p>
                      </a:txBody>
                      <a:tcPr/>
                    </a:tc>
                    <a:tc>
                      <a:txBody>
                        <a:bodyPr/>
                        <a:lstStyle/>
                        <a:p>
                          <a:r>
                            <a:rPr lang="en-US" dirty="0" smtClean="0"/>
                            <a:t>172.4</a:t>
                          </a:r>
                          <a:endParaRPr lang="en-US" dirty="0"/>
                        </a:p>
                      </a:txBody>
                      <a:tcPr/>
                    </a:tc>
                    <a:tc>
                      <a:txBody>
                        <a:bodyPr/>
                        <a:lstStyle/>
                        <a:p>
                          <a:r>
                            <a:rPr lang="en-US" dirty="0" smtClean="0"/>
                            <a:t>99.7 </a:t>
                          </a:r>
                          <a:endParaRPr lang="en-US" dirty="0"/>
                        </a:p>
                      </a:txBody>
                      <a:tcPr/>
                    </a:tc>
                  </a:tr>
                  <a:tr h="370840">
                    <a:tc>
                      <a:txBody>
                        <a:bodyPr/>
                        <a:lstStyle/>
                        <a:p>
                          <a:r>
                            <a:rPr lang="en-US" dirty="0" smtClean="0"/>
                            <a:t>2000</a:t>
                          </a:r>
                          <a:endParaRPr lang="en-US" dirty="0"/>
                        </a:p>
                      </a:txBody>
                      <a:tcPr/>
                    </a:tc>
                    <a:tc>
                      <a:txBody>
                        <a:bodyPr/>
                        <a:lstStyle/>
                        <a:p>
                          <a:r>
                            <a:rPr lang="en-US" dirty="0" smtClean="0"/>
                            <a:t>690.5</a:t>
                          </a:r>
                          <a:endParaRPr lang="en-US" dirty="0"/>
                        </a:p>
                      </a:txBody>
                      <a:tcPr/>
                    </a:tc>
                    <a:tc>
                      <a:txBody>
                        <a:bodyPr/>
                        <a:lstStyle/>
                        <a:p>
                          <a:r>
                            <a:rPr lang="en-US" dirty="0" smtClean="0"/>
                            <a:t>689.6</a:t>
                          </a:r>
                          <a:endParaRPr lang="en-US" dirty="0"/>
                        </a:p>
                      </a:txBody>
                      <a:tcPr/>
                    </a:tc>
                    <a:tc>
                      <a:txBody>
                        <a:bodyPr/>
                        <a:lstStyle/>
                        <a:p>
                          <a:r>
                            <a:rPr lang="en-US" dirty="0" smtClean="0"/>
                            <a:t>99.9</a:t>
                          </a:r>
                          <a:endParaRPr lang="en-US" dirty="0"/>
                        </a:p>
                      </a:txBody>
                      <a:tcPr/>
                    </a:tc>
                  </a:tr>
                </a:tbl>
              </a:graphicData>
            </a:graphic>
          </p:graphicFrame>
        </mc:Fallback>
      </mc:AlternateContent>
      <p:sp>
        <p:nvSpPr>
          <p:cNvPr id="7"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8" name="Straight Connector 7"/>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flipV="1">
            <a:off x="0" y="598516"/>
            <a:ext cx="9144000" cy="1"/>
          </a:xfrm>
          <a:prstGeom prst="line">
            <a:avLst/>
          </a:prstGeom>
        </p:spPr>
        <p:style>
          <a:lnRef idx="2">
            <a:schemeClr val="dk1"/>
          </a:lnRef>
          <a:fillRef idx="0">
            <a:schemeClr val="dk1"/>
          </a:fillRef>
          <a:effectRef idx="1">
            <a:schemeClr val="dk1"/>
          </a:effectRef>
          <a:fontRef idx="minor">
            <a:schemeClr val="tx1"/>
          </a:fontRef>
        </p:style>
      </p:cxnSp>
      <p:sp>
        <p:nvSpPr>
          <p:cNvPr id="10"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1" name="Rectangle 10"/>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ubtitle 4"/>
          <p:cNvSpPr txBox="1">
            <a:spLocks/>
          </p:cNvSpPr>
          <p:nvPr/>
        </p:nvSpPr>
        <p:spPr>
          <a:xfrm>
            <a:off x="108067" y="-4157"/>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14954218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r>
                      <a:rPr lang="en-US" b="0" i="1" smtClean="0">
                        <a:latin typeface="Cambria Math"/>
                      </a:rPr>
                      <m:t>𝑂</m:t>
                    </m:r>
                  </m:oMath>
                </a14:m>
                <a:r>
                  <a:rPr lang="en-US" dirty="0" smtClean="0"/>
                  <a:t>-notation (cont’d)</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We conclude that </a:t>
                </a:r>
                <a:r>
                  <a:rPr lang="en-US" b="1" dirty="0" smtClean="0"/>
                  <a:t>the lesser term </a:t>
                </a:r>
                <a14:m>
                  <m:oMath xmlns:m="http://schemas.openxmlformats.org/officeDocument/2006/math">
                    <m:r>
                      <a:rPr lang="en-US" b="0" i="1" smtClean="0">
                        <a:latin typeface="Cambria Math"/>
                      </a:rPr>
                      <m:t>𝑏𝑛</m:t>
                    </m:r>
                    <m:r>
                      <a:rPr lang="en-US" b="0" i="1" smtClean="0">
                        <a:latin typeface="Cambria Math"/>
                      </a:rPr>
                      <m:t>+</m:t>
                    </m:r>
                    <m:r>
                      <a:rPr lang="en-US" b="0" i="1" smtClean="0">
                        <a:latin typeface="Cambria Math"/>
                      </a:rPr>
                      <m:t>𝑐</m:t>
                    </m:r>
                  </m:oMath>
                </a14:m>
                <a:r>
                  <a:rPr lang="en-US" b="1" dirty="0" smtClean="0"/>
                  <a:t>contributes very little </a:t>
                </a:r>
                <a:r>
                  <a:rPr lang="en-US" dirty="0" smtClean="0"/>
                  <a:t>to the value of </a:t>
                </a:r>
                <a14:m>
                  <m:oMath xmlns:m="http://schemas.openxmlformats.org/officeDocument/2006/math">
                    <m:r>
                      <a:rPr lang="en-US" b="0" i="1" smtClean="0">
                        <a:latin typeface="Cambria Math"/>
                      </a:rPr>
                      <m:t>𝑓</m:t>
                    </m:r>
                    <m:r>
                      <a:rPr lang="en-US" b="0" i="1" smtClean="0">
                        <a:latin typeface="Cambria Math"/>
                      </a:rPr>
                      <m:t>(</m:t>
                    </m:r>
                    <m:r>
                      <a:rPr lang="en-US" b="0" i="1" smtClean="0">
                        <a:latin typeface="Cambria Math"/>
                      </a:rPr>
                      <m:t>𝑛</m:t>
                    </m:r>
                    <m:r>
                      <a:rPr lang="en-US" b="0" i="1" smtClean="0">
                        <a:latin typeface="Cambria Math"/>
                      </a:rPr>
                      <m:t>)</m:t>
                    </m:r>
                  </m:oMath>
                </a14:m>
                <a:r>
                  <a:rPr lang="en-US" dirty="0" smtClean="0"/>
                  <a:t> even though </a:t>
                </a:r>
                <a14:m>
                  <m:oMath xmlns:m="http://schemas.openxmlformats.org/officeDocument/2006/math">
                    <m:r>
                      <a:rPr lang="en-US" b="0" i="1" smtClean="0">
                        <a:latin typeface="Cambria Math"/>
                      </a:rPr>
                      <m:t>𝑐</m:t>
                    </m:r>
                  </m:oMath>
                </a14:m>
                <a:r>
                  <a:rPr lang="en-US" dirty="0" smtClean="0"/>
                  <a:t> is 250 times more than </a:t>
                </a:r>
                <a14:m>
                  <m:oMath xmlns:m="http://schemas.openxmlformats.org/officeDocument/2006/math">
                    <m:r>
                      <a:rPr lang="en-US" b="0" i="1" smtClean="0">
                        <a:latin typeface="Cambria Math"/>
                      </a:rPr>
                      <m:t>𝑏</m:t>
                    </m:r>
                  </m:oMath>
                </a14:m>
                <a:r>
                  <a:rPr lang="en-US" dirty="0" smtClean="0"/>
                  <a:t> and </a:t>
                </a:r>
                <a14:m>
                  <m:oMath xmlns:m="http://schemas.openxmlformats.org/officeDocument/2006/math">
                    <m:r>
                      <a:rPr lang="en-US" b="0" i="1" smtClean="0">
                        <a:latin typeface="Cambria Math"/>
                      </a:rPr>
                      <m:t>𝑏</m:t>
                    </m:r>
                    <m:r>
                      <a:rPr lang="en-US" b="0" i="1" smtClean="0">
                        <a:latin typeface="Cambria Math"/>
                      </a:rPr>
                      <m:t> </m:t>
                    </m:r>
                  </m:oMath>
                </a14:m>
                <a:r>
                  <a:rPr lang="en-US" dirty="0" smtClean="0"/>
                  <a:t>is more than two times </a:t>
                </a:r>
                <a14:m>
                  <m:oMath xmlns:m="http://schemas.openxmlformats.org/officeDocument/2006/math">
                    <m:r>
                      <a:rPr lang="en-US" b="0" i="1" smtClean="0">
                        <a:latin typeface="Cambria Math"/>
                      </a:rPr>
                      <m:t>𝑎</m:t>
                    </m:r>
                    <m:r>
                      <a:rPr lang="en-US" b="0" i="1" smtClean="0">
                        <a:latin typeface="Cambria Math"/>
                      </a:rPr>
                      <m:t>.</m:t>
                    </m:r>
                  </m:oMath>
                </a14:m>
                <a:r>
                  <a:rPr lang="en-US" dirty="0" smtClean="0"/>
                  <a:t> Thus we can </a:t>
                </a:r>
                <a:r>
                  <a:rPr lang="en-US" b="1" dirty="0" smtClean="0"/>
                  <a:t>ignore this lesser term.</a:t>
                </a:r>
              </a:p>
              <a:p>
                <a:r>
                  <a:rPr lang="en-US" dirty="0" smtClean="0"/>
                  <a:t>We will also </a:t>
                </a:r>
                <a:r>
                  <a:rPr lang="en-US" b="1" dirty="0" smtClean="0"/>
                  <a:t>ignore the constant of proportionality</a:t>
                </a:r>
                <a14:m>
                  <m:oMath xmlns:m="http://schemas.openxmlformats.org/officeDocument/2006/math">
                    <m:r>
                      <a:rPr lang="en-US" b="0" i="1" smtClean="0">
                        <a:latin typeface="Cambria Math"/>
                      </a:rPr>
                      <m:t>𝑎</m:t>
                    </m:r>
                  </m:oMath>
                </a14:m>
                <a:r>
                  <a:rPr lang="en-US" dirty="0" smtClean="0"/>
                  <a:t> in </a:t>
                </a:r>
                <a14:m>
                  <m:oMath xmlns:m="http://schemas.openxmlformats.org/officeDocument/2006/math">
                    <m:r>
                      <a:rPr lang="en-US" b="0" i="1" smtClean="0">
                        <a:latin typeface="Cambria Math"/>
                      </a:rPr>
                      <m:t>𝑎</m:t>
                    </m:r>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2</m:t>
                        </m:r>
                      </m:sup>
                    </m:sSup>
                  </m:oMath>
                </a14:m>
                <a:r>
                  <a:rPr lang="en-US" dirty="0" smtClean="0"/>
                  <a:t> since we want to concentrate in the general shape of the curve. </a:t>
                </a:r>
                <a14:m>
                  <m:oMath xmlns:m="http://schemas.openxmlformats.org/officeDocument/2006/math">
                    <m:r>
                      <a:rPr lang="en-US" b="1" i="1" smtClean="0">
                        <a:latin typeface="Cambria Math"/>
                      </a:rPr>
                      <m:t>𝒂</m:t>
                    </m:r>
                  </m:oMath>
                </a14:m>
                <a:r>
                  <a:rPr lang="en-US" b="1" dirty="0" smtClean="0"/>
                  <a:t> will differ for different implementations on different computers.</a:t>
                </a:r>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481" t="-2695" r="-444"/>
                </a:stretch>
              </a:blipFill>
            </p:spPr>
            <p:txBody>
              <a:bodyPr/>
              <a:lstStyle/>
              <a:p>
                <a:r>
                  <a:rPr lang="en-US">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15141"/>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7527161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Some Common Complexity Classes</a:t>
            </a:r>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173694953"/>
                  </p:ext>
                </p:extLst>
              </p:nvPr>
            </p:nvGraphicFramePr>
            <p:xfrm>
              <a:off x="457200" y="1600200"/>
              <a:ext cx="8229600" cy="3728339"/>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14:m>
                            <m:oMath xmlns:m="http://schemas.openxmlformats.org/officeDocument/2006/math">
                              <m:r>
                                <a:rPr lang="en-US" b="1" i="1" smtClean="0">
                                  <a:latin typeface="Cambria Math"/>
                                </a:rPr>
                                <m:t>𝑶</m:t>
                              </m:r>
                            </m:oMath>
                          </a14:m>
                          <a:r>
                            <a:rPr lang="en-US" dirty="0" smtClean="0"/>
                            <a:t>-notation</a:t>
                          </a:r>
                          <a:endParaRPr lang="en-US" dirty="0"/>
                        </a:p>
                      </a:txBody>
                      <a:tcPr/>
                    </a:tc>
                    <a:tc>
                      <a:txBody>
                        <a:bodyPr/>
                        <a:lstStyle/>
                        <a:p>
                          <a:r>
                            <a:rPr lang="en-US" dirty="0" smtClean="0"/>
                            <a:t>Adjective</a:t>
                          </a:r>
                          <a:r>
                            <a:rPr lang="en-US" baseline="0" dirty="0" smtClean="0"/>
                            <a:t> Name</a:t>
                          </a:r>
                          <a:endParaRPr lang="en-US"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𝑂</m:t>
                                </m:r>
                                <m:r>
                                  <a:rPr lang="en-US" b="0" i="1" smtClean="0">
                                    <a:latin typeface="Cambria Math"/>
                                  </a:rPr>
                                  <m:t>(1)</m:t>
                                </m:r>
                              </m:oMath>
                            </m:oMathPara>
                          </a14:m>
                          <a:endParaRPr lang="en-US" dirty="0"/>
                        </a:p>
                      </a:txBody>
                      <a:tcPr/>
                    </a:tc>
                    <a:tc>
                      <a:txBody>
                        <a:bodyPr/>
                        <a:lstStyle/>
                        <a:p>
                          <a:r>
                            <a:rPr lang="en-US" dirty="0" smtClean="0"/>
                            <a:t>Constant</a:t>
                          </a:r>
                          <a:endParaRPr lang="en-US"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𝑂</m:t>
                                </m:r>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r>
                                      <a:rPr lang="en-US" b="0" i="1" smtClean="0">
                                        <a:latin typeface="Cambria Math"/>
                                      </a:rPr>
                                      <m:t>)</m:t>
                                    </m:r>
                                  </m:e>
                                </m:func>
                              </m:oMath>
                            </m:oMathPara>
                          </a14:m>
                          <a:endParaRPr lang="en-US" dirty="0"/>
                        </a:p>
                      </a:txBody>
                      <a:tcPr/>
                    </a:tc>
                    <a:tc>
                      <a:txBody>
                        <a:bodyPr/>
                        <a:lstStyle/>
                        <a:p>
                          <a:r>
                            <a:rPr lang="en-US" dirty="0" smtClean="0"/>
                            <a:t>Logarithmic</a:t>
                          </a:r>
                          <a:endParaRPr lang="en-US"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𝑂</m:t>
                                </m:r>
                                <m:r>
                                  <a:rPr lang="en-US" b="0" i="1" smtClean="0">
                                    <a:latin typeface="Cambria Math"/>
                                  </a:rPr>
                                  <m:t>(</m:t>
                                </m:r>
                                <m:r>
                                  <a:rPr lang="en-US" b="0" i="1" smtClean="0">
                                    <a:latin typeface="Cambria Math"/>
                                  </a:rPr>
                                  <m:t>𝑛</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r>
                                      <a:rPr lang="en-US" b="0" i="1" smtClean="0">
                                        <a:latin typeface="Cambria Math"/>
                                      </a:rPr>
                                      <m:t>)</m:t>
                                    </m:r>
                                  </m:e>
                                </m:func>
                              </m:oMath>
                            </m:oMathPara>
                          </a14:m>
                          <a:endParaRPr lang="en-US" dirty="0"/>
                        </a:p>
                      </a:txBody>
                      <a:tcPr/>
                    </a:tc>
                    <a:tc>
                      <a:txBody>
                        <a:bodyPr/>
                        <a:lstStyle/>
                        <a:p>
                          <a:r>
                            <a:rPr lang="en-US" dirty="0" smtClean="0"/>
                            <a:t>n</a:t>
                          </a:r>
                          <a:r>
                            <a:rPr lang="en-US" baseline="0" dirty="0" smtClean="0"/>
                            <a:t> log n</a:t>
                          </a:r>
                          <a:endParaRPr lang="en-US"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𝑂</m:t>
                                </m:r>
                                <m:r>
                                  <a:rPr lang="en-US" b="0" i="1" smtClean="0">
                                    <a:latin typeface="Cambria Math"/>
                                  </a:rPr>
                                  <m:t>(</m:t>
                                </m:r>
                                <m:r>
                                  <a:rPr lang="en-US" b="0" i="1" smtClean="0">
                                    <a:latin typeface="Cambria Math"/>
                                  </a:rPr>
                                  <m:t>𝑛</m:t>
                                </m:r>
                                <m:r>
                                  <a:rPr lang="en-US" b="0" i="1" smtClean="0">
                                    <a:latin typeface="Cambria Math"/>
                                  </a:rPr>
                                  <m:t>)</m:t>
                                </m:r>
                              </m:oMath>
                            </m:oMathPara>
                          </a14:m>
                          <a:endParaRPr lang="en-US" dirty="0"/>
                        </a:p>
                      </a:txBody>
                      <a:tcPr/>
                    </a:tc>
                    <a:tc>
                      <a:txBody>
                        <a:bodyPr/>
                        <a:lstStyle/>
                        <a:p>
                          <a:r>
                            <a:rPr lang="en-US" dirty="0" smtClean="0"/>
                            <a:t>Linear</a:t>
                          </a:r>
                          <a:endParaRPr lang="en-US"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𝑂</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2</m:t>
                                    </m:r>
                                  </m:sup>
                                </m:sSup>
                                <m:r>
                                  <a:rPr lang="en-US" b="0" i="1" smtClean="0">
                                    <a:latin typeface="Cambria Math"/>
                                  </a:rPr>
                                  <m:t>)</m:t>
                                </m:r>
                              </m:oMath>
                            </m:oMathPara>
                          </a14:m>
                          <a:endParaRPr lang="en-US" dirty="0"/>
                        </a:p>
                      </a:txBody>
                      <a:tcPr/>
                    </a:tc>
                    <a:tc>
                      <a:txBody>
                        <a:bodyPr/>
                        <a:lstStyle/>
                        <a:p>
                          <a:r>
                            <a:rPr lang="en-US" dirty="0" smtClean="0"/>
                            <a:t>Quadratic</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𝑂</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3</m:t>
                                    </m:r>
                                  </m:sup>
                                </m:sSup>
                                <m:r>
                                  <a:rPr lang="en-US" b="0" i="1" smtClean="0">
                                    <a:latin typeface="Cambria Math"/>
                                  </a:rPr>
                                  <m:t>)</m:t>
                                </m:r>
                              </m:oMath>
                            </m:oMathPara>
                          </a14:m>
                          <a:endParaRPr lang="en-US" dirty="0"/>
                        </a:p>
                      </a:txBody>
                      <a:tcPr/>
                    </a:tc>
                    <a:tc>
                      <a:txBody>
                        <a:bodyPr/>
                        <a:lstStyle/>
                        <a:p>
                          <a:r>
                            <a:rPr lang="en-US" dirty="0" smtClean="0"/>
                            <a:t>Cubic</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𝑂</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r>
                                  <a:rPr lang="en-US" b="0" i="1" smtClean="0">
                                    <a:latin typeface="Cambria Math"/>
                                  </a:rPr>
                                  <m:t>)</m:t>
                                </m:r>
                              </m:oMath>
                            </m:oMathPara>
                          </a14:m>
                          <a:endParaRPr lang="en-US" dirty="0"/>
                        </a:p>
                      </a:txBody>
                      <a:tcPr/>
                    </a:tc>
                    <a:tc>
                      <a:txBody>
                        <a:bodyPr/>
                        <a:lstStyle/>
                        <a:p>
                          <a:r>
                            <a:rPr lang="en-US" dirty="0" smtClean="0"/>
                            <a:t>Exponential</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𝑂</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10</m:t>
                                    </m:r>
                                  </m:e>
                                  <m:sup>
                                    <m:r>
                                      <a:rPr lang="en-US" b="0" i="1" smtClean="0">
                                        <a:latin typeface="Cambria Math"/>
                                      </a:rPr>
                                      <m:t>𝑛</m:t>
                                    </m:r>
                                  </m:sup>
                                </m:sSup>
                                <m:r>
                                  <a:rPr lang="en-US" b="0" i="1" smtClean="0">
                                    <a:latin typeface="Cambria Math"/>
                                  </a:rPr>
                                  <m:t>)</m:t>
                                </m:r>
                              </m:oMath>
                            </m:oMathPara>
                          </a14:m>
                          <a:endParaRPr lang="en-US" dirty="0"/>
                        </a:p>
                      </a:txBody>
                      <a:tcPr/>
                    </a:tc>
                    <a:tc>
                      <a:txBody>
                        <a:bodyPr/>
                        <a:lstStyle/>
                        <a:p>
                          <a:r>
                            <a:rPr lang="en-US" dirty="0" smtClean="0"/>
                            <a:t>Exponential</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𝑂</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2</m:t>
                                    </m:r>
                                  </m:e>
                                  <m:sup>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sup>
                                </m:sSup>
                                <m:r>
                                  <a:rPr lang="en-US" b="0" i="1" smtClean="0">
                                    <a:latin typeface="Cambria Math"/>
                                  </a:rPr>
                                  <m:t>)</m:t>
                                </m:r>
                              </m:oMath>
                            </m:oMathPara>
                          </a14:m>
                          <a:endParaRPr lang="en-US" dirty="0"/>
                        </a:p>
                      </a:txBody>
                      <a:tcPr/>
                    </a:tc>
                    <a:tc>
                      <a:txBody>
                        <a:bodyPr/>
                        <a:lstStyle/>
                        <a:p>
                          <a:r>
                            <a:rPr lang="en-US" dirty="0" smtClean="0"/>
                            <a:t>Doubly exponential</a:t>
                          </a:r>
                          <a:endParaRPr lang="en-US" dirty="0"/>
                        </a:p>
                      </a:txBody>
                      <a:tcPr/>
                    </a:tc>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xmlns="" xmlns:a14="http://schemas.microsoft.com/office/drawing/2010/main" val="173694953"/>
                  </p:ext>
                </p:extLst>
              </p:nvPr>
            </p:nvGraphicFramePr>
            <p:xfrm>
              <a:off x="457200" y="1600200"/>
              <a:ext cx="8229600" cy="3728339"/>
            </p:xfrm>
            <a:graphic>
              <a:graphicData uri="http://schemas.openxmlformats.org/drawingml/2006/table">
                <a:tbl>
                  <a:tblPr firstRow="1" bandRow="1">
                    <a:tableStyleId>{5C22544A-7EE6-4342-B048-85BDC9FD1C3A}</a:tableStyleId>
                  </a:tblPr>
                  <a:tblGrid>
                    <a:gridCol w="4114800"/>
                    <a:gridCol w="4114800"/>
                  </a:tblGrid>
                  <a:tr h="370840">
                    <a:tc>
                      <a:txBody>
                        <a:bodyPr/>
                        <a:lstStyle/>
                        <a:p>
                          <a:endParaRPr lang="en-US"/>
                        </a:p>
                      </a:txBody>
                      <a:tcPr>
                        <a:blipFill rotWithShape="1">
                          <a:blip r:embed="rId2"/>
                          <a:stretch>
                            <a:fillRect t="-8197" r="-100000" b="-921311"/>
                          </a:stretch>
                        </a:blipFill>
                      </a:tcPr>
                    </a:tc>
                    <a:tc>
                      <a:txBody>
                        <a:bodyPr/>
                        <a:lstStyle/>
                        <a:p>
                          <a:r>
                            <a:rPr lang="en-US" dirty="0" smtClean="0"/>
                            <a:t>Adjective</a:t>
                          </a:r>
                          <a:r>
                            <a:rPr lang="en-US" baseline="0" dirty="0" smtClean="0"/>
                            <a:t> Name</a:t>
                          </a:r>
                          <a:endParaRPr lang="en-US" dirty="0"/>
                        </a:p>
                      </a:txBody>
                      <a:tcPr/>
                    </a:tc>
                  </a:tr>
                  <a:tr h="370840">
                    <a:tc>
                      <a:txBody>
                        <a:bodyPr/>
                        <a:lstStyle/>
                        <a:p>
                          <a:endParaRPr lang="en-US"/>
                        </a:p>
                      </a:txBody>
                      <a:tcPr>
                        <a:blipFill rotWithShape="1">
                          <a:blip r:embed="rId2"/>
                          <a:stretch>
                            <a:fillRect t="-108197" r="-100000" b="-821311"/>
                          </a:stretch>
                        </a:blipFill>
                      </a:tcPr>
                    </a:tc>
                    <a:tc>
                      <a:txBody>
                        <a:bodyPr/>
                        <a:lstStyle/>
                        <a:p>
                          <a:r>
                            <a:rPr lang="en-US" dirty="0" smtClean="0"/>
                            <a:t>Constant</a:t>
                          </a:r>
                          <a:endParaRPr lang="en-US" dirty="0"/>
                        </a:p>
                      </a:txBody>
                      <a:tcPr/>
                    </a:tc>
                  </a:tr>
                  <a:tr h="370840">
                    <a:tc>
                      <a:txBody>
                        <a:bodyPr/>
                        <a:lstStyle/>
                        <a:p>
                          <a:endParaRPr lang="en-US"/>
                        </a:p>
                      </a:txBody>
                      <a:tcPr>
                        <a:blipFill rotWithShape="1">
                          <a:blip r:embed="rId2"/>
                          <a:stretch>
                            <a:fillRect t="-211667" r="-100000" b="-735000"/>
                          </a:stretch>
                        </a:blipFill>
                      </a:tcPr>
                    </a:tc>
                    <a:tc>
                      <a:txBody>
                        <a:bodyPr/>
                        <a:lstStyle/>
                        <a:p>
                          <a:r>
                            <a:rPr lang="en-US" dirty="0" smtClean="0"/>
                            <a:t>Logarithmic</a:t>
                          </a:r>
                          <a:endParaRPr lang="en-US" dirty="0"/>
                        </a:p>
                      </a:txBody>
                      <a:tcPr/>
                    </a:tc>
                  </a:tr>
                  <a:tr h="370840">
                    <a:tc>
                      <a:txBody>
                        <a:bodyPr/>
                        <a:lstStyle/>
                        <a:p>
                          <a:endParaRPr lang="en-US"/>
                        </a:p>
                      </a:txBody>
                      <a:tcPr>
                        <a:blipFill rotWithShape="1">
                          <a:blip r:embed="rId2"/>
                          <a:stretch>
                            <a:fillRect t="-306557" r="-100000" b="-622951"/>
                          </a:stretch>
                        </a:blipFill>
                      </a:tcPr>
                    </a:tc>
                    <a:tc>
                      <a:txBody>
                        <a:bodyPr/>
                        <a:lstStyle/>
                        <a:p>
                          <a:r>
                            <a:rPr lang="en-US" dirty="0" smtClean="0"/>
                            <a:t>n</a:t>
                          </a:r>
                          <a:r>
                            <a:rPr lang="en-US" baseline="0" dirty="0" smtClean="0"/>
                            <a:t> log n</a:t>
                          </a:r>
                          <a:endParaRPr lang="en-US" dirty="0"/>
                        </a:p>
                      </a:txBody>
                      <a:tcPr/>
                    </a:tc>
                  </a:tr>
                  <a:tr h="370840">
                    <a:tc>
                      <a:txBody>
                        <a:bodyPr/>
                        <a:lstStyle/>
                        <a:p>
                          <a:endParaRPr lang="en-US"/>
                        </a:p>
                      </a:txBody>
                      <a:tcPr>
                        <a:blipFill rotWithShape="1">
                          <a:blip r:embed="rId2"/>
                          <a:stretch>
                            <a:fillRect t="-406557" r="-100000" b="-522951"/>
                          </a:stretch>
                        </a:blipFill>
                      </a:tcPr>
                    </a:tc>
                    <a:tc>
                      <a:txBody>
                        <a:bodyPr/>
                        <a:lstStyle/>
                        <a:p>
                          <a:r>
                            <a:rPr lang="en-US" dirty="0" smtClean="0"/>
                            <a:t>Linear</a:t>
                          </a:r>
                          <a:endParaRPr lang="en-US" dirty="0"/>
                        </a:p>
                      </a:txBody>
                      <a:tcPr/>
                    </a:tc>
                  </a:tr>
                  <a:tr h="370840">
                    <a:tc>
                      <a:txBody>
                        <a:bodyPr/>
                        <a:lstStyle/>
                        <a:p>
                          <a:endParaRPr lang="en-US"/>
                        </a:p>
                      </a:txBody>
                      <a:tcPr>
                        <a:blipFill rotWithShape="1">
                          <a:blip r:embed="rId2"/>
                          <a:stretch>
                            <a:fillRect t="-506557" r="-100000" b="-422951"/>
                          </a:stretch>
                        </a:blipFill>
                      </a:tcPr>
                    </a:tc>
                    <a:tc>
                      <a:txBody>
                        <a:bodyPr/>
                        <a:lstStyle/>
                        <a:p>
                          <a:r>
                            <a:rPr lang="en-US" dirty="0" smtClean="0"/>
                            <a:t>Quadratic</a:t>
                          </a:r>
                          <a:endParaRPr lang="en-US" dirty="0"/>
                        </a:p>
                      </a:txBody>
                      <a:tcPr/>
                    </a:tc>
                  </a:tr>
                  <a:tr h="370840">
                    <a:tc>
                      <a:txBody>
                        <a:bodyPr/>
                        <a:lstStyle/>
                        <a:p>
                          <a:endParaRPr lang="en-US"/>
                        </a:p>
                      </a:txBody>
                      <a:tcPr>
                        <a:blipFill rotWithShape="1">
                          <a:blip r:embed="rId2"/>
                          <a:stretch>
                            <a:fillRect t="-616667" r="-100000" b="-330000"/>
                          </a:stretch>
                        </a:blipFill>
                      </a:tcPr>
                    </a:tc>
                    <a:tc>
                      <a:txBody>
                        <a:bodyPr/>
                        <a:lstStyle/>
                        <a:p>
                          <a:r>
                            <a:rPr lang="en-US" dirty="0" smtClean="0"/>
                            <a:t>Cubic</a:t>
                          </a:r>
                          <a:endParaRPr lang="en-US" dirty="0"/>
                        </a:p>
                      </a:txBody>
                      <a:tcPr/>
                    </a:tc>
                  </a:tr>
                  <a:tr h="370840">
                    <a:tc>
                      <a:txBody>
                        <a:bodyPr/>
                        <a:lstStyle/>
                        <a:p>
                          <a:endParaRPr lang="en-US"/>
                        </a:p>
                      </a:txBody>
                      <a:tcPr>
                        <a:blipFill rotWithShape="1">
                          <a:blip r:embed="rId2"/>
                          <a:stretch>
                            <a:fillRect t="-704918" r="-100000" b="-224590"/>
                          </a:stretch>
                        </a:blipFill>
                      </a:tcPr>
                    </a:tc>
                    <a:tc>
                      <a:txBody>
                        <a:bodyPr/>
                        <a:lstStyle/>
                        <a:p>
                          <a:r>
                            <a:rPr lang="en-US" dirty="0" smtClean="0"/>
                            <a:t>Exponential</a:t>
                          </a:r>
                          <a:endParaRPr lang="en-US" dirty="0"/>
                        </a:p>
                      </a:txBody>
                      <a:tcPr/>
                    </a:tc>
                  </a:tr>
                  <a:tr h="370840">
                    <a:tc>
                      <a:txBody>
                        <a:bodyPr/>
                        <a:lstStyle/>
                        <a:p>
                          <a:endParaRPr lang="en-US"/>
                        </a:p>
                      </a:txBody>
                      <a:tcPr>
                        <a:blipFill rotWithShape="1">
                          <a:blip r:embed="rId2"/>
                          <a:stretch>
                            <a:fillRect t="-804918" r="-100000" b="-124590"/>
                          </a:stretch>
                        </a:blipFill>
                      </a:tcPr>
                    </a:tc>
                    <a:tc>
                      <a:txBody>
                        <a:bodyPr/>
                        <a:lstStyle/>
                        <a:p>
                          <a:r>
                            <a:rPr lang="en-US" dirty="0" smtClean="0"/>
                            <a:t>Exponential</a:t>
                          </a:r>
                          <a:endParaRPr lang="en-US" dirty="0"/>
                        </a:p>
                      </a:txBody>
                      <a:tcPr/>
                    </a:tc>
                  </a:tr>
                  <a:tr h="390779">
                    <a:tc>
                      <a:txBody>
                        <a:bodyPr/>
                        <a:lstStyle/>
                        <a:p>
                          <a:endParaRPr lang="en-US"/>
                        </a:p>
                      </a:txBody>
                      <a:tcPr>
                        <a:blipFill rotWithShape="1">
                          <a:blip r:embed="rId2"/>
                          <a:stretch>
                            <a:fillRect t="-862500" r="-100000" b="-18750"/>
                          </a:stretch>
                        </a:blipFill>
                      </a:tcPr>
                    </a:tc>
                    <a:tc>
                      <a:txBody>
                        <a:bodyPr/>
                        <a:lstStyle/>
                        <a:p>
                          <a:r>
                            <a:rPr lang="en-US" dirty="0" smtClean="0"/>
                            <a:t>Doubly exponential</a:t>
                          </a:r>
                          <a:endParaRPr lang="en-US" dirty="0"/>
                        </a:p>
                      </a:txBody>
                      <a:tcPr/>
                    </a:tc>
                  </a:tr>
                </a:tbl>
              </a:graphicData>
            </a:graphic>
          </p:graphicFrame>
        </mc:Fallback>
      </mc:AlternateContent>
      <p:sp>
        <p:nvSpPr>
          <p:cNvPr id="7"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8" name="Straight Connector 7"/>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10"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1" name="Rectangle 10"/>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16699526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29600" cy="1143000"/>
          </a:xfrm>
        </p:spPr>
        <p:txBody>
          <a:bodyPr/>
          <a:lstStyle/>
          <a:p>
            <a:r>
              <a:rPr lang="en-US" dirty="0" smtClean="0"/>
              <a:t>Comparing Complexity Classes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Let us assume that we have an algorithm A that runs on a computer that executes one step of this algorithm every microsecond.</a:t>
                </a:r>
              </a:p>
              <a:p>
                <a:r>
                  <a:rPr lang="en-US" dirty="0" smtClean="0"/>
                  <a:t>Let us assume that </a:t>
                </a:r>
                <a14:m>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 </m:t>
                    </m:r>
                  </m:oMath>
                </a14:m>
                <a:r>
                  <a:rPr lang="en-US" dirty="0" smtClean="0"/>
                  <a:t>is the number of steps required by A to solve a problem of size </a:t>
                </a:r>
                <a14:m>
                  <m:oMath xmlns:m="http://schemas.openxmlformats.org/officeDocument/2006/math">
                    <m:r>
                      <a:rPr lang="en-US" b="0" i="1" smtClean="0">
                        <a:latin typeface="Cambria Math"/>
                      </a:rPr>
                      <m:t>𝑛</m:t>
                    </m:r>
                  </m:oMath>
                </a14:m>
                <a:r>
                  <a:rPr lang="en-US" dirty="0" smtClean="0"/>
                  <a:t>.</a:t>
                </a:r>
              </a:p>
              <a:p>
                <a:r>
                  <a:rPr lang="en-US" dirty="0" smtClean="0"/>
                  <a:t>Then we have the following table.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1260050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57200"/>
            <a:ext cx="8229600" cy="1143000"/>
          </a:xfrm>
        </p:spPr>
        <p:txBody>
          <a:bodyPr/>
          <a:lstStyle/>
          <a:p>
            <a:pPr eaLnBrk="1" hangingPunct="1"/>
            <a:r>
              <a:rPr lang="en-US" dirty="0" smtClean="0"/>
              <a:t>Space Complexity</a:t>
            </a:r>
          </a:p>
        </p:txBody>
      </p:sp>
      <p:sp>
        <p:nvSpPr>
          <p:cNvPr id="14339" name="Rectangle 3"/>
          <p:cNvSpPr>
            <a:spLocks noGrp="1" noChangeArrowheads="1"/>
          </p:cNvSpPr>
          <p:nvPr>
            <p:ph type="body" idx="1"/>
          </p:nvPr>
        </p:nvSpPr>
        <p:spPr/>
        <p:txBody>
          <a:bodyPr/>
          <a:lstStyle/>
          <a:p>
            <a:pPr eaLnBrk="1" hangingPunct="1">
              <a:lnSpc>
                <a:spcPct val="90000"/>
              </a:lnSpc>
            </a:pPr>
            <a:r>
              <a:rPr lang="en-US" smtClean="0"/>
              <a:t>Space complexity = The amount of memory required by an algorithm to run to completion</a:t>
            </a:r>
          </a:p>
          <a:p>
            <a:pPr lvl="1" eaLnBrk="1" hangingPunct="1">
              <a:lnSpc>
                <a:spcPct val="90000"/>
              </a:lnSpc>
            </a:pPr>
            <a:r>
              <a:rPr lang="en-US" smtClean="0"/>
              <a:t>[Core dumps = the most often encountered cause is “dangling pointers”]</a:t>
            </a:r>
          </a:p>
          <a:p>
            <a:pPr eaLnBrk="1" hangingPunct="1">
              <a:lnSpc>
                <a:spcPct val="90000"/>
              </a:lnSpc>
            </a:pPr>
            <a:r>
              <a:rPr lang="en-US" smtClean="0"/>
              <a:t>Some algorithms may be more efficient if data completely loaded into memory </a:t>
            </a:r>
          </a:p>
          <a:p>
            <a:pPr lvl="1" eaLnBrk="1" hangingPunct="1">
              <a:lnSpc>
                <a:spcPct val="90000"/>
              </a:lnSpc>
            </a:pPr>
            <a:r>
              <a:rPr lang="en-US" smtClean="0"/>
              <a:t>Need to look also at system limitations</a:t>
            </a:r>
          </a:p>
          <a:p>
            <a:pPr lvl="1" eaLnBrk="1" hangingPunct="1">
              <a:lnSpc>
                <a:spcPct val="90000"/>
              </a:lnSpc>
            </a:pPr>
            <a:r>
              <a:rPr lang="en-US" smtClean="0"/>
              <a:t>E.g. Classify 2GB of text in various categories [politics, tourism, sport, natural disasters, etc.] – can I afford to load the entire collection?</a:t>
            </a:r>
          </a:p>
        </p:txBody>
      </p:sp>
      <p:sp>
        <p:nvSpPr>
          <p:cNvPr id="4"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5" name="Straight Connector 4"/>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7"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8" name="Rectangle 7"/>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5264"/>
            <a:ext cx="8229600" cy="852373"/>
          </a:xfrm>
        </p:spPr>
        <p:txBody>
          <a:bodyPr/>
          <a:lstStyle/>
          <a:p>
            <a:r>
              <a:rPr lang="en-US" dirty="0" smtClean="0"/>
              <a:t>Running Times for Algorithm A</a:t>
            </a:r>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1228404031"/>
                  </p:ext>
                </p:extLst>
              </p:nvPr>
            </p:nvGraphicFramePr>
            <p:xfrm>
              <a:off x="457200" y="1600200"/>
              <a:ext cx="8229600" cy="350520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𝒇</m:t>
                                </m:r>
                                <m:r>
                                  <a:rPr lang="en-US" b="1" i="1" smtClean="0">
                                    <a:latin typeface="Cambria Math"/>
                                  </a:rPr>
                                  <m:t>(</m:t>
                                </m:r>
                                <m:r>
                                  <a:rPr lang="en-US" b="1" i="1" smtClean="0">
                                    <a:latin typeface="Cambria Math"/>
                                  </a:rPr>
                                  <m:t>𝒏</m:t>
                                </m:r>
                                <m:r>
                                  <a:rPr lang="en-US" b="1" i="1" smtClean="0">
                                    <a:latin typeface="Cambria Math"/>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𝒏</m:t>
                                </m:r>
                                <m:r>
                                  <a:rPr lang="en-US" b="1" i="1" smtClean="0">
                                    <a:latin typeface="Cambria Math"/>
                                  </a:rPr>
                                  <m:t>=</m:t>
                                </m:r>
                                <m:r>
                                  <a:rPr lang="en-US" b="1" i="1" smtClean="0">
                                    <a:latin typeface="Cambria Math"/>
                                  </a:rPr>
                                  <m:t>𝟐</m:t>
                                </m:r>
                              </m:oMath>
                            </m:oMathPara>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a:rPr>
                                  <m:t>𝒏</m:t>
                                </m:r>
                                <m:r>
                                  <a:rPr lang="en-US" b="1" i="1" smtClean="0">
                                    <a:latin typeface="Cambria Math"/>
                                  </a:rPr>
                                  <m:t>=</m:t>
                                </m:r>
                                <m:r>
                                  <a:rPr lang="en-US" b="1" i="1" smtClean="0">
                                    <a:latin typeface="Cambria Math"/>
                                  </a:rPr>
                                  <m:t>𝟏𝟔</m:t>
                                </m:r>
                              </m:oMath>
                            </m:oMathPara>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a:rPr>
                                  <m:t>𝒏</m:t>
                                </m:r>
                                <m:r>
                                  <a:rPr lang="en-US" b="1" i="1" smtClean="0">
                                    <a:latin typeface="Cambria Math"/>
                                  </a:rPr>
                                  <m:t>=</m:t>
                                </m:r>
                                <m:r>
                                  <a:rPr lang="en-US" b="1" i="1" smtClean="0">
                                    <a:latin typeface="Cambria Math"/>
                                  </a:rPr>
                                  <m:t>𝟐𝟓𝟔</m:t>
                                </m:r>
                              </m:oMath>
                            </m:oMathPara>
                          </a14:m>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a:rPr>
                                  <m:t>𝒏</m:t>
                                </m:r>
                                <m:r>
                                  <a:rPr lang="en-US" b="1" i="1" smtClean="0">
                                    <a:latin typeface="Cambria Math"/>
                                  </a:rPr>
                                  <m:t>=</m:t>
                                </m:r>
                                <m:r>
                                  <a:rPr lang="en-US" b="1" i="1" smtClean="0">
                                    <a:latin typeface="Cambria Math"/>
                                  </a:rPr>
                                  <m:t>𝟏𝟎𝟐𝟒</m:t>
                                </m:r>
                              </m:oMath>
                            </m:oMathPara>
                          </a14:m>
                          <a:endParaRPr lang="en-US"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a:rPr>
                                  <m:t>1</m:t>
                                </m:r>
                              </m:oMath>
                            </m:oMathPara>
                          </a14:m>
                          <a:endParaRPr lang="en-US" dirty="0"/>
                        </a:p>
                      </a:txBody>
                      <a:tcPr/>
                    </a:tc>
                    <a:tc>
                      <a:txBody>
                        <a:bodyPr/>
                        <a:lstStyle/>
                        <a:p>
                          <a:r>
                            <a:rPr lang="en-US" dirty="0" smtClean="0"/>
                            <a:t>1 </a:t>
                          </a:r>
                          <a:r>
                            <a:rPr lang="el-GR" dirty="0" smtClean="0"/>
                            <a:t>μ</a:t>
                          </a:r>
                          <a:r>
                            <a:rPr lang="en-US" dirty="0" smtClean="0"/>
                            <a:t>sec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l-GR" dirty="0" smtClean="0"/>
                            <a:t>μ</a:t>
                          </a:r>
                          <a:r>
                            <a:rPr lang="en-US" dirty="0" smtClean="0"/>
                            <a:t>sec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l-GR" dirty="0" smtClean="0"/>
                            <a:t>μ</a:t>
                          </a:r>
                          <a:r>
                            <a:rPr lang="en-US" dirty="0" smtClean="0"/>
                            <a:t>sec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l-GR" dirty="0" smtClean="0"/>
                            <a:t>μ</a:t>
                          </a:r>
                          <a:r>
                            <a:rPr lang="en-US" dirty="0" smtClean="0"/>
                            <a:t>sec</a:t>
                          </a:r>
                        </a:p>
                      </a:txBody>
                      <a:tcPr/>
                    </a:tc>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𝑙𝑜𝑔</m:t>
                                    </m:r>
                                  </m:e>
                                  <m:sub>
                                    <m:r>
                                      <a:rPr lang="en-US" b="0" i="1" smtClean="0">
                                        <a:latin typeface="Cambria Math"/>
                                      </a:rPr>
                                      <m:t>2</m:t>
                                    </m:r>
                                  </m:sub>
                                </m:sSub>
                                <m:r>
                                  <a:rPr lang="en-US" b="0" i="1" smtClean="0">
                                    <a:latin typeface="Cambria Math"/>
                                  </a:rPr>
                                  <m:t>𝑛</m:t>
                                </m:r>
                              </m:oMath>
                            </m:oMathPara>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l-GR" dirty="0" smtClean="0"/>
                            <a:t>μ</a:t>
                          </a:r>
                          <a:r>
                            <a:rPr lang="en-US" dirty="0" smtClean="0"/>
                            <a:t>sec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a:t>
                          </a:r>
                          <a:r>
                            <a:rPr lang="el-GR" dirty="0" smtClean="0"/>
                            <a:t>μ</a:t>
                          </a:r>
                          <a:r>
                            <a:rPr lang="en-US" dirty="0" smtClean="0"/>
                            <a:t>sec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8 </a:t>
                          </a:r>
                          <a:r>
                            <a:rPr lang="el-GR" dirty="0" smtClean="0"/>
                            <a:t>μ</a:t>
                          </a:r>
                          <a:r>
                            <a:rPr lang="en-US" dirty="0" smtClean="0"/>
                            <a:t>sec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 </a:t>
                          </a:r>
                          <a:r>
                            <a:rPr lang="el-GR" dirty="0" smtClean="0"/>
                            <a:t>μ</a:t>
                          </a:r>
                          <a:r>
                            <a:rPr lang="en-US" dirty="0" smtClean="0"/>
                            <a:t>sec</a:t>
                          </a:r>
                        </a:p>
                      </a:txBody>
                      <a:tcPr/>
                    </a:tc>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𝑛</m:t>
                                </m:r>
                              </m:oMath>
                            </m:oMathPara>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a:t>
                          </a:r>
                          <a:r>
                            <a:rPr lang="el-GR" dirty="0" smtClean="0"/>
                            <a:t>μ</a:t>
                          </a:r>
                          <a:r>
                            <a:rPr lang="en-US" dirty="0" smtClean="0"/>
                            <a:t>sec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16 </a:t>
                          </a:r>
                          <a:r>
                            <a:rPr lang="el-GR" dirty="0" smtClean="0"/>
                            <a:t>μ</a:t>
                          </a:r>
                          <a:r>
                            <a:rPr lang="en-US" dirty="0" smtClean="0"/>
                            <a:t>sec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256 </a:t>
                          </a:r>
                          <a:r>
                            <a:rPr lang="el-GR" dirty="0" smtClean="0"/>
                            <a:t>μ</a:t>
                          </a:r>
                          <a:r>
                            <a:rPr lang="en-US" dirty="0" smtClean="0"/>
                            <a:t>sec</a:t>
                          </a:r>
                        </a:p>
                      </a:txBody>
                      <a:tcPr/>
                    </a:tc>
                    <a:tc>
                      <a:txBody>
                        <a:bodyPr/>
                        <a:lstStyle/>
                        <a:p>
                          <a:r>
                            <a:rPr lang="en-US" dirty="0" smtClean="0"/>
                            <a:t>1.02 </a:t>
                          </a:r>
                          <a:r>
                            <a:rPr lang="en-US" dirty="0" err="1" smtClean="0"/>
                            <a:t>ms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𝑛</m:t>
                                    </m:r>
                                    <m:r>
                                      <a:rPr lang="en-US" b="0" i="1" smtClean="0">
                                        <a:latin typeface="Cambria Math"/>
                                      </a:rPr>
                                      <m:t> </m:t>
                                    </m:r>
                                    <m:r>
                                      <a:rPr lang="en-US" b="0" i="1" smtClean="0">
                                        <a:latin typeface="Cambria Math"/>
                                      </a:rPr>
                                      <m:t>𝑙𝑜𝑔</m:t>
                                    </m:r>
                                  </m:e>
                                  <m:sub>
                                    <m:r>
                                      <a:rPr lang="en-US" b="0" i="1" smtClean="0">
                                        <a:latin typeface="Cambria Math"/>
                                      </a:rPr>
                                      <m:t>2</m:t>
                                    </m:r>
                                  </m:sub>
                                </m:sSub>
                                <m:r>
                                  <a:rPr lang="en-US" b="0" i="1" smtClean="0">
                                    <a:latin typeface="Cambria Math"/>
                                  </a:rPr>
                                  <m:t>𝑛</m:t>
                                </m:r>
                              </m:oMath>
                            </m:oMathPara>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a:t>
                          </a:r>
                          <a:r>
                            <a:rPr lang="el-GR" dirty="0" smtClean="0"/>
                            <a:t>μ</a:t>
                          </a:r>
                          <a:r>
                            <a:rPr lang="en-US" dirty="0" smtClean="0"/>
                            <a:t>sec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64 </a:t>
                          </a:r>
                          <a:r>
                            <a:rPr lang="el-GR" dirty="0" smtClean="0"/>
                            <a:t>μ</a:t>
                          </a:r>
                          <a:r>
                            <a:rPr lang="en-US" dirty="0" smtClean="0"/>
                            <a:t>sec</a:t>
                          </a:r>
                        </a:p>
                      </a:txBody>
                      <a:tcPr/>
                    </a:tc>
                    <a:tc>
                      <a:txBody>
                        <a:bodyPr/>
                        <a:lstStyle/>
                        <a:p>
                          <a:r>
                            <a:rPr lang="en-US" dirty="0" smtClean="0"/>
                            <a:t>2.05 </a:t>
                          </a:r>
                          <a:r>
                            <a:rPr lang="en-US" dirty="0" err="1" smtClean="0"/>
                            <a:t>ms</a:t>
                          </a:r>
                          <a:endParaRPr lang="en-US" dirty="0"/>
                        </a:p>
                      </a:txBody>
                      <a:tcPr/>
                    </a:tc>
                    <a:tc>
                      <a:txBody>
                        <a:bodyPr/>
                        <a:lstStyle/>
                        <a:p>
                          <a:r>
                            <a:rPr lang="en-US" dirty="0" smtClean="0"/>
                            <a:t>10.2 </a:t>
                          </a:r>
                          <a:r>
                            <a:rPr lang="en-US" dirty="0" err="1" smtClean="0"/>
                            <a:t>ms</a:t>
                          </a:r>
                          <a:endParaRPr lang="en-US" dirty="0"/>
                        </a:p>
                      </a:txBody>
                      <a:tcPr/>
                    </a:tc>
                  </a:tr>
                  <a:tr h="370840">
                    <a:tc>
                      <a:txBody>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𝑛</m:t>
                                    </m:r>
                                  </m:e>
                                  <m:sup>
                                    <m:r>
                                      <a:rPr lang="en-US" b="0" i="1" smtClean="0">
                                        <a:latin typeface="Cambria Math"/>
                                      </a:rPr>
                                      <m:t>2</m:t>
                                    </m:r>
                                  </m:sup>
                                </m:sSup>
                              </m:oMath>
                            </m:oMathPara>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a:t>
                          </a:r>
                          <a:r>
                            <a:rPr lang="el-GR" dirty="0" smtClean="0"/>
                            <a:t>μ</a:t>
                          </a:r>
                          <a:r>
                            <a:rPr lang="en-US" dirty="0" smtClean="0"/>
                            <a:t>sec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25.6 </a:t>
                          </a:r>
                          <a:r>
                            <a:rPr lang="el-GR" dirty="0" smtClean="0"/>
                            <a:t>μ</a:t>
                          </a:r>
                          <a:r>
                            <a:rPr lang="en-US" dirty="0" smtClean="0"/>
                            <a:t>sec</a:t>
                          </a:r>
                        </a:p>
                      </a:txBody>
                      <a:tcPr/>
                    </a:tc>
                    <a:tc>
                      <a:txBody>
                        <a:bodyPr/>
                        <a:lstStyle/>
                        <a:p>
                          <a:r>
                            <a:rPr lang="en-US" dirty="0" smtClean="0"/>
                            <a:t>65.5 </a:t>
                          </a:r>
                          <a:r>
                            <a:rPr lang="en-US" dirty="0" err="1" smtClean="0"/>
                            <a:t>ms</a:t>
                          </a:r>
                          <a:endParaRPr lang="en-US" dirty="0"/>
                        </a:p>
                      </a:txBody>
                      <a:tcPr/>
                    </a:tc>
                    <a:tc>
                      <a:txBody>
                        <a:bodyPr/>
                        <a:lstStyle/>
                        <a:p>
                          <a:r>
                            <a:rPr lang="en-US" dirty="0" smtClean="0"/>
                            <a:t>1.05 </a:t>
                          </a:r>
                          <a:r>
                            <a:rPr lang="en-US" dirty="0" err="1" smtClean="0"/>
                            <a:t>secs</a:t>
                          </a:r>
                          <a:endParaRPr lang="en-US" dirty="0"/>
                        </a:p>
                      </a:txBody>
                      <a:tcPr/>
                    </a:tc>
                  </a:tr>
                  <a:tr h="370840">
                    <a:tc>
                      <a:txBody>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𝑛</m:t>
                                    </m:r>
                                  </m:e>
                                  <m:sup>
                                    <m:r>
                                      <a:rPr lang="en-US" b="0" i="1" smtClean="0">
                                        <a:latin typeface="Cambria Math"/>
                                      </a:rPr>
                                      <m:t>3</m:t>
                                    </m:r>
                                  </m:sup>
                                </m:sSup>
                              </m:oMath>
                            </m:oMathPara>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8 </a:t>
                          </a:r>
                          <a:r>
                            <a:rPr lang="el-GR" dirty="0" smtClean="0"/>
                            <a:t>μ</a:t>
                          </a:r>
                          <a:r>
                            <a:rPr lang="en-US" dirty="0" smtClean="0"/>
                            <a:t>sec</a:t>
                          </a:r>
                        </a:p>
                      </a:txBody>
                      <a:tcPr/>
                    </a:tc>
                    <a:tc>
                      <a:txBody>
                        <a:bodyPr/>
                        <a:lstStyle/>
                        <a:p>
                          <a:r>
                            <a:rPr lang="en-US" dirty="0" smtClean="0"/>
                            <a:t>4.1 </a:t>
                          </a:r>
                          <a:r>
                            <a:rPr lang="en-US" dirty="0" err="1" smtClean="0"/>
                            <a:t>ms</a:t>
                          </a:r>
                          <a:endParaRPr lang="en-US" dirty="0"/>
                        </a:p>
                      </a:txBody>
                      <a:tcPr/>
                    </a:tc>
                    <a:tc>
                      <a:txBody>
                        <a:bodyPr/>
                        <a:lstStyle/>
                        <a:p>
                          <a:r>
                            <a:rPr lang="en-US" dirty="0" smtClean="0"/>
                            <a:t>16.8 </a:t>
                          </a:r>
                          <a:r>
                            <a:rPr lang="en-US" dirty="0" err="1" smtClean="0"/>
                            <a:t>ms</a:t>
                          </a:r>
                          <a:endParaRPr lang="en-US" dirty="0"/>
                        </a:p>
                      </a:txBody>
                      <a:tcPr/>
                    </a:tc>
                    <a:tc>
                      <a:txBody>
                        <a:bodyPr/>
                        <a:lstStyle/>
                        <a:p>
                          <a:r>
                            <a:rPr lang="en-US" dirty="0" smtClean="0"/>
                            <a:t>17.9 min</a:t>
                          </a:r>
                          <a:endParaRPr lang="en-US" dirty="0"/>
                        </a:p>
                      </a:txBody>
                      <a:tcPr/>
                    </a:tc>
                  </a:tr>
                  <a:tr h="370840">
                    <a:tc>
                      <a:txBody>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oMath>
                            </m:oMathPara>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a:t>
                          </a:r>
                          <a:r>
                            <a:rPr lang="el-GR" dirty="0" smtClean="0"/>
                            <a:t>μ</a:t>
                          </a:r>
                          <a:r>
                            <a:rPr lang="en-US" dirty="0" smtClean="0"/>
                            <a:t>sec</a:t>
                          </a:r>
                        </a:p>
                      </a:txBody>
                      <a:tcPr/>
                    </a:tc>
                    <a:tc>
                      <a:txBody>
                        <a:bodyPr/>
                        <a:lstStyle/>
                        <a:p>
                          <a:r>
                            <a:rPr lang="en-US" dirty="0" smtClean="0"/>
                            <a:t>65.5 </a:t>
                          </a:r>
                          <a:r>
                            <a:rPr lang="en-US" dirty="0" err="1" smtClean="0"/>
                            <a:t>ms</a:t>
                          </a:r>
                          <a:endParaRPr lang="en-US" dirty="0"/>
                        </a:p>
                      </a:txBody>
                      <a:tcPr/>
                    </a:tc>
                    <a:tc>
                      <a:txBody>
                        <a:bodyPr/>
                        <a:lstStyle/>
                        <a:p>
                          <a:r>
                            <a:rPr lang="en-US" dirty="0" smtClean="0"/>
                            <a:t>3.7</a:t>
                          </a:r>
                          <a:r>
                            <a:rPr lang="en-US" baseline="0" dirty="0" smtClean="0"/>
                            <a:t> x </a:t>
                          </a:r>
                          <a14:m>
                            <m:oMath xmlns:m="http://schemas.openxmlformats.org/officeDocument/2006/math">
                              <m:sSup>
                                <m:sSupPr>
                                  <m:ctrlPr>
                                    <a:rPr lang="en-US" i="1" baseline="0" smtClean="0">
                                      <a:latin typeface="Cambria Math" panose="02040503050406030204" pitchFamily="18" charset="0"/>
                                    </a:rPr>
                                  </m:ctrlPr>
                                </m:sSupPr>
                                <m:e>
                                  <m:r>
                                    <a:rPr lang="en-US" b="0" i="1" baseline="0" smtClean="0">
                                      <a:latin typeface="Cambria Math"/>
                                    </a:rPr>
                                    <m:t>10</m:t>
                                  </m:r>
                                </m:e>
                                <m:sup>
                                  <m:r>
                                    <a:rPr lang="en-US" b="0" i="1" baseline="0" smtClean="0">
                                      <a:latin typeface="Cambria Math"/>
                                    </a:rPr>
                                    <m:t>63</m:t>
                                  </m:r>
                                </m:sup>
                              </m:sSup>
                            </m:oMath>
                          </a14:m>
                          <a:r>
                            <a:rPr lang="en-US" dirty="0" smtClean="0"/>
                            <a:t> years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3.7</a:t>
                          </a:r>
                          <a:r>
                            <a:rPr lang="en-US" baseline="0" dirty="0" smtClean="0"/>
                            <a:t> x </a:t>
                          </a:r>
                          <a14:m>
                            <m:oMath xmlns:m="http://schemas.openxmlformats.org/officeDocument/2006/math">
                              <m:sSup>
                                <m:sSupPr>
                                  <m:ctrlPr>
                                    <a:rPr lang="en-US" i="1" baseline="0" smtClean="0">
                                      <a:latin typeface="Cambria Math" panose="02040503050406030204" pitchFamily="18" charset="0"/>
                                    </a:rPr>
                                  </m:ctrlPr>
                                </m:sSupPr>
                                <m:e>
                                  <m:r>
                                    <a:rPr lang="en-US" b="0" i="1" baseline="0" smtClean="0">
                                      <a:latin typeface="Cambria Math"/>
                                    </a:rPr>
                                    <m:t>10</m:t>
                                  </m:r>
                                </m:e>
                                <m:sup>
                                  <m:r>
                                    <a:rPr lang="en-US" b="0" i="1" baseline="0" smtClean="0">
                                      <a:latin typeface="Cambria Math"/>
                                    </a:rPr>
                                    <m:t>294</m:t>
                                  </m:r>
                                </m:sup>
                              </m:sSup>
                            </m:oMath>
                          </a14:m>
                          <a:r>
                            <a:rPr lang="en-US" dirty="0" smtClean="0"/>
                            <a:t> years</a:t>
                          </a:r>
                          <a:endParaRPr lang="en-US" dirty="0"/>
                        </a:p>
                      </a:txBody>
                      <a:tcPr/>
                    </a:tc>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xmlns="" xmlns:a14="http://schemas.microsoft.com/office/drawing/2010/main" val="1228404031"/>
                  </p:ext>
                </p:extLst>
              </p:nvPr>
            </p:nvGraphicFramePr>
            <p:xfrm>
              <a:off x="457200" y="1600200"/>
              <a:ext cx="8229600" cy="350520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640080">
                    <a:tc>
                      <a:txBody>
                        <a:bodyPr/>
                        <a:lstStyle/>
                        <a:p>
                          <a:endParaRPr lang="en-US"/>
                        </a:p>
                      </a:txBody>
                      <a:tcPr>
                        <a:blipFill rotWithShape="1">
                          <a:blip r:embed="rId2"/>
                          <a:stretch>
                            <a:fillRect t="-952" r="-400000" b="-461905"/>
                          </a:stretch>
                        </a:blipFill>
                      </a:tcPr>
                    </a:tc>
                    <a:tc>
                      <a:txBody>
                        <a:bodyPr/>
                        <a:lstStyle/>
                        <a:p>
                          <a:endParaRPr lang="en-US"/>
                        </a:p>
                      </a:txBody>
                      <a:tcPr>
                        <a:blipFill rotWithShape="1">
                          <a:blip r:embed="rId2"/>
                          <a:stretch>
                            <a:fillRect l="-100000" t="-952" r="-300000" b="-461905"/>
                          </a:stretch>
                        </a:blipFill>
                      </a:tcPr>
                    </a:tc>
                    <a:tc>
                      <a:txBody>
                        <a:bodyPr/>
                        <a:lstStyle/>
                        <a:p>
                          <a:endParaRPr lang="en-US"/>
                        </a:p>
                      </a:txBody>
                      <a:tcPr>
                        <a:blipFill rotWithShape="1">
                          <a:blip r:embed="rId2"/>
                          <a:stretch>
                            <a:fillRect l="-200000" t="-952" r="-200000" b="-461905"/>
                          </a:stretch>
                        </a:blipFill>
                      </a:tcPr>
                    </a:tc>
                    <a:tc>
                      <a:txBody>
                        <a:bodyPr/>
                        <a:lstStyle/>
                        <a:p>
                          <a:endParaRPr lang="en-US"/>
                        </a:p>
                      </a:txBody>
                      <a:tcPr>
                        <a:blipFill rotWithShape="1">
                          <a:blip r:embed="rId2"/>
                          <a:stretch>
                            <a:fillRect l="-300000" t="-952" r="-100000" b="-461905"/>
                          </a:stretch>
                        </a:blipFill>
                      </a:tcPr>
                    </a:tc>
                    <a:tc>
                      <a:txBody>
                        <a:bodyPr/>
                        <a:lstStyle/>
                        <a:p>
                          <a:endParaRPr lang="en-US"/>
                        </a:p>
                      </a:txBody>
                      <a:tcPr>
                        <a:blipFill rotWithShape="1">
                          <a:blip r:embed="rId2"/>
                          <a:stretch>
                            <a:fillRect l="-400000" t="-952" b="-461905"/>
                          </a:stretch>
                        </a:blipFill>
                      </a:tcPr>
                    </a:tc>
                  </a:tr>
                  <a:tr h="370840">
                    <a:tc>
                      <a:txBody>
                        <a:bodyPr/>
                        <a:lstStyle/>
                        <a:p>
                          <a:endParaRPr lang="en-US"/>
                        </a:p>
                      </a:txBody>
                      <a:tcPr>
                        <a:blipFill rotWithShape="1">
                          <a:blip r:embed="rId2"/>
                          <a:stretch>
                            <a:fillRect t="-173770" r="-400000" b="-695082"/>
                          </a:stretch>
                        </a:blipFill>
                      </a:tcPr>
                    </a:tc>
                    <a:tc>
                      <a:txBody>
                        <a:bodyPr/>
                        <a:lstStyle/>
                        <a:p>
                          <a:r>
                            <a:rPr lang="en-US" dirty="0" smtClean="0"/>
                            <a:t>1 </a:t>
                          </a:r>
                          <a:r>
                            <a:rPr lang="el-GR" dirty="0" smtClean="0"/>
                            <a:t>μ</a:t>
                          </a:r>
                          <a:r>
                            <a:rPr lang="en-US" dirty="0" smtClean="0"/>
                            <a:t>sec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l-GR" dirty="0" smtClean="0"/>
                            <a:t>μ</a:t>
                          </a:r>
                          <a:r>
                            <a:rPr lang="en-US" dirty="0" smtClean="0"/>
                            <a:t>sec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l-GR" dirty="0" smtClean="0"/>
                            <a:t>μ</a:t>
                          </a:r>
                          <a:r>
                            <a:rPr lang="en-US" dirty="0" smtClean="0"/>
                            <a:t>sec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l-GR" dirty="0" smtClean="0"/>
                            <a:t>μ</a:t>
                          </a:r>
                          <a:r>
                            <a:rPr lang="en-US" dirty="0" smtClean="0"/>
                            <a:t>sec</a:t>
                          </a:r>
                        </a:p>
                      </a:txBody>
                      <a:tcPr/>
                    </a:tc>
                  </a:tr>
                  <a:tr h="370840">
                    <a:tc>
                      <a:txBody>
                        <a:bodyPr/>
                        <a:lstStyle/>
                        <a:p>
                          <a:endParaRPr lang="en-US"/>
                        </a:p>
                      </a:txBody>
                      <a:tcPr>
                        <a:blipFill rotWithShape="1">
                          <a:blip r:embed="rId2"/>
                          <a:stretch>
                            <a:fillRect t="-273770" r="-400000" b="-595082"/>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l-GR" dirty="0" smtClean="0"/>
                            <a:t>μ</a:t>
                          </a:r>
                          <a:r>
                            <a:rPr lang="en-US" dirty="0" smtClean="0"/>
                            <a:t>sec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a:t>
                          </a:r>
                          <a:r>
                            <a:rPr lang="el-GR" dirty="0" smtClean="0"/>
                            <a:t>μ</a:t>
                          </a:r>
                          <a:r>
                            <a:rPr lang="en-US" dirty="0" smtClean="0"/>
                            <a:t>sec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8 </a:t>
                          </a:r>
                          <a:r>
                            <a:rPr lang="el-GR" dirty="0" smtClean="0"/>
                            <a:t>μ</a:t>
                          </a:r>
                          <a:r>
                            <a:rPr lang="en-US" dirty="0" smtClean="0"/>
                            <a:t>sec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 </a:t>
                          </a:r>
                          <a:r>
                            <a:rPr lang="el-GR" dirty="0" smtClean="0"/>
                            <a:t>μ</a:t>
                          </a:r>
                          <a:r>
                            <a:rPr lang="en-US" dirty="0" smtClean="0"/>
                            <a:t>sec</a:t>
                          </a:r>
                        </a:p>
                      </a:txBody>
                      <a:tcPr/>
                    </a:tc>
                  </a:tr>
                  <a:tr h="370840">
                    <a:tc>
                      <a:txBody>
                        <a:bodyPr/>
                        <a:lstStyle/>
                        <a:p>
                          <a:endParaRPr lang="en-US"/>
                        </a:p>
                      </a:txBody>
                      <a:tcPr>
                        <a:blipFill rotWithShape="1">
                          <a:blip r:embed="rId2"/>
                          <a:stretch>
                            <a:fillRect t="-373770" r="-400000" b="-495082"/>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a:t>
                          </a:r>
                          <a:r>
                            <a:rPr lang="el-GR" dirty="0" smtClean="0"/>
                            <a:t>μ</a:t>
                          </a:r>
                          <a:r>
                            <a:rPr lang="en-US" dirty="0" smtClean="0"/>
                            <a:t>sec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16 </a:t>
                          </a:r>
                          <a:r>
                            <a:rPr lang="el-GR" dirty="0" smtClean="0"/>
                            <a:t>μ</a:t>
                          </a:r>
                          <a:r>
                            <a:rPr lang="en-US" dirty="0" smtClean="0"/>
                            <a:t>sec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256 </a:t>
                          </a:r>
                          <a:r>
                            <a:rPr lang="el-GR" dirty="0" smtClean="0"/>
                            <a:t>μ</a:t>
                          </a:r>
                          <a:r>
                            <a:rPr lang="en-US" dirty="0" smtClean="0"/>
                            <a:t>sec</a:t>
                          </a:r>
                        </a:p>
                      </a:txBody>
                      <a:tcPr/>
                    </a:tc>
                    <a:tc>
                      <a:txBody>
                        <a:bodyPr/>
                        <a:lstStyle/>
                        <a:p>
                          <a:r>
                            <a:rPr lang="en-US" dirty="0" smtClean="0"/>
                            <a:t>1.02 </a:t>
                          </a:r>
                          <a:r>
                            <a:rPr lang="en-US" dirty="0" err="1" smtClean="0"/>
                            <a:t>ms</a:t>
                          </a:r>
                          <a:endParaRPr lang="en-US" dirty="0"/>
                        </a:p>
                      </a:txBody>
                      <a:tcPr/>
                    </a:tc>
                  </a:tr>
                  <a:tr h="370840">
                    <a:tc>
                      <a:txBody>
                        <a:bodyPr/>
                        <a:lstStyle/>
                        <a:p>
                          <a:endParaRPr lang="en-US"/>
                        </a:p>
                      </a:txBody>
                      <a:tcPr>
                        <a:blipFill rotWithShape="1">
                          <a:blip r:embed="rId2"/>
                          <a:stretch>
                            <a:fillRect t="-481667" r="-400000" b="-403333"/>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a:t>
                          </a:r>
                          <a:r>
                            <a:rPr lang="el-GR" dirty="0" smtClean="0"/>
                            <a:t>μ</a:t>
                          </a:r>
                          <a:r>
                            <a:rPr lang="en-US" dirty="0" smtClean="0"/>
                            <a:t>sec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64 </a:t>
                          </a:r>
                          <a:r>
                            <a:rPr lang="el-GR" dirty="0" smtClean="0"/>
                            <a:t>μ</a:t>
                          </a:r>
                          <a:r>
                            <a:rPr lang="en-US" dirty="0" smtClean="0"/>
                            <a:t>sec</a:t>
                          </a:r>
                        </a:p>
                      </a:txBody>
                      <a:tcPr/>
                    </a:tc>
                    <a:tc>
                      <a:txBody>
                        <a:bodyPr/>
                        <a:lstStyle/>
                        <a:p>
                          <a:r>
                            <a:rPr lang="en-US" dirty="0" smtClean="0"/>
                            <a:t>2.05 </a:t>
                          </a:r>
                          <a:r>
                            <a:rPr lang="en-US" dirty="0" err="1" smtClean="0"/>
                            <a:t>ms</a:t>
                          </a:r>
                          <a:endParaRPr lang="en-US" dirty="0"/>
                        </a:p>
                      </a:txBody>
                      <a:tcPr/>
                    </a:tc>
                    <a:tc>
                      <a:txBody>
                        <a:bodyPr/>
                        <a:lstStyle/>
                        <a:p>
                          <a:r>
                            <a:rPr lang="en-US" dirty="0" smtClean="0"/>
                            <a:t>10.2 </a:t>
                          </a:r>
                          <a:r>
                            <a:rPr lang="en-US" dirty="0" err="1" smtClean="0"/>
                            <a:t>ms</a:t>
                          </a:r>
                          <a:endParaRPr lang="en-US" dirty="0"/>
                        </a:p>
                      </a:txBody>
                      <a:tcPr/>
                    </a:tc>
                  </a:tr>
                  <a:tr h="370840">
                    <a:tc>
                      <a:txBody>
                        <a:bodyPr/>
                        <a:lstStyle/>
                        <a:p>
                          <a:endParaRPr lang="en-US"/>
                        </a:p>
                      </a:txBody>
                      <a:tcPr>
                        <a:blipFill rotWithShape="1">
                          <a:blip r:embed="rId2"/>
                          <a:stretch>
                            <a:fillRect t="-572131" r="-400000" b="-296721"/>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a:t>
                          </a:r>
                          <a:r>
                            <a:rPr lang="el-GR" dirty="0" smtClean="0"/>
                            <a:t>μ</a:t>
                          </a:r>
                          <a:r>
                            <a:rPr lang="en-US" dirty="0" smtClean="0"/>
                            <a:t>sec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25.6 </a:t>
                          </a:r>
                          <a:r>
                            <a:rPr lang="el-GR" dirty="0" smtClean="0"/>
                            <a:t>μ</a:t>
                          </a:r>
                          <a:r>
                            <a:rPr lang="en-US" dirty="0" smtClean="0"/>
                            <a:t>sec</a:t>
                          </a:r>
                        </a:p>
                      </a:txBody>
                      <a:tcPr/>
                    </a:tc>
                    <a:tc>
                      <a:txBody>
                        <a:bodyPr/>
                        <a:lstStyle/>
                        <a:p>
                          <a:r>
                            <a:rPr lang="en-US" dirty="0" smtClean="0"/>
                            <a:t>65.5 </a:t>
                          </a:r>
                          <a:r>
                            <a:rPr lang="en-US" dirty="0" err="1" smtClean="0"/>
                            <a:t>ms</a:t>
                          </a:r>
                          <a:endParaRPr lang="en-US" dirty="0"/>
                        </a:p>
                      </a:txBody>
                      <a:tcPr/>
                    </a:tc>
                    <a:tc>
                      <a:txBody>
                        <a:bodyPr/>
                        <a:lstStyle/>
                        <a:p>
                          <a:r>
                            <a:rPr lang="en-US" dirty="0" smtClean="0"/>
                            <a:t>1.05 </a:t>
                          </a:r>
                          <a:r>
                            <a:rPr lang="en-US" dirty="0" err="1" smtClean="0"/>
                            <a:t>secs</a:t>
                          </a:r>
                          <a:endParaRPr lang="en-US" dirty="0"/>
                        </a:p>
                      </a:txBody>
                      <a:tcPr/>
                    </a:tc>
                  </a:tr>
                  <a:tr h="370840">
                    <a:tc>
                      <a:txBody>
                        <a:bodyPr/>
                        <a:lstStyle/>
                        <a:p>
                          <a:endParaRPr lang="en-US"/>
                        </a:p>
                      </a:txBody>
                      <a:tcPr>
                        <a:blipFill rotWithShape="1">
                          <a:blip r:embed="rId2"/>
                          <a:stretch>
                            <a:fillRect t="-672131" r="-400000" b="-196721"/>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8 </a:t>
                          </a:r>
                          <a:r>
                            <a:rPr lang="el-GR" dirty="0" smtClean="0"/>
                            <a:t>μ</a:t>
                          </a:r>
                          <a:r>
                            <a:rPr lang="en-US" dirty="0" smtClean="0"/>
                            <a:t>sec</a:t>
                          </a:r>
                        </a:p>
                      </a:txBody>
                      <a:tcPr/>
                    </a:tc>
                    <a:tc>
                      <a:txBody>
                        <a:bodyPr/>
                        <a:lstStyle/>
                        <a:p>
                          <a:r>
                            <a:rPr lang="en-US" dirty="0" smtClean="0"/>
                            <a:t>4.1 </a:t>
                          </a:r>
                          <a:r>
                            <a:rPr lang="en-US" dirty="0" err="1" smtClean="0"/>
                            <a:t>ms</a:t>
                          </a:r>
                          <a:endParaRPr lang="en-US" dirty="0"/>
                        </a:p>
                      </a:txBody>
                      <a:tcPr/>
                    </a:tc>
                    <a:tc>
                      <a:txBody>
                        <a:bodyPr/>
                        <a:lstStyle/>
                        <a:p>
                          <a:r>
                            <a:rPr lang="en-US" dirty="0" smtClean="0"/>
                            <a:t>16.8 </a:t>
                          </a:r>
                          <a:r>
                            <a:rPr lang="en-US" dirty="0" err="1" smtClean="0"/>
                            <a:t>ms</a:t>
                          </a:r>
                          <a:endParaRPr lang="en-US" dirty="0"/>
                        </a:p>
                      </a:txBody>
                      <a:tcPr/>
                    </a:tc>
                    <a:tc>
                      <a:txBody>
                        <a:bodyPr/>
                        <a:lstStyle/>
                        <a:p>
                          <a:r>
                            <a:rPr lang="en-US" dirty="0" smtClean="0"/>
                            <a:t>17.9 min</a:t>
                          </a:r>
                          <a:endParaRPr lang="en-US" dirty="0"/>
                        </a:p>
                      </a:txBody>
                      <a:tcPr/>
                    </a:tc>
                  </a:tr>
                  <a:tr h="640080">
                    <a:tc>
                      <a:txBody>
                        <a:bodyPr/>
                        <a:lstStyle/>
                        <a:p>
                          <a:endParaRPr lang="en-US"/>
                        </a:p>
                      </a:txBody>
                      <a:tcPr>
                        <a:blipFill rotWithShape="1">
                          <a:blip r:embed="rId2"/>
                          <a:stretch>
                            <a:fillRect t="-448571" r="-400000" b="-14286"/>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a:t>
                          </a:r>
                          <a:r>
                            <a:rPr lang="el-GR" dirty="0" smtClean="0"/>
                            <a:t>μ</a:t>
                          </a:r>
                          <a:r>
                            <a:rPr lang="en-US" dirty="0" smtClean="0"/>
                            <a:t>sec</a:t>
                          </a:r>
                        </a:p>
                      </a:txBody>
                      <a:tcPr/>
                    </a:tc>
                    <a:tc>
                      <a:txBody>
                        <a:bodyPr/>
                        <a:lstStyle/>
                        <a:p>
                          <a:r>
                            <a:rPr lang="en-US" dirty="0" smtClean="0"/>
                            <a:t>65.5 </a:t>
                          </a:r>
                          <a:r>
                            <a:rPr lang="en-US" dirty="0" err="1" smtClean="0"/>
                            <a:t>ms</a:t>
                          </a:r>
                          <a:endParaRPr lang="en-US" dirty="0"/>
                        </a:p>
                      </a:txBody>
                      <a:tcPr/>
                    </a:tc>
                    <a:tc>
                      <a:txBody>
                        <a:bodyPr/>
                        <a:lstStyle/>
                        <a:p>
                          <a:endParaRPr lang="en-US"/>
                        </a:p>
                      </a:txBody>
                      <a:tcPr>
                        <a:blipFill rotWithShape="1">
                          <a:blip r:embed="rId2"/>
                          <a:stretch>
                            <a:fillRect l="-300000" t="-448571" r="-100000" b="-14286"/>
                          </a:stretch>
                        </a:blipFill>
                      </a:tcPr>
                    </a:tc>
                    <a:tc>
                      <a:txBody>
                        <a:bodyPr/>
                        <a:lstStyle/>
                        <a:p>
                          <a:endParaRPr lang="en-US"/>
                        </a:p>
                      </a:txBody>
                      <a:tcPr>
                        <a:blipFill rotWithShape="1">
                          <a:blip r:embed="rId2"/>
                          <a:stretch>
                            <a:fillRect l="-400000" t="-448571" b="-14286"/>
                          </a:stretch>
                        </a:blipFill>
                      </a:tcPr>
                    </a:tc>
                  </a:tr>
                </a:tbl>
              </a:graphicData>
            </a:graphic>
          </p:graphicFrame>
        </mc:Fallback>
      </mc:AlternateContent>
      <p:sp>
        <p:nvSpPr>
          <p:cNvPr id="7"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8" name="Straight Connector 7"/>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10"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1" name="Rectangle 10"/>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38137305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17021" b="-29787"/>
            </a:stretch>
          </a:blipFill>
        </p:spPr>
        <p:txBody>
          <a:bodyPr/>
          <a:lstStyle/>
          <a:p>
            <a:r>
              <a:rPr lang="en-US">
                <a:noFill/>
              </a:rPr>
              <a:t>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1574046"/>
              </p:ext>
            </p:extLst>
          </p:nvPr>
        </p:nvGraphicFramePr>
        <p:xfrm>
          <a:off x="457200" y="2049075"/>
          <a:ext cx="8229600" cy="25958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Number of</a:t>
                      </a:r>
                      <a:r>
                        <a:rPr lang="en-US" baseline="0" dirty="0" smtClean="0"/>
                        <a:t> steps is</a:t>
                      </a:r>
                      <a:endParaRPr lang="en-US" dirty="0"/>
                    </a:p>
                  </a:txBody>
                  <a:tcPr/>
                </a:tc>
                <a:tc>
                  <a:txBody>
                    <a:bodyPr/>
                    <a:lstStyle/>
                    <a:p>
                      <a:r>
                        <a:rPr lang="en-US" dirty="0" smtClean="0"/>
                        <a:t>T = 1</a:t>
                      </a:r>
                      <a:r>
                        <a:rPr lang="en-US" baseline="0" dirty="0" smtClean="0"/>
                        <a:t> min</a:t>
                      </a:r>
                      <a:endParaRPr lang="en-US" dirty="0"/>
                    </a:p>
                  </a:txBody>
                  <a:tcPr/>
                </a:tc>
                <a:tc>
                  <a:txBody>
                    <a:bodyPr/>
                    <a:lstStyle/>
                    <a:p>
                      <a:r>
                        <a:rPr lang="en-US" dirty="0" smtClean="0"/>
                        <a:t>T</a:t>
                      </a:r>
                      <a:r>
                        <a:rPr lang="en-US" baseline="0" dirty="0" smtClean="0"/>
                        <a:t> = 1hr</a:t>
                      </a:r>
                      <a:endParaRPr lang="en-US" dirty="0"/>
                    </a:p>
                  </a:txBody>
                  <a:tcPr/>
                </a:tc>
              </a:tr>
              <a:tr h="370840">
                <a:tc>
                  <a:txBody>
                    <a:bodyPr/>
                    <a:lstStyle/>
                    <a:p>
                      <a:endParaRPr lang="en-US"/>
                    </a:p>
                  </a:txBody>
                  <a:tcPr>
                    <a:blipFill rotWithShape="1">
                      <a:blip r:embed="rId3"/>
                      <a:stretch>
                        <a:fillRect t="-110000" r="-200000" b="-531667"/>
                      </a:stretch>
                    </a:blipFill>
                  </a:tcPr>
                </a:tc>
                <a:tc>
                  <a:txBody>
                    <a:bodyPr/>
                    <a:lstStyle/>
                    <a:p>
                      <a:endParaRPr lang="en-US"/>
                    </a:p>
                  </a:txBody>
                  <a:tcPr>
                    <a:blipFill rotWithShape="1">
                      <a:blip r:embed="rId3"/>
                      <a:stretch>
                        <a:fillRect l="-100000" t="-110000" r="-100000" b="-531667"/>
                      </a:stretch>
                    </a:blipFill>
                  </a:tcPr>
                </a:tc>
                <a:tc>
                  <a:txBody>
                    <a:bodyPr/>
                    <a:lstStyle/>
                    <a:p>
                      <a:endParaRPr lang="en-US"/>
                    </a:p>
                  </a:txBody>
                  <a:tcPr>
                    <a:blipFill rotWithShape="1">
                      <a:blip r:embed="rId3"/>
                      <a:stretch>
                        <a:fillRect l="-200000" t="-110000" b="-531667"/>
                      </a:stretch>
                    </a:blipFill>
                  </a:tcPr>
                </a:tc>
              </a:tr>
              <a:tr h="370840">
                <a:tc>
                  <a:txBody>
                    <a:bodyPr/>
                    <a:lstStyle/>
                    <a:p>
                      <a:endParaRPr lang="en-US"/>
                    </a:p>
                  </a:txBody>
                  <a:tcPr>
                    <a:blipFill rotWithShape="1">
                      <a:blip r:embed="rId3"/>
                      <a:stretch>
                        <a:fillRect t="-206557" r="-200000" b="-422951"/>
                      </a:stretch>
                    </a:blipFill>
                  </a:tcPr>
                </a:tc>
                <a:tc>
                  <a:txBody>
                    <a:bodyPr/>
                    <a:lstStyle/>
                    <a:p>
                      <a:endParaRPr lang="en-US"/>
                    </a:p>
                  </a:txBody>
                  <a:tcPr>
                    <a:blipFill rotWithShape="1">
                      <a:blip r:embed="rId3"/>
                      <a:stretch>
                        <a:fillRect l="-100000" t="-206557" r="-100000" b="-422951"/>
                      </a:stretch>
                    </a:blipFill>
                  </a:tcPr>
                </a:tc>
                <a:tc>
                  <a:txBody>
                    <a:bodyPr/>
                    <a:lstStyle/>
                    <a:p>
                      <a:endParaRPr lang="en-US"/>
                    </a:p>
                  </a:txBody>
                  <a:tcPr>
                    <a:blipFill rotWithShape="1">
                      <a:blip r:embed="rId3"/>
                      <a:stretch>
                        <a:fillRect l="-200000" t="-206557" b="-422951"/>
                      </a:stretch>
                    </a:blipFill>
                  </a:tcPr>
                </a:tc>
              </a:tr>
              <a:tr h="370840">
                <a:tc>
                  <a:txBody>
                    <a:bodyPr/>
                    <a:lstStyle/>
                    <a:p>
                      <a:endParaRPr lang="en-US"/>
                    </a:p>
                  </a:txBody>
                  <a:tcPr>
                    <a:blipFill rotWithShape="1">
                      <a:blip r:embed="rId3"/>
                      <a:stretch>
                        <a:fillRect t="-306557" r="-200000" b="-322951"/>
                      </a:stretch>
                    </a:blipFill>
                  </a:tcPr>
                </a:tc>
                <a:tc>
                  <a:txBody>
                    <a:bodyPr/>
                    <a:lstStyle/>
                    <a:p>
                      <a:endParaRPr lang="en-US"/>
                    </a:p>
                  </a:txBody>
                  <a:tcPr>
                    <a:blipFill rotWithShape="1">
                      <a:blip r:embed="rId3"/>
                      <a:stretch>
                        <a:fillRect l="-100000" t="-306557" r="-100000" b="-322951"/>
                      </a:stretch>
                    </a:blipFill>
                  </a:tcPr>
                </a:tc>
                <a:tc>
                  <a:txBody>
                    <a:bodyPr/>
                    <a:lstStyle/>
                    <a:p>
                      <a:endParaRPr lang="en-US"/>
                    </a:p>
                  </a:txBody>
                  <a:tcPr>
                    <a:blipFill rotWithShape="1">
                      <a:blip r:embed="rId3"/>
                      <a:stretch>
                        <a:fillRect l="-200000" t="-306557" b="-322951"/>
                      </a:stretch>
                    </a:blipFill>
                  </a:tcPr>
                </a:tc>
              </a:tr>
              <a:tr h="370840">
                <a:tc>
                  <a:txBody>
                    <a:bodyPr/>
                    <a:lstStyle/>
                    <a:p>
                      <a:endParaRPr lang="en-US"/>
                    </a:p>
                  </a:txBody>
                  <a:tcPr>
                    <a:blipFill rotWithShape="1">
                      <a:blip r:embed="rId3"/>
                      <a:stretch>
                        <a:fillRect t="-406557" r="-200000" b="-222951"/>
                      </a:stretch>
                    </a:blipFill>
                  </a:tcPr>
                </a:tc>
                <a:tc>
                  <a:txBody>
                    <a:bodyPr/>
                    <a:lstStyle/>
                    <a:p>
                      <a:endParaRPr lang="en-US"/>
                    </a:p>
                  </a:txBody>
                  <a:tcPr>
                    <a:blipFill rotWithShape="1">
                      <a:blip r:embed="rId3"/>
                      <a:stretch>
                        <a:fillRect l="-100000" t="-406557" r="-100000" b="-222951"/>
                      </a:stretch>
                    </a:blipFill>
                  </a:tcPr>
                </a:tc>
                <a:tc>
                  <a:txBody>
                    <a:bodyPr/>
                    <a:lstStyle/>
                    <a:p>
                      <a:endParaRPr lang="en-US"/>
                    </a:p>
                  </a:txBody>
                  <a:tcPr>
                    <a:blipFill rotWithShape="1">
                      <a:blip r:embed="rId3"/>
                      <a:stretch>
                        <a:fillRect l="-200000" t="-406557" b="-222951"/>
                      </a:stretch>
                    </a:blipFill>
                  </a:tcPr>
                </a:tc>
              </a:tr>
              <a:tr h="370840">
                <a:tc>
                  <a:txBody>
                    <a:bodyPr/>
                    <a:lstStyle/>
                    <a:p>
                      <a:endParaRPr lang="en-US"/>
                    </a:p>
                  </a:txBody>
                  <a:tcPr>
                    <a:blipFill rotWithShape="1">
                      <a:blip r:embed="rId3"/>
                      <a:stretch>
                        <a:fillRect t="-515000" r="-200000" b="-126667"/>
                      </a:stretch>
                    </a:blipFill>
                  </a:tcPr>
                </a:tc>
                <a:tc>
                  <a:txBody>
                    <a:bodyPr/>
                    <a:lstStyle/>
                    <a:p>
                      <a:r>
                        <a:rPr lang="en-US" dirty="0" smtClean="0"/>
                        <a:t>25</a:t>
                      </a:r>
                      <a:endParaRPr lang="en-US" dirty="0"/>
                    </a:p>
                  </a:txBody>
                  <a:tcPr/>
                </a:tc>
                <a:tc>
                  <a:txBody>
                    <a:bodyPr/>
                    <a:lstStyle/>
                    <a:p>
                      <a:r>
                        <a:rPr lang="en-US" dirty="0" smtClean="0"/>
                        <a:t>31</a:t>
                      </a:r>
                      <a:endParaRPr lang="en-US" dirty="0"/>
                    </a:p>
                  </a:txBody>
                  <a:tcPr/>
                </a:tc>
              </a:tr>
              <a:tr h="370840">
                <a:tc>
                  <a:txBody>
                    <a:bodyPr/>
                    <a:lstStyle/>
                    <a:p>
                      <a:endParaRPr lang="en-US" dirty="0"/>
                    </a:p>
                  </a:txBody>
                  <a:tcPr>
                    <a:blipFill rotWithShape="1">
                      <a:blip r:embed="rId3"/>
                      <a:stretch>
                        <a:fillRect t="-604918" r="-200000" b="-24590"/>
                      </a:stretch>
                    </a:blipFill>
                  </a:tcPr>
                </a:tc>
                <a:tc>
                  <a:txBody>
                    <a:bodyPr/>
                    <a:lstStyle/>
                    <a:p>
                      <a:r>
                        <a:rPr lang="en-US" dirty="0" smtClean="0"/>
                        <a:t>7</a:t>
                      </a:r>
                      <a:endParaRPr lang="en-US" dirty="0"/>
                    </a:p>
                  </a:txBody>
                  <a:tcPr/>
                </a:tc>
                <a:tc>
                  <a:txBody>
                    <a:bodyPr/>
                    <a:lstStyle/>
                    <a:p>
                      <a:r>
                        <a:rPr lang="en-US" dirty="0" smtClean="0"/>
                        <a:t>9</a:t>
                      </a:r>
                      <a:endParaRPr lang="en-US" dirty="0"/>
                    </a:p>
                  </a:txBody>
                  <a:tcPr/>
                </a:tc>
              </a:tr>
            </a:tbl>
          </a:graphicData>
        </a:graphic>
      </p:graphicFrame>
      <p:sp>
        <p:nvSpPr>
          <p:cNvPr id="7"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8" name="Straight Connector 7"/>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flipV="1">
            <a:off x="0" y="315891"/>
            <a:ext cx="9144000" cy="1"/>
          </a:xfrm>
          <a:prstGeom prst="line">
            <a:avLst/>
          </a:prstGeom>
        </p:spPr>
        <p:style>
          <a:lnRef idx="2">
            <a:schemeClr val="dk1"/>
          </a:lnRef>
          <a:fillRef idx="0">
            <a:schemeClr val="dk1"/>
          </a:fillRef>
          <a:effectRef idx="1">
            <a:schemeClr val="dk1"/>
          </a:effectRef>
          <a:fontRef idx="minor">
            <a:schemeClr val="tx1"/>
          </a:fontRef>
        </p:style>
      </p:cxnSp>
      <p:sp>
        <p:nvSpPr>
          <p:cNvPr id="10"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1" name="Rectangle 10"/>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ubtitle 4"/>
          <p:cNvSpPr txBox="1">
            <a:spLocks/>
          </p:cNvSpPr>
          <p:nvPr/>
        </p:nvSpPr>
        <p:spPr>
          <a:xfrm>
            <a:off x="108067" y="29093"/>
            <a:ext cx="8961116" cy="669173"/>
          </a:xfrm>
          <a:prstGeom prst="rect">
            <a:avLst/>
          </a:prstGeom>
        </p:spPr>
        <p:txBody>
          <a:bodyPr vert="horz" lIns="91440" tIns="45720" rIns="91440" bIns="45720" rtlCol="0">
            <a:normAutofit/>
          </a:bodyPr>
          <a:lstStyle/>
          <a:p>
            <a:r>
              <a:rPr lang="en-US" sz="1400" b="1" dirty="0" smtClean="0">
                <a:latin typeface="Aharoni" pitchFamily="2" charset="-79"/>
                <a:cs typeface="Aharoni" pitchFamily="2" charset="-79"/>
              </a:rPr>
              <a:t>Complexity:  Algorithm and Flow Chart, Complexity of Algorithms, Rate of Growth, Big O Notation</a:t>
            </a:r>
            <a:endParaRPr lang="en-US" sz="1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3175605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202"/>
            <a:ext cx="7306887" cy="868998"/>
          </a:xfrm>
        </p:spPr>
        <p:txBody>
          <a:bodyPr/>
          <a:lstStyle/>
          <a:p>
            <a:r>
              <a:rPr lang="en-US" dirty="0" smtClean="0"/>
              <a:t>Time Complexity Discussion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b="1" dirty="0" smtClean="0"/>
                  <a:t>1</a:t>
                </a:r>
                <a:r>
                  <a:rPr lang="en-US" dirty="0" smtClean="0"/>
                  <a:t>: This is the case when all the statements in a program are executed a </a:t>
                </a:r>
                <a:r>
                  <a:rPr lang="en-US" b="1" dirty="0" smtClean="0"/>
                  <a:t>constant</a:t>
                </a:r>
                <a:r>
                  <a:rPr lang="en-US" dirty="0" smtClean="0"/>
                  <a:t> number of times.</a:t>
                </a:r>
              </a:p>
              <a:p>
                <a14:m>
                  <m:oMath xmlns:m="http://schemas.openxmlformats.org/officeDocument/2006/math">
                    <m:func>
                      <m:funcPr>
                        <m:ctrlPr>
                          <a:rPr lang="en-US" b="1" i="1" smtClean="0">
                            <a:latin typeface="Cambria Math" panose="02040503050406030204" pitchFamily="18" charset="0"/>
                          </a:rPr>
                        </m:ctrlPr>
                      </m:funcPr>
                      <m:fName>
                        <m:r>
                          <a:rPr lang="en-US" b="1" i="0" smtClean="0">
                            <a:latin typeface="Cambria Math"/>
                          </a:rPr>
                          <m:t>𝐥𝐨𝐠</m:t>
                        </m:r>
                      </m:fName>
                      <m:e>
                        <m:r>
                          <a:rPr lang="en-US" b="1" i="1" smtClean="0">
                            <a:latin typeface="Cambria Math"/>
                          </a:rPr>
                          <m:t>𝒏</m:t>
                        </m:r>
                      </m:e>
                    </m:func>
                    <m:r>
                      <a:rPr lang="en-US" b="0" i="1" smtClean="0">
                        <a:latin typeface="Cambria Math"/>
                      </a:rPr>
                      <m:t>:</m:t>
                    </m:r>
                  </m:oMath>
                </a14:m>
                <a:r>
                  <a:rPr lang="en-US" dirty="0" smtClean="0"/>
                  <a:t> When the time complexity of an algorithm is </a:t>
                </a:r>
                <a:r>
                  <a:rPr lang="en-US" b="1" dirty="0" smtClean="0"/>
                  <a:t>logarithmic</a:t>
                </a:r>
                <a:r>
                  <a:rPr lang="en-US" dirty="0" smtClean="0"/>
                  <a:t>, the algorithm runs a little bit slower when </a:t>
                </a:r>
                <a14:m>
                  <m:oMath xmlns:m="http://schemas.openxmlformats.org/officeDocument/2006/math">
                    <m:r>
                      <a:rPr lang="en-US" b="0" i="1" smtClean="0">
                        <a:latin typeface="Cambria Math"/>
                      </a:rPr>
                      <m:t>𝑛</m:t>
                    </m:r>
                  </m:oMath>
                </a14:m>
                <a:r>
                  <a:rPr lang="en-US" dirty="0" smtClean="0"/>
                  <a:t> increases. This time complexity is found in algorithms that solve a problem by transforming it into a series of smaller problems, reducing in each step the size of the problem by a constant amount. Every time </a:t>
                </a:r>
                <a14:m>
                  <m:oMath xmlns:m="http://schemas.openxmlformats.org/officeDocument/2006/math">
                    <m:r>
                      <a:rPr lang="en-US" i="1">
                        <a:latin typeface="Cambria Math"/>
                      </a:rPr>
                      <m:t>𝑛</m:t>
                    </m:r>
                  </m:oMath>
                </a14:m>
                <a:r>
                  <a:rPr lang="en-US" dirty="0" smtClean="0"/>
                  <a:t> doubles,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r>
                      <a:rPr lang="en-US" b="0" i="1" smtClean="0">
                        <a:latin typeface="Cambria Math"/>
                      </a:rPr>
                      <m:t> </m:t>
                    </m:r>
                  </m:oMath>
                </a14:m>
                <a:r>
                  <a:rPr lang="en-US" dirty="0" smtClean="0"/>
                  <a:t>increases only by a constant.</a:t>
                </a:r>
              </a:p>
              <a:p>
                <a14:m>
                  <m:oMath xmlns:m="http://schemas.openxmlformats.org/officeDocument/2006/math">
                    <m:r>
                      <a:rPr lang="en-US" b="1" i="1">
                        <a:latin typeface="Cambria Math"/>
                      </a:rPr>
                      <m:t>𝒏</m:t>
                    </m:r>
                    <m:r>
                      <a:rPr lang="en-US" b="1" i="0" smtClean="0">
                        <a:latin typeface="Cambria Math"/>
                      </a:rPr>
                      <m:t>:</m:t>
                    </m:r>
                    <m:r>
                      <a:rPr lang="en-US" b="0" i="0" smtClean="0">
                        <a:latin typeface="Cambria Math"/>
                      </a:rPr>
                      <m:t> </m:t>
                    </m:r>
                  </m:oMath>
                </a14:m>
                <a:r>
                  <a:rPr lang="en-US" dirty="0" smtClean="0"/>
                  <a:t>When the time complexity of an algorithm is </a:t>
                </a:r>
                <a:r>
                  <a:rPr lang="en-US" b="1" dirty="0" smtClean="0"/>
                  <a:t>linear</a:t>
                </a:r>
                <a:r>
                  <a:rPr lang="en-US" dirty="0" smtClean="0"/>
                  <a:t> what happens usually is that a small part of the processing takes place for each element of the input. When </a:t>
                </a:r>
                <a14:m>
                  <m:oMath xmlns:m="http://schemas.openxmlformats.org/officeDocument/2006/math">
                    <m:r>
                      <a:rPr lang="en-US" i="1">
                        <a:latin typeface="Cambria Math"/>
                      </a:rPr>
                      <m:t>𝑛</m:t>
                    </m:r>
                  </m:oMath>
                </a14:m>
                <a:r>
                  <a:rPr lang="en-US" dirty="0" smtClean="0"/>
                  <a:t> doubles, the running time of the algorithm doubles too. This time complexity is optimal for an algorithm that needs to process </a:t>
                </a:r>
                <a14:m>
                  <m:oMath xmlns:m="http://schemas.openxmlformats.org/officeDocument/2006/math">
                    <m:r>
                      <a:rPr lang="en-US" i="1">
                        <a:latin typeface="Cambria Math"/>
                      </a:rPr>
                      <m:t>𝑛</m:t>
                    </m:r>
                  </m:oMath>
                </a14:m>
                <a:r>
                  <a:rPr lang="en-US" dirty="0" smtClean="0"/>
                  <a:t> inputs or to output </a:t>
                </a:r>
                <a14:m>
                  <m:oMath xmlns:m="http://schemas.openxmlformats.org/officeDocument/2006/math">
                    <m:r>
                      <a:rPr lang="en-US" i="1">
                        <a:latin typeface="Cambria Math"/>
                      </a:rPr>
                      <m:t>𝑛</m:t>
                    </m:r>
                  </m:oMath>
                </a14:m>
                <a:r>
                  <a:rPr lang="en-US" dirty="0" smtClean="0"/>
                  <a:t> outputs.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15" t="-2156" r="-1481"/>
                </a:stretch>
              </a:blipFill>
            </p:spPr>
            <p:txBody>
              <a:bodyPr/>
              <a:lstStyle/>
              <a:p>
                <a:r>
                  <a:rPr lang="en-US">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7038049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Time Complexity </a:t>
            </a:r>
            <a:r>
              <a:rPr lang="en-US" dirty="0" smtClean="0"/>
              <a:t>Discussion (cont’d)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62500" lnSpcReduction="20000"/>
              </a:bodyPr>
              <a:lstStyle/>
              <a:p>
                <a14:m>
                  <m:oMath xmlns:m="http://schemas.openxmlformats.org/officeDocument/2006/math">
                    <m:r>
                      <a:rPr lang="en-US" b="1" i="1" smtClean="0">
                        <a:latin typeface="Cambria Math"/>
                      </a:rPr>
                      <m:t>𝒏</m:t>
                    </m:r>
                    <m:func>
                      <m:funcPr>
                        <m:ctrlPr>
                          <a:rPr lang="en-US" b="1" i="1" smtClean="0">
                            <a:latin typeface="Cambria Math" panose="02040503050406030204" pitchFamily="18" charset="0"/>
                          </a:rPr>
                        </m:ctrlPr>
                      </m:funcPr>
                      <m:fName>
                        <m:r>
                          <a:rPr lang="en-US" b="1" i="0" smtClean="0">
                            <a:latin typeface="Cambria Math"/>
                          </a:rPr>
                          <m:t>𝐥𝐨𝐠</m:t>
                        </m:r>
                      </m:fName>
                      <m:e>
                        <m:r>
                          <a:rPr lang="en-US" b="1" i="1" smtClean="0">
                            <a:latin typeface="Cambria Math"/>
                          </a:rPr>
                          <m:t>𝒏</m:t>
                        </m:r>
                      </m:e>
                    </m:func>
                    <m:r>
                      <a:rPr lang="en-US" b="1" i="1" smtClean="0">
                        <a:latin typeface="Cambria Math"/>
                      </a:rPr>
                      <m:t>:</m:t>
                    </m:r>
                  </m:oMath>
                </a14:m>
                <a:r>
                  <a:rPr lang="en-US" dirty="0" smtClean="0"/>
                  <a:t> This time complexity appears when an algorithm solves a problem by dividing it into smaller problems and combining the partial solutions. When </a:t>
                </a:r>
                <a14:m>
                  <m:oMath xmlns:m="http://schemas.openxmlformats.org/officeDocument/2006/math">
                    <m:r>
                      <a:rPr lang="en-US" i="1">
                        <a:latin typeface="Cambria Math"/>
                      </a:rPr>
                      <m:t>𝑛</m:t>
                    </m:r>
                  </m:oMath>
                </a14:m>
                <a:r>
                  <a:rPr lang="en-US" dirty="0" smtClean="0"/>
                  <a:t> </a:t>
                </a:r>
                <a:r>
                  <a:rPr lang="en-US" dirty="0" smtClean="0"/>
                  <a:t>doubles, the time complexity </a:t>
                </a:r>
                <a:r>
                  <a:rPr lang="en-US" dirty="0" smtClean="0"/>
                  <a:t>more </a:t>
                </a:r>
                <a:r>
                  <a:rPr lang="en-US" dirty="0" smtClean="0"/>
                  <a:t>than doubles (but it is not very far from the double).</a:t>
                </a:r>
              </a:p>
              <a:p>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a:rPr>
                          <m:t>𝒏</m:t>
                        </m:r>
                      </m:e>
                      <m:sup>
                        <m:r>
                          <a:rPr lang="en-US" b="1" i="1" smtClean="0">
                            <a:latin typeface="Cambria Math"/>
                          </a:rPr>
                          <m:t>𝟐</m:t>
                        </m:r>
                      </m:sup>
                    </m:sSup>
                    <m:r>
                      <a:rPr lang="en-US" b="1" i="1" smtClean="0">
                        <a:latin typeface="Cambria Math"/>
                      </a:rPr>
                      <m:t>:</m:t>
                    </m:r>
                  </m:oMath>
                </a14:m>
                <a:r>
                  <a:rPr lang="en-US" dirty="0" smtClean="0"/>
                  <a:t> When the time complexity is </a:t>
                </a:r>
                <a:r>
                  <a:rPr lang="en-US" b="1" dirty="0" smtClean="0"/>
                  <a:t>quadratic</a:t>
                </a:r>
                <a:r>
                  <a:rPr lang="en-US" dirty="0" smtClean="0"/>
                  <a:t>, the algorithm is practically useful only for small problems. Quadratic running times usually appear in algorithms that process pairs of elements of a problem (e.g., with two nested loops). When </a:t>
                </a:r>
                <a14:m>
                  <m:oMath xmlns:m="http://schemas.openxmlformats.org/officeDocument/2006/math">
                    <m:r>
                      <a:rPr lang="en-US" i="1">
                        <a:latin typeface="Cambria Math"/>
                      </a:rPr>
                      <m:t>𝑛</m:t>
                    </m:r>
                    <m:r>
                      <a:rPr lang="en-US" b="0" i="1" smtClean="0">
                        <a:latin typeface="Cambria Math" panose="02040503050406030204" pitchFamily="18" charset="0"/>
                      </a:rPr>
                      <m:t> </m:t>
                    </m:r>
                  </m:oMath>
                </a14:m>
                <a:r>
                  <a:rPr lang="en-US" dirty="0"/>
                  <a:t>doubles, the running  time increases </a:t>
                </a:r>
                <a:r>
                  <a:rPr lang="en-US" dirty="0" smtClean="0"/>
                  <a:t>four </a:t>
                </a:r>
                <a:r>
                  <a:rPr lang="en-US" dirty="0"/>
                  <a:t>times</a:t>
                </a:r>
                <a:r>
                  <a:rPr lang="en-US" dirty="0" smtClean="0"/>
                  <a:t>.</a:t>
                </a:r>
              </a:p>
              <a:p>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a:rPr>
                          <m:t>𝒏</m:t>
                        </m:r>
                      </m:e>
                      <m:sup>
                        <m:r>
                          <a:rPr lang="en-US" b="1" i="1" smtClean="0">
                            <a:latin typeface="Cambria Math"/>
                          </a:rPr>
                          <m:t>𝟑</m:t>
                        </m:r>
                      </m:sup>
                    </m:sSup>
                    <m:r>
                      <a:rPr lang="en-US" b="1" i="1" smtClean="0">
                        <a:latin typeface="Cambria Math"/>
                      </a:rPr>
                      <m:t>:</m:t>
                    </m:r>
                  </m:oMath>
                </a14:m>
                <a:r>
                  <a:rPr lang="en-US" dirty="0" smtClean="0"/>
                  <a:t> Similarly, an algorithm that processes triples of elements of a problem (e.g., usually with three nested loops) has </a:t>
                </a:r>
                <a:r>
                  <a:rPr lang="en-US" b="1" dirty="0" smtClean="0"/>
                  <a:t>cubic</a:t>
                </a:r>
                <a:r>
                  <a:rPr lang="en-US" dirty="0" smtClean="0"/>
                  <a:t> running time. It is useful only for small problem sizes. When </a:t>
                </a:r>
                <a14:m>
                  <m:oMath xmlns:m="http://schemas.openxmlformats.org/officeDocument/2006/math">
                    <m:r>
                      <a:rPr lang="en-US" i="1">
                        <a:latin typeface="Cambria Math"/>
                      </a:rPr>
                      <m:t>𝑛</m:t>
                    </m:r>
                  </m:oMath>
                </a14:m>
                <a:r>
                  <a:rPr lang="en-US" dirty="0" smtClean="0"/>
                  <a:t> </a:t>
                </a:r>
                <a:r>
                  <a:rPr lang="en-US" dirty="0" smtClean="0"/>
                  <a:t>doubles, the running  time increases eight times.</a:t>
                </a:r>
              </a:p>
              <a:p>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a:rPr>
                          <m:t>𝟐</m:t>
                        </m:r>
                      </m:e>
                      <m:sup>
                        <m:r>
                          <a:rPr lang="en-US" b="1" i="1" smtClean="0">
                            <a:latin typeface="Cambria Math"/>
                          </a:rPr>
                          <m:t>𝒏</m:t>
                        </m:r>
                      </m:sup>
                    </m:sSup>
                    <m:r>
                      <a:rPr lang="en-US" b="1" i="1" smtClean="0">
                        <a:latin typeface="Cambria Math"/>
                      </a:rPr>
                      <m:t>:</m:t>
                    </m:r>
                  </m:oMath>
                </a14:m>
                <a:r>
                  <a:rPr lang="en-US" dirty="0" smtClean="0"/>
                  <a:t> When the time complexity of an algorithms is </a:t>
                </a:r>
                <a:r>
                  <a:rPr lang="en-US" b="1" dirty="0" smtClean="0"/>
                  <a:t>exponential</a:t>
                </a:r>
                <a:r>
                  <a:rPr lang="en-US" dirty="0" smtClean="0"/>
                  <a:t>, the algorithm can be used in practice only for very small problem sizes. This is usually the case with algorithms that solve a problem by a brute-force method. When </a:t>
                </a:r>
                <a14:m>
                  <m:oMath xmlns:m="http://schemas.openxmlformats.org/officeDocument/2006/math">
                    <m:r>
                      <a:rPr lang="en-US" i="1">
                        <a:latin typeface="Cambria Math"/>
                      </a:rPr>
                      <m:t>𝑛</m:t>
                    </m:r>
                  </m:oMath>
                </a14:m>
                <a:r>
                  <a:rPr lang="en-US" dirty="0" smtClean="0"/>
                  <a:t> </a:t>
                </a:r>
                <a:r>
                  <a:rPr lang="en-US" dirty="0" smtClean="0"/>
                  <a:t>doubles, the running time of the algorithm becomes the square of the previous time.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67" t="-2022" r="-741" b="-404"/>
                </a:stretch>
              </a:blipFill>
            </p:spPr>
            <p:txBody>
              <a:bodyPr/>
              <a:lstStyle/>
              <a:p>
                <a:r>
                  <a:rPr lang="en-US">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33642568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7567"/>
            <a:ext cx="4630189" cy="1143000"/>
          </a:xfrm>
        </p:spPr>
        <p:txBody>
          <a:bodyPr/>
          <a:lstStyle/>
          <a:p>
            <a:r>
              <a:rPr lang="en-US" dirty="0" smtClean="0"/>
              <a:t>Time Complexity</a:t>
            </a:r>
            <a:endParaRPr lang="en-US" dirty="0"/>
          </a:p>
        </p:txBody>
      </p:sp>
      <p:sp>
        <p:nvSpPr>
          <p:cNvPr id="3" name="Content Placeholder 2"/>
          <p:cNvSpPr>
            <a:spLocks noGrp="1"/>
          </p:cNvSpPr>
          <p:nvPr>
            <p:ph idx="1"/>
          </p:nvPr>
        </p:nvSpPr>
        <p:spPr>
          <a:xfrm>
            <a:off x="457200" y="2460567"/>
            <a:ext cx="8229600" cy="3665596"/>
          </a:xfrm>
        </p:spPr>
        <p:txBody>
          <a:bodyPr/>
          <a:lstStyle/>
          <a:p>
            <a:r>
              <a:rPr lang="en-US" dirty="0" smtClean="0"/>
              <a:t>We have to consider the following cases:</a:t>
            </a:r>
          </a:p>
          <a:p>
            <a:pPr lvl="1"/>
            <a:r>
              <a:rPr lang="en-US" dirty="0" smtClean="0"/>
              <a:t>Worst case</a:t>
            </a:r>
          </a:p>
          <a:p>
            <a:pPr lvl="1"/>
            <a:r>
              <a:rPr lang="en-US" dirty="0" smtClean="0"/>
              <a:t>Best case</a:t>
            </a:r>
          </a:p>
          <a:p>
            <a:pPr lvl="1"/>
            <a:r>
              <a:rPr lang="en-US" dirty="0" smtClean="0"/>
              <a:t>Average case</a:t>
            </a:r>
            <a:endParaRPr lang="en-US" dirty="0"/>
          </a:p>
        </p:txBody>
      </p:sp>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304979123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4263"/>
            <a:ext cx="8229600" cy="1143000"/>
          </a:xfrm>
        </p:spPr>
        <p:txBody>
          <a:bodyPr>
            <a:normAutofit fontScale="90000"/>
          </a:bodyPr>
          <a:lstStyle/>
          <a:p>
            <a:r>
              <a:rPr lang="en-US" dirty="0" smtClean="0"/>
              <a:t>Examples of Well-Known Algorithms and Their Time Complexity</a:t>
            </a:r>
            <a:endParaRPr lang="en-US" dirty="0"/>
          </a:p>
        </p:txBody>
      </p:sp>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37" t="-2426"/>
            </a:stretch>
          </a:blipFill>
        </p:spPr>
        <p:txBody>
          <a:bodyPr/>
          <a:lstStyle/>
          <a:p>
            <a:r>
              <a:rPr lang="en-US">
                <a:noFill/>
              </a:rPr>
              <a:t> </a:t>
            </a:r>
          </a:p>
        </p:txBody>
      </p:sp>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349141"/>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a:bodyPr>
          <a:lstStyle/>
          <a:p>
            <a:r>
              <a:rPr lang="en-US" sz="1400" b="1" dirty="0" smtClean="0">
                <a:latin typeface="Aharoni" pitchFamily="2" charset="-79"/>
                <a:cs typeface="Aharoni" pitchFamily="2" charset="-79"/>
              </a:rPr>
              <a:t>Complexity:  Algorithm and Flow Chart, Complexity of Algorithms, Rate of Growth, Big O Notation</a:t>
            </a:r>
            <a:endParaRPr lang="en-US" sz="1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17852880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smtClean="0"/>
                  <a:t>Formal Definition of </a:t>
                </a:r>
                <a14:m>
                  <m:oMath xmlns:m="http://schemas.openxmlformats.org/officeDocument/2006/math">
                    <m:r>
                      <a:rPr lang="en-US" b="0" i="1" smtClean="0">
                        <a:latin typeface="Cambria Math"/>
                      </a:rPr>
                      <m:t>𝑂</m:t>
                    </m:r>
                  </m:oMath>
                </a14:m>
                <a:r>
                  <a:rPr lang="en-US" dirty="0" smtClean="0"/>
                  <a:t>-notation</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b="-8511"/>
                </a:stretch>
              </a:blipFill>
            </p:spPr>
            <p:txBody>
              <a:bodyPr/>
              <a:lstStyle/>
              <a:p>
                <a:r>
                  <a:rPr lang="en-US" dirty="0">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We say that </a:t>
                </a:r>
                <a14:m>
                  <m:oMath xmlns:m="http://schemas.openxmlformats.org/officeDocument/2006/math">
                    <m:r>
                      <a:rPr lang="en-US" b="1" i="1" smtClean="0">
                        <a:latin typeface="Cambria Math"/>
                      </a:rPr>
                      <m:t>𝒇</m:t>
                    </m:r>
                    <m:r>
                      <a:rPr lang="en-US" b="1" i="1" smtClean="0">
                        <a:latin typeface="Cambria Math"/>
                      </a:rPr>
                      <m:t>(</m:t>
                    </m:r>
                    <m:r>
                      <a:rPr lang="en-US" b="1" i="1" smtClean="0">
                        <a:latin typeface="Cambria Math"/>
                      </a:rPr>
                      <m:t>𝒏</m:t>
                    </m:r>
                    <m:r>
                      <a:rPr lang="en-US" b="1" i="1" smtClean="0">
                        <a:latin typeface="Cambria Math"/>
                      </a:rPr>
                      <m:t>)</m:t>
                    </m:r>
                  </m:oMath>
                </a14:m>
                <a:r>
                  <a:rPr lang="en-US" b="1" dirty="0" smtClean="0"/>
                  <a:t> is </a:t>
                </a:r>
                <a14:m>
                  <m:oMath xmlns:m="http://schemas.openxmlformats.org/officeDocument/2006/math">
                    <m:r>
                      <a:rPr lang="en-US" b="1" i="1" smtClean="0">
                        <a:latin typeface="Cambria Math"/>
                      </a:rPr>
                      <m:t>𝑶</m:t>
                    </m:r>
                    <m:r>
                      <a:rPr lang="en-US" b="1" i="1" smtClean="0">
                        <a:latin typeface="Cambria Math"/>
                      </a:rPr>
                      <m:t>(</m:t>
                    </m:r>
                    <m:r>
                      <a:rPr lang="en-US" b="1" i="1" smtClean="0">
                        <a:latin typeface="Cambria Math"/>
                      </a:rPr>
                      <m:t>𝒈</m:t>
                    </m:r>
                    <m:d>
                      <m:dPr>
                        <m:ctrlPr>
                          <a:rPr lang="en-US" b="1" i="1" smtClean="0">
                            <a:latin typeface="Cambria Math" panose="02040503050406030204" pitchFamily="18" charset="0"/>
                          </a:rPr>
                        </m:ctrlPr>
                      </m:dPr>
                      <m:e>
                        <m:r>
                          <a:rPr lang="en-US" b="1" i="1" smtClean="0">
                            <a:latin typeface="Cambria Math"/>
                          </a:rPr>
                          <m:t>𝒏</m:t>
                        </m:r>
                      </m:e>
                    </m:d>
                    <m:r>
                      <a:rPr lang="en-US" b="1" i="1" smtClean="0">
                        <a:latin typeface="Cambria Math"/>
                      </a:rPr>
                      <m:t>)</m:t>
                    </m:r>
                  </m:oMath>
                </a14:m>
                <a:r>
                  <a:rPr lang="en-US" dirty="0" smtClean="0"/>
                  <a:t> if there exist two positive constants </a:t>
                </a:r>
                <a14:m>
                  <m:oMath xmlns:m="http://schemas.openxmlformats.org/officeDocument/2006/math">
                    <m:r>
                      <a:rPr lang="en-US" b="0" i="1" smtClean="0">
                        <a:latin typeface="Cambria Math"/>
                      </a:rPr>
                      <m:t>𝐾</m:t>
                    </m:r>
                  </m:oMath>
                </a14:m>
                <a:r>
                  <a:rPr lang="en-US" dirty="0" smtClean="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𝑛</m:t>
                        </m:r>
                      </m:e>
                      <m:sub>
                        <m:r>
                          <a:rPr lang="en-US" b="0" i="1" smtClean="0">
                            <a:latin typeface="Cambria Math"/>
                          </a:rPr>
                          <m:t>0</m:t>
                        </m:r>
                      </m:sub>
                    </m:sSub>
                  </m:oMath>
                </a14:m>
                <a:r>
                  <a:rPr lang="en-US" dirty="0" smtClean="0"/>
                  <a:t> such that </a:t>
                </a:r>
                <a14:m>
                  <m:oMath xmlns:m="http://schemas.openxmlformats.org/officeDocument/2006/math">
                    <m:r>
                      <a:rPr lang="en-US" b="0" i="1" smtClean="0">
                        <a:latin typeface="Cambria Math"/>
                      </a:rPr>
                      <m:t>|</m:t>
                    </m:r>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r>
                      <a:rPr lang="en-US" b="0" i="1" smtClean="0">
                        <a:latin typeface="Cambria Math"/>
                        <a:ea typeface="Cambria Math"/>
                      </a:rPr>
                      <m:t>≤</m:t>
                    </m:r>
                    <m:r>
                      <a:rPr lang="en-US" b="0" i="1" smtClean="0">
                        <a:latin typeface="Cambria Math"/>
                        <a:ea typeface="Cambria Math"/>
                      </a:rPr>
                      <m:t>𝐾</m:t>
                    </m:r>
                    <m:d>
                      <m:dPr>
                        <m:begChr m:val="|"/>
                        <m:endChr m:val="|"/>
                        <m:ctrlPr>
                          <a:rPr lang="en-US" b="0" i="1" smtClean="0">
                            <a:latin typeface="Cambria Math" panose="02040503050406030204" pitchFamily="18" charset="0"/>
                            <a:ea typeface="Cambria Math"/>
                          </a:rPr>
                        </m:ctrlPr>
                      </m:dPr>
                      <m:e>
                        <m:r>
                          <a:rPr lang="en-US" b="0" i="1" smtClean="0">
                            <a:latin typeface="Cambria Math"/>
                            <a:ea typeface="Cambria Math"/>
                          </a:rPr>
                          <m:t>𝑔</m:t>
                        </m:r>
                        <m:d>
                          <m:dPr>
                            <m:ctrlPr>
                              <a:rPr lang="en-US" b="0" i="1" smtClean="0">
                                <a:latin typeface="Cambria Math" panose="02040503050406030204" pitchFamily="18" charset="0"/>
                                <a:ea typeface="Cambria Math"/>
                              </a:rPr>
                            </m:ctrlPr>
                          </m:dPr>
                          <m:e>
                            <m:r>
                              <a:rPr lang="en-US" b="0" i="1" smtClean="0">
                                <a:latin typeface="Cambria Math"/>
                                <a:ea typeface="Cambria Math"/>
                              </a:rPr>
                              <m:t>𝑛</m:t>
                            </m:r>
                          </m:e>
                        </m:d>
                      </m:e>
                    </m:d>
                  </m:oMath>
                </a14:m>
                <a:r>
                  <a:rPr lang="en-US" dirty="0" smtClean="0"/>
                  <a:t> for all </a:t>
                </a:r>
                <a14:m>
                  <m:oMath xmlns:m="http://schemas.openxmlformats.org/officeDocument/2006/math">
                    <m:r>
                      <a:rPr lang="en-US" b="0" i="1" smtClean="0">
                        <a:latin typeface="Cambria Math"/>
                      </a:rPr>
                      <m:t>𝑛</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𝑛</m:t>
                        </m:r>
                      </m:e>
                      <m:sub>
                        <m:r>
                          <a:rPr lang="en-US" b="0" i="1" smtClean="0">
                            <a:latin typeface="Cambria Math"/>
                            <a:ea typeface="Cambria Math"/>
                          </a:rPr>
                          <m:t>0</m:t>
                        </m:r>
                      </m:sub>
                    </m:sSub>
                  </m:oMath>
                </a14:m>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617" r="-2815"/>
                </a:stretch>
              </a:blipFill>
            </p:spPr>
            <p:txBody>
              <a:bodyPr/>
              <a:lstStyle/>
              <a:p>
                <a:r>
                  <a:rPr lang="en-US" dirty="0">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59851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8529769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1766"/>
            <a:ext cx="8229600" cy="785871"/>
          </a:xfrm>
        </p:spPr>
        <p:txBody>
          <a:bodyPr/>
          <a:lstStyle/>
          <a:p>
            <a:r>
              <a:rPr lang="en-US" dirty="0" smtClean="0"/>
              <a:t>Three Ways of Saying it in Words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Let us assume that</a:t>
                </a:r>
                <a14:m>
                  <m:oMath xmlns:m="http://schemas.openxmlformats.org/officeDocument/2006/math">
                    <m:r>
                      <a:rPr lang="en-US" b="0" i="1" smtClean="0">
                        <a:latin typeface="Cambria Math"/>
                      </a:rPr>
                      <m:t>𝑓</m:t>
                    </m:r>
                  </m:oMath>
                </a14:m>
                <a:r>
                  <a:rPr lang="en-US" b="0" dirty="0" smtClean="0"/>
                  <a:t> and </a:t>
                </a:r>
                <a14:m>
                  <m:oMath xmlns:m="http://schemas.openxmlformats.org/officeDocument/2006/math">
                    <m:r>
                      <a:rPr lang="en-US" b="0" i="1" smtClean="0">
                        <a:latin typeface="Cambria Math"/>
                      </a:rPr>
                      <m:t>𝑔</m:t>
                    </m:r>
                  </m:oMath>
                </a14:m>
                <a:r>
                  <a:rPr lang="en-US" b="0" dirty="0" smtClean="0"/>
                  <a:t> are positive functions. Then:</a:t>
                </a:r>
              </a:p>
              <a:p>
                <a:pPr lvl="1"/>
                <a14:m>
                  <m:oMath xmlns:m="http://schemas.openxmlformats.org/officeDocument/2006/math">
                    <m:r>
                      <a:rPr lang="en-US" b="0" i="1" smtClean="0">
                        <a:latin typeface="Cambria Math"/>
                      </a:rPr>
                      <m:t>𝑓</m:t>
                    </m:r>
                    <m:r>
                      <a:rPr lang="en-US" b="0" i="1" smtClean="0">
                        <a:latin typeface="Cambria Math"/>
                      </a:rPr>
                      <m:t>(</m:t>
                    </m:r>
                    <m:r>
                      <a:rPr lang="en-US" b="0" i="1" smtClean="0">
                        <a:latin typeface="Cambria Math"/>
                      </a:rPr>
                      <m:t>𝑛</m:t>
                    </m:r>
                    <m:r>
                      <a:rPr lang="en-US" b="0" i="1" smtClean="0">
                        <a:latin typeface="Cambria Math"/>
                      </a:rPr>
                      <m:t>)</m:t>
                    </m:r>
                  </m:oMath>
                </a14:m>
                <a:r>
                  <a:rPr lang="en-US" dirty="0" smtClean="0"/>
                  <a:t> is </a:t>
                </a:r>
                <a14:m>
                  <m:oMath xmlns:m="http://schemas.openxmlformats.org/officeDocument/2006/math">
                    <m:r>
                      <a:rPr lang="en-US" b="0" i="1" smtClean="0">
                        <a:latin typeface="Cambria Math"/>
                      </a:rPr>
                      <m:t>𝑂</m:t>
                    </m:r>
                    <m:r>
                      <a:rPr lang="en-US" b="0" i="1" smtClean="0">
                        <a:latin typeface="Cambria Math"/>
                      </a:rPr>
                      <m:t>(</m:t>
                    </m:r>
                    <m:r>
                      <a:rPr lang="en-US" b="0" i="1" smtClean="0">
                        <a:latin typeface="Cambria Math"/>
                      </a:rPr>
                      <m:t>𝑔</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oMath>
                </a14:m>
                <a:r>
                  <a:rPr lang="en-US" dirty="0" smtClean="0"/>
                  <a:t> provided the curve </a:t>
                </a:r>
                <a14:m>
                  <m:oMath xmlns:m="http://schemas.openxmlformats.org/officeDocument/2006/math">
                    <m:r>
                      <a:rPr lang="en-US" b="0" i="1" smtClean="0">
                        <a:latin typeface="Cambria Math"/>
                      </a:rPr>
                      <m:t>𝐾</m:t>
                    </m:r>
                    <m:r>
                      <a:rPr lang="en-US" b="0" i="1" smtClean="0">
                        <a:latin typeface="Cambria Math"/>
                        <a:ea typeface="Cambria Math"/>
                      </a:rPr>
                      <m:t>×</m:t>
                    </m:r>
                    <m:r>
                      <a:rPr lang="en-US" b="0" i="1" smtClean="0">
                        <a:latin typeface="Cambria Math"/>
                        <a:ea typeface="Cambria Math"/>
                      </a:rPr>
                      <m:t>𝑔</m:t>
                    </m:r>
                    <m:r>
                      <a:rPr lang="en-US" b="0" i="1" smtClean="0">
                        <a:latin typeface="Cambria Math"/>
                        <a:ea typeface="Cambria Math"/>
                      </a:rPr>
                      <m:t>(</m:t>
                    </m:r>
                    <m:r>
                      <a:rPr lang="en-US" b="0" i="1" smtClean="0">
                        <a:latin typeface="Cambria Math"/>
                        <a:ea typeface="Cambria Math"/>
                      </a:rPr>
                      <m:t>𝑛</m:t>
                    </m:r>
                    <m:r>
                      <a:rPr lang="en-US" b="0" i="1" smtClean="0">
                        <a:latin typeface="Cambria Math"/>
                        <a:ea typeface="Cambria Math"/>
                      </a:rPr>
                      <m:t>)</m:t>
                    </m:r>
                  </m:oMath>
                </a14:m>
                <a:r>
                  <a:rPr lang="en-US" dirty="0" smtClean="0"/>
                  <a:t> can be made to lie above the curve for </a:t>
                </a:r>
                <a14:m>
                  <m:oMath xmlns:m="http://schemas.openxmlformats.org/officeDocument/2006/math">
                    <m:r>
                      <a:rPr lang="en-US" b="0" i="1" smtClean="0">
                        <a:latin typeface="Cambria Math"/>
                      </a:rPr>
                      <m:t>𝑓</m:t>
                    </m:r>
                    <m:r>
                      <a:rPr lang="en-US" b="0" i="1" smtClean="0">
                        <a:latin typeface="Cambria Math"/>
                      </a:rPr>
                      <m:t>(</m:t>
                    </m:r>
                    <m:r>
                      <a:rPr lang="en-US" b="0" i="1" smtClean="0">
                        <a:latin typeface="Cambria Math"/>
                      </a:rPr>
                      <m:t>𝑛</m:t>
                    </m:r>
                    <m:r>
                      <a:rPr lang="en-US" b="0" i="1" smtClean="0">
                        <a:latin typeface="Cambria Math"/>
                      </a:rPr>
                      <m:t>)</m:t>
                    </m:r>
                  </m:oMath>
                </a14:m>
                <a:r>
                  <a:rPr lang="en-US" dirty="0" smtClean="0"/>
                  <a:t> whenever we are to the right of some big enough value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𝑛</m:t>
                        </m:r>
                      </m:e>
                      <m:sub>
                        <m:r>
                          <a:rPr lang="en-US" b="0" i="1" smtClean="0">
                            <a:latin typeface="Cambria Math"/>
                          </a:rPr>
                          <m:t>0</m:t>
                        </m:r>
                      </m:sub>
                    </m:sSub>
                  </m:oMath>
                </a14:m>
                <a:r>
                  <a:rPr lang="en-US" dirty="0" smtClean="0"/>
                  <a:t>. </a:t>
                </a:r>
              </a:p>
              <a:p>
                <a:pPr lvl="1"/>
                <a14:m>
                  <m:oMath xmlns:m="http://schemas.openxmlformats.org/officeDocument/2006/math">
                    <m:r>
                      <a:rPr lang="en-US" b="0" i="1" smtClean="0">
                        <a:latin typeface="Cambria Math"/>
                      </a:rPr>
                      <m:t>𝑓</m:t>
                    </m:r>
                    <m:r>
                      <a:rPr lang="en-US" b="0" i="1" smtClean="0">
                        <a:latin typeface="Cambria Math"/>
                      </a:rPr>
                      <m:t>(</m:t>
                    </m:r>
                    <m:r>
                      <a:rPr lang="en-US" b="0" i="1" smtClean="0">
                        <a:latin typeface="Cambria Math"/>
                      </a:rPr>
                      <m:t>𝑛</m:t>
                    </m:r>
                    <m:r>
                      <a:rPr lang="en-US" b="0" i="1" smtClean="0">
                        <a:latin typeface="Cambria Math"/>
                      </a:rPr>
                      <m:t>)</m:t>
                    </m:r>
                  </m:oMath>
                </a14:m>
                <a:r>
                  <a:rPr lang="en-US" dirty="0" smtClean="0"/>
                  <a:t> is </a:t>
                </a:r>
                <a14:m>
                  <m:oMath xmlns:m="http://schemas.openxmlformats.org/officeDocument/2006/math">
                    <m:r>
                      <a:rPr lang="en-US" b="0" i="1" smtClean="0">
                        <a:latin typeface="Cambria Math"/>
                      </a:rPr>
                      <m:t>𝑂</m:t>
                    </m:r>
                    <m:r>
                      <a:rPr lang="en-US" b="0" i="1" smtClean="0">
                        <a:latin typeface="Cambria Math"/>
                      </a:rPr>
                      <m:t>(</m:t>
                    </m:r>
                    <m:r>
                      <a:rPr lang="en-US" b="0" i="1" smtClean="0">
                        <a:latin typeface="Cambria Math"/>
                      </a:rPr>
                      <m:t>𝑔</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oMath>
                </a14:m>
                <a:r>
                  <a:rPr lang="en-US" dirty="0" smtClean="0"/>
                  <a:t> if there is some way to choose a constant of proportionality </a:t>
                </a:r>
                <a14:m>
                  <m:oMath xmlns:m="http://schemas.openxmlformats.org/officeDocument/2006/math">
                    <m:r>
                      <a:rPr lang="en-US" b="0" i="1" smtClean="0">
                        <a:latin typeface="Cambria Math"/>
                      </a:rPr>
                      <m:t>𝐾</m:t>
                    </m:r>
                  </m:oMath>
                </a14:m>
                <a:r>
                  <a:rPr lang="en-US" dirty="0" smtClean="0"/>
                  <a:t> so that the curve for </a:t>
                </a:r>
                <a14:m>
                  <m:oMath xmlns:m="http://schemas.openxmlformats.org/officeDocument/2006/math">
                    <m:r>
                      <a:rPr lang="en-US" b="0" i="1" smtClean="0">
                        <a:latin typeface="Cambria Math"/>
                      </a:rPr>
                      <m:t>𝑓</m:t>
                    </m:r>
                    <m:r>
                      <a:rPr lang="en-US" b="0" i="1" smtClean="0">
                        <a:latin typeface="Cambria Math"/>
                      </a:rPr>
                      <m:t>(</m:t>
                    </m:r>
                    <m:r>
                      <a:rPr lang="en-US" b="0" i="1" smtClean="0">
                        <a:latin typeface="Cambria Math"/>
                      </a:rPr>
                      <m:t>𝑛</m:t>
                    </m:r>
                    <m:r>
                      <a:rPr lang="en-US" b="0" i="1" smtClean="0">
                        <a:latin typeface="Cambria Math"/>
                      </a:rPr>
                      <m:t>)</m:t>
                    </m:r>
                  </m:oMath>
                </a14:m>
                <a:r>
                  <a:rPr lang="en-US" dirty="0" smtClean="0"/>
                  <a:t> is bounded above by the curve for </a:t>
                </a:r>
                <a14:m>
                  <m:oMath xmlns:m="http://schemas.openxmlformats.org/officeDocument/2006/math">
                    <m:r>
                      <a:rPr lang="en-US" b="0" i="1" smtClean="0">
                        <a:latin typeface="Cambria Math"/>
                      </a:rPr>
                      <m:t>𝐾</m:t>
                    </m:r>
                    <m:r>
                      <a:rPr lang="en-US" b="0" i="1" smtClean="0">
                        <a:latin typeface="Cambria Math"/>
                        <a:ea typeface="Cambria Math"/>
                      </a:rPr>
                      <m:t>×</m:t>
                    </m:r>
                    <m:r>
                      <a:rPr lang="en-US" b="0" i="1" smtClean="0">
                        <a:latin typeface="Cambria Math"/>
                        <a:ea typeface="Cambria Math"/>
                      </a:rPr>
                      <m:t>𝑔</m:t>
                    </m:r>
                    <m:r>
                      <a:rPr lang="en-US" b="0" i="1" smtClean="0">
                        <a:latin typeface="Cambria Math"/>
                        <a:ea typeface="Cambria Math"/>
                      </a:rPr>
                      <m:t>(</m:t>
                    </m:r>
                    <m:r>
                      <a:rPr lang="en-US" b="0" i="1" smtClean="0">
                        <a:latin typeface="Cambria Math"/>
                        <a:ea typeface="Cambria Math"/>
                      </a:rPr>
                      <m:t>𝑛</m:t>
                    </m:r>
                    <m:r>
                      <a:rPr lang="en-US" b="0" i="1" smtClean="0">
                        <a:latin typeface="Cambria Math"/>
                        <a:ea typeface="Cambria Math"/>
                      </a:rPr>
                      <m:t>)</m:t>
                    </m:r>
                  </m:oMath>
                </a14:m>
                <a:r>
                  <a:rPr lang="en-US" dirty="0" smtClean="0"/>
                  <a:t> whenever </a:t>
                </a:r>
                <a14:m>
                  <m:oMath xmlns:m="http://schemas.openxmlformats.org/officeDocument/2006/math">
                    <m:r>
                      <a:rPr lang="en-US" b="0" i="1" smtClean="0">
                        <a:latin typeface="Cambria Math"/>
                      </a:rPr>
                      <m:t>𝑛</m:t>
                    </m:r>
                  </m:oMath>
                </a14:m>
                <a:r>
                  <a:rPr lang="en-US" dirty="0" smtClean="0"/>
                  <a:t> is big enough (i.e., when </a:t>
                </a:r>
                <a14:m>
                  <m:oMath xmlns:m="http://schemas.openxmlformats.org/officeDocument/2006/math">
                    <m:r>
                      <a:rPr lang="en-US" b="0" i="1" smtClean="0">
                        <a:latin typeface="Cambria Math"/>
                      </a:rPr>
                      <m:t>𝑛</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𝑛</m:t>
                        </m:r>
                      </m:e>
                      <m:sub>
                        <m:r>
                          <a:rPr lang="en-US" b="0" i="1" smtClean="0">
                            <a:latin typeface="Cambria Math"/>
                            <a:ea typeface="Cambria Math"/>
                          </a:rPr>
                          <m:t>0</m:t>
                        </m:r>
                      </m:sub>
                    </m:sSub>
                  </m:oMath>
                </a14:m>
                <a:r>
                  <a:rPr lang="en-US" dirty="0" smtClean="0"/>
                  <a:t>).</a:t>
                </a:r>
              </a:p>
              <a:p>
                <a:pPr lvl="1"/>
                <a14:m>
                  <m:oMath xmlns:m="http://schemas.openxmlformats.org/officeDocument/2006/math">
                    <m:r>
                      <a:rPr lang="en-US" b="0" i="1" smtClean="0">
                        <a:latin typeface="Cambria Math"/>
                      </a:rPr>
                      <m:t>𝑓</m:t>
                    </m:r>
                    <m:r>
                      <a:rPr lang="en-US" b="0" i="1" smtClean="0">
                        <a:latin typeface="Cambria Math"/>
                      </a:rPr>
                      <m:t>(</m:t>
                    </m:r>
                    <m:r>
                      <a:rPr lang="en-US" b="0" i="1" smtClean="0">
                        <a:latin typeface="Cambria Math"/>
                      </a:rPr>
                      <m:t>𝑛</m:t>
                    </m:r>
                    <m:r>
                      <a:rPr lang="en-US" b="0" i="1" smtClean="0">
                        <a:latin typeface="Cambria Math"/>
                      </a:rPr>
                      <m:t>)</m:t>
                    </m:r>
                  </m:oMath>
                </a14:m>
                <a:r>
                  <a:rPr lang="en-US" dirty="0" smtClean="0"/>
                  <a:t> is </a:t>
                </a:r>
                <a14:m>
                  <m:oMath xmlns:m="http://schemas.openxmlformats.org/officeDocument/2006/math">
                    <m:r>
                      <a:rPr lang="en-US" b="0" i="1" smtClean="0">
                        <a:latin typeface="Cambria Math"/>
                      </a:rPr>
                      <m:t>𝑂</m:t>
                    </m:r>
                    <m:r>
                      <a:rPr lang="en-US" b="0" i="1" smtClean="0">
                        <a:latin typeface="Cambria Math"/>
                      </a:rPr>
                      <m:t>(</m:t>
                    </m:r>
                    <m:r>
                      <a:rPr lang="en-US" b="0" i="1" smtClean="0">
                        <a:latin typeface="Cambria Math"/>
                      </a:rPr>
                      <m:t>𝑔</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 </m:t>
                    </m:r>
                  </m:oMath>
                </a14:m>
                <a:r>
                  <a:rPr lang="en-US" dirty="0" smtClean="0"/>
                  <a:t>if for all but finitely many small values of </a:t>
                </a:r>
                <a14:m>
                  <m:oMath xmlns:m="http://schemas.openxmlformats.org/officeDocument/2006/math">
                    <m:r>
                      <a:rPr lang="en-US" b="0" i="1" smtClean="0">
                        <a:latin typeface="Cambria Math"/>
                      </a:rPr>
                      <m:t>𝑛</m:t>
                    </m:r>
                  </m:oMath>
                </a14:m>
                <a:r>
                  <a:rPr lang="en-US" dirty="0" smtClean="0"/>
                  <a:t>, the curve for </a:t>
                </a:r>
                <a14:m>
                  <m:oMath xmlns:m="http://schemas.openxmlformats.org/officeDocument/2006/math">
                    <m:r>
                      <a:rPr lang="en-US" b="0" i="1" smtClean="0">
                        <a:latin typeface="Cambria Math"/>
                      </a:rPr>
                      <m:t>𝑓</m:t>
                    </m:r>
                    <m:r>
                      <a:rPr lang="en-US" b="0" i="1" smtClean="0">
                        <a:latin typeface="Cambria Math"/>
                      </a:rPr>
                      <m:t>(</m:t>
                    </m:r>
                    <m:r>
                      <a:rPr lang="en-US" b="0" i="1" smtClean="0">
                        <a:latin typeface="Cambria Math"/>
                      </a:rPr>
                      <m:t>𝑛</m:t>
                    </m:r>
                    <m:r>
                      <a:rPr lang="en-US" b="0" i="1" smtClean="0">
                        <a:latin typeface="Cambria Math"/>
                      </a:rPr>
                      <m:t>)</m:t>
                    </m:r>
                  </m:oMath>
                </a14:m>
                <a:r>
                  <a:rPr lang="en-US" dirty="0" smtClean="0"/>
                  <a:t> lies below the curve for some suitably large constant multiple of </a:t>
                </a:r>
                <a14:m>
                  <m:oMath xmlns:m="http://schemas.openxmlformats.org/officeDocument/2006/math">
                    <m:r>
                      <a:rPr lang="en-US" b="0" i="1" smtClean="0">
                        <a:latin typeface="Cambria Math"/>
                      </a:rPr>
                      <m:t>𝑔</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3504" r="-2593"/>
                </a:stretch>
              </a:blipFill>
            </p:spPr>
            <p:txBody>
              <a:bodyPr/>
              <a:lstStyle/>
              <a:p>
                <a:r>
                  <a:rPr lang="en-US" dirty="0">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11813962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Example of a Formal Proof</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Let us suppose that a sorting algorithm A sorts a sequence of </a:t>
                </a:r>
                <a14:m>
                  <m:oMath xmlns:m="http://schemas.openxmlformats.org/officeDocument/2006/math">
                    <m:r>
                      <a:rPr lang="en-US" b="0" i="1" smtClean="0">
                        <a:latin typeface="Cambria Math"/>
                      </a:rPr>
                      <m:t>𝑛</m:t>
                    </m:r>
                  </m:oMath>
                </a14:m>
                <a:r>
                  <a:rPr lang="en-US" dirty="0" smtClean="0"/>
                  <a:t> numbers in ascending order with number of steps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=3+6+9+</m:t>
                      </m:r>
                      <m:r>
                        <a:rPr lang="en-US" b="0" i="1" smtClean="0">
                          <a:latin typeface="Cambria Math"/>
                          <a:ea typeface="Cambria Math"/>
                        </a:rPr>
                        <m:t>⋯+3</m:t>
                      </m:r>
                      <m:r>
                        <a:rPr lang="en-US" b="0" i="1" smtClean="0">
                          <a:latin typeface="Cambria Math"/>
                          <a:ea typeface="Cambria Math"/>
                        </a:rPr>
                        <m:t>𝑛</m:t>
                      </m:r>
                      <m:r>
                        <a:rPr lang="en-US" b="0" i="1" smtClean="0">
                          <a:latin typeface="Cambria Math"/>
                          <a:ea typeface="Cambria Math"/>
                        </a:rPr>
                        <m:t>.</m:t>
                      </m:r>
                    </m:oMath>
                  </m:oMathPara>
                </a14:m>
                <a:endParaRPr lang="en-US" dirty="0" smtClean="0"/>
              </a:p>
              <a:p>
                <a:r>
                  <a:rPr lang="en-US" dirty="0" smtClean="0"/>
                  <a:t>We will show that the algorithm runs in </a:t>
                </a:r>
                <a14:m>
                  <m:oMath xmlns:m="http://schemas.openxmlformats.org/officeDocument/2006/math">
                    <m:r>
                      <a:rPr lang="en-US" b="0" i="1" smtClean="0">
                        <a:latin typeface="Cambria Math"/>
                      </a:rPr>
                      <m:t>𝑂</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2</m:t>
                        </m:r>
                      </m:sup>
                    </m:sSup>
                    <m:r>
                      <a:rPr lang="en-US" b="0" i="1" smtClean="0">
                        <a:latin typeface="Cambria Math"/>
                      </a:rPr>
                      <m:t>)</m:t>
                    </m:r>
                  </m:oMath>
                </a14:m>
                <a:r>
                  <a:rPr lang="en-US" dirty="0" smtClean="0"/>
                  <a:t> steps.</a:t>
                </a:r>
              </a:p>
              <a:p>
                <a:r>
                  <a:rPr lang="en-US" b="1" dirty="0" smtClean="0"/>
                  <a:t>Proof:</a:t>
                </a:r>
                <a:r>
                  <a:rPr lang="en-US" dirty="0" smtClean="0"/>
                  <a:t> We will first find a closed form for </a:t>
                </a:r>
                <a14:m>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𝑛</m:t>
                        </m:r>
                      </m:e>
                    </m:d>
                    <m:r>
                      <a:rPr lang="en-US" b="0" i="0" smtClean="0">
                        <a:latin typeface="Cambria Math"/>
                      </a:rPr>
                      <m:t>.</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2519"/>
                </a:stretch>
              </a:blipFill>
            </p:spPr>
            <p:txBody>
              <a:bodyPr/>
              <a:lstStyle/>
              <a:p>
                <a:r>
                  <a:rPr lang="en-US" dirty="0">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297422725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Proof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0" dirty="0" smtClean="0"/>
                  <a:t>Note that </a:t>
                </a:r>
                <a14:m>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=3+6+9+</m:t>
                    </m:r>
                    <m:r>
                      <a:rPr lang="en-US" b="0" i="1" smtClean="0">
                        <a:latin typeface="Cambria Math"/>
                        <a:ea typeface="Cambria Math"/>
                      </a:rPr>
                      <m:t>⋯+3</m:t>
                    </m:r>
                    <m:r>
                      <a:rPr lang="en-US" b="0" i="1" smtClean="0">
                        <a:latin typeface="Cambria Math"/>
                        <a:ea typeface="Cambria Math"/>
                      </a:rPr>
                      <m:t>𝑛</m:t>
                    </m:r>
                    <m:r>
                      <a:rPr lang="en-US" b="0" i="1" smtClean="0">
                        <a:latin typeface="Cambria Math"/>
                        <a:ea typeface="Cambria Math"/>
                      </a:rPr>
                      <m:t>=3</m:t>
                    </m:r>
                    <m:d>
                      <m:dPr>
                        <m:ctrlPr>
                          <a:rPr lang="en-US" b="0" i="1" smtClean="0">
                            <a:latin typeface="Cambria Math" panose="02040503050406030204" pitchFamily="18" charset="0"/>
                            <a:ea typeface="Cambria Math"/>
                          </a:rPr>
                        </m:ctrlPr>
                      </m:dPr>
                      <m:e>
                        <m:r>
                          <a:rPr lang="en-US" b="0" i="1" smtClean="0">
                            <a:latin typeface="Cambria Math"/>
                            <a:ea typeface="Cambria Math"/>
                          </a:rPr>
                          <m:t>1+2+⋯+</m:t>
                        </m:r>
                        <m:r>
                          <a:rPr lang="en-US" b="0" i="1" smtClean="0">
                            <a:latin typeface="Cambria Math"/>
                            <a:ea typeface="Cambria Math"/>
                          </a:rPr>
                          <m:t>𝑛</m:t>
                        </m:r>
                      </m:e>
                    </m:d>
                    <m:r>
                      <a:rPr lang="en-US" b="0" i="0" smtClean="0">
                        <a:latin typeface="Cambria Math"/>
                        <a:ea typeface="Cambria Math"/>
                      </a:rPr>
                      <m:t>=3</m:t>
                    </m:r>
                    <m:f>
                      <m:fPr>
                        <m:ctrlPr>
                          <a:rPr lang="en-US" b="0" i="1" smtClean="0">
                            <a:latin typeface="Cambria Math" panose="02040503050406030204" pitchFamily="18" charset="0"/>
                            <a:ea typeface="Cambria Math"/>
                          </a:rPr>
                        </m:ctrlPr>
                      </m:fPr>
                      <m:num>
                        <m:r>
                          <a:rPr lang="en-US" b="0" i="1" smtClean="0">
                            <a:latin typeface="Cambria Math"/>
                            <a:ea typeface="Cambria Math"/>
                          </a:rPr>
                          <m:t>𝑛</m:t>
                        </m:r>
                        <m:r>
                          <a:rPr lang="en-US" b="0" i="1" smtClean="0">
                            <a:latin typeface="Cambria Math"/>
                            <a:ea typeface="Cambria Math"/>
                          </a:rPr>
                          <m:t>(</m:t>
                        </m:r>
                        <m:r>
                          <a:rPr lang="en-US" b="0" i="1" smtClean="0">
                            <a:latin typeface="Cambria Math"/>
                            <a:ea typeface="Cambria Math"/>
                          </a:rPr>
                          <m:t>𝑛</m:t>
                        </m:r>
                        <m:r>
                          <a:rPr lang="en-US" b="0" i="1" smtClean="0">
                            <a:latin typeface="Cambria Math"/>
                            <a:ea typeface="Cambria Math"/>
                          </a:rPr>
                          <m:t>+1)</m:t>
                        </m:r>
                      </m:num>
                      <m:den>
                        <m:r>
                          <a:rPr lang="en-US" b="0" i="1" smtClean="0">
                            <a:latin typeface="Cambria Math"/>
                            <a:ea typeface="Cambria Math"/>
                          </a:rPr>
                          <m:t>2</m:t>
                        </m:r>
                      </m:den>
                    </m:f>
                  </m:oMath>
                </a14:m>
                <a:r>
                  <a:rPr lang="en-US" dirty="0" smtClean="0"/>
                  <a:t>.</a:t>
                </a:r>
              </a:p>
              <a:p>
                <a:r>
                  <a:rPr lang="en-US" dirty="0" smtClean="0"/>
                  <a:t>Then, choosing </a:t>
                </a:r>
                <a14:m>
                  <m:oMath xmlns:m="http://schemas.openxmlformats.org/officeDocument/2006/math">
                    <m:r>
                      <a:rPr lang="en-US" b="0" i="1" smtClean="0">
                        <a:latin typeface="Cambria Math"/>
                      </a:rPr>
                      <m:t>𝐾</m:t>
                    </m:r>
                    <m:r>
                      <a:rPr lang="en-US" b="0" i="1" smtClean="0">
                        <a:latin typeface="Cambria Math"/>
                      </a:rPr>
                      <m:t>=3</m:t>
                    </m:r>
                    <m:r>
                      <a:rPr lang="en-US" b="0" i="0" smtClean="0">
                        <a:latin typeface="Cambria Math"/>
                      </a:rPr>
                      <m:t>,</m:t>
                    </m:r>
                    <m:sSub>
                      <m:sSubPr>
                        <m:ctrlPr>
                          <a:rPr lang="en-US" i="1" smtClean="0">
                            <a:latin typeface="Cambria Math" panose="02040503050406030204" pitchFamily="18" charset="0"/>
                          </a:rPr>
                        </m:ctrlPr>
                      </m:sSubPr>
                      <m:e>
                        <m:r>
                          <a:rPr lang="en-US" b="0" i="1" smtClean="0">
                            <a:latin typeface="Cambria Math"/>
                          </a:rPr>
                          <m:t>𝑛</m:t>
                        </m:r>
                      </m:e>
                      <m:sub>
                        <m:r>
                          <a:rPr lang="en-US" b="0" i="1" smtClean="0">
                            <a:latin typeface="Cambria Math"/>
                          </a:rPr>
                          <m:t>0</m:t>
                        </m:r>
                      </m:sub>
                    </m:sSub>
                    <m:r>
                      <a:rPr lang="en-US" b="0" i="0" smtClean="0">
                        <a:latin typeface="Cambria Math"/>
                      </a:rPr>
                      <m:t>=1</m:t>
                    </m:r>
                  </m:oMath>
                </a14:m>
                <a:r>
                  <a:rPr lang="en-US" dirty="0" smtClean="0"/>
                  <a:t> and </a:t>
                </a:r>
                <a14:m>
                  <m:oMath xmlns:m="http://schemas.openxmlformats.org/officeDocument/2006/math">
                    <m:r>
                      <a:rPr lang="en-US" b="0" i="1" smtClean="0">
                        <a:latin typeface="Cambria Math"/>
                      </a:rPr>
                      <m:t>𝑔</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2</m:t>
                        </m:r>
                      </m:sup>
                    </m:sSup>
                  </m:oMath>
                </a14:m>
                <a:r>
                  <a:rPr lang="en-US" dirty="0" smtClean="0"/>
                  <a:t>, we can show that for all </a:t>
                </a:r>
                <a14:m>
                  <m:oMath xmlns:m="http://schemas.openxmlformats.org/officeDocument/2006/math">
                    <m:r>
                      <a:rPr lang="en-US" b="0" i="1" smtClean="0">
                        <a:latin typeface="Cambria Math"/>
                      </a:rPr>
                      <m:t>𝑛</m:t>
                    </m:r>
                    <m:r>
                      <a:rPr lang="en-US" b="0" i="1" smtClean="0">
                        <a:latin typeface="Cambria Math"/>
                        <a:ea typeface="Cambria Math"/>
                      </a:rPr>
                      <m:t>≥1</m:t>
                    </m:r>
                  </m:oMath>
                </a14:m>
                <a:r>
                  <a:rPr lang="en-US" dirty="0" smtClean="0"/>
                  <a:t>, the following inequality holds:</a:t>
                </a:r>
              </a:p>
              <a:p>
                <a:pPr marL="0" indent="0" algn="ctr">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a:rPr>
                            <m:t>3</m:t>
                          </m:r>
                          <m:r>
                            <a:rPr lang="en-US" b="0" i="1" smtClean="0">
                              <a:latin typeface="Cambria Math"/>
                            </a:rPr>
                            <m:t>𝑛</m:t>
                          </m:r>
                          <m:r>
                            <a:rPr lang="en-US" b="0" i="1" smtClean="0">
                              <a:latin typeface="Cambria Math"/>
                            </a:rPr>
                            <m:t>(</m:t>
                          </m:r>
                          <m:r>
                            <a:rPr lang="en-US" b="0" i="1" smtClean="0">
                              <a:latin typeface="Cambria Math"/>
                            </a:rPr>
                            <m:t>𝑛</m:t>
                          </m:r>
                          <m:r>
                            <a:rPr lang="en-US" b="0" i="1" smtClean="0">
                              <a:latin typeface="Cambria Math"/>
                            </a:rPr>
                            <m:t>+1)</m:t>
                          </m:r>
                        </m:num>
                        <m:den>
                          <m:r>
                            <a:rPr lang="en-US" b="0" i="1" smtClean="0">
                              <a:latin typeface="Cambria Math"/>
                            </a:rPr>
                            <m:t>2</m:t>
                          </m:r>
                        </m:den>
                      </m:f>
                      <m:r>
                        <a:rPr lang="en-US" i="1" smtClean="0">
                          <a:latin typeface="Cambria Math"/>
                          <a:ea typeface="Cambria Math"/>
                        </a:rPr>
                        <m:t>≤</m:t>
                      </m:r>
                      <m:r>
                        <a:rPr lang="en-US" b="0" i="1" smtClean="0">
                          <a:latin typeface="Cambria Math"/>
                          <a:ea typeface="Cambria Math"/>
                        </a:rPr>
                        <m:t>3</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𝑛</m:t>
                          </m:r>
                        </m:e>
                        <m:sup>
                          <m:r>
                            <a:rPr lang="en-US" b="0" i="1" smtClean="0">
                              <a:latin typeface="Cambria Math"/>
                              <a:ea typeface="Cambria Math"/>
                            </a:rPr>
                            <m:t>2</m:t>
                          </m:r>
                        </m:sup>
                      </m:sSup>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617" r="-2815"/>
                </a:stretch>
              </a:blipFill>
            </p:spPr>
            <p:txBody>
              <a:bodyPr/>
              <a:lstStyle/>
              <a:p>
                <a:r>
                  <a:rPr lang="en-US" dirty="0">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3725084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457200"/>
            <a:ext cx="8229600" cy="1143000"/>
          </a:xfrm>
        </p:spPr>
        <p:txBody>
          <a:bodyPr/>
          <a:lstStyle/>
          <a:p>
            <a:pPr eaLnBrk="1" hangingPunct="1"/>
            <a:r>
              <a:rPr lang="en-US" dirty="0" smtClean="0"/>
              <a:t>Space Complexity (cont’d)</a:t>
            </a:r>
          </a:p>
        </p:txBody>
      </p:sp>
      <p:sp>
        <p:nvSpPr>
          <p:cNvPr id="15363" name="Rectangle 3"/>
          <p:cNvSpPr>
            <a:spLocks noGrp="1" noChangeArrowheads="1"/>
          </p:cNvSpPr>
          <p:nvPr>
            <p:ph type="body" idx="1"/>
          </p:nvPr>
        </p:nvSpPr>
        <p:spPr/>
        <p:txBody>
          <a:bodyPr/>
          <a:lstStyle/>
          <a:p>
            <a:pPr marL="457200" indent="-457200" eaLnBrk="1" hangingPunct="1">
              <a:buFont typeface="Wingdings" pitchFamily="2" charset="2"/>
              <a:buAutoNum type="arabicPeriod"/>
            </a:pPr>
            <a:r>
              <a:rPr lang="en-US" sz="2400" smtClean="0"/>
              <a:t>Fixed part: The size required to store certain data/variables, that is independent of the size of the problem:</a:t>
            </a:r>
          </a:p>
          <a:p>
            <a:pPr marL="838200" lvl="1" indent="-381000" eaLnBrk="1" hangingPunct="1">
              <a:buFont typeface="Wingdings" pitchFamily="2" charset="2"/>
              <a:buNone/>
            </a:pPr>
            <a:r>
              <a:rPr lang="en-US" sz="2000" smtClean="0"/>
              <a:t>- e.g. name of the data collection</a:t>
            </a:r>
          </a:p>
          <a:p>
            <a:pPr marL="838200" lvl="1" indent="-381000" eaLnBrk="1" hangingPunct="1">
              <a:buFont typeface="Wingdings" pitchFamily="2" charset="2"/>
              <a:buNone/>
            </a:pPr>
            <a:r>
              <a:rPr lang="en-US" sz="2000" smtClean="0"/>
              <a:t>- same size for classifying 2GB or 1MB of texts</a:t>
            </a:r>
          </a:p>
          <a:p>
            <a:pPr marL="457200" indent="-457200" eaLnBrk="1" hangingPunct="1">
              <a:buFont typeface="Wingdings" pitchFamily="2" charset="2"/>
              <a:buAutoNum type="arabicPeriod"/>
            </a:pPr>
            <a:endParaRPr lang="en-US" sz="2400" smtClean="0"/>
          </a:p>
          <a:p>
            <a:pPr marL="457200" indent="-457200" eaLnBrk="1" hangingPunct="1">
              <a:buFont typeface="Wingdings" pitchFamily="2" charset="2"/>
              <a:buAutoNum type="arabicPeriod"/>
            </a:pPr>
            <a:r>
              <a:rPr lang="en-US" sz="2400" smtClean="0"/>
              <a:t>Variable part: Space needed by variables, whose size is dependent on the size of the problem:</a:t>
            </a:r>
          </a:p>
          <a:p>
            <a:pPr marL="838200" lvl="1" indent="-381000" eaLnBrk="1" hangingPunct="1">
              <a:buFont typeface="Wingdings" pitchFamily="2" charset="2"/>
              <a:buNone/>
            </a:pPr>
            <a:r>
              <a:rPr lang="en-US" sz="2000" smtClean="0"/>
              <a:t>- e.g. actual text </a:t>
            </a:r>
          </a:p>
          <a:p>
            <a:pPr marL="838200" lvl="1" indent="-381000" eaLnBrk="1" hangingPunct="1">
              <a:buFont typeface="Wingdings" pitchFamily="2" charset="2"/>
              <a:buNone/>
            </a:pPr>
            <a:r>
              <a:rPr lang="en-US" sz="2000" smtClean="0"/>
              <a:t>- load 2GB of text VS. load 1MB of text </a:t>
            </a:r>
          </a:p>
          <a:p>
            <a:pPr marL="457200" indent="-457200" eaLnBrk="1" hangingPunct="1">
              <a:buFont typeface="Wingdings" pitchFamily="2" charset="2"/>
              <a:buAutoNum type="arabicPeriod"/>
            </a:pPr>
            <a:endParaRPr lang="en-US" sz="2400" smtClean="0"/>
          </a:p>
        </p:txBody>
      </p:sp>
      <p:sp>
        <p:nvSpPr>
          <p:cNvPr id="4"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5" name="Straight Connector 4"/>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7"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8" name="Rectangle 7"/>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Proof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Multiplying both sides of the above inequality with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2</m:t>
                        </m:r>
                      </m:num>
                      <m:den>
                        <m:r>
                          <a:rPr lang="en-US" b="0" i="1" smtClean="0">
                            <a:latin typeface="Cambria Math"/>
                          </a:rPr>
                          <m:t>3</m:t>
                        </m:r>
                      </m:den>
                    </m:f>
                  </m:oMath>
                </a14:m>
                <a:r>
                  <a:rPr lang="en-US" dirty="0" smtClean="0"/>
                  <a:t> gives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𝑛</m:t>
                        </m:r>
                      </m:e>
                      <m:sup>
                        <m:r>
                          <a:rPr lang="en-US" b="0" i="1" smtClean="0">
                            <a:latin typeface="Cambria Math"/>
                          </a:rPr>
                          <m:t>2</m:t>
                        </m:r>
                      </m:sup>
                    </m:sSup>
                    <m:r>
                      <a:rPr lang="en-US" b="0" i="1" smtClean="0">
                        <a:latin typeface="Cambria Math"/>
                      </a:rPr>
                      <m:t>+</m:t>
                    </m:r>
                    <m:r>
                      <a:rPr lang="en-US" b="0" i="1" smtClean="0">
                        <a:latin typeface="Cambria Math"/>
                      </a:rPr>
                      <m:t>𝑛</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2</m:t>
                        </m:r>
                        <m:r>
                          <a:rPr lang="en-US" b="0" i="1" smtClean="0">
                            <a:latin typeface="Cambria Math"/>
                            <a:ea typeface="Cambria Math"/>
                          </a:rPr>
                          <m:t>𝑛</m:t>
                        </m:r>
                      </m:e>
                      <m:sup>
                        <m:r>
                          <a:rPr lang="en-US" b="0" i="1" smtClean="0">
                            <a:latin typeface="Cambria Math"/>
                            <a:ea typeface="Cambria Math"/>
                          </a:rPr>
                          <m:t>2</m:t>
                        </m:r>
                      </m:sup>
                    </m:sSup>
                  </m:oMath>
                </a14:m>
                <a:r>
                  <a:rPr lang="en-US" dirty="0" smtClean="0"/>
                  <a:t>.</a:t>
                </a:r>
              </a:p>
              <a:p>
                <a:r>
                  <a:rPr lang="en-US" dirty="0" smtClean="0"/>
                  <a:t>Subtracting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𝑛</m:t>
                        </m:r>
                      </m:e>
                      <m:sup>
                        <m:r>
                          <a:rPr lang="en-US" b="0" i="1" smtClean="0">
                            <a:latin typeface="Cambria Math"/>
                          </a:rPr>
                          <m:t>2</m:t>
                        </m:r>
                      </m:sup>
                    </m:sSup>
                  </m:oMath>
                </a14:m>
                <a:r>
                  <a:rPr lang="en-US" dirty="0" smtClean="0"/>
                  <a:t> from both sides gives </a:t>
                </a:r>
                <a14:m>
                  <m:oMath xmlns:m="http://schemas.openxmlformats.org/officeDocument/2006/math">
                    <m:r>
                      <a:rPr lang="en-US" b="0" i="1" smtClean="0">
                        <a:latin typeface="Cambria Math"/>
                      </a:rPr>
                      <m:t>𝑛</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𝑛</m:t>
                        </m:r>
                      </m:e>
                      <m:sup>
                        <m:r>
                          <a:rPr lang="en-US" b="0" i="1" smtClean="0">
                            <a:latin typeface="Cambria Math"/>
                            <a:ea typeface="Cambria Math"/>
                          </a:rPr>
                          <m:t>2</m:t>
                        </m:r>
                      </m:sup>
                    </m:sSup>
                  </m:oMath>
                </a14:m>
                <a:r>
                  <a:rPr lang="en-US" dirty="0" smtClean="0"/>
                  <a:t>.</a:t>
                </a:r>
              </a:p>
              <a:p>
                <a:r>
                  <a:rPr lang="en-US" dirty="0" smtClean="0"/>
                  <a:t>Dividing this inequality by </a:t>
                </a:r>
                <a14:m>
                  <m:oMath xmlns:m="http://schemas.openxmlformats.org/officeDocument/2006/math">
                    <m:r>
                      <a:rPr lang="en-US" b="0" i="1" smtClean="0">
                        <a:latin typeface="Cambria Math"/>
                      </a:rPr>
                      <m:t>𝑛</m:t>
                    </m:r>
                  </m:oMath>
                </a14:m>
                <a:r>
                  <a:rPr lang="en-US" dirty="0" smtClean="0"/>
                  <a:t> gives </a:t>
                </a:r>
                <a14:m>
                  <m:oMath xmlns:m="http://schemas.openxmlformats.org/officeDocument/2006/math">
                    <m:r>
                      <a:rPr lang="en-US" b="0" i="1" smtClean="0">
                        <a:latin typeface="Cambria Math"/>
                      </a:rPr>
                      <m:t>𝑛</m:t>
                    </m:r>
                    <m:r>
                      <a:rPr lang="en-US" b="0" i="1" smtClean="0">
                        <a:latin typeface="Cambria Math"/>
                        <a:ea typeface="Cambria Math"/>
                      </a:rPr>
                      <m:t>≥1.</m:t>
                    </m:r>
                  </m:oMath>
                </a14:m>
                <a:endParaRPr lang="en-US" dirty="0" smtClean="0"/>
              </a:p>
              <a:p>
                <a:r>
                  <a:rPr lang="en-US" dirty="0" smtClean="0"/>
                  <a:t>The proof is now complete.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1333"/>
                </a:stretch>
              </a:blipFill>
            </p:spPr>
            <p:txBody>
              <a:bodyPr/>
              <a:lstStyle/>
              <a:p>
                <a:r>
                  <a:rPr lang="en-US" dirty="0">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23993927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smtClean="0"/>
                  <a:t>Practical Shortcuts for Manipulating </a:t>
                </a:r>
                <a:r>
                  <a:rPr lang="en-US" b="0" i="1" dirty="0" smtClean="0">
                    <a:latin typeface="Cambria Math"/>
                  </a:rPr>
                  <a:t/>
                </a:r>
                <a:br>
                  <a:rPr lang="en-US" b="0" i="1" dirty="0" smtClean="0">
                    <a:latin typeface="Cambria Math"/>
                  </a:rPr>
                </a:br>
                <a14:m>
                  <m:oMath xmlns:m="http://schemas.openxmlformats.org/officeDocument/2006/math">
                    <m:r>
                      <a:rPr lang="en-US" b="0" i="1" smtClean="0">
                        <a:latin typeface="Cambria Math"/>
                      </a:rPr>
                      <m:t>𝑂</m:t>
                    </m:r>
                  </m:oMath>
                </a14:m>
                <a:r>
                  <a:rPr lang="en-US" dirty="0" smtClean="0"/>
                  <a:t>-notation</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16489" b="-29787"/>
                </a:stretch>
              </a:blipFill>
            </p:spPr>
            <p:txBody>
              <a:bodyPr/>
              <a:lstStyle/>
              <a:p>
                <a:r>
                  <a:rPr lang="en-US" dirty="0">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In practice we can deal with </a:t>
                </a:r>
                <a14:m>
                  <m:oMath xmlns:m="http://schemas.openxmlformats.org/officeDocument/2006/math">
                    <m:r>
                      <a:rPr lang="en-US" b="0" i="1" smtClean="0">
                        <a:latin typeface="Cambria Math"/>
                      </a:rPr>
                      <m:t>𝑂</m:t>
                    </m:r>
                  </m:oMath>
                </a14:m>
                <a:r>
                  <a:rPr lang="en-US" dirty="0" smtClean="0"/>
                  <a:t>-notation in an easier way by separating the expression for </a:t>
                </a:r>
                <a14:m>
                  <m:oMath xmlns:m="http://schemas.openxmlformats.org/officeDocument/2006/math">
                    <m:r>
                      <a:rPr lang="en-US" b="0" i="1" smtClean="0">
                        <a:latin typeface="Cambria Math"/>
                      </a:rPr>
                      <m:t>𝑓</m:t>
                    </m:r>
                    <m:r>
                      <a:rPr lang="en-US" b="0" i="1" smtClean="0">
                        <a:latin typeface="Cambria Math"/>
                      </a:rPr>
                      <m:t>(</m:t>
                    </m:r>
                    <m:r>
                      <a:rPr lang="en-US" b="0" i="1" smtClean="0">
                        <a:latin typeface="Cambria Math"/>
                      </a:rPr>
                      <m:t>𝑛</m:t>
                    </m:r>
                    <m:r>
                      <a:rPr lang="en-US" b="0" i="1" smtClean="0">
                        <a:latin typeface="Cambria Math"/>
                      </a:rPr>
                      <m:t>) </m:t>
                    </m:r>
                  </m:oMath>
                </a14:m>
                <a:r>
                  <a:rPr lang="en-US" dirty="0" smtClean="0"/>
                  <a:t>into a </a:t>
                </a:r>
                <a:r>
                  <a:rPr lang="en-US" b="1" dirty="0" smtClean="0"/>
                  <a:t>dominant</a:t>
                </a:r>
                <a:r>
                  <a:rPr lang="en-US" dirty="0" smtClean="0"/>
                  <a:t> term and </a:t>
                </a:r>
                <a:r>
                  <a:rPr lang="en-US" b="1" dirty="0" smtClean="0"/>
                  <a:t>lesser</a:t>
                </a:r>
                <a:r>
                  <a:rPr lang="en-US" dirty="0" smtClean="0"/>
                  <a:t> terms and throwing away the lesser terms.</a:t>
                </a:r>
              </a:p>
              <a:p>
                <a:r>
                  <a:rPr lang="en-US" dirty="0" smtClean="0"/>
                  <a:t>In other words: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𝑛</m:t>
                            </m:r>
                          </m:e>
                        </m:d>
                      </m:e>
                    </m:d>
                    <m:r>
                      <a:rPr lang="en-US" b="0" i="1" smtClean="0">
                        <a:latin typeface="Cambria Math"/>
                      </a:rPr>
                      <m:t>=</m:t>
                    </m:r>
                    <m:r>
                      <a:rPr lang="en-US" b="0" i="1" smtClean="0">
                        <a:latin typeface="Cambria Math"/>
                      </a:rPr>
                      <m:t>𝑂</m:t>
                    </m:r>
                    <m:d>
                      <m:dPr>
                        <m:ctrlPr>
                          <a:rPr lang="en-US" b="0" i="1" smtClean="0">
                            <a:latin typeface="Cambria Math" panose="02040503050406030204" pitchFamily="18" charset="0"/>
                          </a:rPr>
                        </m:ctrlPr>
                      </m:dPr>
                      <m:e>
                        <m:r>
                          <a:rPr lang="en-US" b="0" i="1" smtClean="0">
                            <a:latin typeface="Cambria Math"/>
                          </a:rPr>
                          <m:t>𝑑𝑜𝑚𝑖𝑛𝑎𝑛𝑡</m:t>
                        </m:r>
                        <m:r>
                          <a:rPr lang="en-US" b="0" i="1" smtClean="0">
                            <a:latin typeface="Cambria Math"/>
                          </a:rPr>
                          <m:t> </m:t>
                        </m:r>
                        <m:r>
                          <a:rPr lang="en-US" b="0" i="1" smtClean="0">
                            <a:latin typeface="Cambria Math"/>
                          </a:rPr>
                          <m:t>𝑡𝑒𝑟𝑚</m:t>
                        </m:r>
                        <m:r>
                          <a:rPr lang="en-US" b="0" i="1" smtClean="0">
                            <a:latin typeface="Cambria Math"/>
                            <a:ea typeface="Cambria Math"/>
                          </a:rPr>
                          <m:t>±</m:t>
                        </m:r>
                        <m:r>
                          <a:rPr lang="en-US" b="0" i="1" smtClean="0">
                            <a:latin typeface="Cambria Math"/>
                            <a:ea typeface="Cambria Math"/>
                          </a:rPr>
                          <m:t>𝑙𝑒𝑠𝑠𝑒𝑟</m:t>
                        </m:r>
                        <m:r>
                          <a:rPr lang="en-US" b="0" i="1" smtClean="0">
                            <a:latin typeface="Cambria Math"/>
                            <a:ea typeface="Cambria Math"/>
                          </a:rPr>
                          <m:t> </m:t>
                        </m:r>
                        <m:r>
                          <a:rPr lang="en-US" b="0" i="1" smtClean="0">
                            <a:latin typeface="Cambria Math"/>
                            <a:ea typeface="Cambria Math"/>
                          </a:rPr>
                          <m:t>𝑡𝑒𝑟𝑚𝑠</m:t>
                        </m:r>
                      </m:e>
                    </m:d>
                    <m:r>
                      <a:rPr lang="en-US" b="0" i="1" smtClean="0">
                        <a:latin typeface="Cambria Math"/>
                        <a:ea typeface="Cambria Math"/>
                      </a:rPr>
                      <m:t>=</m:t>
                    </m:r>
                    <m:r>
                      <a:rPr lang="en-US" b="0" i="1" smtClean="0">
                        <a:latin typeface="Cambria Math"/>
                        <a:ea typeface="Cambria Math"/>
                      </a:rPr>
                      <m:t>𝑂</m:t>
                    </m:r>
                    <m:r>
                      <a:rPr lang="en-US" b="0" i="1" smtClean="0">
                        <a:latin typeface="Cambria Math"/>
                        <a:ea typeface="Cambria Math"/>
                      </a:rPr>
                      <m:t>(</m:t>
                    </m:r>
                    <m:r>
                      <a:rPr lang="en-US" b="0" i="1" smtClean="0">
                        <a:latin typeface="Cambria Math"/>
                        <a:ea typeface="Cambria Math"/>
                      </a:rPr>
                      <m:t>𝑑𝑜𝑚𝑖𝑛𝑎𝑛𝑡</m:t>
                    </m:r>
                    <m:r>
                      <a:rPr lang="en-US" b="0" i="1" smtClean="0">
                        <a:latin typeface="Cambria Math"/>
                        <a:ea typeface="Cambria Math"/>
                      </a:rPr>
                      <m:t> </m:t>
                    </m:r>
                    <m:r>
                      <a:rPr lang="en-US" b="0" i="1" smtClean="0">
                        <a:latin typeface="Cambria Math"/>
                        <a:ea typeface="Cambria Math"/>
                      </a:rPr>
                      <m:t>𝑡𝑒𝑟𝑚</m:t>
                    </m:r>
                    <m:r>
                      <a:rPr lang="en-US" b="0" i="1" smtClean="0">
                        <a:latin typeface="Cambria Math"/>
                        <a:ea typeface="Cambria Math"/>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617"/>
                </a:stretch>
              </a:blipFill>
            </p:spPr>
            <p:txBody>
              <a:bodyPr/>
              <a:lstStyle/>
              <a:p>
                <a:r>
                  <a:rPr lang="en-US" dirty="0">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299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a:bodyPr>
          <a:lstStyle/>
          <a:p>
            <a:r>
              <a:rPr lang="en-US" sz="1400" b="1" dirty="0" smtClean="0">
                <a:latin typeface="Aharoni" pitchFamily="2" charset="-79"/>
                <a:cs typeface="Aharoni" pitchFamily="2" charset="-79"/>
              </a:rPr>
              <a:t>Complexity:  Algorithm and Flow Chart, Complexity of Algorithms,  Rate of Growth, Big O Notation</a:t>
            </a:r>
            <a:endParaRPr lang="en-US" sz="1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335895781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smtClean="0"/>
                  <a:t>Scale of Strength for </a:t>
                </a:r>
                <a14:m>
                  <m:oMath xmlns:m="http://schemas.openxmlformats.org/officeDocument/2006/math">
                    <m:r>
                      <a:rPr lang="en-US" b="0" i="1" smtClean="0">
                        <a:latin typeface="Cambria Math"/>
                      </a:rPr>
                      <m:t>𝑂</m:t>
                    </m:r>
                  </m:oMath>
                </a14:m>
                <a:r>
                  <a:rPr lang="en-US" dirty="0" smtClean="0"/>
                  <a:t>-notation</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b="-8511"/>
                </a:stretch>
              </a:blipFill>
            </p:spPr>
            <p:txBody>
              <a:bodyPr/>
              <a:lstStyle/>
              <a:p>
                <a:r>
                  <a:rPr lang="en-US" dirty="0">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We can rank the usual complexity functions on the following </a:t>
                </a:r>
                <a:r>
                  <a:rPr lang="en-US" b="1" dirty="0" smtClean="0"/>
                  <a:t>scale of strength </a:t>
                </a:r>
                <a:r>
                  <a:rPr lang="en-US" dirty="0" smtClean="0"/>
                  <a:t>so it is easy to determine the dominant term and the lesser terms: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𝑂</m:t>
                      </m:r>
                      <m:r>
                        <a:rPr lang="en-US" b="0" i="1" smtClean="0">
                          <a:latin typeface="Cambria Math"/>
                        </a:rPr>
                        <m:t>(1)&lt;</m:t>
                      </m:r>
                      <m:r>
                        <a:rPr lang="en-US" b="0" i="1" smtClean="0">
                          <a:latin typeface="Cambria Math"/>
                          <a:ea typeface="Cambria Math"/>
                        </a:rPr>
                        <m:t>𝑂</m:t>
                      </m:r>
                      <m:r>
                        <a:rPr lang="en-US" b="0" i="1" smtClean="0">
                          <a:latin typeface="Cambria Math"/>
                          <a:ea typeface="Cambria Math"/>
                        </a:rPr>
                        <m:t>(</m:t>
                      </m:r>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log</m:t>
                          </m:r>
                        </m:fName>
                        <m:e>
                          <m:r>
                            <a:rPr lang="en-US" b="0" i="1" smtClean="0">
                              <a:latin typeface="Cambria Math"/>
                              <a:ea typeface="Cambria Math"/>
                            </a:rPr>
                            <m:t>𝑛</m:t>
                          </m:r>
                        </m:e>
                      </m:func>
                      <m:r>
                        <a:rPr lang="en-US" b="0" i="1" smtClean="0">
                          <a:latin typeface="Cambria Math"/>
                          <a:ea typeface="Cambria Math"/>
                        </a:rPr>
                        <m:t>)&lt;</m:t>
                      </m:r>
                      <m:r>
                        <a:rPr lang="en-US" b="0" i="1" smtClean="0">
                          <a:latin typeface="Cambria Math"/>
                          <a:ea typeface="Cambria Math"/>
                        </a:rPr>
                        <m:t>𝑂</m:t>
                      </m:r>
                      <m:r>
                        <a:rPr lang="en-US" b="0" i="1" smtClean="0">
                          <a:latin typeface="Cambria Math"/>
                          <a:ea typeface="Cambria Math"/>
                        </a:rPr>
                        <m:t>(</m:t>
                      </m:r>
                      <m:r>
                        <a:rPr lang="en-US" b="0" i="1" smtClean="0">
                          <a:latin typeface="Cambria Math"/>
                          <a:ea typeface="Cambria Math"/>
                        </a:rPr>
                        <m:t>𝑛</m:t>
                      </m:r>
                      <m:r>
                        <a:rPr lang="en-US" b="0" i="1" smtClean="0">
                          <a:latin typeface="Cambria Math"/>
                          <a:ea typeface="Cambria Math"/>
                        </a:rPr>
                        <m:t>)&lt;</m:t>
                      </m:r>
                      <m:r>
                        <a:rPr lang="en-US" b="0" i="1" smtClean="0">
                          <a:latin typeface="Cambria Math"/>
                          <a:ea typeface="Cambria Math"/>
                        </a:rPr>
                        <m:t>𝑂</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𝑛</m:t>
                          </m:r>
                        </m:e>
                        <m:sup>
                          <m:r>
                            <a:rPr lang="en-US" b="0" i="1" smtClean="0">
                              <a:latin typeface="Cambria Math"/>
                              <a:ea typeface="Cambria Math"/>
                            </a:rPr>
                            <m:t>2</m:t>
                          </m:r>
                        </m:sup>
                      </m:sSup>
                      <m:r>
                        <a:rPr lang="en-US" b="0" i="1" smtClean="0">
                          <a:latin typeface="Cambria Math"/>
                          <a:ea typeface="Cambria Math"/>
                        </a:rPr>
                        <m:t>)&lt;</m:t>
                      </m:r>
                      <m:r>
                        <a:rPr lang="en-US" b="0" i="1" smtClean="0">
                          <a:latin typeface="Cambria Math"/>
                          <a:ea typeface="Cambria Math"/>
                        </a:rPr>
                        <m:t>𝑂</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𝑛</m:t>
                          </m:r>
                        </m:e>
                        <m:sup>
                          <m:r>
                            <a:rPr lang="en-US" b="0" i="1" smtClean="0">
                              <a:latin typeface="Cambria Math"/>
                              <a:ea typeface="Cambria Math"/>
                            </a:rPr>
                            <m:t>3</m:t>
                          </m:r>
                        </m:sup>
                      </m:sSup>
                      <m:r>
                        <a:rPr lang="en-US" b="0" i="1" smtClean="0">
                          <a:latin typeface="Cambria Math"/>
                          <a:ea typeface="Cambria Math"/>
                        </a:rPr>
                        <m:t>)&lt;</m:t>
                      </m:r>
                      <m:r>
                        <a:rPr lang="en-US" b="0" i="1" smtClean="0">
                          <a:latin typeface="Cambria Math"/>
                          <a:ea typeface="Cambria Math"/>
                        </a:rPr>
                        <m:t>𝑂</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2</m:t>
                          </m:r>
                        </m:e>
                        <m:sup>
                          <m:r>
                            <a:rPr lang="en-US" b="0" i="1" smtClean="0">
                              <a:latin typeface="Cambria Math"/>
                              <a:ea typeface="Cambria Math"/>
                            </a:rPr>
                            <m:t>𝑛</m:t>
                          </m:r>
                        </m:sup>
                      </m:sSup>
                      <m:r>
                        <a:rPr lang="en-US" b="0" i="1" smtClean="0">
                          <a:latin typeface="Cambria Math"/>
                          <a:ea typeface="Cambria Math"/>
                        </a:rPr>
                        <m:t>)&lt;</m:t>
                      </m:r>
                      <m:r>
                        <a:rPr lang="en-US" b="0" i="1" smtClean="0">
                          <a:latin typeface="Cambria Math"/>
                          <a:ea typeface="Cambria Math"/>
                        </a:rPr>
                        <m:t>𝑂</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10</m:t>
                          </m:r>
                        </m:e>
                        <m:sup>
                          <m:r>
                            <a:rPr lang="en-US" b="0" i="1" smtClean="0">
                              <a:latin typeface="Cambria Math"/>
                              <a:ea typeface="Cambria Math"/>
                            </a:rPr>
                            <m:t>𝑛</m:t>
                          </m:r>
                        </m:sup>
                      </m:sSup>
                      <m:r>
                        <a:rPr lang="en-US" b="0" i="1" smtClean="0">
                          <a:latin typeface="Cambria Math"/>
                          <a:ea typeface="Cambria Math"/>
                        </a:rPr>
                        <m:t>)</m:t>
                      </m:r>
                    </m:oMath>
                  </m:oMathPara>
                </a14:m>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r="-2889"/>
                </a:stretch>
              </a:blipFill>
            </p:spPr>
            <p:txBody>
              <a:bodyPr/>
              <a:lstStyle/>
              <a:p>
                <a:r>
                  <a:rPr lang="en-US" dirty="0">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15141"/>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167191761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r>
                          <a:rPr lang="en-US" b="0" i="1" smtClean="0">
                            <a:latin typeface="Cambria Math"/>
                          </a:rPr>
                          <m:t>6</m:t>
                        </m:r>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3</m:t>
                            </m:r>
                          </m:sup>
                        </m:sSup>
                        <m:r>
                          <a:rPr lang="en-US" b="0" i="0" smtClean="0">
                            <a:latin typeface="Cambria Math"/>
                          </a:rPr>
                          <m:t>−15</m:t>
                        </m:r>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2</m:t>
                            </m:r>
                          </m:sup>
                        </m:sSup>
                        <m:r>
                          <a:rPr lang="en-US" b="0" i="1" smtClean="0">
                            <a:latin typeface="Cambria Math"/>
                          </a:rPr>
                          <m:t>+3</m:t>
                        </m:r>
                        <m:r>
                          <a:rPr lang="en-US" b="0" i="1" smtClean="0">
                            <a:latin typeface="Cambria Math"/>
                          </a:rPr>
                          <m:t>𝑛</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e>
                    </m:d>
                    <m:r>
                      <a:rPr lang="en-US" b="0" i="0" smtClean="0">
                        <a:latin typeface="Cambria Math"/>
                      </a:rPr>
                      <m:t>=</m:t>
                    </m:r>
                    <m:r>
                      <m:rPr>
                        <m:sty m:val="p"/>
                      </m:rPr>
                      <a:rPr lang="en-US" b="0" i="0" smtClean="0">
                        <a:latin typeface="Cambria Math"/>
                      </a:rPr>
                      <m:t>O</m:t>
                    </m:r>
                    <m:d>
                      <m:dPr>
                        <m:ctrlPr>
                          <a:rPr lang="en-US" b="0" i="1" smtClean="0">
                            <a:latin typeface="Cambria Math" panose="02040503050406030204" pitchFamily="18" charset="0"/>
                          </a:rPr>
                        </m:ctrlPr>
                      </m:dPr>
                      <m:e>
                        <m:r>
                          <a:rPr lang="en-US" b="0" i="0" smtClean="0">
                            <a:latin typeface="Cambria Math"/>
                          </a:rPr>
                          <m:t>6</m:t>
                        </m:r>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3</m:t>
                            </m:r>
                          </m:sup>
                        </m:sSup>
                      </m:e>
                    </m:d>
                    <m:r>
                      <a:rPr lang="en-US" b="0" i="1" smtClean="0">
                        <a:latin typeface="Cambria Math"/>
                      </a:rPr>
                      <m:t>=</m:t>
                    </m:r>
                    <m:r>
                      <a:rPr lang="en-US" b="0" i="1" smtClean="0">
                        <a:latin typeface="Cambria Math"/>
                      </a:rPr>
                      <m:t>𝑂</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3</m:t>
                        </m:r>
                      </m:sup>
                    </m:sSup>
                    <m:r>
                      <a:rPr lang="en-US" b="0" i="1" smtClean="0">
                        <a:latin typeface="Cambria Math"/>
                      </a:rPr>
                      <m:t>)</m:t>
                    </m:r>
                  </m:oMath>
                </a14:m>
                <a:endParaRPr lang="en-US" dirty="0" smtClean="0"/>
              </a:p>
              <a:p>
                <a:r>
                  <a:rPr lang="en-US" dirty="0" smtClean="0"/>
                  <a:t>Let us see why we are allowed to do the above. Notice that we have </a:t>
                </a:r>
                <a14:m>
                  <m:oMath xmlns:m="http://schemas.openxmlformats.org/officeDocument/2006/math">
                    <m:r>
                      <a:rPr lang="en-US" b="0" i="1" smtClean="0">
                        <a:latin typeface="Cambria Math"/>
                      </a:rPr>
                      <m:t>6</m:t>
                    </m:r>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3</m:t>
                        </m:r>
                      </m:sup>
                    </m:sSup>
                    <m:r>
                      <a:rPr lang="en-US" b="0" i="0" smtClean="0">
                        <a:latin typeface="Cambria Math"/>
                      </a:rPr>
                      <m:t>−15</m:t>
                    </m:r>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2</m:t>
                        </m:r>
                      </m:sup>
                    </m:sSup>
                    <m:r>
                      <a:rPr lang="en-US" b="0" i="1" smtClean="0">
                        <a:latin typeface="Cambria Math"/>
                      </a:rPr>
                      <m:t>+3</m:t>
                    </m:r>
                    <m:r>
                      <a:rPr lang="en-US" b="0" i="1" smtClean="0">
                        <a:latin typeface="Cambria Math"/>
                      </a:rPr>
                      <m:t>𝑛</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r>
                          <a:rPr lang="en-US" b="0" i="1" smtClean="0">
                            <a:latin typeface="Cambria Math"/>
                            <a:ea typeface="Cambria Math"/>
                          </a:rPr>
                          <m:t>&lt;6</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𝑛</m:t>
                            </m:r>
                          </m:e>
                          <m:sup>
                            <m:r>
                              <a:rPr lang="en-US" b="0" i="1" smtClean="0">
                                <a:latin typeface="Cambria Math"/>
                                <a:ea typeface="Cambria Math"/>
                              </a:rPr>
                              <m:t>3</m:t>
                            </m:r>
                          </m:sup>
                        </m:sSup>
                        <m:r>
                          <a:rPr lang="en-US" b="0" i="1" smtClean="0">
                            <a:latin typeface="Cambria Math"/>
                            <a:ea typeface="Cambria Math"/>
                          </a:rPr>
                          <m:t>+3</m:t>
                        </m:r>
                        <m:r>
                          <a:rPr lang="en-US" b="0" i="1" smtClean="0">
                            <a:latin typeface="Cambria Math"/>
                            <a:ea typeface="Cambria Math"/>
                          </a:rPr>
                          <m:t>𝑛</m:t>
                        </m:r>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log</m:t>
                            </m:r>
                          </m:fName>
                          <m:e>
                            <m:r>
                              <a:rPr lang="en-US" b="0" i="1" smtClean="0">
                                <a:latin typeface="Cambria Math"/>
                                <a:ea typeface="Cambria Math"/>
                              </a:rPr>
                              <m:t>𝑛</m:t>
                            </m:r>
                          </m:e>
                        </m:func>
                        <m:r>
                          <a:rPr lang="en-US" b="0" i="1" smtClean="0">
                            <a:latin typeface="Cambria Math"/>
                            <a:ea typeface="Cambria Math"/>
                          </a:rPr>
                          <m:t>&lt;6</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𝑛</m:t>
                            </m:r>
                          </m:e>
                          <m:sup>
                            <m:r>
                              <a:rPr lang="en-US" b="0" i="1" smtClean="0">
                                <a:latin typeface="Cambria Math"/>
                                <a:ea typeface="Cambria Math"/>
                              </a:rPr>
                              <m:t>3</m:t>
                            </m:r>
                          </m:sup>
                        </m:sSup>
                        <m:r>
                          <a:rPr lang="en-US" b="0" i="1" smtClean="0">
                            <a:latin typeface="Cambria Math"/>
                            <a:ea typeface="Cambria Math"/>
                          </a:rPr>
                          <m:t>+3</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𝑛</m:t>
                            </m:r>
                          </m:e>
                          <m:sup>
                            <m:r>
                              <a:rPr lang="en-US" b="0" i="1" smtClean="0">
                                <a:latin typeface="Cambria Math"/>
                                <a:ea typeface="Cambria Math"/>
                              </a:rPr>
                              <m:t>3</m:t>
                            </m:r>
                          </m:sup>
                        </m:sSup>
                        <m:r>
                          <a:rPr lang="en-US" b="0" i="1" smtClean="0">
                            <a:latin typeface="Cambria Math"/>
                            <a:ea typeface="Cambria Math"/>
                          </a:rPr>
                          <m:t>&lt;9</m:t>
                        </m:r>
                        <m:sSup>
                          <m:sSupPr>
                            <m:ctrlPr>
                              <a:rPr lang="en-US" b="0" i="1" smtClean="0">
                                <a:latin typeface="Cambria Math" panose="02040503050406030204" pitchFamily="18" charset="0"/>
                                <a:ea typeface="Cambria Math"/>
                              </a:rPr>
                            </m:ctrlPr>
                          </m:sSupPr>
                          <m:e>
                            <m:r>
                              <a:rPr lang="en-US" b="0" i="1" smtClean="0">
                                <a:latin typeface="Cambria Math"/>
                                <a:ea typeface="Cambria Math"/>
                              </a:rPr>
                              <m:t> </m:t>
                            </m:r>
                            <m:r>
                              <a:rPr lang="en-US" b="0" i="1" smtClean="0">
                                <a:latin typeface="Cambria Math"/>
                                <a:ea typeface="Cambria Math"/>
                              </a:rPr>
                              <m:t>𝑛</m:t>
                            </m:r>
                          </m:e>
                          <m:sup>
                            <m:r>
                              <a:rPr lang="en-US" b="0" i="1" smtClean="0">
                                <a:latin typeface="Cambria Math"/>
                                <a:ea typeface="Cambria Math"/>
                              </a:rPr>
                              <m:t>3</m:t>
                            </m:r>
                          </m:sup>
                        </m:sSup>
                      </m:e>
                    </m:func>
                  </m:oMath>
                </a14:m>
                <a:endParaRPr lang="en-US" dirty="0"/>
              </a:p>
              <a:p>
                <a:r>
                  <a:rPr lang="en-US" dirty="0" smtClean="0"/>
                  <a:t>This is the inequality that the definition of </a:t>
                </a:r>
                <a14:m>
                  <m:oMath xmlns:m="http://schemas.openxmlformats.org/officeDocument/2006/math">
                    <m:r>
                      <a:rPr lang="en-US" b="0" i="1" smtClean="0">
                        <a:latin typeface="Cambria Math"/>
                      </a:rPr>
                      <m:t>𝑂</m:t>
                    </m:r>
                  </m:oMath>
                </a14:m>
                <a:r>
                  <a:rPr lang="en-US" dirty="0" smtClean="0"/>
                  <a:t>-notation needs for </a:t>
                </a:r>
                <a14:m>
                  <m:oMath xmlns:m="http://schemas.openxmlformats.org/officeDocument/2006/math">
                    <m:r>
                      <a:rPr lang="en-US" b="0" i="1" smtClean="0">
                        <a:latin typeface="Cambria Math"/>
                      </a:rPr>
                      <m:t>𝐾</m:t>
                    </m:r>
                    <m:r>
                      <a:rPr lang="en-US" b="0" i="1" smtClean="0">
                        <a:latin typeface="Cambria Math"/>
                      </a:rPr>
                      <m:t>=9</m:t>
                    </m:r>
                  </m:oMath>
                </a14:m>
                <a:r>
                  <a:rPr lang="en-US" dirty="0" smtClean="0"/>
                  <a:t> and </a:t>
                </a:r>
                <a14:m>
                  <m:oMath xmlns:m="http://schemas.openxmlformats.org/officeDocument/2006/math">
                    <m:r>
                      <a:rPr lang="en-US" b="0" i="1" smtClean="0">
                        <a:latin typeface="Cambria Math"/>
                      </a:rPr>
                      <m:t>𝑛</m:t>
                    </m:r>
                    <m:r>
                      <a:rPr lang="en-US" b="0" i="1" smtClean="0">
                        <a:latin typeface="Cambria Math"/>
                        <a:ea typeface="Cambria Math"/>
                      </a:rPr>
                      <m:t>≥1.</m:t>
                    </m:r>
                  </m:oMath>
                </a14:m>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r="-2074"/>
                </a:stretch>
              </a:blipFill>
            </p:spPr>
            <p:txBody>
              <a:bodyPr/>
              <a:lstStyle/>
              <a:p>
                <a:r>
                  <a:rPr lang="en-US" dirty="0">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221045634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Ignoring Bases of Logarithms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When we use </a:t>
                </a:r>
                <a14:m>
                  <m:oMath xmlns:m="http://schemas.openxmlformats.org/officeDocument/2006/math">
                    <m:r>
                      <a:rPr lang="en-US" b="0" i="1" smtClean="0">
                        <a:latin typeface="Cambria Math"/>
                      </a:rPr>
                      <m:t>𝑂</m:t>
                    </m:r>
                  </m:oMath>
                </a14:m>
                <a:r>
                  <a:rPr lang="en-US" dirty="0" smtClean="0"/>
                  <a:t>-notation, we can </a:t>
                </a:r>
                <a:r>
                  <a:rPr lang="en-US" b="1" dirty="0" smtClean="0"/>
                  <a:t>ignore the bases of logarithms</a:t>
                </a:r>
                <a:r>
                  <a:rPr lang="en-US" dirty="0" smtClean="0"/>
                  <a:t> and assume that all logarithms are in base 2.</a:t>
                </a:r>
              </a:p>
              <a:p>
                <a:r>
                  <a:rPr lang="en-US" dirty="0" smtClean="0"/>
                  <a:t>Changing the bases of logarithms involves </a:t>
                </a:r>
                <a:r>
                  <a:rPr lang="en-US" b="1" dirty="0" smtClean="0"/>
                  <a:t>multiplying by constants</a:t>
                </a:r>
                <a:r>
                  <a:rPr lang="en-US" dirty="0" smtClean="0"/>
                  <a:t>, and constants of proportionality are ignored by </a:t>
                </a:r>
                <a14:m>
                  <m:oMath xmlns:m="http://schemas.openxmlformats.org/officeDocument/2006/math">
                    <m:r>
                      <a:rPr lang="en-US" b="0" i="1" smtClean="0">
                        <a:latin typeface="Cambria Math"/>
                      </a:rPr>
                      <m:t>𝑂</m:t>
                    </m:r>
                  </m:oMath>
                </a14:m>
                <a:r>
                  <a:rPr lang="en-US" dirty="0" smtClean="0"/>
                  <a:t>-notation.</a:t>
                </a:r>
              </a:p>
              <a:p>
                <a:r>
                  <a:rPr lang="en-US" dirty="0" smtClean="0"/>
                  <a:t>For example, </a:t>
                </a:r>
                <a14:m>
                  <m:oMath xmlns:m="http://schemas.openxmlformats.org/officeDocument/2006/math">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i="0" smtClean="0">
                                <a:latin typeface="Cambria Math"/>
                              </a:rPr>
                              <m:t>log</m:t>
                            </m:r>
                          </m:e>
                          <m:sub>
                            <m:r>
                              <a:rPr lang="en-US" b="0" i="1" smtClean="0">
                                <a:latin typeface="Cambria Math"/>
                              </a:rPr>
                              <m:t>10</m:t>
                            </m:r>
                          </m:sub>
                        </m:sSub>
                      </m:fName>
                      <m:e>
                        <m:r>
                          <a:rPr lang="en-US" b="0" i="1" smtClean="0">
                            <a:latin typeface="Cambria Math"/>
                          </a:rPr>
                          <m:t>𝑛</m:t>
                        </m:r>
                        <m:r>
                          <a:rPr lang="en-US" b="0" i="1" smtClean="0">
                            <a:latin typeface="Cambria Math"/>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a:rPr>
                                      <m:t>log</m:t>
                                    </m:r>
                                  </m:e>
                                  <m:sub>
                                    <m:r>
                                      <a:rPr lang="en-US" b="0" i="1" smtClean="0">
                                        <a:latin typeface="Cambria Math"/>
                                      </a:rPr>
                                      <m:t>2</m:t>
                                    </m:r>
                                  </m:sub>
                                </m:sSub>
                              </m:fName>
                              <m:e>
                                <m:r>
                                  <a:rPr lang="en-US" b="0" i="1" smtClean="0">
                                    <a:latin typeface="Cambria Math"/>
                                  </a:rPr>
                                  <m:t>𝑛</m:t>
                                </m:r>
                              </m:e>
                            </m:func>
                          </m:num>
                          <m:den>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a:rPr>
                                      <m:t>log</m:t>
                                    </m:r>
                                  </m:e>
                                  <m:sub>
                                    <m:r>
                                      <a:rPr lang="en-US" b="0" i="1" smtClean="0">
                                        <a:latin typeface="Cambria Math"/>
                                      </a:rPr>
                                      <m:t>2</m:t>
                                    </m:r>
                                  </m:sub>
                                </m:sSub>
                              </m:fName>
                              <m:e>
                                <m:r>
                                  <a:rPr lang="en-US" b="0" i="1" smtClean="0">
                                    <a:latin typeface="Cambria Math"/>
                                  </a:rPr>
                                  <m:t>10</m:t>
                                </m:r>
                              </m:e>
                            </m:func>
                          </m:den>
                        </m:f>
                      </m:e>
                    </m:func>
                  </m:oMath>
                </a14:m>
                <a:r>
                  <a:rPr lang="en-US" dirty="0" smtClean="0"/>
                  <a:t>. Notice now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1</m:t>
                        </m:r>
                      </m:num>
                      <m:den>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i="0" smtClean="0">
                                    <a:latin typeface="Cambria Math"/>
                                  </a:rPr>
                                  <m:t>log</m:t>
                                </m:r>
                              </m:e>
                              <m:sub>
                                <m:r>
                                  <a:rPr lang="en-US" b="0" i="1" smtClean="0">
                                    <a:latin typeface="Cambria Math"/>
                                  </a:rPr>
                                  <m:t>2</m:t>
                                </m:r>
                              </m:sub>
                            </m:sSub>
                          </m:fName>
                          <m:e>
                            <m:r>
                              <a:rPr lang="en-US" b="0" i="1" smtClean="0">
                                <a:latin typeface="Cambria Math"/>
                              </a:rPr>
                              <m:t>10</m:t>
                            </m:r>
                          </m:e>
                        </m:func>
                      </m:den>
                    </m:f>
                  </m:oMath>
                </a14:m>
                <a:r>
                  <a:rPr lang="en-US" dirty="0" smtClean="0"/>
                  <a:t> is a constant.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2695"/>
                </a:stretch>
              </a:blipFill>
            </p:spPr>
            <p:txBody>
              <a:bodyPr/>
              <a:lstStyle/>
              <a:p>
                <a:r>
                  <a:rPr lang="en-US" dirty="0">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7250840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𝑂</m:t>
                      </m:r>
                      <m:r>
                        <a:rPr lang="en-US" b="0" i="1" smtClean="0">
                          <a:latin typeface="Cambria Math"/>
                        </a:rPr>
                        <m:t>(1)</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dirty="0">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It is easy to see why the </a:t>
                </a:r>
                <a14:m>
                  <m:oMath xmlns:m="http://schemas.openxmlformats.org/officeDocument/2006/math">
                    <m:r>
                      <a:rPr lang="en-US" b="0" i="1" smtClean="0">
                        <a:latin typeface="Cambria Math"/>
                      </a:rPr>
                      <m:t>𝑂</m:t>
                    </m:r>
                    <m:r>
                      <a:rPr lang="en-US" b="0" i="1" smtClean="0">
                        <a:latin typeface="Cambria Math"/>
                      </a:rPr>
                      <m:t>(1)</m:t>
                    </m:r>
                  </m:oMath>
                </a14:m>
                <a:r>
                  <a:rPr lang="en-US" dirty="0" smtClean="0"/>
                  <a:t> notation is the right one for constant time complexity.</a:t>
                </a:r>
              </a:p>
              <a:p>
                <a:r>
                  <a:rPr lang="en-US" dirty="0" smtClean="0"/>
                  <a:t>Suppose that we can prove that an algorithm A runs in a number of steps </a:t>
                </a:r>
                <a14:m>
                  <m:oMath xmlns:m="http://schemas.openxmlformats.org/officeDocument/2006/math">
                    <m:r>
                      <a:rPr lang="en-US" b="0" i="1" smtClean="0">
                        <a:latin typeface="Cambria Math"/>
                      </a:rPr>
                      <m:t>𝑓</m:t>
                    </m:r>
                    <m:r>
                      <a:rPr lang="en-US" b="0" i="1" smtClean="0">
                        <a:latin typeface="Cambria Math"/>
                      </a:rPr>
                      <m:t>(</m:t>
                    </m:r>
                    <m:r>
                      <a:rPr lang="en-US" b="0" i="1" smtClean="0">
                        <a:latin typeface="Cambria Math"/>
                      </a:rPr>
                      <m:t>𝑛</m:t>
                    </m:r>
                    <m:r>
                      <a:rPr lang="en-US" b="0" i="1" smtClean="0">
                        <a:latin typeface="Cambria Math"/>
                      </a:rPr>
                      <m:t>)</m:t>
                    </m:r>
                  </m:oMath>
                </a14:m>
                <a:r>
                  <a:rPr lang="en-US" dirty="0" smtClean="0"/>
                  <a:t> that are always less than </a:t>
                </a:r>
                <a14:m>
                  <m:oMath xmlns:m="http://schemas.openxmlformats.org/officeDocument/2006/math">
                    <m:r>
                      <a:rPr lang="en-US" b="0" i="1" smtClean="0">
                        <a:latin typeface="Cambria Math"/>
                      </a:rPr>
                      <m:t>𝐾</m:t>
                    </m:r>
                  </m:oMath>
                </a14:m>
                <a:r>
                  <a:rPr lang="en-US" dirty="0" smtClean="0"/>
                  <a:t> steps for all </a:t>
                </a:r>
                <a14:m>
                  <m:oMath xmlns:m="http://schemas.openxmlformats.org/officeDocument/2006/math">
                    <m:r>
                      <a:rPr lang="en-US" b="0" i="1" smtClean="0">
                        <a:latin typeface="Cambria Math"/>
                      </a:rPr>
                      <m:t>𝑛</m:t>
                    </m:r>
                  </m:oMath>
                </a14:m>
                <a:r>
                  <a:rPr lang="en-US" dirty="0" smtClean="0"/>
                  <a:t>. Then </a:t>
                </a:r>
                <a14:m>
                  <m:oMath xmlns:m="http://schemas.openxmlformats.org/officeDocument/2006/math">
                    <m:r>
                      <a:rPr lang="en-US" b="0" i="1" smtClean="0">
                        <a:latin typeface="Cambria Math"/>
                      </a:rPr>
                      <m:t>𝑓</m:t>
                    </m:r>
                    <m:r>
                      <a:rPr lang="en-US" b="0" i="1" smtClean="0">
                        <a:latin typeface="Cambria Math"/>
                      </a:rPr>
                      <m:t>(</m:t>
                    </m:r>
                    <m:r>
                      <a:rPr lang="en-US" b="0" i="1" smtClean="0">
                        <a:latin typeface="Cambria Math"/>
                      </a:rPr>
                      <m:t>𝑛</m:t>
                    </m:r>
                    <m:r>
                      <a:rPr lang="en-US" b="0" i="1" smtClean="0">
                        <a:latin typeface="Cambria Math"/>
                      </a:rPr>
                      <m:t>)≤</m:t>
                    </m:r>
                    <m:r>
                      <a:rPr lang="en-US" b="0" i="1" smtClean="0">
                        <a:latin typeface="Cambria Math"/>
                        <a:ea typeface="Cambria Math"/>
                      </a:rPr>
                      <m:t>𝐾</m:t>
                    </m:r>
                    <m:r>
                      <a:rPr lang="en-US" b="0" i="1" smtClean="0">
                        <a:latin typeface="Cambria Math"/>
                        <a:ea typeface="Cambria Math"/>
                      </a:rPr>
                      <m:t>×1 </m:t>
                    </m:r>
                  </m:oMath>
                </a14:m>
                <a:r>
                  <a:rPr lang="en-US" dirty="0" smtClean="0"/>
                  <a:t>for all </a:t>
                </a:r>
                <a:r>
                  <a:rPr lang="en-US" dirty="0" err="1" smtClean="0"/>
                  <a:t>all</a:t>
                </a:r>
                <a14:m>
                  <m:oMath xmlns:m="http://schemas.openxmlformats.org/officeDocument/2006/math">
                    <m:r>
                      <a:rPr lang="en-US" b="0" i="1" smtClean="0">
                        <a:latin typeface="Cambria Math"/>
                      </a:rPr>
                      <m:t>𝑛</m:t>
                    </m:r>
                    <m:r>
                      <a:rPr lang="en-US" b="0" i="1" smtClean="0">
                        <a:latin typeface="Cambria Math"/>
                        <a:ea typeface="Cambria Math"/>
                      </a:rPr>
                      <m:t>≥1.</m:t>
                    </m:r>
                  </m:oMath>
                </a14:m>
                <a:r>
                  <a:rPr lang="en-US" dirty="0" smtClean="0"/>
                  <a:t> Therefore </a:t>
                </a:r>
                <a14:m>
                  <m:oMath xmlns:m="http://schemas.openxmlformats.org/officeDocument/2006/math">
                    <m:r>
                      <a:rPr lang="en-US" b="0" i="1" smtClean="0">
                        <a:latin typeface="Cambria Math"/>
                      </a:rPr>
                      <m:t>𝑓</m:t>
                    </m:r>
                    <m:r>
                      <a:rPr lang="en-US" b="0" i="1" smtClean="0">
                        <a:latin typeface="Cambria Math"/>
                      </a:rPr>
                      <m:t>(</m:t>
                    </m:r>
                    <m:r>
                      <a:rPr lang="en-US" b="0" i="1" smtClean="0">
                        <a:latin typeface="Cambria Math"/>
                      </a:rPr>
                      <m:t>𝑛</m:t>
                    </m:r>
                    <m:r>
                      <a:rPr lang="en-US" b="0" i="1" smtClean="0">
                        <a:latin typeface="Cambria Math"/>
                      </a:rPr>
                      <m:t>)</m:t>
                    </m:r>
                  </m:oMath>
                </a14:m>
                <a:r>
                  <a:rPr lang="en-US" dirty="0" smtClean="0"/>
                  <a:t> is </a:t>
                </a:r>
                <a14:m>
                  <m:oMath xmlns:m="http://schemas.openxmlformats.org/officeDocument/2006/math">
                    <m:r>
                      <a:rPr lang="en-US" b="0" i="1" smtClean="0">
                        <a:latin typeface="Cambria Math"/>
                      </a:rPr>
                      <m:t>𝑂</m:t>
                    </m:r>
                    <m:r>
                      <a:rPr lang="en-US" b="0" i="1" smtClean="0">
                        <a:latin typeface="Cambria Math"/>
                      </a:rPr>
                      <m:t>(1)</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617"/>
                </a:stretch>
              </a:blipFill>
            </p:spPr>
            <p:txBody>
              <a:bodyPr/>
              <a:lstStyle/>
              <a:p>
                <a:r>
                  <a:rPr lang="en-US" dirty="0">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59851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314147053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smtClean="0"/>
              <a:t>Some Algorithms and Their Complexity</a:t>
            </a:r>
            <a:endParaRPr lang="en-US" dirty="0"/>
          </a:p>
        </p:txBody>
      </p:sp>
      <p:sp>
        <p:nvSpPr>
          <p:cNvPr id="3" name="Content Placeholder 2"/>
          <p:cNvSpPr>
            <a:spLocks noGrp="1"/>
          </p:cNvSpPr>
          <p:nvPr>
            <p:ph idx="1"/>
          </p:nvPr>
        </p:nvSpPr>
        <p:spPr/>
        <p:txBody>
          <a:bodyPr/>
          <a:lstStyle/>
          <a:p>
            <a:r>
              <a:rPr lang="en-US" dirty="0" smtClean="0"/>
              <a:t>Sequential searching</a:t>
            </a:r>
          </a:p>
          <a:p>
            <a:r>
              <a:rPr lang="en-US" dirty="0" smtClean="0"/>
              <a:t>Selection sort</a:t>
            </a:r>
          </a:p>
          <a:p>
            <a:r>
              <a:rPr lang="en-US" dirty="0" smtClean="0"/>
              <a:t>Recursive selection sort</a:t>
            </a:r>
          </a:p>
          <a:p>
            <a:r>
              <a:rPr lang="en-US" dirty="0" smtClean="0"/>
              <a:t>Towers of Hanoi</a:t>
            </a:r>
            <a:endParaRPr lang="en-US" dirty="0"/>
          </a:p>
        </p:txBody>
      </p:sp>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8884528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Analysis of </a:t>
            </a:r>
            <a:r>
              <a:rPr lang="en-US" dirty="0"/>
              <a:t>S</a:t>
            </a:r>
            <a:r>
              <a:rPr lang="en-US" dirty="0" smtClean="0"/>
              <a:t>equential Searching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Suppose we have an array </a:t>
                </a:r>
                <a14:m>
                  <m:oMath xmlns:m="http://schemas.openxmlformats.org/officeDocument/2006/math">
                    <m:r>
                      <a:rPr lang="en-US" b="0" i="1" smtClean="0">
                        <a:latin typeface="Cambria Math"/>
                      </a:rPr>
                      <m:t>𝐴</m:t>
                    </m:r>
                    <m:r>
                      <a:rPr lang="en-US" b="0" i="1" smtClean="0">
                        <a:latin typeface="Cambria Math"/>
                      </a:rPr>
                      <m:t>[0:</m:t>
                    </m:r>
                    <m:r>
                      <a:rPr lang="en-US" b="0" i="1" smtClean="0">
                        <a:latin typeface="Cambria Math"/>
                      </a:rPr>
                      <m:t>𝑛</m:t>
                    </m:r>
                    <m:r>
                      <a:rPr lang="en-US" b="0" i="1" smtClean="0">
                        <a:latin typeface="Cambria Math"/>
                      </a:rPr>
                      <m:t>−1]</m:t>
                    </m:r>
                  </m:oMath>
                </a14:m>
                <a:r>
                  <a:rPr lang="en-US" dirty="0" smtClean="0"/>
                  <a:t> that contains distinct keys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𝐾</m:t>
                        </m:r>
                      </m:e>
                      <m:sub>
                        <m:r>
                          <a:rPr lang="en-US" b="0" i="1" smtClean="0">
                            <a:latin typeface="Cambria Math"/>
                          </a:rPr>
                          <m:t>𝑖</m:t>
                        </m:r>
                      </m:sub>
                    </m:sSub>
                    <m:d>
                      <m:dPr>
                        <m:ctrlPr>
                          <a:rPr lang="en-US" b="0" i="1" dirty="0" smtClean="0">
                            <a:latin typeface="Cambria Math" panose="02040503050406030204" pitchFamily="18" charset="0"/>
                          </a:rPr>
                        </m:ctrlPr>
                      </m:dPr>
                      <m:e>
                        <m:r>
                          <a:rPr lang="en-US" b="0" i="1" dirty="0" smtClean="0">
                            <a:latin typeface="Cambria Math"/>
                          </a:rPr>
                          <m:t>1</m:t>
                        </m:r>
                        <m:r>
                          <a:rPr lang="en-US" b="0" i="1" dirty="0" smtClean="0">
                            <a:latin typeface="Cambria Math"/>
                            <a:ea typeface="Cambria Math"/>
                          </a:rPr>
                          <m:t>≤</m:t>
                        </m:r>
                        <m:r>
                          <a:rPr lang="en-US" b="0" i="1" dirty="0" smtClean="0">
                            <a:latin typeface="Cambria Math"/>
                            <a:ea typeface="Cambria Math"/>
                          </a:rPr>
                          <m:t>𝑖</m:t>
                        </m:r>
                        <m:r>
                          <a:rPr lang="en-US" b="0" i="1" dirty="0" smtClean="0">
                            <a:latin typeface="Cambria Math"/>
                            <a:ea typeface="Cambria Math"/>
                          </a:rPr>
                          <m:t>≤</m:t>
                        </m:r>
                        <m:r>
                          <a:rPr lang="en-US" b="0" i="1" dirty="0" smtClean="0">
                            <a:latin typeface="Cambria Math"/>
                            <a:ea typeface="Cambria Math"/>
                          </a:rPr>
                          <m:t>𝑛</m:t>
                        </m:r>
                      </m:e>
                    </m:d>
                  </m:oMath>
                </a14:m>
                <a:r>
                  <a:rPr lang="en-US" dirty="0" smtClean="0"/>
                  <a:t> and assume that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𝐾</m:t>
                        </m:r>
                      </m:e>
                      <m:sub>
                        <m:r>
                          <a:rPr lang="en-US" b="0" i="1" smtClean="0">
                            <a:latin typeface="Cambria Math"/>
                          </a:rPr>
                          <m:t>𝑖</m:t>
                        </m:r>
                      </m:sub>
                    </m:sSub>
                  </m:oMath>
                </a14:m>
                <a:r>
                  <a:rPr lang="en-US" dirty="0" smtClean="0"/>
                  <a:t> is stored in position </a:t>
                </a:r>
                <a14:m>
                  <m:oMath xmlns:m="http://schemas.openxmlformats.org/officeDocument/2006/math">
                    <m:r>
                      <a:rPr lang="en-US" b="0" i="1" smtClean="0">
                        <a:latin typeface="Cambria Math"/>
                      </a:rPr>
                      <m:t>𝐴</m:t>
                    </m:r>
                    <m:d>
                      <m:dPr>
                        <m:begChr m:val="["/>
                        <m:endChr m:val="]"/>
                        <m:ctrlPr>
                          <a:rPr lang="en-US" b="0" i="1" smtClean="0">
                            <a:latin typeface="Cambria Math" panose="02040503050406030204" pitchFamily="18" charset="0"/>
                          </a:rPr>
                        </m:ctrlPr>
                      </m:dPr>
                      <m:e>
                        <m:r>
                          <a:rPr lang="en-US" b="0" i="1" smtClean="0">
                            <a:latin typeface="Cambria Math"/>
                          </a:rPr>
                          <m:t>𝑖</m:t>
                        </m:r>
                        <m:r>
                          <a:rPr lang="en-US" b="0" i="1" smtClean="0">
                            <a:latin typeface="Cambria Math"/>
                          </a:rPr>
                          <m:t>−1</m:t>
                        </m:r>
                      </m:e>
                    </m:d>
                    <m:r>
                      <a:rPr lang="en-US" b="0" i="1" smtClean="0">
                        <a:latin typeface="Cambria Math"/>
                      </a:rPr>
                      <m:t>.</m:t>
                    </m:r>
                  </m:oMath>
                </a14:m>
                <a:endParaRPr lang="en-US" dirty="0" smtClean="0"/>
              </a:p>
              <a:p>
                <a:endParaRPr lang="en-US" dirty="0" smtClean="0"/>
              </a:p>
              <a:p>
                <a:r>
                  <a:rPr lang="en-US" b="1" dirty="0" smtClean="0"/>
                  <a:t>Problem</a:t>
                </a:r>
                <a:r>
                  <a:rPr lang="en-US" dirty="0" smtClean="0"/>
                  <a:t>: we are given a key </a:t>
                </a:r>
                <a14:m>
                  <m:oMath xmlns:m="http://schemas.openxmlformats.org/officeDocument/2006/math">
                    <m:r>
                      <a:rPr lang="en-US" b="0" i="1" smtClean="0">
                        <a:latin typeface="Cambria Math"/>
                      </a:rPr>
                      <m:t>𝐾</m:t>
                    </m:r>
                  </m:oMath>
                </a14:m>
                <a:r>
                  <a:rPr lang="en-US" dirty="0" smtClean="0"/>
                  <a:t> and we would like to determine its position in </a:t>
                </a:r>
                <a14:m>
                  <m:oMath xmlns:m="http://schemas.openxmlformats.org/officeDocument/2006/math">
                    <m:r>
                      <a:rPr lang="en-US" b="0" i="1" smtClean="0">
                        <a:latin typeface="Cambria Math"/>
                      </a:rPr>
                      <m:t>𝐴</m:t>
                    </m:r>
                    <m:d>
                      <m:dPr>
                        <m:begChr m:val="["/>
                        <m:endChr m:val="]"/>
                        <m:ctrlPr>
                          <a:rPr lang="en-US" b="0" i="1" smtClean="0">
                            <a:latin typeface="Cambria Math" panose="02040503050406030204" pitchFamily="18" charset="0"/>
                          </a:rPr>
                        </m:ctrlPr>
                      </m:dPr>
                      <m:e>
                        <m:r>
                          <a:rPr lang="en-US" b="0" i="1" smtClean="0">
                            <a:latin typeface="Cambria Math"/>
                          </a:rPr>
                          <m:t>0:</m:t>
                        </m:r>
                        <m:r>
                          <a:rPr lang="en-US" b="0" i="1" smtClean="0">
                            <a:latin typeface="Cambria Math"/>
                          </a:rPr>
                          <m:t>𝑛</m:t>
                        </m:r>
                        <m:r>
                          <a:rPr lang="en-US" b="0" i="1" smtClean="0">
                            <a:latin typeface="Cambria Math"/>
                          </a:rPr>
                          <m:t>−1</m:t>
                        </m:r>
                      </m:e>
                    </m:d>
                    <m:r>
                      <a:rPr lang="en-US" b="0" i="0" smtClean="0">
                        <a:latin typeface="Cambria Math"/>
                      </a:rPr>
                      <m:t>. </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617"/>
                </a:stretch>
              </a:blipFill>
            </p:spPr>
            <p:txBody>
              <a:bodyPr/>
              <a:lstStyle/>
              <a:p>
                <a:r>
                  <a:rPr lang="en-US" dirty="0">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345463291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smtClean="0"/>
              <a:t>An Algorithm for Sequential Searching</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000" dirty="0" smtClean="0">
                <a:latin typeface="Courier New" pitchFamily="49" charset="0"/>
                <a:cs typeface="Courier New" pitchFamily="49" charset="0"/>
              </a:rPr>
              <a:t>#define n 100</a:t>
            </a:r>
          </a:p>
          <a:p>
            <a:pPr marL="0" indent="0">
              <a:buNone/>
            </a:pPr>
            <a:r>
              <a:rPr lang="en-US" sz="2000" dirty="0" err="1">
                <a:latin typeface="Courier New" pitchFamily="49" charset="0"/>
                <a:cs typeface="Courier New" pitchFamily="49" charset="0"/>
              </a:rPr>
              <a:t>t</a:t>
            </a:r>
            <a:r>
              <a:rPr lang="en-US" sz="2000" dirty="0" err="1" smtClean="0">
                <a:latin typeface="Courier New" pitchFamily="49" charset="0"/>
                <a:cs typeface="Courier New" pitchFamily="49" charset="0"/>
              </a:rPr>
              <a:t>ypedef</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Key;</a:t>
            </a:r>
          </a:p>
          <a:p>
            <a:pPr marL="0" indent="0">
              <a:buNone/>
            </a:pPr>
            <a:r>
              <a:rPr lang="en-US" sz="2000" dirty="0" err="1">
                <a:latin typeface="Courier New" pitchFamily="49" charset="0"/>
                <a:cs typeface="Courier New" pitchFamily="49" charset="0"/>
              </a:rPr>
              <a:t>t</a:t>
            </a:r>
            <a:r>
              <a:rPr lang="en-US" sz="2000" dirty="0" err="1" smtClean="0">
                <a:latin typeface="Courier New" pitchFamily="49" charset="0"/>
                <a:cs typeface="Courier New" pitchFamily="49" charset="0"/>
              </a:rPr>
              <a:t>ypedef</a:t>
            </a:r>
            <a:r>
              <a:rPr lang="en-US" sz="2000" dirty="0" smtClean="0">
                <a:latin typeface="Courier New" pitchFamily="49" charset="0"/>
                <a:cs typeface="Courier New" pitchFamily="49" charset="0"/>
              </a:rPr>
              <a:t> Key </a:t>
            </a:r>
            <a:r>
              <a:rPr lang="en-US" sz="2000" dirty="0" err="1" smtClean="0">
                <a:latin typeface="Courier New" pitchFamily="49" charset="0"/>
                <a:cs typeface="Courier New" pitchFamily="49" charset="0"/>
              </a:rPr>
              <a:t>SearchArray</a:t>
            </a:r>
            <a:r>
              <a:rPr lang="en-US" sz="2000" dirty="0" smtClean="0">
                <a:latin typeface="Courier New" pitchFamily="49" charset="0"/>
                <a:cs typeface="Courier New" pitchFamily="49" charset="0"/>
              </a:rPr>
              <a:t>[n];</a:t>
            </a:r>
          </a:p>
          <a:p>
            <a:pPr marL="0" indent="0">
              <a:buNone/>
            </a:pPr>
            <a:endParaRPr lang="en-US" sz="2000" dirty="0">
              <a:latin typeface="Courier New" pitchFamily="49" charset="0"/>
              <a:cs typeface="Courier New" pitchFamily="49" charset="0"/>
            </a:endParaRPr>
          </a:p>
          <a:p>
            <a:pPr marL="0" indent="0">
              <a:buNone/>
            </a:pPr>
            <a:r>
              <a:rPr lang="en-US" sz="2000" dirty="0" err="1">
                <a:latin typeface="Courier New" pitchFamily="49" charset="0"/>
                <a:cs typeface="Courier New" pitchFamily="49" charset="0"/>
              </a:rPr>
              <a:t>i</a:t>
            </a:r>
            <a:r>
              <a:rPr lang="en-US" sz="2000" dirty="0" err="1" smtClean="0">
                <a:latin typeface="Courier New" pitchFamily="49" charset="0"/>
                <a:cs typeface="Courier New" pitchFamily="49" charset="0"/>
              </a:rPr>
              <a:t>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SequentialSearch</a:t>
            </a:r>
            <a:r>
              <a:rPr lang="en-US" sz="2000" dirty="0" smtClean="0">
                <a:latin typeface="Courier New" pitchFamily="49" charset="0"/>
                <a:cs typeface="Courier New" pitchFamily="49" charset="0"/>
              </a:rPr>
              <a:t>(Key K, </a:t>
            </a:r>
            <a:r>
              <a:rPr lang="en-US" sz="2000" dirty="0" err="1" smtClean="0">
                <a:latin typeface="Courier New" pitchFamily="49" charset="0"/>
                <a:cs typeface="Courier New" pitchFamily="49" charset="0"/>
              </a:rPr>
              <a:t>SearchArray</a:t>
            </a:r>
            <a:r>
              <a:rPr lang="en-US" sz="2000" dirty="0" smtClean="0">
                <a:latin typeface="Courier New" pitchFamily="49" charset="0"/>
                <a:cs typeface="Courier New" pitchFamily="49" charset="0"/>
              </a:rPr>
              <a:t> A)</a:t>
            </a:r>
          </a:p>
          <a:p>
            <a:pPr marL="0" indent="0">
              <a:buNone/>
            </a:pPr>
            <a:r>
              <a:rPr lang="en-US" sz="2000" dirty="0" smtClean="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for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=0;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&lt;n;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if (K==A[</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return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return(-1);</a:t>
            </a:r>
          </a:p>
          <a:p>
            <a:pPr marL="0" indent="0">
              <a:buNone/>
            </a:pPr>
            <a:r>
              <a:rPr lang="en-US" sz="2000" dirty="0">
                <a:latin typeface="Courier New" pitchFamily="49" charset="0"/>
                <a:cs typeface="Courier New" pitchFamily="49" charset="0"/>
              </a:rPr>
              <a:t>}</a:t>
            </a:r>
          </a:p>
        </p:txBody>
      </p:sp>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136703856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Complexity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amount of work done to locate key </a:t>
                </a:r>
                <a14:m>
                  <m:oMath xmlns:m="http://schemas.openxmlformats.org/officeDocument/2006/math">
                    <m:r>
                      <a:rPr lang="en-US" b="0" i="1" smtClean="0">
                        <a:latin typeface="Cambria Math"/>
                      </a:rPr>
                      <m:t>𝐾</m:t>
                    </m:r>
                  </m:oMath>
                </a14:m>
                <a:r>
                  <a:rPr lang="en-US" b="1" dirty="0" smtClean="0"/>
                  <a:t>depends on its position </a:t>
                </a:r>
                <a:r>
                  <a:rPr lang="en-US" dirty="0" smtClean="0"/>
                  <a:t>in </a:t>
                </a:r>
                <a14:m>
                  <m:oMath xmlns:m="http://schemas.openxmlformats.org/officeDocument/2006/math">
                    <m:r>
                      <a:rPr lang="en-US" b="0" i="1" smtClean="0">
                        <a:latin typeface="Cambria Math"/>
                      </a:rPr>
                      <m:t>𝐴</m:t>
                    </m:r>
                    <m:d>
                      <m:dPr>
                        <m:begChr m:val="["/>
                        <m:endChr m:val="]"/>
                        <m:ctrlPr>
                          <a:rPr lang="en-US" b="0" i="1" smtClean="0">
                            <a:latin typeface="Cambria Math" panose="02040503050406030204" pitchFamily="18" charset="0"/>
                          </a:rPr>
                        </m:ctrlPr>
                      </m:dPr>
                      <m:e>
                        <m:r>
                          <a:rPr lang="en-US" b="0" i="1" smtClean="0">
                            <a:latin typeface="Cambria Math"/>
                          </a:rPr>
                          <m:t>0:</m:t>
                        </m:r>
                        <m:r>
                          <a:rPr lang="en-US" b="0" i="1" smtClean="0">
                            <a:latin typeface="Cambria Math"/>
                          </a:rPr>
                          <m:t>𝑛</m:t>
                        </m:r>
                        <m:r>
                          <a:rPr lang="en-US" b="0" i="1" smtClean="0">
                            <a:latin typeface="Cambria Math"/>
                          </a:rPr>
                          <m:t>−1</m:t>
                        </m:r>
                      </m:e>
                    </m:d>
                    <m:r>
                      <a:rPr lang="en-US" b="0" i="0" smtClean="0">
                        <a:latin typeface="Cambria Math"/>
                      </a:rPr>
                      <m:t>.</m:t>
                    </m:r>
                  </m:oMath>
                </a14:m>
                <a:endParaRPr lang="en-US" dirty="0" smtClean="0"/>
              </a:p>
              <a:p>
                <a:r>
                  <a:rPr lang="en-US" dirty="0" smtClean="0"/>
                  <a:t>For example, if </a:t>
                </a:r>
                <a14:m>
                  <m:oMath xmlns:m="http://schemas.openxmlformats.org/officeDocument/2006/math">
                    <m:r>
                      <a:rPr lang="en-US" b="0" i="1" smtClean="0">
                        <a:latin typeface="Cambria Math"/>
                      </a:rPr>
                      <m:t>𝐾</m:t>
                    </m:r>
                  </m:oMath>
                </a14:m>
                <a:r>
                  <a:rPr lang="en-US" dirty="0" smtClean="0"/>
                  <a:t> is in </a:t>
                </a:r>
                <a14:m>
                  <m:oMath xmlns:m="http://schemas.openxmlformats.org/officeDocument/2006/math">
                    <m:r>
                      <a:rPr lang="en-US" b="0" i="1" smtClean="0">
                        <a:latin typeface="Cambria Math"/>
                      </a:rPr>
                      <m:t>𝐴</m:t>
                    </m:r>
                    <m:r>
                      <a:rPr lang="en-US" b="0" i="1" smtClean="0">
                        <a:latin typeface="Cambria Math"/>
                      </a:rPr>
                      <m:t>[0]</m:t>
                    </m:r>
                  </m:oMath>
                </a14:m>
                <a:r>
                  <a:rPr lang="en-US" dirty="0" smtClean="0"/>
                  <a:t>, then we need only one comparison. </a:t>
                </a:r>
              </a:p>
              <a:p>
                <a:r>
                  <a:rPr lang="en-US" dirty="0" smtClean="0"/>
                  <a:t>In general, if </a:t>
                </a:r>
                <a14:m>
                  <m:oMath xmlns:m="http://schemas.openxmlformats.org/officeDocument/2006/math">
                    <m:r>
                      <a:rPr lang="en-US" b="0" i="1" smtClean="0">
                        <a:latin typeface="Cambria Math"/>
                      </a:rPr>
                      <m:t>𝐾</m:t>
                    </m:r>
                  </m:oMath>
                </a14:m>
                <a:r>
                  <a:rPr lang="en-US" dirty="0" smtClean="0"/>
                  <a:t> is in </a:t>
                </a:r>
                <a14:m>
                  <m:oMath xmlns:m="http://schemas.openxmlformats.org/officeDocument/2006/math">
                    <m:r>
                      <a:rPr lang="en-US" b="0" i="1" smtClean="0">
                        <a:latin typeface="Cambria Math"/>
                      </a:rPr>
                      <m:t>𝐴</m:t>
                    </m:r>
                    <m:r>
                      <a:rPr lang="en-US" b="0" i="1" smtClean="0">
                        <a:latin typeface="Cambria Math"/>
                      </a:rPr>
                      <m:t>[</m:t>
                    </m:r>
                    <m:r>
                      <a:rPr lang="en-US" b="0" i="1" smtClean="0">
                        <a:latin typeface="Cambria Math"/>
                      </a:rPr>
                      <m:t>𝑖</m:t>
                    </m:r>
                    <m:r>
                      <a:rPr lang="en-US" b="0" i="1" smtClean="0">
                        <a:latin typeface="Cambria Math"/>
                      </a:rPr>
                      <m:t>−1]</m:t>
                    </m:r>
                  </m:oMath>
                </a14:m>
                <a:r>
                  <a:rPr lang="en-US" dirty="0" smtClean="0"/>
                  <a:t>, then we need </a:t>
                </a:r>
                <a14:m>
                  <m:oMath xmlns:m="http://schemas.openxmlformats.org/officeDocument/2006/math">
                    <m:r>
                      <a:rPr lang="en-US" b="0" i="1" smtClean="0">
                        <a:latin typeface="Cambria Math"/>
                      </a:rPr>
                      <m:t>𝑖</m:t>
                    </m:r>
                    <m:r>
                      <a:rPr lang="en-US" b="0" i="1" smtClean="0">
                        <a:latin typeface="Cambria Math"/>
                      </a:rPr>
                      <m:t> </m:t>
                    </m:r>
                  </m:oMath>
                </a14:m>
                <a:r>
                  <a:rPr lang="en-US" dirty="0" smtClean="0"/>
                  <a:t>comparisons.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617" r="-2889"/>
                </a:stretch>
              </a:blipFill>
            </p:spPr>
            <p:txBody>
              <a:bodyPr/>
              <a:lstStyle/>
              <a:p>
                <a:r>
                  <a:rPr lang="en-US">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838964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457200"/>
            <a:ext cx="8229600" cy="1143000"/>
          </a:xfrm>
        </p:spPr>
        <p:txBody>
          <a:bodyPr/>
          <a:lstStyle/>
          <a:p>
            <a:pPr eaLnBrk="1" hangingPunct="1"/>
            <a:r>
              <a:rPr lang="en-US" dirty="0" smtClean="0"/>
              <a:t>Space Complexity (cont’d)</a:t>
            </a:r>
          </a:p>
        </p:txBody>
      </p:sp>
      <p:sp>
        <p:nvSpPr>
          <p:cNvPr id="16387" name="Rectangle 3"/>
          <p:cNvSpPr>
            <a:spLocks noGrp="1" noChangeArrowheads="1"/>
          </p:cNvSpPr>
          <p:nvPr>
            <p:ph type="body" idx="1"/>
          </p:nvPr>
        </p:nvSpPr>
        <p:spPr/>
        <p:txBody>
          <a:bodyPr/>
          <a:lstStyle/>
          <a:p>
            <a:pPr eaLnBrk="1" hangingPunct="1">
              <a:lnSpc>
                <a:spcPct val="90000"/>
              </a:lnSpc>
            </a:pPr>
            <a:r>
              <a:rPr lang="en-US" sz="2400" smtClean="0"/>
              <a:t>S(P) = c + S(instance characteristics)</a:t>
            </a:r>
          </a:p>
          <a:p>
            <a:pPr lvl="1" eaLnBrk="1" hangingPunct="1">
              <a:lnSpc>
                <a:spcPct val="90000"/>
              </a:lnSpc>
            </a:pPr>
            <a:r>
              <a:rPr lang="en-US" sz="2000" smtClean="0"/>
              <a:t>c = constant</a:t>
            </a:r>
          </a:p>
          <a:p>
            <a:pPr eaLnBrk="1" hangingPunct="1">
              <a:lnSpc>
                <a:spcPct val="90000"/>
              </a:lnSpc>
            </a:pPr>
            <a:r>
              <a:rPr lang="en-US" sz="2400" smtClean="0"/>
              <a:t>Example:</a:t>
            </a:r>
          </a:p>
          <a:p>
            <a:pPr lvl="1" eaLnBrk="1" hangingPunct="1">
              <a:buFontTx/>
              <a:buNone/>
            </a:pPr>
            <a:r>
              <a:rPr lang="en-US" sz="1600" b="1" i="1" smtClean="0"/>
              <a:t>float summation(const float (&amp;a)[10], int n )</a:t>
            </a:r>
          </a:p>
          <a:p>
            <a:pPr lvl="1" eaLnBrk="1" hangingPunct="1">
              <a:buFontTx/>
              <a:buNone/>
            </a:pPr>
            <a:r>
              <a:rPr lang="en-US" sz="1600" b="1" i="1" smtClean="0"/>
              <a:t>{</a:t>
            </a:r>
          </a:p>
          <a:p>
            <a:pPr lvl="1" eaLnBrk="1" hangingPunct="1">
              <a:buFontTx/>
              <a:buNone/>
            </a:pPr>
            <a:r>
              <a:rPr lang="en-US" sz="1600" b="1" i="1" smtClean="0"/>
              <a:t>     float s = 0;</a:t>
            </a:r>
          </a:p>
          <a:p>
            <a:pPr lvl="1" eaLnBrk="1" hangingPunct="1">
              <a:buFontTx/>
              <a:buNone/>
            </a:pPr>
            <a:r>
              <a:rPr lang="en-US" sz="1600" b="1" i="1" smtClean="0"/>
              <a:t>     int i;</a:t>
            </a:r>
          </a:p>
          <a:p>
            <a:pPr lvl="1" eaLnBrk="1" hangingPunct="1">
              <a:buFontTx/>
              <a:buNone/>
            </a:pPr>
            <a:r>
              <a:rPr lang="en-US" sz="1600" b="1" i="1" smtClean="0"/>
              <a:t>     for(i = 0; i&lt;n; i++) {</a:t>
            </a:r>
          </a:p>
          <a:p>
            <a:pPr lvl="1" eaLnBrk="1" hangingPunct="1">
              <a:buFontTx/>
              <a:buNone/>
            </a:pPr>
            <a:r>
              <a:rPr lang="en-US" sz="1600" b="1" i="1" smtClean="0"/>
              <a:t>        s+= a[i];</a:t>
            </a:r>
          </a:p>
          <a:p>
            <a:pPr lvl="1" eaLnBrk="1" hangingPunct="1">
              <a:buFontTx/>
              <a:buNone/>
            </a:pPr>
            <a:r>
              <a:rPr lang="en-US" sz="1600" b="1" i="1" smtClean="0"/>
              <a:t>     }</a:t>
            </a:r>
          </a:p>
          <a:p>
            <a:pPr lvl="1" eaLnBrk="1" hangingPunct="1">
              <a:buFontTx/>
              <a:buNone/>
            </a:pPr>
            <a:r>
              <a:rPr lang="en-US" sz="1600" b="1" i="1" smtClean="0"/>
              <a:t>     return s;</a:t>
            </a:r>
          </a:p>
          <a:p>
            <a:pPr lvl="1" eaLnBrk="1" hangingPunct="1">
              <a:buFontTx/>
              <a:buNone/>
            </a:pPr>
            <a:r>
              <a:rPr lang="en-US" sz="1600" b="1" i="1" smtClean="0"/>
              <a:t>}</a:t>
            </a:r>
          </a:p>
          <a:p>
            <a:pPr lvl="1" eaLnBrk="1" hangingPunct="1">
              <a:lnSpc>
                <a:spcPct val="90000"/>
              </a:lnSpc>
              <a:buFontTx/>
              <a:buNone/>
            </a:pPr>
            <a:r>
              <a:rPr lang="en-US" sz="2000" smtClean="0"/>
              <a:t>Space? one for n, one for a [passed by reference!], one for i </a:t>
            </a:r>
            <a:r>
              <a:rPr lang="en-US" sz="2000" smtClean="0">
                <a:sym typeface="Wingdings" pitchFamily="2" charset="2"/>
              </a:rPr>
              <a:t> constant space!</a:t>
            </a:r>
          </a:p>
        </p:txBody>
      </p:sp>
      <p:sp>
        <p:nvSpPr>
          <p:cNvPr id="4"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5" name="Straight Connector 4"/>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7"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8" name="Rectangle 7"/>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Complexity Analysis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b="1" dirty="0" smtClean="0"/>
                  <a:t>Best case</a:t>
                </a:r>
                <a:r>
                  <a:rPr lang="en-US" dirty="0" smtClean="0"/>
                  <a:t>: This is when </a:t>
                </a:r>
                <a14:m>
                  <m:oMath xmlns:m="http://schemas.openxmlformats.org/officeDocument/2006/math">
                    <m:r>
                      <a:rPr lang="en-US" b="0" i="1" smtClean="0">
                        <a:latin typeface="Cambria Math"/>
                      </a:rPr>
                      <m:t>𝐾</m:t>
                    </m:r>
                  </m:oMath>
                </a14:m>
                <a:r>
                  <a:rPr lang="en-US" dirty="0" smtClean="0"/>
                  <a:t> is in </a:t>
                </a:r>
                <a14:m>
                  <m:oMath xmlns:m="http://schemas.openxmlformats.org/officeDocument/2006/math">
                    <m:r>
                      <a:rPr lang="en-US" b="0" i="1" smtClean="0">
                        <a:latin typeface="Cambria Math"/>
                      </a:rPr>
                      <m:t>𝐴</m:t>
                    </m:r>
                    <m:d>
                      <m:dPr>
                        <m:begChr m:val="["/>
                        <m:endChr m:val="]"/>
                        <m:ctrlPr>
                          <a:rPr lang="en-US" b="0" i="1" smtClean="0">
                            <a:latin typeface="Cambria Math" panose="02040503050406030204" pitchFamily="18" charset="0"/>
                          </a:rPr>
                        </m:ctrlPr>
                      </m:dPr>
                      <m:e>
                        <m:r>
                          <a:rPr lang="en-US" b="0" i="1" smtClean="0">
                            <a:latin typeface="Cambria Math"/>
                          </a:rPr>
                          <m:t>0</m:t>
                        </m:r>
                      </m:e>
                    </m:d>
                    <m:r>
                      <a:rPr lang="en-US" b="0" i="0" smtClean="0">
                        <a:latin typeface="Cambria Math"/>
                      </a:rPr>
                      <m:t>. </m:t>
                    </m:r>
                  </m:oMath>
                </a14:m>
                <a:r>
                  <a:rPr lang="en-US" dirty="0" smtClean="0"/>
                  <a:t> The complexity is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r>
                          <a:rPr lang="en-US" b="0" i="1" smtClean="0">
                            <a:latin typeface="Cambria Math"/>
                          </a:rPr>
                          <m:t>1</m:t>
                        </m:r>
                      </m:e>
                    </m:d>
                    <m:r>
                      <a:rPr lang="en-US" b="0" i="1" smtClean="0">
                        <a:latin typeface="Cambria Math"/>
                      </a:rPr>
                      <m:t>.</m:t>
                    </m:r>
                  </m:oMath>
                </a14:m>
                <a:endParaRPr lang="en-US" dirty="0" smtClean="0"/>
              </a:p>
              <a:p>
                <a:r>
                  <a:rPr lang="en-US" b="1" dirty="0" smtClean="0"/>
                  <a:t>Worst case</a:t>
                </a:r>
                <a:r>
                  <a:rPr lang="en-US" dirty="0" smtClean="0"/>
                  <a:t>: This is when </a:t>
                </a:r>
                <a14:m>
                  <m:oMath xmlns:m="http://schemas.openxmlformats.org/officeDocument/2006/math">
                    <m:r>
                      <a:rPr lang="en-US" b="0" i="1" smtClean="0">
                        <a:latin typeface="Cambria Math"/>
                      </a:rPr>
                      <m:t>𝐾</m:t>
                    </m:r>
                  </m:oMath>
                </a14:m>
                <a:r>
                  <a:rPr lang="en-US" dirty="0" smtClean="0"/>
                  <a:t> is in </a:t>
                </a:r>
                <a14:m>
                  <m:oMath xmlns:m="http://schemas.openxmlformats.org/officeDocument/2006/math">
                    <m:r>
                      <a:rPr lang="en-US" b="0" i="1" smtClean="0">
                        <a:latin typeface="Cambria Math"/>
                      </a:rPr>
                      <m:t>𝐴</m:t>
                    </m:r>
                    <m:d>
                      <m:dPr>
                        <m:begChr m:val="["/>
                        <m:endChr m:val="]"/>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−1</m:t>
                        </m:r>
                      </m:e>
                    </m:d>
                    <m:r>
                      <a:rPr lang="en-US" b="0" i="0" smtClean="0">
                        <a:latin typeface="Cambria Math"/>
                      </a:rPr>
                      <m:t>.</m:t>
                    </m:r>
                  </m:oMath>
                </a14:m>
                <a:r>
                  <a:rPr lang="en-US" dirty="0" smtClean="0"/>
                  <a:t> The amount of work is </a:t>
                </a:r>
                <a14:m>
                  <m:oMath xmlns:m="http://schemas.openxmlformats.org/officeDocument/2006/math">
                    <m:r>
                      <a:rPr lang="en-US" b="0" i="1" smtClean="0">
                        <a:latin typeface="Cambria Math"/>
                      </a:rPr>
                      <m:t>𝑎𝑛</m:t>
                    </m:r>
                    <m:r>
                      <a:rPr lang="en-US" b="0" i="1" smtClean="0">
                        <a:latin typeface="Cambria Math"/>
                      </a:rPr>
                      <m:t>+</m:t>
                    </m:r>
                    <m:r>
                      <a:rPr lang="en-US" b="0" i="1" smtClean="0">
                        <a:latin typeface="Cambria Math"/>
                      </a:rPr>
                      <m:t>𝑏</m:t>
                    </m:r>
                    <m:r>
                      <a:rPr lang="en-US" b="0" i="1" smtClean="0">
                        <a:latin typeface="Cambria Math"/>
                      </a:rPr>
                      <m:t> </m:t>
                    </m:r>
                  </m:oMath>
                </a14:m>
                <a:r>
                  <a:rPr lang="en-US" dirty="0" smtClean="0"/>
                  <a:t>where </a:t>
                </a:r>
                <a14:m>
                  <m:oMath xmlns:m="http://schemas.openxmlformats.org/officeDocument/2006/math">
                    <m:r>
                      <a:rPr lang="en-US" b="0" i="1" dirty="0" smtClean="0">
                        <a:latin typeface="Cambria Math"/>
                      </a:rPr>
                      <m:t>𝑎</m:t>
                    </m:r>
                  </m:oMath>
                </a14:m>
                <a:r>
                  <a:rPr lang="en-US" dirty="0" smtClean="0"/>
                  <a:t> and </a:t>
                </a:r>
                <a14:m>
                  <m:oMath xmlns:m="http://schemas.openxmlformats.org/officeDocument/2006/math">
                    <m:r>
                      <a:rPr lang="en-US" b="0" i="1" smtClean="0">
                        <a:latin typeface="Cambria Math"/>
                      </a:rPr>
                      <m:t>𝑏</m:t>
                    </m:r>
                  </m:oMath>
                </a14:m>
                <a:r>
                  <a:rPr lang="en-US" dirty="0" smtClean="0"/>
                  <a:t> are constants. Therefore the complexity is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oMath>
                </a14:m>
                <a:endParaRPr lang="en-US" dirty="0" smtClean="0"/>
              </a:p>
              <a:p>
                <a:r>
                  <a:rPr lang="en-US" b="1" dirty="0" smtClean="0"/>
                  <a:t>Average case</a:t>
                </a:r>
                <a:r>
                  <a:rPr lang="en-US" dirty="0" smtClean="0"/>
                  <a:t>: Let us assume that each key is equally likely to be used in a search. The average can then be computed by taking the total of all the work done for finding all the different keys  and dividing by </a:t>
                </a:r>
                <a14:m>
                  <m:oMath xmlns:m="http://schemas.openxmlformats.org/officeDocument/2006/math">
                    <m:r>
                      <a:rPr lang="en-US" b="0" i="1" smtClean="0">
                        <a:latin typeface="Cambria Math"/>
                      </a:rPr>
                      <m:t>𝑛</m:t>
                    </m:r>
                    <m:r>
                      <a:rPr lang="en-US" b="0" i="1" smtClean="0">
                        <a:latin typeface="Cambria Math"/>
                      </a:rPr>
                      <m:t>.</m:t>
                    </m:r>
                  </m:oMath>
                </a14:m>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2695" r="-74" b="-1213"/>
                </a:stretch>
              </a:blipFill>
            </p:spPr>
            <p:txBody>
              <a:bodyPr/>
              <a:lstStyle/>
              <a:p>
                <a:r>
                  <a:rPr lang="en-US">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114582390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Complexity Analysis (cont’d)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10000"/>
              </a:bodyPr>
              <a:lstStyle/>
              <a:p>
                <a:r>
                  <a:rPr lang="en-US" dirty="0" smtClean="0"/>
                  <a:t>The work needed to find the </a:t>
                </a:r>
                <a14:m>
                  <m:oMath xmlns:m="http://schemas.openxmlformats.org/officeDocument/2006/math">
                    <m:r>
                      <a:rPr lang="en-US" b="0" i="1" smtClean="0">
                        <a:latin typeface="Cambria Math"/>
                      </a:rPr>
                      <m:t>𝑖</m:t>
                    </m:r>
                  </m:oMath>
                </a14:m>
                <a:r>
                  <a:rPr lang="en-US" dirty="0" smtClean="0"/>
                  <a:t>-</a:t>
                </a:r>
                <a:r>
                  <a:rPr lang="en-US" dirty="0" err="1" smtClean="0"/>
                  <a:t>th</a:t>
                </a:r>
                <a:r>
                  <a:rPr lang="en-US" dirty="0" smtClean="0"/>
                  <a:t> key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𝐾</m:t>
                        </m:r>
                      </m:e>
                      <m:sub>
                        <m:r>
                          <a:rPr lang="en-US" b="0" i="1" smtClean="0">
                            <a:latin typeface="Cambria Math"/>
                          </a:rPr>
                          <m:t>𝑖</m:t>
                        </m:r>
                      </m:sub>
                    </m:sSub>
                  </m:oMath>
                </a14:m>
                <a:r>
                  <a:rPr lang="en-US" dirty="0" smtClean="0"/>
                  <a:t> is of the form </a:t>
                </a:r>
                <a14:m>
                  <m:oMath xmlns:m="http://schemas.openxmlformats.org/officeDocument/2006/math">
                    <m:r>
                      <a:rPr lang="en-US" b="0" i="1" smtClean="0">
                        <a:latin typeface="Cambria Math"/>
                      </a:rPr>
                      <m:t>𝑎</m:t>
                    </m:r>
                    <m:r>
                      <a:rPr lang="en-US" b="0" i="1" smtClean="0">
                        <a:latin typeface="Cambria Math"/>
                      </a:rPr>
                      <m:t> </m:t>
                    </m:r>
                    <m:r>
                      <a:rPr lang="en-US" b="0" i="1" smtClean="0">
                        <a:latin typeface="Cambria Math"/>
                      </a:rPr>
                      <m:t>𝑖</m:t>
                    </m:r>
                    <m:r>
                      <a:rPr lang="en-US" b="0" i="1" smtClean="0">
                        <a:latin typeface="Cambria Math"/>
                      </a:rPr>
                      <m:t>+</m:t>
                    </m:r>
                    <m:r>
                      <a:rPr lang="en-US" b="0" i="1" smtClean="0">
                        <a:latin typeface="Cambria Math"/>
                      </a:rPr>
                      <m:t>𝑏</m:t>
                    </m:r>
                  </m:oMath>
                </a14:m>
                <a:r>
                  <a:rPr lang="en-US" dirty="0" smtClean="0"/>
                  <a:t> for some constants </a:t>
                </a:r>
                <a14:m>
                  <m:oMath xmlns:m="http://schemas.openxmlformats.org/officeDocument/2006/math">
                    <m:r>
                      <a:rPr lang="en-US" b="0" i="1" smtClean="0">
                        <a:latin typeface="Cambria Math"/>
                      </a:rPr>
                      <m:t>𝑎</m:t>
                    </m:r>
                    <m:r>
                      <a:rPr lang="en-US" b="0" i="1" smtClean="0">
                        <a:latin typeface="Cambria Math"/>
                      </a:rPr>
                      <m:t> </m:t>
                    </m:r>
                  </m:oMath>
                </a14:m>
                <a:r>
                  <a:rPr lang="en-US" dirty="0" smtClean="0"/>
                  <a:t>and </a:t>
                </a:r>
                <a14:m>
                  <m:oMath xmlns:m="http://schemas.openxmlformats.org/officeDocument/2006/math">
                    <m:r>
                      <a:rPr lang="en-US" b="0" i="1" smtClean="0">
                        <a:latin typeface="Cambria Math"/>
                      </a:rPr>
                      <m:t>𝑏</m:t>
                    </m:r>
                  </m:oMath>
                </a14:m>
                <a:r>
                  <a:rPr lang="en-US" dirty="0" smtClean="0"/>
                  <a:t>. Therefore: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𝑇𝑜𝑡𝑎𝑙</m:t>
                      </m:r>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d>
                            <m:dPr>
                              <m:ctrlPr>
                                <a:rPr lang="en-US" b="0" i="1" smtClean="0">
                                  <a:latin typeface="Cambria Math" panose="02040503050406030204" pitchFamily="18" charset="0"/>
                                </a:rPr>
                              </m:ctrlPr>
                            </m:dPr>
                            <m:e>
                              <m:r>
                                <a:rPr lang="en-US" b="0" i="1" smtClean="0">
                                  <a:latin typeface="Cambria Math"/>
                                </a:rPr>
                                <m:t>𝑎𝑖</m:t>
                              </m:r>
                              <m:r>
                                <a:rPr lang="en-US" b="0" i="1" smtClean="0">
                                  <a:latin typeface="Cambria Math"/>
                                </a:rPr>
                                <m:t>+</m:t>
                              </m:r>
                              <m:r>
                                <a:rPr lang="en-US" b="0" i="1" smtClean="0">
                                  <a:latin typeface="Cambria Math"/>
                                </a:rPr>
                                <m:t>𝑏</m:t>
                              </m:r>
                            </m:e>
                          </m:d>
                          <m:r>
                            <a:rPr lang="en-US" b="0" i="1" smtClean="0">
                              <a:latin typeface="Cambria Math"/>
                            </a:rPr>
                            <m:t>=</m:t>
                          </m:r>
                          <m:r>
                            <a:rPr lang="en-US" b="0" i="1" smtClean="0">
                              <a:latin typeface="Cambria Math"/>
                            </a:rPr>
                            <m:t>𝑎</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r>
                                <a:rPr lang="en-US" b="0" i="1" smtClean="0">
                                  <a:latin typeface="Cambria Math"/>
                                </a:rPr>
                                <m:t>𝑖</m:t>
                              </m:r>
                            </m:e>
                          </m:nary>
                        </m:e>
                      </m:nary>
                      <m:r>
                        <a:rPr lang="en-US" b="0" i="0"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r>
                            <a:rPr lang="en-US" b="0" i="1" smtClean="0">
                              <a:latin typeface="Cambria Math"/>
                            </a:rPr>
                            <m:t>𝑏</m:t>
                          </m:r>
                          <m:r>
                            <a:rPr lang="en-US" b="0" i="1" smtClean="0">
                              <a:latin typeface="Cambria Math"/>
                            </a:rPr>
                            <m:t>=</m:t>
                          </m:r>
                        </m:e>
                      </m:nary>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m:t>
                      </m:r>
                      <m:r>
                        <a:rPr lang="en-US" b="0" i="1" smtClean="0">
                          <a:latin typeface="Cambria Math"/>
                        </a:rPr>
                        <m:t>𝑎</m:t>
                      </m:r>
                      <m:f>
                        <m:fPr>
                          <m:ctrlPr>
                            <a:rPr lang="en-US" b="0" i="1" smtClean="0">
                              <a:latin typeface="Cambria Math" panose="02040503050406030204" pitchFamily="18" charset="0"/>
                            </a:rPr>
                          </m:ctrlPr>
                        </m:fPr>
                        <m:num>
                          <m:r>
                            <a:rPr lang="en-US" b="0" i="1" smtClean="0">
                              <a:latin typeface="Cambria Math"/>
                            </a:rPr>
                            <m:t>𝑛</m:t>
                          </m:r>
                          <m:r>
                            <a:rPr lang="en-US" b="0" i="1" smtClean="0">
                              <a:latin typeface="Cambria Math"/>
                            </a:rPr>
                            <m:t>(</m:t>
                          </m:r>
                          <m:r>
                            <a:rPr lang="en-US" b="0" i="1" smtClean="0">
                              <a:latin typeface="Cambria Math"/>
                            </a:rPr>
                            <m:t>𝑛</m:t>
                          </m:r>
                          <m:r>
                            <a:rPr lang="en-US" b="0" i="1" smtClean="0">
                              <a:latin typeface="Cambria Math"/>
                            </a:rPr>
                            <m:t>+1)</m:t>
                          </m:r>
                        </m:num>
                        <m:den>
                          <m:r>
                            <a:rPr lang="en-US" b="0" i="1" smtClean="0">
                              <a:latin typeface="Cambria Math"/>
                            </a:rPr>
                            <m:t>2</m:t>
                          </m:r>
                        </m:den>
                      </m:f>
                      <m:r>
                        <a:rPr lang="en-US" b="0" i="0" smtClean="0">
                          <a:latin typeface="Cambria Math"/>
                        </a:rPr>
                        <m:t>+</m:t>
                      </m:r>
                      <m:r>
                        <a:rPr lang="en-US" b="0" i="1" smtClean="0">
                          <a:latin typeface="Cambria Math"/>
                        </a:rPr>
                        <m:t>𝑏𝑛</m:t>
                      </m:r>
                    </m:oMath>
                  </m:oMathPara>
                </a14:m>
                <a:endParaRPr lang="en-US" i="1" dirty="0" smtClean="0"/>
              </a:p>
              <a:p>
                <a:r>
                  <a:rPr lang="en-US" dirty="0" smtClean="0"/>
                  <a:t>Now the average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𝐴𝑣𝑒𝑟𝑎𝑔𝑒</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𝑇𝑜𝑡𝑎𝑙</m:t>
                          </m:r>
                        </m:num>
                        <m:den>
                          <m:r>
                            <a:rPr lang="en-US" b="0" i="1" smtClean="0">
                              <a:latin typeface="Cambria Math"/>
                            </a:rPr>
                            <m:t>𝑛</m:t>
                          </m:r>
                        </m:den>
                      </m:f>
                      <m:r>
                        <a:rPr lang="en-US" b="0" i="1" smtClean="0">
                          <a:latin typeface="Cambria Math"/>
                        </a:rPr>
                        <m:t>=</m:t>
                      </m:r>
                      <m:r>
                        <a:rPr lang="en-US" b="0" i="1" smtClean="0">
                          <a:latin typeface="Cambria Math"/>
                        </a:rPr>
                        <m:t>𝑎</m:t>
                      </m:r>
                      <m:f>
                        <m:fPr>
                          <m:ctrlPr>
                            <a:rPr lang="en-US" b="0" i="1" smtClean="0">
                              <a:latin typeface="Cambria Math" panose="02040503050406030204" pitchFamily="18" charset="0"/>
                            </a:rPr>
                          </m:ctrlPr>
                        </m:fPr>
                        <m:num>
                          <m:r>
                            <a:rPr lang="en-US" b="0" i="1" smtClean="0">
                              <a:latin typeface="Cambria Math"/>
                            </a:rPr>
                            <m:t>𝑛</m:t>
                          </m:r>
                          <m:r>
                            <a:rPr lang="en-US" b="0" i="1" smtClean="0">
                              <a:latin typeface="Cambria Math"/>
                            </a:rPr>
                            <m:t>+1</m:t>
                          </m:r>
                        </m:num>
                        <m:den>
                          <m:r>
                            <a:rPr lang="en-US" b="0" i="1" smtClean="0">
                              <a:latin typeface="Cambria Math"/>
                            </a:rPr>
                            <m:t>2</m:t>
                          </m:r>
                        </m:den>
                      </m:f>
                      <m:r>
                        <a:rPr lang="en-US" b="0" i="1" smtClean="0">
                          <a:latin typeface="Cambria Math"/>
                        </a:rPr>
                        <m:t>+</m:t>
                      </m:r>
                      <m:r>
                        <a:rPr lang="en-US" b="0" i="1" smtClean="0">
                          <a:latin typeface="Cambria Math"/>
                        </a:rPr>
                        <m:t>𝑏</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𝑎</m:t>
                          </m:r>
                        </m:num>
                        <m:den>
                          <m:r>
                            <a:rPr lang="en-US" b="0" i="1" smtClean="0">
                              <a:latin typeface="Cambria Math"/>
                            </a:rPr>
                            <m:t>2</m:t>
                          </m:r>
                        </m:den>
                      </m:f>
                      <m:r>
                        <a:rPr lang="en-US" b="0" i="1" smtClean="0">
                          <a:latin typeface="Cambria Math"/>
                        </a:rPr>
                        <m:t>𝑛</m:t>
                      </m:r>
                      <m:r>
                        <a:rPr lang="en-US" b="0" i="1" smtClean="0">
                          <a:latin typeface="Cambria Math"/>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𝑎</m:t>
                              </m:r>
                            </m:num>
                            <m:den>
                              <m:r>
                                <a:rPr lang="en-US" b="0" i="1" smtClean="0">
                                  <a:latin typeface="Cambria Math"/>
                                </a:rPr>
                                <m:t>2</m:t>
                              </m:r>
                            </m:den>
                          </m:f>
                          <m:r>
                            <a:rPr lang="en-US" b="0" i="1" smtClean="0">
                              <a:latin typeface="Cambria Math"/>
                            </a:rPr>
                            <m:t>+</m:t>
                          </m:r>
                          <m:r>
                            <a:rPr lang="en-US" b="0" i="1" smtClean="0">
                              <a:latin typeface="Cambria Math"/>
                            </a:rPr>
                            <m:t>𝑏</m:t>
                          </m:r>
                        </m:e>
                      </m:d>
                    </m:oMath>
                  </m:oMathPara>
                </a14:m>
                <a:endParaRPr lang="en-US" b="0" dirty="0" smtClean="0"/>
              </a:p>
              <a:p>
                <a:r>
                  <a:rPr lang="en-US" dirty="0" smtClean="0"/>
                  <a:t>Therefore the average is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59" t="-2156" b="-1348"/>
                </a:stretch>
              </a:blipFill>
            </p:spPr>
            <p:txBody>
              <a:bodyPr/>
              <a:lstStyle/>
              <a:p>
                <a:r>
                  <a:rPr lang="en-US">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23334227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29600" cy="1143000"/>
          </a:xfrm>
        </p:spPr>
        <p:txBody>
          <a:bodyPr/>
          <a:lstStyle/>
          <a:p>
            <a:r>
              <a:rPr lang="en-US" dirty="0" smtClean="0"/>
              <a:t>Selection Sorting Algorithm</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urier New" pitchFamily="49" charset="0"/>
                <a:cs typeface="Courier New" pitchFamily="49" charset="0"/>
              </a:rPr>
              <a:t>v</a:t>
            </a:r>
            <a:r>
              <a:rPr lang="en-US" dirty="0" smtClean="0">
                <a:latin typeface="Courier New" pitchFamily="49" charset="0"/>
                <a:cs typeface="Courier New" pitchFamily="49" charset="0"/>
              </a:rPr>
              <a:t>oid </a:t>
            </a:r>
            <a:r>
              <a:rPr lang="en-US" dirty="0" err="1" smtClean="0">
                <a:latin typeface="Courier New" pitchFamily="49" charset="0"/>
                <a:cs typeface="Courier New" pitchFamily="49" charset="0"/>
              </a:rPr>
              <a:t>SelectionSort</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InputArray</a:t>
            </a:r>
            <a:r>
              <a:rPr lang="en-US" dirty="0" smtClean="0">
                <a:latin typeface="Courier New" pitchFamily="49" charset="0"/>
                <a:cs typeface="Courier New" pitchFamily="49" charset="0"/>
              </a:rPr>
              <a:t> A)</a:t>
            </a:r>
          </a:p>
          <a:p>
            <a:pPr marL="0" indent="0">
              <a:buNone/>
            </a:pPr>
            <a:r>
              <a:rPr lang="en-US" dirty="0" smtClean="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MinPosition</a:t>
            </a:r>
            <a:r>
              <a:rPr lang="en-US" dirty="0" smtClean="0">
                <a:latin typeface="Courier New" pitchFamily="49" charset="0"/>
                <a:cs typeface="Courier New" pitchFamily="49" charset="0"/>
              </a:rPr>
              <a:t>, temp,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j;</a:t>
            </a:r>
          </a:p>
          <a:p>
            <a:pPr marL="0" indent="0">
              <a:buNone/>
            </a:pPr>
            <a:endParaRPr lang="en-US" dirty="0" smtClean="0">
              <a:latin typeface="Courier New" pitchFamily="49" charset="0"/>
              <a:cs typeface="Courier New" pitchFamily="49" charset="0"/>
            </a:endParaRP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for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=n-1;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&gt;0;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MinPosition</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for (j=0; j&lt;</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if (A[j] &lt; A[</a:t>
            </a:r>
            <a:r>
              <a:rPr lang="en-US" dirty="0" err="1" smtClean="0">
                <a:latin typeface="Courier New" pitchFamily="49" charset="0"/>
                <a:cs typeface="Courier New" pitchFamily="49" charset="0"/>
              </a:rPr>
              <a:t>MinPosition</a:t>
            </a:r>
            <a:r>
              <a:rPr lang="en-US" dirty="0" smtClean="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MinPosition</a:t>
            </a:r>
            <a:r>
              <a:rPr lang="en-US" dirty="0" smtClean="0">
                <a:latin typeface="Courier New" pitchFamily="49" charset="0"/>
                <a:cs typeface="Courier New" pitchFamily="49" charset="0"/>
              </a:rPr>
              <a:t>=j;</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temp=A[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a:t>
            </a:r>
            <a:r>
              <a:rPr lang="en-US" dirty="0" err="1" smtClean="0">
                <a:latin typeface="Courier New" pitchFamily="49" charset="0"/>
                <a:cs typeface="Courier New" pitchFamily="49" charset="0"/>
              </a:rPr>
              <a:t>MinPosition</a:t>
            </a:r>
            <a:r>
              <a:rPr lang="en-US" dirty="0" smtClean="0">
                <a:latin typeface="Courier New" pitchFamily="49" charset="0"/>
                <a:cs typeface="Courier New" pitchFamily="49" charset="0"/>
              </a:rPr>
              <a:t>]; </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a:t>
            </a:r>
            <a:r>
              <a:rPr lang="en-US" dirty="0" err="1" smtClean="0">
                <a:latin typeface="Courier New" pitchFamily="49" charset="0"/>
                <a:cs typeface="Courier New" pitchFamily="49" charset="0"/>
              </a:rPr>
              <a:t>MinPosition</a:t>
            </a:r>
            <a:r>
              <a:rPr lang="en-US" dirty="0" smtClean="0">
                <a:latin typeface="Courier New" pitchFamily="49" charset="0"/>
                <a:cs typeface="Courier New" pitchFamily="49" charset="0"/>
              </a:rPr>
              <a:t>]=temp;</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p>
          <a:p>
            <a:pPr marL="0" indent="0">
              <a:buNone/>
            </a:pPr>
            <a:r>
              <a:rPr lang="en-US" dirty="0">
                <a:latin typeface="Courier New" pitchFamily="49" charset="0"/>
                <a:cs typeface="Courier New" pitchFamily="49" charset="0"/>
              </a:rPr>
              <a:t>}</a:t>
            </a:r>
            <a:endParaRPr lang="en-US" dirty="0" smtClean="0">
              <a:latin typeface="Courier New" pitchFamily="49" charset="0"/>
              <a:cs typeface="Courier New" pitchFamily="49" charset="0"/>
            </a:endParaRPr>
          </a:p>
          <a:p>
            <a:pPr marL="0" indent="0">
              <a:buNone/>
            </a:pPr>
            <a:endParaRPr lang="en-US" dirty="0"/>
          </a:p>
        </p:txBody>
      </p:sp>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96250556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smtClean="0"/>
              <a:t>Complexity Analysis of </a:t>
            </a:r>
            <a:r>
              <a:rPr lang="en-US" dirty="0" err="1" smtClean="0"/>
              <a:t>SelectionSort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We start from the inner </a:t>
                </a:r>
                <a:r>
                  <a:rPr lang="en-US" dirty="0" smtClean="0">
                    <a:latin typeface="Courier New" pitchFamily="49" charset="0"/>
                    <a:cs typeface="Courier New" pitchFamily="49" charset="0"/>
                  </a:rPr>
                  <a:t>for</a:t>
                </a:r>
                <a:r>
                  <a:rPr lang="en-US" dirty="0" smtClean="0"/>
                  <a:t> statement. The </a:t>
                </a:r>
                <a:r>
                  <a:rPr lang="en-US" dirty="0" smtClean="0">
                    <a:latin typeface="Courier New" pitchFamily="49" charset="0"/>
                    <a:cs typeface="Courier New" pitchFamily="49" charset="0"/>
                  </a:rPr>
                  <a:t>if</a:t>
                </a:r>
                <a:r>
                  <a:rPr lang="en-US" dirty="0" smtClean="0"/>
                  <a:t> statement inside the </a:t>
                </a:r>
                <a:r>
                  <a:rPr lang="en-US" dirty="0" smtClean="0">
                    <a:latin typeface="Courier New" pitchFamily="49" charset="0"/>
                    <a:cs typeface="Courier New" pitchFamily="49" charset="0"/>
                  </a:rPr>
                  <a:t>for</a:t>
                </a:r>
                <a:r>
                  <a:rPr lang="en-US" dirty="0" smtClean="0"/>
                  <a:t> takes a constant amount of time </a:t>
                </a:r>
                <a14:m>
                  <m:oMath xmlns:m="http://schemas.openxmlformats.org/officeDocument/2006/math">
                    <m:r>
                      <a:rPr lang="en-US" b="0" i="1" smtClean="0">
                        <a:latin typeface="Cambria Math"/>
                      </a:rPr>
                      <m:t>𝑎</m:t>
                    </m:r>
                    <m:r>
                      <a:rPr lang="en-US" b="0" i="1" smtClean="0">
                        <a:latin typeface="Cambria Math"/>
                      </a:rPr>
                      <m:t>.</m:t>
                    </m:r>
                  </m:oMath>
                </a14:m>
                <a:r>
                  <a:rPr lang="en-US" dirty="0" smtClean="0"/>
                  <a:t> Thus, the </a:t>
                </a:r>
                <a:r>
                  <a:rPr lang="en-US" dirty="0" smtClean="0">
                    <a:latin typeface="Courier New" pitchFamily="49" charset="0"/>
                    <a:cs typeface="Courier New" pitchFamily="49" charset="0"/>
                  </a:rPr>
                  <a:t>for</a:t>
                </a:r>
                <a:r>
                  <a:rPr lang="en-US" dirty="0" smtClean="0"/>
                  <a:t> statement takes </a:t>
                </a:r>
                <a14:m>
                  <m:oMath xmlns:m="http://schemas.openxmlformats.org/officeDocument/2006/math">
                    <m:r>
                      <a:rPr lang="en-US" b="0" i="1" smtClean="0">
                        <a:latin typeface="Cambria Math"/>
                      </a:rPr>
                      <m:t>𝑖𝑎</m:t>
                    </m:r>
                  </m:oMath>
                </a14:m>
                <a:r>
                  <a:rPr lang="en-US" dirty="0" smtClean="0"/>
                  <a:t> time units.</a:t>
                </a:r>
              </a:p>
              <a:p>
                <a:r>
                  <a:rPr lang="en-US" dirty="0" smtClean="0"/>
                  <a:t>Let us now consider the outer </a:t>
                </a:r>
                <a:r>
                  <a:rPr lang="en-US" dirty="0" smtClean="0">
                    <a:latin typeface="Courier New" pitchFamily="49" charset="0"/>
                    <a:cs typeface="Courier New" pitchFamily="49" charset="0"/>
                  </a:rPr>
                  <a:t>for</a:t>
                </a:r>
                <a:r>
                  <a:rPr lang="en-US" dirty="0" smtClean="0"/>
                  <a:t>. The statements inside this </a:t>
                </a:r>
                <a:r>
                  <a:rPr lang="en-US" dirty="0" smtClean="0">
                    <a:latin typeface="Courier New" pitchFamily="49" charset="0"/>
                    <a:cs typeface="Courier New" pitchFamily="49" charset="0"/>
                  </a:rPr>
                  <a:t>for</a:t>
                </a:r>
                <a:r>
                  <a:rPr lang="en-US" dirty="0" smtClean="0"/>
                  <a:t>, except the inner </a:t>
                </a:r>
                <a:r>
                  <a:rPr lang="en-US" dirty="0" smtClean="0">
                    <a:latin typeface="Courier New" pitchFamily="49" charset="0"/>
                    <a:cs typeface="Courier New" pitchFamily="49" charset="0"/>
                  </a:rPr>
                  <a:t>for</a:t>
                </a:r>
                <a:r>
                  <a:rPr lang="en-US" dirty="0" smtClean="0"/>
                  <a:t>, take a constant amount of time </a:t>
                </a:r>
                <a14:m>
                  <m:oMath xmlns:m="http://schemas.openxmlformats.org/officeDocument/2006/math">
                    <m:r>
                      <a:rPr lang="en-US" b="0" i="1" smtClean="0">
                        <a:latin typeface="Cambria Math"/>
                      </a:rPr>
                      <m:t>𝑏</m:t>
                    </m:r>
                    <m:r>
                      <a:rPr lang="en-US" b="0" i="1" smtClean="0">
                        <a:latin typeface="Cambria Math"/>
                      </a:rPr>
                      <m:t>.</m:t>
                    </m:r>
                  </m:oMath>
                </a14:m>
                <a:r>
                  <a:rPr lang="en-US" dirty="0" smtClean="0"/>
                  <a:t> Thus all the statements inside the outer </a:t>
                </a:r>
                <a:r>
                  <a:rPr lang="en-US" dirty="0" smtClean="0">
                    <a:latin typeface="Courier New" pitchFamily="49" charset="0"/>
                    <a:cs typeface="Courier New" pitchFamily="49" charset="0"/>
                  </a:rPr>
                  <a:t>for</a:t>
                </a:r>
                <a:r>
                  <a:rPr lang="en-US" dirty="0" smtClean="0"/>
                  <a:t> take time </a:t>
                </a:r>
                <a14:m>
                  <m:oMath xmlns:m="http://schemas.openxmlformats.org/officeDocument/2006/math">
                    <m:r>
                      <a:rPr lang="en-US" b="0" i="1" smtClean="0">
                        <a:latin typeface="Cambria Math"/>
                      </a:rPr>
                      <m:t>𝑎𝑖</m:t>
                    </m:r>
                    <m:r>
                      <a:rPr lang="en-US" b="0" i="1" smtClean="0">
                        <a:latin typeface="Cambria Math"/>
                      </a:rPr>
                      <m:t>+</m:t>
                    </m:r>
                    <m:r>
                      <a:rPr lang="en-US" b="0" i="1" smtClean="0">
                        <a:latin typeface="Cambria Math"/>
                      </a:rPr>
                      <m:t>𝑏</m:t>
                    </m:r>
                    <m:r>
                      <a:rPr lang="en-US" b="0" i="1" smtClean="0">
                        <a:latin typeface="Cambria Math"/>
                      </a:rPr>
                      <m:t>.</m:t>
                    </m:r>
                  </m:oMath>
                </a14:m>
                <a:endParaRPr lang="en-US"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2830" r="-1185"/>
                </a:stretch>
              </a:blipFill>
            </p:spPr>
            <p:txBody>
              <a:bodyPr/>
              <a:lstStyle/>
              <a:p>
                <a:r>
                  <a:rPr lang="en-US">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404160692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Complexity Analysis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t>The outer </a:t>
                </a:r>
                <a:r>
                  <a:rPr lang="en-US" dirty="0" smtClean="0">
                    <a:latin typeface="Courier New" pitchFamily="49" charset="0"/>
                    <a:cs typeface="Courier New" pitchFamily="49" charset="0"/>
                  </a:rPr>
                  <a:t>for</a:t>
                </a:r>
                <a:r>
                  <a:rPr lang="en-US" dirty="0" smtClean="0"/>
                  <a:t> takes time </a:t>
                </a:r>
              </a:p>
              <a:p>
                <a:pPr marL="0" indent="0">
                  <a:buNone/>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r>
                            <a:rPr lang="en-US" b="0" i="1" smtClean="0">
                              <a:latin typeface="Cambria Math"/>
                            </a:rPr>
                            <m:t>−1</m:t>
                          </m:r>
                        </m:sup>
                        <m:e>
                          <m:r>
                            <a:rPr lang="en-US" b="0" i="1" smtClean="0">
                              <a:latin typeface="Cambria Math"/>
                            </a:rPr>
                            <m:t>(</m:t>
                          </m:r>
                          <m:r>
                            <a:rPr lang="en-US" b="0" i="1" smtClean="0">
                              <a:latin typeface="Cambria Math"/>
                            </a:rPr>
                            <m:t>𝑎𝑖</m:t>
                          </m:r>
                          <m:r>
                            <a:rPr lang="en-US" b="0" i="1" smtClean="0">
                              <a:latin typeface="Cambria Math"/>
                            </a:rPr>
                            <m:t>+</m:t>
                          </m:r>
                          <m:r>
                            <a:rPr lang="en-US" b="0" i="1" smtClean="0">
                              <a:latin typeface="Cambria Math"/>
                            </a:rPr>
                            <m:t>𝑏</m:t>
                          </m:r>
                          <m:r>
                            <a:rPr lang="en-US" b="0" i="1" smtClean="0">
                              <a:latin typeface="Cambria Math"/>
                            </a:rPr>
                            <m:t>)=</m:t>
                          </m:r>
                          <m:r>
                            <a:rPr lang="en-US" b="0" i="1" smtClean="0">
                              <a:latin typeface="Cambria Math"/>
                            </a:rPr>
                            <m:t>𝑎</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r>
                                <a:rPr lang="en-US" b="0" i="1" smtClean="0">
                                  <a:latin typeface="Cambria Math"/>
                                </a:rPr>
                                <m:t>−1</m:t>
                              </m:r>
                            </m:sup>
                            <m:e>
                              <m:r>
                                <a:rPr lang="en-US" b="0" i="1" smtClean="0">
                                  <a:latin typeface="Cambria Math"/>
                                </a:rPr>
                                <m:t>𝑖</m:t>
                              </m:r>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r>
                                    <a:rPr lang="en-US" b="0" i="1" smtClean="0">
                                      <a:latin typeface="Cambria Math"/>
                                    </a:rPr>
                                    <m:t>−1</m:t>
                                  </m:r>
                                </m:sup>
                                <m:e>
                                  <m:r>
                                    <a:rPr lang="en-US" b="0" i="1" smtClean="0">
                                      <a:latin typeface="Cambria Math"/>
                                    </a:rPr>
                                    <m:t>𝑏</m:t>
                                  </m:r>
                                  <m:r>
                                    <a:rPr lang="en-US" b="0" i="1" smtClean="0">
                                      <a:latin typeface="Cambria Math"/>
                                    </a:rPr>
                                    <m:t>=</m:t>
                                  </m:r>
                                </m:e>
                              </m:nary>
                            </m:e>
                          </m:nary>
                        </m:e>
                      </m:nary>
                    </m:oMath>
                  </m:oMathPara>
                </a14:m>
                <a:endParaRPr lang="en-US" i="1"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m:t>
                      </m:r>
                      <m:r>
                        <a:rPr lang="en-US" b="0" i="1" smtClean="0">
                          <a:latin typeface="Cambria Math"/>
                        </a:rPr>
                        <m:t>𝑎</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−1</m:t>
                              </m:r>
                            </m:e>
                          </m:d>
                          <m:r>
                            <a:rPr lang="en-US" b="0" i="1" smtClean="0">
                              <a:latin typeface="Cambria Math"/>
                            </a:rPr>
                            <m:t>𝑛</m:t>
                          </m:r>
                        </m:num>
                        <m:den>
                          <m:r>
                            <a:rPr lang="en-US" b="0" i="1" smtClean="0">
                              <a:latin typeface="Cambria Math"/>
                            </a:rPr>
                            <m:t>2</m:t>
                          </m:r>
                        </m:den>
                      </m:f>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−1</m:t>
                          </m:r>
                        </m:e>
                      </m:d>
                      <m:r>
                        <a:rPr lang="en-US" b="0" i="1" smtClean="0">
                          <a:latin typeface="Cambria Math"/>
                        </a:rPr>
                        <m:t>𝑏</m:t>
                      </m:r>
                      <m:r>
                        <a:rPr lang="en-US" b="0" i="0" smtClean="0">
                          <a:latin typeface="Cambria Math"/>
                        </a:rPr>
                        <m:t>=</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𝑎</m:t>
                          </m:r>
                        </m:num>
                        <m:den>
                          <m:r>
                            <a:rPr lang="en-US" b="0" i="1" smtClean="0">
                              <a:latin typeface="Cambria Math"/>
                            </a:rPr>
                            <m:t>2</m:t>
                          </m:r>
                        </m:den>
                      </m:f>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2</m:t>
                          </m:r>
                        </m:sup>
                      </m:sSup>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𝑏</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𝑎</m:t>
                              </m:r>
                            </m:num>
                            <m:den>
                              <m:r>
                                <a:rPr lang="en-US" b="0" i="1" smtClean="0">
                                  <a:latin typeface="Cambria Math"/>
                                </a:rPr>
                                <m:t>2</m:t>
                              </m:r>
                            </m:den>
                          </m:f>
                        </m:e>
                      </m:d>
                      <m:r>
                        <a:rPr lang="en-US" b="0" i="1" smtClean="0">
                          <a:latin typeface="Cambria Math"/>
                        </a:rPr>
                        <m:t>𝑛</m:t>
                      </m:r>
                      <m:r>
                        <a:rPr lang="en-US" b="0" i="1" smtClean="0">
                          <a:latin typeface="Cambria Math"/>
                        </a:rPr>
                        <m:t>−</m:t>
                      </m:r>
                      <m:r>
                        <a:rPr lang="en-US" b="0" i="1" smtClean="0">
                          <a:latin typeface="Cambria Math"/>
                        </a:rPr>
                        <m:t>𝑏</m:t>
                      </m:r>
                    </m:oMath>
                  </m:oMathPara>
                </a14:m>
                <a:endParaRPr lang="en-US" i="1" dirty="0" smtClean="0"/>
              </a:p>
              <a:p>
                <a:r>
                  <a:rPr lang="en-US" dirty="0" smtClean="0"/>
                  <a:t>Therefore the time complexity of the algorithm is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2</m:t>
                            </m:r>
                          </m:sup>
                        </m:sSup>
                      </m:e>
                    </m:d>
                    <m:r>
                      <a:rPr lang="en-US" b="0" i="1" smtClean="0">
                        <a:latin typeface="Cambria Math"/>
                      </a:rPr>
                      <m:t>.</m:t>
                    </m:r>
                  </m:oMath>
                </a14:m>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2830" r="-1407"/>
                </a:stretch>
              </a:blipFill>
            </p:spPr>
            <p:txBody>
              <a:bodyPr/>
              <a:lstStyle/>
              <a:p>
                <a:r>
                  <a:rPr lang="en-US">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173100241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Recursive </a:t>
            </a:r>
            <a:r>
              <a:rPr lang="en-US" dirty="0" err="1" smtClean="0"/>
              <a:t>SelectionSort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FindMin</a:t>
            </a:r>
            <a:r>
              <a:rPr lang="en-US" sz="2000" dirty="0" smtClean="0">
                <a:latin typeface="Courier New" pitchFamily="49" charset="0"/>
                <a:cs typeface="Courier New" pitchFamily="49" charset="0"/>
              </a:rPr>
              <a:t> is an auxiliary function used by the Selection sort below */</a:t>
            </a:r>
          </a:p>
          <a:p>
            <a:pPr marL="0" indent="0">
              <a:buNone/>
            </a:pPr>
            <a:r>
              <a:rPr lang="en-US" sz="2000" dirty="0" err="1">
                <a:latin typeface="Courier New" pitchFamily="49" charset="0"/>
                <a:cs typeface="Courier New" pitchFamily="49" charset="0"/>
              </a:rPr>
              <a:t>i</a:t>
            </a:r>
            <a:r>
              <a:rPr lang="en-US" sz="2000" dirty="0" err="1" smtClean="0">
                <a:latin typeface="Courier New" pitchFamily="49" charset="0"/>
                <a:cs typeface="Courier New" pitchFamily="49" charset="0"/>
              </a:rPr>
              <a:t>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FindMin</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InputArray</a:t>
            </a:r>
            <a:r>
              <a:rPr lang="en-US" sz="2000" dirty="0" smtClean="0">
                <a:latin typeface="Courier New" pitchFamily="49" charset="0"/>
                <a:cs typeface="Courier New" pitchFamily="49" charset="0"/>
              </a:rPr>
              <a:t> A,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n)</a:t>
            </a:r>
          </a:p>
          <a:p>
            <a:pPr marL="0" indent="0">
              <a:buNone/>
            </a:pPr>
            <a:r>
              <a:rPr lang="en-US" sz="2000" dirty="0" smtClean="0">
                <a:latin typeface="Courier New" pitchFamily="49" charset="0"/>
                <a:cs typeface="Courier New" pitchFamily="49" charset="0"/>
              </a:rPr>
              <a:t>{  </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i,j</a:t>
            </a:r>
            <a:r>
              <a:rPr lang="en-US" sz="2000" dirty="0" smtClean="0">
                <a:latin typeface="Courier New" pitchFamily="49" charset="0"/>
                <a:cs typeface="Courier New" pitchFamily="49" charset="0"/>
              </a:rPr>
              <a:t>=n;</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for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=0;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&lt;n;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if (A[</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]&lt;A[j]) j=</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return j;</a:t>
            </a:r>
          </a:p>
          <a:p>
            <a:pPr marL="0" indent="0">
              <a:buNone/>
            </a:pPr>
            <a:r>
              <a:rPr lang="en-US" sz="2000" dirty="0" smtClean="0">
                <a:latin typeface="Courier New" pitchFamily="49" charset="0"/>
                <a:cs typeface="Courier New" pitchFamily="49" charset="0"/>
              </a:rPr>
              <a:t>}</a:t>
            </a:r>
          </a:p>
          <a:p>
            <a:pPr marL="0" indent="0">
              <a:buNone/>
            </a:pP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v</a:t>
            </a:r>
            <a:r>
              <a:rPr lang="en-US" sz="2000" dirty="0" smtClean="0">
                <a:latin typeface="Courier New" pitchFamily="49" charset="0"/>
                <a:cs typeface="Courier New" pitchFamily="49" charset="0"/>
              </a:rPr>
              <a:t>oid </a:t>
            </a:r>
            <a:r>
              <a:rPr lang="en-US" sz="2000" dirty="0" err="1" smtClean="0">
                <a:latin typeface="Courier New" pitchFamily="49" charset="0"/>
                <a:cs typeface="Courier New" pitchFamily="49" charset="0"/>
              </a:rPr>
              <a:t>SelectionSort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InputArray</a:t>
            </a:r>
            <a:r>
              <a:rPr lang="en-US" sz="2000" dirty="0" smtClean="0">
                <a:latin typeface="Courier New" pitchFamily="49" charset="0"/>
                <a:cs typeface="Courier New" pitchFamily="49" charset="0"/>
              </a:rPr>
              <a:t> A,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n)</a:t>
            </a:r>
          </a:p>
          <a:p>
            <a:pPr marL="0" indent="0">
              <a:buNone/>
            </a:pPr>
            <a:r>
              <a:rPr lang="en-US" sz="2000" dirty="0" smtClean="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MinPosition</a:t>
            </a:r>
            <a:r>
              <a:rPr lang="en-US" sz="2000" dirty="0" smtClean="0">
                <a:latin typeface="Courier New" pitchFamily="49" charset="0"/>
                <a:cs typeface="Courier New" pitchFamily="49" charset="0"/>
              </a:rPr>
              <a:t>, temp;</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if (n&gt;0){</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MinPosition</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FindMin</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A,n</a:t>
            </a:r>
            <a:r>
              <a:rPr lang="en-US" sz="2000" dirty="0" smtClean="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temp=A[n]; A[n]=A[</a:t>
            </a:r>
            <a:r>
              <a:rPr lang="en-US" sz="2000" dirty="0" err="1" smtClean="0">
                <a:latin typeface="Courier New" pitchFamily="49" charset="0"/>
                <a:cs typeface="Courier New" pitchFamily="49" charset="0"/>
              </a:rPr>
              <a:t>MinPosition</a:t>
            </a:r>
            <a:r>
              <a:rPr lang="en-US" sz="2000" dirty="0" smtClean="0">
                <a:latin typeface="Courier New" pitchFamily="49" charset="0"/>
                <a:cs typeface="Courier New" pitchFamily="49" charset="0"/>
              </a:rPr>
              <a:t>]; A[</a:t>
            </a:r>
            <a:r>
              <a:rPr lang="en-US" sz="2000" dirty="0" err="1" smtClean="0">
                <a:latin typeface="Courier New" pitchFamily="49" charset="0"/>
                <a:cs typeface="Courier New" pitchFamily="49" charset="0"/>
              </a:rPr>
              <a:t>MinPosition</a:t>
            </a:r>
            <a:r>
              <a:rPr lang="en-US" sz="2000" dirty="0" smtClean="0">
                <a:latin typeface="Courier New" pitchFamily="49" charset="0"/>
                <a:cs typeface="Courier New" pitchFamily="49" charset="0"/>
              </a:rPr>
              <a:t>]=temp;</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SelectionSort</a:t>
            </a:r>
            <a:r>
              <a:rPr lang="en-US" sz="2000" dirty="0" smtClean="0">
                <a:latin typeface="Courier New" pitchFamily="49" charset="0"/>
                <a:cs typeface="Courier New" pitchFamily="49" charset="0"/>
              </a:rPr>
              <a:t>(A, n-1)</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p>
          <a:p>
            <a:pPr marL="0" indent="0">
              <a:buNone/>
            </a:pP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330482935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Analysis of Recursive </a:t>
            </a:r>
            <a:r>
              <a:rPr lang="en-US" dirty="0" err="1" smtClean="0"/>
              <a:t>SelectionSort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To use this recursive version of </a:t>
                </a:r>
                <a:r>
                  <a:rPr lang="en-US" dirty="0" err="1" smtClean="0">
                    <a:latin typeface="Courier New" pitchFamily="49" charset="0"/>
                    <a:cs typeface="Courier New" pitchFamily="49" charset="0"/>
                  </a:rPr>
                  <a:t>SelectionSort</a:t>
                </a:r>
                <a:r>
                  <a:rPr lang="en-US" dirty="0" smtClean="0"/>
                  <a:t>to perform selection sorting on the array </a:t>
                </a:r>
                <a:r>
                  <a:rPr lang="en-US" dirty="0" smtClean="0">
                    <a:latin typeface="Courier New" pitchFamily="49" charset="0"/>
                    <a:cs typeface="Courier New" pitchFamily="49" charset="0"/>
                  </a:rPr>
                  <a:t>A[0:n-1]</a:t>
                </a:r>
                <a:r>
                  <a:rPr lang="en-US" dirty="0" smtClean="0"/>
                  <a:t>, we make the function call </a:t>
                </a:r>
                <a:r>
                  <a:rPr lang="en-US" dirty="0" err="1" smtClean="0">
                    <a:latin typeface="Courier New" pitchFamily="49" charset="0"/>
                    <a:cs typeface="Courier New" pitchFamily="49" charset="0"/>
                  </a:rPr>
                  <a:t>SelectionSort</a:t>
                </a:r>
                <a:r>
                  <a:rPr lang="en-US" dirty="0" smtClean="0">
                    <a:latin typeface="Courier New" pitchFamily="49" charset="0"/>
                    <a:cs typeface="Courier New" pitchFamily="49" charset="0"/>
                  </a:rPr>
                  <a:t>(A,n-1).</a:t>
                </a:r>
              </a:p>
              <a:p>
                <a:r>
                  <a:rPr lang="en-US" dirty="0" smtClean="0"/>
                  <a:t>The first thing we need to do is to analyze the running time of function </a:t>
                </a:r>
                <a:r>
                  <a:rPr lang="en-US" dirty="0" err="1" smtClean="0">
                    <a:latin typeface="Courier New" pitchFamily="49" charset="0"/>
                    <a:cs typeface="Courier New" pitchFamily="49" charset="0"/>
                  </a:rPr>
                  <a:t>FindMin</a:t>
                </a:r>
                <a:r>
                  <a:rPr lang="en-US" dirty="0" smtClean="0"/>
                  <a:t>which finds the position of the smallest element in the array </a:t>
                </a:r>
                <a:r>
                  <a:rPr lang="en-US" dirty="0" smtClean="0">
                    <a:latin typeface="Courier New" pitchFamily="49" charset="0"/>
                    <a:cs typeface="Courier New" pitchFamily="49" charset="0"/>
                  </a:rPr>
                  <a:t>A[0:n]</a:t>
                </a:r>
                <a:r>
                  <a:rPr lang="en-US" dirty="0" smtClean="0"/>
                  <a:t>.</a:t>
                </a:r>
              </a:p>
              <a:p>
                <a:r>
                  <a:rPr lang="en-US" dirty="0" smtClean="0"/>
                  <a:t>It is easy to see that the time for this function is </a:t>
                </a:r>
                <a14:m>
                  <m:oMath xmlns:m="http://schemas.openxmlformats.org/officeDocument/2006/math">
                    <m:r>
                      <a:rPr lang="en-US" b="0" i="1" smtClean="0">
                        <a:latin typeface="Cambria Math"/>
                      </a:rPr>
                      <m:t>𝑎𝑛</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𝑏</m:t>
                        </m:r>
                      </m:e>
                      <m:sub>
                        <m:r>
                          <a:rPr lang="en-US" b="0" i="1" smtClean="0">
                            <a:latin typeface="Cambria Math"/>
                          </a:rPr>
                          <m:t>1</m:t>
                        </m:r>
                      </m:sub>
                    </m:sSub>
                  </m:oMath>
                </a14:m>
                <a:r>
                  <a:rPr lang="en-US" dirty="0" smtClean="0"/>
                  <a:t>for suitable constants </a:t>
                </a:r>
                <a14:m>
                  <m:oMath xmlns:m="http://schemas.openxmlformats.org/officeDocument/2006/math">
                    <m:r>
                      <a:rPr lang="en-US" b="0" i="1" smtClean="0">
                        <a:latin typeface="Cambria Math"/>
                      </a:rPr>
                      <m:t>𝑎</m:t>
                    </m:r>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𝑏</m:t>
                        </m:r>
                      </m:e>
                      <m:sub>
                        <m:r>
                          <a:rPr lang="en-US" b="0" i="1" smtClean="0">
                            <a:latin typeface="Cambria Math"/>
                          </a:rPr>
                          <m:t>1</m:t>
                        </m:r>
                      </m:sub>
                    </m:sSub>
                    <m:r>
                      <a:rPr lang="en-US" b="0" i="1" smtClean="0">
                        <a:latin typeface="Cambria Math"/>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2695" r="-519" b="-1213"/>
                </a:stretch>
              </a:blipFill>
            </p:spPr>
            <p:txBody>
              <a:bodyPr/>
              <a:lstStyle/>
              <a:p>
                <a:r>
                  <a:rPr lang="en-US">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304997727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Analysis of Recursive </a:t>
            </a:r>
            <a:r>
              <a:rPr lang="en-US" dirty="0" err="1" smtClean="0"/>
              <a:t>SelectionSort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dirty="0" smtClean="0"/>
                  <a:t>We now analyze the running time of recursive function </a:t>
                </a:r>
                <a:r>
                  <a:rPr lang="en-US" dirty="0" err="1" smtClean="0">
                    <a:latin typeface="Courier New" pitchFamily="49" charset="0"/>
                    <a:cs typeface="Courier New" pitchFamily="49" charset="0"/>
                  </a:rPr>
                  <a:t>SelectionSort</a:t>
                </a:r>
                <a:r>
                  <a:rPr lang="en-US" dirty="0" smtClean="0"/>
                  <a:t>.</a:t>
                </a:r>
              </a:p>
              <a:p>
                <a:r>
                  <a:rPr lang="en-US" dirty="0" smtClean="0"/>
                  <a:t>Let </a:t>
                </a:r>
                <a14:m>
                  <m:oMath xmlns:m="http://schemas.openxmlformats.org/officeDocument/2006/math">
                    <m:r>
                      <a:rPr lang="en-US" b="0" i="1" smtClean="0">
                        <a:latin typeface="Cambria Math"/>
                      </a:rPr>
                      <m:t>𝑇</m:t>
                    </m:r>
                    <m:r>
                      <a:rPr lang="en-US" b="0" i="1" smtClean="0">
                        <a:latin typeface="Cambria Math"/>
                      </a:rPr>
                      <m:t>(</m:t>
                    </m:r>
                    <m:r>
                      <a:rPr lang="en-US" b="0" i="1" smtClean="0">
                        <a:latin typeface="Cambria Math"/>
                      </a:rPr>
                      <m:t>𝑛</m:t>
                    </m:r>
                    <m:r>
                      <a:rPr lang="en-US" b="0" i="1" smtClean="0">
                        <a:latin typeface="Cambria Math"/>
                      </a:rPr>
                      <m:t>)</m:t>
                    </m:r>
                  </m:oMath>
                </a14:m>
                <a:r>
                  <a:rPr lang="en-US" dirty="0" smtClean="0"/>
                  <a:t> stand for the cost, in time units, of calling </a:t>
                </a:r>
                <a:r>
                  <a:rPr lang="en-US" dirty="0" err="1" smtClean="0">
                    <a:latin typeface="Courier New" pitchFamily="49" charset="0"/>
                    <a:cs typeface="Courier New" pitchFamily="49" charset="0"/>
                  </a:rPr>
                  <a:t>SelectionSort</a:t>
                </a:r>
                <a:r>
                  <a:rPr lang="en-US" dirty="0" smtClean="0"/>
                  <a:t> on </a:t>
                </a:r>
                <a:r>
                  <a:rPr lang="en-US" dirty="0" smtClean="0">
                    <a:latin typeface="Courier New" pitchFamily="49" charset="0"/>
                    <a:cs typeface="Courier New" pitchFamily="49" charset="0"/>
                  </a:rPr>
                  <a:t>A[0:n]</a:t>
                </a:r>
                <a:r>
                  <a:rPr lang="en-US" dirty="0" smtClean="0"/>
                  <a:t>. </a:t>
                </a:r>
              </a:p>
              <a:p>
                <a:r>
                  <a:rPr lang="en-US" dirty="0" smtClean="0"/>
                  <a:t>Then the costs in </a:t>
                </a:r>
                <a:r>
                  <a:rPr lang="en-US" dirty="0" err="1" smtClean="0">
                    <a:latin typeface="Courier New" pitchFamily="49" charset="0"/>
                    <a:cs typeface="Courier New" pitchFamily="49" charset="0"/>
                  </a:rPr>
                  <a:t>SelectionSort</a:t>
                </a:r>
                <a:r>
                  <a:rPr lang="en-US" dirty="0" smtClean="0"/>
                  <a:t>are as follows:</a:t>
                </a:r>
              </a:p>
              <a:p>
                <a:pPr marL="0" indent="0">
                  <a:buNone/>
                </a:pPr>
                <a:r>
                  <a:rPr lang="en-US" dirty="0" smtClean="0">
                    <a:latin typeface="Courier New" pitchFamily="49" charset="0"/>
                    <a:cs typeface="Courier New" pitchFamily="49" charset="0"/>
                  </a:rPr>
                  <a:t>if (n&gt;0){</a:t>
                </a:r>
              </a:p>
              <a:p>
                <a:pPr marL="0" indent="0">
                  <a:buNone/>
                </a:pPr>
                <a:r>
                  <a:rPr lang="en-US" dirty="0" smtClean="0">
                    <a:latin typeface="Courier New" pitchFamily="49" charset="0"/>
                    <a:cs typeface="Courier New" pitchFamily="49" charset="0"/>
                  </a:rPr>
                  <a:t>      Cost </a:t>
                </a:r>
                <a14:m>
                  <m:oMath xmlns:m="http://schemas.openxmlformats.org/officeDocument/2006/math">
                    <m:r>
                      <a:rPr lang="en-US" b="0" i="1" smtClean="0">
                        <a:latin typeface="Cambria Math"/>
                      </a:rPr>
                      <m:t>𝑎𝑛</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𝑏</m:t>
                        </m:r>
                      </m:e>
                      <m:sub>
                        <m:r>
                          <a:rPr lang="en-US" b="0" i="1" smtClean="0">
                            <a:latin typeface="Cambria Math"/>
                          </a:rPr>
                          <m:t>1</m:t>
                        </m:r>
                      </m:sub>
                    </m:sSub>
                  </m:oMath>
                </a14:m>
                <a:endParaRPr lang="en-US" dirty="0" smtClean="0"/>
              </a:p>
              <a:p>
                <a:pPr marL="0" indent="0">
                  <a:buNone/>
                </a:pPr>
                <a:r>
                  <a:rPr lang="en-US" dirty="0" smtClean="0">
                    <a:latin typeface="Courier New" pitchFamily="49" charset="0"/>
                    <a:cs typeface="Courier New" pitchFamily="49" charset="0"/>
                  </a:rPr>
                  <a:t>      Cost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𝑏</m:t>
                        </m:r>
                      </m:e>
                      <m:sub>
                        <m:r>
                          <a:rPr lang="en-US" b="0" i="1" smtClean="0">
                            <a:latin typeface="Cambria Math"/>
                          </a:rPr>
                          <m:t>2</m:t>
                        </m:r>
                      </m:sub>
                    </m:sSub>
                  </m:oMath>
                </a14:m>
                <a:endParaRPr lang="en-US" dirty="0" smtClean="0"/>
              </a:p>
              <a:p>
                <a:pPr marL="0" indent="0">
                  <a:buNone/>
                </a:pPr>
                <a:r>
                  <a:rPr lang="en-US" dirty="0" smtClean="0">
                    <a:latin typeface="Courier New" pitchFamily="49" charset="0"/>
                    <a:cs typeface="Courier New" pitchFamily="49" charset="0"/>
                  </a:rPr>
                  <a:t>Cost </a:t>
                </a:r>
                <a14:m>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−1</m:t>
                        </m:r>
                      </m:e>
                    </m:d>
                  </m:oMath>
                </a14:m>
                <a:endParaRPr lang="en-US" b="0" dirty="0" smtClean="0"/>
              </a:p>
              <a:p>
                <a:pPr marL="0" indent="0">
                  <a:buNone/>
                </a:pPr>
                <a:r>
                  <a:rPr lang="en-US" dirty="0" smtClean="0">
                    <a:latin typeface="Courier New" pitchFamily="49" charset="0"/>
                    <a:cs typeface="Courier New" pitchFamily="49"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t="-2022" r="-1185" b="-270"/>
                </a:stretch>
              </a:blipFill>
            </p:spPr>
            <p:txBody>
              <a:bodyPr/>
              <a:lstStyle/>
              <a:p>
                <a:r>
                  <a:rPr lang="en-US">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515391"/>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54032"/>
            <a:ext cx="8961116" cy="669173"/>
          </a:xfrm>
          <a:prstGeom prst="rect">
            <a:avLst/>
          </a:prstGeom>
        </p:spPr>
        <p:txBody>
          <a:bodyPr vert="horz" lIns="91440" tIns="45720" rIns="91440" bIns="45720" rtlCol="0">
            <a:normAutofit/>
          </a:bodyPr>
          <a:lstStyle/>
          <a:p>
            <a:r>
              <a:rPr lang="en-US" b="1" dirty="0" smtClean="0">
                <a:latin typeface="Aharoni" pitchFamily="2" charset="-79"/>
                <a:cs typeface="Aharoni" pitchFamily="2" charset="-79"/>
              </a:rPr>
              <a:t>Complexity:  Algorithm and Flow Chart, Complexity of Algorithms,  							  Rate of Growth, Big O Notation</a:t>
            </a:r>
            <a:endParaRPr lang="en-US"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414927744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1895"/>
            <a:ext cx="8229600" cy="1143000"/>
          </a:xfrm>
        </p:spPr>
        <p:txBody>
          <a:bodyPr>
            <a:normAutofit fontScale="90000"/>
          </a:bodyPr>
          <a:lstStyle/>
          <a:p>
            <a:r>
              <a:rPr lang="en-US" dirty="0"/>
              <a:t>Analysis of Recursive </a:t>
            </a:r>
            <a:r>
              <a:rPr lang="en-US" dirty="0" err="1"/>
              <a:t>SelectionSort</a:t>
            </a:r>
            <a:r>
              <a:rPr lang="en-US" dirty="0"/>
              <a:t>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If </a:t>
                </a:r>
                <a14:m>
                  <m:oMath xmlns:m="http://schemas.openxmlformats.org/officeDocument/2006/math">
                    <m:r>
                      <a:rPr lang="en-US" b="0" i="1" smtClean="0">
                        <a:latin typeface="Cambria Math"/>
                      </a:rPr>
                      <m:t>𝑏</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𝑏</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𝑏</m:t>
                        </m:r>
                      </m:e>
                      <m:sub>
                        <m:r>
                          <a:rPr lang="en-US" b="0" i="1" smtClean="0">
                            <a:latin typeface="Cambria Math"/>
                          </a:rPr>
                          <m:t>2</m:t>
                        </m:r>
                      </m:sub>
                    </m:sSub>
                  </m:oMath>
                </a14:m>
                <a:r>
                  <a:rPr lang="en-US" dirty="0" smtClean="0"/>
                  <a:t> then the following </a:t>
                </a:r>
                <a:r>
                  <a:rPr lang="en-US" b="1" dirty="0" smtClean="0"/>
                  <a:t>recurrence relation</a:t>
                </a:r>
                <a:r>
                  <a:rPr lang="en-US" dirty="0" smtClean="0"/>
                  <a:t> holds for </a:t>
                </a:r>
                <a14:m>
                  <m:oMath xmlns:m="http://schemas.openxmlformats.org/officeDocument/2006/math">
                    <m:r>
                      <a:rPr lang="en-US" b="0" i="1" smtClean="0">
                        <a:latin typeface="Cambria Math"/>
                      </a:rPr>
                      <m:t>𝑛</m:t>
                    </m:r>
                    <m:r>
                      <a:rPr lang="en-US" b="0" i="1" smtClean="0">
                        <a:latin typeface="Cambria Math"/>
                      </a:rPr>
                      <m:t>&gt;0</m:t>
                    </m:r>
                  </m:oMath>
                </a14:m>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r>
                        <a:rPr lang="en-US" b="0" i="1" smtClean="0">
                          <a:latin typeface="Cambria Math"/>
                        </a:rPr>
                        <m:t>𝑎𝑛</m:t>
                      </m:r>
                      <m:r>
                        <a:rPr lang="en-US" b="0" i="1" smtClean="0">
                          <a:latin typeface="Cambria Math"/>
                        </a:rPr>
                        <m:t>+</m:t>
                      </m:r>
                      <m:r>
                        <a:rPr lang="en-US" b="0" i="1" smtClean="0">
                          <a:latin typeface="Cambria Math"/>
                        </a:rPr>
                        <m:t>𝑏</m:t>
                      </m:r>
                      <m:r>
                        <a:rPr lang="en-US" b="0" i="1" smtClean="0">
                          <a:latin typeface="Cambria Math"/>
                        </a:rPr>
                        <m:t>+</m:t>
                      </m:r>
                      <m:r>
                        <a:rPr lang="en-US" b="0" i="1" smtClean="0">
                          <a:latin typeface="Cambria Math"/>
                        </a:rPr>
                        <m:t>𝑇</m:t>
                      </m:r>
                      <m:r>
                        <a:rPr lang="en-US" b="0" i="1" smtClean="0">
                          <a:latin typeface="Cambria Math"/>
                        </a:rPr>
                        <m:t>(</m:t>
                      </m:r>
                      <m:r>
                        <a:rPr lang="en-US" b="0" i="1" smtClean="0">
                          <a:latin typeface="Cambria Math"/>
                        </a:rPr>
                        <m:t>𝑛</m:t>
                      </m:r>
                      <m:r>
                        <a:rPr lang="en-US" b="0" i="1" smtClean="0">
                          <a:latin typeface="Cambria Math"/>
                        </a:rPr>
                        <m:t>−1)</m:t>
                      </m:r>
                    </m:oMath>
                  </m:oMathPara>
                </a14:m>
                <a:endParaRPr lang="en-US" dirty="0" smtClean="0"/>
              </a:p>
              <a:p>
                <a:r>
                  <a:rPr lang="en-US" dirty="0" smtClean="0"/>
                  <a:t>The base case of this recurrence relation is </a:t>
                </a:r>
                <a14:m>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0</m:t>
                        </m:r>
                      </m:e>
                    </m:d>
                    <m:r>
                      <a:rPr lang="en-US" b="0" i="1" smtClean="0">
                        <a:latin typeface="Cambria Math"/>
                      </a:rPr>
                      <m:t>=</m:t>
                    </m:r>
                    <m:r>
                      <a:rPr lang="en-US" b="0" i="1" smtClean="0">
                        <a:latin typeface="Cambria Math"/>
                      </a:rPr>
                      <m:t>𝑐</m:t>
                    </m:r>
                  </m:oMath>
                </a14:m>
                <a:r>
                  <a:rPr lang="en-US" dirty="0" smtClean="0"/>
                  <a:t> where </a:t>
                </a:r>
                <a14:m>
                  <m:oMath xmlns:m="http://schemas.openxmlformats.org/officeDocument/2006/math">
                    <m:r>
                      <a:rPr lang="en-US" b="0" i="1" smtClean="0">
                        <a:latin typeface="Cambria Math"/>
                      </a:rPr>
                      <m:t>𝑐</m:t>
                    </m:r>
                  </m:oMath>
                </a14:m>
                <a:r>
                  <a:rPr lang="en-US" dirty="0" smtClean="0"/>
                  <a:t> is the cost of executing </a:t>
                </a:r>
                <a:r>
                  <a:rPr lang="en-US" dirty="0" err="1" smtClean="0">
                    <a:latin typeface="Courier New" pitchFamily="49" charset="0"/>
                    <a:cs typeface="Courier New" pitchFamily="49" charset="0"/>
                  </a:rPr>
                  <a:t>SelectionSort</a:t>
                </a:r>
                <a:r>
                  <a:rPr lang="en-US" dirty="0" smtClean="0">
                    <a:latin typeface="Courier New" pitchFamily="49" charset="0"/>
                    <a:cs typeface="Courier New" pitchFamily="49" charset="0"/>
                  </a:rPr>
                  <a:t>(A,0).</a:t>
                </a:r>
              </a:p>
              <a:p>
                <a:r>
                  <a:rPr lang="en-US" dirty="0" smtClean="0">
                    <a:cs typeface="Courier New" pitchFamily="49" charset="0"/>
                  </a:rPr>
                  <a:t>To solve such recurrence relations, we can use a method called </a:t>
                </a:r>
                <a:r>
                  <a:rPr lang="en-US" b="1" dirty="0" smtClean="0">
                    <a:cs typeface="Courier New" pitchFamily="49" charset="0"/>
                  </a:rPr>
                  <a:t>unrolling</a:t>
                </a:r>
                <a:r>
                  <a:rPr lang="en-US" dirty="0" smtClean="0">
                    <a:cs typeface="Courier New" pitchFamily="49" charset="0"/>
                  </a:rPr>
                  <a:t>. </a:t>
                </a:r>
              </a:p>
              <a:p>
                <a:endParaRPr lang="en-US" dirty="0">
                  <a:latin typeface="Courier New" pitchFamily="49" charset="0"/>
                  <a:cs typeface="Courier New" pitchFamily="49"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617" r="-1704"/>
                </a:stretch>
              </a:blipFill>
            </p:spPr>
            <p:txBody>
              <a:bodyPr/>
              <a:lstStyle/>
              <a:p>
                <a:r>
                  <a:rPr lang="en-US" dirty="0">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16625" y="615141"/>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253005075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3700"/>
            <a:ext cx="8229600" cy="1143000"/>
          </a:xfrm>
        </p:spPr>
        <p:txBody>
          <a:bodyPr>
            <a:normAutofit fontScale="90000"/>
          </a:bodyPr>
          <a:lstStyle/>
          <a:p>
            <a:r>
              <a:rPr lang="en-US" dirty="0"/>
              <a:t>Analysis of Recursive </a:t>
            </a:r>
            <a:r>
              <a:rPr lang="en-US" dirty="0" err="1"/>
              <a:t>SelectionSort</a:t>
            </a:r>
            <a:r>
              <a:rPr lang="en-US" dirty="0"/>
              <a:t> (cont’d)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r>
                        <a:rPr lang="en-US" b="0" i="1" smtClean="0">
                          <a:latin typeface="Cambria Math"/>
                        </a:rPr>
                        <m:t>𝑎𝑛</m:t>
                      </m:r>
                      <m:r>
                        <a:rPr lang="en-US" b="0" i="1" smtClean="0">
                          <a:latin typeface="Cambria Math"/>
                        </a:rPr>
                        <m:t>+</m:t>
                      </m:r>
                      <m:r>
                        <a:rPr lang="en-US" b="0" i="1" smtClean="0">
                          <a:latin typeface="Cambria Math"/>
                        </a:rPr>
                        <m:t>𝑏</m:t>
                      </m:r>
                      <m:r>
                        <a:rPr lang="en-US" b="0" i="1" smtClean="0">
                          <a:latin typeface="Cambria Math"/>
                        </a:rPr>
                        <m:t>+</m:t>
                      </m:r>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−1</m:t>
                          </m:r>
                        </m:e>
                      </m:d>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r>
                        <a:rPr lang="en-US" b="0" i="1" smtClean="0">
                          <a:latin typeface="Cambria Math"/>
                        </a:rPr>
                        <m:t>𝑎𝑛</m:t>
                      </m:r>
                      <m:r>
                        <a:rPr lang="en-US" b="0" i="1" smtClean="0">
                          <a:latin typeface="Cambria Math"/>
                        </a:rPr>
                        <m:t>+</m:t>
                      </m:r>
                      <m:r>
                        <a:rPr lang="en-US" b="0" i="1" smtClean="0">
                          <a:latin typeface="Cambria Math"/>
                        </a:rPr>
                        <m:t>𝑏</m:t>
                      </m:r>
                      <m:r>
                        <a:rPr lang="en-US" b="0" i="1" smtClean="0">
                          <a:latin typeface="Cambria Math"/>
                        </a:rPr>
                        <m:t>+</m:t>
                      </m:r>
                      <m:r>
                        <a:rPr lang="en-US" b="0" i="1" smtClean="0">
                          <a:latin typeface="Cambria Math"/>
                        </a:rPr>
                        <m:t>𝑎</m:t>
                      </m:r>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−1</m:t>
                          </m:r>
                        </m:e>
                      </m:d>
                      <m:r>
                        <a:rPr lang="en-US" b="0" i="1" smtClean="0">
                          <a:latin typeface="Cambria Math"/>
                        </a:rPr>
                        <m:t>+</m:t>
                      </m:r>
                      <m:r>
                        <a:rPr lang="en-US" b="0" i="1" smtClean="0">
                          <a:latin typeface="Cambria Math"/>
                        </a:rPr>
                        <m:t>𝑏</m:t>
                      </m:r>
                      <m:r>
                        <a:rPr lang="en-US" b="0" i="1" smtClean="0">
                          <a:latin typeface="Cambria Math"/>
                        </a:rPr>
                        <m:t>+</m:t>
                      </m:r>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−2</m:t>
                          </m:r>
                        </m:e>
                      </m:d>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r>
                        <a:rPr lang="en-US" b="0" i="1" smtClean="0">
                          <a:latin typeface="Cambria Math"/>
                        </a:rPr>
                        <m:t>𝑎𝑛</m:t>
                      </m:r>
                      <m:r>
                        <a:rPr lang="en-US" b="0" i="1" smtClean="0">
                          <a:latin typeface="Cambria Math"/>
                        </a:rPr>
                        <m:t>+</m:t>
                      </m:r>
                      <m:r>
                        <a:rPr lang="en-US" b="0" i="1" smtClean="0">
                          <a:latin typeface="Cambria Math"/>
                        </a:rPr>
                        <m:t>𝑏</m:t>
                      </m:r>
                      <m:r>
                        <a:rPr lang="en-US" b="0" i="1" smtClean="0">
                          <a:latin typeface="Cambria Math"/>
                        </a:rPr>
                        <m:t>+</m:t>
                      </m:r>
                      <m:r>
                        <a:rPr lang="en-US" b="0" i="1" smtClean="0">
                          <a:latin typeface="Cambria Math"/>
                        </a:rPr>
                        <m:t>𝑎</m:t>
                      </m:r>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−1</m:t>
                          </m:r>
                        </m:e>
                      </m:d>
                      <m:r>
                        <a:rPr lang="en-US" b="0" i="1" smtClean="0">
                          <a:latin typeface="Cambria Math"/>
                        </a:rPr>
                        <m:t>+</m:t>
                      </m:r>
                      <m:r>
                        <a:rPr lang="en-US" b="0" i="1" smtClean="0">
                          <a:latin typeface="Cambria Math"/>
                        </a:rPr>
                        <m:t>𝑏</m:t>
                      </m:r>
                      <m:r>
                        <a:rPr lang="en-US" b="0" i="1" smtClean="0">
                          <a:latin typeface="Cambria Math"/>
                        </a:rPr>
                        <m:t>+</m:t>
                      </m:r>
                      <m:r>
                        <a:rPr lang="en-US" b="0" i="1" smtClean="0">
                          <a:latin typeface="Cambria Math"/>
                        </a:rPr>
                        <m:t>𝑎</m:t>
                      </m:r>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−2</m:t>
                          </m:r>
                        </m:e>
                      </m:d>
                      <m:r>
                        <a:rPr lang="en-US" b="0" i="1" smtClean="0">
                          <a:latin typeface="Cambria Math"/>
                        </a:rPr>
                        <m:t>+</m:t>
                      </m:r>
                      <m:r>
                        <a:rPr lang="en-US" b="0" i="1" smtClean="0">
                          <a:latin typeface="Cambria Math"/>
                        </a:rPr>
                        <m:t>𝑏</m:t>
                      </m:r>
                      <m:r>
                        <a:rPr lang="en-US" b="0" i="1" smtClean="0">
                          <a:latin typeface="Cambria Math"/>
                        </a:rPr>
                        <m:t>+</m:t>
                      </m:r>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−3</m:t>
                          </m:r>
                        </m:e>
                      </m:d>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a:rPr>
                        <m:t>…</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r>
                        <a:rPr lang="en-US" b="0" i="1" smtClean="0">
                          <a:latin typeface="Cambria Math"/>
                        </a:rPr>
                        <m:t>𝑎𝑛</m:t>
                      </m:r>
                      <m:r>
                        <a:rPr lang="en-US" b="0" i="1" smtClean="0">
                          <a:latin typeface="Cambria Math"/>
                        </a:rPr>
                        <m:t>+</m:t>
                      </m:r>
                      <m:r>
                        <a:rPr lang="en-US" b="0" i="1" smtClean="0">
                          <a:latin typeface="Cambria Math"/>
                        </a:rPr>
                        <m:t>𝑏</m:t>
                      </m:r>
                      <m:r>
                        <a:rPr lang="en-US" b="0" i="1" smtClean="0">
                          <a:latin typeface="Cambria Math"/>
                        </a:rPr>
                        <m:t>+</m:t>
                      </m:r>
                      <m:r>
                        <a:rPr lang="en-US" b="0" i="1" smtClean="0">
                          <a:latin typeface="Cambria Math"/>
                        </a:rPr>
                        <m:t>𝑎</m:t>
                      </m:r>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−1</m:t>
                          </m:r>
                        </m:e>
                      </m:d>
                      <m:r>
                        <a:rPr lang="en-US" b="0" i="1" smtClean="0">
                          <a:latin typeface="Cambria Math"/>
                        </a:rPr>
                        <m:t>+</m:t>
                      </m:r>
                      <m:r>
                        <a:rPr lang="en-US" b="0" i="1" smtClean="0">
                          <a:latin typeface="Cambria Math"/>
                        </a:rPr>
                        <m:t>𝑏</m:t>
                      </m:r>
                      <m:r>
                        <a:rPr lang="en-US" b="0" i="1" smtClean="0">
                          <a:latin typeface="Cambria Math"/>
                        </a:rPr>
                        <m:t>+</m:t>
                      </m:r>
                      <m:r>
                        <a:rPr lang="en-US" b="0" i="1" smtClean="0">
                          <a:latin typeface="Cambria Math"/>
                        </a:rPr>
                        <m:t>𝑎</m:t>
                      </m:r>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−2</m:t>
                          </m:r>
                        </m:e>
                      </m:d>
                      <m:r>
                        <a:rPr lang="en-US" b="0" i="1" smtClean="0">
                          <a:latin typeface="Cambria Math"/>
                        </a:rPr>
                        <m:t>+</m:t>
                      </m:r>
                      <m:r>
                        <a:rPr lang="en-US" b="0" i="1" smtClean="0">
                          <a:latin typeface="Cambria Math"/>
                        </a:rPr>
                        <m:t>𝑏</m:t>
                      </m:r>
                      <m:r>
                        <a:rPr lang="en-US" b="0" i="1" smtClean="0">
                          <a:latin typeface="Cambria Math"/>
                        </a:rPr>
                        <m:t>+⋯</m:t>
                      </m:r>
                      <m:r>
                        <a:rPr lang="en-US" b="0" i="0" smtClean="0">
                          <a:latin typeface="Cambria Math"/>
                        </a:rPr>
                        <m:t>+</m:t>
                      </m:r>
                      <m:r>
                        <a:rPr lang="en-US" b="0" i="1" smtClean="0">
                          <a:latin typeface="Cambria Math"/>
                        </a:rPr>
                        <m:t>𝑎</m:t>
                      </m:r>
                      <m:r>
                        <a:rPr lang="en-US" b="0" i="1" smtClean="0">
                          <a:latin typeface="Cambria Math"/>
                        </a:rPr>
                        <m:t>∗1+</m:t>
                      </m:r>
                      <m:r>
                        <a:rPr lang="en-US" b="0" i="1" smtClean="0">
                          <a:latin typeface="Cambria Math"/>
                        </a:rPr>
                        <m:t>𝑏</m:t>
                      </m:r>
                      <m:r>
                        <a:rPr lang="en-US" b="0" i="1" smtClean="0">
                          <a:latin typeface="Cambria Math"/>
                        </a:rPr>
                        <m:t>+</m:t>
                      </m:r>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0</m:t>
                          </m:r>
                        </m:e>
                      </m:d>
                    </m:oMath>
                  </m:oMathPara>
                </a14:m>
                <a:endParaRPr lang="en-US" b="0" i="1"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r>
                        <a:rPr lang="en-US" b="0" i="1" smtClean="0">
                          <a:latin typeface="Cambria Math"/>
                        </a:rPr>
                        <m:t>𝑎𝑛</m:t>
                      </m:r>
                      <m:r>
                        <a:rPr lang="en-US" b="0" i="1" smtClean="0">
                          <a:latin typeface="Cambria Math"/>
                        </a:rPr>
                        <m:t>+</m:t>
                      </m:r>
                      <m:r>
                        <a:rPr lang="en-US" b="0" i="1" smtClean="0">
                          <a:latin typeface="Cambria Math"/>
                        </a:rPr>
                        <m:t>𝑏</m:t>
                      </m:r>
                      <m:r>
                        <a:rPr lang="en-US" b="0" i="1" smtClean="0">
                          <a:latin typeface="Cambria Math"/>
                        </a:rPr>
                        <m:t>+</m:t>
                      </m:r>
                      <m:r>
                        <a:rPr lang="en-US" b="0" i="1" smtClean="0">
                          <a:latin typeface="Cambria Math"/>
                        </a:rPr>
                        <m:t>𝑎</m:t>
                      </m:r>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−1</m:t>
                          </m:r>
                        </m:e>
                      </m:d>
                      <m:r>
                        <a:rPr lang="en-US" b="0" i="1" smtClean="0">
                          <a:latin typeface="Cambria Math"/>
                        </a:rPr>
                        <m:t>+</m:t>
                      </m:r>
                      <m:r>
                        <a:rPr lang="en-US" b="0" i="1" smtClean="0">
                          <a:latin typeface="Cambria Math"/>
                        </a:rPr>
                        <m:t>𝑏</m:t>
                      </m:r>
                      <m:r>
                        <a:rPr lang="en-US" b="0" i="1" smtClean="0">
                          <a:latin typeface="Cambria Math"/>
                        </a:rPr>
                        <m:t>+</m:t>
                      </m:r>
                      <m:r>
                        <a:rPr lang="en-US" b="0" i="1" smtClean="0">
                          <a:latin typeface="Cambria Math"/>
                        </a:rPr>
                        <m:t>𝑎</m:t>
                      </m:r>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−2</m:t>
                          </m:r>
                        </m:e>
                      </m:d>
                      <m:r>
                        <a:rPr lang="en-US" b="0" i="1" smtClean="0">
                          <a:latin typeface="Cambria Math"/>
                        </a:rPr>
                        <m:t>+</m:t>
                      </m:r>
                      <m:r>
                        <a:rPr lang="en-US" b="0" i="1" smtClean="0">
                          <a:latin typeface="Cambria Math"/>
                        </a:rPr>
                        <m:t>𝑏</m:t>
                      </m:r>
                      <m:r>
                        <a:rPr lang="en-US" b="0" i="1" smtClean="0">
                          <a:latin typeface="Cambria Math"/>
                        </a:rPr>
                        <m:t>+⋯+</m:t>
                      </m:r>
                      <m:r>
                        <a:rPr lang="en-US" b="0" i="1" smtClean="0">
                          <a:latin typeface="Cambria Math"/>
                        </a:rPr>
                        <m:t>𝑎</m:t>
                      </m:r>
                      <m:r>
                        <a:rPr lang="en-US" b="0" i="1" smtClean="0">
                          <a:latin typeface="Cambria Math"/>
                        </a:rPr>
                        <m:t>∗1+</m:t>
                      </m:r>
                      <m:r>
                        <a:rPr lang="en-US" b="0" i="1" smtClean="0">
                          <a:latin typeface="Cambria Math"/>
                        </a:rPr>
                        <m:t>𝑏</m:t>
                      </m:r>
                      <m:r>
                        <a:rPr lang="en-US" b="0" i="1" smtClean="0">
                          <a:latin typeface="Cambria Math"/>
                        </a:rPr>
                        <m:t>+</m:t>
                      </m:r>
                      <m:r>
                        <a:rPr lang="en-US" b="0" i="1" smtClean="0">
                          <a:latin typeface="Cambria Math"/>
                        </a:rPr>
                        <m:t>𝑐</m:t>
                      </m:r>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53201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0782"/>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2690879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457200"/>
            <a:ext cx="8229600" cy="1143000"/>
          </a:xfrm>
        </p:spPr>
        <p:txBody>
          <a:bodyPr/>
          <a:lstStyle/>
          <a:p>
            <a:pPr eaLnBrk="1" hangingPunct="1"/>
            <a:r>
              <a:rPr lang="en-US" dirty="0" smtClean="0"/>
              <a:t>Time Complexity</a:t>
            </a:r>
          </a:p>
        </p:txBody>
      </p:sp>
      <p:sp>
        <p:nvSpPr>
          <p:cNvPr id="17411" name="Rectangle 3"/>
          <p:cNvSpPr>
            <a:spLocks noGrp="1" noChangeArrowheads="1"/>
          </p:cNvSpPr>
          <p:nvPr>
            <p:ph type="body" idx="1"/>
          </p:nvPr>
        </p:nvSpPr>
        <p:spPr/>
        <p:txBody>
          <a:bodyPr/>
          <a:lstStyle/>
          <a:p>
            <a:pPr eaLnBrk="1" hangingPunct="1">
              <a:lnSpc>
                <a:spcPct val="90000"/>
              </a:lnSpc>
            </a:pPr>
            <a:r>
              <a:rPr lang="en-US" sz="2400" smtClean="0"/>
              <a:t>Often more important than space complexity</a:t>
            </a:r>
          </a:p>
          <a:p>
            <a:pPr lvl="1" eaLnBrk="1" hangingPunct="1">
              <a:lnSpc>
                <a:spcPct val="90000"/>
              </a:lnSpc>
            </a:pPr>
            <a:r>
              <a:rPr lang="en-US" sz="2000" smtClean="0"/>
              <a:t>space available (for computer programs!) tends to be larger and larger</a:t>
            </a:r>
          </a:p>
          <a:p>
            <a:pPr lvl="1" eaLnBrk="1" hangingPunct="1">
              <a:lnSpc>
                <a:spcPct val="90000"/>
              </a:lnSpc>
            </a:pPr>
            <a:r>
              <a:rPr lang="en-US" sz="2000" smtClean="0"/>
              <a:t>time is still a problem for all of us </a:t>
            </a:r>
            <a:endParaRPr lang="en-US" sz="2000" smtClean="0">
              <a:sym typeface="Wingdings" pitchFamily="2" charset="2"/>
            </a:endParaRPr>
          </a:p>
          <a:p>
            <a:pPr eaLnBrk="1" hangingPunct="1">
              <a:lnSpc>
                <a:spcPct val="90000"/>
              </a:lnSpc>
            </a:pPr>
            <a:endParaRPr lang="en-US" sz="2400" smtClean="0">
              <a:sym typeface="Wingdings" pitchFamily="2" charset="2"/>
            </a:endParaRPr>
          </a:p>
          <a:p>
            <a:pPr eaLnBrk="1" hangingPunct="1">
              <a:lnSpc>
                <a:spcPct val="90000"/>
              </a:lnSpc>
            </a:pPr>
            <a:r>
              <a:rPr lang="en-US" sz="2400" smtClean="0">
                <a:sym typeface="Wingdings" pitchFamily="2" charset="2"/>
              </a:rPr>
              <a:t>3-4GHz processors on the market </a:t>
            </a:r>
          </a:p>
          <a:p>
            <a:pPr lvl="1" eaLnBrk="1" hangingPunct="1">
              <a:lnSpc>
                <a:spcPct val="90000"/>
              </a:lnSpc>
            </a:pPr>
            <a:r>
              <a:rPr lang="en-US" sz="2000" smtClean="0">
                <a:sym typeface="Wingdings" pitchFamily="2" charset="2"/>
              </a:rPr>
              <a:t>still … </a:t>
            </a:r>
          </a:p>
          <a:p>
            <a:pPr lvl="1" eaLnBrk="1" hangingPunct="1">
              <a:lnSpc>
                <a:spcPct val="90000"/>
              </a:lnSpc>
            </a:pPr>
            <a:r>
              <a:rPr lang="en-US" sz="2000" smtClean="0">
                <a:sym typeface="Wingdings" pitchFamily="2" charset="2"/>
              </a:rPr>
              <a:t>researchers estimate that the computation of various transformations for 1 single DNA chain for one single protein on 1 TerraHZ computer would take about 1 year to run to completion</a:t>
            </a:r>
          </a:p>
          <a:p>
            <a:pPr eaLnBrk="1" hangingPunct="1">
              <a:lnSpc>
                <a:spcPct val="90000"/>
              </a:lnSpc>
            </a:pPr>
            <a:r>
              <a:rPr lang="en-US" sz="2400" smtClean="0"/>
              <a:t>Algorithms running time </a:t>
            </a:r>
            <a:r>
              <a:rPr lang="en-US" sz="2400" smtClean="0">
                <a:solidFill>
                  <a:srgbClr val="FF0000"/>
                </a:solidFill>
              </a:rPr>
              <a:t>is</a:t>
            </a:r>
            <a:r>
              <a:rPr lang="en-US" sz="2400" smtClean="0"/>
              <a:t> an important issue</a:t>
            </a:r>
          </a:p>
        </p:txBody>
      </p:sp>
      <p:sp>
        <p:nvSpPr>
          <p:cNvPr id="4"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5" name="Straight Connector 4"/>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7"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8" name="Rectangle 7"/>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6950"/>
            <a:ext cx="8229600" cy="1143000"/>
          </a:xfrm>
        </p:spPr>
        <p:txBody>
          <a:bodyPr>
            <a:normAutofit fontScale="90000"/>
          </a:bodyPr>
          <a:lstStyle/>
          <a:p>
            <a:r>
              <a:rPr lang="en-US" dirty="0"/>
              <a:t>Analysis of Recursive </a:t>
            </a:r>
            <a:r>
              <a:rPr lang="en-US" dirty="0" err="1"/>
              <a:t>SelectionSort</a:t>
            </a:r>
            <a:r>
              <a:rPr lang="en-US" dirty="0"/>
              <a:t>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dirty="0" smtClean="0"/>
                  <a:t>Rearranging some of the terms so that all those with coefficients </a:t>
                </a:r>
                <a14:m>
                  <m:oMath xmlns:m="http://schemas.openxmlformats.org/officeDocument/2006/math">
                    <m:r>
                      <a:rPr lang="en-US" b="0" i="1" smtClean="0">
                        <a:latin typeface="Cambria Math"/>
                      </a:rPr>
                      <m:t>𝑎</m:t>
                    </m:r>
                  </m:oMath>
                </a14:m>
                <a:r>
                  <a:rPr lang="en-US" dirty="0" smtClean="0"/>
                  <a:t> and </a:t>
                </a:r>
                <a14:m>
                  <m:oMath xmlns:m="http://schemas.openxmlformats.org/officeDocument/2006/math">
                    <m:r>
                      <a:rPr lang="en-US" b="0" i="1" smtClean="0">
                        <a:latin typeface="Cambria Math"/>
                      </a:rPr>
                      <m:t>𝑏</m:t>
                    </m:r>
                  </m:oMath>
                </a14:m>
                <a:r>
                  <a:rPr lang="en-US" dirty="0" smtClean="0"/>
                  <a:t> are collected together, we have: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𝑎𝑛</m:t>
                          </m:r>
                          <m:r>
                            <a:rPr lang="en-US" b="0" i="1" smtClean="0">
                              <a:latin typeface="Cambria Math"/>
                            </a:rPr>
                            <m:t>+</m:t>
                          </m:r>
                          <m:r>
                            <a:rPr lang="en-US" b="0" i="1" smtClean="0">
                              <a:latin typeface="Cambria Math"/>
                            </a:rPr>
                            <m:t>𝑎</m:t>
                          </m:r>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−1</m:t>
                              </m:r>
                            </m:e>
                          </m:d>
                          <m:r>
                            <a:rPr lang="en-US" b="0" i="1" smtClean="0">
                              <a:latin typeface="Cambria Math"/>
                            </a:rPr>
                            <m:t>+</m:t>
                          </m:r>
                          <m:r>
                            <a:rPr lang="en-US" b="0" i="1" smtClean="0">
                              <a:latin typeface="Cambria Math"/>
                            </a:rPr>
                            <m:t>𝑎</m:t>
                          </m:r>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−2</m:t>
                              </m:r>
                            </m:e>
                          </m:d>
                          <m:r>
                            <a:rPr lang="en-US" b="0" i="1" smtClean="0">
                              <a:latin typeface="Cambria Math"/>
                            </a:rPr>
                            <m:t>+⋯+</m:t>
                          </m:r>
                          <m:r>
                            <a:rPr lang="en-US" b="0" i="1" smtClean="0">
                              <a:latin typeface="Cambria Math"/>
                            </a:rPr>
                            <m:t>𝑎</m:t>
                          </m:r>
                        </m:e>
                      </m:d>
                      <m:r>
                        <a:rPr lang="en-US" b="0" i="1" smtClean="0">
                          <a:latin typeface="Cambria Math"/>
                        </a:rPr>
                        <m:t>+</m:t>
                      </m:r>
                      <m:r>
                        <a:rPr lang="en-US" b="0" i="1" smtClean="0">
                          <a:latin typeface="Cambria Math"/>
                        </a:rPr>
                        <m:t>𝑛𝑏</m:t>
                      </m:r>
                      <m:r>
                        <a:rPr lang="en-US" b="0" i="1" smtClean="0">
                          <a:latin typeface="Cambria Math"/>
                        </a:rPr>
                        <m:t>+</m:t>
                      </m:r>
                      <m:r>
                        <a:rPr lang="en-US" b="0" i="1" smtClean="0">
                          <a:latin typeface="Cambria Math"/>
                        </a:rPr>
                        <m:t>𝑐</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r>
                            <a:rPr lang="en-US" b="0" i="1" smtClean="0">
                              <a:latin typeface="Cambria Math"/>
                            </a:rPr>
                            <m:t>(</m:t>
                          </m:r>
                          <m:r>
                            <a:rPr lang="en-US" b="0" i="1" smtClean="0">
                              <a:latin typeface="Cambria Math"/>
                            </a:rPr>
                            <m:t>𝑎𝑖</m:t>
                          </m:r>
                          <m:r>
                            <a:rPr lang="en-US" b="0" i="1" smtClean="0">
                              <a:latin typeface="Cambria Math"/>
                            </a:rPr>
                            <m:t>)</m:t>
                          </m:r>
                        </m:e>
                      </m:nary>
                      <m:r>
                        <a:rPr lang="en-US" b="0" i="1" smtClean="0">
                          <a:latin typeface="Cambria Math"/>
                        </a:rPr>
                        <m:t>+</m:t>
                      </m:r>
                      <m:r>
                        <a:rPr lang="en-US" b="0" i="1" smtClean="0">
                          <a:latin typeface="Cambria Math"/>
                        </a:rPr>
                        <m:t>𝑛𝑏</m:t>
                      </m:r>
                      <m:r>
                        <a:rPr lang="en-US" b="0" i="1" smtClean="0">
                          <a:latin typeface="Cambria Math"/>
                        </a:rPr>
                        <m:t>+</m:t>
                      </m:r>
                      <m:r>
                        <a:rPr lang="en-US" b="0" i="1" smtClean="0">
                          <a:latin typeface="Cambria Math"/>
                        </a:rPr>
                        <m:t>𝑐</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m:t>
                      </m:r>
                      <m:r>
                        <a:rPr lang="en-US" b="0" i="1" smtClean="0">
                          <a:latin typeface="Cambria Math"/>
                        </a:rPr>
                        <m:t>𝑎</m:t>
                      </m:r>
                      <m:f>
                        <m:fPr>
                          <m:ctrlPr>
                            <a:rPr lang="en-US" b="0" i="1" smtClean="0">
                              <a:latin typeface="Cambria Math" panose="02040503050406030204" pitchFamily="18" charset="0"/>
                            </a:rPr>
                          </m:ctrlPr>
                        </m:fPr>
                        <m:num>
                          <m:r>
                            <a:rPr lang="en-US" b="0" i="1" smtClean="0">
                              <a:latin typeface="Cambria Math"/>
                            </a:rPr>
                            <m:t>𝑛</m:t>
                          </m:r>
                          <m:r>
                            <a:rPr lang="en-US" b="0" i="1" smtClean="0">
                              <a:latin typeface="Cambria Math"/>
                            </a:rPr>
                            <m:t>(</m:t>
                          </m:r>
                          <m:r>
                            <a:rPr lang="en-US" b="0" i="1" smtClean="0">
                              <a:latin typeface="Cambria Math"/>
                            </a:rPr>
                            <m:t>𝑛</m:t>
                          </m:r>
                          <m:r>
                            <a:rPr lang="en-US" b="0" i="1" smtClean="0">
                              <a:latin typeface="Cambria Math"/>
                            </a:rPr>
                            <m:t>+1)</m:t>
                          </m:r>
                        </m:num>
                        <m:den>
                          <m:r>
                            <a:rPr lang="en-US" b="0" i="1" smtClean="0">
                              <a:latin typeface="Cambria Math"/>
                            </a:rPr>
                            <m:t>2</m:t>
                          </m:r>
                        </m:den>
                      </m:f>
                      <m:r>
                        <a:rPr lang="en-US" b="0" i="1" smtClean="0">
                          <a:latin typeface="Cambria Math"/>
                        </a:rPr>
                        <m:t>+</m:t>
                      </m:r>
                      <m:r>
                        <a:rPr lang="en-US" b="0" i="1" smtClean="0">
                          <a:latin typeface="Cambria Math"/>
                        </a:rPr>
                        <m:t>𝑛𝑏</m:t>
                      </m:r>
                      <m:r>
                        <a:rPr lang="en-US" b="0" i="1" smtClean="0">
                          <a:latin typeface="Cambria Math"/>
                        </a:rPr>
                        <m:t>+</m:t>
                      </m:r>
                      <m:r>
                        <a:rPr lang="en-US" b="0" i="1" smtClean="0">
                          <a:latin typeface="Cambria Math"/>
                        </a:rPr>
                        <m:t>𝑐</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𝑎</m:t>
                          </m:r>
                        </m:num>
                        <m:den>
                          <m:r>
                            <a:rPr lang="en-US" b="0" i="1" smtClean="0">
                              <a:latin typeface="Cambria Math"/>
                            </a:rPr>
                            <m:t>2</m:t>
                          </m:r>
                        </m:den>
                      </m:f>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2</m:t>
                          </m:r>
                        </m:sup>
                      </m:sSup>
                      <m:r>
                        <a:rPr lang="en-US" b="0" i="1" smtClean="0">
                          <a:latin typeface="Cambria Math"/>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𝑎</m:t>
                              </m:r>
                            </m:num>
                            <m:den>
                              <m:r>
                                <a:rPr lang="en-US" b="0" i="1" smtClean="0">
                                  <a:latin typeface="Cambria Math"/>
                                </a:rPr>
                                <m:t>2</m:t>
                              </m:r>
                            </m:den>
                          </m:f>
                          <m:r>
                            <a:rPr lang="en-US" b="0" i="1" smtClean="0">
                              <a:latin typeface="Cambria Math"/>
                            </a:rPr>
                            <m:t>+</m:t>
                          </m:r>
                          <m:r>
                            <a:rPr lang="en-US" b="0" i="1" smtClean="0">
                              <a:latin typeface="Cambria Math"/>
                            </a:rPr>
                            <m:t>𝑏</m:t>
                          </m:r>
                        </m:e>
                      </m:d>
                      <m:r>
                        <a:rPr lang="en-US" b="0" i="1" smtClean="0">
                          <a:latin typeface="Cambria Math"/>
                        </a:rPr>
                        <m:t>𝑛</m:t>
                      </m:r>
                      <m:r>
                        <a:rPr lang="en-US" b="0" i="1" smtClean="0">
                          <a:latin typeface="Cambria Math"/>
                        </a:rPr>
                        <m:t>+</m:t>
                      </m:r>
                      <m:r>
                        <a:rPr lang="en-US" b="0" i="1" smtClean="0">
                          <a:latin typeface="Cambria Math"/>
                        </a:rPr>
                        <m:t>𝑐</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t="-2022"/>
                </a:stretch>
              </a:blipFill>
            </p:spPr>
            <p:txBody>
              <a:bodyPr/>
              <a:lstStyle/>
              <a:p>
                <a:r>
                  <a:rPr lang="en-US">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59851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386481645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sz="3600" dirty="0"/>
              <a:t>Analysis of Recursive </a:t>
            </a:r>
            <a:r>
              <a:rPr lang="en-US" sz="3600" dirty="0" err="1"/>
              <a:t>SelectionSort</a:t>
            </a:r>
            <a:r>
              <a:rPr lang="en-US" sz="3600" dirty="0"/>
              <a:t>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Therefore </a:t>
                </a:r>
                <a14:m>
                  <m:oMath xmlns:m="http://schemas.openxmlformats.org/officeDocument/2006/math">
                    <m:r>
                      <a:rPr lang="en-US" b="0" i="1" smtClean="0">
                        <a:latin typeface="Cambria Math"/>
                      </a:rPr>
                      <m:t>𝑇</m:t>
                    </m:r>
                    <m:r>
                      <a:rPr lang="en-US" b="0" i="1" smtClean="0">
                        <a:latin typeface="Cambria Math"/>
                      </a:rPr>
                      <m:t>(</m:t>
                    </m:r>
                    <m:r>
                      <a:rPr lang="en-US" b="0" i="1" smtClean="0">
                        <a:latin typeface="Cambria Math"/>
                      </a:rPr>
                      <m:t>𝑛</m:t>
                    </m:r>
                    <m:r>
                      <a:rPr lang="en-US" b="0" i="1" smtClean="0">
                        <a:latin typeface="Cambria Math"/>
                      </a:rPr>
                      <m:t>)</m:t>
                    </m:r>
                  </m:oMath>
                </a14:m>
                <a:r>
                  <a:rPr lang="en-US" dirty="0" smtClean="0"/>
                  <a:t> but also </a:t>
                </a:r>
                <a14:m>
                  <m:oMath xmlns:m="http://schemas.openxmlformats.org/officeDocument/2006/math">
                    <m:r>
                      <a:rPr lang="en-US" b="0" i="1" smtClean="0">
                        <a:latin typeface="Cambria Math"/>
                      </a:rPr>
                      <m:t>𝑇</m:t>
                    </m:r>
                    <m:r>
                      <a:rPr lang="en-US" b="0" i="1" smtClean="0">
                        <a:latin typeface="Cambria Math"/>
                      </a:rPr>
                      <m:t>(</m:t>
                    </m:r>
                    <m:r>
                      <a:rPr lang="en-US" b="0" i="1" smtClean="0">
                        <a:latin typeface="Cambria Math"/>
                      </a:rPr>
                      <m:t>𝑛</m:t>
                    </m:r>
                    <m:r>
                      <a:rPr lang="en-US" b="0" i="1" smtClean="0">
                        <a:latin typeface="Cambria Math"/>
                      </a:rPr>
                      <m:t>−1)</m:t>
                    </m:r>
                  </m:oMath>
                </a14:m>
                <a:r>
                  <a:rPr lang="en-US" dirty="0" smtClean="0"/>
                  <a:t> is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2</m:t>
                            </m:r>
                          </m:sup>
                        </m:sSup>
                      </m:e>
                    </m:d>
                    <m:r>
                      <a:rPr lang="en-US" b="0" i="1" smtClean="0">
                        <a:latin typeface="Cambria Math"/>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617"/>
                </a:stretch>
              </a:blipFill>
            </p:spPr>
            <p:txBody>
              <a:bodyPr/>
              <a:lstStyle/>
              <a:p>
                <a:r>
                  <a:rPr lang="en-US">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26048600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2512"/>
            <a:ext cx="8229600" cy="1143000"/>
          </a:xfrm>
        </p:spPr>
        <p:txBody>
          <a:bodyPr>
            <a:normAutofit fontScale="90000"/>
          </a:bodyPr>
          <a:lstStyle/>
          <a:p>
            <a:r>
              <a:rPr lang="en-US" dirty="0" smtClean="0"/>
              <a:t>A Recursive Solution to the Towers of Hanoi</a:t>
            </a:r>
            <a:endParaRPr lang="en-US" dirty="0"/>
          </a:p>
        </p:txBody>
      </p:sp>
      <p:sp>
        <p:nvSpPr>
          <p:cNvPr id="3" name="Content Placeholder 2"/>
          <p:cNvSpPr>
            <a:spLocks noGrp="1"/>
          </p:cNvSpPr>
          <p:nvPr>
            <p:ph idx="1"/>
          </p:nvPr>
        </p:nvSpPr>
        <p:spPr>
          <a:xfrm>
            <a:off x="457200" y="2195512"/>
            <a:ext cx="8229600" cy="4321666"/>
          </a:xfrm>
        </p:spPr>
        <p:txBody>
          <a:bodyPr>
            <a:normAutofit fontScale="77500" lnSpcReduction="20000"/>
          </a:bodyPr>
          <a:lstStyle/>
          <a:p>
            <a:pPr marL="0" indent="0">
              <a:buNone/>
            </a:pPr>
            <a:endParaRPr lang="en-US" sz="2000" dirty="0" smtClean="0">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void </a:t>
            </a:r>
            <a:r>
              <a:rPr lang="en-US" sz="2000" dirty="0" err="1" smtClean="0">
                <a:latin typeface="Courier New" pitchFamily="49" charset="0"/>
                <a:cs typeface="Courier New" pitchFamily="49" charset="0"/>
              </a:rPr>
              <a:t>MoveTowers</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n,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start,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finish,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spare)</a:t>
            </a:r>
          </a:p>
          <a:p>
            <a:pPr marL="0" indent="0">
              <a:buNone/>
            </a:pPr>
            <a:r>
              <a:rPr lang="en-US" sz="2000" dirty="0" smtClean="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if (n==1){</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printf</a:t>
            </a:r>
            <a:r>
              <a:rPr lang="en-US" sz="2000" dirty="0" smtClean="0">
                <a:latin typeface="Courier New" pitchFamily="49" charset="0"/>
                <a:cs typeface="Courier New" pitchFamily="49" charset="0"/>
              </a:rPr>
              <a:t>(“Move a disk from peg %1d to peg %1d\n”, start, finish);</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 else {</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MoveTowers</a:t>
            </a:r>
            <a:r>
              <a:rPr lang="en-US" sz="2000" dirty="0" smtClean="0">
                <a:latin typeface="Courier New" pitchFamily="49" charset="0"/>
                <a:cs typeface="Courier New" pitchFamily="49" charset="0"/>
              </a:rPr>
              <a:t>(n-1, start, spare, finish);</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printf</a:t>
            </a:r>
            <a:r>
              <a:rPr lang="en-US" sz="2000" dirty="0" smtClean="0">
                <a:latin typeface="Courier New" pitchFamily="49" charset="0"/>
                <a:cs typeface="Courier New" pitchFamily="49" charset="0"/>
              </a:rPr>
              <a:t>(“Move a disk from peg %1d to peg %1d\n”, start, finish);</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MoveTowers</a:t>
            </a:r>
            <a:r>
              <a:rPr lang="en-US" sz="2000" dirty="0" smtClean="0">
                <a:latin typeface="Courier New" pitchFamily="49" charset="0"/>
                <a:cs typeface="Courier New" pitchFamily="49" charset="0"/>
              </a:rPr>
              <a:t>(n-1, spare, finish, start);</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p>
          <a:p>
            <a:pPr marL="0" indent="0">
              <a:buNone/>
            </a:pPr>
            <a:r>
              <a:rPr lang="en-US" sz="2000" dirty="0" smtClean="0">
                <a:latin typeface="Courier New" pitchFamily="49" charset="0"/>
                <a:cs typeface="Courier New" pitchFamily="49" charset="0"/>
              </a:rPr>
              <a:t>}</a:t>
            </a:r>
          </a:p>
          <a:p>
            <a:pPr marL="0" indent="0">
              <a:buNone/>
            </a:pPr>
            <a:endParaRPr lang="en-US" sz="2000" dirty="0">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 </a:t>
            </a:r>
          </a:p>
          <a:p>
            <a:pPr marL="0" indent="0">
              <a:buNone/>
            </a:pPr>
            <a:endParaRPr lang="en-US" sz="2000" dirty="0">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 </a:t>
            </a:r>
          </a:p>
          <a:p>
            <a:pPr marL="0" indent="0">
              <a:buNone/>
            </a:pPr>
            <a:endParaRPr lang="en-US" sz="2000" dirty="0">
              <a:latin typeface="Courier New" pitchFamily="49" charset="0"/>
              <a:cs typeface="Courier New" pitchFamily="49" charset="0"/>
            </a:endParaRPr>
          </a:p>
        </p:txBody>
      </p:sp>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57277931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5" y="746388"/>
            <a:ext cx="8229600" cy="1143000"/>
          </a:xfrm>
        </p:spPr>
        <p:txBody>
          <a:bodyPr/>
          <a:lstStyle/>
          <a:p>
            <a:r>
              <a:rPr lang="en-US" dirty="0" smtClean="0"/>
              <a:t>Analysis of Towers of Hanoi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Let </a:t>
                </a:r>
                <a14:m>
                  <m:oMath xmlns:m="http://schemas.openxmlformats.org/officeDocument/2006/math">
                    <m:r>
                      <a:rPr lang="en-US" b="0" i="1" smtClean="0">
                        <a:latin typeface="Cambria Math"/>
                      </a:rPr>
                      <m:t>𝑛</m:t>
                    </m:r>
                  </m:oMath>
                </a14:m>
                <a:r>
                  <a:rPr lang="en-US" dirty="0" smtClean="0"/>
                  <a:t> be the number of towers to be moved. Then the running time </a:t>
                </a:r>
                <a14:m>
                  <m:oMath xmlns:m="http://schemas.openxmlformats.org/officeDocument/2006/math">
                    <m:r>
                      <a:rPr lang="en-US" b="0" i="1" smtClean="0">
                        <a:latin typeface="Cambria Math"/>
                      </a:rPr>
                      <m:t>𝑇</m:t>
                    </m:r>
                    <m:r>
                      <a:rPr lang="en-US" b="0" i="1" smtClean="0">
                        <a:latin typeface="Cambria Math"/>
                      </a:rPr>
                      <m:t>(</m:t>
                    </m:r>
                    <m:r>
                      <a:rPr lang="en-US" b="0" i="1" smtClean="0">
                        <a:latin typeface="Cambria Math"/>
                      </a:rPr>
                      <m:t>𝑛</m:t>
                    </m:r>
                    <m:r>
                      <a:rPr lang="en-US" b="0" i="1" smtClean="0">
                        <a:latin typeface="Cambria Math"/>
                      </a:rPr>
                      <m:t>)</m:t>
                    </m:r>
                  </m:oMath>
                </a14:m>
                <a:r>
                  <a:rPr lang="en-US" dirty="0" smtClean="0"/>
                  <a:t> of the algorithm is given by the following recurrence relations: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1</m:t>
                          </m:r>
                        </m:e>
                      </m:d>
                      <m:r>
                        <a:rPr lang="en-US" b="0" i="1" smtClean="0">
                          <a:latin typeface="Cambria Math"/>
                        </a:rPr>
                        <m:t>=</m:t>
                      </m:r>
                      <m:r>
                        <a:rPr lang="en-US" b="0" i="1" smtClean="0">
                          <a:latin typeface="Cambria Math"/>
                        </a:rPr>
                        <m:t>𝑎</m:t>
                      </m:r>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r>
                        <a:rPr lang="en-US" b="0" i="1" smtClean="0">
                          <a:latin typeface="Cambria Math"/>
                        </a:rPr>
                        <m:t>𝑏</m:t>
                      </m:r>
                      <m:r>
                        <a:rPr lang="en-US" b="0" i="1" smtClean="0">
                          <a:latin typeface="Cambria Math"/>
                        </a:rPr>
                        <m:t>+2</m:t>
                      </m:r>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−1</m:t>
                          </m:r>
                        </m:e>
                      </m:d>
                    </m:oMath>
                  </m:oMathPara>
                </a14:m>
                <a:endParaRPr lang="en-US" b="0" dirty="0" smtClean="0"/>
              </a:p>
              <a:p>
                <a:r>
                  <a:rPr lang="en-US" dirty="0" smtClean="0"/>
                  <a:t>We will solve these recurrence relations using the technique of </a:t>
                </a:r>
                <a:r>
                  <a:rPr lang="en-US" b="1" dirty="0" smtClean="0"/>
                  <a:t>unrolling plus summation</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617" r="-889"/>
                </a:stretch>
              </a:blipFill>
            </p:spPr>
            <p:txBody>
              <a:bodyPr/>
              <a:lstStyle/>
              <a:p>
                <a:r>
                  <a:rPr lang="en-US">
                    <a:noFill/>
                  </a:rPr>
                  <a:t> </a:t>
                </a:r>
              </a:p>
            </p:txBody>
          </p:sp>
        </mc:Fallback>
      </mc:AlternateContent>
      <p:sp>
        <p:nvSpPr>
          <p:cNvPr id="6" name="Title 3"/>
          <p:cNvSpPr txBox="1">
            <a:spLocks/>
          </p:cNvSpPr>
          <p:nvPr/>
        </p:nvSpPr>
        <p:spPr>
          <a:xfrm>
            <a:off x="0" y="6434050"/>
            <a:ext cx="4139738"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smtClean="0">
                <a:ln>
                  <a:noFill/>
                </a:ln>
                <a:solidFill>
                  <a:srgbClr val="002060"/>
                </a:solidFill>
                <a:effectLst/>
                <a:uLnTx/>
                <a:uFillTx/>
                <a:latin typeface="+mj-lt"/>
                <a:ea typeface="+mj-ea"/>
                <a:cs typeface="+mj-cs"/>
              </a:rPr>
              <a:t>Lecture on CSE 1201: Data Structure</a:t>
            </a:r>
            <a:endParaRPr kumimoji="0" lang="en-US" sz="2000" b="0" i="0" u="none" strike="noStrike" kern="1200" cap="none" spc="0" normalizeH="0" baseline="0" noProof="0" dirty="0">
              <a:ln>
                <a:noFill/>
              </a:ln>
              <a:solidFill>
                <a:srgbClr val="002060"/>
              </a:solidFill>
              <a:effectLst/>
              <a:uLnTx/>
              <a:uFillTx/>
              <a:latin typeface="+mj-lt"/>
              <a:ea typeface="+mj-ea"/>
              <a:cs typeface="+mj-cs"/>
            </a:endParaRPr>
          </a:p>
        </p:txBody>
      </p:sp>
      <p:cxnSp>
        <p:nvCxnSpPr>
          <p:cNvPr id="7" name="Straight Connector 6"/>
          <p:cNvCxnSpPr/>
          <p:nvPr/>
        </p:nvCxnSpPr>
        <p:spPr>
          <a:xfrm flipV="1">
            <a:off x="-8317" y="6434050"/>
            <a:ext cx="9144000" cy="1"/>
          </a:xfrm>
          <a:prstGeom prst="line">
            <a:avLst/>
          </a:prstGeom>
          <a:ln w="19050"/>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0" y="698266"/>
            <a:ext cx="9144000" cy="1"/>
          </a:xfrm>
          <a:prstGeom prst="line">
            <a:avLst/>
          </a:prstGeom>
        </p:spPr>
        <p:style>
          <a:lnRef idx="2">
            <a:schemeClr val="dk1"/>
          </a:lnRef>
          <a:fillRef idx="0">
            <a:schemeClr val="dk1"/>
          </a:fillRef>
          <a:effectRef idx="1">
            <a:schemeClr val="dk1"/>
          </a:effectRef>
          <a:fontRef idx="minor">
            <a:schemeClr val="tx1"/>
          </a:fontRef>
        </p:style>
      </p:cxnSp>
      <p:sp>
        <p:nvSpPr>
          <p:cNvPr id="9" name="Title 3"/>
          <p:cNvSpPr txBox="1">
            <a:spLocks/>
          </p:cNvSpPr>
          <p:nvPr/>
        </p:nvSpPr>
        <p:spPr>
          <a:xfrm>
            <a:off x="5419899" y="6434050"/>
            <a:ext cx="3724101" cy="357448"/>
          </a:xfrm>
          <a:prstGeom prst="rect">
            <a:avLst/>
          </a:prstGeom>
        </p:spPr>
        <p:txBody>
          <a:bodyPr vert="horz" lIns="91440" tIns="45720" rIns="91440" bIns="45720" rtlCol="0" anchor="ctr">
            <a:normAutofit fontScale="90000" lnSpcReduction="10000"/>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a:t>
            </a:r>
            <a:r>
              <a:rPr kumimoji="0" lang="en-US" sz="2000" b="0" i="0" u="none" strike="noStrike" kern="1200" cap="none" spc="0" normalizeH="0" baseline="0" noProof="0" dirty="0" err="1" smtClean="0">
                <a:ln>
                  <a:solidFill>
                    <a:srgbClr val="00B050"/>
                  </a:solidFill>
                </a:ln>
                <a:solidFill>
                  <a:schemeClr val="tx1"/>
                </a:solidFill>
                <a:effectLst/>
                <a:uLnTx/>
                <a:uFillTx/>
                <a:latin typeface="+mj-lt"/>
                <a:ea typeface="+mj-ea"/>
                <a:cs typeface="+mj-cs"/>
              </a:rPr>
              <a:t>Mondal</a:t>
            </a:r>
            <a:r>
              <a:rPr kumimoji="0" lang="en-US" sz="2000" b="0" i="0" u="none" strike="noStrike" kern="1200" cap="none" spc="0" normalizeH="0" baseline="0" noProof="0" dirty="0" smtClean="0">
                <a:ln>
                  <a:solidFill>
                    <a:srgbClr val="00B050"/>
                  </a:solidFill>
                </a:ln>
                <a:solidFill>
                  <a:schemeClr val="tx1"/>
                </a:solidFill>
                <a:effectLst/>
                <a:uLnTx/>
                <a:uFillTx/>
                <a:latin typeface="+mj-lt"/>
                <a:ea typeface="+mj-ea"/>
                <a:cs typeface="+mj-cs"/>
              </a:rPr>
              <a:t>, Dept . Of CSE,</a:t>
            </a:r>
            <a:r>
              <a:rPr kumimoji="0" lang="en-US" sz="2000" b="0" i="0" u="none" strike="noStrike" kern="1200" cap="none" spc="0" normalizeH="0" noProof="0" dirty="0" smtClean="0">
                <a:ln>
                  <a:solidFill>
                    <a:srgbClr val="00B050"/>
                  </a:solidFill>
                </a:ln>
                <a:solidFill>
                  <a:schemeClr val="tx1"/>
                </a:solidFill>
                <a:effectLst/>
                <a:uLnTx/>
                <a:uFillTx/>
                <a:latin typeface="+mj-lt"/>
                <a:ea typeface="+mj-ea"/>
                <a:cs typeface="+mj-cs"/>
              </a:rPr>
              <a:t> RUET</a:t>
            </a:r>
            <a:endParaRPr kumimoji="0" lang="en-US" sz="2000" b="0" i="0" u="none" strike="noStrike" kern="1200" cap="none" spc="0" normalizeH="0" baseline="0" noProof="0" dirty="0">
              <a:ln>
                <a:solidFill>
                  <a:srgbClr val="00B050"/>
                </a:solidFill>
              </a:ln>
              <a:solidFill>
                <a:schemeClr val="tx1"/>
              </a:solidFill>
              <a:effectLst/>
              <a:uLnTx/>
              <a:uFillTx/>
              <a:latin typeface="+mj-lt"/>
              <a:ea typeface="+mj-ea"/>
              <a:cs typeface="+mj-cs"/>
            </a:endParaRPr>
          </a:p>
        </p:txBody>
      </p:sp>
      <p:sp>
        <p:nvSpPr>
          <p:cNvPr id="10" name="Rectangle 9"/>
          <p:cNvSpPr/>
          <p:nvPr/>
        </p:nvSpPr>
        <p:spPr>
          <a:xfrm>
            <a:off x="9069183" y="-33250"/>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625" y="-16625"/>
            <a:ext cx="91442" cy="6912864"/>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309" y="-16625"/>
            <a:ext cx="9168934" cy="45719"/>
          </a:xfrm>
          <a:prstGeom prst="rect">
            <a:avLst/>
          </a:prstGeom>
          <a:solidFill>
            <a:schemeClr val="bg2">
              <a:lumMod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4"/>
          <p:cNvSpPr txBox="1">
            <a:spLocks/>
          </p:cNvSpPr>
          <p:nvPr/>
        </p:nvSpPr>
        <p:spPr>
          <a:xfrm>
            <a:off x="108067" y="29093"/>
            <a:ext cx="8961116" cy="669173"/>
          </a:xfrm>
          <a:prstGeom prst="rect">
            <a:avLst/>
          </a:prstGeom>
        </p:spPr>
        <p:txBody>
          <a:bodyPr vert="horz" lIns="91440" tIns="45720" rIns="91440" bIns="45720" rtlCol="0">
            <a:normAutofit fontScale="92500" lnSpcReduction="20000"/>
          </a:bodyPr>
          <a:lstStyle/>
          <a:p>
            <a:r>
              <a:rPr lang="en-US" sz="2400" b="1" dirty="0" smtClean="0">
                <a:latin typeface="Aharoni" pitchFamily="2" charset="-79"/>
                <a:cs typeface="Aharoni" pitchFamily="2" charset="-79"/>
              </a:rPr>
              <a:t>Complexity:  Algorithm and Flow Chart, Complexity of Algorithms,  				Rate of Growth, Big O Notation</a:t>
            </a:r>
            <a:endParaRPr lang="en-US" sz="2400" b="1" dirty="0">
              <a:ln>
                <a:solidFill>
                  <a:schemeClr val="tx1"/>
                </a:solidFill>
              </a:ln>
              <a:latin typeface="Aharoni" pitchFamily="2" charset="-79"/>
              <a:cs typeface="Aharoni" pitchFamily="2" charset="-79"/>
            </a:endParaRPr>
          </a:p>
        </p:txBody>
      </p:sp>
    </p:spTree>
    <p:extLst>
      <p:ext uri="{BB962C8B-B14F-4D97-AF65-F5344CB8AC3E}">
        <p14:creationId xmlns:p14="http://schemas.microsoft.com/office/powerpoint/2010/main" val="202385338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Analysis of Towers of </a:t>
            </a:r>
            <a:r>
              <a:rPr lang="en-US" dirty="0" smtClean="0"/>
              <a:t>Hanoi (cont’d)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r>
                        <a:rPr lang="en-US" b="0" i="1" smtClean="0">
                          <a:latin typeface="Cambria Math"/>
                        </a:rPr>
                        <m:t>𝑏</m:t>
                      </m:r>
                      <m:r>
                        <a:rPr lang="en-US" b="0" i="1" smtClean="0">
                          <a:latin typeface="Cambria Math"/>
                        </a:rPr>
                        <m:t>+2</m:t>
                      </m:r>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−1</m:t>
                          </m:r>
                        </m:e>
                      </m:d>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r>
                        <a:rPr lang="en-US" b="0" i="1" smtClean="0">
                          <a:latin typeface="Cambria Math"/>
                        </a:rPr>
                        <m:t>𝑏</m:t>
                      </m:r>
                      <m:r>
                        <a:rPr lang="en-US" b="0" i="1" smtClean="0">
                          <a:latin typeface="Cambria Math"/>
                        </a:rPr>
                        <m:t>+2</m:t>
                      </m:r>
                      <m:d>
                        <m:dPr>
                          <m:ctrlPr>
                            <a:rPr lang="en-US" b="0" i="1" smtClean="0">
                              <a:latin typeface="Cambria Math" panose="02040503050406030204" pitchFamily="18" charset="0"/>
                            </a:rPr>
                          </m:ctrlPr>
                        </m:dPr>
                        <m:e>
                          <m:r>
                            <a:rPr lang="en-US" b="0" i="1" smtClean="0">
                              <a:latin typeface="Cambria Math"/>
                            </a:rPr>
                            <m:t>𝑏</m:t>
                          </m:r>
                          <m:r>
                            <a:rPr lang="en-US" b="0" i="1" smtClean="0">
                              <a:latin typeface="Cambria Math"/>
                            </a:rPr>
                            <m:t>+2</m:t>
                          </m:r>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−2</m:t>
                              </m:r>
                            </m:e>
                          </m:d>
                        </m:e>
                      </m:d>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r>
                        <a:rPr lang="en-US" b="0" i="1" smtClean="0">
                          <a:latin typeface="Cambria Math"/>
                        </a:rPr>
                        <m:t>𝑏</m:t>
                      </m:r>
                      <m:r>
                        <a:rPr lang="en-US" b="0" i="1" smtClean="0">
                          <a:latin typeface="Cambria Math"/>
                        </a:rPr>
                        <m:t>+2</m:t>
                      </m:r>
                      <m:r>
                        <a:rPr lang="en-US" b="0" i="1" smtClean="0">
                          <a:latin typeface="Cambria Math"/>
                        </a:rPr>
                        <m:t>𝑏</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2</m:t>
                          </m:r>
                        </m:sup>
                      </m:sSup>
                      <m:r>
                        <a:rPr lang="en-US" b="0" i="1" smtClean="0">
                          <a:latin typeface="Cambria Math"/>
                        </a:rPr>
                        <m:t>𝑇</m:t>
                      </m:r>
                      <m:r>
                        <a:rPr lang="en-US" b="0" i="1" smtClean="0">
                          <a:latin typeface="Cambria Math"/>
                        </a:rPr>
                        <m:t>(</m:t>
                      </m:r>
                      <m:r>
                        <a:rPr lang="en-US" b="0" i="1" smtClean="0">
                          <a:latin typeface="Cambria Math"/>
                        </a:rPr>
                        <m:t>𝑛</m:t>
                      </m:r>
                      <m:r>
                        <a:rPr lang="en-US" b="0" i="1" smtClean="0">
                          <a:latin typeface="Cambria Math"/>
                        </a:rPr>
                        <m:t>−2)</m:t>
                      </m:r>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r>
                        <a:rPr lang="en-US" b="0" i="1" smtClean="0">
                          <a:latin typeface="Cambria Math"/>
                        </a:rPr>
                        <m:t>𝑏</m:t>
                      </m:r>
                      <m:r>
                        <a:rPr lang="en-US" b="0" i="1" smtClean="0">
                          <a:latin typeface="Cambria Math"/>
                        </a:rPr>
                        <m:t>+2</m:t>
                      </m:r>
                      <m:r>
                        <a:rPr lang="en-US" b="0" i="1" smtClean="0">
                          <a:latin typeface="Cambria Math"/>
                        </a:rPr>
                        <m:t>𝑏</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2</m:t>
                          </m:r>
                        </m:sup>
                      </m:sSup>
                      <m:d>
                        <m:dPr>
                          <m:ctrlPr>
                            <a:rPr lang="en-US" b="0" i="1" smtClean="0">
                              <a:latin typeface="Cambria Math" panose="02040503050406030204" pitchFamily="18" charset="0"/>
                            </a:rPr>
                          </m:ctrlPr>
                        </m:dPr>
                        <m:e>
                          <m:r>
                            <a:rPr lang="en-US" b="0" i="1" smtClean="0">
                              <a:latin typeface="Cambria Math"/>
                            </a:rPr>
                            <m:t>𝑏</m:t>
                          </m:r>
                          <m:r>
                            <a:rPr lang="en-US" b="0" i="1" smtClean="0">
                              <a:latin typeface="Cambria Math"/>
                            </a:rPr>
                            <m:t>+2</m:t>
                          </m:r>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−3</m:t>
                              </m:r>
                            </m:e>
                          </m:d>
                        </m:e>
                      </m:d>
                    </m:oMath>
                  </m:oMathPara>
                </a14:m>
                <a:endParaRPr lang="en-US"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r>
                        <a:rPr lang="en-US" b="0" i="1" smtClean="0">
                          <a:latin typeface="Cambria Math"/>
                        </a:rPr>
                        <m:t>𝑏</m:t>
                      </m:r>
                      <m:r>
                        <a:rPr lang="en-US" b="0" i="1" smtClean="0">
                          <a:latin typeface="Cambria Math"/>
                        </a:rPr>
                        <m:t>+2</m:t>
                      </m:r>
                      <m:r>
                        <a:rPr lang="en-US" b="0" i="1" smtClean="0">
                          <a:latin typeface="Cambria Math"/>
                        </a:rPr>
                        <m:t>𝑏</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2</m:t>
                          </m:r>
                        </m:sup>
                      </m:sSup>
                      <m:r>
                        <a:rPr lang="en-US" b="0" i="1" smtClean="0">
                          <a:latin typeface="Cambria Math"/>
                        </a:rPr>
                        <m:t>𝑏</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3</m:t>
                          </m:r>
                        </m:sup>
                      </m:sSup>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−3</m:t>
                          </m:r>
                        </m:e>
                      </m:d>
                    </m:oMath>
                  </m:oMathPara>
                </a14:m>
                <a:endParaRPr lang="en-US"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a:rPr>
                        <m:t>⋯</m:t>
                      </m:r>
                    </m:oMath>
                  </m:oMathPara>
                </a14:m>
                <a:endParaRPr lang="en-US"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r>
                        <a:rPr lang="en-US" b="0" i="1" smtClean="0">
                          <a:latin typeface="Cambria Math"/>
                        </a:rPr>
                        <m:t>𝑏</m:t>
                      </m:r>
                      <m:r>
                        <a:rPr lang="en-US" b="0" i="1" smtClean="0">
                          <a:latin typeface="Cambria Math"/>
                        </a:rPr>
                        <m:t>+2</m:t>
                      </m:r>
                      <m:r>
                        <a:rPr lang="en-US" b="0" i="1" smtClean="0">
                          <a:latin typeface="Cambria Math"/>
                        </a:rPr>
                        <m:t>𝑏</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2</m:t>
                          </m:r>
                        </m:sup>
                      </m:sSup>
                      <m:r>
                        <a:rPr lang="en-US" b="0" i="1" smtClean="0">
                          <a:latin typeface="Cambria Math"/>
                        </a:rPr>
                        <m:t>𝑏</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2</m:t>
                          </m:r>
                        </m:e>
                        <m:sup>
                          <m:d>
                            <m:dPr>
                              <m:ctrlPr>
                                <a:rPr lang="en-US" b="0" i="1" smtClean="0">
                                  <a:latin typeface="Cambria Math" panose="02040503050406030204" pitchFamily="18" charset="0"/>
                                </a:rPr>
                              </m:ctrlPr>
                            </m:dPr>
                            <m:e>
                              <m:r>
                                <a:rPr lang="en-US" b="0" i="1" smtClean="0">
                                  <a:latin typeface="Cambria Math"/>
                                </a:rPr>
                                <m:t>𝑖</m:t>
                              </m:r>
                              <m:r>
                                <a:rPr lang="en-US" b="0" i="1" smtClean="0">
                                  <a:latin typeface="Cambria Math"/>
                                </a:rPr>
                                <m:t>−1</m:t>
                              </m:r>
                            </m:e>
                          </m:d>
                        </m:sup>
                      </m:sSup>
                      <m:r>
                        <a:rPr lang="en-US" b="0" i="1" smtClean="0">
                          <a:latin typeface="Cambria Math"/>
                        </a:rPr>
                        <m:t>𝑏</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𝑖</m:t>
                          </m:r>
                        </m:sup>
                      </m:sSup>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m:t>
                          </m:r>
                          <m:r>
                            <a:rPr lang="en-US" b="0" i="1" smtClean="0">
                              <a:latin typeface="Cambria Math"/>
                            </a:rPr>
                            <m:t>𝑖</m:t>
                          </m:r>
                        </m:e>
                      </m:d>
                    </m:oMath>
                  </m:oMathPara>
                </a14:m>
                <a:endParaRPr lang="en-US" b="0" i="1" dirty="0" smtClean="0">
                  <a:latin typeface="Cambria Math"/>
                </a:endParaRPr>
              </a:p>
              <a:p>
                <a:pPr marL="0" indent="0">
                  <a:buNone/>
                </a:pPr>
                <a:endParaRPr lang="en-US" b="0" i="1" dirty="0" smtClean="0">
                  <a:latin typeface="Cambria Math"/>
                </a:endParaRPr>
              </a:p>
              <a:p>
                <a:pPr marL="0"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Data Structures and Programming Techniques</a:t>
            </a:r>
            <a:endParaRPr lang="en-US"/>
          </a:p>
        </p:txBody>
      </p:sp>
      <p:sp>
        <p:nvSpPr>
          <p:cNvPr id="5" name="Slide Number Placeholder 4"/>
          <p:cNvSpPr>
            <a:spLocks noGrp="1"/>
          </p:cNvSpPr>
          <p:nvPr>
            <p:ph type="sldNum" sz="quarter" idx="12"/>
          </p:nvPr>
        </p:nvSpPr>
        <p:spPr/>
        <p:txBody>
          <a:bodyPr/>
          <a:lstStyle/>
          <a:p>
            <a:fld id="{FCE559BC-C325-4361-8153-4E3F65F992A6}" type="slidenum">
              <a:rPr lang="en-US" smtClean="0"/>
              <a:pPr/>
              <a:t>94</a:t>
            </a:fld>
            <a:endParaRPr lang="en-US"/>
          </a:p>
        </p:txBody>
      </p:sp>
    </p:spTree>
    <p:extLst>
      <p:ext uri="{BB962C8B-B14F-4D97-AF65-F5344CB8AC3E}">
        <p14:creationId xmlns:p14="http://schemas.microsoft.com/office/powerpoint/2010/main" val="158082503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Analysis of Towers of Hanoi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dirty="0" smtClean="0"/>
                  <a:t>When </a:t>
                </a:r>
                <a14:m>
                  <m:oMath xmlns:m="http://schemas.openxmlformats.org/officeDocument/2006/math">
                    <m:r>
                      <a:rPr lang="en-US" b="0" i="1" smtClean="0">
                        <a:latin typeface="Cambria Math"/>
                      </a:rPr>
                      <m:t>𝑖</m:t>
                    </m:r>
                    <m:r>
                      <a:rPr lang="en-US" b="0" i="1" smtClean="0">
                        <a:latin typeface="Cambria Math"/>
                      </a:rPr>
                      <m:t>=</m:t>
                    </m:r>
                    <m:r>
                      <a:rPr lang="en-US" b="0" i="1" smtClean="0">
                        <a:latin typeface="Cambria Math"/>
                      </a:rPr>
                      <m:t>𝑛</m:t>
                    </m:r>
                    <m:r>
                      <a:rPr lang="en-US" b="0" i="1" smtClean="0">
                        <a:latin typeface="Cambria Math"/>
                      </a:rPr>
                      <m:t>−1, </m:t>
                    </m:r>
                  </m:oMath>
                </a14:m>
                <a:r>
                  <a:rPr lang="en-US" dirty="0" smtClean="0"/>
                  <a:t>we have: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m:t>
                          </m:r>
                          <m:r>
                            <a:rPr lang="en-US" b="0" i="1" smtClean="0">
                              <a:latin typeface="Cambria Math"/>
                            </a:rPr>
                            <m:t>𝑖</m:t>
                          </m:r>
                        </m:e>
                      </m:d>
                      <m:r>
                        <a:rPr lang="en-US" b="0" i="1" smtClean="0">
                          <a:latin typeface="Cambria Math"/>
                        </a:rPr>
                        <m:t>=</m:t>
                      </m:r>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−1</m:t>
                              </m:r>
                            </m:e>
                          </m:d>
                        </m:e>
                      </m:d>
                      <m:r>
                        <a:rPr lang="en-US" b="0" i="1" smtClean="0">
                          <a:latin typeface="Cambria Math"/>
                        </a:rPr>
                        <m:t>=</m:t>
                      </m:r>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m:t>
                          </m:r>
                          <m:r>
                            <a:rPr lang="en-US" b="0" i="1" smtClean="0">
                              <a:latin typeface="Cambria Math"/>
                            </a:rPr>
                            <m:t>𝑛</m:t>
                          </m:r>
                          <m:r>
                            <a:rPr lang="en-US" b="0" i="1" smtClean="0">
                              <a:latin typeface="Cambria Math"/>
                            </a:rPr>
                            <m:t>+1</m:t>
                          </m:r>
                        </m:e>
                      </m:d>
                      <m:r>
                        <a:rPr lang="en-US" b="0" i="1" smtClean="0">
                          <a:latin typeface="Cambria Math"/>
                        </a:rPr>
                        <m:t>=</m:t>
                      </m:r>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1</m:t>
                          </m:r>
                        </m:e>
                      </m:d>
                      <m:r>
                        <a:rPr lang="en-US" b="0" i="1" smtClean="0">
                          <a:latin typeface="Cambria Math"/>
                        </a:rPr>
                        <m:t>=</m:t>
                      </m:r>
                      <m:r>
                        <a:rPr lang="en-US" b="0" i="1" smtClean="0">
                          <a:latin typeface="Cambria Math"/>
                        </a:rPr>
                        <m:t>𝑎</m:t>
                      </m:r>
                    </m:oMath>
                  </m:oMathPara>
                </a14:m>
                <a:endParaRPr lang="en-US" dirty="0" smtClean="0"/>
              </a:p>
              <a:p>
                <a:endParaRPr lang="en-US" dirty="0" smtClean="0"/>
              </a:p>
              <a:p>
                <a:r>
                  <a:rPr lang="en-US" dirty="0" smtClean="0"/>
                  <a:t>Therefore, </a:t>
                </a:r>
                <a14:m>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e>
                    </m:d>
                  </m:oMath>
                </a14:m>
                <a:r>
                  <a:rPr lang="en-US" dirty="0" smtClean="0"/>
                  <a:t> can be expressed as follows: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0</m:t>
                          </m:r>
                        </m:sup>
                      </m:sSup>
                      <m:r>
                        <a:rPr lang="en-US" b="0" i="1" smtClean="0">
                          <a:latin typeface="Cambria Math"/>
                        </a:rPr>
                        <m:t>𝑏</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1</m:t>
                          </m:r>
                        </m:sup>
                      </m:sSup>
                      <m:r>
                        <a:rPr lang="en-US" b="0" i="1" smtClean="0">
                          <a:latin typeface="Cambria Math"/>
                        </a:rPr>
                        <m:t>𝑏</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2</m:t>
                          </m:r>
                        </m:sup>
                      </m:sSup>
                      <m:r>
                        <a:rPr lang="en-US" b="0" i="1" smtClean="0">
                          <a:latin typeface="Cambria Math"/>
                        </a:rPr>
                        <m:t>𝑏</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2</m:t>
                          </m:r>
                        </m:e>
                        <m:sup>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−2</m:t>
                              </m:r>
                            </m:e>
                          </m:d>
                        </m:sup>
                      </m:sSup>
                      <m:r>
                        <a:rPr lang="en-US" b="0" i="1" smtClean="0">
                          <a:latin typeface="Cambria Math"/>
                        </a:rPr>
                        <m:t>𝑏</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2</m:t>
                          </m:r>
                        </m:e>
                        <m:sup>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−1</m:t>
                              </m:r>
                            </m:e>
                          </m:d>
                        </m:sup>
                      </m:sSup>
                      <m:r>
                        <a:rPr lang="en-US" b="0" i="1" smtClean="0">
                          <a:latin typeface="Cambria Math"/>
                        </a:rPr>
                        <m:t>𝑎</m:t>
                      </m:r>
                      <m:r>
                        <a:rPr lang="en-US" b="0" i="1" smtClean="0">
                          <a:latin typeface="Cambria Math"/>
                        </a:rPr>
                        <m:t>=</m:t>
                      </m:r>
                    </m:oMath>
                  </m:oMathPara>
                </a14:m>
                <a:endParaRPr lang="en-US" dirty="0" smtClean="0"/>
              </a:p>
              <a:p>
                <a:pPr marL="0" indent="0" algn="ctr">
                  <a:buNone/>
                </a:pPr>
                <a14:m>
                  <m:oMath xmlns:m="http://schemas.openxmlformats.org/officeDocument/2006/math">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=0</m:t>
                        </m:r>
                      </m:sub>
                      <m:sup>
                        <m:r>
                          <a:rPr lang="en-US" b="0" i="1" smtClean="0">
                            <a:latin typeface="Cambria Math"/>
                          </a:rPr>
                          <m:t>𝑛</m:t>
                        </m:r>
                        <m:r>
                          <a:rPr lang="en-US" b="0" i="1" smtClean="0">
                            <a:latin typeface="Cambria Math"/>
                          </a:rPr>
                          <m:t>−2</m:t>
                        </m:r>
                      </m:sup>
                      <m:e>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𝑖</m:t>
                            </m:r>
                          </m:sup>
                        </m:sSup>
                        <m:r>
                          <a:rPr lang="en-US" b="0" i="1" smtClean="0">
                            <a:latin typeface="Cambria Math"/>
                          </a:rPr>
                          <m:t>𝑏</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m:t>
                            </m:r>
                            <m:r>
                              <a:rPr lang="en-US" b="0" i="1" smtClean="0">
                                <a:latin typeface="Cambria Math"/>
                              </a:rPr>
                              <m:t>𝑛</m:t>
                            </m:r>
                            <m:r>
                              <a:rPr lang="en-US" b="0" i="1" smtClean="0">
                                <a:latin typeface="Cambria Math"/>
                              </a:rPr>
                              <m:t>−1)</m:t>
                            </m:r>
                          </m:sup>
                        </m:sSup>
                        <m:r>
                          <a:rPr lang="en-US" b="0" i="1" smtClean="0">
                            <a:latin typeface="Cambria Math"/>
                          </a:rPr>
                          <m:t>𝑎</m:t>
                        </m:r>
                      </m:e>
                    </m:nary>
                  </m:oMath>
                </a14:m>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m:t>
                      </m:r>
                      <m:r>
                        <a:rPr lang="en-US" b="0" i="1" smtClean="0">
                          <a:latin typeface="Cambria Math"/>
                        </a:rPr>
                        <m:t>𝑏</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=0</m:t>
                          </m:r>
                        </m:sub>
                        <m:sup>
                          <m:r>
                            <a:rPr lang="en-US" b="0" i="1" smtClean="0">
                              <a:latin typeface="Cambria Math"/>
                            </a:rPr>
                            <m:t>𝑛</m:t>
                          </m:r>
                          <m:r>
                            <a:rPr lang="en-US" b="0" i="1" smtClean="0">
                              <a:latin typeface="Cambria Math"/>
                            </a:rPr>
                            <m:t>−2</m:t>
                          </m:r>
                        </m:sup>
                        <m:e>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𝑖</m:t>
                              </m:r>
                            </m:sup>
                          </m:sSup>
                        </m:e>
                      </m:nary>
                      <m:r>
                        <a:rPr lang="en-US" b="0" i="0" smtClean="0">
                          <a:latin typeface="Cambria Math"/>
                        </a:rPr>
                        <m:t>+</m:t>
                      </m:r>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m:t>
                          </m:r>
                          <m:r>
                            <a:rPr lang="en-US" b="0" i="1" smtClean="0">
                              <a:latin typeface="Cambria Math"/>
                            </a:rPr>
                            <m:t>𝑛</m:t>
                          </m:r>
                          <m:r>
                            <a:rPr lang="en-US" b="0" i="1" smtClean="0">
                              <a:latin typeface="Cambria Math"/>
                            </a:rPr>
                            <m:t>−1)</m:t>
                          </m:r>
                        </m:sup>
                      </m:sSup>
                      <m:r>
                        <a:rPr lang="en-US" b="0" i="1" smtClean="0">
                          <a:latin typeface="Cambria Math"/>
                        </a:rPr>
                        <m:t>𝑎</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t="-202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Data Structures and Programming Techniques</a:t>
            </a:r>
            <a:endParaRPr lang="en-US"/>
          </a:p>
        </p:txBody>
      </p:sp>
      <p:sp>
        <p:nvSpPr>
          <p:cNvPr id="5" name="Slide Number Placeholder 4"/>
          <p:cNvSpPr>
            <a:spLocks noGrp="1"/>
          </p:cNvSpPr>
          <p:nvPr>
            <p:ph type="sldNum" sz="quarter" idx="12"/>
          </p:nvPr>
        </p:nvSpPr>
        <p:spPr/>
        <p:txBody>
          <a:bodyPr/>
          <a:lstStyle/>
          <a:p>
            <a:fld id="{FCE559BC-C325-4361-8153-4E3F65F992A6}" type="slidenum">
              <a:rPr lang="en-US" smtClean="0"/>
              <a:pPr/>
              <a:t>95</a:t>
            </a:fld>
            <a:endParaRPr lang="en-US"/>
          </a:p>
        </p:txBody>
      </p:sp>
    </p:spTree>
    <p:extLst>
      <p:ext uri="{BB962C8B-B14F-4D97-AF65-F5344CB8AC3E}">
        <p14:creationId xmlns:p14="http://schemas.microsoft.com/office/powerpoint/2010/main" val="152088643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Analysis of Towers of Hanoi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Now we can see that the sum is a standard </a:t>
                </a:r>
                <a:r>
                  <a:rPr lang="en-US" b="1" dirty="0" smtClean="0"/>
                  <a:t>geometric progression</a:t>
                </a:r>
                <a:r>
                  <a:rPr lang="en-US" dirty="0" smtClean="0"/>
                  <a:t>. So we will use the fact that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𝑘</m:t>
                        </m:r>
                        <m:r>
                          <a:rPr lang="en-US" b="0" i="1" smtClean="0">
                            <a:latin typeface="Cambria Math"/>
                          </a:rPr>
                          <m:t>=0</m:t>
                        </m:r>
                      </m:sub>
                      <m:sup>
                        <m:r>
                          <a:rPr lang="en-US" b="0" i="1" smtClean="0">
                            <a:latin typeface="Cambria Math"/>
                          </a:rPr>
                          <m:t>𝑚</m:t>
                        </m:r>
                      </m:sup>
                      <m:e>
                        <m:sSup>
                          <m:sSupPr>
                            <m:ctrlPr>
                              <a:rPr lang="en-US" i="1" smtClean="0">
                                <a:latin typeface="Cambria Math" panose="02040503050406030204" pitchFamily="18" charset="0"/>
                              </a:rPr>
                            </m:ctrlPr>
                          </m:sSupPr>
                          <m:e>
                            <m:r>
                              <a:rPr lang="en-US" b="0" i="1" smtClean="0">
                                <a:latin typeface="Cambria Math"/>
                              </a:rPr>
                              <m:t>𝑥</m:t>
                            </m:r>
                          </m:e>
                          <m:sup>
                            <m:r>
                              <a:rPr lang="en-US" b="0" i="1" smtClean="0">
                                <a:latin typeface="Cambria Math"/>
                              </a:rPr>
                              <m:t>𝑘</m:t>
                            </m:r>
                          </m:sup>
                        </m:sSup>
                      </m:e>
                    </m:nary>
                    <m:r>
                      <a:rPr lang="en-US" b="0" i="0" smtClean="0">
                        <a:latin typeface="Cambria Math"/>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𝑚</m:t>
                            </m:r>
                            <m:r>
                              <a:rPr lang="en-US" b="0" i="1" smtClean="0">
                                <a:latin typeface="Cambria Math"/>
                              </a:rPr>
                              <m:t>+1</m:t>
                            </m:r>
                          </m:sup>
                        </m:sSup>
                        <m:r>
                          <a:rPr lang="en-US" b="0" i="1" smtClean="0">
                            <a:latin typeface="Cambria Math"/>
                          </a:rPr>
                          <m:t>−1</m:t>
                        </m:r>
                      </m:num>
                      <m:den>
                        <m:r>
                          <a:rPr lang="en-US" b="0" i="1" smtClean="0">
                            <a:latin typeface="Cambria Math"/>
                          </a:rPr>
                          <m:t>𝑥</m:t>
                        </m:r>
                        <m:r>
                          <a:rPr lang="en-US" b="0" i="1" smtClean="0">
                            <a:latin typeface="Cambria Math"/>
                          </a:rPr>
                          <m:t>−1</m:t>
                        </m:r>
                      </m:den>
                    </m:f>
                  </m:oMath>
                </a14:m>
                <a:r>
                  <a:rPr lang="en-US" dirty="0" smtClean="0"/>
                  <a:t> to conclude the following:</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=0</m:t>
                          </m:r>
                        </m:sub>
                        <m:sup>
                          <m:r>
                            <a:rPr lang="en-US" b="0" i="1" smtClean="0">
                              <a:latin typeface="Cambria Math"/>
                            </a:rPr>
                            <m:t>𝑛</m:t>
                          </m:r>
                          <m:r>
                            <a:rPr lang="en-US" b="0" i="1" smtClean="0">
                              <a:latin typeface="Cambria Math"/>
                            </a:rPr>
                            <m:t>−2</m:t>
                          </m:r>
                        </m:sup>
                        <m:e>
                          <m:sSup>
                            <m:sSupPr>
                              <m:ctrlPr>
                                <a:rPr lang="en-US" i="1" smtClean="0">
                                  <a:latin typeface="Cambria Math" panose="02040503050406030204" pitchFamily="18" charset="0"/>
                                </a:rPr>
                              </m:ctrlPr>
                            </m:sSupPr>
                            <m:e>
                              <m:r>
                                <a:rPr lang="en-US" b="0" i="1" smtClean="0">
                                  <a:latin typeface="Cambria Math"/>
                                </a:rPr>
                                <m:t>2</m:t>
                              </m:r>
                            </m:e>
                            <m:sup>
                              <m:r>
                                <a:rPr lang="en-US" b="0" i="1" smtClean="0">
                                  <a:latin typeface="Cambria Math"/>
                                </a:rPr>
                                <m:t>𝑖</m:t>
                              </m:r>
                            </m:sup>
                          </m:sSup>
                        </m:e>
                      </m:nary>
                      <m:r>
                        <a:rPr lang="en-US" b="0" i="0" smtClean="0">
                          <a:latin typeface="Cambria Math"/>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m:t>
                              </m:r>
                              <m:r>
                                <a:rPr lang="en-US" b="0" i="1" smtClean="0">
                                  <a:latin typeface="Cambria Math"/>
                                </a:rPr>
                                <m:t>𝑛</m:t>
                              </m:r>
                              <m:r>
                                <a:rPr lang="en-US" b="0" i="1" smtClean="0">
                                  <a:latin typeface="Cambria Math"/>
                                </a:rPr>
                                <m:t>−1)</m:t>
                              </m:r>
                            </m:sup>
                          </m:sSup>
                          <m:r>
                            <a:rPr lang="en-US" b="0" i="1" smtClean="0">
                              <a:latin typeface="Cambria Math"/>
                            </a:rPr>
                            <m:t>−1</m:t>
                          </m:r>
                        </m:num>
                        <m:den>
                          <m:r>
                            <a:rPr lang="en-US" b="0" i="1" smtClean="0">
                              <a:latin typeface="Cambria Math"/>
                            </a:rPr>
                            <m:t>2−1</m:t>
                          </m:r>
                        </m:den>
                      </m:f>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m:t>
                          </m:r>
                          <m:r>
                            <a:rPr lang="en-US" b="0" i="1" smtClean="0">
                              <a:latin typeface="Cambria Math"/>
                            </a:rPr>
                            <m:t>𝑛</m:t>
                          </m:r>
                          <m:r>
                            <a:rPr lang="en-US" b="0" i="1" smtClean="0">
                              <a:latin typeface="Cambria Math"/>
                            </a:rPr>
                            <m:t>−1)</m:t>
                          </m:r>
                        </m:sup>
                      </m:sSup>
                      <m:r>
                        <a:rPr lang="en-US" b="0" i="1" smtClean="0">
                          <a:latin typeface="Cambria Math"/>
                        </a:rPr>
                        <m:t>−1</m:t>
                      </m:r>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200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Data Structures and Programming Techniques</a:t>
            </a:r>
            <a:endParaRPr lang="en-US"/>
          </a:p>
        </p:txBody>
      </p:sp>
      <p:sp>
        <p:nvSpPr>
          <p:cNvPr id="5" name="Slide Number Placeholder 4"/>
          <p:cNvSpPr>
            <a:spLocks noGrp="1"/>
          </p:cNvSpPr>
          <p:nvPr>
            <p:ph type="sldNum" sz="quarter" idx="12"/>
          </p:nvPr>
        </p:nvSpPr>
        <p:spPr/>
        <p:txBody>
          <a:bodyPr/>
          <a:lstStyle/>
          <a:p>
            <a:fld id="{FCE559BC-C325-4361-8153-4E3F65F992A6}" type="slidenum">
              <a:rPr lang="en-US" smtClean="0"/>
              <a:pPr/>
              <a:t>96</a:t>
            </a:fld>
            <a:endParaRPr lang="en-US"/>
          </a:p>
        </p:txBody>
      </p:sp>
    </p:spTree>
    <p:extLst>
      <p:ext uri="{BB962C8B-B14F-4D97-AF65-F5344CB8AC3E}">
        <p14:creationId xmlns:p14="http://schemas.microsoft.com/office/powerpoint/2010/main" val="32918846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Analysis of Towers of Hanoi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Therefore: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r>
                        <a:rPr lang="en-US" b="0" i="1" smtClean="0">
                          <a:latin typeface="Cambria Math"/>
                        </a:rPr>
                        <m:t>𝑏</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m:t>
                              </m:r>
                              <m:r>
                                <a:rPr lang="en-US" b="0" i="1" smtClean="0">
                                  <a:latin typeface="Cambria Math"/>
                                </a:rPr>
                                <m:t>𝑛</m:t>
                              </m:r>
                              <m:r>
                                <a:rPr lang="en-US" b="0" i="1" smtClean="0">
                                  <a:latin typeface="Cambria Math"/>
                                </a:rPr>
                                <m:t>−1)</m:t>
                              </m:r>
                            </m:sup>
                          </m:sSup>
                          <m:r>
                            <a:rPr lang="en-US" b="0" i="1" smtClean="0">
                              <a:latin typeface="Cambria Math"/>
                            </a:rPr>
                            <m:t>−1</m:t>
                          </m:r>
                        </m:e>
                      </m:d>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m:t>
                          </m:r>
                          <m:r>
                            <a:rPr lang="en-US" b="0" i="1" smtClean="0">
                              <a:latin typeface="Cambria Math"/>
                            </a:rPr>
                            <m:t>𝑛</m:t>
                          </m:r>
                          <m:r>
                            <a:rPr lang="en-US" b="0" i="1" smtClean="0">
                              <a:latin typeface="Cambria Math"/>
                            </a:rPr>
                            <m:t>−1)</m:t>
                          </m:r>
                        </m:sup>
                      </m:sSup>
                      <m:r>
                        <a:rPr lang="en-US" b="0" i="1" smtClean="0">
                          <a:latin typeface="Cambria Math"/>
                        </a:rPr>
                        <m:t>𝑎</m:t>
                      </m:r>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𝑎</m:t>
                          </m:r>
                          <m:r>
                            <a:rPr lang="en-US" b="0" i="1" smtClean="0">
                              <a:latin typeface="Cambria Math"/>
                            </a:rPr>
                            <m:t>+</m:t>
                          </m:r>
                          <m:r>
                            <a:rPr lang="en-US" b="0" i="1" smtClean="0">
                              <a:latin typeface="Cambria Math"/>
                            </a:rPr>
                            <m:t>𝑏</m:t>
                          </m:r>
                        </m:e>
                      </m:d>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m:t>
                          </m:r>
                          <m:r>
                            <a:rPr lang="en-US" b="0" i="1" smtClean="0">
                              <a:latin typeface="Cambria Math"/>
                            </a:rPr>
                            <m:t>𝑛</m:t>
                          </m:r>
                          <m:r>
                            <a:rPr lang="en-US" b="0" i="1" smtClean="0">
                              <a:latin typeface="Cambria Math"/>
                            </a:rPr>
                            <m:t>−1)</m:t>
                          </m:r>
                        </m:sup>
                      </m:sSup>
                      <m:r>
                        <a:rPr lang="en-US" b="0" i="1" smtClean="0">
                          <a:latin typeface="Cambria Math"/>
                        </a:rPr>
                        <m:t>−</m:t>
                      </m:r>
                      <m:r>
                        <a:rPr lang="en-US" b="0" i="1" smtClean="0">
                          <a:latin typeface="Cambria Math"/>
                        </a:rPr>
                        <m:t>𝑏</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𝑎</m:t>
                          </m:r>
                          <m:r>
                            <a:rPr lang="en-US" b="0" i="1" smtClean="0">
                              <a:latin typeface="Cambria Math"/>
                            </a:rPr>
                            <m:t>+</m:t>
                          </m:r>
                          <m:r>
                            <a:rPr lang="en-US" b="0" i="1" smtClean="0">
                              <a:latin typeface="Cambria Math"/>
                            </a:rPr>
                            <m:t>𝑏</m:t>
                          </m:r>
                        </m:num>
                        <m:den>
                          <m:r>
                            <a:rPr lang="en-US" b="0" i="1" smtClean="0">
                              <a:latin typeface="Cambria Math"/>
                            </a:rPr>
                            <m:t>2</m:t>
                          </m:r>
                        </m:den>
                      </m:f>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r>
                        <a:rPr lang="en-US" b="0" i="1" smtClean="0">
                          <a:latin typeface="Cambria Math"/>
                        </a:rPr>
                        <m:t>−</m:t>
                      </m:r>
                      <m:r>
                        <a:rPr lang="en-US" b="0" i="1" smtClean="0">
                          <a:latin typeface="Cambria Math"/>
                        </a:rPr>
                        <m:t>𝑏</m:t>
                      </m:r>
                    </m:oMath>
                  </m:oMathPara>
                </a14:m>
                <a:endParaRPr lang="en-US" b="0" dirty="0" smtClean="0"/>
              </a:p>
              <a:p>
                <a:endParaRPr lang="en-US" dirty="0" smtClean="0"/>
              </a:p>
              <a:p>
                <a:endParaRPr lang="en-US" dirty="0" smtClean="0"/>
              </a:p>
              <a:p>
                <a:r>
                  <a:rPr lang="en-US" dirty="0" smtClean="0"/>
                  <a:t>Finally</a:t>
                </a:r>
                <a:r>
                  <a:rPr lang="en-US" dirty="0"/>
                  <a:t>, we can see that </a:t>
                </a:r>
                <a14:m>
                  <m:oMath xmlns:m="http://schemas.openxmlformats.org/officeDocument/2006/math">
                    <m:r>
                      <a:rPr lang="en-US" i="1">
                        <a:latin typeface="Cambria Math"/>
                      </a:rPr>
                      <m:t>𝑇</m:t>
                    </m:r>
                    <m:r>
                      <a:rPr lang="en-US" i="1">
                        <a:latin typeface="Cambria Math"/>
                      </a:rPr>
                      <m:t>(</m:t>
                    </m:r>
                    <m:r>
                      <a:rPr lang="en-US" i="1">
                        <a:latin typeface="Cambria Math"/>
                      </a:rPr>
                      <m:t>𝑛</m:t>
                    </m:r>
                    <m:r>
                      <a:rPr lang="en-US" i="1">
                        <a:latin typeface="Cambria Math"/>
                      </a:rPr>
                      <m:t>)</m:t>
                    </m:r>
                  </m:oMath>
                </a14:m>
                <a:r>
                  <a:rPr lang="en-US" dirty="0"/>
                  <a:t> is </a:t>
                </a:r>
                <a14:m>
                  <m:oMath xmlns:m="http://schemas.openxmlformats.org/officeDocument/2006/math">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2</m:t>
                            </m:r>
                          </m:e>
                          <m:sup>
                            <m:r>
                              <a:rPr lang="en-US" i="1">
                                <a:latin typeface="Cambria Math"/>
                              </a:rPr>
                              <m:t>𝑛</m:t>
                            </m:r>
                          </m:sup>
                        </m:sSup>
                      </m:e>
                    </m:d>
                    <m:r>
                      <a:rPr lang="en-US" i="1">
                        <a:latin typeface="Cambria Math"/>
                      </a:rPr>
                      <m:t>.</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Data Structures and Programming Techniques</a:t>
            </a:r>
            <a:endParaRPr lang="en-US"/>
          </a:p>
        </p:txBody>
      </p:sp>
      <p:sp>
        <p:nvSpPr>
          <p:cNvPr id="5" name="Slide Number Placeholder 4"/>
          <p:cNvSpPr>
            <a:spLocks noGrp="1"/>
          </p:cNvSpPr>
          <p:nvPr>
            <p:ph type="sldNum" sz="quarter" idx="12"/>
          </p:nvPr>
        </p:nvSpPr>
        <p:spPr/>
        <p:txBody>
          <a:bodyPr/>
          <a:lstStyle/>
          <a:p>
            <a:fld id="{FCE559BC-C325-4361-8153-4E3F65F992A6}" type="slidenum">
              <a:rPr lang="en-US" smtClean="0"/>
              <a:pPr/>
              <a:t>97</a:t>
            </a:fld>
            <a:endParaRPr lang="en-US"/>
          </a:p>
        </p:txBody>
      </p:sp>
    </p:spTree>
    <p:extLst>
      <p:ext uri="{BB962C8B-B14F-4D97-AF65-F5344CB8AC3E}">
        <p14:creationId xmlns:p14="http://schemas.microsoft.com/office/powerpoint/2010/main" val="250635630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What </a:t>
                </a:r>
                <a14:m>
                  <m:oMath xmlns:m="http://schemas.openxmlformats.org/officeDocument/2006/math">
                    <m:r>
                      <a:rPr lang="en-US" b="0" i="1" smtClean="0">
                        <a:latin typeface="Cambria Math"/>
                      </a:rPr>
                      <m:t>𝑂</m:t>
                    </m:r>
                  </m:oMath>
                </a14:m>
                <a:r>
                  <a:rPr lang="en-US" dirty="0" smtClean="0"/>
                  <a:t>-notation Does Not Tell You</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l="-2296" r="-2370"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a:rPr>
                      <m:t>𝑂</m:t>
                    </m:r>
                  </m:oMath>
                </a14:m>
                <a:r>
                  <a:rPr lang="en-US" dirty="0" smtClean="0"/>
                  <a:t>-notation </a:t>
                </a:r>
                <a:r>
                  <a:rPr lang="en-US" b="1" dirty="0" smtClean="0"/>
                  <a:t>does not apply to small problem sizes</a:t>
                </a:r>
                <a:r>
                  <a:rPr lang="en-US" dirty="0" smtClean="0"/>
                  <a:t> because in this case the constants might dominate the other terms.</a:t>
                </a:r>
              </a:p>
              <a:p>
                <a:r>
                  <a:rPr lang="en-US" dirty="0" smtClean="0"/>
                  <a:t>One can use </a:t>
                </a:r>
                <a:r>
                  <a:rPr lang="en-US" b="1" dirty="0" smtClean="0"/>
                  <a:t>experimental testing </a:t>
                </a:r>
                <a:r>
                  <a:rPr lang="en-US" dirty="0" smtClean="0"/>
                  <a:t>to select the best algorithm in this case.</a:t>
                </a:r>
              </a:p>
              <a:p>
                <a:r>
                  <a:rPr lang="en-US" dirty="0" smtClean="0"/>
                  <a:t>Experimental testing is also useful if we want to compare algorithms that are </a:t>
                </a:r>
                <a:r>
                  <a:rPr lang="en-US" b="1" dirty="0" smtClean="0"/>
                  <a:t>in the same complexity class.</a:t>
                </a: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617" r="-59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Data Structures and Programming Techniques</a:t>
            </a:r>
            <a:endParaRPr lang="en-US"/>
          </a:p>
        </p:txBody>
      </p:sp>
      <p:sp>
        <p:nvSpPr>
          <p:cNvPr id="5" name="Slide Number Placeholder 4"/>
          <p:cNvSpPr>
            <a:spLocks noGrp="1"/>
          </p:cNvSpPr>
          <p:nvPr>
            <p:ph type="sldNum" sz="quarter" idx="12"/>
          </p:nvPr>
        </p:nvSpPr>
        <p:spPr/>
        <p:txBody>
          <a:bodyPr/>
          <a:lstStyle/>
          <a:p>
            <a:fld id="{FCE559BC-C325-4361-8153-4E3F65F992A6}" type="slidenum">
              <a:rPr lang="en-US" smtClean="0"/>
              <a:pPr/>
              <a:t>98</a:t>
            </a:fld>
            <a:endParaRPr lang="en-US"/>
          </a:p>
        </p:txBody>
      </p:sp>
    </p:spTree>
    <p:extLst>
      <p:ext uri="{BB962C8B-B14F-4D97-AF65-F5344CB8AC3E}">
        <p14:creationId xmlns:p14="http://schemas.microsoft.com/office/powerpoint/2010/main" val="109921382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Complexity</a:t>
            </a:r>
            <a:endParaRPr lang="en-US" dirty="0"/>
          </a:p>
        </p:txBody>
      </p:sp>
      <p:sp>
        <p:nvSpPr>
          <p:cNvPr id="3" name="Content Placeholder 2"/>
          <p:cNvSpPr>
            <a:spLocks noGrp="1"/>
          </p:cNvSpPr>
          <p:nvPr>
            <p:ph idx="1"/>
          </p:nvPr>
        </p:nvSpPr>
        <p:spPr/>
        <p:txBody>
          <a:bodyPr/>
          <a:lstStyle/>
          <a:p>
            <a:r>
              <a:rPr lang="en-US" dirty="0" smtClean="0"/>
              <a:t>In a similar way, we can measure the </a:t>
            </a:r>
            <a:r>
              <a:rPr lang="en-US" b="1" dirty="0" smtClean="0"/>
              <a:t>space complexity</a:t>
            </a:r>
            <a:r>
              <a:rPr lang="en-US" dirty="0" smtClean="0"/>
              <a:t> of an algorithm.</a:t>
            </a:r>
            <a:endParaRPr lang="en-US" dirty="0"/>
          </a:p>
        </p:txBody>
      </p:sp>
      <p:sp>
        <p:nvSpPr>
          <p:cNvPr id="4" name="Footer Placeholder 3"/>
          <p:cNvSpPr>
            <a:spLocks noGrp="1"/>
          </p:cNvSpPr>
          <p:nvPr>
            <p:ph type="ftr" sz="quarter" idx="11"/>
          </p:nvPr>
        </p:nvSpPr>
        <p:spPr/>
        <p:txBody>
          <a:bodyPr/>
          <a:lstStyle/>
          <a:p>
            <a:r>
              <a:rPr lang="en-US" smtClean="0"/>
              <a:t>Data Structures and Programming Techniques</a:t>
            </a:r>
            <a:endParaRPr lang="en-US"/>
          </a:p>
        </p:txBody>
      </p:sp>
      <p:sp>
        <p:nvSpPr>
          <p:cNvPr id="5" name="Slide Number Placeholder 4"/>
          <p:cNvSpPr>
            <a:spLocks noGrp="1"/>
          </p:cNvSpPr>
          <p:nvPr>
            <p:ph type="sldNum" sz="quarter" idx="12"/>
          </p:nvPr>
        </p:nvSpPr>
        <p:spPr/>
        <p:txBody>
          <a:bodyPr/>
          <a:lstStyle/>
          <a:p>
            <a:fld id="{FCE559BC-C325-4361-8153-4E3F65F992A6}" type="slidenum">
              <a:rPr lang="en-US" smtClean="0"/>
              <a:pPr/>
              <a:t>99</a:t>
            </a:fld>
            <a:endParaRPr lang="en-US"/>
          </a:p>
        </p:txBody>
      </p:sp>
    </p:spTree>
    <p:extLst>
      <p:ext uri="{BB962C8B-B14F-4D97-AF65-F5344CB8AC3E}">
        <p14:creationId xmlns:p14="http://schemas.microsoft.com/office/powerpoint/2010/main" val="16139813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1410</TotalTime>
  <Words>6571</Words>
  <Application>Microsoft Office PowerPoint</Application>
  <PresentationFormat>On-screen Show (4:3)</PresentationFormat>
  <Paragraphs>1139</Paragraphs>
  <Slides>102</Slides>
  <Notes>27</Notes>
  <HiddenSlides>16</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102</vt:i4>
      </vt:variant>
    </vt:vector>
  </HeadingPairs>
  <TitlesOfParts>
    <vt:vector size="114" baseType="lpstr">
      <vt:lpstr>Aharoni</vt:lpstr>
      <vt:lpstr>Arial</vt:lpstr>
      <vt:lpstr>Calibri</vt:lpstr>
      <vt:lpstr>Cambria Math</vt:lpstr>
      <vt:lpstr>Courier New</vt:lpstr>
      <vt:lpstr>Symbol</vt:lpstr>
      <vt:lpstr>Tahoma</vt:lpstr>
      <vt:lpstr>Times New Roman</vt:lpstr>
      <vt:lpstr>Wingdings</vt:lpstr>
      <vt:lpstr>Office Theme</vt:lpstr>
      <vt:lpstr>Chart</vt:lpstr>
      <vt:lpstr>Document</vt:lpstr>
      <vt:lpstr>Lecture on CSE 1201 Data Structure</vt:lpstr>
      <vt:lpstr>Lecture on CSE 1201: Data Structure</vt:lpstr>
      <vt:lpstr>Computer Algorithms</vt:lpstr>
      <vt:lpstr>Implementation, Testing, Maintenance</vt:lpstr>
      <vt:lpstr>Algorithm Analysis</vt:lpstr>
      <vt:lpstr>Space Complexity</vt:lpstr>
      <vt:lpstr>Space Complexity (cont’d)</vt:lpstr>
      <vt:lpstr>Space Complexity (cont’d)</vt:lpstr>
      <vt:lpstr>Time Complexity</vt:lpstr>
      <vt:lpstr>Running time</vt:lpstr>
      <vt:lpstr>Running Time </vt:lpstr>
      <vt:lpstr>Running Time</vt:lpstr>
      <vt:lpstr>Experimental Approach</vt:lpstr>
      <vt:lpstr>Limitations of Experimental Studies</vt:lpstr>
      <vt:lpstr>Use a Theoretical Approach</vt:lpstr>
      <vt:lpstr>Pseudo code</vt:lpstr>
      <vt:lpstr>Pseudo code</vt:lpstr>
      <vt:lpstr>Primitive Operations</vt:lpstr>
      <vt:lpstr>Low Level Algorithm Analysis</vt:lpstr>
      <vt:lpstr>Counting Primitive Operations</vt:lpstr>
      <vt:lpstr>Estimating Running Time</vt:lpstr>
      <vt:lpstr>Growth Rate of Running Time</vt:lpstr>
      <vt:lpstr>Growth Rates</vt:lpstr>
      <vt:lpstr>Constant Factors</vt:lpstr>
      <vt:lpstr>Asymptotic Notation</vt:lpstr>
      <vt:lpstr>Problem</vt:lpstr>
      <vt:lpstr>Asymptotic Complexity</vt:lpstr>
      <vt:lpstr>Methods</vt:lpstr>
      <vt:lpstr>Determining Complexity</vt:lpstr>
      <vt:lpstr>Timing Algorithms</vt:lpstr>
      <vt:lpstr>PowerPoint Presentation</vt:lpstr>
      <vt:lpstr> </vt:lpstr>
      <vt:lpstr>PowerPoint Presentation</vt:lpstr>
      <vt:lpstr> </vt:lpstr>
      <vt:lpstr>PowerPoint Presentation</vt:lpstr>
      <vt:lpstr>PowerPoint Presentation</vt:lpstr>
      <vt:lpstr>PowerPoint Presentation</vt:lpstr>
      <vt:lpstr> </vt:lpstr>
      <vt:lpstr> </vt:lpstr>
      <vt:lpstr> </vt:lpstr>
      <vt:lpstr>Strategies for Analyzing Code </vt:lpstr>
      <vt:lpstr>Strategies for Analyzing Code Cont...</vt:lpstr>
      <vt:lpstr>Strategies for Analyzing Code Cont...</vt:lpstr>
      <vt:lpstr>Strategies for Analyzing Code Cont...</vt:lpstr>
      <vt:lpstr>Timing Algorithms</vt:lpstr>
      <vt:lpstr>Timing Algorithms.</vt:lpstr>
      <vt:lpstr>Selection Sorting Algorithm</vt:lpstr>
      <vt:lpstr>Running Times in Seconds to Sort an Array of 2000 Integers</vt:lpstr>
      <vt:lpstr>More Measurements</vt:lpstr>
      <vt:lpstr>A More Meaningful Criterion</vt:lpstr>
      <vt:lpstr>SelectionSort Running Times in Milliseconds on Two Types of Computers</vt:lpstr>
      <vt:lpstr>Two Curves Fitting the Previous Data</vt:lpstr>
      <vt:lpstr>Discussion:</vt:lpstr>
      <vt:lpstr>Complexity Classes:</vt:lpstr>
      <vt:lpstr>      </vt:lpstr>
      <vt:lpstr>O-notation (cont’d)</vt:lpstr>
      <vt:lpstr>O-notation (cont’d)</vt:lpstr>
      <vt:lpstr>Some Common Complexity Classes</vt:lpstr>
      <vt:lpstr>Comparing Complexity Classes</vt:lpstr>
      <vt:lpstr>Running Times for Algorithm A</vt:lpstr>
      <vt:lpstr> </vt:lpstr>
      <vt:lpstr>Time Complexity Discussion</vt:lpstr>
      <vt:lpstr>Time Complexity Discussion (cont’d)</vt:lpstr>
      <vt:lpstr>Time Complexity</vt:lpstr>
      <vt:lpstr>Examples of Well-Known Algorithms and Their Time Complexity</vt:lpstr>
      <vt:lpstr>Formal Definition of O-notation</vt:lpstr>
      <vt:lpstr>Three Ways of Saying it in Words</vt:lpstr>
      <vt:lpstr>Example of a Formal Proof</vt:lpstr>
      <vt:lpstr>Proof (cont’d)</vt:lpstr>
      <vt:lpstr>Proof (cont’d)</vt:lpstr>
      <vt:lpstr>Practical Shortcuts for Manipulating  O-notation</vt:lpstr>
      <vt:lpstr>Scale of Strength for O-notation</vt:lpstr>
      <vt:lpstr>Example</vt:lpstr>
      <vt:lpstr>Ignoring Bases of Logarithms</vt:lpstr>
      <vt:lpstr>O(1)</vt:lpstr>
      <vt:lpstr>Some Algorithms and Their Complexity</vt:lpstr>
      <vt:lpstr>Analysis of Sequential Searching</vt:lpstr>
      <vt:lpstr>An Algorithm for Sequential Searching</vt:lpstr>
      <vt:lpstr>Complexity Analysis</vt:lpstr>
      <vt:lpstr>Complexity Analysis (cont’d)</vt:lpstr>
      <vt:lpstr>Complexity Analysis (cont’d)</vt:lpstr>
      <vt:lpstr>Selection Sorting Algorithm</vt:lpstr>
      <vt:lpstr>Complexity Analysis of SelectionSort</vt:lpstr>
      <vt:lpstr>Complexity Analysis (cont’d)</vt:lpstr>
      <vt:lpstr>Recursive SelectionSort</vt:lpstr>
      <vt:lpstr>Analysis of Recursive SelectionSort</vt:lpstr>
      <vt:lpstr>Analysis of Recursive SelectionSort (cont’d)</vt:lpstr>
      <vt:lpstr>Analysis of Recursive SelectionSort (cont’d)</vt:lpstr>
      <vt:lpstr>Analysis of Recursive SelectionSort (cont’d)</vt:lpstr>
      <vt:lpstr>Analysis of Recursive SelectionSort (cont’d)</vt:lpstr>
      <vt:lpstr>Analysis of Recursive SelectionSort (cont’d)</vt:lpstr>
      <vt:lpstr>A Recursive Solution to the Towers of Hanoi</vt:lpstr>
      <vt:lpstr>Analysis of Towers of Hanoi</vt:lpstr>
      <vt:lpstr>Analysis of Towers of Hanoi (cont’d)</vt:lpstr>
      <vt:lpstr>Analysis of Towers of Hanoi (cont’d)</vt:lpstr>
      <vt:lpstr>Analysis of Towers of Hanoi (cont’d)</vt:lpstr>
      <vt:lpstr>Analysis of Towers of Hanoi (cont’d)</vt:lpstr>
      <vt:lpstr>What O-notation Does Not Tell You</vt:lpstr>
      <vt:lpstr>Space Complexity</vt:lpstr>
      <vt:lpstr>Other notations</vt:lpstr>
      <vt:lpstr>Readings</vt:lpstr>
      <vt:lpstr>Lecture on CSE 1201: Data Structure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pyzhang</dc:creator>
  <cp:lastModifiedBy>Windows User</cp:lastModifiedBy>
  <cp:revision>277</cp:revision>
  <dcterms:created xsi:type="dcterms:W3CDTF">2016-09-27T16:47:44Z</dcterms:created>
  <dcterms:modified xsi:type="dcterms:W3CDTF">2018-01-06T09:43:26Z</dcterms:modified>
</cp:coreProperties>
</file>