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0AA7E4-4888-4854-883B-B5F20E0B745F}" type="datetimeFigureOut">
              <a:rPr lang="en-US" smtClean="0"/>
              <a:pPr/>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B667E-1EEC-4938-80AE-DCB37055E6C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0AA7E4-4888-4854-883B-B5F20E0B745F}" type="datetimeFigureOut">
              <a:rPr lang="en-US" smtClean="0"/>
              <a:pPr/>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B667E-1EEC-4938-80AE-DCB37055E6C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0AA7E4-4888-4854-883B-B5F20E0B745F}" type="datetimeFigureOut">
              <a:rPr lang="en-US" smtClean="0"/>
              <a:pPr/>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B667E-1EEC-4938-80AE-DCB37055E6C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0AA7E4-4888-4854-883B-B5F20E0B745F}" type="datetimeFigureOut">
              <a:rPr lang="en-US" smtClean="0"/>
              <a:pPr/>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B667E-1EEC-4938-80AE-DCB37055E6C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0AA7E4-4888-4854-883B-B5F20E0B745F}" type="datetimeFigureOut">
              <a:rPr lang="en-US" smtClean="0"/>
              <a:pPr/>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B667E-1EEC-4938-80AE-DCB37055E6C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50AA7E4-4888-4854-883B-B5F20E0B745F}" type="datetimeFigureOut">
              <a:rPr lang="en-US" smtClean="0"/>
              <a:pPr/>
              <a:t>11/10/2017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8B667E-1EEC-4938-80AE-DCB37055E6C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0AA7E4-4888-4854-883B-B5F20E0B745F}" type="datetimeFigureOut">
              <a:rPr lang="en-US" smtClean="0"/>
              <a:pPr/>
              <a:t>11/10/2017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8B667E-1EEC-4938-80AE-DCB37055E6C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0AA7E4-4888-4854-883B-B5F20E0B745F}" type="datetimeFigureOut">
              <a:rPr lang="en-US" smtClean="0"/>
              <a:pPr/>
              <a:t>11/10/2017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8B667E-1EEC-4938-80AE-DCB37055E6C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0AA7E4-4888-4854-883B-B5F20E0B745F}" type="datetimeFigureOut">
              <a:rPr lang="en-US" smtClean="0"/>
              <a:pPr/>
              <a:t>11/10/2017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8B667E-1EEC-4938-80AE-DCB37055E6C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0AA7E4-4888-4854-883B-B5F20E0B745F}" type="datetimeFigureOut">
              <a:rPr lang="en-US" smtClean="0"/>
              <a:pPr/>
              <a:t>11/10/2017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8B667E-1EEC-4938-80AE-DCB37055E6C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0AA7E4-4888-4854-883B-B5F20E0B745F}" type="datetimeFigureOut">
              <a:rPr lang="en-US" smtClean="0"/>
              <a:pPr/>
              <a:t>11/10/2017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8B667E-1EEC-4938-80AE-DCB37055E6C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0AA7E4-4888-4854-883B-B5F20E0B745F}" type="datetimeFigureOut">
              <a:rPr lang="en-US" smtClean="0"/>
              <a:pPr/>
              <a:t>11/10/2017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8B667E-1EEC-4938-80AE-DCB37055E6C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interactivepython.org/courselib/static/pythonds/SortSearch/Hashing.html"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interactivepython.org/courselib/static/pythonds/SortSearch/Hashing.html"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interactivepython.org/courselib/static/pythonds/SortSearch/Hashing.html"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interactivepython.org/courselib/static/pythonds/SortSearch/Hashing.html"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interactivepython.org/courselib/static/pythonds/SortSearch/Hashing.html"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1219200"/>
            <a:ext cx="5181600" cy="1981200"/>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a:normAutofit/>
          </a:bodyPr>
          <a:lstStyle/>
          <a:p>
            <a:r>
              <a:rPr lang="en-US" dirty="0" smtClean="0"/>
              <a:t>Hash Function </a:t>
            </a:r>
            <a:br>
              <a:rPr lang="en-US" dirty="0" smtClean="0"/>
            </a:br>
            <a:r>
              <a:rPr lang="en-US" dirty="0" smtClean="0"/>
              <a:t>in Data Structure </a:t>
            </a:r>
            <a:endParaRPr lang="en-US" dirty="0"/>
          </a:p>
        </p:txBody>
      </p:sp>
      <p:sp>
        <p:nvSpPr>
          <p:cNvPr id="4" name="TextBox 3"/>
          <p:cNvSpPr txBox="1"/>
          <p:nvPr/>
        </p:nvSpPr>
        <p:spPr>
          <a:xfrm>
            <a:off x="1828800" y="4038600"/>
            <a:ext cx="5638800" cy="1200329"/>
          </a:xfrm>
          <a:prstGeom prst="rect">
            <a:avLst/>
          </a:prstGeom>
          <a:noFill/>
        </p:spPr>
        <p:txBody>
          <a:bodyPr wrap="square" rtlCol="0">
            <a:spAutoFit/>
          </a:bodyPr>
          <a:lstStyle/>
          <a:p>
            <a:r>
              <a:rPr lang="en-US" sz="3600" b="1" dirty="0" smtClean="0">
                <a:latin typeface="BatangChe" pitchFamily="49" charset="-127"/>
                <a:ea typeface="BatangChe" pitchFamily="49" charset="-127"/>
              </a:rPr>
              <a:t>Prof. M.N.I </a:t>
            </a:r>
            <a:r>
              <a:rPr lang="en-US" sz="3600" b="1" dirty="0" err="1" smtClean="0">
                <a:latin typeface="BatangChe" pitchFamily="49" charset="-127"/>
                <a:ea typeface="BatangChe" pitchFamily="49" charset="-127"/>
              </a:rPr>
              <a:t>Mondal</a:t>
            </a:r>
            <a:endParaRPr lang="en-US" sz="3600" b="1" dirty="0" smtClean="0">
              <a:latin typeface="BatangChe" pitchFamily="49" charset="-127"/>
              <a:ea typeface="BatangChe" pitchFamily="49" charset="-127"/>
            </a:endParaRPr>
          </a:p>
          <a:p>
            <a:r>
              <a:rPr lang="en-US" sz="3600" b="1" dirty="0" smtClean="0">
                <a:latin typeface="BatangChe" pitchFamily="49" charset="-127"/>
                <a:ea typeface="BatangChe" pitchFamily="49" charset="-127"/>
              </a:rPr>
              <a:t>Department of CSE, RUET</a:t>
            </a:r>
            <a:endParaRPr lang="en-US" sz="3600" b="1" dirty="0">
              <a:latin typeface="BatangChe" pitchFamily="49" charset="-127"/>
              <a:ea typeface="BatangChe" pitchFamily="49" charset="-127"/>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0"/>
            <a:ext cx="8305800" cy="838199"/>
          </a:xfrm>
        </p:spPr>
        <p:txBody>
          <a:bodyPr>
            <a:normAutofit fontScale="90000"/>
          </a:bodyPr>
          <a:lstStyle/>
          <a:p>
            <a:r>
              <a:rPr lang="en-US" dirty="0" smtClean="0"/>
              <a:t/>
            </a:r>
            <a:br>
              <a:rPr lang="en-US" dirty="0" smtClean="0"/>
            </a:br>
            <a:r>
              <a:rPr lang="en-US" dirty="0" smtClean="0"/>
              <a:t>Hash Function: </a:t>
            </a:r>
            <a:r>
              <a:rPr lang="en-US" b="1" dirty="0" smtClean="0"/>
              <a:t>Prob. In Linear Probing</a:t>
            </a:r>
            <a:br>
              <a:rPr lang="en-US" b="1" dirty="0" smtClean="0"/>
            </a:br>
            <a:endParaRPr lang="en-US" dirty="0"/>
          </a:p>
        </p:txBody>
      </p:sp>
      <p:graphicFrame>
        <p:nvGraphicFramePr>
          <p:cNvPr id="12" name="Table 11"/>
          <p:cNvGraphicFramePr>
            <a:graphicFrameLocks noGrp="1"/>
          </p:cNvGraphicFramePr>
          <p:nvPr/>
        </p:nvGraphicFramePr>
        <p:xfrm>
          <a:off x="172326" y="1447800"/>
          <a:ext cx="8458198" cy="914400"/>
        </p:xfrm>
        <a:graphic>
          <a:graphicData uri="http://schemas.openxmlformats.org/drawingml/2006/table">
            <a:tbl>
              <a:tblPr firstRow="1" bandRow="1">
                <a:tableStyleId>{5C22544A-7EE6-4342-B048-85BDC9FD1C3A}</a:tableStyleId>
              </a:tblPr>
              <a:tblGrid>
                <a:gridCol w="838202"/>
                <a:gridCol w="699653"/>
                <a:gridCol w="768927"/>
                <a:gridCol w="768927"/>
                <a:gridCol w="768927"/>
                <a:gridCol w="768927"/>
                <a:gridCol w="768927"/>
                <a:gridCol w="768927"/>
                <a:gridCol w="768927"/>
                <a:gridCol w="768927"/>
                <a:gridCol w="768927"/>
              </a:tblGrid>
              <a:tr h="7924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solidFill>
                          <a:srgbClr val="FF0000"/>
                        </a:solidFill>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77</a:t>
                      </a:r>
                    </a:p>
                    <a:p>
                      <a:pPr algn="ct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solidFill>
                          <a:srgbClr val="FF0000"/>
                        </a:solidFill>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44</a:t>
                      </a:r>
                    </a:p>
                    <a:p>
                      <a:pPr algn="ctr"/>
                      <a:endParaRPr lang="en-US" dirty="0">
                        <a:solidFill>
                          <a:srgbClr val="FF0000"/>
                        </a:solidFill>
                      </a:endParaRPr>
                    </a:p>
                  </a:txBody>
                  <a:tcPr anchor="ctr"/>
                </a:tc>
                <a:tc>
                  <a:txBody>
                    <a:bodyPr/>
                    <a:lstStyle/>
                    <a:p>
                      <a:pPr algn="ctr"/>
                      <a:r>
                        <a:rPr lang="en-US" dirty="0" smtClean="0">
                          <a:solidFill>
                            <a:srgbClr val="FF0000"/>
                          </a:solidFill>
                        </a:rPr>
                        <a:t>55</a:t>
                      </a:r>
                      <a:endParaRPr lang="en-US" dirty="0">
                        <a:solidFill>
                          <a:srgbClr val="FF0000"/>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20</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26</a:t>
                      </a:r>
                    </a:p>
                  </a:txBody>
                  <a:tcPr anchor="ctr"/>
                </a:tc>
                <a:tc>
                  <a:txBody>
                    <a:bodyPr/>
                    <a:lstStyle/>
                    <a:p>
                      <a:pPr algn="ctr"/>
                      <a:r>
                        <a:rPr lang="en-US" dirty="0" smtClean="0">
                          <a:solidFill>
                            <a:srgbClr val="FF0000"/>
                          </a:solidFill>
                        </a:rPr>
                        <a:t>93</a:t>
                      </a:r>
                      <a:endParaRPr lang="en-US" dirty="0">
                        <a:solidFill>
                          <a:srgbClr val="FF0000"/>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17</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None</a:t>
                      </a:r>
                    </a:p>
                  </a:txBody>
                  <a:tcPr anchor="ctr"/>
                </a:tc>
                <a:tc>
                  <a:txBody>
                    <a:bodyPr/>
                    <a:lstStyle/>
                    <a:p>
                      <a:pPr algn="ctr"/>
                      <a:r>
                        <a:rPr lang="en-US" dirty="0" smtClean="0">
                          <a:solidFill>
                            <a:srgbClr val="FF0000"/>
                          </a:solidFill>
                        </a:rPr>
                        <a:t>None</a:t>
                      </a:r>
                      <a:endParaRPr lang="en-US" dirty="0">
                        <a:solidFill>
                          <a:srgbClr val="FF0000"/>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31</a:t>
                      </a:r>
                    </a:p>
                  </a:txBody>
                  <a:tcPr anchor="ctr"/>
                </a:tc>
                <a:tc>
                  <a:txBody>
                    <a:bodyPr/>
                    <a:lstStyle/>
                    <a:p>
                      <a:pPr algn="ctr"/>
                      <a:r>
                        <a:rPr lang="en-US" dirty="0" smtClean="0">
                          <a:solidFill>
                            <a:srgbClr val="FF0000"/>
                          </a:solidFill>
                        </a:rPr>
                        <a:t>54</a:t>
                      </a:r>
                      <a:endParaRPr lang="en-US" dirty="0">
                        <a:solidFill>
                          <a:srgbClr val="FF0000"/>
                        </a:solidFill>
                      </a:endParaRPr>
                    </a:p>
                  </a:txBody>
                  <a:tcPr anchor="ctr"/>
                </a:tc>
              </a:tr>
            </a:tbl>
          </a:graphicData>
        </a:graphic>
      </p:graphicFrame>
      <p:sp>
        <p:nvSpPr>
          <p:cNvPr id="13" name="TextBox 12"/>
          <p:cNvSpPr txBox="1"/>
          <p:nvPr/>
        </p:nvSpPr>
        <p:spPr>
          <a:xfrm>
            <a:off x="228600" y="1066800"/>
            <a:ext cx="8458200" cy="369332"/>
          </a:xfrm>
          <a:prstGeom prst="rect">
            <a:avLst/>
          </a:prstGeom>
          <a:noFill/>
        </p:spPr>
        <p:txBody>
          <a:bodyPr wrap="square" rtlCol="0">
            <a:spAutoFit/>
          </a:bodyPr>
          <a:lstStyle/>
          <a:p>
            <a:r>
              <a:rPr lang="en-US" dirty="0" smtClean="0"/>
              <a:t>   0               1          2             3            4            5             6             7            8             9           10</a:t>
            </a:r>
            <a:endParaRPr lang="en-US" dirty="0"/>
          </a:p>
        </p:txBody>
      </p:sp>
      <p:sp>
        <p:nvSpPr>
          <p:cNvPr id="14" name="TextBox 13"/>
          <p:cNvSpPr txBox="1"/>
          <p:nvPr/>
        </p:nvSpPr>
        <p:spPr>
          <a:xfrm>
            <a:off x="0" y="2819400"/>
            <a:ext cx="9144000" cy="1569660"/>
          </a:xfrm>
          <a:prstGeom prst="rect">
            <a:avLst/>
          </a:prstGeom>
          <a:noFill/>
        </p:spPr>
        <p:txBody>
          <a:bodyPr wrap="square" rtlCol="0">
            <a:spAutoFit/>
          </a:bodyPr>
          <a:lstStyle/>
          <a:p>
            <a:pPr algn="just">
              <a:buFont typeface="Arial" pitchFamily="34" charset="0"/>
              <a:buChar char="•"/>
            </a:pPr>
            <a:r>
              <a:rPr lang="en-US" sz="2400" dirty="0" smtClean="0"/>
              <a:t> A disadvantage to linear probing is the tendency for </a:t>
            </a:r>
            <a:r>
              <a:rPr lang="en-US" sz="2400" b="1" dirty="0" smtClean="0"/>
              <a:t>clustering</a:t>
            </a:r>
            <a:r>
              <a:rPr lang="en-US" sz="2400" dirty="0" smtClean="0"/>
              <a:t>; items become clustered in the table. This means that if many collisions occur at the same hash value, a number of surrounding slots will be filled by the linear probing resolution.</a:t>
            </a:r>
            <a:endParaRPr lang="en-US" sz="2400"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0"/>
            <a:ext cx="8305800" cy="838199"/>
          </a:xfrm>
        </p:spPr>
        <p:txBody>
          <a:bodyPr>
            <a:normAutofit fontScale="90000"/>
          </a:bodyPr>
          <a:lstStyle/>
          <a:p>
            <a:r>
              <a:rPr lang="en-US" dirty="0" smtClean="0"/>
              <a:t/>
            </a:r>
            <a:br>
              <a:rPr lang="en-US" dirty="0" smtClean="0"/>
            </a:br>
            <a:r>
              <a:rPr lang="en-US" dirty="0" smtClean="0"/>
              <a:t>Hash Function: </a:t>
            </a:r>
            <a:r>
              <a:rPr lang="en-US" b="1" dirty="0" smtClean="0"/>
              <a:t>Prob. In Linear Probing</a:t>
            </a:r>
            <a:br>
              <a:rPr lang="en-US" b="1" dirty="0" smtClean="0"/>
            </a:br>
            <a:endParaRPr lang="en-US" dirty="0"/>
          </a:p>
        </p:txBody>
      </p:sp>
      <p:graphicFrame>
        <p:nvGraphicFramePr>
          <p:cNvPr id="12" name="Table 11"/>
          <p:cNvGraphicFramePr>
            <a:graphicFrameLocks noGrp="1"/>
          </p:cNvGraphicFramePr>
          <p:nvPr/>
        </p:nvGraphicFramePr>
        <p:xfrm>
          <a:off x="172326" y="1143000"/>
          <a:ext cx="8458198" cy="914400"/>
        </p:xfrm>
        <a:graphic>
          <a:graphicData uri="http://schemas.openxmlformats.org/drawingml/2006/table">
            <a:tbl>
              <a:tblPr firstRow="1" bandRow="1">
                <a:tableStyleId>{5C22544A-7EE6-4342-B048-85BDC9FD1C3A}</a:tableStyleId>
              </a:tblPr>
              <a:tblGrid>
                <a:gridCol w="838202"/>
                <a:gridCol w="699653"/>
                <a:gridCol w="768927"/>
                <a:gridCol w="768927"/>
                <a:gridCol w="768927"/>
                <a:gridCol w="768927"/>
                <a:gridCol w="768927"/>
                <a:gridCol w="768927"/>
                <a:gridCol w="768927"/>
                <a:gridCol w="768927"/>
                <a:gridCol w="768927"/>
              </a:tblGrid>
              <a:tr h="7924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solidFill>
                          <a:srgbClr val="FF0000"/>
                        </a:solidFill>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77</a:t>
                      </a:r>
                    </a:p>
                    <a:p>
                      <a:pPr algn="ct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solidFill>
                          <a:srgbClr val="FF0000"/>
                        </a:solidFill>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44</a:t>
                      </a:r>
                    </a:p>
                    <a:p>
                      <a:pPr algn="ctr"/>
                      <a:endParaRPr lang="en-US" dirty="0">
                        <a:solidFill>
                          <a:srgbClr val="FF0000"/>
                        </a:solidFill>
                      </a:endParaRPr>
                    </a:p>
                  </a:txBody>
                  <a:tcPr anchor="ctr"/>
                </a:tc>
                <a:tc>
                  <a:txBody>
                    <a:bodyPr/>
                    <a:lstStyle/>
                    <a:p>
                      <a:pPr algn="ctr"/>
                      <a:r>
                        <a:rPr lang="en-US" dirty="0" smtClean="0">
                          <a:solidFill>
                            <a:srgbClr val="FF0000"/>
                          </a:solidFill>
                        </a:rPr>
                        <a:t>None</a:t>
                      </a:r>
                      <a:endParaRPr lang="en-US" dirty="0">
                        <a:solidFill>
                          <a:srgbClr val="FF0000"/>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20</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26</a:t>
                      </a:r>
                    </a:p>
                  </a:txBody>
                  <a:tcPr anchor="ctr"/>
                </a:tc>
                <a:tc>
                  <a:txBody>
                    <a:bodyPr/>
                    <a:lstStyle/>
                    <a:p>
                      <a:pPr algn="ctr"/>
                      <a:r>
                        <a:rPr lang="en-US" dirty="0" smtClean="0">
                          <a:solidFill>
                            <a:srgbClr val="FF0000"/>
                          </a:solidFill>
                        </a:rPr>
                        <a:t>93</a:t>
                      </a:r>
                      <a:endParaRPr lang="en-US" dirty="0">
                        <a:solidFill>
                          <a:srgbClr val="FF0000"/>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17</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None</a:t>
                      </a:r>
                    </a:p>
                  </a:txBody>
                  <a:tcPr anchor="ctr"/>
                </a:tc>
                <a:tc>
                  <a:txBody>
                    <a:bodyPr/>
                    <a:lstStyle/>
                    <a:p>
                      <a:pPr algn="ctr"/>
                      <a:r>
                        <a:rPr lang="en-US" dirty="0" smtClean="0">
                          <a:solidFill>
                            <a:srgbClr val="FF0000"/>
                          </a:solidFill>
                        </a:rPr>
                        <a:t>None</a:t>
                      </a:r>
                      <a:endParaRPr lang="en-US" dirty="0">
                        <a:solidFill>
                          <a:srgbClr val="FF0000"/>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31</a:t>
                      </a:r>
                    </a:p>
                  </a:txBody>
                  <a:tcPr anchor="ctr"/>
                </a:tc>
                <a:tc>
                  <a:txBody>
                    <a:bodyPr/>
                    <a:lstStyle/>
                    <a:p>
                      <a:pPr algn="ctr"/>
                      <a:r>
                        <a:rPr lang="en-US" dirty="0" smtClean="0">
                          <a:solidFill>
                            <a:srgbClr val="FF0000"/>
                          </a:solidFill>
                        </a:rPr>
                        <a:t>54</a:t>
                      </a:r>
                      <a:endParaRPr lang="en-US" dirty="0">
                        <a:solidFill>
                          <a:srgbClr val="FF0000"/>
                        </a:solidFill>
                      </a:endParaRPr>
                    </a:p>
                  </a:txBody>
                  <a:tcPr anchor="ctr"/>
                </a:tc>
              </a:tr>
            </a:tbl>
          </a:graphicData>
        </a:graphic>
      </p:graphicFrame>
      <p:sp>
        <p:nvSpPr>
          <p:cNvPr id="13" name="TextBox 12"/>
          <p:cNvSpPr txBox="1"/>
          <p:nvPr/>
        </p:nvSpPr>
        <p:spPr>
          <a:xfrm>
            <a:off x="228600" y="762000"/>
            <a:ext cx="8458200" cy="369332"/>
          </a:xfrm>
          <a:prstGeom prst="rect">
            <a:avLst/>
          </a:prstGeom>
          <a:noFill/>
        </p:spPr>
        <p:txBody>
          <a:bodyPr wrap="square" rtlCol="0">
            <a:spAutoFit/>
          </a:bodyPr>
          <a:lstStyle/>
          <a:p>
            <a:r>
              <a:rPr lang="en-US" dirty="0" smtClean="0"/>
              <a:t>   0               1          2             3            4            5             6             7            8             9           10</a:t>
            </a:r>
            <a:endParaRPr lang="en-US" dirty="0"/>
          </a:p>
        </p:txBody>
      </p:sp>
      <p:sp>
        <p:nvSpPr>
          <p:cNvPr id="14" name="TextBox 13"/>
          <p:cNvSpPr txBox="1"/>
          <p:nvPr/>
        </p:nvSpPr>
        <p:spPr>
          <a:xfrm>
            <a:off x="0" y="2819400"/>
            <a:ext cx="9144000" cy="2677656"/>
          </a:xfrm>
          <a:prstGeom prst="rect">
            <a:avLst/>
          </a:prstGeom>
          <a:noFill/>
        </p:spPr>
        <p:txBody>
          <a:bodyPr wrap="square" rtlCol="0">
            <a:spAutoFit/>
          </a:bodyPr>
          <a:lstStyle/>
          <a:p>
            <a:pPr algn="just">
              <a:buFont typeface="Arial" pitchFamily="34" charset="0"/>
              <a:buChar char="•"/>
            </a:pPr>
            <a:r>
              <a:rPr lang="en-US" sz="2400" dirty="0" smtClean="0"/>
              <a:t>One way to deal with clustering is to extend the linear probing technique so that instead of looking sequentially for the next open slot, we skip slots, thereby more evenly distributing the items that have caused collisions. This will potentially reduce the clustering that occurs. Below </a:t>
            </a:r>
            <a:r>
              <a:rPr lang="en-US" sz="2400" dirty="0" smtClean="0">
                <a:hlinkClick r:id="rId2"/>
              </a:rPr>
              <a:t>Figure</a:t>
            </a:r>
            <a:r>
              <a:rPr lang="en-US" sz="2400" dirty="0" smtClean="0"/>
              <a:t> shows the items when collision resolution is done with a “plus 3” probe. This means that once a collision occurs, we will look at every third slot until we find one that is empty.</a:t>
            </a:r>
            <a:endParaRPr lang="en-US" sz="2400" b="1" dirty="0"/>
          </a:p>
        </p:txBody>
      </p:sp>
      <p:sp>
        <p:nvSpPr>
          <p:cNvPr id="6" name="TextBox 5"/>
          <p:cNvSpPr txBox="1"/>
          <p:nvPr/>
        </p:nvSpPr>
        <p:spPr>
          <a:xfrm>
            <a:off x="0" y="2133600"/>
            <a:ext cx="2438400" cy="584775"/>
          </a:xfrm>
          <a:prstGeom prst="rect">
            <a:avLst/>
          </a:prstGeom>
          <a:noFill/>
        </p:spPr>
        <p:txBody>
          <a:bodyPr wrap="square" rtlCol="0">
            <a:spAutoFit/>
          </a:bodyPr>
          <a:lstStyle/>
          <a:p>
            <a:r>
              <a:rPr lang="en-US" sz="3200" b="1" dirty="0" smtClean="0">
                <a:solidFill>
                  <a:srgbClr val="0070C0"/>
                </a:solidFill>
              </a:rPr>
              <a:t>To insert 55:</a:t>
            </a:r>
            <a:endParaRPr lang="en-US" sz="3200" b="1" dirty="0">
              <a:solidFill>
                <a:srgbClr val="0070C0"/>
              </a:solidFill>
            </a:endParaRPr>
          </a:p>
        </p:txBody>
      </p:sp>
      <p:graphicFrame>
        <p:nvGraphicFramePr>
          <p:cNvPr id="7" name="Table 6"/>
          <p:cNvGraphicFramePr>
            <a:graphicFrameLocks noGrp="1"/>
          </p:cNvGraphicFramePr>
          <p:nvPr/>
        </p:nvGraphicFramePr>
        <p:xfrm>
          <a:off x="239156" y="5816988"/>
          <a:ext cx="8458198" cy="914400"/>
        </p:xfrm>
        <a:graphic>
          <a:graphicData uri="http://schemas.openxmlformats.org/drawingml/2006/table">
            <a:tbl>
              <a:tblPr firstRow="1" bandRow="1">
                <a:tableStyleId>{5C22544A-7EE6-4342-B048-85BDC9FD1C3A}</a:tableStyleId>
              </a:tblPr>
              <a:tblGrid>
                <a:gridCol w="838202"/>
                <a:gridCol w="699653"/>
                <a:gridCol w="768927"/>
                <a:gridCol w="768927"/>
                <a:gridCol w="768927"/>
                <a:gridCol w="768927"/>
                <a:gridCol w="768927"/>
                <a:gridCol w="768927"/>
                <a:gridCol w="768927"/>
                <a:gridCol w="768927"/>
                <a:gridCol w="768927"/>
              </a:tblGrid>
              <a:tr h="7924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solidFill>
                          <a:srgbClr val="FF0000"/>
                        </a:solidFill>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77</a:t>
                      </a:r>
                    </a:p>
                    <a:p>
                      <a:pPr algn="ct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solidFill>
                          <a:srgbClr val="FF0000"/>
                        </a:solidFill>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44</a:t>
                      </a:r>
                    </a:p>
                    <a:p>
                      <a:pPr algn="ctr"/>
                      <a:endParaRPr lang="en-US" dirty="0">
                        <a:solidFill>
                          <a:srgbClr val="FF0000"/>
                        </a:solidFill>
                      </a:endParaRPr>
                    </a:p>
                  </a:txBody>
                  <a:tcPr anchor="ctr"/>
                </a:tc>
                <a:tc>
                  <a:txBody>
                    <a:bodyPr/>
                    <a:lstStyle/>
                    <a:p>
                      <a:pPr algn="ctr"/>
                      <a:r>
                        <a:rPr lang="en-US" dirty="0" smtClean="0">
                          <a:solidFill>
                            <a:srgbClr val="FF0000"/>
                          </a:solidFill>
                        </a:rPr>
                        <a:t>55</a:t>
                      </a:r>
                      <a:endParaRPr lang="en-US" dirty="0">
                        <a:solidFill>
                          <a:srgbClr val="FF0000"/>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20</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26</a:t>
                      </a:r>
                    </a:p>
                  </a:txBody>
                  <a:tcPr anchor="ctr"/>
                </a:tc>
                <a:tc>
                  <a:txBody>
                    <a:bodyPr/>
                    <a:lstStyle/>
                    <a:p>
                      <a:pPr algn="ctr"/>
                      <a:r>
                        <a:rPr lang="en-US" dirty="0" smtClean="0">
                          <a:solidFill>
                            <a:srgbClr val="FF0000"/>
                          </a:solidFill>
                        </a:rPr>
                        <a:t>93</a:t>
                      </a:r>
                      <a:endParaRPr lang="en-US" dirty="0">
                        <a:solidFill>
                          <a:srgbClr val="FF0000"/>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17</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None</a:t>
                      </a:r>
                    </a:p>
                  </a:txBody>
                  <a:tcPr anchor="ctr"/>
                </a:tc>
                <a:tc>
                  <a:txBody>
                    <a:bodyPr/>
                    <a:lstStyle/>
                    <a:p>
                      <a:pPr algn="ctr"/>
                      <a:r>
                        <a:rPr lang="en-US" dirty="0" smtClean="0">
                          <a:solidFill>
                            <a:srgbClr val="FF0000"/>
                          </a:solidFill>
                        </a:rPr>
                        <a:t>None</a:t>
                      </a:r>
                      <a:endParaRPr lang="en-US" dirty="0">
                        <a:solidFill>
                          <a:srgbClr val="FF0000"/>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31</a:t>
                      </a:r>
                    </a:p>
                  </a:txBody>
                  <a:tcPr anchor="ctr"/>
                </a:tc>
                <a:tc>
                  <a:txBody>
                    <a:bodyPr/>
                    <a:lstStyle/>
                    <a:p>
                      <a:pPr algn="ctr"/>
                      <a:r>
                        <a:rPr lang="en-US" dirty="0" smtClean="0">
                          <a:solidFill>
                            <a:srgbClr val="FF0000"/>
                          </a:solidFill>
                        </a:rPr>
                        <a:t>54</a:t>
                      </a:r>
                      <a:endParaRPr lang="en-US" dirty="0">
                        <a:solidFill>
                          <a:srgbClr val="FF0000"/>
                        </a:solidFill>
                      </a:endParaRPr>
                    </a:p>
                  </a:txBody>
                  <a:tcPr anchor="ctr"/>
                </a:tc>
              </a:tr>
            </a:tbl>
          </a:graphicData>
        </a:graphic>
      </p:graphicFrame>
      <p:sp>
        <p:nvSpPr>
          <p:cNvPr id="8" name="TextBox 7"/>
          <p:cNvSpPr txBox="1"/>
          <p:nvPr/>
        </p:nvSpPr>
        <p:spPr>
          <a:xfrm>
            <a:off x="295430" y="5435988"/>
            <a:ext cx="8458200" cy="369332"/>
          </a:xfrm>
          <a:prstGeom prst="rect">
            <a:avLst/>
          </a:prstGeom>
          <a:noFill/>
        </p:spPr>
        <p:txBody>
          <a:bodyPr wrap="square" rtlCol="0">
            <a:spAutoFit/>
          </a:bodyPr>
          <a:lstStyle/>
          <a:p>
            <a:r>
              <a:rPr lang="en-US" dirty="0" smtClean="0"/>
              <a:t>   0               1          2             3            4            5             6             7            8             9           10</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0"/>
            <a:ext cx="8305800" cy="838199"/>
          </a:xfrm>
        </p:spPr>
        <p:txBody>
          <a:bodyPr>
            <a:normAutofit fontScale="90000"/>
          </a:bodyPr>
          <a:lstStyle/>
          <a:p>
            <a:r>
              <a:rPr lang="en-US" dirty="0" smtClean="0"/>
              <a:t/>
            </a:r>
            <a:br>
              <a:rPr lang="en-US" dirty="0" smtClean="0"/>
            </a:br>
            <a:r>
              <a:rPr lang="en-US" dirty="0" smtClean="0"/>
              <a:t>Hash Function: </a:t>
            </a:r>
            <a:r>
              <a:rPr lang="en-US" b="1" dirty="0" smtClean="0"/>
              <a:t>quadratic probing </a:t>
            </a:r>
            <a:br>
              <a:rPr lang="en-US" b="1" dirty="0" smtClean="0"/>
            </a:br>
            <a:endParaRPr lang="en-US" dirty="0"/>
          </a:p>
        </p:txBody>
      </p:sp>
      <p:graphicFrame>
        <p:nvGraphicFramePr>
          <p:cNvPr id="7" name="Table 6"/>
          <p:cNvGraphicFramePr>
            <a:graphicFrameLocks noGrp="1"/>
          </p:cNvGraphicFramePr>
          <p:nvPr/>
        </p:nvGraphicFramePr>
        <p:xfrm>
          <a:off x="324726" y="1981200"/>
          <a:ext cx="8458198" cy="914400"/>
        </p:xfrm>
        <a:graphic>
          <a:graphicData uri="http://schemas.openxmlformats.org/drawingml/2006/table">
            <a:tbl>
              <a:tblPr firstRow="1" bandRow="1">
                <a:tableStyleId>{5C22544A-7EE6-4342-B048-85BDC9FD1C3A}</a:tableStyleId>
              </a:tblPr>
              <a:tblGrid>
                <a:gridCol w="838202"/>
                <a:gridCol w="699653"/>
                <a:gridCol w="768927"/>
                <a:gridCol w="768927"/>
                <a:gridCol w="768927"/>
                <a:gridCol w="768927"/>
                <a:gridCol w="768927"/>
                <a:gridCol w="768927"/>
                <a:gridCol w="768927"/>
                <a:gridCol w="768927"/>
                <a:gridCol w="768927"/>
              </a:tblGrid>
              <a:tr h="7924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solidFill>
                          <a:srgbClr val="FF0000"/>
                        </a:solidFill>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77</a:t>
                      </a:r>
                    </a:p>
                    <a:p>
                      <a:pPr algn="ct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solidFill>
                          <a:srgbClr val="FF0000"/>
                        </a:solidFill>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44</a:t>
                      </a:r>
                    </a:p>
                    <a:p>
                      <a:pPr algn="ctr"/>
                      <a:endParaRPr lang="en-US" dirty="0">
                        <a:solidFill>
                          <a:srgbClr val="FF0000"/>
                        </a:solidFill>
                      </a:endParaRPr>
                    </a:p>
                  </a:txBody>
                  <a:tcPr anchor="ctr"/>
                </a:tc>
                <a:tc>
                  <a:txBody>
                    <a:bodyPr/>
                    <a:lstStyle/>
                    <a:p>
                      <a:pPr algn="ctr"/>
                      <a:r>
                        <a:rPr lang="en-US" dirty="0" smtClean="0">
                          <a:solidFill>
                            <a:srgbClr val="FF0000"/>
                          </a:solidFill>
                        </a:rPr>
                        <a:t>55</a:t>
                      </a:r>
                      <a:endParaRPr lang="en-US" dirty="0">
                        <a:solidFill>
                          <a:srgbClr val="FF0000"/>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20</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26</a:t>
                      </a:r>
                    </a:p>
                  </a:txBody>
                  <a:tcPr anchor="ctr"/>
                </a:tc>
                <a:tc>
                  <a:txBody>
                    <a:bodyPr/>
                    <a:lstStyle/>
                    <a:p>
                      <a:pPr algn="ctr"/>
                      <a:r>
                        <a:rPr lang="en-US" dirty="0" smtClean="0">
                          <a:solidFill>
                            <a:srgbClr val="FF0000"/>
                          </a:solidFill>
                        </a:rPr>
                        <a:t>93</a:t>
                      </a:r>
                      <a:endParaRPr lang="en-US" dirty="0">
                        <a:solidFill>
                          <a:srgbClr val="FF0000"/>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17</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None</a:t>
                      </a:r>
                    </a:p>
                  </a:txBody>
                  <a:tcPr anchor="ctr"/>
                </a:tc>
                <a:tc>
                  <a:txBody>
                    <a:bodyPr/>
                    <a:lstStyle/>
                    <a:p>
                      <a:pPr algn="ctr"/>
                      <a:r>
                        <a:rPr lang="en-US" dirty="0" smtClean="0">
                          <a:solidFill>
                            <a:srgbClr val="FF0000"/>
                          </a:solidFill>
                        </a:rPr>
                        <a:t>None</a:t>
                      </a:r>
                      <a:endParaRPr lang="en-US" dirty="0">
                        <a:solidFill>
                          <a:srgbClr val="FF0000"/>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31</a:t>
                      </a:r>
                    </a:p>
                  </a:txBody>
                  <a:tcPr anchor="ctr"/>
                </a:tc>
                <a:tc>
                  <a:txBody>
                    <a:bodyPr/>
                    <a:lstStyle/>
                    <a:p>
                      <a:pPr algn="ctr"/>
                      <a:r>
                        <a:rPr lang="en-US" dirty="0" smtClean="0">
                          <a:solidFill>
                            <a:srgbClr val="FF0000"/>
                          </a:solidFill>
                        </a:rPr>
                        <a:t>54</a:t>
                      </a:r>
                      <a:endParaRPr lang="en-US" dirty="0">
                        <a:solidFill>
                          <a:srgbClr val="FF0000"/>
                        </a:solidFill>
                      </a:endParaRPr>
                    </a:p>
                  </a:txBody>
                  <a:tcPr anchor="ctr"/>
                </a:tc>
              </a:tr>
            </a:tbl>
          </a:graphicData>
        </a:graphic>
      </p:graphicFrame>
      <p:sp>
        <p:nvSpPr>
          <p:cNvPr id="8" name="TextBox 7"/>
          <p:cNvSpPr txBox="1"/>
          <p:nvPr/>
        </p:nvSpPr>
        <p:spPr>
          <a:xfrm>
            <a:off x="381000" y="1600200"/>
            <a:ext cx="8458200" cy="369332"/>
          </a:xfrm>
          <a:prstGeom prst="rect">
            <a:avLst/>
          </a:prstGeom>
          <a:noFill/>
        </p:spPr>
        <p:txBody>
          <a:bodyPr wrap="square" rtlCol="0">
            <a:spAutoFit/>
          </a:bodyPr>
          <a:lstStyle/>
          <a:p>
            <a:r>
              <a:rPr lang="en-US" dirty="0" smtClean="0"/>
              <a:t>   0               1          2             3            4            5             6             7            8             9           10</a:t>
            </a:r>
            <a:endParaRPr lang="en-US" dirty="0"/>
          </a:p>
        </p:txBody>
      </p:sp>
      <p:sp>
        <p:nvSpPr>
          <p:cNvPr id="9" name="TextBox 8"/>
          <p:cNvSpPr txBox="1"/>
          <p:nvPr/>
        </p:nvSpPr>
        <p:spPr>
          <a:xfrm>
            <a:off x="304800" y="3276600"/>
            <a:ext cx="8839200" cy="3046988"/>
          </a:xfrm>
          <a:prstGeom prst="rect">
            <a:avLst/>
          </a:prstGeom>
          <a:noFill/>
        </p:spPr>
        <p:txBody>
          <a:bodyPr wrap="square" rtlCol="0">
            <a:spAutoFit/>
          </a:bodyPr>
          <a:lstStyle/>
          <a:p>
            <a:pPr algn="just">
              <a:buFont typeface="Arial" pitchFamily="34" charset="0"/>
              <a:buChar char="•"/>
            </a:pPr>
            <a:r>
              <a:rPr lang="en-US" sz="3200" dirty="0" smtClean="0"/>
              <a:t> Instead of using a constant “skip” value (</a:t>
            </a:r>
            <a:r>
              <a:rPr lang="en-US" sz="3200" b="1" dirty="0" smtClean="0"/>
              <a:t>in Cluster</a:t>
            </a:r>
            <a:r>
              <a:rPr lang="en-US" sz="3200" dirty="0" smtClean="0"/>
              <a:t>), we use a rehash function that increments the hash value by 1, 3, 5, 7, 9, and so on. This means that if the first hash value is </a:t>
            </a:r>
            <a:r>
              <a:rPr lang="en-US" sz="3200" i="1" dirty="0" smtClean="0"/>
              <a:t>h</a:t>
            </a:r>
            <a:r>
              <a:rPr lang="en-US" sz="3200" dirty="0" smtClean="0"/>
              <a:t>, the successive values are </a:t>
            </a:r>
            <a:r>
              <a:rPr lang="en-US" sz="3200" i="1" dirty="0"/>
              <a:t>h</a:t>
            </a:r>
            <a:r>
              <a:rPr lang="en-US" sz="3200" dirty="0"/>
              <a:t>+1</a:t>
            </a:r>
            <a:r>
              <a:rPr lang="en-US" sz="3200" dirty="0" smtClean="0"/>
              <a:t>, </a:t>
            </a:r>
            <a:r>
              <a:rPr lang="en-US" sz="3200" i="1" dirty="0"/>
              <a:t>h</a:t>
            </a:r>
            <a:r>
              <a:rPr lang="en-US" sz="3200" dirty="0"/>
              <a:t>+4</a:t>
            </a:r>
            <a:r>
              <a:rPr lang="en-US" sz="3200" dirty="0" smtClean="0"/>
              <a:t>, </a:t>
            </a:r>
            <a:r>
              <a:rPr lang="en-US" sz="3200" i="1" dirty="0"/>
              <a:t>h</a:t>
            </a:r>
            <a:r>
              <a:rPr lang="en-US" sz="3200" dirty="0"/>
              <a:t>+9</a:t>
            </a:r>
            <a:r>
              <a:rPr lang="en-US" sz="3200" dirty="0" smtClean="0"/>
              <a:t>, </a:t>
            </a:r>
            <a:r>
              <a:rPr lang="en-US" sz="3200" i="1" dirty="0"/>
              <a:t>h</a:t>
            </a:r>
            <a:r>
              <a:rPr lang="en-US" sz="3200" dirty="0"/>
              <a:t>+16</a:t>
            </a:r>
            <a:r>
              <a:rPr lang="en-US" sz="3200" dirty="0" smtClean="0"/>
              <a:t>, and so on.</a:t>
            </a:r>
          </a:p>
          <a:p>
            <a:pPr algn="just">
              <a:buFont typeface="Arial" pitchFamily="34" charset="0"/>
              <a:buChar char="•"/>
            </a:pPr>
            <a:r>
              <a:rPr lang="en-US" sz="3200" b="1" dirty="0" smtClean="0"/>
              <a:t> Please see the example by yourself</a:t>
            </a:r>
            <a:endParaRPr lang="en-US" sz="3200"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0"/>
            <a:ext cx="8305800" cy="838199"/>
          </a:xfrm>
        </p:spPr>
        <p:txBody>
          <a:bodyPr>
            <a:normAutofit fontScale="90000"/>
          </a:bodyPr>
          <a:lstStyle/>
          <a:p>
            <a:r>
              <a:rPr lang="en-US" dirty="0" smtClean="0"/>
              <a:t/>
            </a:r>
            <a:br>
              <a:rPr lang="en-US" dirty="0" smtClean="0"/>
            </a:br>
            <a:r>
              <a:rPr lang="en-US" dirty="0" smtClean="0"/>
              <a:t>Hash Function: </a:t>
            </a:r>
            <a:r>
              <a:rPr lang="en-US" b="1" dirty="0" smtClean="0"/>
              <a:t>Chaining</a:t>
            </a:r>
            <a:br>
              <a:rPr lang="en-US" b="1" dirty="0" smtClean="0"/>
            </a:br>
            <a:endParaRPr lang="en-US" dirty="0"/>
          </a:p>
        </p:txBody>
      </p:sp>
      <p:sp>
        <p:nvSpPr>
          <p:cNvPr id="9" name="TextBox 8"/>
          <p:cNvSpPr txBox="1"/>
          <p:nvPr/>
        </p:nvSpPr>
        <p:spPr>
          <a:xfrm>
            <a:off x="84408" y="2514600"/>
            <a:ext cx="8839200" cy="3416320"/>
          </a:xfrm>
          <a:prstGeom prst="rect">
            <a:avLst/>
          </a:prstGeom>
          <a:noFill/>
        </p:spPr>
        <p:txBody>
          <a:bodyPr wrap="square" rtlCol="0">
            <a:spAutoFit/>
          </a:bodyPr>
          <a:lstStyle/>
          <a:p>
            <a:pPr algn="just">
              <a:buFont typeface="Arial" pitchFamily="34" charset="0"/>
              <a:buChar char="•"/>
            </a:pPr>
            <a:r>
              <a:rPr lang="en-US" sz="2400" dirty="0" smtClean="0"/>
              <a:t> An alternative method for handling the collision problem is to allow each slot to hold a reference to a collection (or chain) of items. </a:t>
            </a:r>
          </a:p>
          <a:p>
            <a:pPr algn="just">
              <a:buFont typeface="Arial" pitchFamily="34" charset="0"/>
              <a:buChar char="•"/>
            </a:pPr>
            <a:r>
              <a:rPr lang="en-US" sz="2400" b="1" dirty="0" smtClean="0"/>
              <a:t> Chaining</a:t>
            </a:r>
            <a:r>
              <a:rPr lang="en-US" sz="2400" dirty="0" smtClean="0"/>
              <a:t> allows many items to exist at the same location in the hash table. When collisions happen, the item is still placed in the proper slot of the hash table. As more and more items hash to the same location.</a:t>
            </a:r>
          </a:p>
          <a:p>
            <a:pPr algn="just">
              <a:buFont typeface="Arial" pitchFamily="34" charset="0"/>
              <a:buChar char="•"/>
            </a:pPr>
            <a:r>
              <a:rPr lang="en-US" sz="2400" dirty="0" smtClean="0"/>
              <a:t> </a:t>
            </a:r>
            <a:r>
              <a:rPr lang="en-US" sz="2400" dirty="0" smtClean="0">
                <a:solidFill>
                  <a:srgbClr val="FF0000"/>
                </a:solidFill>
              </a:rPr>
              <a:t>The difficulty of searching for the item</a:t>
            </a:r>
            <a:r>
              <a:rPr lang="en-US" sz="2400" dirty="0" smtClean="0"/>
              <a:t> in the collection increases. </a:t>
            </a:r>
            <a:r>
              <a:rPr lang="en-US" sz="2400" dirty="0" smtClean="0">
                <a:hlinkClick r:id="rId2"/>
              </a:rPr>
              <a:t>Figure</a:t>
            </a:r>
            <a:r>
              <a:rPr lang="en-US" sz="2400" dirty="0" smtClean="0"/>
              <a:t> shows the items as they are added to a hash table that uses chaining to resolve collisions.</a:t>
            </a:r>
          </a:p>
        </p:txBody>
      </p:sp>
      <p:graphicFrame>
        <p:nvGraphicFramePr>
          <p:cNvPr id="11" name="Table 10"/>
          <p:cNvGraphicFramePr>
            <a:graphicFrameLocks noGrp="1"/>
          </p:cNvGraphicFramePr>
          <p:nvPr/>
        </p:nvGraphicFramePr>
        <p:xfrm>
          <a:off x="228598" y="1371600"/>
          <a:ext cx="8458198" cy="914400"/>
        </p:xfrm>
        <a:graphic>
          <a:graphicData uri="http://schemas.openxmlformats.org/drawingml/2006/table">
            <a:tbl>
              <a:tblPr firstRow="1" bandRow="1">
                <a:tableStyleId>{5C22544A-7EE6-4342-B048-85BDC9FD1C3A}</a:tableStyleId>
              </a:tblPr>
              <a:tblGrid>
                <a:gridCol w="838202"/>
                <a:gridCol w="699653"/>
                <a:gridCol w="768927"/>
                <a:gridCol w="768927"/>
                <a:gridCol w="768927"/>
                <a:gridCol w="768927"/>
                <a:gridCol w="768927"/>
                <a:gridCol w="768927"/>
                <a:gridCol w="768927"/>
                <a:gridCol w="768927"/>
                <a:gridCol w="768927"/>
              </a:tblGrid>
              <a:tr h="7924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solidFill>
                          <a:srgbClr val="FF0000"/>
                        </a:solidFill>
                      </a:endParaRPr>
                    </a:p>
                    <a:p>
                      <a:pPr algn="ct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solidFill>
                          <a:srgbClr val="FF0000"/>
                        </a:solidFill>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None</a:t>
                      </a:r>
                    </a:p>
                    <a:p>
                      <a:pPr algn="ctr"/>
                      <a:endParaRPr lang="en-US" dirty="0">
                        <a:solidFill>
                          <a:srgbClr val="FF0000"/>
                        </a:solidFill>
                      </a:endParaRPr>
                    </a:p>
                  </a:txBody>
                  <a:tcPr anchor="ctr"/>
                </a:tc>
                <a:tc>
                  <a:txBody>
                    <a:bodyPr/>
                    <a:lstStyle/>
                    <a:p>
                      <a:pPr algn="ctr"/>
                      <a:r>
                        <a:rPr lang="en-US" dirty="0" smtClean="0">
                          <a:solidFill>
                            <a:srgbClr val="FF0000"/>
                          </a:solidFill>
                        </a:rPr>
                        <a:t>None</a:t>
                      </a:r>
                      <a:endParaRPr lang="en-US" dirty="0">
                        <a:solidFill>
                          <a:srgbClr val="FF0000"/>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None</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solidFill>
                          <a:srgbClr val="FF0000"/>
                        </a:solidFill>
                      </a:endParaRPr>
                    </a:p>
                  </a:txBody>
                  <a:tcPr anchor="ctr"/>
                </a:tc>
                <a:tc>
                  <a:txBody>
                    <a:bodyPr/>
                    <a:lstStyle/>
                    <a:p>
                      <a:pPr algn="ctr"/>
                      <a:endParaRPr lang="en-US" dirty="0">
                        <a:solidFill>
                          <a:srgbClr val="FF0000"/>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solidFill>
                          <a:srgbClr val="FF0000"/>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None</a:t>
                      </a:r>
                    </a:p>
                  </a:txBody>
                  <a:tcPr anchor="ctr"/>
                </a:tc>
                <a:tc>
                  <a:txBody>
                    <a:bodyPr/>
                    <a:lstStyle/>
                    <a:p>
                      <a:pPr algn="ctr"/>
                      <a:r>
                        <a:rPr lang="en-US" dirty="0" smtClean="0">
                          <a:solidFill>
                            <a:srgbClr val="FF0000"/>
                          </a:solidFill>
                        </a:rPr>
                        <a:t>None</a:t>
                      </a:r>
                      <a:endParaRPr lang="en-US" dirty="0">
                        <a:solidFill>
                          <a:srgbClr val="FF0000"/>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solidFill>
                          <a:srgbClr val="FF0000"/>
                        </a:solidFill>
                      </a:endParaRPr>
                    </a:p>
                  </a:txBody>
                  <a:tcPr anchor="ctr"/>
                </a:tc>
                <a:tc>
                  <a:txBody>
                    <a:bodyPr/>
                    <a:lstStyle/>
                    <a:p>
                      <a:pPr algn="ctr"/>
                      <a:endParaRPr lang="en-US" dirty="0">
                        <a:solidFill>
                          <a:srgbClr val="FF0000"/>
                        </a:solidFill>
                      </a:endParaRPr>
                    </a:p>
                  </a:txBody>
                  <a:tcPr anchor="ctr"/>
                </a:tc>
              </a:tr>
            </a:tbl>
          </a:graphicData>
        </a:graphic>
      </p:graphicFrame>
      <p:sp>
        <p:nvSpPr>
          <p:cNvPr id="12" name="TextBox 11"/>
          <p:cNvSpPr txBox="1"/>
          <p:nvPr/>
        </p:nvSpPr>
        <p:spPr>
          <a:xfrm>
            <a:off x="284872" y="990600"/>
            <a:ext cx="8458200" cy="369332"/>
          </a:xfrm>
          <a:prstGeom prst="rect">
            <a:avLst/>
          </a:prstGeom>
          <a:noFill/>
        </p:spPr>
        <p:txBody>
          <a:bodyPr wrap="square" rtlCol="0">
            <a:spAutoFit/>
          </a:bodyPr>
          <a:lstStyle/>
          <a:p>
            <a:r>
              <a:rPr lang="en-US" dirty="0" smtClean="0"/>
              <a:t>   0               1          2             3            4            5             6             7            8             9           10</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0"/>
            <a:ext cx="8305800" cy="838199"/>
          </a:xfrm>
        </p:spPr>
        <p:txBody>
          <a:bodyPr>
            <a:normAutofit fontScale="90000"/>
          </a:bodyPr>
          <a:lstStyle/>
          <a:p>
            <a:r>
              <a:rPr lang="en-US" dirty="0" smtClean="0"/>
              <a:t/>
            </a:r>
            <a:br>
              <a:rPr lang="en-US" dirty="0" smtClean="0"/>
            </a:br>
            <a:r>
              <a:rPr lang="en-US" dirty="0" smtClean="0"/>
              <a:t>Hash Function: </a:t>
            </a:r>
            <a:r>
              <a:rPr lang="en-US" b="1" dirty="0" smtClean="0"/>
              <a:t>Chaining</a:t>
            </a:r>
            <a:br>
              <a:rPr lang="en-US" b="1" dirty="0" smtClean="0"/>
            </a:br>
            <a:endParaRPr lang="en-US" dirty="0"/>
          </a:p>
        </p:txBody>
      </p:sp>
      <p:sp>
        <p:nvSpPr>
          <p:cNvPr id="9" name="TextBox 8"/>
          <p:cNvSpPr txBox="1"/>
          <p:nvPr/>
        </p:nvSpPr>
        <p:spPr>
          <a:xfrm>
            <a:off x="0" y="4343400"/>
            <a:ext cx="8839200" cy="2123658"/>
          </a:xfrm>
          <a:prstGeom prst="rect">
            <a:avLst/>
          </a:prstGeom>
          <a:noFill/>
        </p:spPr>
        <p:txBody>
          <a:bodyPr wrap="square" rtlCol="0">
            <a:spAutoFit/>
          </a:bodyPr>
          <a:lstStyle/>
          <a:p>
            <a:pPr algn="just">
              <a:buFont typeface="Arial" pitchFamily="34" charset="0"/>
              <a:buChar char="•"/>
            </a:pPr>
            <a:r>
              <a:rPr lang="en-US" sz="2200" dirty="0" smtClean="0"/>
              <a:t> When we want to search for an item, we use the hash function to generate the slot where it should reside. </a:t>
            </a:r>
          </a:p>
          <a:p>
            <a:pPr algn="just">
              <a:buFont typeface="Arial" pitchFamily="34" charset="0"/>
              <a:buChar char="•"/>
            </a:pPr>
            <a:r>
              <a:rPr lang="en-US" sz="2200" dirty="0" smtClean="0"/>
              <a:t> Since each slot holds a collection, we use a searching technique to decide whether the item is present. </a:t>
            </a:r>
          </a:p>
          <a:p>
            <a:pPr algn="just">
              <a:buFont typeface="Arial" pitchFamily="34" charset="0"/>
              <a:buChar char="•"/>
            </a:pPr>
            <a:r>
              <a:rPr lang="en-US" sz="2200" dirty="0" smtClean="0"/>
              <a:t> The advantage is that on the average there are likely to be many fewer items in each slot, so the search is perhaps more efficient.  </a:t>
            </a:r>
          </a:p>
        </p:txBody>
      </p:sp>
      <p:graphicFrame>
        <p:nvGraphicFramePr>
          <p:cNvPr id="11" name="Table 10"/>
          <p:cNvGraphicFramePr>
            <a:graphicFrameLocks noGrp="1"/>
          </p:cNvGraphicFramePr>
          <p:nvPr/>
        </p:nvGraphicFramePr>
        <p:xfrm>
          <a:off x="228598" y="1143000"/>
          <a:ext cx="8458198" cy="914400"/>
        </p:xfrm>
        <a:graphic>
          <a:graphicData uri="http://schemas.openxmlformats.org/drawingml/2006/table">
            <a:tbl>
              <a:tblPr firstRow="1" bandRow="1">
                <a:tableStyleId>{5C22544A-7EE6-4342-B048-85BDC9FD1C3A}</a:tableStyleId>
              </a:tblPr>
              <a:tblGrid>
                <a:gridCol w="838202"/>
                <a:gridCol w="699653"/>
                <a:gridCol w="768927"/>
                <a:gridCol w="768927"/>
                <a:gridCol w="768927"/>
                <a:gridCol w="768927"/>
                <a:gridCol w="768927"/>
                <a:gridCol w="768927"/>
                <a:gridCol w="768927"/>
                <a:gridCol w="768927"/>
                <a:gridCol w="768927"/>
              </a:tblGrid>
              <a:tr h="7924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solidFill>
                          <a:srgbClr val="FF0000"/>
                        </a:solidFill>
                      </a:endParaRPr>
                    </a:p>
                    <a:p>
                      <a:pPr algn="ct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solidFill>
                          <a:srgbClr val="FF0000"/>
                        </a:solidFill>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None</a:t>
                      </a:r>
                    </a:p>
                    <a:p>
                      <a:pPr algn="ctr"/>
                      <a:endParaRPr lang="en-US" dirty="0">
                        <a:solidFill>
                          <a:srgbClr val="FF0000"/>
                        </a:solidFill>
                      </a:endParaRPr>
                    </a:p>
                  </a:txBody>
                  <a:tcPr anchor="ctr"/>
                </a:tc>
                <a:tc>
                  <a:txBody>
                    <a:bodyPr/>
                    <a:lstStyle/>
                    <a:p>
                      <a:pPr algn="ctr"/>
                      <a:r>
                        <a:rPr lang="en-US" dirty="0" smtClean="0">
                          <a:solidFill>
                            <a:srgbClr val="FF0000"/>
                          </a:solidFill>
                        </a:rPr>
                        <a:t>None</a:t>
                      </a:r>
                      <a:endParaRPr lang="en-US" dirty="0">
                        <a:solidFill>
                          <a:srgbClr val="FF0000"/>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None</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solidFill>
                          <a:srgbClr val="FF0000"/>
                        </a:solidFill>
                      </a:endParaRPr>
                    </a:p>
                  </a:txBody>
                  <a:tcPr anchor="ctr"/>
                </a:tc>
                <a:tc>
                  <a:txBody>
                    <a:bodyPr/>
                    <a:lstStyle/>
                    <a:p>
                      <a:pPr algn="ctr"/>
                      <a:endParaRPr lang="en-US" dirty="0">
                        <a:solidFill>
                          <a:srgbClr val="FF0000"/>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solidFill>
                          <a:srgbClr val="FF0000"/>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None</a:t>
                      </a:r>
                    </a:p>
                  </a:txBody>
                  <a:tcPr anchor="ctr"/>
                </a:tc>
                <a:tc>
                  <a:txBody>
                    <a:bodyPr/>
                    <a:lstStyle/>
                    <a:p>
                      <a:pPr algn="ctr"/>
                      <a:r>
                        <a:rPr lang="en-US" dirty="0" smtClean="0">
                          <a:solidFill>
                            <a:srgbClr val="FF0000"/>
                          </a:solidFill>
                        </a:rPr>
                        <a:t>None</a:t>
                      </a:r>
                      <a:endParaRPr lang="en-US" dirty="0">
                        <a:solidFill>
                          <a:srgbClr val="FF0000"/>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solidFill>
                          <a:srgbClr val="FF0000"/>
                        </a:solidFill>
                      </a:endParaRPr>
                    </a:p>
                  </a:txBody>
                  <a:tcPr anchor="ctr"/>
                </a:tc>
                <a:tc>
                  <a:txBody>
                    <a:bodyPr/>
                    <a:lstStyle/>
                    <a:p>
                      <a:pPr algn="ctr"/>
                      <a:endParaRPr lang="en-US" dirty="0">
                        <a:solidFill>
                          <a:srgbClr val="FF0000"/>
                        </a:solidFill>
                      </a:endParaRPr>
                    </a:p>
                  </a:txBody>
                  <a:tcPr anchor="ctr"/>
                </a:tc>
              </a:tr>
            </a:tbl>
          </a:graphicData>
        </a:graphic>
      </p:graphicFrame>
      <p:sp>
        <p:nvSpPr>
          <p:cNvPr id="12" name="TextBox 11"/>
          <p:cNvSpPr txBox="1"/>
          <p:nvPr/>
        </p:nvSpPr>
        <p:spPr>
          <a:xfrm>
            <a:off x="284872" y="762000"/>
            <a:ext cx="8458200" cy="369332"/>
          </a:xfrm>
          <a:prstGeom prst="rect">
            <a:avLst/>
          </a:prstGeom>
          <a:noFill/>
        </p:spPr>
        <p:txBody>
          <a:bodyPr wrap="square" rtlCol="0">
            <a:spAutoFit/>
          </a:bodyPr>
          <a:lstStyle/>
          <a:p>
            <a:r>
              <a:rPr lang="en-US" dirty="0" smtClean="0"/>
              <a:t>   0               1          2             3            4            5             6             7            8             9           10</a:t>
            </a:r>
            <a:endParaRPr lang="en-US" dirty="0"/>
          </a:p>
        </p:txBody>
      </p:sp>
      <p:sp>
        <p:nvSpPr>
          <p:cNvPr id="6" name="Rectangle 5"/>
          <p:cNvSpPr/>
          <p:nvPr/>
        </p:nvSpPr>
        <p:spPr>
          <a:xfrm>
            <a:off x="366932" y="2362200"/>
            <a:ext cx="4572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77</a:t>
            </a:r>
            <a:endParaRPr lang="en-US" dirty="0">
              <a:solidFill>
                <a:schemeClr val="tx1"/>
              </a:solidFill>
            </a:endParaRPr>
          </a:p>
        </p:txBody>
      </p:sp>
      <p:sp>
        <p:nvSpPr>
          <p:cNvPr id="7" name="Rectangle 6"/>
          <p:cNvSpPr/>
          <p:nvPr/>
        </p:nvSpPr>
        <p:spPr>
          <a:xfrm>
            <a:off x="366932" y="3081996"/>
            <a:ext cx="4572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44</a:t>
            </a:r>
            <a:endParaRPr lang="en-US" dirty="0">
              <a:solidFill>
                <a:schemeClr val="tx1"/>
              </a:solidFill>
            </a:endParaRPr>
          </a:p>
        </p:txBody>
      </p:sp>
      <p:sp>
        <p:nvSpPr>
          <p:cNvPr id="8" name="Rectangle 7"/>
          <p:cNvSpPr/>
          <p:nvPr/>
        </p:nvSpPr>
        <p:spPr>
          <a:xfrm>
            <a:off x="389208" y="3719732"/>
            <a:ext cx="4572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55</a:t>
            </a:r>
            <a:endParaRPr lang="en-US" dirty="0">
              <a:solidFill>
                <a:schemeClr val="tx1"/>
              </a:solidFill>
            </a:endParaRPr>
          </a:p>
        </p:txBody>
      </p:sp>
      <p:cxnSp>
        <p:nvCxnSpPr>
          <p:cNvPr id="13" name="Straight Arrow Connector 12"/>
          <p:cNvCxnSpPr/>
          <p:nvPr/>
        </p:nvCxnSpPr>
        <p:spPr>
          <a:xfrm rot="5400000">
            <a:off x="457200" y="2209800"/>
            <a:ext cx="3048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a:off x="457994" y="2894806"/>
            <a:ext cx="3048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a:off x="457994" y="3628670"/>
            <a:ext cx="3048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414932" y="2395402"/>
            <a:ext cx="4572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26</a:t>
            </a:r>
            <a:endParaRPr lang="en-US" dirty="0">
              <a:solidFill>
                <a:schemeClr val="tx1"/>
              </a:solidFill>
            </a:endParaRPr>
          </a:p>
        </p:txBody>
      </p:sp>
      <p:cxnSp>
        <p:nvCxnSpPr>
          <p:cNvPr id="18" name="Straight Arrow Connector 17"/>
          <p:cNvCxnSpPr/>
          <p:nvPr/>
        </p:nvCxnSpPr>
        <p:spPr>
          <a:xfrm rot="5400000">
            <a:off x="3505200" y="2243002"/>
            <a:ext cx="3048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4151144" y="2361406"/>
            <a:ext cx="4572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93</a:t>
            </a:r>
            <a:endParaRPr lang="en-US" dirty="0">
              <a:solidFill>
                <a:schemeClr val="tx1"/>
              </a:solidFill>
            </a:endParaRPr>
          </a:p>
        </p:txBody>
      </p:sp>
      <p:cxnSp>
        <p:nvCxnSpPr>
          <p:cNvPr id="22" name="Straight Arrow Connector 21"/>
          <p:cNvCxnSpPr/>
          <p:nvPr/>
        </p:nvCxnSpPr>
        <p:spPr>
          <a:xfrm rot="5400000">
            <a:off x="4241412" y="2209006"/>
            <a:ext cx="3048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4953000" y="2361406"/>
            <a:ext cx="4572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17</a:t>
            </a:r>
            <a:endParaRPr lang="en-US" dirty="0">
              <a:solidFill>
                <a:schemeClr val="tx1"/>
              </a:solidFill>
            </a:endParaRPr>
          </a:p>
        </p:txBody>
      </p:sp>
      <p:cxnSp>
        <p:nvCxnSpPr>
          <p:cNvPr id="24" name="Straight Arrow Connector 23"/>
          <p:cNvCxnSpPr/>
          <p:nvPr/>
        </p:nvCxnSpPr>
        <p:spPr>
          <a:xfrm rot="5400000">
            <a:off x="5043268" y="2209006"/>
            <a:ext cx="3048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7315200" y="2361406"/>
            <a:ext cx="4572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31</a:t>
            </a:r>
            <a:endParaRPr lang="en-US" dirty="0">
              <a:solidFill>
                <a:schemeClr val="tx1"/>
              </a:solidFill>
            </a:endParaRPr>
          </a:p>
        </p:txBody>
      </p:sp>
      <p:sp>
        <p:nvSpPr>
          <p:cNvPr id="26" name="Rectangle 25"/>
          <p:cNvSpPr/>
          <p:nvPr/>
        </p:nvSpPr>
        <p:spPr>
          <a:xfrm>
            <a:off x="7315200" y="3081202"/>
            <a:ext cx="4572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20</a:t>
            </a:r>
            <a:endParaRPr lang="en-US" dirty="0">
              <a:solidFill>
                <a:schemeClr val="tx1"/>
              </a:solidFill>
            </a:endParaRPr>
          </a:p>
        </p:txBody>
      </p:sp>
      <p:cxnSp>
        <p:nvCxnSpPr>
          <p:cNvPr id="27" name="Straight Arrow Connector 26"/>
          <p:cNvCxnSpPr/>
          <p:nvPr/>
        </p:nvCxnSpPr>
        <p:spPr>
          <a:xfrm rot="5400000">
            <a:off x="7405468" y="2209006"/>
            <a:ext cx="3048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a:off x="7406262" y="2894012"/>
            <a:ext cx="3048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8077200" y="2361406"/>
            <a:ext cx="4572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54</a:t>
            </a:r>
            <a:endParaRPr lang="en-US" dirty="0">
              <a:solidFill>
                <a:schemeClr val="tx1"/>
              </a:solidFill>
            </a:endParaRPr>
          </a:p>
        </p:txBody>
      </p:sp>
      <p:cxnSp>
        <p:nvCxnSpPr>
          <p:cNvPr id="30" name="Straight Arrow Connector 29"/>
          <p:cNvCxnSpPr/>
          <p:nvPr/>
        </p:nvCxnSpPr>
        <p:spPr>
          <a:xfrm rot="5400000">
            <a:off x="8167468" y="2209006"/>
            <a:ext cx="3048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0"/>
            <a:ext cx="7772400" cy="838200"/>
          </a:xfrm>
        </p:spPr>
        <p:txBody>
          <a:bodyPr/>
          <a:lstStyle/>
          <a:p>
            <a:r>
              <a:rPr lang="en-US" dirty="0" smtClean="0"/>
              <a:t>Hash Function </a:t>
            </a:r>
            <a:endParaRPr lang="en-US" dirty="0"/>
          </a:p>
        </p:txBody>
      </p:sp>
      <p:sp>
        <p:nvSpPr>
          <p:cNvPr id="3" name="Subtitle 2"/>
          <p:cNvSpPr>
            <a:spLocks noGrp="1"/>
          </p:cNvSpPr>
          <p:nvPr>
            <p:ph type="subTitle" idx="1"/>
          </p:nvPr>
        </p:nvSpPr>
        <p:spPr>
          <a:xfrm>
            <a:off x="0" y="762000"/>
            <a:ext cx="9144000" cy="6096000"/>
          </a:xfrm>
        </p:spPr>
        <p:txBody>
          <a:bodyPr>
            <a:normAutofit fontScale="70000" lnSpcReduction="20000"/>
          </a:bodyPr>
          <a:lstStyle/>
          <a:p>
            <a:r>
              <a:rPr lang="en-US" b="1" dirty="0" smtClean="0"/>
              <a:t>Hashing</a:t>
            </a:r>
          </a:p>
          <a:p>
            <a:pPr algn="just">
              <a:buFont typeface="Arial" pitchFamily="34" charset="0"/>
              <a:buChar char="•"/>
            </a:pPr>
            <a:r>
              <a:rPr lang="en-US" dirty="0" smtClean="0"/>
              <a:t>  To make improvements in our search algorithms by taking advantage of information about where items are stored in the collection with respect to one another.</a:t>
            </a:r>
          </a:p>
          <a:p>
            <a:pPr algn="just">
              <a:buFont typeface="Arial" pitchFamily="34" charset="0"/>
              <a:buChar char="•"/>
            </a:pPr>
            <a:r>
              <a:rPr lang="en-US" b="1" dirty="0" smtClean="0"/>
              <a:t> For example</a:t>
            </a:r>
            <a:r>
              <a:rPr lang="en-US" dirty="0" smtClean="0"/>
              <a:t>, by knowing that a list was ordered, we could search in logarithmic time using a binary search.</a:t>
            </a:r>
          </a:p>
          <a:p>
            <a:pPr algn="just">
              <a:buFont typeface="Arial" pitchFamily="34" charset="0"/>
              <a:buChar char="•"/>
            </a:pPr>
            <a:r>
              <a:rPr lang="en-US" dirty="0" smtClean="0"/>
              <a:t> Now we will attempt to go one step further by building a data structure that can be searched in </a:t>
            </a:r>
            <a:r>
              <a:rPr lang="en-US" i="1" dirty="0"/>
              <a:t>O</a:t>
            </a:r>
            <a:r>
              <a:rPr lang="en-US" dirty="0"/>
              <a:t>(1)</a:t>
            </a:r>
            <a:r>
              <a:rPr lang="en-US" dirty="0" smtClean="0"/>
              <a:t>time. This concept is referred to as </a:t>
            </a:r>
            <a:r>
              <a:rPr lang="en-US" b="1" dirty="0" smtClean="0"/>
              <a:t>hashing</a:t>
            </a:r>
            <a:r>
              <a:rPr lang="en-US" dirty="0" smtClean="0"/>
              <a:t>.</a:t>
            </a:r>
          </a:p>
          <a:p>
            <a:pPr algn="just">
              <a:buFont typeface="Arial" pitchFamily="34" charset="0"/>
              <a:buChar char="•"/>
            </a:pPr>
            <a:r>
              <a:rPr lang="en-US" dirty="0" smtClean="0"/>
              <a:t> In order to do this, we will need to know even more about where the items might be when we go to look for them in the collection. If every item is where it should be, then the search can use a single comparison to discover the presence of an item. We will see, however, that this is typically not the case.</a:t>
            </a:r>
          </a:p>
          <a:p>
            <a:pPr algn="just">
              <a:buFont typeface="Arial" pitchFamily="34" charset="0"/>
              <a:buChar char="•"/>
            </a:pPr>
            <a:r>
              <a:rPr lang="en-US" dirty="0" smtClean="0"/>
              <a:t> A </a:t>
            </a:r>
            <a:r>
              <a:rPr lang="en-US" b="1" dirty="0" smtClean="0"/>
              <a:t>hash table</a:t>
            </a:r>
            <a:r>
              <a:rPr lang="en-US" dirty="0" smtClean="0"/>
              <a:t> is a collection of items which are stored in such a way as to make it easy to find them later. Each position of the hash table, often called a </a:t>
            </a:r>
            <a:r>
              <a:rPr lang="en-US" b="1" dirty="0" smtClean="0"/>
              <a:t>slot</a:t>
            </a:r>
            <a:r>
              <a:rPr lang="en-US" dirty="0" smtClean="0"/>
              <a:t>, can hold an item and is named by an integer value starting at 0.</a:t>
            </a:r>
          </a:p>
          <a:p>
            <a:pPr algn="just">
              <a:buFont typeface="Arial" pitchFamily="34" charset="0"/>
              <a:buChar char="•"/>
            </a:pPr>
            <a:r>
              <a:rPr lang="en-US" dirty="0"/>
              <a:t> </a:t>
            </a:r>
            <a:r>
              <a:rPr lang="en-US" dirty="0" smtClean="0"/>
              <a:t> For example, we will have a slot named 0, a slot named 1, a slot named 2, and so on. Initially, the hash table contains no items so every slot is empty. We can implement a hash table by using a list with each element initialized to the special Python value None. Below </a:t>
            </a:r>
            <a:r>
              <a:rPr lang="en-US" dirty="0" smtClean="0">
                <a:solidFill>
                  <a:schemeClr val="tx1"/>
                </a:solidFill>
                <a:hlinkClick r:id="rId2"/>
              </a:rPr>
              <a:t>Figure </a:t>
            </a:r>
            <a:r>
              <a:rPr lang="en-US" dirty="0" smtClean="0">
                <a:solidFill>
                  <a:schemeClr val="tx1"/>
                </a:solidFill>
              </a:rPr>
              <a:t> </a:t>
            </a:r>
            <a:r>
              <a:rPr lang="en-US" dirty="0" smtClean="0"/>
              <a:t>shows a hash table of size </a:t>
            </a:r>
            <a:r>
              <a:rPr lang="en-US" i="1" dirty="0" smtClean="0"/>
              <a:t>m</a:t>
            </a:r>
            <a:r>
              <a:rPr lang="en-US" dirty="0" smtClean="0"/>
              <a:t>=11 ,  In other words, there are </a:t>
            </a:r>
            <a:r>
              <a:rPr lang="en-US" i="1" dirty="0" smtClean="0"/>
              <a:t>m</a:t>
            </a:r>
            <a:r>
              <a:rPr lang="en-US" dirty="0" smtClean="0"/>
              <a:t> slots in the table, named 0 through 10.</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
            <a:ext cx="7772400" cy="914400"/>
          </a:xfrm>
        </p:spPr>
        <p:txBody>
          <a:bodyPr/>
          <a:lstStyle/>
          <a:p>
            <a:r>
              <a:rPr lang="en-US" dirty="0" smtClean="0"/>
              <a:t>Hash Function</a:t>
            </a:r>
            <a:endParaRPr lang="en-US" dirty="0"/>
          </a:p>
        </p:txBody>
      </p:sp>
      <p:sp>
        <p:nvSpPr>
          <p:cNvPr id="3" name="Subtitle 2"/>
          <p:cNvSpPr>
            <a:spLocks noGrp="1"/>
          </p:cNvSpPr>
          <p:nvPr>
            <p:ph type="subTitle" idx="1"/>
          </p:nvPr>
        </p:nvSpPr>
        <p:spPr>
          <a:xfrm>
            <a:off x="228600" y="2514600"/>
            <a:ext cx="8458200" cy="3733800"/>
          </a:xfrm>
        </p:spPr>
        <p:txBody>
          <a:bodyPr>
            <a:normAutofit fontScale="70000" lnSpcReduction="20000"/>
          </a:bodyPr>
          <a:lstStyle/>
          <a:p>
            <a:pPr algn="just">
              <a:buFont typeface="Arial" pitchFamily="34" charset="0"/>
              <a:buChar char="•"/>
            </a:pPr>
            <a:r>
              <a:rPr lang="en-US" dirty="0" smtClean="0"/>
              <a:t> The mapping between an item and the slot where that item belongs in the hash table is called the </a:t>
            </a:r>
            <a:r>
              <a:rPr lang="en-US" b="1" dirty="0" smtClean="0"/>
              <a:t>hash function</a:t>
            </a:r>
            <a:r>
              <a:rPr lang="en-US" dirty="0" smtClean="0"/>
              <a:t>. </a:t>
            </a:r>
          </a:p>
          <a:p>
            <a:pPr algn="just">
              <a:buFont typeface="Arial" pitchFamily="34" charset="0"/>
              <a:buChar char="•"/>
            </a:pPr>
            <a:r>
              <a:rPr lang="en-US" dirty="0"/>
              <a:t> </a:t>
            </a:r>
            <a:r>
              <a:rPr lang="en-US" dirty="0" smtClean="0"/>
              <a:t>The hash function will take any item in the collection and return an integer in the range of slot names, between 0 and </a:t>
            </a:r>
            <a:r>
              <a:rPr lang="en-US" i="1" dirty="0" smtClean="0"/>
              <a:t>m</a:t>
            </a:r>
            <a:r>
              <a:rPr lang="en-US" dirty="0" smtClean="0"/>
              <a:t>-1. </a:t>
            </a:r>
          </a:p>
          <a:p>
            <a:pPr algn="just">
              <a:buFont typeface="Arial" pitchFamily="34" charset="0"/>
              <a:buChar char="•"/>
            </a:pPr>
            <a:r>
              <a:rPr lang="en-US" dirty="0" smtClean="0"/>
              <a:t> Assume that we have the set of integer items 54, 26, 93, 17, 77, and 31. Our first hash function, sometimes referred to as the “remainder method,” simply takes an item and divides it by the table size, returning the remainder as its hash value (</a:t>
            </a:r>
            <a:r>
              <a:rPr lang="en-US" i="1" dirty="0"/>
              <a:t>h</a:t>
            </a:r>
            <a:r>
              <a:rPr lang="en-US" dirty="0"/>
              <a:t>(</a:t>
            </a:r>
            <a:r>
              <a:rPr lang="en-US" i="1" dirty="0"/>
              <a:t>item</a:t>
            </a:r>
            <a:r>
              <a:rPr lang="en-US" dirty="0"/>
              <a:t>)=</a:t>
            </a:r>
            <a:r>
              <a:rPr lang="en-US" i="1" dirty="0"/>
              <a:t>item</a:t>
            </a:r>
            <a:r>
              <a:rPr lang="en-US" dirty="0"/>
              <a:t>%11</a:t>
            </a:r>
            <a:r>
              <a:rPr lang="en-US" dirty="0" smtClean="0"/>
              <a:t>).</a:t>
            </a:r>
          </a:p>
          <a:p>
            <a:pPr algn="just">
              <a:buFont typeface="Arial" pitchFamily="34" charset="0"/>
              <a:buChar char="•"/>
            </a:pPr>
            <a:r>
              <a:rPr lang="en-US" dirty="0"/>
              <a:t> </a:t>
            </a:r>
            <a:r>
              <a:rPr lang="en-US" dirty="0" smtClean="0"/>
              <a:t>Below </a:t>
            </a:r>
            <a:r>
              <a:rPr lang="en-US" dirty="0" smtClean="0">
                <a:hlinkClick r:id="rId2"/>
              </a:rPr>
              <a:t>Table </a:t>
            </a:r>
            <a:r>
              <a:rPr lang="en-US" dirty="0" smtClean="0"/>
              <a:t>gives all of the hash values for our example items. Note that this remainder method (modulo arithmetic) will typically be present in some form in all hash functions, since the result must be in the range of slot names.</a:t>
            </a:r>
            <a:endParaRPr lang="en-US" b="1" dirty="0" smtClean="0"/>
          </a:p>
        </p:txBody>
      </p:sp>
      <p:graphicFrame>
        <p:nvGraphicFramePr>
          <p:cNvPr id="5" name="Table 4"/>
          <p:cNvGraphicFramePr>
            <a:graphicFrameLocks noGrp="1"/>
          </p:cNvGraphicFramePr>
          <p:nvPr/>
        </p:nvGraphicFramePr>
        <p:xfrm>
          <a:off x="228598" y="1371600"/>
          <a:ext cx="8458198" cy="914400"/>
        </p:xfrm>
        <a:graphic>
          <a:graphicData uri="http://schemas.openxmlformats.org/drawingml/2006/table">
            <a:tbl>
              <a:tblPr firstRow="1" bandRow="1">
                <a:tableStyleId>{5C22544A-7EE6-4342-B048-85BDC9FD1C3A}</a:tableStyleId>
              </a:tblPr>
              <a:tblGrid>
                <a:gridCol w="838202"/>
                <a:gridCol w="699653"/>
                <a:gridCol w="768927"/>
                <a:gridCol w="768927"/>
                <a:gridCol w="768927"/>
                <a:gridCol w="768927"/>
                <a:gridCol w="768927"/>
                <a:gridCol w="768927"/>
                <a:gridCol w="768927"/>
                <a:gridCol w="768927"/>
                <a:gridCol w="768927"/>
              </a:tblGrid>
              <a:tr h="7924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solidFill>
                          <a:srgbClr val="FF0000"/>
                        </a:solidFill>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None</a:t>
                      </a:r>
                    </a:p>
                    <a:p>
                      <a:pPr algn="ct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solidFill>
                          <a:srgbClr val="FF0000"/>
                        </a:solidFill>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None</a:t>
                      </a:r>
                    </a:p>
                    <a:p>
                      <a:pPr algn="ctr"/>
                      <a:endParaRPr lang="en-US" dirty="0">
                        <a:solidFill>
                          <a:srgbClr val="FF0000"/>
                        </a:solidFill>
                      </a:endParaRPr>
                    </a:p>
                  </a:txBody>
                  <a:tcPr anchor="ctr"/>
                </a:tc>
                <a:tc>
                  <a:txBody>
                    <a:bodyPr/>
                    <a:lstStyle/>
                    <a:p>
                      <a:pPr algn="ctr"/>
                      <a:r>
                        <a:rPr lang="en-US" dirty="0" smtClean="0">
                          <a:solidFill>
                            <a:srgbClr val="FF0000"/>
                          </a:solidFill>
                        </a:rPr>
                        <a:t>None</a:t>
                      </a:r>
                      <a:endParaRPr lang="en-US" dirty="0">
                        <a:solidFill>
                          <a:srgbClr val="FF0000"/>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None</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None</a:t>
                      </a:r>
                    </a:p>
                  </a:txBody>
                  <a:tcPr anchor="ctr"/>
                </a:tc>
                <a:tc>
                  <a:txBody>
                    <a:bodyPr/>
                    <a:lstStyle/>
                    <a:p>
                      <a:pPr algn="ctr"/>
                      <a:r>
                        <a:rPr lang="en-US" dirty="0" smtClean="0">
                          <a:solidFill>
                            <a:srgbClr val="FF0000"/>
                          </a:solidFill>
                        </a:rPr>
                        <a:t>None</a:t>
                      </a:r>
                      <a:endParaRPr lang="en-US" dirty="0">
                        <a:solidFill>
                          <a:srgbClr val="FF0000"/>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None</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None</a:t>
                      </a:r>
                    </a:p>
                  </a:txBody>
                  <a:tcPr anchor="ctr"/>
                </a:tc>
                <a:tc>
                  <a:txBody>
                    <a:bodyPr/>
                    <a:lstStyle/>
                    <a:p>
                      <a:pPr algn="ctr"/>
                      <a:r>
                        <a:rPr lang="en-US" dirty="0" smtClean="0">
                          <a:solidFill>
                            <a:srgbClr val="FF0000"/>
                          </a:solidFill>
                        </a:rPr>
                        <a:t>None</a:t>
                      </a:r>
                      <a:endParaRPr lang="en-US" dirty="0">
                        <a:solidFill>
                          <a:srgbClr val="FF0000"/>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None</a:t>
                      </a:r>
                    </a:p>
                  </a:txBody>
                  <a:tcPr anchor="ctr"/>
                </a:tc>
                <a:tc>
                  <a:txBody>
                    <a:bodyPr/>
                    <a:lstStyle/>
                    <a:p>
                      <a:pPr algn="ctr"/>
                      <a:r>
                        <a:rPr lang="en-US" dirty="0" smtClean="0">
                          <a:solidFill>
                            <a:srgbClr val="FF0000"/>
                          </a:solidFill>
                        </a:rPr>
                        <a:t>None</a:t>
                      </a:r>
                      <a:endParaRPr lang="en-US" dirty="0">
                        <a:solidFill>
                          <a:srgbClr val="FF0000"/>
                        </a:solidFill>
                      </a:endParaRPr>
                    </a:p>
                  </a:txBody>
                  <a:tcPr anchor="ctr"/>
                </a:tc>
              </a:tr>
            </a:tbl>
          </a:graphicData>
        </a:graphic>
      </p:graphicFrame>
      <p:sp>
        <p:nvSpPr>
          <p:cNvPr id="6" name="TextBox 5"/>
          <p:cNvSpPr txBox="1"/>
          <p:nvPr/>
        </p:nvSpPr>
        <p:spPr>
          <a:xfrm>
            <a:off x="284872" y="990600"/>
            <a:ext cx="8458200" cy="369332"/>
          </a:xfrm>
          <a:prstGeom prst="rect">
            <a:avLst/>
          </a:prstGeom>
          <a:noFill/>
        </p:spPr>
        <p:txBody>
          <a:bodyPr wrap="square" rtlCol="0">
            <a:spAutoFit/>
          </a:bodyPr>
          <a:lstStyle/>
          <a:p>
            <a:r>
              <a:rPr lang="en-US" dirty="0" smtClean="0"/>
              <a:t>   0               1          2             3            4            5             6             7            8             9           10</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
            <a:ext cx="7772400" cy="914400"/>
          </a:xfrm>
        </p:spPr>
        <p:txBody>
          <a:bodyPr/>
          <a:lstStyle/>
          <a:p>
            <a:r>
              <a:rPr lang="en-US" dirty="0" smtClean="0"/>
              <a:t>Hash Function</a:t>
            </a:r>
            <a:endParaRPr lang="en-US" dirty="0"/>
          </a:p>
        </p:txBody>
      </p:sp>
      <p:sp>
        <p:nvSpPr>
          <p:cNvPr id="7" name="Subtitle 6"/>
          <p:cNvSpPr>
            <a:spLocks noGrp="1"/>
          </p:cNvSpPr>
          <p:nvPr>
            <p:ph type="subTitle" idx="1"/>
          </p:nvPr>
        </p:nvSpPr>
        <p:spPr>
          <a:xfrm>
            <a:off x="0" y="3886200"/>
            <a:ext cx="9144000" cy="1752600"/>
          </a:xfrm>
        </p:spPr>
        <p:txBody>
          <a:bodyPr>
            <a:normAutofit/>
          </a:bodyPr>
          <a:lstStyle/>
          <a:p>
            <a:pPr algn="just">
              <a:buFont typeface="Arial" pitchFamily="34" charset="0"/>
              <a:buChar char="•"/>
            </a:pPr>
            <a:r>
              <a:rPr lang="en-US" dirty="0" smtClean="0"/>
              <a:t> Once the hash values have been computed, we can insert each item into the hash table at the designated position as shown in </a:t>
            </a:r>
            <a:r>
              <a:rPr lang="en-US" dirty="0" smtClean="0">
                <a:hlinkClick r:id="rId2"/>
              </a:rPr>
              <a:t>Figure </a:t>
            </a:r>
            <a:r>
              <a:rPr lang="en-US" dirty="0" smtClean="0"/>
              <a:t>.</a:t>
            </a:r>
            <a:endParaRPr lang="en-US" dirty="0"/>
          </a:p>
        </p:txBody>
      </p:sp>
      <p:graphicFrame>
        <p:nvGraphicFramePr>
          <p:cNvPr id="9" name="Table 8"/>
          <p:cNvGraphicFramePr>
            <a:graphicFrameLocks noGrp="1"/>
          </p:cNvGraphicFramePr>
          <p:nvPr/>
        </p:nvGraphicFramePr>
        <p:xfrm>
          <a:off x="2362200" y="838200"/>
          <a:ext cx="4267200" cy="2560320"/>
        </p:xfrm>
        <a:graphic>
          <a:graphicData uri="http://schemas.openxmlformats.org/drawingml/2006/table">
            <a:tbl>
              <a:tblPr firstRow="1" bandRow="1">
                <a:tableStyleId>{5C22544A-7EE6-4342-B048-85BDC9FD1C3A}</a:tableStyleId>
              </a:tblPr>
              <a:tblGrid>
                <a:gridCol w="2133600"/>
                <a:gridCol w="2133600"/>
              </a:tblGrid>
              <a:tr h="337457">
                <a:tc>
                  <a:txBody>
                    <a:bodyPr/>
                    <a:lstStyle/>
                    <a:p>
                      <a:pPr algn="ctr"/>
                      <a:r>
                        <a:rPr lang="en-US" dirty="0" smtClean="0"/>
                        <a:t>Item</a:t>
                      </a:r>
                      <a:endParaRPr lang="en-US" dirty="0"/>
                    </a:p>
                  </a:txBody>
                  <a:tcPr/>
                </a:tc>
                <a:tc>
                  <a:txBody>
                    <a:bodyPr/>
                    <a:lstStyle/>
                    <a:p>
                      <a:pPr algn="ctr"/>
                      <a:r>
                        <a:rPr lang="en-US" dirty="0" smtClean="0"/>
                        <a:t>Value</a:t>
                      </a:r>
                      <a:endParaRPr lang="en-US" dirty="0"/>
                    </a:p>
                  </a:txBody>
                  <a:tcPr/>
                </a:tc>
              </a:tr>
              <a:tr h="337457">
                <a:tc>
                  <a:txBody>
                    <a:bodyPr/>
                    <a:lstStyle/>
                    <a:p>
                      <a:pPr algn="ctr"/>
                      <a:r>
                        <a:rPr lang="en-US" dirty="0" smtClean="0"/>
                        <a:t>54</a:t>
                      </a:r>
                      <a:endParaRPr lang="en-US" dirty="0"/>
                    </a:p>
                  </a:txBody>
                  <a:tcPr/>
                </a:tc>
                <a:tc>
                  <a:txBody>
                    <a:bodyPr/>
                    <a:lstStyle/>
                    <a:p>
                      <a:pPr algn="ctr"/>
                      <a:r>
                        <a:rPr lang="en-US" dirty="0" smtClean="0"/>
                        <a:t>10</a:t>
                      </a:r>
                      <a:endParaRPr lang="en-US" dirty="0"/>
                    </a:p>
                  </a:txBody>
                  <a:tcPr/>
                </a:tc>
              </a:tr>
              <a:tr h="337457">
                <a:tc>
                  <a:txBody>
                    <a:bodyPr/>
                    <a:lstStyle/>
                    <a:p>
                      <a:pPr algn="ctr"/>
                      <a:r>
                        <a:rPr lang="en-US" dirty="0" smtClean="0"/>
                        <a:t>26</a:t>
                      </a:r>
                      <a:endParaRPr lang="en-US" dirty="0"/>
                    </a:p>
                  </a:txBody>
                  <a:tcPr/>
                </a:tc>
                <a:tc>
                  <a:txBody>
                    <a:bodyPr/>
                    <a:lstStyle/>
                    <a:p>
                      <a:pPr algn="ctr"/>
                      <a:r>
                        <a:rPr lang="en-US" dirty="0" smtClean="0"/>
                        <a:t>4</a:t>
                      </a:r>
                      <a:endParaRPr lang="en-US" dirty="0"/>
                    </a:p>
                  </a:txBody>
                  <a:tcPr/>
                </a:tc>
              </a:tr>
              <a:tr h="337457">
                <a:tc>
                  <a:txBody>
                    <a:bodyPr/>
                    <a:lstStyle/>
                    <a:p>
                      <a:pPr algn="ctr"/>
                      <a:r>
                        <a:rPr lang="en-US" dirty="0" smtClean="0"/>
                        <a:t>93</a:t>
                      </a:r>
                      <a:endParaRPr lang="en-US" dirty="0"/>
                    </a:p>
                  </a:txBody>
                  <a:tcPr/>
                </a:tc>
                <a:tc>
                  <a:txBody>
                    <a:bodyPr/>
                    <a:lstStyle/>
                    <a:p>
                      <a:pPr algn="ctr"/>
                      <a:r>
                        <a:rPr lang="en-US" dirty="0" smtClean="0"/>
                        <a:t>5</a:t>
                      </a:r>
                      <a:endParaRPr lang="en-US" dirty="0"/>
                    </a:p>
                  </a:txBody>
                  <a:tcPr/>
                </a:tc>
              </a:tr>
              <a:tr h="337457">
                <a:tc>
                  <a:txBody>
                    <a:bodyPr/>
                    <a:lstStyle/>
                    <a:p>
                      <a:pPr algn="ctr"/>
                      <a:r>
                        <a:rPr lang="en-US" dirty="0" smtClean="0"/>
                        <a:t>17</a:t>
                      </a:r>
                      <a:endParaRPr lang="en-US" dirty="0"/>
                    </a:p>
                  </a:txBody>
                  <a:tcPr/>
                </a:tc>
                <a:tc>
                  <a:txBody>
                    <a:bodyPr/>
                    <a:lstStyle/>
                    <a:p>
                      <a:pPr algn="ctr"/>
                      <a:r>
                        <a:rPr lang="en-US" dirty="0" smtClean="0"/>
                        <a:t>6</a:t>
                      </a:r>
                      <a:endParaRPr lang="en-US" dirty="0"/>
                    </a:p>
                  </a:txBody>
                  <a:tcPr/>
                </a:tc>
              </a:tr>
              <a:tr h="337457">
                <a:tc>
                  <a:txBody>
                    <a:bodyPr/>
                    <a:lstStyle/>
                    <a:p>
                      <a:pPr algn="ctr"/>
                      <a:r>
                        <a:rPr lang="en-US" dirty="0" smtClean="0"/>
                        <a:t>77</a:t>
                      </a:r>
                      <a:endParaRPr lang="en-US" dirty="0"/>
                    </a:p>
                  </a:txBody>
                  <a:tcPr/>
                </a:tc>
                <a:tc>
                  <a:txBody>
                    <a:bodyPr/>
                    <a:lstStyle/>
                    <a:p>
                      <a:pPr algn="ctr"/>
                      <a:r>
                        <a:rPr lang="en-US" dirty="0" smtClean="0"/>
                        <a:t>0</a:t>
                      </a:r>
                      <a:endParaRPr lang="en-US" dirty="0"/>
                    </a:p>
                  </a:txBody>
                  <a:tcPr/>
                </a:tc>
              </a:tr>
              <a:tr h="337457">
                <a:tc>
                  <a:txBody>
                    <a:bodyPr/>
                    <a:lstStyle/>
                    <a:p>
                      <a:pPr algn="ctr"/>
                      <a:r>
                        <a:rPr lang="en-US" dirty="0" smtClean="0"/>
                        <a:t>31</a:t>
                      </a:r>
                      <a:endParaRPr lang="en-US" dirty="0"/>
                    </a:p>
                  </a:txBody>
                  <a:tcPr/>
                </a:tc>
                <a:tc>
                  <a:txBody>
                    <a:bodyPr/>
                    <a:lstStyle/>
                    <a:p>
                      <a:pPr algn="ctr"/>
                      <a:r>
                        <a:rPr lang="en-US" dirty="0" smtClean="0"/>
                        <a:t>9</a:t>
                      </a:r>
                      <a:endParaRPr lang="en-US" dirty="0"/>
                    </a:p>
                  </a:txBody>
                  <a:tcPr/>
                </a:tc>
              </a:tr>
            </a:tbl>
          </a:graphicData>
        </a:graphic>
      </p:graphicFrame>
      <p:graphicFrame>
        <p:nvGraphicFramePr>
          <p:cNvPr id="10" name="Table 9"/>
          <p:cNvGraphicFramePr>
            <a:graphicFrameLocks noGrp="1"/>
          </p:cNvGraphicFramePr>
          <p:nvPr/>
        </p:nvGraphicFramePr>
        <p:xfrm>
          <a:off x="152400" y="5791200"/>
          <a:ext cx="8458198" cy="914400"/>
        </p:xfrm>
        <a:graphic>
          <a:graphicData uri="http://schemas.openxmlformats.org/drawingml/2006/table">
            <a:tbl>
              <a:tblPr firstRow="1" bandRow="1">
                <a:tableStyleId>{5C22544A-7EE6-4342-B048-85BDC9FD1C3A}</a:tableStyleId>
              </a:tblPr>
              <a:tblGrid>
                <a:gridCol w="838202"/>
                <a:gridCol w="699653"/>
                <a:gridCol w="768927"/>
                <a:gridCol w="768927"/>
                <a:gridCol w="768927"/>
                <a:gridCol w="768927"/>
                <a:gridCol w="768927"/>
                <a:gridCol w="768927"/>
                <a:gridCol w="768927"/>
                <a:gridCol w="768927"/>
                <a:gridCol w="768927"/>
              </a:tblGrid>
              <a:tr h="7924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solidFill>
                          <a:srgbClr val="FF0000"/>
                        </a:solidFill>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77</a:t>
                      </a:r>
                    </a:p>
                    <a:p>
                      <a:pPr algn="ct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solidFill>
                          <a:srgbClr val="FF0000"/>
                        </a:solidFill>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None</a:t>
                      </a:r>
                    </a:p>
                    <a:p>
                      <a:pPr algn="ctr"/>
                      <a:endParaRPr lang="en-US" dirty="0">
                        <a:solidFill>
                          <a:srgbClr val="FF0000"/>
                        </a:solidFill>
                      </a:endParaRPr>
                    </a:p>
                  </a:txBody>
                  <a:tcPr anchor="ctr"/>
                </a:tc>
                <a:tc>
                  <a:txBody>
                    <a:bodyPr/>
                    <a:lstStyle/>
                    <a:p>
                      <a:pPr algn="ctr"/>
                      <a:r>
                        <a:rPr lang="en-US" dirty="0" smtClean="0">
                          <a:solidFill>
                            <a:srgbClr val="FF0000"/>
                          </a:solidFill>
                        </a:rPr>
                        <a:t>None</a:t>
                      </a:r>
                      <a:endParaRPr lang="en-US" dirty="0">
                        <a:solidFill>
                          <a:srgbClr val="FF0000"/>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None</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26</a:t>
                      </a:r>
                    </a:p>
                  </a:txBody>
                  <a:tcPr anchor="ctr"/>
                </a:tc>
                <a:tc>
                  <a:txBody>
                    <a:bodyPr/>
                    <a:lstStyle/>
                    <a:p>
                      <a:pPr algn="ctr"/>
                      <a:r>
                        <a:rPr lang="en-US" dirty="0" smtClean="0">
                          <a:solidFill>
                            <a:srgbClr val="FF0000"/>
                          </a:solidFill>
                        </a:rPr>
                        <a:t>93</a:t>
                      </a:r>
                      <a:endParaRPr lang="en-US" dirty="0">
                        <a:solidFill>
                          <a:srgbClr val="FF0000"/>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17</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None</a:t>
                      </a:r>
                    </a:p>
                  </a:txBody>
                  <a:tcPr anchor="ctr"/>
                </a:tc>
                <a:tc>
                  <a:txBody>
                    <a:bodyPr/>
                    <a:lstStyle/>
                    <a:p>
                      <a:pPr algn="ctr"/>
                      <a:r>
                        <a:rPr lang="en-US" dirty="0" smtClean="0">
                          <a:solidFill>
                            <a:srgbClr val="FF0000"/>
                          </a:solidFill>
                        </a:rPr>
                        <a:t>None</a:t>
                      </a:r>
                      <a:endParaRPr lang="en-US" dirty="0">
                        <a:solidFill>
                          <a:srgbClr val="FF0000"/>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31</a:t>
                      </a:r>
                    </a:p>
                  </a:txBody>
                  <a:tcPr anchor="ctr"/>
                </a:tc>
                <a:tc>
                  <a:txBody>
                    <a:bodyPr/>
                    <a:lstStyle/>
                    <a:p>
                      <a:pPr algn="ctr"/>
                      <a:r>
                        <a:rPr lang="en-US" dirty="0" smtClean="0">
                          <a:solidFill>
                            <a:srgbClr val="FF0000"/>
                          </a:solidFill>
                        </a:rPr>
                        <a:t>54</a:t>
                      </a:r>
                      <a:endParaRPr lang="en-US" dirty="0">
                        <a:solidFill>
                          <a:srgbClr val="FF0000"/>
                        </a:solidFill>
                      </a:endParaRPr>
                    </a:p>
                  </a:txBody>
                  <a:tcPr anchor="ctr"/>
                </a:tc>
              </a:tr>
            </a:tbl>
          </a:graphicData>
        </a:graphic>
      </p:graphicFrame>
      <p:sp>
        <p:nvSpPr>
          <p:cNvPr id="11" name="TextBox 10"/>
          <p:cNvSpPr txBox="1"/>
          <p:nvPr/>
        </p:nvSpPr>
        <p:spPr>
          <a:xfrm>
            <a:off x="208674" y="5410200"/>
            <a:ext cx="8458200" cy="369332"/>
          </a:xfrm>
          <a:prstGeom prst="rect">
            <a:avLst/>
          </a:prstGeom>
          <a:noFill/>
        </p:spPr>
        <p:txBody>
          <a:bodyPr wrap="square" rtlCol="0">
            <a:spAutoFit/>
          </a:bodyPr>
          <a:lstStyle/>
          <a:p>
            <a:r>
              <a:rPr lang="en-US" dirty="0" smtClean="0"/>
              <a:t>   0               1          2             3            4            5             6             7            8             9           10</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
            <a:ext cx="7772400" cy="914400"/>
          </a:xfrm>
        </p:spPr>
        <p:txBody>
          <a:bodyPr/>
          <a:lstStyle/>
          <a:p>
            <a:r>
              <a:rPr lang="en-US" dirty="0" smtClean="0"/>
              <a:t>Hash Function</a:t>
            </a:r>
            <a:endParaRPr lang="en-US" dirty="0"/>
          </a:p>
        </p:txBody>
      </p:sp>
      <p:graphicFrame>
        <p:nvGraphicFramePr>
          <p:cNvPr id="10" name="Table 9"/>
          <p:cNvGraphicFramePr>
            <a:graphicFrameLocks noGrp="1"/>
          </p:cNvGraphicFramePr>
          <p:nvPr/>
        </p:nvGraphicFramePr>
        <p:xfrm>
          <a:off x="152400" y="1066800"/>
          <a:ext cx="8458198" cy="914400"/>
        </p:xfrm>
        <a:graphic>
          <a:graphicData uri="http://schemas.openxmlformats.org/drawingml/2006/table">
            <a:tbl>
              <a:tblPr firstRow="1" bandRow="1">
                <a:tableStyleId>{5C22544A-7EE6-4342-B048-85BDC9FD1C3A}</a:tableStyleId>
              </a:tblPr>
              <a:tblGrid>
                <a:gridCol w="838202"/>
                <a:gridCol w="699653"/>
                <a:gridCol w="768927"/>
                <a:gridCol w="768927"/>
                <a:gridCol w="768927"/>
                <a:gridCol w="768927"/>
                <a:gridCol w="768927"/>
                <a:gridCol w="768927"/>
                <a:gridCol w="768927"/>
                <a:gridCol w="768927"/>
                <a:gridCol w="768927"/>
              </a:tblGrid>
              <a:tr h="7924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solidFill>
                          <a:srgbClr val="FF0000"/>
                        </a:solidFill>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77</a:t>
                      </a:r>
                    </a:p>
                    <a:p>
                      <a:pPr algn="ct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solidFill>
                          <a:srgbClr val="FF0000"/>
                        </a:solidFill>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None</a:t>
                      </a:r>
                    </a:p>
                    <a:p>
                      <a:pPr algn="ctr"/>
                      <a:endParaRPr lang="en-US" dirty="0">
                        <a:solidFill>
                          <a:srgbClr val="FF0000"/>
                        </a:solidFill>
                      </a:endParaRPr>
                    </a:p>
                  </a:txBody>
                  <a:tcPr anchor="ctr"/>
                </a:tc>
                <a:tc>
                  <a:txBody>
                    <a:bodyPr/>
                    <a:lstStyle/>
                    <a:p>
                      <a:pPr algn="ctr"/>
                      <a:r>
                        <a:rPr lang="en-US" dirty="0" smtClean="0">
                          <a:solidFill>
                            <a:srgbClr val="FF0000"/>
                          </a:solidFill>
                        </a:rPr>
                        <a:t>None</a:t>
                      </a:r>
                      <a:endParaRPr lang="en-US" dirty="0">
                        <a:solidFill>
                          <a:srgbClr val="FF0000"/>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None</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26</a:t>
                      </a:r>
                    </a:p>
                  </a:txBody>
                  <a:tcPr anchor="ctr"/>
                </a:tc>
                <a:tc>
                  <a:txBody>
                    <a:bodyPr/>
                    <a:lstStyle/>
                    <a:p>
                      <a:pPr algn="ctr"/>
                      <a:r>
                        <a:rPr lang="en-US" dirty="0" smtClean="0">
                          <a:solidFill>
                            <a:srgbClr val="FF0000"/>
                          </a:solidFill>
                        </a:rPr>
                        <a:t>93</a:t>
                      </a:r>
                      <a:endParaRPr lang="en-US" dirty="0">
                        <a:solidFill>
                          <a:srgbClr val="FF0000"/>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17</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None</a:t>
                      </a:r>
                    </a:p>
                  </a:txBody>
                  <a:tcPr anchor="ctr"/>
                </a:tc>
                <a:tc>
                  <a:txBody>
                    <a:bodyPr/>
                    <a:lstStyle/>
                    <a:p>
                      <a:pPr algn="ctr"/>
                      <a:r>
                        <a:rPr lang="en-US" dirty="0" smtClean="0">
                          <a:solidFill>
                            <a:srgbClr val="FF0000"/>
                          </a:solidFill>
                        </a:rPr>
                        <a:t>None</a:t>
                      </a:r>
                      <a:endParaRPr lang="en-US" dirty="0">
                        <a:solidFill>
                          <a:srgbClr val="FF0000"/>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31</a:t>
                      </a:r>
                    </a:p>
                  </a:txBody>
                  <a:tcPr anchor="ctr"/>
                </a:tc>
                <a:tc>
                  <a:txBody>
                    <a:bodyPr/>
                    <a:lstStyle/>
                    <a:p>
                      <a:pPr algn="ctr"/>
                      <a:r>
                        <a:rPr lang="en-US" dirty="0" smtClean="0">
                          <a:solidFill>
                            <a:srgbClr val="FF0000"/>
                          </a:solidFill>
                        </a:rPr>
                        <a:t>54</a:t>
                      </a:r>
                      <a:endParaRPr lang="en-US" dirty="0">
                        <a:solidFill>
                          <a:srgbClr val="FF0000"/>
                        </a:solidFill>
                      </a:endParaRPr>
                    </a:p>
                  </a:txBody>
                  <a:tcPr anchor="ctr"/>
                </a:tc>
              </a:tr>
            </a:tbl>
          </a:graphicData>
        </a:graphic>
      </p:graphicFrame>
      <p:sp>
        <p:nvSpPr>
          <p:cNvPr id="11" name="TextBox 10"/>
          <p:cNvSpPr txBox="1"/>
          <p:nvPr/>
        </p:nvSpPr>
        <p:spPr>
          <a:xfrm>
            <a:off x="208674" y="685800"/>
            <a:ext cx="8458200" cy="369332"/>
          </a:xfrm>
          <a:prstGeom prst="rect">
            <a:avLst/>
          </a:prstGeom>
          <a:noFill/>
        </p:spPr>
        <p:txBody>
          <a:bodyPr wrap="square" rtlCol="0">
            <a:spAutoFit/>
          </a:bodyPr>
          <a:lstStyle/>
          <a:p>
            <a:r>
              <a:rPr lang="en-US" dirty="0" smtClean="0"/>
              <a:t>   0               1          2             3            4            5             6             7            8             9           10</a:t>
            </a:r>
            <a:endParaRPr lang="en-US" dirty="0"/>
          </a:p>
        </p:txBody>
      </p:sp>
      <p:sp>
        <p:nvSpPr>
          <p:cNvPr id="12" name="TextBox 11"/>
          <p:cNvSpPr txBox="1"/>
          <p:nvPr/>
        </p:nvSpPr>
        <p:spPr>
          <a:xfrm>
            <a:off x="228600" y="2667000"/>
            <a:ext cx="8610600" cy="3046988"/>
          </a:xfrm>
          <a:prstGeom prst="rect">
            <a:avLst/>
          </a:prstGeom>
          <a:noFill/>
        </p:spPr>
        <p:txBody>
          <a:bodyPr wrap="square" rtlCol="0">
            <a:spAutoFit/>
          </a:bodyPr>
          <a:lstStyle/>
          <a:p>
            <a:pPr algn="just">
              <a:buFont typeface="Arial" pitchFamily="34" charset="0"/>
              <a:buChar char="•"/>
            </a:pPr>
            <a:r>
              <a:rPr lang="en-US" dirty="0" smtClean="0"/>
              <a:t> </a:t>
            </a:r>
            <a:r>
              <a:rPr lang="en-US" sz="2400" dirty="0" smtClean="0"/>
              <a:t>Now when we want to search for an item, we simply use the hash   function to compute the slot name for the item and then check the hash table to see if it is present. </a:t>
            </a:r>
          </a:p>
          <a:p>
            <a:pPr algn="just">
              <a:buFont typeface="Arial" pitchFamily="34" charset="0"/>
              <a:buChar char="•"/>
            </a:pPr>
            <a:r>
              <a:rPr lang="en-US" sz="2400" dirty="0"/>
              <a:t> </a:t>
            </a:r>
            <a:r>
              <a:rPr lang="en-US" sz="2400" dirty="0" smtClean="0"/>
              <a:t>This searching operation is </a:t>
            </a:r>
            <a:r>
              <a:rPr lang="en-US" sz="2400" i="1" dirty="0"/>
              <a:t>O</a:t>
            </a:r>
            <a:r>
              <a:rPr lang="en-US" sz="2400" dirty="0"/>
              <a:t>(1)</a:t>
            </a:r>
            <a:r>
              <a:rPr lang="en-US" sz="2400" dirty="0" smtClean="0"/>
              <a:t>, since a constant amount of time is required to compute the hash value and then index the hash table at that location.</a:t>
            </a:r>
          </a:p>
          <a:p>
            <a:pPr algn="just">
              <a:buFont typeface="Arial" pitchFamily="34" charset="0"/>
              <a:buChar char="•"/>
            </a:pPr>
            <a:r>
              <a:rPr lang="en-US" sz="2400" dirty="0"/>
              <a:t> </a:t>
            </a:r>
            <a:r>
              <a:rPr lang="en-US" sz="2400" dirty="0" smtClean="0"/>
              <a:t> If everything is where it should be, we have found a constant time search algorithm.</a:t>
            </a:r>
            <a:endParaRPr 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
            <a:ext cx="7772400" cy="914400"/>
          </a:xfrm>
        </p:spPr>
        <p:txBody>
          <a:bodyPr/>
          <a:lstStyle/>
          <a:p>
            <a:r>
              <a:rPr lang="en-US" dirty="0" smtClean="0"/>
              <a:t>Hash Function</a:t>
            </a:r>
            <a:endParaRPr lang="en-US" dirty="0"/>
          </a:p>
        </p:txBody>
      </p:sp>
      <p:graphicFrame>
        <p:nvGraphicFramePr>
          <p:cNvPr id="10" name="Table 9"/>
          <p:cNvGraphicFramePr>
            <a:graphicFrameLocks noGrp="1"/>
          </p:cNvGraphicFramePr>
          <p:nvPr/>
        </p:nvGraphicFramePr>
        <p:xfrm>
          <a:off x="152400" y="1066800"/>
          <a:ext cx="8458198" cy="914400"/>
        </p:xfrm>
        <a:graphic>
          <a:graphicData uri="http://schemas.openxmlformats.org/drawingml/2006/table">
            <a:tbl>
              <a:tblPr firstRow="1" bandRow="1">
                <a:tableStyleId>{5C22544A-7EE6-4342-B048-85BDC9FD1C3A}</a:tableStyleId>
              </a:tblPr>
              <a:tblGrid>
                <a:gridCol w="838202"/>
                <a:gridCol w="699653"/>
                <a:gridCol w="768927"/>
                <a:gridCol w="768927"/>
                <a:gridCol w="768927"/>
                <a:gridCol w="768927"/>
                <a:gridCol w="768927"/>
                <a:gridCol w="768927"/>
                <a:gridCol w="768927"/>
                <a:gridCol w="768927"/>
                <a:gridCol w="768927"/>
              </a:tblGrid>
              <a:tr h="7924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solidFill>
                          <a:srgbClr val="FF0000"/>
                        </a:solidFill>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77</a:t>
                      </a:r>
                    </a:p>
                    <a:p>
                      <a:pPr algn="ct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solidFill>
                          <a:srgbClr val="FF0000"/>
                        </a:solidFill>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None</a:t>
                      </a:r>
                    </a:p>
                    <a:p>
                      <a:pPr algn="ctr"/>
                      <a:endParaRPr lang="en-US" dirty="0">
                        <a:solidFill>
                          <a:srgbClr val="FF0000"/>
                        </a:solidFill>
                      </a:endParaRPr>
                    </a:p>
                  </a:txBody>
                  <a:tcPr anchor="ctr"/>
                </a:tc>
                <a:tc>
                  <a:txBody>
                    <a:bodyPr/>
                    <a:lstStyle/>
                    <a:p>
                      <a:pPr algn="ctr"/>
                      <a:r>
                        <a:rPr lang="en-US" dirty="0" smtClean="0">
                          <a:solidFill>
                            <a:srgbClr val="FF0000"/>
                          </a:solidFill>
                        </a:rPr>
                        <a:t>None</a:t>
                      </a:r>
                      <a:endParaRPr lang="en-US" dirty="0">
                        <a:solidFill>
                          <a:srgbClr val="FF0000"/>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None</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26</a:t>
                      </a:r>
                    </a:p>
                  </a:txBody>
                  <a:tcPr anchor="ctr"/>
                </a:tc>
                <a:tc>
                  <a:txBody>
                    <a:bodyPr/>
                    <a:lstStyle/>
                    <a:p>
                      <a:pPr algn="ctr"/>
                      <a:r>
                        <a:rPr lang="en-US" dirty="0" smtClean="0">
                          <a:solidFill>
                            <a:srgbClr val="FF0000"/>
                          </a:solidFill>
                        </a:rPr>
                        <a:t>93</a:t>
                      </a:r>
                      <a:endParaRPr lang="en-US" dirty="0">
                        <a:solidFill>
                          <a:srgbClr val="FF0000"/>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17</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None</a:t>
                      </a:r>
                    </a:p>
                  </a:txBody>
                  <a:tcPr anchor="ctr"/>
                </a:tc>
                <a:tc>
                  <a:txBody>
                    <a:bodyPr/>
                    <a:lstStyle/>
                    <a:p>
                      <a:pPr algn="ctr"/>
                      <a:r>
                        <a:rPr lang="en-US" dirty="0" smtClean="0">
                          <a:solidFill>
                            <a:srgbClr val="FF0000"/>
                          </a:solidFill>
                        </a:rPr>
                        <a:t>None</a:t>
                      </a:r>
                      <a:endParaRPr lang="en-US" dirty="0">
                        <a:solidFill>
                          <a:srgbClr val="FF0000"/>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31</a:t>
                      </a:r>
                    </a:p>
                  </a:txBody>
                  <a:tcPr anchor="ctr"/>
                </a:tc>
                <a:tc>
                  <a:txBody>
                    <a:bodyPr/>
                    <a:lstStyle/>
                    <a:p>
                      <a:pPr algn="ctr"/>
                      <a:r>
                        <a:rPr lang="en-US" dirty="0" smtClean="0">
                          <a:solidFill>
                            <a:srgbClr val="FF0000"/>
                          </a:solidFill>
                        </a:rPr>
                        <a:t>54</a:t>
                      </a:r>
                      <a:endParaRPr lang="en-US" dirty="0">
                        <a:solidFill>
                          <a:srgbClr val="FF0000"/>
                        </a:solidFill>
                      </a:endParaRPr>
                    </a:p>
                  </a:txBody>
                  <a:tcPr anchor="ctr"/>
                </a:tc>
              </a:tr>
            </a:tbl>
          </a:graphicData>
        </a:graphic>
      </p:graphicFrame>
      <p:sp>
        <p:nvSpPr>
          <p:cNvPr id="11" name="TextBox 10"/>
          <p:cNvSpPr txBox="1"/>
          <p:nvPr/>
        </p:nvSpPr>
        <p:spPr>
          <a:xfrm>
            <a:off x="208674" y="685800"/>
            <a:ext cx="8458200" cy="369332"/>
          </a:xfrm>
          <a:prstGeom prst="rect">
            <a:avLst/>
          </a:prstGeom>
          <a:noFill/>
        </p:spPr>
        <p:txBody>
          <a:bodyPr wrap="square" rtlCol="0">
            <a:spAutoFit/>
          </a:bodyPr>
          <a:lstStyle/>
          <a:p>
            <a:r>
              <a:rPr lang="en-US" dirty="0" smtClean="0"/>
              <a:t>   0               1          2             3            4            5             6             7            8             9           10</a:t>
            </a:r>
            <a:endParaRPr lang="en-US" dirty="0"/>
          </a:p>
        </p:txBody>
      </p:sp>
      <p:sp>
        <p:nvSpPr>
          <p:cNvPr id="12" name="TextBox 11"/>
          <p:cNvSpPr txBox="1"/>
          <p:nvPr/>
        </p:nvSpPr>
        <p:spPr>
          <a:xfrm>
            <a:off x="228600" y="2667000"/>
            <a:ext cx="8610600" cy="3416320"/>
          </a:xfrm>
          <a:prstGeom prst="rect">
            <a:avLst/>
          </a:prstGeom>
          <a:noFill/>
        </p:spPr>
        <p:txBody>
          <a:bodyPr wrap="square" rtlCol="0">
            <a:spAutoFit/>
          </a:bodyPr>
          <a:lstStyle/>
          <a:p>
            <a:pPr algn="just">
              <a:buFont typeface="Arial" pitchFamily="34" charset="0"/>
              <a:buChar char="•"/>
            </a:pPr>
            <a:r>
              <a:rPr lang="en-US" sz="2400" dirty="0" smtClean="0"/>
              <a:t>  It is seen that this technique is going to work only if each item maps to a unique location in the hash table. </a:t>
            </a:r>
          </a:p>
          <a:p>
            <a:pPr algn="just">
              <a:buFont typeface="Arial" pitchFamily="34" charset="0"/>
              <a:buChar char="•"/>
            </a:pPr>
            <a:r>
              <a:rPr lang="en-US" sz="2400" dirty="0"/>
              <a:t> </a:t>
            </a:r>
            <a:r>
              <a:rPr lang="en-US" sz="2400" dirty="0" smtClean="0"/>
              <a:t>For example, if the item 44 had been the next item in our collection, it would have a hash value of 0 (</a:t>
            </a:r>
            <a:r>
              <a:rPr lang="en-US" sz="2400" dirty="0"/>
              <a:t>44%11==0</a:t>
            </a:r>
            <a:r>
              <a:rPr lang="en-US" sz="2400" dirty="0" smtClean="0"/>
              <a:t>). Since 77 also had a hash value of 0, we would have a problem.</a:t>
            </a:r>
          </a:p>
          <a:p>
            <a:pPr algn="just">
              <a:buFont typeface="Arial" pitchFamily="34" charset="0"/>
              <a:buChar char="•"/>
            </a:pPr>
            <a:r>
              <a:rPr lang="en-US" sz="2400" dirty="0" smtClean="0"/>
              <a:t> According to the hash function, two or more items would need to be in the same slot. This is referred to as a </a:t>
            </a:r>
            <a:r>
              <a:rPr lang="en-US" sz="2400" b="1" dirty="0" smtClean="0"/>
              <a:t>collision</a:t>
            </a:r>
            <a:r>
              <a:rPr lang="en-US" sz="2400" dirty="0" smtClean="0"/>
              <a:t> (it may also be called a “clash”). Clearly, collisions create a problem for the hashing technique.</a:t>
            </a:r>
            <a:endParaRPr 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0"/>
            <a:ext cx="7772400" cy="838199"/>
          </a:xfrm>
        </p:spPr>
        <p:txBody>
          <a:bodyPr>
            <a:normAutofit fontScale="90000"/>
          </a:bodyPr>
          <a:lstStyle/>
          <a:p>
            <a:r>
              <a:rPr lang="en-US" dirty="0" smtClean="0"/>
              <a:t/>
            </a:r>
            <a:br>
              <a:rPr lang="en-US" dirty="0" smtClean="0"/>
            </a:br>
            <a:r>
              <a:rPr lang="en-US" dirty="0" smtClean="0"/>
              <a:t>Hash Function: </a:t>
            </a:r>
            <a:r>
              <a:rPr lang="en-US" b="1" dirty="0" smtClean="0"/>
              <a:t>Collision Resolution</a:t>
            </a:r>
            <a:br>
              <a:rPr lang="en-US" b="1" dirty="0" smtClean="0"/>
            </a:br>
            <a:endParaRPr lang="en-US" dirty="0"/>
          </a:p>
        </p:txBody>
      </p:sp>
      <p:graphicFrame>
        <p:nvGraphicFramePr>
          <p:cNvPr id="10" name="Table 9"/>
          <p:cNvGraphicFramePr>
            <a:graphicFrameLocks noGrp="1"/>
          </p:cNvGraphicFramePr>
          <p:nvPr/>
        </p:nvGraphicFramePr>
        <p:xfrm>
          <a:off x="222740" y="1179344"/>
          <a:ext cx="8458198" cy="914400"/>
        </p:xfrm>
        <a:graphic>
          <a:graphicData uri="http://schemas.openxmlformats.org/drawingml/2006/table">
            <a:tbl>
              <a:tblPr firstRow="1" bandRow="1">
                <a:tableStyleId>{5C22544A-7EE6-4342-B048-85BDC9FD1C3A}</a:tableStyleId>
              </a:tblPr>
              <a:tblGrid>
                <a:gridCol w="838202"/>
                <a:gridCol w="699653"/>
                <a:gridCol w="768927"/>
                <a:gridCol w="768927"/>
                <a:gridCol w="768927"/>
                <a:gridCol w="768927"/>
                <a:gridCol w="768927"/>
                <a:gridCol w="768927"/>
                <a:gridCol w="768927"/>
                <a:gridCol w="768927"/>
                <a:gridCol w="768927"/>
              </a:tblGrid>
              <a:tr h="7924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solidFill>
                          <a:srgbClr val="FF0000"/>
                        </a:solidFill>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77</a:t>
                      </a:r>
                    </a:p>
                    <a:p>
                      <a:pPr algn="ct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solidFill>
                          <a:srgbClr val="FF0000"/>
                        </a:solidFill>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None</a:t>
                      </a:r>
                    </a:p>
                    <a:p>
                      <a:pPr algn="ctr"/>
                      <a:endParaRPr lang="en-US" dirty="0">
                        <a:solidFill>
                          <a:srgbClr val="FF0000"/>
                        </a:solidFill>
                      </a:endParaRPr>
                    </a:p>
                  </a:txBody>
                  <a:tcPr anchor="ctr"/>
                </a:tc>
                <a:tc>
                  <a:txBody>
                    <a:bodyPr/>
                    <a:lstStyle/>
                    <a:p>
                      <a:pPr algn="ctr"/>
                      <a:r>
                        <a:rPr lang="en-US" dirty="0" smtClean="0">
                          <a:solidFill>
                            <a:srgbClr val="FF0000"/>
                          </a:solidFill>
                        </a:rPr>
                        <a:t>None</a:t>
                      </a:r>
                      <a:endParaRPr lang="en-US" dirty="0">
                        <a:solidFill>
                          <a:srgbClr val="FF0000"/>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None</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26</a:t>
                      </a:r>
                    </a:p>
                  </a:txBody>
                  <a:tcPr anchor="ctr"/>
                </a:tc>
                <a:tc>
                  <a:txBody>
                    <a:bodyPr/>
                    <a:lstStyle/>
                    <a:p>
                      <a:pPr algn="ctr"/>
                      <a:r>
                        <a:rPr lang="en-US" dirty="0" smtClean="0">
                          <a:solidFill>
                            <a:srgbClr val="FF0000"/>
                          </a:solidFill>
                        </a:rPr>
                        <a:t>93</a:t>
                      </a:r>
                      <a:endParaRPr lang="en-US" dirty="0">
                        <a:solidFill>
                          <a:srgbClr val="FF0000"/>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17</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None</a:t>
                      </a:r>
                    </a:p>
                  </a:txBody>
                  <a:tcPr anchor="ctr"/>
                </a:tc>
                <a:tc>
                  <a:txBody>
                    <a:bodyPr/>
                    <a:lstStyle/>
                    <a:p>
                      <a:pPr algn="ctr"/>
                      <a:r>
                        <a:rPr lang="en-US" dirty="0" smtClean="0">
                          <a:solidFill>
                            <a:srgbClr val="FF0000"/>
                          </a:solidFill>
                        </a:rPr>
                        <a:t>None</a:t>
                      </a:r>
                      <a:endParaRPr lang="en-US" dirty="0">
                        <a:solidFill>
                          <a:srgbClr val="FF0000"/>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31</a:t>
                      </a:r>
                    </a:p>
                  </a:txBody>
                  <a:tcPr anchor="ctr"/>
                </a:tc>
                <a:tc>
                  <a:txBody>
                    <a:bodyPr/>
                    <a:lstStyle/>
                    <a:p>
                      <a:pPr algn="ctr"/>
                      <a:r>
                        <a:rPr lang="en-US" dirty="0" smtClean="0">
                          <a:solidFill>
                            <a:srgbClr val="FF0000"/>
                          </a:solidFill>
                        </a:rPr>
                        <a:t>54</a:t>
                      </a:r>
                      <a:endParaRPr lang="en-US" dirty="0">
                        <a:solidFill>
                          <a:srgbClr val="FF0000"/>
                        </a:solidFill>
                      </a:endParaRPr>
                    </a:p>
                  </a:txBody>
                  <a:tcPr anchor="ctr"/>
                </a:tc>
              </a:tr>
            </a:tbl>
          </a:graphicData>
        </a:graphic>
      </p:graphicFrame>
      <p:sp>
        <p:nvSpPr>
          <p:cNvPr id="11" name="TextBox 10"/>
          <p:cNvSpPr txBox="1"/>
          <p:nvPr/>
        </p:nvSpPr>
        <p:spPr>
          <a:xfrm>
            <a:off x="279014" y="798344"/>
            <a:ext cx="8458200" cy="369332"/>
          </a:xfrm>
          <a:prstGeom prst="rect">
            <a:avLst/>
          </a:prstGeom>
          <a:noFill/>
        </p:spPr>
        <p:txBody>
          <a:bodyPr wrap="square" rtlCol="0">
            <a:spAutoFit/>
          </a:bodyPr>
          <a:lstStyle/>
          <a:p>
            <a:r>
              <a:rPr lang="en-US" dirty="0" smtClean="0"/>
              <a:t>   0               1          2             3            4            5             6             7            8             9           10</a:t>
            </a:r>
            <a:endParaRPr lang="en-US" dirty="0"/>
          </a:p>
        </p:txBody>
      </p:sp>
      <p:sp>
        <p:nvSpPr>
          <p:cNvPr id="6" name="TextBox 5"/>
          <p:cNvSpPr txBox="1"/>
          <p:nvPr/>
        </p:nvSpPr>
        <p:spPr>
          <a:xfrm>
            <a:off x="0" y="2438400"/>
            <a:ext cx="9144000" cy="2308324"/>
          </a:xfrm>
          <a:prstGeom prst="rect">
            <a:avLst/>
          </a:prstGeom>
          <a:noFill/>
        </p:spPr>
        <p:txBody>
          <a:bodyPr wrap="square" rtlCol="0">
            <a:spAutoFit/>
          </a:bodyPr>
          <a:lstStyle/>
          <a:p>
            <a:pPr algn="just">
              <a:buFont typeface="Arial" pitchFamily="34" charset="0"/>
              <a:buChar char="•"/>
            </a:pPr>
            <a:r>
              <a:rPr lang="en-US" dirty="0" smtClean="0"/>
              <a:t> One method for resolving collisions looks into the hash table and tries to find another open slot to hold the item that caused the collision. </a:t>
            </a:r>
          </a:p>
          <a:p>
            <a:pPr algn="just">
              <a:buFont typeface="Arial" pitchFamily="34" charset="0"/>
              <a:buChar char="•"/>
            </a:pPr>
            <a:r>
              <a:rPr lang="en-US" dirty="0"/>
              <a:t> </a:t>
            </a:r>
            <a:r>
              <a:rPr lang="en-US" dirty="0" smtClean="0"/>
              <a:t>A simple way to do this is to start at the original hash value position and then move in a sequential manner through the slots until we encounter the first slot that is empty. </a:t>
            </a:r>
          </a:p>
          <a:p>
            <a:pPr algn="just">
              <a:buFont typeface="Arial" pitchFamily="34" charset="0"/>
              <a:buChar char="•"/>
            </a:pPr>
            <a:r>
              <a:rPr lang="en-US" dirty="0"/>
              <a:t> </a:t>
            </a:r>
            <a:r>
              <a:rPr lang="en-US" dirty="0" smtClean="0"/>
              <a:t>Note that we may need to go back to the first slot (circularly) to cover the entire hash table. This collision resolution process is referred to as </a:t>
            </a:r>
            <a:r>
              <a:rPr lang="en-US" b="1" dirty="0" smtClean="0"/>
              <a:t>open addressing</a:t>
            </a:r>
            <a:r>
              <a:rPr lang="en-US" dirty="0" smtClean="0"/>
              <a:t> in that it tries to find the next open slot or address in the hash table. By systematically visiting each slot one at a time, we are performing an open addressing technique called </a:t>
            </a:r>
            <a:r>
              <a:rPr lang="en-US" b="1" dirty="0" smtClean="0"/>
              <a:t>linear probing</a:t>
            </a:r>
            <a:r>
              <a:rPr lang="en-US" dirty="0" smtClean="0"/>
              <a:t>.</a:t>
            </a:r>
            <a:endParaRPr lang="en-US" dirty="0"/>
          </a:p>
        </p:txBody>
      </p:sp>
      <p:graphicFrame>
        <p:nvGraphicFramePr>
          <p:cNvPr id="7" name="Table 6"/>
          <p:cNvGraphicFramePr>
            <a:graphicFrameLocks noGrp="1"/>
          </p:cNvGraphicFramePr>
          <p:nvPr/>
        </p:nvGraphicFramePr>
        <p:xfrm>
          <a:off x="248526" y="5257800"/>
          <a:ext cx="8458198" cy="914400"/>
        </p:xfrm>
        <a:graphic>
          <a:graphicData uri="http://schemas.openxmlformats.org/drawingml/2006/table">
            <a:tbl>
              <a:tblPr firstRow="1" bandRow="1">
                <a:tableStyleId>{5C22544A-7EE6-4342-B048-85BDC9FD1C3A}</a:tableStyleId>
              </a:tblPr>
              <a:tblGrid>
                <a:gridCol w="838202"/>
                <a:gridCol w="699653"/>
                <a:gridCol w="768927"/>
                <a:gridCol w="768927"/>
                <a:gridCol w="768927"/>
                <a:gridCol w="768927"/>
                <a:gridCol w="768927"/>
                <a:gridCol w="768927"/>
                <a:gridCol w="768927"/>
                <a:gridCol w="768927"/>
                <a:gridCol w="768927"/>
              </a:tblGrid>
              <a:tr h="7924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solidFill>
                          <a:srgbClr val="FF0000"/>
                        </a:solidFill>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77</a:t>
                      </a:r>
                    </a:p>
                    <a:p>
                      <a:pPr algn="ct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solidFill>
                          <a:srgbClr val="FF0000"/>
                        </a:solidFill>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44</a:t>
                      </a:r>
                    </a:p>
                    <a:p>
                      <a:pPr algn="ctr"/>
                      <a:endParaRPr lang="en-US" dirty="0">
                        <a:solidFill>
                          <a:srgbClr val="FF0000"/>
                        </a:solidFill>
                      </a:endParaRPr>
                    </a:p>
                  </a:txBody>
                  <a:tcPr anchor="ctr"/>
                </a:tc>
                <a:tc>
                  <a:txBody>
                    <a:bodyPr/>
                    <a:lstStyle/>
                    <a:p>
                      <a:pPr algn="ctr"/>
                      <a:r>
                        <a:rPr lang="en-US" dirty="0" smtClean="0">
                          <a:solidFill>
                            <a:srgbClr val="FF0000"/>
                          </a:solidFill>
                        </a:rPr>
                        <a:t>None</a:t>
                      </a:r>
                      <a:endParaRPr lang="en-US" dirty="0">
                        <a:solidFill>
                          <a:srgbClr val="FF0000"/>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None</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26</a:t>
                      </a:r>
                    </a:p>
                  </a:txBody>
                  <a:tcPr anchor="ctr"/>
                </a:tc>
                <a:tc>
                  <a:txBody>
                    <a:bodyPr/>
                    <a:lstStyle/>
                    <a:p>
                      <a:pPr algn="ctr"/>
                      <a:r>
                        <a:rPr lang="en-US" dirty="0" smtClean="0">
                          <a:solidFill>
                            <a:srgbClr val="FF0000"/>
                          </a:solidFill>
                        </a:rPr>
                        <a:t>93</a:t>
                      </a:r>
                      <a:endParaRPr lang="en-US" dirty="0">
                        <a:solidFill>
                          <a:srgbClr val="FF0000"/>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17</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None</a:t>
                      </a:r>
                    </a:p>
                  </a:txBody>
                  <a:tcPr anchor="ctr"/>
                </a:tc>
                <a:tc>
                  <a:txBody>
                    <a:bodyPr/>
                    <a:lstStyle/>
                    <a:p>
                      <a:pPr algn="ctr"/>
                      <a:r>
                        <a:rPr lang="en-US" dirty="0" smtClean="0">
                          <a:solidFill>
                            <a:srgbClr val="FF0000"/>
                          </a:solidFill>
                        </a:rPr>
                        <a:t>None</a:t>
                      </a:r>
                      <a:endParaRPr lang="en-US" dirty="0">
                        <a:solidFill>
                          <a:srgbClr val="FF0000"/>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31</a:t>
                      </a:r>
                    </a:p>
                  </a:txBody>
                  <a:tcPr anchor="ctr"/>
                </a:tc>
                <a:tc>
                  <a:txBody>
                    <a:bodyPr/>
                    <a:lstStyle/>
                    <a:p>
                      <a:pPr algn="ctr"/>
                      <a:r>
                        <a:rPr lang="en-US" dirty="0" smtClean="0">
                          <a:solidFill>
                            <a:srgbClr val="FF0000"/>
                          </a:solidFill>
                        </a:rPr>
                        <a:t>54</a:t>
                      </a:r>
                      <a:endParaRPr lang="en-US" dirty="0">
                        <a:solidFill>
                          <a:srgbClr val="FF0000"/>
                        </a:solidFill>
                      </a:endParaRPr>
                    </a:p>
                  </a:txBody>
                  <a:tcPr anchor="ctr"/>
                </a:tc>
              </a:tr>
            </a:tbl>
          </a:graphicData>
        </a:graphic>
      </p:graphicFrame>
      <p:sp>
        <p:nvSpPr>
          <p:cNvPr id="8" name="TextBox 7"/>
          <p:cNvSpPr txBox="1"/>
          <p:nvPr/>
        </p:nvSpPr>
        <p:spPr>
          <a:xfrm>
            <a:off x="304800" y="4876800"/>
            <a:ext cx="8458200" cy="369332"/>
          </a:xfrm>
          <a:prstGeom prst="rect">
            <a:avLst/>
          </a:prstGeom>
          <a:noFill/>
        </p:spPr>
        <p:txBody>
          <a:bodyPr wrap="square" rtlCol="0">
            <a:spAutoFit/>
          </a:bodyPr>
          <a:lstStyle/>
          <a:p>
            <a:r>
              <a:rPr lang="en-US" dirty="0" smtClean="0"/>
              <a:t>   0               1          2             3            4            5             6             7            8             9           10</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0"/>
            <a:ext cx="7772400" cy="838199"/>
          </a:xfrm>
        </p:spPr>
        <p:txBody>
          <a:bodyPr>
            <a:normAutofit fontScale="90000"/>
          </a:bodyPr>
          <a:lstStyle/>
          <a:p>
            <a:r>
              <a:rPr lang="en-US" dirty="0" smtClean="0"/>
              <a:t/>
            </a:r>
            <a:br>
              <a:rPr lang="en-US" dirty="0" smtClean="0"/>
            </a:br>
            <a:r>
              <a:rPr lang="en-US" dirty="0" smtClean="0"/>
              <a:t>Hash Function: </a:t>
            </a:r>
            <a:r>
              <a:rPr lang="en-US" b="1" dirty="0" smtClean="0"/>
              <a:t>Collision Resolution</a:t>
            </a:r>
            <a:br>
              <a:rPr lang="en-US" b="1" dirty="0" smtClean="0"/>
            </a:br>
            <a:endParaRPr lang="en-US" dirty="0"/>
          </a:p>
        </p:txBody>
      </p:sp>
      <p:sp>
        <p:nvSpPr>
          <p:cNvPr id="6" name="TextBox 5"/>
          <p:cNvSpPr txBox="1"/>
          <p:nvPr/>
        </p:nvSpPr>
        <p:spPr>
          <a:xfrm>
            <a:off x="256736" y="948396"/>
            <a:ext cx="8686800" cy="369332"/>
          </a:xfrm>
          <a:prstGeom prst="rect">
            <a:avLst/>
          </a:prstGeom>
          <a:noFill/>
        </p:spPr>
        <p:txBody>
          <a:bodyPr wrap="square" rtlCol="0">
            <a:spAutoFit/>
          </a:bodyPr>
          <a:lstStyle/>
          <a:p>
            <a:pPr algn="just">
              <a:buFont typeface="Arial" pitchFamily="34" charset="0"/>
              <a:buChar char="•"/>
            </a:pPr>
            <a:r>
              <a:rPr lang="en-US" dirty="0" smtClean="0"/>
              <a:t> Again, 55 should go in slot 0 but must be placed in slot 2 since it is the next open position.</a:t>
            </a:r>
            <a:endParaRPr lang="en-US" dirty="0"/>
          </a:p>
        </p:txBody>
      </p:sp>
      <p:graphicFrame>
        <p:nvGraphicFramePr>
          <p:cNvPr id="7" name="Table 6"/>
          <p:cNvGraphicFramePr>
            <a:graphicFrameLocks noGrp="1"/>
          </p:cNvGraphicFramePr>
          <p:nvPr/>
        </p:nvGraphicFramePr>
        <p:xfrm>
          <a:off x="248526" y="1828800"/>
          <a:ext cx="8458198" cy="914400"/>
        </p:xfrm>
        <a:graphic>
          <a:graphicData uri="http://schemas.openxmlformats.org/drawingml/2006/table">
            <a:tbl>
              <a:tblPr firstRow="1" bandRow="1">
                <a:tableStyleId>{5C22544A-7EE6-4342-B048-85BDC9FD1C3A}</a:tableStyleId>
              </a:tblPr>
              <a:tblGrid>
                <a:gridCol w="838202"/>
                <a:gridCol w="699653"/>
                <a:gridCol w="768927"/>
                <a:gridCol w="768927"/>
                <a:gridCol w="768927"/>
                <a:gridCol w="768927"/>
                <a:gridCol w="768927"/>
                <a:gridCol w="768927"/>
                <a:gridCol w="768927"/>
                <a:gridCol w="768927"/>
                <a:gridCol w="768927"/>
              </a:tblGrid>
              <a:tr h="7924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solidFill>
                          <a:srgbClr val="FF0000"/>
                        </a:solidFill>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77</a:t>
                      </a:r>
                    </a:p>
                    <a:p>
                      <a:pPr algn="ct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solidFill>
                          <a:srgbClr val="FF0000"/>
                        </a:solidFill>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44</a:t>
                      </a:r>
                    </a:p>
                    <a:p>
                      <a:pPr algn="ctr"/>
                      <a:endParaRPr lang="en-US" dirty="0">
                        <a:solidFill>
                          <a:srgbClr val="FF0000"/>
                        </a:solidFill>
                      </a:endParaRPr>
                    </a:p>
                  </a:txBody>
                  <a:tcPr anchor="ctr"/>
                </a:tc>
                <a:tc>
                  <a:txBody>
                    <a:bodyPr/>
                    <a:lstStyle/>
                    <a:p>
                      <a:pPr algn="ctr"/>
                      <a:r>
                        <a:rPr lang="en-US" dirty="0" smtClean="0">
                          <a:solidFill>
                            <a:srgbClr val="FF0000"/>
                          </a:solidFill>
                        </a:rPr>
                        <a:t>55</a:t>
                      </a:r>
                      <a:endParaRPr lang="en-US" dirty="0">
                        <a:solidFill>
                          <a:srgbClr val="FF0000"/>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None</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26</a:t>
                      </a:r>
                    </a:p>
                  </a:txBody>
                  <a:tcPr anchor="ctr"/>
                </a:tc>
                <a:tc>
                  <a:txBody>
                    <a:bodyPr/>
                    <a:lstStyle/>
                    <a:p>
                      <a:pPr algn="ctr"/>
                      <a:r>
                        <a:rPr lang="en-US" dirty="0" smtClean="0">
                          <a:solidFill>
                            <a:srgbClr val="FF0000"/>
                          </a:solidFill>
                        </a:rPr>
                        <a:t>93</a:t>
                      </a:r>
                      <a:endParaRPr lang="en-US" dirty="0">
                        <a:solidFill>
                          <a:srgbClr val="FF0000"/>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17</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None</a:t>
                      </a:r>
                    </a:p>
                  </a:txBody>
                  <a:tcPr anchor="ctr"/>
                </a:tc>
                <a:tc>
                  <a:txBody>
                    <a:bodyPr/>
                    <a:lstStyle/>
                    <a:p>
                      <a:pPr algn="ctr"/>
                      <a:r>
                        <a:rPr lang="en-US" dirty="0" smtClean="0">
                          <a:solidFill>
                            <a:srgbClr val="FF0000"/>
                          </a:solidFill>
                        </a:rPr>
                        <a:t>None</a:t>
                      </a:r>
                      <a:endParaRPr lang="en-US" dirty="0">
                        <a:solidFill>
                          <a:srgbClr val="FF0000"/>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31</a:t>
                      </a:r>
                    </a:p>
                  </a:txBody>
                  <a:tcPr anchor="ctr"/>
                </a:tc>
                <a:tc>
                  <a:txBody>
                    <a:bodyPr/>
                    <a:lstStyle/>
                    <a:p>
                      <a:pPr algn="ctr"/>
                      <a:r>
                        <a:rPr lang="en-US" dirty="0" smtClean="0">
                          <a:solidFill>
                            <a:srgbClr val="FF0000"/>
                          </a:solidFill>
                        </a:rPr>
                        <a:t>54</a:t>
                      </a:r>
                      <a:endParaRPr lang="en-US" dirty="0">
                        <a:solidFill>
                          <a:srgbClr val="FF0000"/>
                        </a:solidFill>
                      </a:endParaRPr>
                    </a:p>
                  </a:txBody>
                  <a:tcPr anchor="ctr"/>
                </a:tc>
              </a:tr>
            </a:tbl>
          </a:graphicData>
        </a:graphic>
      </p:graphicFrame>
      <p:sp>
        <p:nvSpPr>
          <p:cNvPr id="8" name="TextBox 7"/>
          <p:cNvSpPr txBox="1"/>
          <p:nvPr/>
        </p:nvSpPr>
        <p:spPr>
          <a:xfrm>
            <a:off x="304800" y="1447800"/>
            <a:ext cx="8458200" cy="369332"/>
          </a:xfrm>
          <a:prstGeom prst="rect">
            <a:avLst/>
          </a:prstGeom>
          <a:noFill/>
        </p:spPr>
        <p:txBody>
          <a:bodyPr wrap="square" rtlCol="0">
            <a:spAutoFit/>
          </a:bodyPr>
          <a:lstStyle/>
          <a:p>
            <a:r>
              <a:rPr lang="en-US" dirty="0" smtClean="0"/>
              <a:t>   0               1          2             3            4            5             6             7            8             9           10</a:t>
            </a:r>
            <a:endParaRPr lang="en-US" dirty="0"/>
          </a:p>
        </p:txBody>
      </p:sp>
      <p:sp>
        <p:nvSpPr>
          <p:cNvPr id="9" name="TextBox 8"/>
          <p:cNvSpPr txBox="1"/>
          <p:nvPr/>
        </p:nvSpPr>
        <p:spPr>
          <a:xfrm>
            <a:off x="313010" y="3581400"/>
            <a:ext cx="8686800" cy="369332"/>
          </a:xfrm>
          <a:prstGeom prst="rect">
            <a:avLst/>
          </a:prstGeom>
          <a:noFill/>
        </p:spPr>
        <p:txBody>
          <a:bodyPr wrap="square" rtlCol="0">
            <a:spAutoFit/>
          </a:bodyPr>
          <a:lstStyle/>
          <a:p>
            <a:pPr algn="just">
              <a:buFont typeface="Arial" pitchFamily="34" charset="0"/>
              <a:buChar char="•"/>
            </a:pPr>
            <a:r>
              <a:rPr lang="en-US" dirty="0" smtClean="0"/>
              <a:t> Again, 20 should go in slot 9 but must be placed in slot 3 since it is the next open position.</a:t>
            </a:r>
            <a:endParaRPr lang="en-US" dirty="0"/>
          </a:p>
        </p:txBody>
      </p:sp>
      <p:graphicFrame>
        <p:nvGraphicFramePr>
          <p:cNvPr id="12" name="Table 11"/>
          <p:cNvGraphicFramePr>
            <a:graphicFrameLocks noGrp="1"/>
          </p:cNvGraphicFramePr>
          <p:nvPr/>
        </p:nvGraphicFramePr>
        <p:xfrm>
          <a:off x="304800" y="4461804"/>
          <a:ext cx="8458198" cy="914400"/>
        </p:xfrm>
        <a:graphic>
          <a:graphicData uri="http://schemas.openxmlformats.org/drawingml/2006/table">
            <a:tbl>
              <a:tblPr firstRow="1" bandRow="1">
                <a:tableStyleId>{5C22544A-7EE6-4342-B048-85BDC9FD1C3A}</a:tableStyleId>
              </a:tblPr>
              <a:tblGrid>
                <a:gridCol w="838202"/>
                <a:gridCol w="699653"/>
                <a:gridCol w="768927"/>
                <a:gridCol w="768927"/>
                <a:gridCol w="768927"/>
                <a:gridCol w="768927"/>
                <a:gridCol w="768927"/>
                <a:gridCol w="768927"/>
                <a:gridCol w="768927"/>
                <a:gridCol w="768927"/>
                <a:gridCol w="768927"/>
              </a:tblGrid>
              <a:tr h="7924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solidFill>
                          <a:srgbClr val="FF0000"/>
                        </a:solidFill>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77</a:t>
                      </a:r>
                    </a:p>
                    <a:p>
                      <a:pPr algn="ct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solidFill>
                          <a:srgbClr val="FF0000"/>
                        </a:solidFill>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44</a:t>
                      </a:r>
                    </a:p>
                    <a:p>
                      <a:pPr algn="ctr"/>
                      <a:endParaRPr lang="en-US" dirty="0">
                        <a:solidFill>
                          <a:srgbClr val="FF0000"/>
                        </a:solidFill>
                      </a:endParaRPr>
                    </a:p>
                  </a:txBody>
                  <a:tcPr anchor="ctr"/>
                </a:tc>
                <a:tc>
                  <a:txBody>
                    <a:bodyPr/>
                    <a:lstStyle/>
                    <a:p>
                      <a:pPr algn="ctr"/>
                      <a:r>
                        <a:rPr lang="en-US" dirty="0" smtClean="0">
                          <a:solidFill>
                            <a:srgbClr val="FF0000"/>
                          </a:solidFill>
                        </a:rPr>
                        <a:t>55</a:t>
                      </a:r>
                      <a:endParaRPr lang="en-US" dirty="0">
                        <a:solidFill>
                          <a:srgbClr val="FF0000"/>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None</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26</a:t>
                      </a:r>
                    </a:p>
                  </a:txBody>
                  <a:tcPr anchor="ctr"/>
                </a:tc>
                <a:tc>
                  <a:txBody>
                    <a:bodyPr/>
                    <a:lstStyle/>
                    <a:p>
                      <a:pPr algn="ctr"/>
                      <a:r>
                        <a:rPr lang="en-US" dirty="0" smtClean="0">
                          <a:solidFill>
                            <a:srgbClr val="FF0000"/>
                          </a:solidFill>
                        </a:rPr>
                        <a:t>93</a:t>
                      </a:r>
                      <a:endParaRPr lang="en-US" dirty="0">
                        <a:solidFill>
                          <a:srgbClr val="FF0000"/>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17</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None</a:t>
                      </a:r>
                    </a:p>
                  </a:txBody>
                  <a:tcPr anchor="ctr"/>
                </a:tc>
                <a:tc>
                  <a:txBody>
                    <a:bodyPr/>
                    <a:lstStyle/>
                    <a:p>
                      <a:pPr algn="ctr"/>
                      <a:r>
                        <a:rPr lang="en-US" dirty="0" smtClean="0">
                          <a:solidFill>
                            <a:srgbClr val="FF0000"/>
                          </a:solidFill>
                        </a:rPr>
                        <a:t>None</a:t>
                      </a:r>
                      <a:endParaRPr lang="en-US" dirty="0">
                        <a:solidFill>
                          <a:srgbClr val="FF0000"/>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31</a:t>
                      </a:r>
                    </a:p>
                  </a:txBody>
                  <a:tcPr anchor="ctr"/>
                </a:tc>
                <a:tc>
                  <a:txBody>
                    <a:bodyPr/>
                    <a:lstStyle/>
                    <a:p>
                      <a:pPr algn="ctr"/>
                      <a:r>
                        <a:rPr lang="en-US" dirty="0" smtClean="0">
                          <a:solidFill>
                            <a:srgbClr val="FF0000"/>
                          </a:solidFill>
                        </a:rPr>
                        <a:t>54</a:t>
                      </a:r>
                      <a:endParaRPr lang="en-US" dirty="0">
                        <a:solidFill>
                          <a:srgbClr val="FF0000"/>
                        </a:solidFill>
                      </a:endParaRPr>
                    </a:p>
                  </a:txBody>
                  <a:tcPr anchor="ctr"/>
                </a:tc>
              </a:tr>
            </a:tbl>
          </a:graphicData>
        </a:graphic>
      </p:graphicFrame>
      <p:sp>
        <p:nvSpPr>
          <p:cNvPr id="13" name="TextBox 12"/>
          <p:cNvSpPr txBox="1"/>
          <p:nvPr/>
        </p:nvSpPr>
        <p:spPr>
          <a:xfrm>
            <a:off x="361074" y="4080804"/>
            <a:ext cx="8458200" cy="369332"/>
          </a:xfrm>
          <a:prstGeom prst="rect">
            <a:avLst/>
          </a:prstGeom>
          <a:noFill/>
        </p:spPr>
        <p:txBody>
          <a:bodyPr wrap="square" rtlCol="0">
            <a:spAutoFit/>
          </a:bodyPr>
          <a:lstStyle/>
          <a:p>
            <a:r>
              <a:rPr lang="en-US" dirty="0" smtClean="0"/>
              <a:t>   0               1          2             3            4            5             6             7            8             9           10</a:t>
            </a:r>
            <a:endParaRPr lang="en-US" dirty="0"/>
          </a:p>
        </p:txBody>
      </p:sp>
      <p:sp>
        <p:nvSpPr>
          <p:cNvPr id="14" name="TextBox 13"/>
          <p:cNvSpPr txBox="1"/>
          <p:nvPr/>
        </p:nvSpPr>
        <p:spPr>
          <a:xfrm>
            <a:off x="228600" y="5638800"/>
            <a:ext cx="8686800" cy="923330"/>
          </a:xfrm>
          <a:prstGeom prst="rect">
            <a:avLst/>
          </a:prstGeom>
          <a:noFill/>
        </p:spPr>
        <p:txBody>
          <a:bodyPr wrap="square" rtlCol="0">
            <a:spAutoFit/>
          </a:bodyPr>
          <a:lstStyle/>
          <a:p>
            <a:pPr algn="just">
              <a:buFont typeface="Arial" pitchFamily="34" charset="0"/>
              <a:buChar char="•"/>
            </a:pPr>
            <a:r>
              <a:rPr lang="en-US" dirty="0" smtClean="0"/>
              <a:t> The final value of 20 hashes to slot 9. Since slot 9 is full, we begin to do linear probing. We visit slots 10, 0, 1, and 2, and finally find an empty slot at position 3.  </a:t>
            </a:r>
            <a:r>
              <a:rPr lang="en-US" dirty="0" smtClean="0">
                <a:sym typeface="Wingdings" pitchFamily="2" charset="2"/>
              </a:rPr>
              <a:t> </a:t>
            </a:r>
            <a:r>
              <a:rPr lang="en-US" b="1" dirty="0" smtClean="0">
                <a:sym typeface="Wingdings" pitchFamily="2" charset="2"/>
              </a:rPr>
              <a:t>This is linear Probing</a:t>
            </a:r>
            <a:endParaRPr lang="en-US"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0"/>
            <a:ext cx="8305800" cy="838199"/>
          </a:xfrm>
        </p:spPr>
        <p:txBody>
          <a:bodyPr>
            <a:normAutofit fontScale="90000"/>
          </a:bodyPr>
          <a:lstStyle/>
          <a:p>
            <a:r>
              <a:rPr lang="en-US" dirty="0" smtClean="0"/>
              <a:t/>
            </a:r>
            <a:br>
              <a:rPr lang="en-US" dirty="0" smtClean="0"/>
            </a:br>
            <a:r>
              <a:rPr lang="en-US" dirty="0" smtClean="0"/>
              <a:t>Hash Function: </a:t>
            </a:r>
            <a:r>
              <a:rPr lang="en-US" b="1" dirty="0" smtClean="0"/>
              <a:t>Prob. In Linear Probing</a:t>
            </a:r>
            <a:br>
              <a:rPr lang="en-US" b="1" dirty="0" smtClean="0"/>
            </a:br>
            <a:endParaRPr lang="en-US" dirty="0"/>
          </a:p>
        </p:txBody>
      </p:sp>
      <p:graphicFrame>
        <p:nvGraphicFramePr>
          <p:cNvPr id="12" name="Table 11"/>
          <p:cNvGraphicFramePr>
            <a:graphicFrameLocks noGrp="1"/>
          </p:cNvGraphicFramePr>
          <p:nvPr/>
        </p:nvGraphicFramePr>
        <p:xfrm>
          <a:off x="172326" y="1447800"/>
          <a:ext cx="8458198" cy="914400"/>
        </p:xfrm>
        <a:graphic>
          <a:graphicData uri="http://schemas.openxmlformats.org/drawingml/2006/table">
            <a:tbl>
              <a:tblPr firstRow="1" bandRow="1">
                <a:tableStyleId>{5C22544A-7EE6-4342-B048-85BDC9FD1C3A}</a:tableStyleId>
              </a:tblPr>
              <a:tblGrid>
                <a:gridCol w="838202"/>
                <a:gridCol w="699653"/>
                <a:gridCol w="768927"/>
                <a:gridCol w="768927"/>
                <a:gridCol w="768927"/>
                <a:gridCol w="768927"/>
                <a:gridCol w="768927"/>
                <a:gridCol w="768927"/>
                <a:gridCol w="768927"/>
                <a:gridCol w="768927"/>
                <a:gridCol w="768927"/>
              </a:tblGrid>
              <a:tr h="7924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solidFill>
                          <a:srgbClr val="FF0000"/>
                        </a:solidFill>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77</a:t>
                      </a:r>
                    </a:p>
                    <a:p>
                      <a:pPr algn="ct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solidFill>
                          <a:srgbClr val="FF0000"/>
                        </a:solidFill>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44</a:t>
                      </a:r>
                    </a:p>
                    <a:p>
                      <a:pPr algn="ctr"/>
                      <a:endParaRPr lang="en-US" dirty="0">
                        <a:solidFill>
                          <a:srgbClr val="FF0000"/>
                        </a:solidFill>
                      </a:endParaRPr>
                    </a:p>
                  </a:txBody>
                  <a:tcPr anchor="ctr"/>
                </a:tc>
                <a:tc>
                  <a:txBody>
                    <a:bodyPr/>
                    <a:lstStyle/>
                    <a:p>
                      <a:pPr algn="ctr"/>
                      <a:r>
                        <a:rPr lang="en-US" dirty="0" smtClean="0">
                          <a:solidFill>
                            <a:srgbClr val="FF0000"/>
                          </a:solidFill>
                        </a:rPr>
                        <a:t>55</a:t>
                      </a:r>
                      <a:endParaRPr lang="en-US" dirty="0">
                        <a:solidFill>
                          <a:srgbClr val="FF0000"/>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20</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26</a:t>
                      </a:r>
                    </a:p>
                  </a:txBody>
                  <a:tcPr anchor="ctr"/>
                </a:tc>
                <a:tc>
                  <a:txBody>
                    <a:bodyPr/>
                    <a:lstStyle/>
                    <a:p>
                      <a:pPr algn="ctr"/>
                      <a:r>
                        <a:rPr lang="en-US" dirty="0" smtClean="0">
                          <a:solidFill>
                            <a:srgbClr val="FF0000"/>
                          </a:solidFill>
                        </a:rPr>
                        <a:t>93</a:t>
                      </a:r>
                      <a:endParaRPr lang="en-US" dirty="0">
                        <a:solidFill>
                          <a:srgbClr val="FF0000"/>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17</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None</a:t>
                      </a:r>
                    </a:p>
                  </a:txBody>
                  <a:tcPr anchor="ctr"/>
                </a:tc>
                <a:tc>
                  <a:txBody>
                    <a:bodyPr/>
                    <a:lstStyle/>
                    <a:p>
                      <a:pPr algn="ctr"/>
                      <a:r>
                        <a:rPr lang="en-US" dirty="0" smtClean="0">
                          <a:solidFill>
                            <a:srgbClr val="FF0000"/>
                          </a:solidFill>
                        </a:rPr>
                        <a:t>None</a:t>
                      </a:r>
                      <a:endParaRPr lang="en-US" dirty="0">
                        <a:solidFill>
                          <a:srgbClr val="FF0000"/>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31</a:t>
                      </a:r>
                    </a:p>
                  </a:txBody>
                  <a:tcPr anchor="ctr"/>
                </a:tc>
                <a:tc>
                  <a:txBody>
                    <a:bodyPr/>
                    <a:lstStyle/>
                    <a:p>
                      <a:pPr algn="ctr"/>
                      <a:r>
                        <a:rPr lang="en-US" dirty="0" smtClean="0">
                          <a:solidFill>
                            <a:srgbClr val="FF0000"/>
                          </a:solidFill>
                        </a:rPr>
                        <a:t>54</a:t>
                      </a:r>
                      <a:endParaRPr lang="en-US" dirty="0">
                        <a:solidFill>
                          <a:srgbClr val="FF0000"/>
                        </a:solidFill>
                      </a:endParaRPr>
                    </a:p>
                  </a:txBody>
                  <a:tcPr anchor="ctr"/>
                </a:tc>
              </a:tr>
            </a:tbl>
          </a:graphicData>
        </a:graphic>
      </p:graphicFrame>
      <p:sp>
        <p:nvSpPr>
          <p:cNvPr id="13" name="TextBox 12"/>
          <p:cNvSpPr txBox="1"/>
          <p:nvPr/>
        </p:nvSpPr>
        <p:spPr>
          <a:xfrm>
            <a:off x="228600" y="1066800"/>
            <a:ext cx="8458200" cy="369332"/>
          </a:xfrm>
          <a:prstGeom prst="rect">
            <a:avLst/>
          </a:prstGeom>
          <a:noFill/>
        </p:spPr>
        <p:txBody>
          <a:bodyPr wrap="square" rtlCol="0">
            <a:spAutoFit/>
          </a:bodyPr>
          <a:lstStyle/>
          <a:p>
            <a:r>
              <a:rPr lang="en-US" dirty="0" smtClean="0"/>
              <a:t>   0               1          2             3            4            5             6             7            8             9           10</a:t>
            </a:r>
            <a:endParaRPr lang="en-US" dirty="0"/>
          </a:p>
        </p:txBody>
      </p:sp>
      <p:sp>
        <p:nvSpPr>
          <p:cNvPr id="14" name="TextBox 13"/>
          <p:cNvSpPr txBox="1"/>
          <p:nvPr/>
        </p:nvSpPr>
        <p:spPr>
          <a:xfrm>
            <a:off x="0" y="2819400"/>
            <a:ext cx="9144000" cy="3785652"/>
          </a:xfrm>
          <a:prstGeom prst="rect">
            <a:avLst/>
          </a:prstGeom>
          <a:noFill/>
        </p:spPr>
        <p:txBody>
          <a:bodyPr wrap="square" rtlCol="0">
            <a:spAutoFit/>
          </a:bodyPr>
          <a:lstStyle/>
          <a:p>
            <a:pPr algn="just">
              <a:buFont typeface="Arial" pitchFamily="34" charset="0"/>
              <a:buChar char="•"/>
            </a:pPr>
            <a:r>
              <a:rPr lang="en-US" sz="2400" dirty="0" smtClean="0"/>
              <a:t> Once we have built a hash table using open addressing and linear probing, </a:t>
            </a:r>
            <a:r>
              <a:rPr lang="en-US" sz="2400" b="1" dirty="0" smtClean="0"/>
              <a:t>it is essential that we utilize the same methods to search for items.</a:t>
            </a:r>
          </a:p>
          <a:p>
            <a:pPr algn="just">
              <a:buFont typeface="Arial" pitchFamily="34" charset="0"/>
              <a:buChar char="•"/>
            </a:pPr>
            <a:r>
              <a:rPr lang="en-US" sz="2400" dirty="0" smtClean="0"/>
              <a:t> Assume we want to look up the item 93. When we compute the hash value, we get 5. Looking in slot 5 reveals 93, and we can return </a:t>
            </a:r>
            <a:r>
              <a:rPr lang="en-US" sz="2400" b="1" dirty="0" smtClean="0"/>
              <a:t>True</a:t>
            </a:r>
            <a:r>
              <a:rPr lang="en-US" sz="2400" dirty="0" smtClean="0"/>
              <a:t>. </a:t>
            </a:r>
          </a:p>
          <a:p>
            <a:pPr algn="just">
              <a:buFont typeface="Arial" pitchFamily="34" charset="0"/>
              <a:buChar char="•"/>
            </a:pPr>
            <a:r>
              <a:rPr lang="en-US" sz="2400" dirty="0"/>
              <a:t> </a:t>
            </a:r>
            <a:r>
              <a:rPr lang="en-US" sz="2400" dirty="0" smtClean="0"/>
              <a:t>What if we are looking for 20? Now the hash value is 9, and slot 9 is currently holding 31. </a:t>
            </a:r>
            <a:r>
              <a:rPr lang="en-US" sz="2400" b="1" dirty="0" smtClean="0">
                <a:solidFill>
                  <a:srgbClr val="FF0000"/>
                </a:solidFill>
              </a:rPr>
              <a:t>We cannot simply return False </a:t>
            </a:r>
            <a:r>
              <a:rPr lang="en-US" sz="2400" dirty="0" smtClean="0"/>
              <a:t>since we know that there could have been collisions. </a:t>
            </a:r>
          </a:p>
          <a:p>
            <a:pPr algn="just">
              <a:buFont typeface="Arial" pitchFamily="34" charset="0"/>
              <a:buChar char="•"/>
            </a:pPr>
            <a:r>
              <a:rPr lang="en-US" sz="2400" dirty="0"/>
              <a:t> </a:t>
            </a:r>
            <a:r>
              <a:rPr lang="en-US" sz="2400" dirty="0" smtClean="0"/>
              <a:t>We are now forced to do a sequential search, starting at position 10, looking until either we find the item 20 or we find an empty slot.</a:t>
            </a:r>
            <a:endParaRPr lang="en-US" sz="2400"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TotalTime>
  <Words>1817</Words>
  <Application>Microsoft Office PowerPoint</Application>
  <PresentationFormat>On-screen Show (4:3)</PresentationFormat>
  <Paragraphs>274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Hash Function  in Data Structure </vt:lpstr>
      <vt:lpstr>Hash Function </vt:lpstr>
      <vt:lpstr>Hash Function</vt:lpstr>
      <vt:lpstr>Hash Function</vt:lpstr>
      <vt:lpstr>Hash Function</vt:lpstr>
      <vt:lpstr>Hash Function</vt:lpstr>
      <vt:lpstr> Hash Function: Collision Resolution </vt:lpstr>
      <vt:lpstr> Hash Function: Collision Resolution </vt:lpstr>
      <vt:lpstr> Hash Function: Prob. In Linear Probing </vt:lpstr>
      <vt:lpstr> Hash Function: Prob. In Linear Probing </vt:lpstr>
      <vt:lpstr> Hash Function: Prob. In Linear Probing </vt:lpstr>
      <vt:lpstr> Hash Function: quadratic probing  </vt:lpstr>
      <vt:lpstr> Hash Function: Chaining </vt:lpstr>
      <vt:lpstr> Hash Function: Chaining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Hash Function</dc:title>
  <dc:creator>ASUS</dc:creator>
  <cp:lastModifiedBy>ASUS</cp:lastModifiedBy>
  <cp:revision>21</cp:revision>
  <dcterms:created xsi:type="dcterms:W3CDTF">2017-11-10T03:31:47Z</dcterms:created>
  <dcterms:modified xsi:type="dcterms:W3CDTF">2017-11-10T05:03:10Z</dcterms:modified>
</cp:coreProperties>
</file>